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330" r:id="rId3"/>
    <p:sldId id="306" r:id="rId4"/>
    <p:sldId id="344" r:id="rId5"/>
    <p:sldId id="348" r:id="rId6"/>
    <p:sldId id="339" r:id="rId7"/>
    <p:sldId id="349" r:id="rId8"/>
    <p:sldId id="350" r:id="rId9"/>
    <p:sldId id="321" r:id="rId1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nn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C2E4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82" autoAdjust="0"/>
    <p:restoredTop sz="94624" autoAdjust="0"/>
  </p:normalViewPr>
  <p:slideViewPr>
    <p:cSldViewPr>
      <p:cViewPr varScale="1">
        <p:scale>
          <a:sx n="81" d="100"/>
          <a:sy n="81" d="100"/>
        </p:scale>
        <p:origin x="-715" y="-8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99510E9-440A-4D39-992B-F533FCDF695E}" type="datetimeFigureOut">
              <a:rPr lang="uk-UA"/>
              <a:pPr>
                <a:defRPr/>
              </a:pPr>
              <a:t>08.12.2020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</a:defRPr>
            </a:lvl1pPr>
          </a:lstStyle>
          <a:p>
            <a:fld id="{B56BE3EB-B43F-45F9-AC99-517BF61573CF}" type="slidenum">
              <a:rPr lang="uk-UA" altLang="uk-UA"/>
              <a:pPr/>
              <a:t>‹#›</a:t>
            </a:fld>
            <a:endParaRPr lang="uk-UA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CF915-64BE-479C-BF59-4996C147347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BB678F-2F64-48E1-B5B9-FC4CF6CC658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E3415-C268-4B77-BBC9-A666FC615E1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6B399-8CCB-4BD3-B5B4-587A94A0933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62D25-08C5-4E3D-95E7-A903FA933C37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EE6A20-FD62-422E-85E3-183D0DCDB3B1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6A702-3D32-4566-8106-CA9BF6C3C24F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D1CB6D-586A-48D1-BE57-A371A8AE3F7C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AC94D-DE52-45BA-A8EA-19B23E463430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498DAF-1B89-4D3F-8CDB-6A1FAFEBE7E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44562-EA22-4ECD-B5CB-98A7CB145D49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6CCF-E82A-41EB-8304-108AC2D3F740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98FBC-B552-402B-9E28-3B8DECF3E468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6F4753-3C2B-43AA-ABEF-FE9121C3B6CA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7AC4D-C091-4599-9868-36861D3F667E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E8D4AD-7F29-4FD4-BFDC-45A387ECEC0E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B0AD15-254A-48AF-B894-6CDFCC2A8C2E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53CA3-4721-407F-B821-7665DB4CD287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BCEE8-DB58-4BA6-B5FA-EEBED7F82F63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83CC5-FF44-4E32-9C41-42616AF1F363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6922-37CB-477B-A946-87CC24234384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27107-F32A-46D9-8347-A2D1645166F4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 smtClean="0"/>
              <a:t>Образец текста</a:t>
            </a:r>
          </a:p>
          <a:p>
            <a:pPr lvl="1"/>
            <a:r>
              <a:rPr lang="ru-RU" altLang="uk-UA" smtClean="0"/>
              <a:t>Второй уровень</a:t>
            </a:r>
          </a:p>
          <a:p>
            <a:pPr lvl="2"/>
            <a:r>
              <a:rPr lang="ru-RU" altLang="uk-UA" smtClean="0"/>
              <a:t>Третий уровень</a:t>
            </a:r>
          </a:p>
          <a:p>
            <a:pPr lvl="3"/>
            <a:r>
              <a:rPr lang="ru-RU" altLang="uk-UA" smtClean="0"/>
              <a:t>Четвертый уровень</a:t>
            </a:r>
          </a:p>
          <a:p>
            <a:pPr lvl="4"/>
            <a:r>
              <a:rPr lang="ru-RU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72ECBE7-75E0-410A-8AB8-36B7CE4D508A}" type="datetimeFigureOut">
              <a:rPr lang="ru-RU"/>
              <a:pPr>
                <a:defRPr/>
              </a:pPr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01A1288E-79EC-433F-927F-6A6CB80EFC86}" type="slidenum">
              <a:rPr lang="ru-RU" altLang="uk-UA"/>
              <a:pPr/>
              <a:t>‹#›</a:t>
            </a:fld>
            <a:endParaRPr lang="ru-RU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62300" y="-5356225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66778" y="1142984"/>
            <a:ext cx="9423358" cy="2301976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Соціологія агресії та злочинності</a:t>
            </a:r>
            <a:br>
              <a:rPr lang="uk-UA" sz="20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/>
            </a:r>
            <a:br>
              <a:rPr lang="uk-UA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</a:br>
            <a:r>
              <a:rPr lang="uk-UA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latin typeface="George" panose="02000500000000000000" pitchFamily="50" charset="0"/>
                <a:cs typeface="Times New Roman" pitchFamily="18" charset="0"/>
              </a:rPr>
              <a:t>Теорія аномії та дезорганізації суспільства</a:t>
            </a:r>
            <a:endParaRPr lang="ru-RU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latin typeface="George" panose="02000500000000000000" pitchFamily="50" charset="0"/>
              <a:cs typeface="Times New Roman" pitchFamily="18" charset="0"/>
            </a:endParaRPr>
          </a:p>
        </p:txBody>
      </p:sp>
      <p:sp>
        <p:nvSpPr>
          <p:cNvPr id="3076" name="Прямокутник 7"/>
          <p:cNvSpPr>
            <a:spLocks noChangeArrowheads="1"/>
          </p:cNvSpPr>
          <p:nvPr/>
        </p:nvSpPr>
        <p:spPr bwMode="auto">
          <a:xfrm>
            <a:off x="407988" y="4868863"/>
            <a:ext cx="8215312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Заняття підготовлене</a:t>
            </a:r>
          </a:p>
          <a:p>
            <a:pPr eaLnBrk="1" hangingPunct="1"/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кандидатом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соціологічних наук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,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 доцентом кафедри соціології ЗНУ, </a:t>
            </a:r>
            <a:r>
              <a:rPr lang="uk-UA" altLang="uk-UA" b="1" dirty="0">
                <a:latin typeface="George" pitchFamily="50" charset="0"/>
                <a:cs typeface="Times New Roman" pitchFamily="18" charset="0"/>
              </a:rPr>
              <a:t>членом </a:t>
            </a: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Соціологічної асоціації України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uk-UA" altLang="uk-UA" b="1" dirty="0" smtClean="0">
                <a:latin typeface="George" pitchFamily="50" charset="0"/>
                <a:cs typeface="Times New Roman" pitchFamily="18" charset="0"/>
              </a:rPr>
              <a:t>КУЛИК МАРІЯ АНАТОЛІЇВНА</a:t>
            </a:r>
            <a:endParaRPr lang="uk-UA" altLang="uk-UA" b="1" dirty="0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071546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Еміль Дюркгейм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b="1" i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Émile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Durkheim</a:t>
            </a:r>
            <a: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b="1" i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738150" y="1857364"/>
            <a:ext cx="455134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857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19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17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Французький соціолог, засновник французької соціологічної школи та попередник структурного функціоналізму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Э.ДЮРКГЕЙМ – Социология и теория познания: konstmikh — Live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8810" y="-285750"/>
            <a:ext cx="7600950" cy="71437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528643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082401" y="569446"/>
            <a:ext cx="7772400" cy="1277968"/>
          </a:xfrm>
        </p:spPr>
        <p:txBody>
          <a:bodyPr rtlCol="0">
            <a:noAutofit/>
          </a:bodyPr>
          <a:lstStyle/>
          <a:p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Механічна та органічна солідарність</a:t>
            </a: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24892" y="2786058"/>
            <a:ext cx="278608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Е. Дюркгейм </a:t>
            </a:r>
            <a:r>
              <a:rPr lang="uk-UA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ствреджує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, що </a:t>
            </a:r>
            <a:r>
              <a:rPr lang="uk-UA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нормальний стан суспільства </a:t>
            </a:r>
            <a:r>
              <a:rPr lang="uk-UA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повинен базуватися на професіоналізації та спеціалізації функцій.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Durkheim's Mechanical and Organic Solidarity: what holds society together?  - YouTub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5340" y="1785926"/>
            <a:ext cx="7215238" cy="405857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2071678"/>
            <a:ext cx="4572032" cy="2706728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Ненормальний стан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суспільства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пов’язаний із аномією.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Аномія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- це такий суспільний стан,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якому характерна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дезинтеграція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суспільства й особи, брак чіткої моральної регуляції поведінки індивідів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MV Video UNiTE. - ANOMiE? | JpopA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-48"/>
            <a:ext cx="5715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2398" y="1500174"/>
            <a:ext cx="6275624" cy="1125484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uk-UA" sz="2800" b="1" i="1" dirty="0" smtClean="0">
                <a:latin typeface="Times New Roman" pitchFamily="18" charset="0"/>
                <a:cs typeface="Times New Roman" pitchFamily="18" charset="0"/>
              </a:rPr>
              <a:t>Роберт </a:t>
            </a:r>
            <a:r>
              <a:rPr lang="uk-UA" sz="2800" b="1" i="1" dirty="0" err="1" smtClean="0">
                <a:latin typeface="Times New Roman" pitchFamily="18" charset="0"/>
                <a:cs typeface="Times New Roman" pitchFamily="18" charset="0"/>
              </a:rPr>
              <a:t>Мертон</a:t>
            </a:r>
            <a: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GB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GB" sz="2800" i="1" dirty="0" smtClean="0"/>
              <a:t>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Robert King </a:t>
            </a:r>
            <a:r>
              <a:rPr lang="en-GB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Merton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7" name="Прямоугольник 2"/>
          <p:cNvSpPr>
            <a:spLocks noChangeArrowheads="1"/>
          </p:cNvSpPr>
          <p:nvPr/>
        </p:nvSpPr>
        <p:spPr bwMode="auto">
          <a:xfrm>
            <a:off x="1023902" y="2786058"/>
            <a:ext cx="455134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910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2003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Американський соціолог, класик структурного функціоналізму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Мертон Роберт Кинг электронные книги, биография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1884" y="0"/>
            <a:ext cx="4810116" cy="6871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119502" y="-4929246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595274" y="2214554"/>
          <a:ext cx="7572426" cy="3962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14577"/>
                <a:gridCol w="2714644"/>
                <a:gridCol w="2643205"/>
              </a:tblGrid>
              <a:tr h="1162241">
                <a:tc>
                  <a:txBody>
                    <a:bodyPr/>
                    <a:lstStyle/>
                    <a:p>
                      <a:pPr algn="ctr"/>
                      <a:r>
                        <a:rPr lang="en-GB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C</a:t>
                      </a:r>
                      <a:r>
                        <a:rPr lang="uk-UA" sz="2800" kern="120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посіб</a:t>
                      </a:r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 адаптації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Схвалювані суспільством цілі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Схвалювані суспільством засоби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Конформізм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Інновація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Ритуалізм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err="1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Ретритизм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39069">
                <a:tc>
                  <a:txBody>
                    <a:bodyPr/>
                    <a:lstStyle/>
                    <a:p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Бунт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+/-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2800" kern="1200" dirty="0" smtClean="0">
                          <a:ln w="9000" cmpd="sng">
                            <a:solidFill>
                              <a:schemeClr val="accent4">
                                <a:shade val="50000"/>
                                <a:satMod val="120000"/>
                              </a:schemeClr>
                            </a:solidFill>
                            <a:prstDash val="solid"/>
                          </a:ln>
                          <a:solidFill>
                            <a:srgbClr val="3C2E43"/>
                          </a:solidFill>
                          <a:latin typeface="Arial" panose="020B0604020202020204" pitchFamily="34" charset="0"/>
                          <a:ea typeface="+mj-ea"/>
                          <a:cs typeface="Times New Roman" pitchFamily="18" charset="0"/>
                        </a:rPr>
                        <a:t>+/-</a:t>
                      </a:r>
                      <a:endParaRPr lang="en-GB" sz="2800" kern="1200" dirty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solidFill>
                          <a:srgbClr val="3C2E43"/>
                        </a:solidFill>
                        <a:latin typeface="Arial" panose="020B0604020202020204" pitchFamily="34" charset="0"/>
                        <a:ea typeface="+mj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100" name="Picture 4" descr="Бунт мигрантов. «Третий мир» в Москве стоит на пороге - Владимир Лактюшин -  ИА REGN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09918" y="357166"/>
            <a:ext cx="2793082" cy="1571636"/>
          </a:xfrm>
          <a:prstGeom prst="rect">
            <a:avLst/>
          </a:prstGeom>
          <a:noFill/>
        </p:spPr>
      </p:pic>
      <p:pic>
        <p:nvPicPr>
          <p:cNvPr id="4104" name="Picture 8" descr="Воровство в Испании: как уберечься и что делать в случае кражи |  Недвижимость на Коста-Бланк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8084" y="357166"/>
            <a:ext cx="2772929" cy="1500198"/>
          </a:xfrm>
          <a:prstGeom prst="rect">
            <a:avLst/>
          </a:prstGeom>
          <a:noFill/>
        </p:spPr>
      </p:pic>
      <p:pic>
        <p:nvPicPr>
          <p:cNvPr id="4106" name="Picture 10" descr="Чудеса XXI века. В США выбрали лучшие изобретения года - Экспресс газет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10314" y="357166"/>
            <a:ext cx="2428892" cy="1640874"/>
          </a:xfrm>
          <a:prstGeom prst="rect">
            <a:avLst/>
          </a:prstGeom>
          <a:noFill/>
        </p:spPr>
      </p:pic>
      <p:pic>
        <p:nvPicPr>
          <p:cNvPr id="4108" name="Picture 12" descr="Prens William'a sordular: Çocuklarınız ileride eşcinsel olduklarını  açıklasalar ne dersiniz? - Magazin Haberleri | NT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096395" y="357166"/>
            <a:ext cx="2458849" cy="1905609"/>
          </a:xfrm>
          <a:prstGeom prst="rect">
            <a:avLst/>
          </a:prstGeom>
          <a:noFill/>
        </p:spPr>
      </p:pic>
      <p:pic>
        <p:nvPicPr>
          <p:cNvPr id="4110" name="Picture 14" descr="Интересное о Тибете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024958" y="2476586"/>
            <a:ext cx="2500330" cy="1665260"/>
          </a:xfrm>
          <a:prstGeom prst="rect">
            <a:avLst/>
          </a:prstGeom>
          <a:noFill/>
        </p:spPr>
      </p:pic>
      <p:pic>
        <p:nvPicPr>
          <p:cNvPr id="4112" name="Picture 16" descr="Как нужно одеваться идя в церковь?, - 2586905 - Кашалот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9024958" y="4524384"/>
            <a:ext cx="2500330" cy="166688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023902" y="2071678"/>
            <a:ext cx="4572032" cy="2706728"/>
          </a:xfrm>
        </p:spPr>
        <p:txBody>
          <a:bodyPr rtlCol="0">
            <a:noAutofit/>
          </a:bodyPr>
          <a:lstStyle/>
          <a:p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Злочинність – </a:t>
            </a:r>
            <a:r>
              <a:rPr lang="uk-UA" sz="2800" i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нормальне суспільне явище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. </a:t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/>
            </a:r>
            <a:b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</a:br>
            <a:r>
              <a:rPr lang="uk-UA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Злочинець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– людина, яка реагує на </a:t>
            </a:r>
            <a:r>
              <a:rPr lang="uk-UA" sz="280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аномічний</a:t>
            </a:r>
            <a:r>
              <a:rPr lang="uk-UA" sz="280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cs typeface="Times New Roman" pitchFamily="18" charset="0"/>
              </a:rPr>
              <a:t> стан суспільства</a:t>
            </a: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8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800" i="1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cs typeface="Times New Roman" pitchFamily="18" charset="0"/>
            </a:endParaRPr>
          </a:p>
        </p:txBody>
      </p:sp>
      <p:pic>
        <p:nvPicPr>
          <p:cNvPr id="5122" name="Picture 2" descr="MV Video UNiTE. - ANOMiE? | JpopAs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77000" y="-48"/>
            <a:ext cx="5715000" cy="685804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Content Placeholder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905188" y="-4357742"/>
            <a:ext cx="20635913" cy="145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2" descr="https://www.sonar2050.org/storage/files/%D0%A1%D0%BE%D0%BD%D0%B0%D1%802050/%D0%90%D0%BD%D0%BE%D0%BC%D0%B8%D1%8F/1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588" y="2071678"/>
            <a:ext cx="10345049" cy="333375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595538" y="1357298"/>
            <a:ext cx="7286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*За </a:t>
            </a:r>
            <a:r>
              <a:rPr lang="ru-RU" sz="2800" b="1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даними</a:t>
            </a:r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Arial" panose="020B0604020202020204" pitchFamily="34" charset="0"/>
                <a:ea typeface="+mj-ea"/>
                <a:cs typeface="Times New Roman" pitchFamily="18" charset="0"/>
              </a:rPr>
              <a:t> рейтингу ВОЗ та ООН </a:t>
            </a:r>
            <a:endParaRPr lang="en-GB" sz="2800" b="1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Arial" panose="020B0604020202020204" pitchFamily="34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6910" y="265974"/>
            <a:ext cx="7858180" cy="1357322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  <a:t>ДЯКУЮ ЗА УВАГУ!</a:t>
            </a:r>
            <a:br>
              <a:rPr lang="uk-UA" sz="2800" b="1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3C2E43"/>
                </a:solidFill>
                <a:latin typeface="George" panose="02000500000000000000" pitchFamily="50" charset="0"/>
                <a:cs typeface="Times New Roman" pitchFamily="18" charset="0"/>
              </a:rPr>
            </a:br>
            <a:endParaRPr lang="ru-RU" sz="2800" b="1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3C2E43"/>
              </a:solidFill>
              <a:latin typeface="George" panose="02000500000000000000" pitchFamily="50" charset="0"/>
              <a:cs typeface="Times New Roman" pitchFamily="18" charset="0"/>
            </a:endParaRPr>
          </a:p>
        </p:txBody>
      </p:sp>
      <p:pic>
        <p:nvPicPr>
          <p:cNvPr id="16387" name="Picture 2" descr="http://qrcoder.ru/code/?https%3A%2F%2Ftaplink.cc%2Ffsu_znu&amp;10&amp;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08888" y="1628775"/>
            <a:ext cx="314325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624013"/>
            <a:ext cx="5911850" cy="417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639300" y="4538663"/>
            <a:ext cx="615950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4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64600" y="4562475"/>
            <a:ext cx="592138" cy="59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9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85138" y="4549775"/>
            <a:ext cx="596900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Заголовок 1"/>
          <p:cNvSpPr txBox="1">
            <a:spLocks/>
          </p:cNvSpPr>
          <p:nvPr/>
        </p:nvSpPr>
        <p:spPr bwMode="auto">
          <a:xfrm>
            <a:off x="7434263" y="5154613"/>
            <a:ext cx="3452812" cy="66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uk-UA" sz="2800" b="1">
                <a:latin typeface="George" pitchFamily="50" charset="0"/>
                <a:cs typeface="Times New Roman" pitchFamily="18" charset="0"/>
              </a:rPr>
              <a:t>@fsu_znu</a:t>
            </a:r>
            <a:endParaRPr lang="ru-RU" altLang="uk-UA" sz="2800" b="1">
              <a:latin typeface="George" pitchFamily="50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3156</TotalTime>
  <Words>116</Words>
  <Application>Microsoft Office PowerPoint</Application>
  <PresentationFormat>Произвольный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Соціологія агресії та злочинності  Теорія аномії та дезорганізації суспільства</vt:lpstr>
      <vt:lpstr>Еміль Дюркгейм Émile Durkheim </vt:lpstr>
      <vt:lpstr>Механічна та органічна солідарність</vt:lpstr>
      <vt:lpstr>   Ненормальний стан суспільства пов’язаний із аномією.   Аномія - це такий суспільний стан,  якому характерна дезинтеграція суспільства й особи, брак чіткої моральної регуляції поведінки індивідів  </vt:lpstr>
      <vt:lpstr>Роберт Мертон  Robert King Merton</vt:lpstr>
      <vt:lpstr>Слайд 6</vt:lpstr>
      <vt:lpstr>   Злочинність – нормальне суспільне явище.   Злочинець – людина, яка реагує на аномічний стан суспільства  </vt:lpstr>
      <vt:lpstr>Слайд 8</vt:lpstr>
      <vt:lpstr>ДЯКУЮ ЗА УВАГУ! 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Програма практики з організації соціологічного дослідження</dc:title>
  <dc:creator>DNA7 X86</dc:creator>
  <cp:lastModifiedBy>kulik</cp:lastModifiedBy>
  <cp:revision>318</cp:revision>
  <dcterms:created xsi:type="dcterms:W3CDTF">2014-05-17T18:57:21Z</dcterms:created>
  <dcterms:modified xsi:type="dcterms:W3CDTF">2020-12-08T14:08:49Z</dcterms:modified>
</cp:coreProperties>
</file>