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7" r:id="rId4"/>
  </p:sldMasterIdLst>
  <p:notesMasterIdLst>
    <p:notesMasterId r:id="rId68"/>
  </p:notesMasterIdLst>
  <p:handoutMasterIdLst>
    <p:handoutMasterId r:id="rId69"/>
  </p:handoutMasterIdLst>
  <p:sldIdLst>
    <p:sldId id="268" r:id="rId5"/>
    <p:sldId id="291" r:id="rId6"/>
    <p:sldId id="270" r:id="rId7"/>
    <p:sldId id="267" r:id="rId8"/>
    <p:sldId id="274" r:id="rId9"/>
    <p:sldId id="271" r:id="rId10"/>
    <p:sldId id="273" r:id="rId11"/>
    <p:sldId id="272" r:id="rId12"/>
    <p:sldId id="275" r:id="rId13"/>
    <p:sldId id="288" r:id="rId14"/>
    <p:sldId id="287" r:id="rId15"/>
    <p:sldId id="286" r:id="rId16"/>
    <p:sldId id="285" r:id="rId17"/>
    <p:sldId id="284" r:id="rId18"/>
    <p:sldId id="283" r:id="rId19"/>
    <p:sldId id="282" r:id="rId20"/>
    <p:sldId id="281" r:id="rId21"/>
    <p:sldId id="280" r:id="rId22"/>
    <p:sldId id="279" r:id="rId23"/>
    <p:sldId id="278" r:id="rId24"/>
    <p:sldId id="277" r:id="rId25"/>
    <p:sldId id="290" r:id="rId26"/>
    <p:sldId id="299" r:id="rId27"/>
    <p:sldId id="298" r:id="rId28"/>
    <p:sldId id="297" r:id="rId29"/>
    <p:sldId id="296" r:id="rId30"/>
    <p:sldId id="295" r:id="rId31"/>
    <p:sldId id="294" r:id="rId32"/>
    <p:sldId id="293" r:id="rId33"/>
    <p:sldId id="302" r:id="rId34"/>
    <p:sldId id="301" r:id="rId35"/>
    <p:sldId id="303" r:id="rId36"/>
    <p:sldId id="292" r:id="rId37"/>
    <p:sldId id="304" r:id="rId38"/>
    <p:sldId id="317" r:id="rId39"/>
    <p:sldId id="306" r:id="rId40"/>
    <p:sldId id="316" r:id="rId41"/>
    <p:sldId id="315" r:id="rId42"/>
    <p:sldId id="314" r:id="rId43"/>
    <p:sldId id="313" r:id="rId44"/>
    <p:sldId id="309" r:id="rId45"/>
    <p:sldId id="312" r:id="rId46"/>
    <p:sldId id="311" r:id="rId47"/>
    <p:sldId id="310" r:id="rId48"/>
    <p:sldId id="308" r:id="rId49"/>
    <p:sldId id="307" r:id="rId50"/>
    <p:sldId id="322" r:id="rId51"/>
    <p:sldId id="321" r:id="rId52"/>
    <p:sldId id="320" r:id="rId53"/>
    <p:sldId id="319" r:id="rId54"/>
    <p:sldId id="328" r:id="rId55"/>
    <p:sldId id="331" r:id="rId56"/>
    <p:sldId id="330" r:id="rId57"/>
    <p:sldId id="329" r:id="rId58"/>
    <p:sldId id="327" r:id="rId59"/>
    <p:sldId id="326" r:id="rId60"/>
    <p:sldId id="325" r:id="rId61"/>
    <p:sldId id="334" r:id="rId62"/>
    <p:sldId id="324" r:id="rId63"/>
    <p:sldId id="336" r:id="rId64"/>
    <p:sldId id="335" r:id="rId65"/>
    <p:sldId id="333" r:id="rId66"/>
    <p:sldId id="305" r:id="rId67"/>
  </p:sldIdLst>
  <p:sldSz cx="12192000" cy="6858000"/>
  <p:notesSz cx="6858000" cy="9144000"/>
  <p:defaultTextStyle>
    <a:defPPr rtl="0">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580"/>
  </p:normalViewPr>
  <p:slideViewPr>
    <p:cSldViewPr snapToGrid="0" snapToObjects="1">
      <p:cViewPr varScale="1">
        <p:scale>
          <a:sx n="108" d="100"/>
          <a:sy n="108" d="100"/>
        </p:scale>
        <p:origin x="714" y="108"/>
      </p:cViewPr>
      <p:guideLst/>
    </p:cSldViewPr>
  </p:slideViewPr>
  <p:notesTextViewPr>
    <p:cViewPr>
      <p:scale>
        <a:sx n="1" d="1"/>
        <a:sy n="1" d="1"/>
      </p:scale>
      <p:origin x="0" y="0"/>
    </p:cViewPr>
  </p:notesTextViewPr>
  <p:notesViewPr>
    <p:cSldViewPr snapToGrid="0" snapToObjects="1">
      <p:cViewPr varScale="1">
        <p:scale>
          <a:sx n="89" d="100"/>
          <a:sy n="89" d="100"/>
        </p:scale>
        <p:origin x="3012" y="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F50987BA-D05C-40C1-B148-9AD3F10963C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a:extLst>
              <a:ext uri="{FF2B5EF4-FFF2-40B4-BE49-F238E27FC236}">
                <a16:creationId xmlns:a16="http://schemas.microsoft.com/office/drawing/2014/main" id="{5396FD1B-358E-41F3-8670-5F4BD6E78C8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9B361E-3319-4F3A-8BC4-E1F86CD285CB}" type="datetimeFigureOut">
              <a:rPr lang="ru-RU" smtClean="0"/>
              <a:t>27.04.2025</a:t>
            </a:fld>
            <a:endParaRPr lang="ru-RU" dirty="0"/>
          </a:p>
        </p:txBody>
      </p:sp>
      <p:sp>
        <p:nvSpPr>
          <p:cNvPr id="4" name="Нижний колонтитул 3">
            <a:extLst>
              <a:ext uri="{FF2B5EF4-FFF2-40B4-BE49-F238E27FC236}">
                <a16:creationId xmlns:a16="http://schemas.microsoft.com/office/drawing/2014/main" id="{CB0E0641-2939-48BB-AD2A-2C1E323E643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a:extLst>
              <a:ext uri="{FF2B5EF4-FFF2-40B4-BE49-F238E27FC236}">
                <a16:creationId xmlns:a16="http://schemas.microsoft.com/office/drawing/2014/main" id="{94B57399-AD03-4324-ABAA-7C3DF412572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47E5E70-6B8B-45D8-ABB0-40FC6B684A44}" type="slidenum">
              <a:rPr lang="ru-RU" smtClean="0"/>
              <a:t>‹#›</a:t>
            </a:fld>
            <a:endParaRPr lang="ru-RU" dirty="0"/>
          </a:p>
        </p:txBody>
      </p:sp>
    </p:spTree>
    <p:extLst>
      <p:ext uri="{BB962C8B-B14F-4D97-AF65-F5344CB8AC3E}">
        <p14:creationId xmlns:p14="http://schemas.microsoft.com/office/powerpoint/2010/main" val="73875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21FC39-5220-449E-B3BD-14C634CF0F13}" type="datetimeFigureOut">
              <a:rPr lang="ru-RU" smtClean="0"/>
              <a:t>27.04.2025</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DE93EA-94E1-4702-97A4-D0CA1F7CECFB}" type="slidenum">
              <a:rPr lang="ru-RU" smtClean="0"/>
              <a:t>‹#›</a:t>
            </a:fld>
            <a:endParaRPr lang="ru-RU" dirty="0"/>
          </a:p>
        </p:txBody>
      </p:sp>
    </p:spTree>
    <p:extLst>
      <p:ext uri="{BB962C8B-B14F-4D97-AF65-F5344CB8AC3E}">
        <p14:creationId xmlns:p14="http://schemas.microsoft.com/office/powerpoint/2010/main" val="372646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05DE93EA-94E1-4702-97A4-D0CA1F7CECFB}" type="slidenum">
              <a:rPr lang="ru-RU" smtClean="0"/>
              <a:t>1</a:t>
            </a:fld>
            <a:endParaRPr lang="ru-RU"/>
          </a:p>
        </p:txBody>
      </p:sp>
    </p:spTree>
    <p:extLst>
      <p:ext uri="{BB962C8B-B14F-4D97-AF65-F5344CB8AC3E}">
        <p14:creationId xmlns:p14="http://schemas.microsoft.com/office/powerpoint/2010/main" val="243542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05DE93EA-94E1-4702-97A4-D0CA1F7CECFB}" type="slidenum">
              <a:rPr lang="ru-RU" smtClean="0"/>
              <a:t>10</a:t>
            </a:fld>
            <a:endParaRPr lang="ru-RU"/>
          </a:p>
        </p:txBody>
      </p:sp>
    </p:spTree>
    <p:extLst>
      <p:ext uri="{BB962C8B-B14F-4D97-AF65-F5344CB8AC3E}">
        <p14:creationId xmlns:p14="http://schemas.microsoft.com/office/powerpoint/2010/main" val="1154873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05DE93EA-94E1-4702-97A4-D0CA1F7CECFB}" type="slidenum">
              <a:rPr lang="ru-RU" smtClean="0"/>
              <a:t>11</a:t>
            </a:fld>
            <a:endParaRPr lang="ru-RU"/>
          </a:p>
        </p:txBody>
      </p:sp>
    </p:spTree>
    <p:extLst>
      <p:ext uri="{BB962C8B-B14F-4D97-AF65-F5344CB8AC3E}">
        <p14:creationId xmlns:p14="http://schemas.microsoft.com/office/powerpoint/2010/main" val="1905558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05DE93EA-94E1-4702-97A4-D0CA1F7CECFB}" type="slidenum">
              <a:rPr lang="ru-RU" smtClean="0"/>
              <a:t>12</a:t>
            </a:fld>
            <a:endParaRPr lang="ru-RU"/>
          </a:p>
        </p:txBody>
      </p:sp>
    </p:spTree>
    <p:extLst>
      <p:ext uri="{BB962C8B-B14F-4D97-AF65-F5344CB8AC3E}">
        <p14:creationId xmlns:p14="http://schemas.microsoft.com/office/powerpoint/2010/main" val="2322053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05DE93EA-94E1-4702-97A4-D0CA1F7CECFB}" type="slidenum">
              <a:rPr lang="ru-RU" smtClean="0"/>
              <a:t>13</a:t>
            </a:fld>
            <a:endParaRPr lang="ru-RU"/>
          </a:p>
        </p:txBody>
      </p:sp>
    </p:spTree>
    <p:extLst>
      <p:ext uri="{BB962C8B-B14F-4D97-AF65-F5344CB8AC3E}">
        <p14:creationId xmlns:p14="http://schemas.microsoft.com/office/powerpoint/2010/main" val="2082030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05DE93EA-94E1-4702-97A4-D0CA1F7CECFB}" type="slidenum">
              <a:rPr lang="ru-RU" smtClean="0"/>
              <a:t>14</a:t>
            </a:fld>
            <a:endParaRPr lang="ru-RU"/>
          </a:p>
        </p:txBody>
      </p:sp>
    </p:spTree>
    <p:extLst>
      <p:ext uri="{BB962C8B-B14F-4D97-AF65-F5344CB8AC3E}">
        <p14:creationId xmlns:p14="http://schemas.microsoft.com/office/powerpoint/2010/main" val="1744961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05DE93EA-94E1-4702-97A4-D0CA1F7CECFB}" type="slidenum">
              <a:rPr lang="ru-RU" smtClean="0"/>
              <a:t>15</a:t>
            </a:fld>
            <a:endParaRPr lang="ru-RU"/>
          </a:p>
        </p:txBody>
      </p:sp>
    </p:spTree>
    <p:extLst>
      <p:ext uri="{BB962C8B-B14F-4D97-AF65-F5344CB8AC3E}">
        <p14:creationId xmlns:p14="http://schemas.microsoft.com/office/powerpoint/2010/main" val="3515989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05DE93EA-94E1-4702-97A4-D0CA1F7CECFB}" type="slidenum">
              <a:rPr lang="ru-RU" smtClean="0"/>
              <a:t>16</a:t>
            </a:fld>
            <a:endParaRPr lang="ru-RU"/>
          </a:p>
        </p:txBody>
      </p:sp>
    </p:spTree>
    <p:extLst>
      <p:ext uri="{BB962C8B-B14F-4D97-AF65-F5344CB8AC3E}">
        <p14:creationId xmlns:p14="http://schemas.microsoft.com/office/powerpoint/2010/main" val="1460123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05DE93EA-94E1-4702-97A4-D0CA1F7CECFB}" type="slidenum">
              <a:rPr lang="ru-RU" smtClean="0"/>
              <a:t>17</a:t>
            </a:fld>
            <a:endParaRPr lang="ru-RU"/>
          </a:p>
        </p:txBody>
      </p:sp>
    </p:spTree>
    <p:extLst>
      <p:ext uri="{BB962C8B-B14F-4D97-AF65-F5344CB8AC3E}">
        <p14:creationId xmlns:p14="http://schemas.microsoft.com/office/powerpoint/2010/main" val="8562207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05DE93EA-94E1-4702-97A4-D0CA1F7CECFB}" type="slidenum">
              <a:rPr lang="ru-RU" smtClean="0"/>
              <a:t>18</a:t>
            </a:fld>
            <a:endParaRPr lang="ru-RU"/>
          </a:p>
        </p:txBody>
      </p:sp>
    </p:spTree>
    <p:extLst>
      <p:ext uri="{BB962C8B-B14F-4D97-AF65-F5344CB8AC3E}">
        <p14:creationId xmlns:p14="http://schemas.microsoft.com/office/powerpoint/2010/main" val="31821806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05DE93EA-94E1-4702-97A4-D0CA1F7CECFB}" type="slidenum">
              <a:rPr lang="ru-RU" smtClean="0"/>
              <a:t>19</a:t>
            </a:fld>
            <a:endParaRPr lang="ru-RU"/>
          </a:p>
        </p:txBody>
      </p:sp>
    </p:spTree>
    <p:extLst>
      <p:ext uri="{BB962C8B-B14F-4D97-AF65-F5344CB8AC3E}">
        <p14:creationId xmlns:p14="http://schemas.microsoft.com/office/powerpoint/2010/main" val="189217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05DE93EA-94E1-4702-97A4-D0CA1F7CECFB}" type="slidenum">
              <a:rPr lang="ru-RU" smtClean="0"/>
              <a:t>2</a:t>
            </a:fld>
            <a:endParaRPr lang="ru-RU"/>
          </a:p>
        </p:txBody>
      </p:sp>
    </p:spTree>
    <p:extLst>
      <p:ext uri="{BB962C8B-B14F-4D97-AF65-F5344CB8AC3E}">
        <p14:creationId xmlns:p14="http://schemas.microsoft.com/office/powerpoint/2010/main" val="35129272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05DE93EA-94E1-4702-97A4-D0CA1F7CECFB}" type="slidenum">
              <a:rPr lang="ru-RU" smtClean="0"/>
              <a:t>20</a:t>
            </a:fld>
            <a:endParaRPr lang="ru-RU"/>
          </a:p>
        </p:txBody>
      </p:sp>
    </p:spTree>
    <p:extLst>
      <p:ext uri="{BB962C8B-B14F-4D97-AF65-F5344CB8AC3E}">
        <p14:creationId xmlns:p14="http://schemas.microsoft.com/office/powerpoint/2010/main" val="30412344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05DE93EA-94E1-4702-97A4-D0CA1F7CECFB}" type="slidenum">
              <a:rPr lang="ru-RU" smtClean="0"/>
              <a:t>21</a:t>
            </a:fld>
            <a:endParaRPr lang="ru-RU"/>
          </a:p>
        </p:txBody>
      </p:sp>
    </p:spTree>
    <p:extLst>
      <p:ext uri="{BB962C8B-B14F-4D97-AF65-F5344CB8AC3E}">
        <p14:creationId xmlns:p14="http://schemas.microsoft.com/office/powerpoint/2010/main" val="12569117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05DE93EA-94E1-4702-97A4-D0CA1F7CECFB}" type="slidenum">
              <a:rPr lang="ru-RU" smtClean="0"/>
              <a:t>22</a:t>
            </a:fld>
            <a:endParaRPr lang="ru-RU"/>
          </a:p>
        </p:txBody>
      </p:sp>
    </p:spTree>
    <p:extLst>
      <p:ext uri="{BB962C8B-B14F-4D97-AF65-F5344CB8AC3E}">
        <p14:creationId xmlns:p14="http://schemas.microsoft.com/office/powerpoint/2010/main" val="36476898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05DE93EA-94E1-4702-97A4-D0CA1F7CECFB}" type="slidenum">
              <a:rPr lang="ru-RU" smtClean="0"/>
              <a:t>23</a:t>
            </a:fld>
            <a:endParaRPr lang="ru-RU"/>
          </a:p>
        </p:txBody>
      </p:sp>
    </p:spTree>
    <p:extLst>
      <p:ext uri="{BB962C8B-B14F-4D97-AF65-F5344CB8AC3E}">
        <p14:creationId xmlns:p14="http://schemas.microsoft.com/office/powerpoint/2010/main" val="5870808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05DE93EA-94E1-4702-97A4-D0CA1F7CECFB}" type="slidenum">
              <a:rPr lang="ru-RU" smtClean="0"/>
              <a:t>24</a:t>
            </a:fld>
            <a:endParaRPr lang="ru-RU"/>
          </a:p>
        </p:txBody>
      </p:sp>
    </p:spTree>
    <p:extLst>
      <p:ext uri="{BB962C8B-B14F-4D97-AF65-F5344CB8AC3E}">
        <p14:creationId xmlns:p14="http://schemas.microsoft.com/office/powerpoint/2010/main" val="41541974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05DE93EA-94E1-4702-97A4-D0CA1F7CECFB}" type="slidenum">
              <a:rPr lang="ru-RU" smtClean="0"/>
              <a:t>25</a:t>
            </a:fld>
            <a:endParaRPr lang="ru-RU"/>
          </a:p>
        </p:txBody>
      </p:sp>
    </p:spTree>
    <p:extLst>
      <p:ext uri="{BB962C8B-B14F-4D97-AF65-F5344CB8AC3E}">
        <p14:creationId xmlns:p14="http://schemas.microsoft.com/office/powerpoint/2010/main" val="17493644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05DE93EA-94E1-4702-97A4-D0CA1F7CECFB}" type="slidenum">
              <a:rPr lang="ru-RU" smtClean="0"/>
              <a:t>26</a:t>
            </a:fld>
            <a:endParaRPr lang="ru-RU"/>
          </a:p>
        </p:txBody>
      </p:sp>
    </p:spTree>
    <p:extLst>
      <p:ext uri="{BB962C8B-B14F-4D97-AF65-F5344CB8AC3E}">
        <p14:creationId xmlns:p14="http://schemas.microsoft.com/office/powerpoint/2010/main" val="8572585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05DE93EA-94E1-4702-97A4-D0CA1F7CECFB}" type="slidenum">
              <a:rPr lang="ru-RU" smtClean="0"/>
              <a:t>27</a:t>
            </a:fld>
            <a:endParaRPr lang="ru-RU"/>
          </a:p>
        </p:txBody>
      </p:sp>
    </p:spTree>
    <p:extLst>
      <p:ext uri="{BB962C8B-B14F-4D97-AF65-F5344CB8AC3E}">
        <p14:creationId xmlns:p14="http://schemas.microsoft.com/office/powerpoint/2010/main" val="15563290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05DE93EA-94E1-4702-97A4-D0CA1F7CECFB}" type="slidenum">
              <a:rPr lang="ru-RU" smtClean="0"/>
              <a:t>28</a:t>
            </a:fld>
            <a:endParaRPr lang="ru-RU"/>
          </a:p>
        </p:txBody>
      </p:sp>
    </p:spTree>
    <p:extLst>
      <p:ext uri="{BB962C8B-B14F-4D97-AF65-F5344CB8AC3E}">
        <p14:creationId xmlns:p14="http://schemas.microsoft.com/office/powerpoint/2010/main" val="13785480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05DE93EA-94E1-4702-97A4-D0CA1F7CECFB}" type="slidenum">
              <a:rPr lang="ru-RU" smtClean="0"/>
              <a:t>29</a:t>
            </a:fld>
            <a:endParaRPr lang="ru-RU"/>
          </a:p>
        </p:txBody>
      </p:sp>
    </p:spTree>
    <p:extLst>
      <p:ext uri="{BB962C8B-B14F-4D97-AF65-F5344CB8AC3E}">
        <p14:creationId xmlns:p14="http://schemas.microsoft.com/office/powerpoint/2010/main" val="4291068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05DE93EA-94E1-4702-97A4-D0CA1F7CECFB}" type="slidenum">
              <a:rPr lang="ru-RU" smtClean="0"/>
              <a:t>3</a:t>
            </a:fld>
            <a:endParaRPr lang="ru-RU"/>
          </a:p>
        </p:txBody>
      </p:sp>
    </p:spTree>
    <p:extLst>
      <p:ext uri="{BB962C8B-B14F-4D97-AF65-F5344CB8AC3E}">
        <p14:creationId xmlns:p14="http://schemas.microsoft.com/office/powerpoint/2010/main" val="1524931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05DE93EA-94E1-4702-97A4-D0CA1F7CECFB}" type="slidenum">
              <a:rPr lang="ru-RU" smtClean="0"/>
              <a:t>30</a:t>
            </a:fld>
            <a:endParaRPr lang="ru-RU"/>
          </a:p>
        </p:txBody>
      </p:sp>
    </p:spTree>
    <p:extLst>
      <p:ext uri="{BB962C8B-B14F-4D97-AF65-F5344CB8AC3E}">
        <p14:creationId xmlns:p14="http://schemas.microsoft.com/office/powerpoint/2010/main" val="29882393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05DE93EA-94E1-4702-97A4-D0CA1F7CECFB}" type="slidenum">
              <a:rPr lang="ru-RU" smtClean="0"/>
              <a:t>31</a:t>
            </a:fld>
            <a:endParaRPr lang="ru-RU"/>
          </a:p>
        </p:txBody>
      </p:sp>
    </p:spTree>
    <p:extLst>
      <p:ext uri="{BB962C8B-B14F-4D97-AF65-F5344CB8AC3E}">
        <p14:creationId xmlns:p14="http://schemas.microsoft.com/office/powerpoint/2010/main" val="14512669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05DE93EA-94E1-4702-97A4-D0CA1F7CECFB}" type="slidenum">
              <a:rPr lang="ru-RU" smtClean="0"/>
              <a:t>32</a:t>
            </a:fld>
            <a:endParaRPr lang="ru-RU"/>
          </a:p>
        </p:txBody>
      </p:sp>
    </p:spTree>
    <p:extLst>
      <p:ext uri="{BB962C8B-B14F-4D97-AF65-F5344CB8AC3E}">
        <p14:creationId xmlns:p14="http://schemas.microsoft.com/office/powerpoint/2010/main" val="27750930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05DE93EA-94E1-4702-97A4-D0CA1F7CECFB}" type="slidenum">
              <a:rPr lang="ru-RU" smtClean="0"/>
              <a:t>33</a:t>
            </a:fld>
            <a:endParaRPr lang="ru-RU"/>
          </a:p>
        </p:txBody>
      </p:sp>
    </p:spTree>
    <p:extLst>
      <p:ext uri="{BB962C8B-B14F-4D97-AF65-F5344CB8AC3E}">
        <p14:creationId xmlns:p14="http://schemas.microsoft.com/office/powerpoint/2010/main" val="11137419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05DE93EA-94E1-4702-97A4-D0CA1F7CECFB}" type="slidenum">
              <a:rPr lang="ru-RU" smtClean="0"/>
              <a:t>34</a:t>
            </a:fld>
            <a:endParaRPr lang="ru-RU"/>
          </a:p>
        </p:txBody>
      </p:sp>
    </p:spTree>
    <p:extLst>
      <p:ext uri="{BB962C8B-B14F-4D97-AF65-F5344CB8AC3E}">
        <p14:creationId xmlns:p14="http://schemas.microsoft.com/office/powerpoint/2010/main" val="24000003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05DE93EA-94E1-4702-97A4-D0CA1F7CECFB}" type="slidenum">
              <a:rPr lang="ru-RU" smtClean="0"/>
              <a:t>35</a:t>
            </a:fld>
            <a:endParaRPr lang="ru-RU"/>
          </a:p>
        </p:txBody>
      </p:sp>
    </p:spTree>
    <p:extLst>
      <p:ext uri="{BB962C8B-B14F-4D97-AF65-F5344CB8AC3E}">
        <p14:creationId xmlns:p14="http://schemas.microsoft.com/office/powerpoint/2010/main" val="6807236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05DE93EA-94E1-4702-97A4-D0CA1F7CECFB}" type="slidenum">
              <a:rPr lang="ru-RU" smtClean="0"/>
              <a:t>36</a:t>
            </a:fld>
            <a:endParaRPr lang="ru-RU"/>
          </a:p>
        </p:txBody>
      </p:sp>
    </p:spTree>
    <p:extLst>
      <p:ext uri="{BB962C8B-B14F-4D97-AF65-F5344CB8AC3E}">
        <p14:creationId xmlns:p14="http://schemas.microsoft.com/office/powerpoint/2010/main" val="13389438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05DE93EA-94E1-4702-97A4-D0CA1F7CECFB}" type="slidenum">
              <a:rPr lang="ru-RU" smtClean="0"/>
              <a:t>37</a:t>
            </a:fld>
            <a:endParaRPr lang="ru-RU"/>
          </a:p>
        </p:txBody>
      </p:sp>
    </p:spTree>
    <p:extLst>
      <p:ext uri="{BB962C8B-B14F-4D97-AF65-F5344CB8AC3E}">
        <p14:creationId xmlns:p14="http://schemas.microsoft.com/office/powerpoint/2010/main" val="6596019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05DE93EA-94E1-4702-97A4-D0CA1F7CECFB}" type="slidenum">
              <a:rPr lang="ru-RU" smtClean="0"/>
              <a:t>38</a:t>
            </a:fld>
            <a:endParaRPr lang="ru-RU"/>
          </a:p>
        </p:txBody>
      </p:sp>
    </p:spTree>
    <p:extLst>
      <p:ext uri="{BB962C8B-B14F-4D97-AF65-F5344CB8AC3E}">
        <p14:creationId xmlns:p14="http://schemas.microsoft.com/office/powerpoint/2010/main" val="12671825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05DE93EA-94E1-4702-97A4-D0CA1F7CECFB}" type="slidenum">
              <a:rPr lang="ru-RU" smtClean="0"/>
              <a:t>39</a:t>
            </a:fld>
            <a:endParaRPr lang="ru-RU"/>
          </a:p>
        </p:txBody>
      </p:sp>
    </p:spTree>
    <p:extLst>
      <p:ext uri="{BB962C8B-B14F-4D97-AF65-F5344CB8AC3E}">
        <p14:creationId xmlns:p14="http://schemas.microsoft.com/office/powerpoint/2010/main" val="1557751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05DE93EA-94E1-4702-97A4-D0CA1F7CECFB}" type="slidenum">
              <a:rPr lang="ru-RU" smtClean="0"/>
              <a:t>4</a:t>
            </a:fld>
            <a:endParaRPr lang="ru-RU"/>
          </a:p>
        </p:txBody>
      </p:sp>
    </p:spTree>
    <p:extLst>
      <p:ext uri="{BB962C8B-B14F-4D97-AF65-F5344CB8AC3E}">
        <p14:creationId xmlns:p14="http://schemas.microsoft.com/office/powerpoint/2010/main" val="24347030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05DE93EA-94E1-4702-97A4-D0CA1F7CECFB}" type="slidenum">
              <a:rPr lang="ru-RU" smtClean="0"/>
              <a:t>40</a:t>
            </a:fld>
            <a:endParaRPr lang="ru-RU"/>
          </a:p>
        </p:txBody>
      </p:sp>
    </p:spTree>
    <p:extLst>
      <p:ext uri="{BB962C8B-B14F-4D97-AF65-F5344CB8AC3E}">
        <p14:creationId xmlns:p14="http://schemas.microsoft.com/office/powerpoint/2010/main" val="37054313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05DE93EA-94E1-4702-97A4-D0CA1F7CECFB}" type="slidenum">
              <a:rPr lang="ru-RU" smtClean="0"/>
              <a:t>41</a:t>
            </a:fld>
            <a:endParaRPr lang="ru-RU"/>
          </a:p>
        </p:txBody>
      </p:sp>
    </p:spTree>
    <p:extLst>
      <p:ext uri="{BB962C8B-B14F-4D97-AF65-F5344CB8AC3E}">
        <p14:creationId xmlns:p14="http://schemas.microsoft.com/office/powerpoint/2010/main" val="28366209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05DE93EA-94E1-4702-97A4-D0CA1F7CECFB}" type="slidenum">
              <a:rPr lang="ru-RU" smtClean="0"/>
              <a:t>42</a:t>
            </a:fld>
            <a:endParaRPr lang="ru-RU"/>
          </a:p>
        </p:txBody>
      </p:sp>
    </p:spTree>
    <p:extLst>
      <p:ext uri="{BB962C8B-B14F-4D97-AF65-F5344CB8AC3E}">
        <p14:creationId xmlns:p14="http://schemas.microsoft.com/office/powerpoint/2010/main" val="689674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05DE93EA-94E1-4702-97A4-D0CA1F7CECFB}" type="slidenum">
              <a:rPr lang="ru-RU" smtClean="0"/>
              <a:t>43</a:t>
            </a:fld>
            <a:endParaRPr lang="ru-RU"/>
          </a:p>
        </p:txBody>
      </p:sp>
    </p:spTree>
    <p:extLst>
      <p:ext uri="{BB962C8B-B14F-4D97-AF65-F5344CB8AC3E}">
        <p14:creationId xmlns:p14="http://schemas.microsoft.com/office/powerpoint/2010/main" val="38429059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05DE93EA-94E1-4702-97A4-D0CA1F7CECFB}" type="slidenum">
              <a:rPr lang="ru-RU" smtClean="0"/>
              <a:t>44</a:t>
            </a:fld>
            <a:endParaRPr lang="ru-RU"/>
          </a:p>
        </p:txBody>
      </p:sp>
    </p:spTree>
    <p:extLst>
      <p:ext uri="{BB962C8B-B14F-4D97-AF65-F5344CB8AC3E}">
        <p14:creationId xmlns:p14="http://schemas.microsoft.com/office/powerpoint/2010/main" val="6544333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05DE93EA-94E1-4702-97A4-D0CA1F7CECFB}" type="slidenum">
              <a:rPr lang="ru-RU" smtClean="0"/>
              <a:t>45</a:t>
            </a:fld>
            <a:endParaRPr lang="ru-RU"/>
          </a:p>
        </p:txBody>
      </p:sp>
    </p:spTree>
    <p:extLst>
      <p:ext uri="{BB962C8B-B14F-4D97-AF65-F5344CB8AC3E}">
        <p14:creationId xmlns:p14="http://schemas.microsoft.com/office/powerpoint/2010/main" val="10369762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05DE93EA-94E1-4702-97A4-D0CA1F7CECFB}" type="slidenum">
              <a:rPr lang="ru-RU" smtClean="0"/>
              <a:t>46</a:t>
            </a:fld>
            <a:endParaRPr lang="ru-RU"/>
          </a:p>
        </p:txBody>
      </p:sp>
    </p:spTree>
    <p:extLst>
      <p:ext uri="{BB962C8B-B14F-4D97-AF65-F5344CB8AC3E}">
        <p14:creationId xmlns:p14="http://schemas.microsoft.com/office/powerpoint/2010/main" val="21138571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05DE93EA-94E1-4702-97A4-D0CA1F7CECFB}" type="slidenum">
              <a:rPr lang="ru-RU" smtClean="0"/>
              <a:t>47</a:t>
            </a:fld>
            <a:endParaRPr lang="ru-RU"/>
          </a:p>
        </p:txBody>
      </p:sp>
    </p:spTree>
    <p:extLst>
      <p:ext uri="{BB962C8B-B14F-4D97-AF65-F5344CB8AC3E}">
        <p14:creationId xmlns:p14="http://schemas.microsoft.com/office/powerpoint/2010/main" val="34919485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05DE93EA-94E1-4702-97A4-D0CA1F7CECFB}" type="slidenum">
              <a:rPr lang="ru-RU" smtClean="0"/>
              <a:t>48</a:t>
            </a:fld>
            <a:endParaRPr lang="ru-RU"/>
          </a:p>
        </p:txBody>
      </p:sp>
    </p:spTree>
    <p:extLst>
      <p:ext uri="{BB962C8B-B14F-4D97-AF65-F5344CB8AC3E}">
        <p14:creationId xmlns:p14="http://schemas.microsoft.com/office/powerpoint/2010/main" val="12135293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05DE93EA-94E1-4702-97A4-D0CA1F7CECFB}" type="slidenum">
              <a:rPr lang="ru-RU" smtClean="0"/>
              <a:t>49</a:t>
            </a:fld>
            <a:endParaRPr lang="ru-RU"/>
          </a:p>
        </p:txBody>
      </p:sp>
    </p:spTree>
    <p:extLst>
      <p:ext uri="{BB962C8B-B14F-4D97-AF65-F5344CB8AC3E}">
        <p14:creationId xmlns:p14="http://schemas.microsoft.com/office/powerpoint/2010/main" val="3647903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05DE93EA-94E1-4702-97A4-D0CA1F7CECFB}" type="slidenum">
              <a:rPr lang="ru-RU" smtClean="0"/>
              <a:t>5</a:t>
            </a:fld>
            <a:endParaRPr lang="ru-RU"/>
          </a:p>
        </p:txBody>
      </p:sp>
    </p:spTree>
    <p:extLst>
      <p:ext uri="{BB962C8B-B14F-4D97-AF65-F5344CB8AC3E}">
        <p14:creationId xmlns:p14="http://schemas.microsoft.com/office/powerpoint/2010/main" val="36323465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05DE93EA-94E1-4702-97A4-D0CA1F7CECFB}" type="slidenum">
              <a:rPr lang="ru-RU" smtClean="0"/>
              <a:t>50</a:t>
            </a:fld>
            <a:endParaRPr lang="ru-RU"/>
          </a:p>
        </p:txBody>
      </p:sp>
    </p:spTree>
    <p:extLst>
      <p:ext uri="{BB962C8B-B14F-4D97-AF65-F5344CB8AC3E}">
        <p14:creationId xmlns:p14="http://schemas.microsoft.com/office/powerpoint/2010/main" val="3869754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05DE93EA-94E1-4702-97A4-D0CA1F7CECFB}" type="slidenum">
              <a:rPr lang="ru-RU" smtClean="0"/>
              <a:t>51</a:t>
            </a:fld>
            <a:endParaRPr lang="ru-RU"/>
          </a:p>
        </p:txBody>
      </p:sp>
    </p:spTree>
    <p:extLst>
      <p:ext uri="{BB962C8B-B14F-4D97-AF65-F5344CB8AC3E}">
        <p14:creationId xmlns:p14="http://schemas.microsoft.com/office/powerpoint/2010/main" val="6723365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05DE93EA-94E1-4702-97A4-D0CA1F7CECFB}" type="slidenum">
              <a:rPr lang="ru-RU" smtClean="0"/>
              <a:t>52</a:t>
            </a:fld>
            <a:endParaRPr lang="ru-RU"/>
          </a:p>
        </p:txBody>
      </p:sp>
    </p:spTree>
    <p:extLst>
      <p:ext uri="{BB962C8B-B14F-4D97-AF65-F5344CB8AC3E}">
        <p14:creationId xmlns:p14="http://schemas.microsoft.com/office/powerpoint/2010/main" val="25509716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05DE93EA-94E1-4702-97A4-D0CA1F7CECFB}" type="slidenum">
              <a:rPr lang="ru-RU" smtClean="0"/>
              <a:t>53</a:t>
            </a:fld>
            <a:endParaRPr lang="ru-RU"/>
          </a:p>
        </p:txBody>
      </p:sp>
    </p:spTree>
    <p:extLst>
      <p:ext uri="{BB962C8B-B14F-4D97-AF65-F5344CB8AC3E}">
        <p14:creationId xmlns:p14="http://schemas.microsoft.com/office/powerpoint/2010/main" val="212624896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05DE93EA-94E1-4702-97A4-D0CA1F7CECFB}" type="slidenum">
              <a:rPr lang="ru-RU" smtClean="0"/>
              <a:t>54</a:t>
            </a:fld>
            <a:endParaRPr lang="ru-RU"/>
          </a:p>
        </p:txBody>
      </p:sp>
    </p:spTree>
    <p:extLst>
      <p:ext uri="{BB962C8B-B14F-4D97-AF65-F5344CB8AC3E}">
        <p14:creationId xmlns:p14="http://schemas.microsoft.com/office/powerpoint/2010/main" val="35700781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05DE93EA-94E1-4702-97A4-D0CA1F7CECFB}" type="slidenum">
              <a:rPr lang="ru-RU" smtClean="0"/>
              <a:t>55</a:t>
            </a:fld>
            <a:endParaRPr lang="ru-RU"/>
          </a:p>
        </p:txBody>
      </p:sp>
    </p:spTree>
    <p:extLst>
      <p:ext uri="{BB962C8B-B14F-4D97-AF65-F5344CB8AC3E}">
        <p14:creationId xmlns:p14="http://schemas.microsoft.com/office/powerpoint/2010/main" val="307978917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05DE93EA-94E1-4702-97A4-D0CA1F7CECFB}" type="slidenum">
              <a:rPr lang="ru-RU" smtClean="0"/>
              <a:t>56</a:t>
            </a:fld>
            <a:endParaRPr lang="ru-RU"/>
          </a:p>
        </p:txBody>
      </p:sp>
    </p:spTree>
    <p:extLst>
      <p:ext uri="{BB962C8B-B14F-4D97-AF65-F5344CB8AC3E}">
        <p14:creationId xmlns:p14="http://schemas.microsoft.com/office/powerpoint/2010/main" val="35671622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05DE93EA-94E1-4702-97A4-D0CA1F7CECFB}" type="slidenum">
              <a:rPr lang="ru-RU" smtClean="0"/>
              <a:t>57</a:t>
            </a:fld>
            <a:endParaRPr lang="ru-RU"/>
          </a:p>
        </p:txBody>
      </p:sp>
    </p:spTree>
    <p:extLst>
      <p:ext uri="{BB962C8B-B14F-4D97-AF65-F5344CB8AC3E}">
        <p14:creationId xmlns:p14="http://schemas.microsoft.com/office/powerpoint/2010/main" val="413679502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05DE93EA-94E1-4702-97A4-D0CA1F7CECFB}" type="slidenum">
              <a:rPr lang="ru-RU" smtClean="0"/>
              <a:t>58</a:t>
            </a:fld>
            <a:endParaRPr lang="ru-RU"/>
          </a:p>
        </p:txBody>
      </p:sp>
    </p:spTree>
    <p:extLst>
      <p:ext uri="{BB962C8B-B14F-4D97-AF65-F5344CB8AC3E}">
        <p14:creationId xmlns:p14="http://schemas.microsoft.com/office/powerpoint/2010/main" val="34904054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05DE93EA-94E1-4702-97A4-D0CA1F7CECFB}" type="slidenum">
              <a:rPr lang="ru-RU" smtClean="0"/>
              <a:t>59</a:t>
            </a:fld>
            <a:endParaRPr lang="ru-RU"/>
          </a:p>
        </p:txBody>
      </p:sp>
    </p:spTree>
    <p:extLst>
      <p:ext uri="{BB962C8B-B14F-4D97-AF65-F5344CB8AC3E}">
        <p14:creationId xmlns:p14="http://schemas.microsoft.com/office/powerpoint/2010/main" val="1432646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05DE93EA-94E1-4702-97A4-D0CA1F7CECFB}" type="slidenum">
              <a:rPr lang="ru-RU" smtClean="0"/>
              <a:t>6</a:t>
            </a:fld>
            <a:endParaRPr lang="ru-RU"/>
          </a:p>
        </p:txBody>
      </p:sp>
    </p:spTree>
    <p:extLst>
      <p:ext uri="{BB962C8B-B14F-4D97-AF65-F5344CB8AC3E}">
        <p14:creationId xmlns:p14="http://schemas.microsoft.com/office/powerpoint/2010/main" val="175179373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05DE93EA-94E1-4702-97A4-D0CA1F7CECFB}" type="slidenum">
              <a:rPr lang="ru-RU" smtClean="0"/>
              <a:t>60</a:t>
            </a:fld>
            <a:endParaRPr lang="ru-RU"/>
          </a:p>
        </p:txBody>
      </p:sp>
    </p:spTree>
    <p:extLst>
      <p:ext uri="{BB962C8B-B14F-4D97-AF65-F5344CB8AC3E}">
        <p14:creationId xmlns:p14="http://schemas.microsoft.com/office/powerpoint/2010/main" val="105525574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05DE93EA-94E1-4702-97A4-D0CA1F7CECFB}" type="slidenum">
              <a:rPr lang="ru-RU" smtClean="0"/>
              <a:t>61</a:t>
            </a:fld>
            <a:endParaRPr lang="ru-RU"/>
          </a:p>
        </p:txBody>
      </p:sp>
    </p:spTree>
    <p:extLst>
      <p:ext uri="{BB962C8B-B14F-4D97-AF65-F5344CB8AC3E}">
        <p14:creationId xmlns:p14="http://schemas.microsoft.com/office/powerpoint/2010/main" val="319757569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05DE93EA-94E1-4702-97A4-D0CA1F7CECFB}" type="slidenum">
              <a:rPr lang="ru-RU" smtClean="0"/>
              <a:t>62</a:t>
            </a:fld>
            <a:endParaRPr lang="ru-RU"/>
          </a:p>
        </p:txBody>
      </p:sp>
    </p:spTree>
    <p:extLst>
      <p:ext uri="{BB962C8B-B14F-4D97-AF65-F5344CB8AC3E}">
        <p14:creationId xmlns:p14="http://schemas.microsoft.com/office/powerpoint/2010/main" val="284999352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05DE93EA-94E1-4702-97A4-D0CA1F7CECFB}" type="slidenum">
              <a:rPr lang="ru-RU" smtClean="0"/>
              <a:t>63</a:t>
            </a:fld>
            <a:endParaRPr lang="ru-RU"/>
          </a:p>
        </p:txBody>
      </p:sp>
    </p:spTree>
    <p:extLst>
      <p:ext uri="{BB962C8B-B14F-4D97-AF65-F5344CB8AC3E}">
        <p14:creationId xmlns:p14="http://schemas.microsoft.com/office/powerpoint/2010/main" val="4089839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05DE93EA-94E1-4702-97A4-D0CA1F7CECFB}" type="slidenum">
              <a:rPr lang="ru-RU" smtClean="0"/>
              <a:t>7</a:t>
            </a:fld>
            <a:endParaRPr lang="ru-RU"/>
          </a:p>
        </p:txBody>
      </p:sp>
    </p:spTree>
    <p:extLst>
      <p:ext uri="{BB962C8B-B14F-4D97-AF65-F5344CB8AC3E}">
        <p14:creationId xmlns:p14="http://schemas.microsoft.com/office/powerpoint/2010/main" val="1177222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05DE93EA-94E1-4702-97A4-D0CA1F7CECFB}" type="slidenum">
              <a:rPr lang="ru-RU" smtClean="0"/>
              <a:t>8</a:t>
            </a:fld>
            <a:endParaRPr lang="ru-RU"/>
          </a:p>
        </p:txBody>
      </p:sp>
    </p:spTree>
    <p:extLst>
      <p:ext uri="{BB962C8B-B14F-4D97-AF65-F5344CB8AC3E}">
        <p14:creationId xmlns:p14="http://schemas.microsoft.com/office/powerpoint/2010/main" val="508724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05DE93EA-94E1-4702-97A4-D0CA1F7CECFB}" type="slidenum">
              <a:rPr lang="ru-RU" smtClean="0"/>
              <a:t>9</a:t>
            </a:fld>
            <a:endParaRPr lang="ru-RU"/>
          </a:p>
        </p:txBody>
      </p:sp>
    </p:spTree>
    <p:extLst>
      <p:ext uri="{BB962C8B-B14F-4D97-AF65-F5344CB8AC3E}">
        <p14:creationId xmlns:p14="http://schemas.microsoft.com/office/powerpoint/2010/main" val="4243098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89213" y="2514600"/>
            <a:ext cx="8915399" cy="2262781"/>
          </a:xfrm>
        </p:spPr>
        <p:txBody>
          <a:bodyPr rtlCol="0" anchor="b">
            <a:normAutofit/>
          </a:bodyPr>
          <a:lstStyle>
            <a:lvl1pPr>
              <a:defRPr sz="5400"/>
            </a:lvl1pPr>
          </a:lstStyle>
          <a:p>
            <a:pPr rtl="0"/>
            <a:r>
              <a:rPr lang="ru-RU"/>
              <a:t>Образец заголовка</a:t>
            </a:r>
            <a:endParaRPr lang="ru-RU" dirty="0"/>
          </a:p>
        </p:txBody>
      </p:sp>
      <p:sp>
        <p:nvSpPr>
          <p:cNvPr id="3" name="Подзаголовок 2"/>
          <p:cNvSpPr>
            <a:spLocks noGrp="1"/>
          </p:cNvSpPr>
          <p:nvPr>
            <p:ph type="subTitle" idx="1"/>
          </p:nvPr>
        </p:nvSpPr>
        <p:spPr>
          <a:xfrm>
            <a:off x="2589213" y="4777379"/>
            <a:ext cx="8915399" cy="1126283"/>
          </a:xfrm>
        </p:spPr>
        <p:txBody>
          <a:bodyPr rtlCol="0"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ru-RU"/>
              <a:t>Образец подзаголовка</a:t>
            </a:r>
            <a:endParaRPr lang="ru-RU" dirty="0"/>
          </a:p>
        </p:txBody>
      </p:sp>
      <p:sp>
        <p:nvSpPr>
          <p:cNvPr id="4" name="Дата 3"/>
          <p:cNvSpPr>
            <a:spLocks noGrp="1"/>
          </p:cNvSpPr>
          <p:nvPr>
            <p:ph type="dt" sz="half" idx="10"/>
          </p:nvPr>
        </p:nvSpPr>
        <p:spPr/>
        <p:txBody>
          <a:bodyPr rtlCol="0"/>
          <a:lstStyle/>
          <a:p>
            <a:pPr rtl="0"/>
            <a:fld id="{F53748AA-5F2B-4E95-BA56-A43BAB2338C8}" type="datetime1">
              <a:rPr lang="ru-RU" smtClean="0"/>
              <a:t>27.04.2025</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7" name="Полилиния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ru-RU" dirty="0"/>
          </a:p>
        </p:txBody>
      </p:sp>
      <p:sp>
        <p:nvSpPr>
          <p:cNvPr id="6" name="Номер слайда 5"/>
          <p:cNvSpPr>
            <a:spLocks noGrp="1"/>
          </p:cNvSpPr>
          <p:nvPr>
            <p:ph type="sldNum" sz="quarter" idx="12"/>
          </p:nvPr>
        </p:nvSpPr>
        <p:spPr>
          <a:xfrm>
            <a:off x="531812" y="4529540"/>
            <a:ext cx="779767" cy="365125"/>
          </a:xfrm>
        </p:spPr>
        <p:txBody>
          <a:bodyPr rtlCol="0"/>
          <a:lstStyle/>
          <a:p>
            <a:pPr rtl="0"/>
            <a:fld id="{D57F1E4F-1CFF-5643-939E-217C01CDF565}" type="slidenum">
              <a:rPr lang="ru-RU" smtClean="0"/>
              <a:pPr/>
              <a:t>‹#›</a:t>
            </a:fld>
            <a:endParaRPr lang="ru-RU" dirty="0"/>
          </a:p>
        </p:txBody>
      </p:sp>
    </p:spTree>
    <p:extLst>
      <p:ext uri="{BB962C8B-B14F-4D97-AF65-F5344CB8AC3E}">
        <p14:creationId xmlns:p14="http://schemas.microsoft.com/office/powerpoint/2010/main" val="163275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89212" y="609600"/>
            <a:ext cx="8915399" cy="3117040"/>
          </a:xfrm>
        </p:spPr>
        <p:txBody>
          <a:bodyPr rtlCol="0" anchor="ctr">
            <a:normAutofit/>
          </a:bodyPr>
          <a:lstStyle>
            <a:lvl1pPr algn="l">
              <a:defRPr sz="4800" b="0" cap="none"/>
            </a:lvl1pPr>
          </a:lstStyle>
          <a:p>
            <a:pPr rtl="0"/>
            <a:r>
              <a:rPr lang="ru-RU"/>
              <a:t>Образец заголовка</a:t>
            </a:r>
            <a:endParaRPr lang="ru-RU" dirty="0"/>
          </a:p>
        </p:txBody>
      </p:sp>
      <p:sp>
        <p:nvSpPr>
          <p:cNvPr id="3" name="Текст 2"/>
          <p:cNvSpPr>
            <a:spLocks noGrp="1"/>
          </p:cNvSpPr>
          <p:nvPr>
            <p:ph type="body" idx="1"/>
          </p:nvPr>
        </p:nvSpPr>
        <p:spPr>
          <a:xfrm>
            <a:off x="2589212" y="4354046"/>
            <a:ext cx="8915399" cy="1555864"/>
          </a:xfrm>
        </p:spPr>
        <p:txBody>
          <a:bodyPr rtlCol="0"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a:t>Образец текста</a:t>
            </a:r>
          </a:p>
        </p:txBody>
      </p:sp>
      <p:sp>
        <p:nvSpPr>
          <p:cNvPr id="4" name="Дата 3"/>
          <p:cNvSpPr>
            <a:spLocks noGrp="1"/>
          </p:cNvSpPr>
          <p:nvPr>
            <p:ph type="dt" sz="half" idx="10"/>
          </p:nvPr>
        </p:nvSpPr>
        <p:spPr/>
        <p:txBody>
          <a:bodyPr rtlCol="0"/>
          <a:lstStyle/>
          <a:p>
            <a:pPr rtl="0"/>
            <a:fld id="{4EA5F996-8316-4174-A428-BDACDDD0BCEC}" type="datetime1">
              <a:rPr lang="ru-RU" smtClean="0"/>
              <a:t>27.04.2025</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9" name="Полилиния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ru-RU" dirty="0"/>
          </a:p>
        </p:txBody>
      </p:sp>
      <p:sp>
        <p:nvSpPr>
          <p:cNvPr id="6" name="Номер слайда 5"/>
          <p:cNvSpPr>
            <a:spLocks noGrp="1"/>
          </p:cNvSpPr>
          <p:nvPr>
            <p:ph type="sldNum" sz="quarter" idx="12"/>
          </p:nvPr>
        </p:nvSpPr>
        <p:spPr>
          <a:xfrm>
            <a:off x="531812" y="3244139"/>
            <a:ext cx="779767" cy="365125"/>
          </a:xfrm>
        </p:spPr>
        <p:txBody>
          <a:bodyPr rtlCol="0"/>
          <a:lstStyle/>
          <a:p>
            <a:pPr rtl="0"/>
            <a:fld id="{D57F1E4F-1CFF-5643-939E-217C01CDF565}" type="slidenum">
              <a:rPr lang="ru-RU" smtClean="0"/>
              <a:pPr/>
              <a:t>‹#›</a:t>
            </a:fld>
            <a:endParaRPr lang="ru-RU" dirty="0"/>
          </a:p>
        </p:txBody>
      </p:sp>
    </p:spTree>
    <p:extLst>
      <p:ext uri="{BB962C8B-B14F-4D97-AF65-F5344CB8AC3E}">
        <p14:creationId xmlns:p14="http://schemas.microsoft.com/office/powerpoint/2010/main" val="3128892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49949" y="609600"/>
            <a:ext cx="8393926" cy="2895600"/>
          </a:xfrm>
        </p:spPr>
        <p:txBody>
          <a:bodyPr rtlCol="0" anchor="ctr">
            <a:normAutofit/>
          </a:bodyPr>
          <a:lstStyle>
            <a:lvl1pPr algn="l">
              <a:defRPr sz="4800" b="0" cap="none"/>
            </a:lvl1pPr>
          </a:lstStyle>
          <a:p>
            <a:pPr rtl="0"/>
            <a:r>
              <a:rPr lang="ru-RU"/>
              <a:t>Образец заголовка</a:t>
            </a:r>
            <a:endParaRPr lang="ru-RU" dirty="0"/>
          </a:p>
        </p:txBody>
      </p:sp>
      <p:sp>
        <p:nvSpPr>
          <p:cNvPr id="13" name="Текст 9"/>
          <p:cNvSpPr>
            <a:spLocks noGrp="1"/>
          </p:cNvSpPr>
          <p:nvPr>
            <p:ph type="body" sz="quarter" idx="13"/>
          </p:nvPr>
        </p:nvSpPr>
        <p:spPr>
          <a:xfrm>
            <a:off x="3275012" y="3505200"/>
            <a:ext cx="7536554" cy="381000"/>
          </a:xfrm>
        </p:spPr>
        <p:txBody>
          <a:bodyPr rtlCol="0"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ru-RU"/>
              <a:t>Образец текста</a:t>
            </a:r>
          </a:p>
        </p:txBody>
      </p:sp>
      <p:sp>
        <p:nvSpPr>
          <p:cNvPr id="3" name="Текст 2"/>
          <p:cNvSpPr>
            <a:spLocks noGrp="1"/>
          </p:cNvSpPr>
          <p:nvPr>
            <p:ph type="body" idx="1"/>
          </p:nvPr>
        </p:nvSpPr>
        <p:spPr>
          <a:xfrm>
            <a:off x="2589212" y="4354046"/>
            <a:ext cx="8915399" cy="1555864"/>
          </a:xfrm>
        </p:spPr>
        <p:txBody>
          <a:bodyPr rtlCol="0"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a:t>Образец текста</a:t>
            </a:r>
          </a:p>
        </p:txBody>
      </p:sp>
      <p:sp>
        <p:nvSpPr>
          <p:cNvPr id="4" name="Дата 3"/>
          <p:cNvSpPr>
            <a:spLocks noGrp="1"/>
          </p:cNvSpPr>
          <p:nvPr>
            <p:ph type="dt" sz="half" idx="10"/>
          </p:nvPr>
        </p:nvSpPr>
        <p:spPr/>
        <p:txBody>
          <a:bodyPr rtlCol="0"/>
          <a:lstStyle/>
          <a:p>
            <a:pPr rtl="0"/>
            <a:fld id="{AC459814-593E-4F71-B8BA-FF17C91E7B48}" type="datetime1">
              <a:rPr lang="ru-RU" smtClean="0"/>
              <a:t>27.04.2025</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11" name="Полилиния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ru-RU" dirty="0"/>
          </a:p>
        </p:txBody>
      </p:sp>
      <p:sp>
        <p:nvSpPr>
          <p:cNvPr id="6" name="Номер слайда 5"/>
          <p:cNvSpPr>
            <a:spLocks noGrp="1"/>
          </p:cNvSpPr>
          <p:nvPr>
            <p:ph type="sldNum" sz="quarter" idx="12"/>
          </p:nvPr>
        </p:nvSpPr>
        <p:spPr>
          <a:xfrm>
            <a:off x="531812" y="3244139"/>
            <a:ext cx="779767" cy="365125"/>
          </a:xfrm>
        </p:spPr>
        <p:txBody>
          <a:bodyPr rtlCol="0"/>
          <a:lstStyle/>
          <a:p>
            <a:pPr rtl="0"/>
            <a:fld id="{D57F1E4F-1CFF-5643-939E-217C01CDF565}" type="slidenum">
              <a:rPr lang="ru-RU" smtClean="0"/>
              <a:pPr/>
              <a:t>‹#›</a:t>
            </a:fld>
            <a:endParaRPr lang="ru-RU" dirty="0"/>
          </a:p>
        </p:txBody>
      </p:sp>
      <p:sp>
        <p:nvSpPr>
          <p:cNvPr id="14" name="Текстовое поле 13"/>
          <p:cNvSpPr txBox="1"/>
          <p:nvPr/>
        </p:nvSpPr>
        <p:spPr>
          <a:xfrm>
            <a:off x="2467652" y="648005"/>
            <a:ext cx="609600" cy="584776"/>
          </a:xfrm>
          <a:prstGeom prst="rect">
            <a:avLst/>
          </a:prstGeom>
        </p:spPr>
        <p:txBody>
          <a:bodyPr vert="horz" lIns="91440" tIns="45720" rIns="91440" bIns="45720" rtlCol="0" anchor="ctr">
            <a:noAutofit/>
          </a:bodyPr>
          <a:lstStyle/>
          <a:p>
            <a:pPr lvl="0" rtl="0"/>
            <a:r>
              <a:rPr lang="ru-RU" sz="8000">
                <a:ln w="3175" cmpd="sng">
                  <a:noFill/>
                </a:ln>
                <a:solidFill>
                  <a:schemeClr val="accent1"/>
                </a:solidFill>
                <a:effectLst/>
                <a:latin typeface="Arial"/>
              </a:rPr>
              <a:t>«</a:t>
            </a:r>
            <a:endParaRPr lang="ru-RU" sz="8000" dirty="0">
              <a:ln w="3175" cmpd="sng">
                <a:noFill/>
              </a:ln>
              <a:solidFill>
                <a:schemeClr val="accent1"/>
              </a:solidFill>
              <a:effectLst/>
              <a:latin typeface="Arial"/>
            </a:endParaRPr>
          </a:p>
        </p:txBody>
      </p:sp>
      <p:sp>
        <p:nvSpPr>
          <p:cNvPr id="15" name="Текстовое поле 14"/>
          <p:cNvSpPr txBox="1"/>
          <p:nvPr/>
        </p:nvSpPr>
        <p:spPr>
          <a:xfrm>
            <a:off x="11114852" y="2905306"/>
            <a:ext cx="609600" cy="584776"/>
          </a:xfrm>
          <a:prstGeom prst="rect">
            <a:avLst/>
          </a:prstGeom>
        </p:spPr>
        <p:txBody>
          <a:bodyPr vert="horz" lIns="91440" tIns="45720" rIns="91440" bIns="45720" rtlCol="0" anchor="ctr">
            <a:noAutofit/>
          </a:bodyPr>
          <a:lstStyle/>
          <a:p>
            <a:pPr lvl="0" rtl="0"/>
            <a:r>
              <a:rPr lang="ru-RU" sz="8000">
                <a:ln w="3175" cmpd="sng">
                  <a:noFill/>
                </a:ln>
                <a:solidFill>
                  <a:schemeClr val="accent1"/>
                </a:solidFill>
                <a:effectLst/>
                <a:latin typeface="Arial"/>
              </a:rPr>
              <a:t>»</a:t>
            </a:r>
            <a:endParaRPr lang="ru-RU" sz="8000" dirty="0">
              <a:ln w="3175" cmpd="sng">
                <a:noFill/>
              </a:ln>
              <a:solidFill>
                <a:schemeClr val="accent1"/>
              </a:solidFill>
              <a:effectLst/>
              <a:latin typeface="Arial"/>
            </a:endParaRPr>
          </a:p>
        </p:txBody>
      </p:sp>
    </p:spTree>
    <p:extLst>
      <p:ext uri="{BB962C8B-B14F-4D97-AF65-F5344CB8AC3E}">
        <p14:creationId xmlns:p14="http://schemas.microsoft.com/office/powerpoint/2010/main" val="4195960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89213" y="2438400"/>
            <a:ext cx="8915400" cy="2724845"/>
          </a:xfrm>
        </p:spPr>
        <p:txBody>
          <a:bodyPr rtlCol="0" anchor="b">
            <a:normAutofit/>
          </a:bodyPr>
          <a:lstStyle>
            <a:lvl1pPr algn="l">
              <a:defRPr sz="4800" b="0"/>
            </a:lvl1pPr>
          </a:lstStyle>
          <a:p>
            <a:pPr rtl="0"/>
            <a:r>
              <a:rPr lang="ru-RU"/>
              <a:t>Образец заголовка</a:t>
            </a:r>
            <a:endParaRPr lang="ru-RU" dirty="0"/>
          </a:p>
        </p:txBody>
      </p:sp>
      <p:sp>
        <p:nvSpPr>
          <p:cNvPr id="4" name="Текст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rtl="0">
              <a:buNone/>
            </a:pPr>
            <a:r>
              <a:rPr lang="ru-RU"/>
              <a:t>Образец текста</a:t>
            </a:r>
          </a:p>
        </p:txBody>
      </p:sp>
      <p:sp>
        <p:nvSpPr>
          <p:cNvPr id="5" name="Дата 4"/>
          <p:cNvSpPr>
            <a:spLocks noGrp="1"/>
          </p:cNvSpPr>
          <p:nvPr>
            <p:ph type="dt" sz="half" idx="10"/>
          </p:nvPr>
        </p:nvSpPr>
        <p:spPr/>
        <p:txBody>
          <a:bodyPr rtlCol="0"/>
          <a:lstStyle/>
          <a:p>
            <a:pPr rtl="0"/>
            <a:fld id="{51B707E2-7AE1-4396-BFCC-B4E47A20D7C1}" type="datetime1">
              <a:rPr lang="ru-RU" smtClean="0"/>
              <a:t>27.04.2025</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9" name="Полилиния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ru-RU" dirty="0"/>
          </a:p>
        </p:txBody>
      </p:sp>
      <p:sp>
        <p:nvSpPr>
          <p:cNvPr id="7" name="Номер слайда 6"/>
          <p:cNvSpPr>
            <a:spLocks noGrp="1"/>
          </p:cNvSpPr>
          <p:nvPr>
            <p:ph type="sldNum" sz="quarter" idx="12"/>
          </p:nvPr>
        </p:nvSpPr>
        <p:spPr>
          <a:xfrm>
            <a:off x="531812" y="4983087"/>
            <a:ext cx="779767" cy="365125"/>
          </a:xfrm>
        </p:spPr>
        <p:txBody>
          <a:bodyPr rtlCol="0"/>
          <a:lstStyle/>
          <a:p>
            <a:pPr rtl="0"/>
            <a:fld id="{D57F1E4F-1CFF-5643-939E-217C01CDF565}" type="slidenum">
              <a:rPr lang="ru-RU" smtClean="0"/>
              <a:pPr/>
              <a:t>‹#›</a:t>
            </a:fld>
            <a:endParaRPr lang="ru-RU" dirty="0"/>
          </a:p>
        </p:txBody>
      </p:sp>
    </p:spTree>
    <p:extLst>
      <p:ext uri="{BB962C8B-B14F-4D97-AF65-F5344CB8AC3E}">
        <p14:creationId xmlns:p14="http://schemas.microsoft.com/office/powerpoint/2010/main" val="4191375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с цитатой">
    <p:spTree>
      <p:nvGrpSpPr>
        <p:cNvPr id="1" name=""/>
        <p:cNvGrpSpPr/>
        <p:nvPr/>
      </p:nvGrpSpPr>
      <p:grpSpPr>
        <a:xfrm>
          <a:off x="0" y="0"/>
          <a:ext cx="0" cy="0"/>
          <a:chOff x="0" y="0"/>
          <a:chExt cx="0" cy="0"/>
        </a:xfrm>
      </p:grpSpPr>
      <p:sp>
        <p:nvSpPr>
          <p:cNvPr id="12" name="Заголовок 1"/>
          <p:cNvSpPr>
            <a:spLocks noGrp="1"/>
          </p:cNvSpPr>
          <p:nvPr>
            <p:ph type="title"/>
          </p:nvPr>
        </p:nvSpPr>
        <p:spPr>
          <a:xfrm>
            <a:off x="2849949" y="609600"/>
            <a:ext cx="8393926" cy="2895600"/>
          </a:xfrm>
        </p:spPr>
        <p:txBody>
          <a:bodyPr rtlCol="0" anchor="ctr">
            <a:normAutofit/>
          </a:bodyPr>
          <a:lstStyle>
            <a:lvl1pPr algn="l">
              <a:defRPr sz="4800" b="0" cap="none"/>
            </a:lvl1pPr>
          </a:lstStyle>
          <a:p>
            <a:pPr rtl="0"/>
            <a:r>
              <a:rPr lang="ru-RU"/>
              <a:t>Образец заголовка</a:t>
            </a:r>
            <a:endParaRPr lang="ru-RU" dirty="0"/>
          </a:p>
        </p:txBody>
      </p:sp>
      <p:sp>
        <p:nvSpPr>
          <p:cNvPr id="21" name="Текст 9"/>
          <p:cNvSpPr>
            <a:spLocks noGrp="1"/>
          </p:cNvSpPr>
          <p:nvPr>
            <p:ph type="body" sz="quarter" idx="13"/>
          </p:nvPr>
        </p:nvSpPr>
        <p:spPr>
          <a:xfrm>
            <a:off x="2589212" y="4343400"/>
            <a:ext cx="8915400" cy="838200"/>
          </a:xfrm>
        </p:spPr>
        <p:txBody>
          <a:bodyPr rtlCol="0"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ru-RU"/>
              <a:t>Образец текста</a:t>
            </a:r>
          </a:p>
        </p:txBody>
      </p:sp>
      <p:sp>
        <p:nvSpPr>
          <p:cNvPr id="4" name="Текст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rtl="0">
              <a:buNone/>
            </a:pPr>
            <a:r>
              <a:rPr lang="ru-RU"/>
              <a:t>Образец текста</a:t>
            </a:r>
          </a:p>
        </p:txBody>
      </p:sp>
      <p:sp>
        <p:nvSpPr>
          <p:cNvPr id="5" name="Дата 4"/>
          <p:cNvSpPr>
            <a:spLocks noGrp="1"/>
          </p:cNvSpPr>
          <p:nvPr>
            <p:ph type="dt" sz="half" idx="10"/>
          </p:nvPr>
        </p:nvSpPr>
        <p:spPr/>
        <p:txBody>
          <a:bodyPr rtlCol="0"/>
          <a:lstStyle/>
          <a:p>
            <a:pPr rtl="0"/>
            <a:fld id="{78ADEFDB-4982-4BEF-BD36-D1BC56373F2A}" type="datetime1">
              <a:rPr lang="ru-RU" smtClean="0"/>
              <a:t>27.04.2025</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11" name="Полилиния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ru-RU" dirty="0"/>
          </a:p>
        </p:txBody>
      </p:sp>
      <p:sp>
        <p:nvSpPr>
          <p:cNvPr id="7" name="Номер слайда 6"/>
          <p:cNvSpPr>
            <a:spLocks noGrp="1"/>
          </p:cNvSpPr>
          <p:nvPr>
            <p:ph type="sldNum" sz="quarter" idx="12"/>
          </p:nvPr>
        </p:nvSpPr>
        <p:spPr>
          <a:xfrm>
            <a:off x="531812" y="4983087"/>
            <a:ext cx="779767" cy="365125"/>
          </a:xfrm>
        </p:spPr>
        <p:txBody>
          <a:bodyPr rtlCol="0"/>
          <a:lstStyle/>
          <a:p>
            <a:pPr rtl="0"/>
            <a:fld id="{D57F1E4F-1CFF-5643-939E-217C01CDF565}" type="slidenum">
              <a:rPr lang="ru-RU" smtClean="0"/>
              <a:pPr/>
              <a:t>‹#›</a:t>
            </a:fld>
            <a:endParaRPr lang="ru-RU" dirty="0"/>
          </a:p>
        </p:txBody>
      </p:sp>
      <p:sp>
        <p:nvSpPr>
          <p:cNvPr id="17" name="Текстовое поле 16"/>
          <p:cNvSpPr txBox="1"/>
          <p:nvPr/>
        </p:nvSpPr>
        <p:spPr>
          <a:xfrm>
            <a:off x="2467652" y="648005"/>
            <a:ext cx="609600" cy="584776"/>
          </a:xfrm>
          <a:prstGeom prst="rect">
            <a:avLst/>
          </a:prstGeom>
        </p:spPr>
        <p:txBody>
          <a:bodyPr vert="horz" lIns="91440" tIns="45720" rIns="91440" bIns="45720" rtlCol="0" anchor="ctr">
            <a:noAutofit/>
          </a:bodyPr>
          <a:lstStyle/>
          <a:p>
            <a:pPr lvl="0" rtl="0"/>
            <a:r>
              <a:rPr lang="ru-RU" sz="8000">
                <a:ln w="3175" cmpd="sng">
                  <a:noFill/>
                </a:ln>
                <a:solidFill>
                  <a:schemeClr val="accent1"/>
                </a:solidFill>
                <a:effectLst/>
                <a:latin typeface="Arial"/>
              </a:rPr>
              <a:t>«</a:t>
            </a:r>
            <a:endParaRPr lang="ru-RU" sz="8000" dirty="0">
              <a:ln w="3175" cmpd="sng">
                <a:noFill/>
              </a:ln>
              <a:solidFill>
                <a:schemeClr val="accent1"/>
              </a:solidFill>
              <a:effectLst/>
              <a:latin typeface="Arial"/>
            </a:endParaRPr>
          </a:p>
        </p:txBody>
      </p:sp>
      <p:sp>
        <p:nvSpPr>
          <p:cNvPr id="18" name="Текстовое поле 17"/>
          <p:cNvSpPr txBox="1"/>
          <p:nvPr/>
        </p:nvSpPr>
        <p:spPr>
          <a:xfrm>
            <a:off x="11114852" y="2905306"/>
            <a:ext cx="609600" cy="584776"/>
          </a:xfrm>
          <a:prstGeom prst="rect">
            <a:avLst/>
          </a:prstGeom>
        </p:spPr>
        <p:txBody>
          <a:bodyPr vert="horz" lIns="91440" tIns="45720" rIns="91440" bIns="45720" rtlCol="0" anchor="ctr">
            <a:noAutofit/>
          </a:bodyPr>
          <a:lstStyle/>
          <a:p>
            <a:pPr lvl="0" rtl="0"/>
            <a:r>
              <a:rPr lang="ru-RU" sz="8000">
                <a:ln w="3175" cmpd="sng">
                  <a:noFill/>
                </a:ln>
                <a:solidFill>
                  <a:schemeClr val="accent1"/>
                </a:solidFill>
                <a:effectLst/>
                <a:latin typeface="Arial"/>
              </a:rPr>
              <a:t>»</a:t>
            </a:r>
            <a:endParaRPr lang="ru-RU" sz="8000" dirty="0">
              <a:ln w="3175" cmpd="sng">
                <a:noFill/>
              </a:ln>
              <a:solidFill>
                <a:schemeClr val="accent1"/>
              </a:solidFill>
              <a:effectLst/>
              <a:latin typeface="Arial"/>
            </a:endParaRPr>
          </a:p>
        </p:txBody>
      </p:sp>
    </p:spTree>
    <p:extLst>
      <p:ext uri="{BB962C8B-B14F-4D97-AF65-F5344CB8AC3E}">
        <p14:creationId xmlns:p14="http://schemas.microsoft.com/office/powerpoint/2010/main" val="3140453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89212" y="627407"/>
            <a:ext cx="8915399" cy="2880020"/>
          </a:xfrm>
        </p:spPr>
        <p:txBody>
          <a:bodyPr rtlCol="0" anchor="ctr">
            <a:normAutofit/>
          </a:bodyPr>
          <a:lstStyle>
            <a:lvl1pPr algn="l">
              <a:defRPr sz="4800" b="0"/>
            </a:lvl1pPr>
          </a:lstStyle>
          <a:p>
            <a:pPr rtl="0"/>
            <a:r>
              <a:rPr lang="ru-RU"/>
              <a:t>Образец заголовка</a:t>
            </a:r>
            <a:endParaRPr lang="ru-RU" dirty="0"/>
          </a:p>
        </p:txBody>
      </p:sp>
      <p:sp>
        <p:nvSpPr>
          <p:cNvPr id="21" name="Текст 9"/>
          <p:cNvSpPr>
            <a:spLocks noGrp="1"/>
          </p:cNvSpPr>
          <p:nvPr>
            <p:ph type="body" sz="quarter" idx="13"/>
          </p:nvPr>
        </p:nvSpPr>
        <p:spPr>
          <a:xfrm>
            <a:off x="2589212" y="4343400"/>
            <a:ext cx="8915400" cy="838200"/>
          </a:xfrm>
        </p:spPr>
        <p:txBody>
          <a:bodyPr rtlCol="0"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ru-RU"/>
              <a:t>Образец текста</a:t>
            </a:r>
          </a:p>
        </p:txBody>
      </p:sp>
      <p:sp>
        <p:nvSpPr>
          <p:cNvPr id="4" name="Текст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rtl="0">
              <a:buNone/>
            </a:pPr>
            <a:r>
              <a:rPr lang="ru-RU"/>
              <a:t>Образец текста</a:t>
            </a:r>
          </a:p>
        </p:txBody>
      </p:sp>
      <p:sp>
        <p:nvSpPr>
          <p:cNvPr id="5" name="Дата 4"/>
          <p:cNvSpPr>
            <a:spLocks noGrp="1"/>
          </p:cNvSpPr>
          <p:nvPr>
            <p:ph type="dt" sz="half" idx="10"/>
          </p:nvPr>
        </p:nvSpPr>
        <p:spPr/>
        <p:txBody>
          <a:bodyPr rtlCol="0"/>
          <a:lstStyle/>
          <a:p>
            <a:pPr rtl="0"/>
            <a:fld id="{87A30792-E5C8-49F3-A500-797380D78824}" type="datetime1">
              <a:rPr lang="ru-RU" smtClean="0"/>
              <a:t>27.04.2025</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9" name="Полилиния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ru-RU" dirty="0"/>
          </a:p>
        </p:txBody>
      </p:sp>
      <p:sp>
        <p:nvSpPr>
          <p:cNvPr id="7" name="Номер слайда 6"/>
          <p:cNvSpPr>
            <a:spLocks noGrp="1"/>
          </p:cNvSpPr>
          <p:nvPr>
            <p:ph type="sldNum" sz="quarter" idx="12"/>
          </p:nvPr>
        </p:nvSpPr>
        <p:spPr>
          <a:xfrm>
            <a:off x="531812" y="4983087"/>
            <a:ext cx="779767" cy="365125"/>
          </a:xfrm>
        </p:spPr>
        <p:txBody>
          <a:bodyPr rtlCol="0"/>
          <a:lstStyle/>
          <a:p>
            <a:pPr rtl="0"/>
            <a:fld id="{D57F1E4F-1CFF-5643-939E-217C01CDF565}" type="slidenum">
              <a:rPr lang="ru-RU" smtClean="0"/>
              <a:pPr/>
              <a:t>‹#›</a:t>
            </a:fld>
            <a:endParaRPr lang="ru-RU" dirty="0"/>
          </a:p>
        </p:txBody>
      </p:sp>
    </p:spTree>
    <p:extLst>
      <p:ext uri="{BB962C8B-B14F-4D97-AF65-F5344CB8AC3E}">
        <p14:creationId xmlns:p14="http://schemas.microsoft.com/office/powerpoint/2010/main" val="2063380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lang="ru-RU" dirty="0"/>
          </a:p>
        </p:txBody>
      </p:sp>
      <p:sp>
        <p:nvSpPr>
          <p:cNvPr id="3" name="Вертикальный текст 2"/>
          <p:cNvSpPr>
            <a:spLocks noGrp="1"/>
          </p:cNvSpPr>
          <p:nvPr>
            <p:ph type="body" orient="vert" idx="1"/>
          </p:nvPr>
        </p:nvSpPr>
        <p:spPr/>
        <p:txBody>
          <a:bodyPr vert="eaVert" rtlCol="0" anchor="t"/>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4" name="Дата 3"/>
          <p:cNvSpPr>
            <a:spLocks noGrp="1"/>
          </p:cNvSpPr>
          <p:nvPr>
            <p:ph type="dt" sz="half" idx="10"/>
          </p:nvPr>
        </p:nvSpPr>
        <p:spPr/>
        <p:txBody>
          <a:bodyPr rtlCol="0"/>
          <a:lstStyle/>
          <a:p>
            <a:pPr rtl="0"/>
            <a:fld id="{16254FBA-FDFE-442A-8FF2-473C8A7C8BB9}" type="datetime1">
              <a:rPr lang="ru-RU" smtClean="0"/>
              <a:t>27.04.2025</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8" name="Полилиния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ru-RU" dirty="0"/>
          </a:p>
        </p:txBody>
      </p:sp>
      <p:sp>
        <p:nvSpPr>
          <p:cNvPr id="6" name="Номер слайда 5"/>
          <p:cNvSpPr>
            <a:spLocks noGrp="1"/>
          </p:cNvSpPr>
          <p:nvPr>
            <p:ph type="sldNum" sz="quarter" idx="12"/>
          </p:nvPr>
        </p:nvSpPr>
        <p:spPr/>
        <p:txBody>
          <a:bodyPr rtlCol="0"/>
          <a:lstStyle/>
          <a:p>
            <a:pPr rtl="0"/>
            <a:fld id="{D57F1E4F-1CFF-5643-939E-217C01CDF565}" type="slidenum">
              <a:rPr lang="ru-RU" smtClean="0"/>
              <a:pPr/>
              <a:t>‹#›</a:t>
            </a:fld>
            <a:endParaRPr lang="ru-RU" dirty="0"/>
          </a:p>
        </p:txBody>
      </p:sp>
    </p:spTree>
    <p:extLst>
      <p:ext uri="{BB962C8B-B14F-4D97-AF65-F5344CB8AC3E}">
        <p14:creationId xmlns:p14="http://schemas.microsoft.com/office/powerpoint/2010/main" val="2901321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294812" y="627405"/>
            <a:ext cx="2207601" cy="5283817"/>
          </a:xfrm>
        </p:spPr>
        <p:txBody>
          <a:bodyPr vert="eaVert" rtlCol="0" anchor="ctr"/>
          <a:lstStyle/>
          <a:p>
            <a:pPr rtl="0"/>
            <a:r>
              <a:rPr lang="ru-RU"/>
              <a:t>Образец заголовка</a:t>
            </a:r>
            <a:endParaRPr lang="ru-RU" dirty="0"/>
          </a:p>
        </p:txBody>
      </p:sp>
      <p:sp>
        <p:nvSpPr>
          <p:cNvPr id="3" name="Вертикальный текст 2"/>
          <p:cNvSpPr>
            <a:spLocks noGrp="1"/>
          </p:cNvSpPr>
          <p:nvPr>
            <p:ph type="body" orient="vert" idx="1"/>
          </p:nvPr>
        </p:nvSpPr>
        <p:spPr>
          <a:xfrm>
            <a:off x="2589212" y="627405"/>
            <a:ext cx="6477000" cy="5283817"/>
          </a:xfrm>
        </p:spPr>
        <p:txBody>
          <a:bodyPr vert="eaVert"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4" name="Дата 3"/>
          <p:cNvSpPr>
            <a:spLocks noGrp="1"/>
          </p:cNvSpPr>
          <p:nvPr>
            <p:ph type="dt" sz="half" idx="10"/>
          </p:nvPr>
        </p:nvSpPr>
        <p:spPr/>
        <p:txBody>
          <a:bodyPr rtlCol="0"/>
          <a:lstStyle/>
          <a:p>
            <a:pPr rtl="0"/>
            <a:fld id="{F542CAEB-FC87-48BB-94BB-9E689A8FDD9F}" type="datetime1">
              <a:rPr lang="ru-RU" smtClean="0"/>
              <a:t>27.04.2025</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8" name="Полилиния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ru-RU" dirty="0"/>
          </a:p>
        </p:txBody>
      </p:sp>
      <p:sp>
        <p:nvSpPr>
          <p:cNvPr id="6" name="Номер слайда 5"/>
          <p:cNvSpPr>
            <a:spLocks noGrp="1"/>
          </p:cNvSpPr>
          <p:nvPr>
            <p:ph type="sldNum" sz="quarter" idx="12"/>
          </p:nvPr>
        </p:nvSpPr>
        <p:spPr/>
        <p:txBody>
          <a:bodyPr rtlCol="0"/>
          <a:lstStyle/>
          <a:p>
            <a:pPr rtl="0"/>
            <a:fld id="{D57F1E4F-1CFF-5643-939E-217C01CDF565}" type="slidenum">
              <a:rPr lang="ru-RU" smtClean="0"/>
              <a:pPr/>
              <a:t>‹#›</a:t>
            </a:fld>
            <a:endParaRPr lang="ru-RU" dirty="0"/>
          </a:p>
        </p:txBody>
      </p:sp>
    </p:spTree>
    <p:extLst>
      <p:ext uri="{BB962C8B-B14F-4D97-AF65-F5344CB8AC3E}">
        <p14:creationId xmlns:p14="http://schemas.microsoft.com/office/powerpoint/2010/main" val="261913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624110"/>
            <a:ext cx="8911687" cy="1280890"/>
          </a:xfrm>
        </p:spPr>
        <p:txBody>
          <a:bodyPr rtlCol="0"/>
          <a:lstStyle/>
          <a:p>
            <a:pPr rtl="0"/>
            <a:r>
              <a:rPr lang="ru-RU"/>
              <a:t>Образец заголовка</a:t>
            </a:r>
            <a:endParaRPr lang="ru-RU" dirty="0"/>
          </a:p>
        </p:txBody>
      </p:sp>
      <p:sp>
        <p:nvSpPr>
          <p:cNvPr id="3" name="Объект 2"/>
          <p:cNvSpPr>
            <a:spLocks noGrp="1"/>
          </p:cNvSpPr>
          <p:nvPr>
            <p:ph idx="1"/>
          </p:nvPr>
        </p:nvSpPr>
        <p:spPr>
          <a:xfrm>
            <a:off x="2589212" y="2133600"/>
            <a:ext cx="8915400" cy="3777622"/>
          </a:xfrm>
        </p:spPr>
        <p:txBody>
          <a:bodyPr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4" name="Дата 3"/>
          <p:cNvSpPr>
            <a:spLocks noGrp="1"/>
          </p:cNvSpPr>
          <p:nvPr>
            <p:ph type="dt" sz="half" idx="10"/>
          </p:nvPr>
        </p:nvSpPr>
        <p:spPr/>
        <p:txBody>
          <a:bodyPr rtlCol="0"/>
          <a:lstStyle/>
          <a:p>
            <a:pPr rtl="0"/>
            <a:fld id="{C07BB3A3-B59F-4584-A5BD-2CCE215CE6F3}" type="datetime1">
              <a:rPr lang="ru-RU" smtClean="0"/>
              <a:t>27.04.2025</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8" name="Полилиния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ru-RU" dirty="0"/>
          </a:p>
        </p:txBody>
      </p:sp>
      <p:sp>
        <p:nvSpPr>
          <p:cNvPr id="6" name="Номер слайда 5"/>
          <p:cNvSpPr>
            <a:spLocks noGrp="1"/>
          </p:cNvSpPr>
          <p:nvPr>
            <p:ph type="sldNum" sz="quarter" idx="12"/>
          </p:nvPr>
        </p:nvSpPr>
        <p:spPr/>
        <p:txBody>
          <a:bodyPr rtlCol="0"/>
          <a:lstStyle/>
          <a:p>
            <a:pPr rtl="0"/>
            <a:fld id="{D57F1E4F-1CFF-5643-939E-217C01CDF565}" type="slidenum">
              <a:rPr lang="ru-RU" smtClean="0"/>
              <a:pPr/>
              <a:t>‹#›</a:t>
            </a:fld>
            <a:endParaRPr lang="ru-RU" dirty="0"/>
          </a:p>
        </p:txBody>
      </p:sp>
    </p:spTree>
    <p:extLst>
      <p:ext uri="{BB962C8B-B14F-4D97-AF65-F5344CB8AC3E}">
        <p14:creationId xmlns:p14="http://schemas.microsoft.com/office/powerpoint/2010/main" val="1071431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89212" y="2058750"/>
            <a:ext cx="8915399" cy="1468800"/>
          </a:xfrm>
        </p:spPr>
        <p:txBody>
          <a:bodyPr rtlCol="0" anchor="b"/>
          <a:lstStyle>
            <a:lvl1pPr algn="l">
              <a:defRPr sz="4000" b="0" cap="none"/>
            </a:lvl1pPr>
          </a:lstStyle>
          <a:p>
            <a:pPr rtl="0"/>
            <a:r>
              <a:rPr lang="ru-RU"/>
              <a:t>Образец заголовка</a:t>
            </a:r>
            <a:endParaRPr lang="ru-RU" dirty="0"/>
          </a:p>
        </p:txBody>
      </p:sp>
      <p:sp>
        <p:nvSpPr>
          <p:cNvPr id="3" name="Текст 2"/>
          <p:cNvSpPr>
            <a:spLocks noGrp="1"/>
          </p:cNvSpPr>
          <p:nvPr>
            <p:ph type="body" idx="1"/>
          </p:nvPr>
        </p:nvSpPr>
        <p:spPr>
          <a:xfrm>
            <a:off x="2589212" y="3530129"/>
            <a:ext cx="8915399" cy="860400"/>
          </a:xfrm>
        </p:spPr>
        <p:txBody>
          <a:bodyPr rtlCol="0"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a:t>Образец текста</a:t>
            </a:r>
          </a:p>
        </p:txBody>
      </p:sp>
      <p:sp>
        <p:nvSpPr>
          <p:cNvPr id="4" name="Дата 3"/>
          <p:cNvSpPr>
            <a:spLocks noGrp="1"/>
          </p:cNvSpPr>
          <p:nvPr>
            <p:ph type="dt" sz="half" idx="10"/>
          </p:nvPr>
        </p:nvSpPr>
        <p:spPr/>
        <p:txBody>
          <a:bodyPr rtlCol="0"/>
          <a:lstStyle/>
          <a:p>
            <a:pPr rtl="0"/>
            <a:fld id="{D388A495-D023-423A-B56B-1BEBEB6A5731}" type="datetime1">
              <a:rPr lang="ru-RU" smtClean="0"/>
              <a:t>27.04.2025</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9" name="Полилиния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ru-RU" dirty="0"/>
          </a:p>
        </p:txBody>
      </p:sp>
      <p:sp>
        <p:nvSpPr>
          <p:cNvPr id="6" name="Номер слайда 5"/>
          <p:cNvSpPr>
            <a:spLocks noGrp="1"/>
          </p:cNvSpPr>
          <p:nvPr>
            <p:ph type="sldNum" sz="quarter" idx="12"/>
          </p:nvPr>
        </p:nvSpPr>
        <p:spPr>
          <a:xfrm>
            <a:off x="531812" y="3244139"/>
            <a:ext cx="779767" cy="365125"/>
          </a:xfrm>
        </p:spPr>
        <p:txBody>
          <a:bodyPr rtlCol="0"/>
          <a:lstStyle/>
          <a:p>
            <a:pPr rtl="0"/>
            <a:fld id="{D57F1E4F-1CFF-5643-939E-217C01CDF565}" type="slidenum">
              <a:rPr lang="ru-RU" smtClean="0"/>
              <a:pPr/>
              <a:t>‹#›</a:t>
            </a:fld>
            <a:endParaRPr lang="ru-RU" dirty="0"/>
          </a:p>
        </p:txBody>
      </p:sp>
    </p:spTree>
    <p:extLst>
      <p:ext uri="{BB962C8B-B14F-4D97-AF65-F5344CB8AC3E}">
        <p14:creationId xmlns:p14="http://schemas.microsoft.com/office/powerpoint/2010/main" val="2044390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rtlCol="0"/>
          <a:lstStyle/>
          <a:p>
            <a:pPr rtl="0"/>
            <a:r>
              <a:rPr lang="ru-RU"/>
              <a:t>Образец заголовка</a:t>
            </a:r>
            <a:endParaRPr lang="ru-RU" dirty="0"/>
          </a:p>
        </p:txBody>
      </p:sp>
      <p:sp>
        <p:nvSpPr>
          <p:cNvPr id="3" name="Объект 2"/>
          <p:cNvSpPr>
            <a:spLocks noGrp="1"/>
          </p:cNvSpPr>
          <p:nvPr>
            <p:ph sz="half" idx="1"/>
          </p:nvPr>
        </p:nvSpPr>
        <p:spPr>
          <a:xfrm>
            <a:off x="2589212" y="2133600"/>
            <a:ext cx="4313864" cy="3777622"/>
          </a:xfrm>
        </p:spPr>
        <p:txBody>
          <a:bodyPr rtlCol="0">
            <a:normAutofit/>
          </a:body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4" name="Объект 3"/>
          <p:cNvSpPr>
            <a:spLocks noGrp="1"/>
          </p:cNvSpPr>
          <p:nvPr>
            <p:ph sz="half" idx="2"/>
          </p:nvPr>
        </p:nvSpPr>
        <p:spPr>
          <a:xfrm>
            <a:off x="7190747" y="2126222"/>
            <a:ext cx="4313864" cy="3777622"/>
          </a:xfrm>
        </p:spPr>
        <p:txBody>
          <a:bodyPr rtlCol="0">
            <a:normAutofit/>
          </a:body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5" name="Дата 4"/>
          <p:cNvSpPr>
            <a:spLocks noGrp="1"/>
          </p:cNvSpPr>
          <p:nvPr>
            <p:ph type="dt" sz="half" idx="10"/>
          </p:nvPr>
        </p:nvSpPr>
        <p:spPr/>
        <p:txBody>
          <a:bodyPr rtlCol="0"/>
          <a:lstStyle/>
          <a:p>
            <a:pPr rtl="0"/>
            <a:fld id="{19BAB583-C8DE-4EA0-B280-30B3312CAED9}" type="datetime1">
              <a:rPr lang="ru-RU" smtClean="0"/>
              <a:t>27.04.2025</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10" name="Полилиния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ru-RU" dirty="0"/>
          </a:p>
        </p:txBody>
      </p:sp>
      <p:sp>
        <p:nvSpPr>
          <p:cNvPr id="11" name="Номер слайда 5"/>
          <p:cNvSpPr>
            <a:spLocks noGrp="1"/>
          </p:cNvSpPr>
          <p:nvPr>
            <p:ph type="sldNum" sz="quarter" idx="12"/>
          </p:nvPr>
        </p:nvSpPr>
        <p:spPr>
          <a:xfrm>
            <a:off x="531812" y="787782"/>
            <a:ext cx="779767" cy="365125"/>
          </a:xfrm>
        </p:spPr>
        <p:txBody>
          <a:bodyPr rtlCol="0"/>
          <a:lstStyle/>
          <a:p>
            <a:pPr rtl="0"/>
            <a:fld id="{D57F1E4F-1CFF-5643-939E-217C01CDF565}" type="slidenum">
              <a:rPr lang="ru-RU" smtClean="0"/>
              <a:pPr/>
              <a:t>‹#›</a:t>
            </a:fld>
            <a:endParaRPr lang="ru-RU" dirty="0"/>
          </a:p>
        </p:txBody>
      </p:sp>
    </p:spTree>
    <p:extLst>
      <p:ext uri="{BB962C8B-B14F-4D97-AF65-F5344CB8AC3E}">
        <p14:creationId xmlns:p14="http://schemas.microsoft.com/office/powerpoint/2010/main" val="3545651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Заголовок 9"/>
          <p:cNvSpPr>
            <a:spLocks noGrp="1"/>
          </p:cNvSpPr>
          <p:nvPr>
            <p:ph type="title"/>
          </p:nvPr>
        </p:nvSpPr>
        <p:spPr/>
        <p:txBody>
          <a:bodyPr rtlCol="0"/>
          <a:lstStyle/>
          <a:p>
            <a:pPr rtl="0"/>
            <a:r>
              <a:rPr lang="ru-RU"/>
              <a:t>Образец заголовка</a:t>
            </a:r>
            <a:endParaRPr lang="ru-RU" dirty="0"/>
          </a:p>
        </p:txBody>
      </p:sp>
      <p:sp>
        <p:nvSpPr>
          <p:cNvPr id="3" name="Текст 2"/>
          <p:cNvSpPr>
            <a:spLocks noGrp="1"/>
          </p:cNvSpPr>
          <p:nvPr>
            <p:ph type="body" idx="1"/>
          </p:nvPr>
        </p:nvSpPr>
        <p:spPr>
          <a:xfrm>
            <a:off x="2939373" y="1972703"/>
            <a:ext cx="3992732" cy="576262"/>
          </a:xfrm>
        </p:spPr>
        <p:txBody>
          <a:bodyPr rtlCol="0"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a:t>Образец текста</a:t>
            </a:r>
          </a:p>
        </p:txBody>
      </p:sp>
      <p:sp>
        <p:nvSpPr>
          <p:cNvPr id="4" name="Объект 3"/>
          <p:cNvSpPr>
            <a:spLocks noGrp="1"/>
          </p:cNvSpPr>
          <p:nvPr>
            <p:ph sz="half" idx="2"/>
          </p:nvPr>
        </p:nvSpPr>
        <p:spPr>
          <a:xfrm>
            <a:off x="2589212" y="2548966"/>
            <a:ext cx="4342893" cy="3354060"/>
          </a:xfrm>
        </p:spPr>
        <p:txBody>
          <a:bodyPr rtlCol="0">
            <a:normAutofit/>
          </a:body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5" name="Текст 4"/>
          <p:cNvSpPr>
            <a:spLocks noGrp="1"/>
          </p:cNvSpPr>
          <p:nvPr>
            <p:ph type="body" sz="quarter" idx="3"/>
          </p:nvPr>
        </p:nvSpPr>
        <p:spPr>
          <a:xfrm>
            <a:off x="7506629" y="1969475"/>
            <a:ext cx="3999001" cy="576262"/>
          </a:xfrm>
        </p:spPr>
        <p:txBody>
          <a:bodyPr rtlCol="0"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a:t>Образец текста</a:t>
            </a:r>
          </a:p>
        </p:txBody>
      </p:sp>
      <p:sp>
        <p:nvSpPr>
          <p:cNvPr id="6" name="Объект 5"/>
          <p:cNvSpPr>
            <a:spLocks noGrp="1"/>
          </p:cNvSpPr>
          <p:nvPr>
            <p:ph sz="quarter" idx="4"/>
          </p:nvPr>
        </p:nvSpPr>
        <p:spPr>
          <a:xfrm>
            <a:off x="7166957" y="2545738"/>
            <a:ext cx="4338674" cy="3354060"/>
          </a:xfrm>
        </p:spPr>
        <p:txBody>
          <a:bodyPr rtlCol="0">
            <a:normAutofit/>
          </a:body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7" name="Дата 6"/>
          <p:cNvSpPr>
            <a:spLocks noGrp="1"/>
          </p:cNvSpPr>
          <p:nvPr>
            <p:ph type="dt" sz="half" idx="10"/>
          </p:nvPr>
        </p:nvSpPr>
        <p:spPr/>
        <p:txBody>
          <a:bodyPr rtlCol="0"/>
          <a:lstStyle/>
          <a:p>
            <a:pPr rtl="0"/>
            <a:fld id="{D9027A78-6D8F-45BF-A169-2D27227E0424}" type="datetime1">
              <a:rPr lang="ru-RU" smtClean="0"/>
              <a:t>27.04.2025</a:t>
            </a:fld>
            <a:endParaRPr lang="ru-RU" dirty="0"/>
          </a:p>
        </p:txBody>
      </p:sp>
      <p:sp>
        <p:nvSpPr>
          <p:cNvPr id="8" name="Нижний колонтитул 7"/>
          <p:cNvSpPr>
            <a:spLocks noGrp="1"/>
          </p:cNvSpPr>
          <p:nvPr>
            <p:ph type="ftr" sz="quarter" idx="11"/>
          </p:nvPr>
        </p:nvSpPr>
        <p:spPr/>
        <p:txBody>
          <a:bodyPr rtlCol="0"/>
          <a:lstStyle/>
          <a:p>
            <a:pPr rtl="0"/>
            <a:endParaRPr lang="ru-RU" dirty="0"/>
          </a:p>
        </p:txBody>
      </p:sp>
      <p:sp>
        <p:nvSpPr>
          <p:cNvPr id="12" name="Полилиния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ru-RU" dirty="0"/>
          </a:p>
        </p:txBody>
      </p:sp>
      <p:sp>
        <p:nvSpPr>
          <p:cNvPr id="13" name="Номер слайда 5"/>
          <p:cNvSpPr>
            <a:spLocks noGrp="1"/>
          </p:cNvSpPr>
          <p:nvPr>
            <p:ph type="sldNum" sz="quarter" idx="12"/>
          </p:nvPr>
        </p:nvSpPr>
        <p:spPr>
          <a:xfrm>
            <a:off x="531812" y="787782"/>
            <a:ext cx="779767" cy="365125"/>
          </a:xfrm>
        </p:spPr>
        <p:txBody>
          <a:bodyPr rtlCol="0"/>
          <a:lstStyle/>
          <a:p>
            <a:pPr rtl="0"/>
            <a:fld id="{D57F1E4F-1CFF-5643-939E-217C01CDF565}" type="slidenum">
              <a:rPr lang="ru-RU" smtClean="0"/>
              <a:pPr/>
              <a:t>‹#›</a:t>
            </a:fld>
            <a:endParaRPr lang="ru-RU" dirty="0"/>
          </a:p>
        </p:txBody>
      </p:sp>
    </p:spTree>
    <p:extLst>
      <p:ext uri="{BB962C8B-B14F-4D97-AF65-F5344CB8AC3E}">
        <p14:creationId xmlns:p14="http://schemas.microsoft.com/office/powerpoint/2010/main" val="1858928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lang="ru-RU" dirty="0"/>
          </a:p>
        </p:txBody>
      </p:sp>
      <p:sp>
        <p:nvSpPr>
          <p:cNvPr id="3" name="Дата 2"/>
          <p:cNvSpPr>
            <a:spLocks noGrp="1"/>
          </p:cNvSpPr>
          <p:nvPr>
            <p:ph type="dt" sz="half" idx="10"/>
          </p:nvPr>
        </p:nvSpPr>
        <p:spPr/>
        <p:txBody>
          <a:bodyPr rtlCol="0"/>
          <a:lstStyle/>
          <a:p>
            <a:pPr rtl="0"/>
            <a:fld id="{B412376F-9843-4017-BBE4-92BE4063336B}" type="datetime1">
              <a:rPr lang="ru-RU" smtClean="0"/>
              <a:t>27.04.2025</a:t>
            </a:fld>
            <a:endParaRPr lang="ru-RU" dirty="0"/>
          </a:p>
        </p:txBody>
      </p:sp>
      <p:sp>
        <p:nvSpPr>
          <p:cNvPr id="4" name="Нижний колонтитул 3"/>
          <p:cNvSpPr>
            <a:spLocks noGrp="1"/>
          </p:cNvSpPr>
          <p:nvPr>
            <p:ph type="ftr" sz="quarter" idx="11"/>
          </p:nvPr>
        </p:nvSpPr>
        <p:spPr/>
        <p:txBody>
          <a:bodyPr rtlCol="0"/>
          <a:lstStyle/>
          <a:p>
            <a:pPr rtl="0"/>
            <a:endParaRPr lang="ru-RU" dirty="0"/>
          </a:p>
        </p:txBody>
      </p:sp>
      <p:sp>
        <p:nvSpPr>
          <p:cNvPr id="7" name="Полилиния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ru-RU" dirty="0"/>
          </a:p>
        </p:txBody>
      </p:sp>
      <p:sp>
        <p:nvSpPr>
          <p:cNvPr id="5" name="Номер слайда 4"/>
          <p:cNvSpPr>
            <a:spLocks noGrp="1"/>
          </p:cNvSpPr>
          <p:nvPr>
            <p:ph type="sldNum" sz="quarter" idx="12"/>
          </p:nvPr>
        </p:nvSpPr>
        <p:spPr/>
        <p:txBody>
          <a:bodyPr rtlCol="0"/>
          <a:lstStyle/>
          <a:p>
            <a:pPr rtl="0"/>
            <a:fld id="{D57F1E4F-1CFF-5643-939E-217C01CDF565}" type="slidenum">
              <a:rPr lang="ru-RU" smtClean="0"/>
              <a:pPr/>
              <a:t>‹#›</a:t>
            </a:fld>
            <a:endParaRPr lang="ru-RU" dirty="0"/>
          </a:p>
        </p:txBody>
      </p:sp>
    </p:spTree>
    <p:extLst>
      <p:ext uri="{BB962C8B-B14F-4D97-AF65-F5344CB8AC3E}">
        <p14:creationId xmlns:p14="http://schemas.microsoft.com/office/powerpoint/2010/main" val="3312232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lstStyle/>
          <a:p>
            <a:pPr rtl="0"/>
            <a:fld id="{EB151D4D-90D7-4534-BAAF-7838F1986BF3}" type="datetime1">
              <a:rPr lang="ru-RU" smtClean="0"/>
              <a:t>27.04.2025</a:t>
            </a:fld>
            <a:endParaRPr lang="ru-RU" dirty="0"/>
          </a:p>
        </p:txBody>
      </p:sp>
      <p:sp>
        <p:nvSpPr>
          <p:cNvPr id="3" name="Нижний колонтитул 2"/>
          <p:cNvSpPr>
            <a:spLocks noGrp="1"/>
          </p:cNvSpPr>
          <p:nvPr>
            <p:ph type="ftr" sz="quarter" idx="11"/>
          </p:nvPr>
        </p:nvSpPr>
        <p:spPr/>
        <p:txBody>
          <a:bodyPr rtlCol="0"/>
          <a:lstStyle/>
          <a:p>
            <a:pPr rtl="0"/>
            <a:endParaRPr lang="ru-RU" dirty="0"/>
          </a:p>
        </p:txBody>
      </p:sp>
      <p:sp>
        <p:nvSpPr>
          <p:cNvPr id="6" name="Полилиния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ru-RU" dirty="0"/>
          </a:p>
        </p:txBody>
      </p:sp>
      <p:sp>
        <p:nvSpPr>
          <p:cNvPr id="4" name="Номер слайда 3"/>
          <p:cNvSpPr>
            <a:spLocks noGrp="1"/>
          </p:cNvSpPr>
          <p:nvPr>
            <p:ph type="sldNum" sz="quarter" idx="12"/>
          </p:nvPr>
        </p:nvSpPr>
        <p:spPr/>
        <p:txBody>
          <a:bodyPr rtlCol="0"/>
          <a:lstStyle/>
          <a:p>
            <a:pPr rtl="0"/>
            <a:fld id="{D57F1E4F-1CFF-5643-939E-217C01CDF565}" type="slidenum">
              <a:rPr lang="ru-RU" smtClean="0"/>
              <a:pPr/>
              <a:t>‹#›</a:t>
            </a:fld>
            <a:endParaRPr lang="ru-RU" dirty="0"/>
          </a:p>
        </p:txBody>
      </p:sp>
    </p:spTree>
    <p:extLst>
      <p:ext uri="{BB962C8B-B14F-4D97-AF65-F5344CB8AC3E}">
        <p14:creationId xmlns:p14="http://schemas.microsoft.com/office/powerpoint/2010/main" val="3945293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89212" y="446088"/>
            <a:ext cx="3505199" cy="976312"/>
          </a:xfrm>
        </p:spPr>
        <p:txBody>
          <a:bodyPr rtlCol="0" anchor="b"/>
          <a:lstStyle>
            <a:lvl1pPr algn="l">
              <a:defRPr sz="2000" b="0"/>
            </a:lvl1pPr>
          </a:lstStyle>
          <a:p>
            <a:pPr rtl="0"/>
            <a:r>
              <a:rPr lang="ru-RU"/>
              <a:t>Образец заголовка</a:t>
            </a:r>
            <a:endParaRPr lang="ru-RU" dirty="0"/>
          </a:p>
        </p:txBody>
      </p:sp>
      <p:sp>
        <p:nvSpPr>
          <p:cNvPr id="3" name="Объект 2"/>
          <p:cNvSpPr>
            <a:spLocks noGrp="1"/>
          </p:cNvSpPr>
          <p:nvPr>
            <p:ph idx="1"/>
          </p:nvPr>
        </p:nvSpPr>
        <p:spPr>
          <a:xfrm>
            <a:off x="6323012" y="446088"/>
            <a:ext cx="5181600" cy="5414963"/>
          </a:xfrm>
        </p:spPr>
        <p:txBody>
          <a:bodyPr rtlCol="0" anchor="ctr">
            <a:normAutofit/>
          </a:body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4" name="Текст 3"/>
          <p:cNvSpPr>
            <a:spLocks noGrp="1"/>
          </p:cNvSpPr>
          <p:nvPr>
            <p:ph type="body" sz="half" idx="2"/>
          </p:nvPr>
        </p:nvSpPr>
        <p:spPr>
          <a:xfrm>
            <a:off x="2589212" y="1598613"/>
            <a:ext cx="3505199" cy="4262436"/>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a:t>Образец текста</a:t>
            </a:r>
          </a:p>
        </p:txBody>
      </p:sp>
      <p:sp>
        <p:nvSpPr>
          <p:cNvPr id="5" name="Дата 4"/>
          <p:cNvSpPr>
            <a:spLocks noGrp="1"/>
          </p:cNvSpPr>
          <p:nvPr>
            <p:ph type="dt" sz="half" idx="10"/>
          </p:nvPr>
        </p:nvSpPr>
        <p:spPr/>
        <p:txBody>
          <a:bodyPr rtlCol="0"/>
          <a:lstStyle/>
          <a:p>
            <a:pPr rtl="0"/>
            <a:fld id="{D1557F1F-B35E-46E0-A7E9-1E53A2B09303}" type="datetime1">
              <a:rPr lang="ru-RU" smtClean="0"/>
              <a:t>27.04.2025</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9" name="Полилиния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ru-RU" dirty="0"/>
          </a:p>
        </p:txBody>
      </p:sp>
      <p:sp>
        <p:nvSpPr>
          <p:cNvPr id="7" name="Номер слайда 6"/>
          <p:cNvSpPr>
            <a:spLocks noGrp="1"/>
          </p:cNvSpPr>
          <p:nvPr>
            <p:ph type="sldNum" sz="quarter" idx="12"/>
          </p:nvPr>
        </p:nvSpPr>
        <p:spPr/>
        <p:txBody>
          <a:bodyPr rtlCol="0"/>
          <a:lstStyle/>
          <a:p>
            <a:pPr rtl="0"/>
            <a:fld id="{D57F1E4F-1CFF-5643-939E-217C01CDF565}" type="slidenum">
              <a:rPr lang="ru-RU" smtClean="0"/>
              <a:pPr/>
              <a:t>‹#›</a:t>
            </a:fld>
            <a:endParaRPr lang="ru-RU" dirty="0"/>
          </a:p>
        </p:txBody>
      </p:sp>
    </p:spTree>
    <p:extLst>
      <p:ext uri="{BB962C8B-B14F-4D97-AF65-F5344CB8AC3E}">
        <p14:creationId xmlns:p14="http://schemas.microsoft.com/office/powerpoint/2010/main" val="2764066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89213" y="4800600"/>
            <a:ext cx="8915400" cy="566738"/>
          </a:xfrm>
        </p:spPr>
        <p:txBody>
          <a:bodyPr rtlCol="0" anchor="b">
            <a:normAutofit/>
          </a:bodyPr>
          <a:lstStyle>
            <a:lvl1pPr algn="l">
              <a:defRPr sz="2400" b="0"/>
            </a:lvl1pPr>
          </a:lstStyle>
          <a:p>
            <a:pPr rtl="0"/>
            <a:r>
              <a:rPr lang="ru-RU"/>
              <a:t>Образец заголовка</a:t>
            </a:r>
            <a:endParaRPr lang="ru-RU" dirty="0"/>
          </a:p>
        </p:txBody>
      </p:sp>
      <p:sp>
        <p:nvSpPr>
          <p:cNvPr id="3" name="Рисунок 2"/>
          <p:cNvSpPr>
            <a:spLocks noGrp="1" noChangeAspect="1"/>
          </p:cNvSpPr>
          <p:nvPr>
            <p:ph type="pic" idx="1" hasCustomPrompt="1"/>
          </p:nvPr>
        </p:nvSpPr>
        <p:spPr>
          <a:xfrm>
            <a:off x="2589212" y="634965"/>
            <a:ext cx="8915400" cy="3854970"/>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ru-RU"/>
              <a:t>Щелкните значок, чтобы добавить изображение</a:t>
            </a:r>
            <a:endParaRPr lang="ru-RU" dirty="0"/>
          </a:p>
        </p:txBody>
      </p:sp>
      <p:sp>
        <p:nvSpPr>
          <p:cNvPr id="4" name="Текст 3"/>
          <p:cNvSpPr>
            <a:spLocks noGrp="1"/>
          </p:cNvSpPr>
          <p:nvPr>
            <p:ph type="body" sz="half" idx="2"/>
          </p:nvPr>
        </p:nvSpPr>
        <p:spPr>
          <a:xfrm>
            <a:off x="2589213" y="5367338"/>
            <a:ext cx="8915400" cy="493712"/>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a:t>Образец текста</a:t>
            </a:r>
          </a:p>
        </p:txBody>
      </p:sp>
      <p:sp>
        <p:nvSpPr>
          <p:cNvPr id="5" name="Дата 4"/>
          <p:cNvSpPr>
            <a:spLocks noGrp="1"/>
          </p:cNvSpPr>
          <p:nvPr>
            <p:ph type="dt" sz="half" idx="10"/>
          </p:nvPr>
        </p:nvSpPr>
        <p:spPr/>
        <p:txBody>
          <a:bodyPr rtlCol="0"/>
          <a:lstStyle/>
          <a:p>
            <a:pPr rtl="0"/>
            <a:fld id="{B2924D5D-5C0F-4A53-A7AC-0D23AFA46567}" type="datetime1">
              <a:rPr lang="ru-RU" smtClean="0"/>
              <a:t>27.04.2025</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9" name="Полилиния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ru-RU" dirty="0"/>
          </a:p>
        </p:txBody>
      </p:sp>
      <p:sp>
        <p:nvSpPr>
          <p:cNvPr id="7" name="Номер слайда 6"/>
          <p:cNvSpPr>
            <a:spLocks noGrp="1"/>
          </p:cNvSpPr>
          <p:nvPr>
            <p:ph type="sldNum" sz="quarter" idx="12"/>
          </p:nvPr>
        </p:nvSpPr>
        <p:spPr>
          <a:xfrm>
            <a:off x="531812" y="4983087"/>
            <a:ext cx="779767" cy="365125"/>
          </a:xfrm>
        </p:spPr>
        <p:txBody>
          <a:bodyPr rtlCol="0"/>
          <a:lstStyle/>
          <a:p>
            <a:pPr rtl="0"/>
            <a:fld id="{D57F1E4F-1CFF-5643-939E-217C01CDF565}" type="slidenum">
              <a:rPr lang="ru-RU" smtClean="0"/>
              <a:pPr/>
              <a:t>‹#›</a:t>
            </a:fld>
            <a:endParaRPr lang="ru-RU" dirty="0"/>
          </a:p>
        </p:txBody>
      </p:sp>
    </p:spTree>
    <p:extLst>
      <p:ext uri="{BB962C8B-B14F-4D97-AF65-F5344CB8AC3E}">
        <p14:creationId xmlns:p14="http://schemas.microsoft.com/office/powerpoint/2010/main" val="4245432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23" name="Группа 22"/>
          <p:cNvGrpSpPr/>
          <p:nvPr/>
        </p:nvGrpSpPr>
        <p:grpSpPr>
          <a:xfrm>
            <a:off x="1" y="228600"/>
            <a:ext cx="2851516" cy="6638628"/>
            <a:chOff x="2487613" y="285750"/>
            <a:chExt cx="2428875" cy="5654676"/>
          </a:xfrm>
          <a:solidFill>
            <a:schemeClr val="accent1">
              <a:lumMod val="75000"/>
              <a:alpha val="40000"/>
            </a:schemeClr>
          </a:solidFill>
        </p:grpSpPr>
        <p:sp>
          <p:nvSpPr>
            <p:cNvPr id="24" name="Полилиния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5" name="Полилиния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6" name="Полилиния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7" name="Полилиния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8" name="Полилиния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9" name="Полилиния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30" name="Полилиния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31" name="Полилиния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32" name="Полилиния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33" name="Полилиния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4" name="Полилиния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5" name="Полилиния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10" name="Группа 9"/>
          <p:cNvGrpSpPr/>
          <p:nvPr/>
        </p:nvGrpSpPr>
        <p:grpSpPr>
          <a:xfrm>
            <a:off x="27221" y="-30"/>
            <a:ext cx="2356674" cy="6853283"/>
            <a:chOff x="6627813" y="195452"/>
            <a:chExt cx="1952625" cy="5678299"/>
          </a:xfrm>
          <a:solidFill>
            <a:schemeClr val="accent1"/>
          </a:solidFill>
        </p:grpSpPr>
        <p:sp>
          <p:nvSpPr>
            <p:cNvPr id="11" name="Полилиния 27"/>
            <p:cNvSpPr/>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2" name="Полилиния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3" name="Полилиния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4" name="Полилиния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5" name="Полилиния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6" name="Полилиния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7" name="Полилиния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8" name="Полилиния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9" name="Полилиния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20" name="Полилиния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21" name="Полилиния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22" name="Полилиния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7" name="Прямоугольник 6"/>
          <p:cNvSpPr/>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2" name="Заголовок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pPr rtl="0"/>
            <a:r>
              <a:rPr lang="ru-RU"/>
              <a:t>Образец заголовка</a:t>
            </a:r>
            <a:endParaRPr lang="ru-RU" dirty="0"/>
          </a:p>
        </p:txBody>
      </p:sp>
      <p:sp>
        <p:nvSpPr>
          <p:cNvPr id="3" name="Текст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4" name="Дата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5A8C492A-D229-4BF0-B5C6-8DEFEF709616}" type="datetime1">
              <a:rPr lang="ru-RU" smtClean="0"/>
              <a:t>27.04.2025</a:t>
            </a:fld>
            <a:endParaRPr lang="ru-RU" dirty="0"/>
          </a:p>
        </p:txBody>
      </p:sp>
      <p:sp>
        <p:nvSpPr>
          <p:cNvPr id="5" name="Нижний колонтитул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endParaRPr lang="ru-RU" dirty="0"/>
          </a:p>
        </p:txBody>
      </p:sp>
      <p:sp>
        <p:nvSpPr>
          <p:cNvPr id="6" name="Номер слайда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rtl="0"/>
            <a:fld id="{D57F1E4F-1CFF-5643-939E-217C01CDF565}" type="slidenum">
              <a:rPr lang="ru-RU" smtClean="0"/>
              <a:pPr/>
              <a:t>‹#›</a:t>
            </a:fld>
            <a:endParaRPr lang="ru-RU" dirty="0"/>
          </a:p>
        </p:txBody>
      </p:sp>
    </p:spTree>
    <p:extLst>
      <p:ext uri="{BB962C8B-B14F-4D97-AF65-F5344CB8AC3E}">
        <p14:creationId xmlns:p14="http://schemas.microsoft.com/office/powerpoint/2010/main" val="60952317"/>
      </p:ext>
    </p:extLst>
  </p:cSld>
  <p:clrMap bg1="dk1" tx1="lt1" bg2="dk2"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8" name="Прямоугольник 17">
            <a:extLst>
              <a:ext uri="{FF2B5EF4-FFF2-40B4-BE49-F238E27FC236}">
                <a16:creationId xmlns:a16="http://schemas.microsoft.com/office/drawing/2014/main" id="{93F2CC0B-D5F1-40B8-9CC6-4A36850B6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pic>
        <p:nvPicPr>
          <p:cNvPr id="5" name="Рисунок 4" descr="светлые пятна">
            <a:extLst>
              <a:ext uri="{FF2B5EF4-FFF2-40B4-BE49-F238E27FC236}">
                <a16:creationId xmlns:a16="http://schemas.microsoft.com/office/drawing/2014/main" id="{1A23FE0C-9A67-334E-9B7F-83AA9CF636A8}"/>
              </a:ext>
            </a:extLst>
          </p:cNvPr>
          <p:cNvPicPr>
            <a:picLocks noChangeAspect="1"/>
          </p:cNvPicPr>
          <p:nvPr/>
        </p:nvPicPr>
        <p:blipFill rotWithShape="1">
          <a:blip r:embed="rId3" cstate="print">
            <a:duotone>
              <a:schemeClr val="bg2">
                <a:shade val="45000"/>
                <a:satMod val="135000"/>
              </a:schemeClr>
              <a:prstClr val="white"/>
            </a:duotone>
            <a:alphaModFix amt="40000"/>
            <a:extLst>
              <a:ext uri="{28A0092B-C50C-407E-A947-70E740481C1C}">
                <a14:useLocalDpi xmlns:a14="http://schemas.microsoft.com/office/drawing/2010/main"/>
              </a:ext>
            </a:extLst>
          </a:blip>
          <a:srcRect/>
          <a:stretch/>
        </p:blipFill>
        <p:spPr>
          <a:xfrm>
            <a:off x="-1" y="10"/>
            <a:ext cx="12192000" cy="6857990"/>
          </a:xfrm>
          <a:prstGeom prst="rect">
            <a:avLst/>
          </a:prstGeom>
        </p:spPr>
      </p:pic>
      <p:sp>
        <p:nvSpPr>
          <p:cNvPr id="2" name="Заголовок 1">
            <a:extLst>
              <a:ext uri="{FF2B5EF4-FFF2-40B4-BE49-F238E27FC236}">
                <a16:creationId xmlns:a16="http://schemas.microsoft.com/office/drawing/2014/main" id="{F266081D-517B-5D43-A7B4-E67DDEDC0B31}"/>
              </a:ext>
            </a:extLst>
          </p:cNvPr>
          <p:cNvSpPr>
            <a:spLocks noGrp="1"/>
          </p:cNvSpPr>
          <p:nvPr>
            <p:ph type="ctrTitle"/>
          </p:nvPr>
        </p:nvSpPr>
        <p:spPr>
          <a:xfrm>
            <a:off x="1893374" y="2944062"/>
            <a:ext cx="10324208" cy="2262781"/>
          </a:xfrm>
        </p:spPr>
        <p:txBody>
          <a:bodyPr rtlCol="0">
            <a:noAutofit/>
          </a:bodyPr>
          <a:lstStyle/>
          <a:p>
            <a:pPr rtl="0"/>
            <a:r>
              <a:rPr lang="ru-RU" sz="4000" b="1" i="1" dirty="0">
                <a:effectLst>
                  <a:outerShdw blurRad="38100" dist="38100" dir="2700000" algn="tl">
                    <a:srgbClr val="000000">
                      <a:alpha val="43137"/>
                    </a:srgbClr>
                  </a:outerShdw>
                </a:effectLst>
                <a:latin typeface="+mn-lt"/>
              </a:rPr>
              <a:t>ТЕМА 3. </a:t>
            </a:r>
            <a:br>
              <a:rPr lang="ru-RU" sz="4000" b="1" i="1" u="sng" dirty="0">
                <a:effectLst>
                  <a:outerShdw blurRad="38100" dist="38100" dir="2700000" algn="tl">
                    <a:srgbClr val="000000">
                      <a:alpha val="43137"/>
                    </a:srgbClr>
                  </a:outerShdw>
                </a:effectLst>
                <a:latin typeface="+mn-lt"/>
              </a:rPr>
            </a:br>
            <a:r>
              <a:rPr lang="ru-RU" sz="4000" b="1" i="1" u="sng" dirty="0">
                <a:effectLst>
                  <a:outerShdw blurRad="38100" dist="38100" dir="2700000" algn="tl">
                    <a:srgbClr val="000000">
                      <a:alpha val="43137"/>
                    </a:srgbClr>
                  </a:outerShdw>
                </a:effectLst>
                <a:latin typeface="+mn-lt"/>
              </a:rPr>
              <a:t>ДОКАЗИ ТА ДОКАЗУВАННЯ. </a:t>
            </a:r>
            <a:br>
              <a:rPr lang="ru-RU" sz="4000" b="1" i="1" u="sng" dirty="0">
                <a:effectLst>
                  <a:outerShdw blurRad="38100" dist="38100" dir="2700000" algn="tl">
                    <a:srgbClr val="000000">
                      <a:alpha val="43137"/>
                    </a:srgbClr>
                  </a:outerShdw>
                </a:effectLst>
                <a:latin typeface="+mn-lt"/>
              </a:rPr>
            </a:br>
            <a:r>
              <a:rPr lang="ru-RU" sz="4000" b="1" i="1" u="sng" dirty="0">
                <a:effectLst>
                  <a:outerShdw blurRad="38100" dist="38100" dir="2700000" algn="tl">
                    <a:srgbClr val="000000">
                      <a:alpha val="43137"/>
                    </a:srgbClr>
                  </a:outerShdw>
                </a:effectLst>
                <a:latin typeface="+mn-lt"/>
              </a:rPr>
              <a:t>ПРОЦЕСУАЛЬНІ СТРОКИ. </a:t>
            </a:r>
            <a:br>
              <a:rPr lang="ru-RU" sz="4000" b="1" i="1" u="sng" dirty="0">
                <a:effectLst>
                  <a:outerShdw blurRad="38100" dist="38100" dir="2700000" algn="tl">
                    <a:srgbClr val="000000">
                      <a:alpha val="43137"/>
                    </a:srgbClr>
                  </a:outerShdw>
                </a:effectLst>
                <a:latin typeface="+mn-lt"/>
              </a:rPr>
            </a:br>
            <a:r>
              <a:rPr lang="ru-RU" sz="4000" b="1" i="1" u="sng" dirty="0">
                <a:effectLst>
                  <a:outerShdw blurRad="38100" dist="38100" dir="2700000" algn="tl">
                    <a:srgbClr val="000000">
                      <a:alpha val="43137"/>
                    </a:srgbClr>
                  </a:outerShdw>
                </a:effectLst>
                <a:latin typeface="+mn-lt"/>
              </a:rPr>
              <a:t>СУДОВІ ВИКЛИКИ ТА ПОВІДОМЛЕННЯ. </a:t>
            </a:r>
            <a:br>
              <a:rPr lang="ru-RU" sz="4000" b="1" i="1" u="sng" dirty="0">
                <a:effectLst>
                  <a:outerShdw blurRad="38100" dist="38100" dir="2700000" algn="tl">
                    <a:srgbClr val="000000">
                      <a:alpha val="43137"/>
                    </a:srgbClr>
                  </a:outerShdw>
                </a:effectLst>
                <a:latin typeface="+mn-lt"/>
              </a:rPr>
            </a:br>
            <a:r>
              <a:rPr lang="ru-RU" sz="4000" b="1" i="1" u="sng" dirty="0">
                <a:effectLst>
                  <a:outerShdw blurRad="38100" dist="38100" dir="2700000" algn="tl">
                    <a:srgbClr val="000000">
                      <a:alpha val="43137"/>
                    </a:srgbClr>
                  </a:outerShdw>
                </a:effectLst>
                <a:latin typeface="+mn-lt"/>
              </a:rPr>
              <a:t>ЗАХОДИ ПРОЦЕСУАЛЬНОГО ПРИМУСУ. </a:t>
            </a:r>
            <a:br>
              <a:rPr lang="ru-RU" sz="4000" b="1" i="1" u="sng" dirty="0">
                <a:effectLst>
                  <a:outerShdw blurRad="38100" dist="38100" dir="2700000" algn="tl">
                    <a:srgbClr val="000000">
                      <a:alpha val="43137"/>
                    </a:srgbClr>
                  </a:outerShdw>
                </a:effectLst>
                <a:latin typeface="+mn-lt"/>
              </a:rPr>
            </a:br>
            <a:r>
              <a:rPr lang="ru-RU" sz="4000" b="1" i="1" u="sng" dirty="0">
                <a:effectLst>
                  <a:outerShdw blurRad="38100" dist="38100" dir="2700000" algn="tl">
                    <a:srgbClr val="000000">
                      <a:alpha val="43137"/>
                    </a:srgbClr>
                  </a:outerShdw>
                </a:effectLst>
                <a:latin typeface="+mn-lt"/>
              </a:rPr>
              <a:t>ЗАБЕЗПЕЧЕННЯ ПОЗОВУ.</a:t>
            </a:r>
          </a:p>
        </p:txBody>
      </p:sp>
      <p:grpSp>
        <p:nvGrpSpPr>
          <p:cNvPr id="20" name="Группа 19">
            <a:extLst>
              <a:ext uri="{FF2B5EF4-FFF2-40B4-BE49-F238E27FC236}">
                <a16:creationId xmlns:a16="http://schemas.microsoft.com/office/drawing/2014/main" id="{631C6CE6-1810-44ED-A6D7-3FF53040A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21" name="Полилиния 11">
              <a:extLst>
                <a:ext uri="{FF2B5EF4-FFF2-40B4-BE49-F238E27FC236}">
                  <a16:creationId xmlns:a16="http://schemas.microsoft.com/office/drawing/2014/main" id="{1F6D8BFE-D0D0-4BAE-9D5A-701DE7D3C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2" name="Полилиния 12">
              <a:extLst>
                <a:ext uri="{FF2B5EF4-FFF2-40B4-BE49-F238E27FC236}">
                  <a16:creationId xmlns:a16="http://schemas.microsoft.com/office/drawing/2014/main" id="{53F86D30-CEDB-4D96-AF73-AA3CD5A43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3" name="Полилиния 13">
              <a:extLst>
                <a:ext uri="{FF2B5EF4-FFF2-40B4-BE49-F238E27FC236}">
                  <a16:creationId xmlns:a16="http://schemas.microsoft.com/office/drawing/2014/main" id="{F5187540-C4C8-410C-A395-69FCB1C8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4" name="Полилиния 14">
              <a:extLst>
                <a:ext uri="{FF2B5EF4-FFF2-40B4-BE49-F238E27FC236}">
                  <a16:creationId xmlns:a16="http://schemas.microsoft.com/office/drawing/2014/main" id="{75BD6E4A-797C-451B-B08F-D99C1A9D1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5" name="Полилиния 15">
              <a:extLst>
                <a:ext uri="{FF2B5EF4-FFF2-40B4-BE49-F238E27FC236}">
                  <a16:creationId xmlns:a16="http://schemas.microsoft.com/office/drawing/2014/main" id="{0D241082-BAFA-462E-827B-5814B020F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6" name="Полилиния 16">
              <a:extLst>
                <a:ext uri="{FF2B5EF4-FFF2-40B4-BE49-F238E27FC236}">
                  <a16:creationId xmlns:a16="http://schemas.microsoft.com/office/drawing/2014/main" id="{2920CCBD-116D-450B-9608-99F05F7D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7" name="Полилиния 17">
              <a:extLst>
                <a:ext uri="{FF2B5EF4-FFF2-40B4-BE49-F238E27FC236}">
                  <a16:creationId xmlns:a16="http://schemas.microsoft.com/office/drawing/2014/main" id="{A57CD3DE-CEAF-4BD4-A5EF-24B3E622B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8" name="Полилиния 18">
              <a:extLst>
                <a:ext uri="{FF2B5EF4-FFF2-40B4-BE49-F238E27FC236}">
                  <a16:creationId xmlns:a16="http://schemas.microsoft.com/office/drawing/2014/main" id="{4EC3258C-366B-4629-A7D3-5173D3637D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9" name="Полилиния 19">
              <a:extLst>
                <a:ext uri="{FF2B5EF4-FFF2-40B4-BE49-F238E27FC236}">
                  <a16:creationId xmlns:a16="http://schemas.microsoft.com/office/drawing/2014/main" id="{D444D63A-CE2B-4ACD-BA0E-4ADECAD8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30" name="Полилиния 20">
              <a:extLst>
                <a:ext uri="{FF2B5EF4-FFF2-40B4-BE49-F238E27FC236}">
                  <a16:creationId xmlns:a16="http://schemas.microsoft.com/office/drawing/2014/main" id="{7A504DF6-187A-4A54-96E8-3F3F28AAA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1" name="Полилиния 21">
              <a:extLst>
                <a:ext uri="{FF2B5EF4-FFF2-40B4-BE49-F238E27FC236}">
                  <a16:creationId xmlns:a16="http://schemas.microsoft.com/office/drawing/2014/main" id="{FE04C6F5-6DC5-4C7E-9278-9BE624FC78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2" name="Полилиния 22">
              <a:extLst>
                <a:ext uri="{FF2B5EF4-FFF2-40B4-BE49-F238E27FC236}">
                  <a16:creationId xmlns:a16="http://schemas.microsoft.com/office/drawing/2014/main" id="{94A02D9B-E6A9-4D6A-9D2A-D81C76802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34" name="Группа 33">
            <a:extLst>
              <a:ext uri="{FF2B5EF4-FFF2-40B4-BE49-F238E27FC236}">
                <a16:creationId xmlns:a16="http://schemas.microsoft.com/office/drawing/2014/main" id="{B78034A6-3565-46AA-9E73-1C954666AB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35" name="Полилиния 27">
              <a:extLst>
                <a:ext uri="{FF2B5EF4-FFF2-40B4-BE49-F238E27FC236}">
                  <a16:creationId xmlns:a16="http://schemas.microsoft.com/office/drawing/2014/main" id="{04947AA2-A772-42CB-9CEC-065095D3D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36" name="Полилиния 28">
              <a:extLst>
                <a:ext uri="{FF2B5EF4-FFF2-40B4-BE49-F238E27FC236}">
                  <a16:creationId xmlns:a16="http://schemas.microsoft.com/office/drawing/2014/main" id="{83C52D84-DEC1-4E16-972E-8EEA5D522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37" name="Полилиния 29">
              <a:extLst>
                <a:ext uri="{FF2B5EF4-FFF2-40B4-BE49-F238E27FC236}">
                  <a16:creationId xmlns:a16="http://schemas.microsoft.com/office/drawing/2014/main" id="{2036A28D-EF09-41F7-906F-CF405361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8" name="Полилиния 30">
              <a:extLst>
                <a:ext uri="{FF2B5EF4-FFF2-40B4-BE49-F238E27FC236}">
                  <a16:creationId xmlns:a16="http://schemas.microsoft.com/office/drawing/2014/main" id="{EE8D92C7-C907-4120-95E3-80E3DC85B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9" name="Полилиния 31">
              <a:extLst>
                <a:ext uri="{FF2B5EF4-FFF2-40B4-BE49-F238E27FC236}">
                  <a16:creationId xmlns:a16="http://schemas.microsoft.com/office/drawing/2014/main" id="{BBCEAAB8-CD22-41D7-B330-702682A27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40" name="Полилиния 32">
              <a:extLst>
                <a:ext uri="{FF2B5EF4-FFF2-40B4-BE49-F238E27FC236}">
                  <a16:creationId xmlns:a16="http://schemas.microsoft.com/office/drawing/2014/main" id="{6BBC1FEE-3D72-492B-8D8A-BE1A5507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41" name="Полилиния 33">
              <a:extLst>
                <a:ext uri="{FF2B5EF4-FFF2-40B4-BE49-F238E27FC236}">
                  <a16:creationId xmlns:a16="http://schemas.microsoft.com/office/drawing/2014/main" id="{C28C6E5C-C393-435C-96A1-AA2859BDC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42" name="Полилиния 34">
              <a:extLst>
                <a:ext uri="{FF2B5EF4-FFF2-40B4-BE49-F238E27FC236}">
                  <a16:creationId xmlns:a16="http://schemas.microsoft.com/office/drawing/2014/main" id="{2C2C991F-AC51-4DF5-B8DD-19B08C1CB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43" name="Полилиния 35">
              <a:extLst>
                <a:ext uri="{FF2B5EF4-FFF2-40B4-BE49-F238E27FC236}">
                  <a16:creationId xmlns:a16="http://schemas.microsoft.com/office/drawing/2014/main" id="{9C916B5F-285D-4F5A-9085-6781753AF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44" name="Полилиния 36">
              <a:extLst>
                <a:ext uri="{FF2B5EF4-FFF2-40B4-BE49-F238E27FC236}">
                  <a16:creationId xmlns:a16="http://schemas.microsoft.com/office/drawing/2014/main" id="{0375DD5F-9D17-4873-B697-3D44A5EBE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45" name="Полилиния 37">
              <a:extLst>
                <a:ext uri="{FF2B5EF4-FFF2-40B4-BE49-F238E27FC236}">
                  <a16:creationId xmlns:a16="http://schemas.microsoft.com/office/drawing/2014/main" id="{A159BBC7-6A8B-4612-94A8-56323452C7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46" name="Полилиния 38">
              <a:extLst>
                <a:ext uri="{FF2B5EF4-FFF2-40B4-BE49-F238E27FC236}">
                  <a16:creationId xmlns:a16="http://schemas.microsoft.com/office/drawing/2014/main" id="{177C901C-F8DE-4C99-95C8-F8CA1B84F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8" name="Прямоугольник 47">
            <a:extLst>
              <a:ext uri="{FF2B5EF4-FFF2-40B4-BE49-F238E27FC236}">
                <a16:creationId xmlns:a16="http://schemas.microsoft.com/office/drawing/2014/main" id="{D1D655F2-6D15-4265-ADEE-EF0075C13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50" name="Полилиния 69">
            <a:extLst>
              <a:ext uri="{FF2B5EF4-FFF2-40B4-BE49-F238E27FC236}">
                <a16:creationId xmlns:a16="http://schemas.microsoft.com/office/drawing/2014/main" id="{3248A930-1A6E-4EFB-8213-D1AC735BE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ru-RU" dirty="0"/>
          </a:p>
        </p:txBody>
      </p:sp>
    </p:spTree>
    <p:extLst>
      <p:ext uri="{BB962C8B-B14F-4D97-AF65-F5344CB8AC3E}">
        <p14:creationId xmlns:p14="http://schemas.microsoft.com/office/powerpoint/2010/main" val="312941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0" name="Прямоугольник 9">
            <a:extLst>
              <a:ext uri="{FF2B5EF4-FFF2-40B4-BE49-F238E27FC236}">
                <a16:creationId xmlns:a16="http://schemas.microsoft.com/office/drawing/2014/main" id="{93F2CC0B-D5F1-40B8-9CC6-4A36850B6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nvGrpSpPr>
          <p:cNvPr id="12" name="Группа 11">
            <a:extLst>
              <a:ext uri="{FF2B5EF4-FFF2-40B4-BE49-F238E27FC236}">
                <a16:creationId xmlns:a16="http://schemas.microsoft.com/office/drawing/2014/main" id="{631C6CE6-1810-44ED-A6D7-3FF53040A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13" name="Полилиния 11">
              <a:extLst>
                <a:ext uri="{FF2B5EF4-FFF2-40B4-BE49-F238E27FC236}">
                  <a16:creationId xmlns:a16="http://schemas.microsoft.com/office/drawing/2014/main" id="{1F6D8BFE-D0D0-4BAE-9D5A-701DE7D3C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Полилиния 12">
              <a:extLst>
                <a:ext uri="{FF2B5EF4-FFF2-40B4-BE49-F238E27FC236}">
                  <a16:creationId xmlns:a16="http://schemas.microsoft.com/office/drawing/2014/main" id="{53F86D30-CEDB-4D96-AF73-AA3CD5A43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Полилиния 13">
              <a:extLst>
                <a:ext uri="{FF2B5EF4-FFF2-40B4-BE49-F238E27FC236}">
                  <a16:creationId xmlns:a16="http://schemas.microsoft.com/office/drawing/2014/main" id="{F5187540-C4C8-410C-A395-69FCB1C8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Полилиния 14">
              <a:extLst>
                <a:ext uri="{FF2B5EF4-FFF2-40B4-BE49-F238E27FC236}">
                  <a16:creationId xmlns:a16="http://schemas.microsoft.com/office/drawing/2014/main" id="{75BD6E4A-797C-451B-B08F-D99C1A9D1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Полилиния 15">
              <a:extLst>
                <a:ext uri="{FF2B5EF4-FFF2-40B4-BE49-F238E27FC236}">
                  <a16:creationId xmlns:a16="http://schemas.microsoft.com/office/drawing/2014/main" id="{0D241082-BAFA-462E-827B-5814B020F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Полилиния 16">
              <a:extLst>
                <a:ext uri="{FF2B5EF4-FFF2-40B4-BE49-F238E27FC236}">
                  <a16:creationId xmlns:a16="http://schemas.microsoft.com/office/drawing/2014/main" id="{2920CCBD-116D-450B-9608-99F05F7D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Полилиния 17">
              <a:extLst>
                <a:ext uri="{FF2B5EF4-FFF2-40B4-BE49-F238E27FC236}">
                  <a16:creationId xmlns:a16="http://schemas.microsoft.com/office/drawing/2014/main" id="{A57CD3DE-CEAF-4BD4-A5EF-24B3E622B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Полилиния 18">
              <a:extLst>
                <a:ext uri="{FF2B5EF4-FFF2-40B4-BE49-F238E27FC236}">
                  <a16:creationId xmlns:a16="http://schemas.microsoft.com/office/drawing/2014/main" id="{4EC3258C-366B-4629-A7D3-5173D3637D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Полилиния 19">
              <a:extLst>
                <a:ext uri="{FF2B5EF4-FFF2-40B4-BE49-F238E27FC236}">
                  <a16:creationId xmlns:a16="http://schemas.microsoft.com/office/drawing/2014/main" id="{D444D63A-CE2B-4ACD-BA0E-4ADECAD8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Полилиния 20">
              <a:extLst>
                <a:ext uri="{FF2B5EF4-FFF2-40B4-BE49-F238E27FC236}">
                  <a16:creationId xmlns:a16="http://schemas.microsoft.com/office/drawing/2014/main" id="{7A504DF6-187A-4A54-96E8-3F3F28AAA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Полилиния 21">
              <a:extLst>
                <a:ext uri="{FF2B5EF4-FFF2-40B4-BE49-F238E27FC236}">
                  <a16:creationId xmlns:a16="http://schemas.microsoft.com/office/drawing/2014/main" id="{FE04C6F5-6DC5-4C7E-9278-9BE624FC78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Полилиния 22">
              <a:extLst>
                <a:ext uri="{FF2B5EF4-FFF2-40B4-BE49-F238E27FC236}">
                  <a16:creationId xmlns:a16="http://schemas.microsoft.com/office/drawing/2014/main" id="{94A02D9B-E6A9-4D6A-9D2A-D81C76802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Группа 25">
            <a:extLst>
              <a:ext uri="{FF2B5EF4-FFF2-40B4-BE49-F238E27FC236}">
                <a16:creationId xmlns:a16="http://schemas.microsoft.com/office/drawing/2014/main" id="{B78034A6-3565-46AA-9E73-1C954666AB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27" name="Полилиния 27">
              <a:extLst>
                <a:ext uri="{FF2B5EF4-FFF2-40B4-BE49-F238E27FC236}">
                  <a16:creationId xmlns:a16="http://schemas.microsoft.com/office/drawing/2014/main" id="{04947AA2-A772-42CB-9CEC-065095D3D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Полилиния 28">
              <a:extLst>
                <a:ext uri="{FF2B5EF4-FFF2-40B4-BE49-F238E27FC236}">
                  <a16:creationId xmlns:a16="http://schemas.microsoft.com/office/drawing/2014/main" id="{83C52D84-DEC1-4E16-972E-8EEA5D522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Полилиния 29">
              <a:extLst>
                <a:ext uri="{FF2B5EF4-FFF2-40B4-BE49-F238E27FC236}">
                  <a16:creationId xmlns:a16="http://schemas.microsoft.com/office/drawing/2014/main" id="{2036A28D-EF09-41F7-906F-CF405361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Полилиния 30">
              <a:extLst>
                <a:ext uri="{FF2B5EF4-FFF2-40B4-BE49-F238E27FC236}">
                  <a16:creationId xmlns:a16="http://schemas.microsoft.com/office/drawing/2014/main" id="{EE8D92C7-C907-4120-95E3-80E3DC85B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Полилиния 31">
              <a:extLst>
                <a:ext uri="{FF2B5EF4-FFF2-40B4-BE49-F238E27FC236}">
                  <a16:creationId xmlns:a16="http://schemas.microsoft.com/office/drawing/2014/main" id="{BBCEAAB8-CD22-41D7-B330-702682A27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Полилиния 32">
              <a:extLst>
                <a:ext uri="{FF2B5EF4-FFF2-40B4-BE49-F238E27FC236}">
                  <a16:creationId xmlns:a16="http://schemas.microsoft.com/office/drawing/2014/main" id="{6BBC1FEE-3D72-492B-8D8A-BE1A5507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Полилиния 33">
              <a:extLst>
                <a:ext uri="{FF2B5EF4-FFF2-40B4-BE49-F238E27FC236}">
                  <a16:creationId xmlns:a16="http://schemas.microsoft.com/office/drawing/2014/main" id="{C28C6E5C-C393-435C-96A1-AA2859BDC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Полилиния 34">
              <a:extLst>
                <a:ext uri="{FF2B5EF4-FFF2-40B4-BE49-F238E27FC236}">
                  <a16:creationId xmlns:a16="http://schemas.microsoft.com/office/drawing/2014/main" id="{2C2C991F-AC51-4DF5-B8DD-19B08C1CB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Полилиния 35">
              <a:extLst>
                <a:ext uri="{FF2B5EF4-FFF2-40B4-BE49-F238E27FC236}">
                  <a16:creationId xmlns:a16="http://schemas.microsoft.com/office/drawing/2014/main" id="{9C916B5F-285D-4F5A-9085-6781753AF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Полилиния 36">
              <a:extLst>
                <a:ext uri="{FF2B5EF4-FFF2-40B4-BE49-F238E27FC236}">
                  <a16:creationId xmlns:a16="http://schemas.microsoft.com/office/drawing/2014/main" id="{0375DD5F-9D17-4873-B697-3D44A5EBE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Полилиния 37">
              <a:extLst>
                <a:ext uri="{FF2B5EF4-FFF2-40B4-BE49-F238E27FC236}">
                  <a16:creationId xmlns:a16="http://schemas.microsoft.com/office/drawing/2014/main" id="{A159BBC7-6A8B-4612-94A8-56323452C7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Полилиния 38">
              <a:extLst>
                <a:ext uri="{FF2B5EF4-FFF2-40B4-BE49-F238E27FC236}">
                  <a16:creationId xmlns:a16="http://schemas.microsoft.com/office/drawing/2014/main" id="{177C901C-F8DE-4C99-95C8-F8CA1B84F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Прямоугольник 39">
            <a:extLst>
              <a:ext uri="{FF2B5EF4-FFF2-40B4-BE49-F238E27FC236}">
                <a16:creationId xmlns:a16="http://schemas.microsoft.com/office/drawing/2014/main" id="{D1D655F2-6D15-4265-ADEE-EF0075C13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42" name="Полилиния 69">
            <a:extLst>
              <a:ext uri="{FF2B5EF4-FFF2-40B4-BE49-F238E27FC236}">
                <a16:creationId xmlns:a16="http://schemas.microsoft.com/office/drawing/2014/main" id="{3248A930-1A6E-4EFB-8213-D1AC735BE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ru-RU" dirty="0"/>
          </a:p>
        </p:txBody>
      </p:sp>
      <p:sp>
        <p:nvSpPr>
          <p:cNvPr id="2" name="Овал 1">
            <a:extLst>
              <a:ext uri="{FF2B5EF4-FFF2-40B4-BE49-F238E27FC236}">
                <a16:creationId xmlns:a16="http://schemas.microsoft.com/office/drawing/2014/main" id="{982F4253-DA2A-4797-BADD-C6B18FAAB9F0}"/>
              </a:ext>
            </a:extLst>
          </p:cNvPr>
          <p:cNvSpPr/>
          <p:nvPr/>
        </p:nvSpPr>
        <p:spPr>
          <a:xfrm>
            <a:off x="431918" y="257657"/>
            <a:ext cx="3283679" cy="17130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Не потребують </a:t>
            </a:r>
            <a:r>
              <a:rPr lang="ru-RU" dirty="0" err="1"/>
              <a:t>доказування</a:t>
            </a:r>
            <a:r>
              <a:rPr lang="ru-RU" dirty="0"/>
              <a:t> </a:t>
            </a:r>
            <a:r>
              <a:rPr lang="ru-RU" b="1" i="1" dirty="0" err="1">
                <a:effectLst>
                  <a:outerShdw blurRad="38100" dist="38100" dir="2700000" algn="tl">
                    <a:srgbClr val="000000">
                      <a:alpha val="43137"/>
                    </a:srgbClr>
                  </a:outerShdw>
                </a:effectLst>
              </a:rPr>
              <a:t>преюдиційні</a:t>
            </a:r>
            <a:r>
              <a:rPr lang="ru-RU" b="1" i="1" dirty="0">
                <a:effectLst>
                  <a:outerShdw blurRad="38100" dist="38100" dir="2700000" algn="tl">
                    <a:srgbClr val="000000">
                      <a:alpha val="43137"/>
                    </a:srgbClr>
                  </a:outerShdw>
                </a:effectLst>
              </a:rPr>
              <a:t> обставини,</a:t>
            </a:r>
            <a:endParaRPr lang="ru-UA" b="1" i="1" dirty="0">
              <a:effectLst>
                <a:outerShdw blurRad="38100" dist="38100" dir="2700000" algn="tl">
                  <a:srgbClr val="000000">
                    <a:alpha val="43137"/>
                  </a:srgbClr>
                </a:outerShdw>
              </a:effectLst>
            </a:endParaRPr>
          </a:p>
        </p:txBody>
      </p:sp>
      <p:sp>
        <p:nvSpPr>
          <p:cNvPr id="3" name="Овал 2">
            <a:extLst>
              <a:ext uri="{FF2B5EF4-FFF2-40B4-BE49-F238E27FC236}">
                <a16:creationId xmlns:a16="http://schemas.microsoft.com/office/drawing/2014/main" id="{5F060E42-EDF8-404F-AC35-B85D04836322}"/>
              </a:ext>
            </a:extLst>
          </p:cNvPr>
          <p:cNvSpPr/>
          <p:nvPr/>
        </p:nvSpPr>
        <p:spPr>
          <a:xfrm>
            <a:off x="2929029" y="1200110"/>
            <a:ext cx="5429864" cy="30826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t>тобто встановлені рішенням суду у господарській, цивільній або адміністративній справі, що набрало законної сили, – при розгляді інших справ, у яких беруть участь ті самі особи або особа, щодо якої встановлено ці обставини</a:t>
            </a:r>
            <a:endParaRPr lang="ru-UA"/>
          </a:p>
        </p:txBody>
      </p:sp>
      <p:sp>
        <p:nvSpPr>
          <p:cNvPr id="4" name="Овал 3">
            <a:extLst>
              <a:ext uri="{FF2B5EF4-FFF2-40B4-BE49-F238E27FC236}">
                <a16:creationId xmlns:a16="http://schemas.microsoft.com/office/drawing/2014/main" id="{BBB88F96-53B4-468E-9CE2-DF47A06FA06B}"/>
              </a:ext>
            </a:extLst>
          </p:cNvPr>
          <p:cNvSpPr/>
          <p:nvPr/>
        </p:nvSpPr>
        <p:spPr>
          <a:xfrm>
            <a:off x="6960093" y="3871103"/>
            <a:ext cx="4854282" cy="2587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При цьому не має значення, в якому саме </a:t>
            </a:r>
            <a:r>
              <a:rPr lang="ru-RU" dirty="0" err="1"/>
              <a:t>процесуальному</a:t>
            </a:r>
            <a:r>
              <a:rPr lang="ru-RU" dirty="0"/>
              <a:t> </a:t>
            </a:r>
            <a:r>
              <a:rPr lang="ru-RU" dirty="0" err="1"/>
              <a:t>статусі</a:t>
            </a:r>
            <a:r>
              <a:rPr lang="ru-RU" dirty="0"/>
              <a:t> </a:t>
            </a:r>
            <a:r>
              <a:rPr lang="ru-RU" dirty="0" err="1"/>
              <a:t>виступали</a:t>
            </a:r>
            <a:r>
              <a:rPr lang="ru-RU" dirty="0"/>
              <a:t> відповідні особи у таких інших справах – </a:t>
            </a:r>
            <a:r>
              <a:rPr lang="ru-RU" dirty="0" err="1"/>
              <a:t>позивачів</a:t>
            </a:r>
            <a:r>
              <a:rPr lang="ru-RU" dirty="0"/>
              <a:t>, </a:t>
            </a:r>
            <a:r>
              <a:rPr lang="ru-RU" dirty="0" err="1"/>
              <a:t>відповідачів</a:t>
            </a:r>
            <a:r>
              <a:rPr lang="ru-RU" dirty="0"/>
              <a:t>, </a:t>
            </a:r>
            <a:r>
              <a:rPr lang="ru-RU" dirty="0" err="1"/>
              <a:t>третіх</a:t>
            </a:r>
            <a:r>
              <a:rPr lang="ru-RU" dirty="0"/>
              <a:t> осіб тощо.</a:t>
            </a:r>
            <a:endParaRPr lang="ru-UA" dirty="0"/>
          </a:p>
        </p:txBody>
      </p:sp>
      <p:sp>
        <p:nvSpPr>
          <p:cNvPr id="41" name="Стрелка: изогнутая вниз 40">
            <a:extLst>
              <a:ext uri="{FF2B5EF4-FFF2-40B4-BE49-F238E27FC236}">
                <a16:creationId xmlns:a16="http://schemas.microsoft.com/office/drawing/2014/main" id="{EAC419A5-85D8-48C5-92B4-8F348A57C3F5}"/>
              </a:ext>
            </a:extLst>
          </p:cNvPr>
          <p:cNvSpPr/>
          <p:nvPr/>
        </p:nvSpPr>
        <p:spPr>
          <a:xfrm rot="2086008" flipV="1">
            <a:off x="917646" y="2528637"/>
            <a:ext cx="2614178" cy="801163"/>
          </a:xfrm>
          <a:prstGeom prst="curved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solidFill>
                <a:schemeClr val="tx1"/>
              </a:solidFill>
            </a:endParaRPr>
          </a:p>
        </p:txBody>
      </p:sp>
      <p:sp>
        <p:nvSpPr>
          <p:cNvPr id="43" name="Стрелка: изогнутая вниз 42">
            <a:extLst>
              <a:ext uri="{FF2B5EF4-FFF2-40B4-BE49-F238E27FC236}">
                <a16:creationId xmlns:a16="http://schemas.microsoft.com/office/drawing/2014/main" id="{3A98BC1C-BC37-44E5-A304-BE37DD72D88F}"/>
              </a:ext>
            </a:extLst>
          </p:cNvPr>
          <p:cNvSpPr/>
          <p:nvPr/>
        </p:nvSpPr>
        <p:spPr>
          <a:xfrm rot="1986757">
            <a:off x="8025617" y="2376604"/>
            <a:ext cx="3455482" cy="743573"/>
          </a:xfrm>
          <a:prstGeom prst="curved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solidFill>
                <a:schemeClr val="tx1"/>
              </a:solidFill>
            </a:endParaRPr>
          </a:p>
        </p:txBody>
      </p:sp>
    </p:spTree>
    <p:extLst>
      <p:ext uri="{BB962C8B-B14F-4D97-AF65-F5344CB8AC3E}">
        <p14:creationId xmlns:p14="http://schemas.microsoft.com/office/powerpoint/2010/main" val="3891774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0" name="Прямоугольник 9">
            <a:extLst>
              <a:ext uri="{FF2B5EF4-FFF2-40B4-BE49-F238E27FC236}">
                <a16:creationId xmlns:a16="http://schemas.microsoft.com/office/drawing/2014/main" id="{93F2CC0B-D5F1-40B8-9CC6-4A36850B6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nvGrpSpPr>
          <p:cNvPr id="12" name="Группа 11">
            <a:extLst>
              <a:ext uri="{FF2B5EF4-FFF2-40B4-BE49-F238E27FC236}">
                <a16:creationId xmlns:a16="http://schemas.microsoft.com/office/drawing/2014/main" id="{631C6CE6-1810-44ED-A6D7-3FF53040A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13" name="Полилиния 11">
              <a:extLst>
                <a:ext uri="{FF2B5EF4-FFF2-40B4-BE49-F238E27FC236}">
                  <a16:creationId xmlns:a16="http://schemas.microsoft.com/office/drawing/2014/main" id="{1F6D8BFE-D0D0-4BAE-9D5A-701DE7D3C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Полилиния 12">
              <a:extLst>
                <a:ext uri="{FF2B5EF4-FFF2-40B4-BE49-F238E27FC236}">
                  <a16:creationId xmlns:a16="http://schemas.microsoft.com/office/drawing/2014/main" id="{53F86D30-CEDB-4D96-AF73-AA3CD5A43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Полилиния 13">
              <a:extLst>
                <a:ext uri="{FF2B5EF4-FFF2-40B4-BE49-F238E27FC236}">
                  <a16:creationId xmlns:a16="http://schemas.microsoft.com/office/drawing/2014/main" id="{F5187540-C4C8-410C-A395-69FCB1C8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Полилиния 14">
              <a:extLst>
                <a:ext uri="{FF2B5EF4-FFF2-40B4-BE49-F238E27FC236}">
                  <a16:creationId xmlns:a16="http://schemas.microsoft.com/office/drawing/2014/main" id="{75BD6E4A-797C-451B-B08F-D99C1A9D1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Полилиния 15">
              <a:extLst>
                <a:ext uri="{FF2B5EF4-FFF2-40B4-BE49-F238E27FC236}">
                  <a16:creationId xmlns:a16="http://schemas.microsoft.com/office/drawing/2014/main" id="{0D241082-BAFA-462E-827B-5814B020F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Полилиния 16">
              <a:extLst>
                <a:ext uri="{FF2B5EF4-FFF2-40B4-BE49-F238E27FC236}">
                  <a16:creationId xmlns:a16="http://schemas.microsoft.com/office/drawing/2014/main" id="{2920CCBD-116D-450B-9608-99F05F7D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Полилиния 17">
              <a:extLst>
                <a:ext uri="{FF2B5EF4-FFF2-40B4-BE49-F238E27FC236}">
                  <a16:creationId xmlns:a16="http://schemas.microsoft.com/office/drawing/2014/main" id="{A57CD3DE-CEAF-4BD4-A5EF-24B3E622B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Полилиния 18">
              <a:extLst>
                <a:ext uri="{FF2B5EF4-FFF2-40B4-BE49-F238E27FC236}">
                  <a16:creationId xmlns:a16="http://schemas.microsoft.com/office/drawing/2014/main" id="{4EC3258C-366B-4629-A7D3-5173D3637D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Полилиния 19">
              <a:extLst>
                <a:ext uri="{FF2B5EF4-FFF2-40B4-BE49-F238E27FC236}">
                  <a16:creationId xmlns:a16="http://schemas.microsoft.com/office/drawing/2014/main" id="{D444D63A-CE2B-4ACD-BA0E-4ADECAD8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Полилиния 20">
              <a:extLst>
                <a:ext uri="{FF2B5EF4-FFF2-40B4-BE49-F238E27FC236}">
                  <a16:creationId xmlns:a16="http://schemas.microsoft.com/office/drawing/2014/main" id="{7A504DF6-187A-4A54-96E8-3F3F28AAA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Полилиния 21">
              <a:extLst>
                <a:ext uri="{FF2B5EF4-FFF2-40B4-BE49-F238E27FC236}">
                  <a16:creationId xmlns:a16="http://schemas.microsoft.com/office/drawing/2014/main" id="{FE04C6F5-6DC5-4C7E-9278-9BE624FC78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Полилиния 22">
              <a:extLst>
                <a:ext uri="{FF2B5EF4-FFF2-40B4-BE49-F238E27FC236}">
                  <a16:creationId xmlns:a16="http://schemas.microsoft.com/office/drawing/2014/main" id="{94A02D9B-E6A9-4D6A-9D2A-D81C76802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Группа 25">
            <a:extLst>
              <a:ext uri="{FF2B5EF4-FFF2-40B4-BE49-F238E27FC236}">
                <a16:creationId xmlns:a16="http://schemas.microsoft.com/office/drawing/2014/main" id="{B78034A6-3565-46AA-9E73-1C954666AB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27" name="Полилиния 27">
              <a:extLst>
                <a:ext uri="{FF2B5EF4-FFF2-40B4-BE49-F238E27FC236}">
                  <a16:creationId xmlns:a16="http://schemas.microsoft.com/office/drawing/2014/main" id="{04947AA2-A772-42CB-9CEC-065095D3D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Полилиния 28">
              <a:extLst>
                <a:ext uri="{FF2B5EF4-FFF2-40B4-BE49-F238E27FC236}">
                  <a16:creationId xmlns:a16="http://schemas.microsoft.com/office/drawing/2014/main" id="{83C52D84-DEC1-4E16-972E-8EEA5D522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Полилиния 29">
              <a:extLst>
                <a:ext uri="{FF2B5EF4-FFF2-40B4-BE49-F238E27FC236}">
                  <a16:creationId xmlns:a16="http://schemas.microsoft.com/office/drawing/2014/main" id="{2036A28D-EF09-41F7-906F-CF405361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Полилиния 30">
              <a:extLst>
                <a:ext uri="{FF2B5EF4-FFF2-40B4-BE49-F238E27FC236}">
                  <a16:creationId xmlns:a16="http://schemas.microsoft.com/office/drawing/2014/main" id="{EE8D92C7-C907-4120-95E3-80E3DC85B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Полилиния 31">
              <a:extLst>
                <a:ext uri="{FF2B5EF4-FFF2-40B4-BE49-F238E27FC236}">
                  <a16:creationId xmlns:a16="http://schemas.microsoft.com/office/drawing/2014/main" id="{BBCEAAB8-CD22-41D7-B330-702682A27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Полилиния 32">
              <a:extLst>
                <a:ext uri="{FF2B5EF4-FFF2-40B4-BE49-F238E27FC236}">
                  <a16:creationId xmlns:a16="http://schemas.microsoft.com/office/drawing/2014/main" id="{6BBC1FEE-3D72-492B-8D8A-BE1A5507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Полилиния 33">
              <a:extLst>
                <a:ext uri="{FF2B5EF4-FFF2-40B4-BE49-F238E27FC236}">
                  <a16:creationId xmlns:a16="http://schemas.microsoft.com/office/drawing/2014/main" id="{C28C6E5C-C393-435C-96A1-AA2859BDC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Полилиния 34">
              <a:extLst>
                <a:ext uri="{FF2B5EF4-FFF2-40B4-BE49-F238E27FC236}">
                  <a16:creationId xmlns:a16="http://schemas.microsoft.com/office/drawing/2014/main" id="{2C2C991F-AC51-4DF5-B8DD-19B08C1CB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Полилиния 35">
              <a:extLst>
                <a:ext uri="{FF2B5EF4-FFF2-40B4-BE49-F238E27FC236}">
                  <a16:creationId xmlns:a16="http://schemas.microsoft.com/office/drawing/2014/main" id="{9C916B5F-285D-4F5A-9085-6781753AF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Полилиния 36">
              <a:extLst>
                <a:ext uri="{FF2B5EF4-FFF2-40B4-BE49-F238E27FC236}">
                  <a16:creationId xmlns:a16="http://schemas.microsoft.com/office/drawing/2014/main" id="{0375DD5F-9D17-4873-B697-3D44A5EBE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Полилиния 37">
              <a:extLst>
                <a:ext uri="{FF2B5EF4-FFF2-40B4-BE49-F238E27FC236}">
                  <a16:creationId xmlns:a16="http://schemas.microsoft.com/office/drawing/2014/main" id="{A159BBC7-6A8B-4612-94A8-56323452C7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Полилиния 38">
              <a:extLst>
                <a:ext uri="{FF2B5EF4-FFF2-40B4-BE49-F238E27FC236}">
                  <a16:creationId xmlns:a16="http://schemas.microsoft.com/office/drawing/2014/main" id="{177C901C-F8DE-4C99-95C8-F8CA1B84F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Прямоугольник 39">
            <a:extLst>
              <a:ext uri="{FF2B5EF4-FFF2-40B4-BE49-F238E27FC236}">
                <a16:creationId xmlns:a16="http://schemas.microsoft.com/office/drawing/2014/main" id="{D1D655F2-6D15-4265-ADEE-EF0075C13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42" name="Полилиния 69">
            <a:extLst>
              <a:ext uri="{FF2B5EF4-FFF2-40B4-BE49-F238E27FC236}">
                <a16:creationId xmlns:a16="http://schemas.microsoft.com/office/drawing/2014/main" id="{3248A930-1A6E-4EFB-8213-D1AC735BE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ru-RU" dirty="0"/>
          </a:p>
        </p:txBody>
      </p:sp>
      <p:sp>
        <p:nvSpPr>
          <p:cNvPr id="2" name="Прямоугольник: скругленные углы 1">
            <a:extLst>
              <a:ext uri="{FF2B5EF4-FFF2-40B4-BE49-F238E27FC236}">
                <a16:creationId xmlns:a16="http://schemas.microsoft.com/office/drawing/2014/main" id="{FC7F5BC2-30BE-4734-8B80-79023515426E}"/>
              </a:ext>
            </a:extLst>
          </p:cNvPr>
          <p:cNvSpPr/>
          <p:nvPr/>
        </p:nvSpPr>
        <p:spPr>
          <a:xfrm>
            <a:off x="1056959" y="561581"/>
            <a:ext cx="5996847" cy="32778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t>Преюдиційне значення для господарського суду має й вирок суду в кримінальному провадженні або постанова суду у справі про адміністративне правопорушення, які набрали законної сили, якщо господарський суд розглядає справу про правові наслідки дій чи бездіяльність особи, щодо якої ухвалений вирок або постанова суду, і лише в питаннях, чи мало місце діяння та чи вчинене воно цією особою.</a:t>
            </a:r>
            <a:endParaRPr lang="ru-UA"/>
          </a:p>
        </p:txBody>
      </p:sp>
      <p:sp>
        <p:nvSpPr>
          <p:cNvPr id="3" name="Прямоугольник: скругленные углы 2">
            <a:extLst>
              <a:ext uri="{FF2B5EF4-FFF2-40B4-BE49-F238E27FC236}">
                <a16:creationId xmlns:a16="http://schemas.microsoft.com/office/drawing/2014/main" id="{95E011CA-39B8-4580-8278-2983A443FEE5}"/>
              </a:ext>
            </a:extLst>
          </p:cNvPr>
          <p:cNvSpPr/>
          <p:nvPr/>
        </p:nvSpPr>
        <p:spPr>
          <a:xfrm>
            <a:off x="6482038" y="3475938"/>
            <a:ext cx="4934637" cy="23253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t>Преюдиційне значення процесуальним законом надається саме обставинам, встановленим судовими рішеннями ( в тому числі в їх мотивувальних частинах), а не правовій оцінці таких обставин, здійсненій іншим судом. </a:t>
            </a:r>
            <a:endParaRPr lang="ru-UA"/>
          </a:p>
        </p:txBody>
      </p:sp>
    </p:spTree>
    <p:extLst>
      <p:ext uri="{BB962C8B-B14F-4D97-AF65-F5344CB8AC3E}">
        <p14:creationId xmlns:p14="http://schemas.microsoft.com/office/powerpoint/2010/main" val="1902317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0" name="Прямоугольник 9">
            <a:extLst>
              <a:ext uri="{FF2B5EF4-FFF2-40B4-BE49-F238E27FC236}">
                <a16:creationId xmlns:a16="http://schemas.microsoft.com/office/drawing/2014/main" id="{93F2CC0B-D5F1-40B8-9CC6-4A36850B6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nvGrpSpPr>
          <p:cNvPr id="12" name="Группа 11">
            <a:extLst>
              <a:ext uri="{FF2B5EF4-FFF2-40B4-BE49-F238E27FC236}">
                <a16:creationId xmlns:a16="http://schemas.microsoft.com/office/drawing/2014/main" id="{631C6CE6-1810-44ED-A6D7-3FF53040A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13" name="Полилиния 11">
              <a:extLst>
                <a:ext uri="{FF2B5EF4-FFF2-40B4-BE49-F238E27FC236}">
                  <a16:creationId xmlns:a16="http://schemas.microsoft.com/office/drawing/2014/main" id="{1F6D8BFE-D0D0-4BAE-9D5A-701DE7D3C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Полилиния 12">
              <a:extLst>
                <a:ext uri="{FF2B5EF4-FFF2-40B4-BE49-F238E27FC236}">
                  <a16:creationId xmlns:a16="http://schemas.microsoft.com/office/drawing/2014/main" id="{53F86D30-CEDB-4D96-AF73-AA3CD5A43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Полилиния 13">
              <a:extLst>
                <a:ext uri="{FF2B5EF4-FFF2-40B4-BE49-F238E27FC236}">
                  <a16:creationId xmlns:a16="http://schemas.microsoft.com/office/drawing/2014/main" id="{F5187540-C4C8-410C-A395-69FCB1C8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Полилиния 14">
              <a:extLst>
                <a:ext uri="{FF2B5EF4-FFF2-40B4-BE49-F238E27FC236}">
                  <a16:creationId xmlns:a16="http://schemas.microsoft.com/office/drawing/2014/main" id="{75BD6E4A-797C-451B-B08F-D99C1A9D1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Полилиния 15">
              <a:extLst>
                <a:ext uri="{FF2B5EF4-FFF2-40B4-BE49-F238E27FC236}">
                  <a16:creationId xmlns:a16="http://schemas.microsoft.com/office/drawing/2014/main" id="{0D241082-BAFA-462E-827B-5814B020F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Полилиния 16">
              <a:extLst>
                <a:ext uri="{FF2B5EF4-FFF2-40B4-BE49-F238E27FC236}">
                  <a16:creationId xmlns:a16="http://schemas.microsoft.com/office/drawing/2014/main" id="{2920CCBD-116D-450B-9608-99F05F7D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Полилиния 17">
              <a:extLst>
                <a:ext uri="{FF2B5EF4-FFF2-40B4-BE49-F238E27FC236}">
                  <a16:creationId xmlns:a16="http://schemas.microsoft.com/office/drawing/2014/main" id="{A57CD3DE-CEAF-4BD4-A5EF-24B3E622B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Полилиния 18">
              <a:extLst>
                <a:ext uri="{FF2B5EF4-FFF2-40B4-BE49-F238E27FC236}">
                  <a16:creationId xmlns:a16="http://schemas.microsoft.com/office/drawing/2014/main" id="{4EC3258C-366B-4629-A7D3-5173D3637D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Полилиния 19">
              <a:extLst>
                <a:ext uri="{FF2B5EF4-FFF2-40B4-BE49-F238E27FC236}">
                  <a16:creationId xmlns:a16="http://schemas.microsoft.com/office/drawing/2014/main" id="{D444D63A-CE2B-4ACD-BA0E-4ADECAD8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Полилиния 20">
              <a:extLst>
                <a:ext uri="{FF2B5EF4-FFF2-40B4-BE49-F238E27FC236}">
                  <a16:creationId xmlns:a16="http://schemas.microsoft.com/office/drawing/2014/main" id="{7A504DF6-187A-4A54-96E8-3F3F28AAA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Полилиния 21">
              <a:extLst>
                <a:ext uri="{FF2B5EF4-FFF2-40B4-BE49-F238E27FC236}">
                  <a16:creationId xmlns:a16="http://schemas.microsoft.com/office/drawing/2014/main" id="{FE04C6F5-6DC5-4C7E-9278-9BE624FC78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Полилиния 22">
              <a:extLst>
                <a:ext uri="{FF2B5EF4-FFF2-40B4-BE49-F238E27FC236}">
                  <a16:creationId xmlns:a16="http://schemas.microsoft.com/office/drawing/2014/main" id="{94A02D9B-E6A9-4D6A-9D2A-D81C76802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Группа 25">
            <a:extLst>
              <a:ext uri="{FF2B5EF4-FFF2-40B4-BE49-F238E27FC236}">
                <a16:creationId xmlns:a16="http://schemas.microsoft.com/office/drawing/2014/main" id="{B78034A6-3565-46AA-9E73-1C954666AB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27" name="Полилиния 27">
              <a:extLst>
                <a:ext uri="{FF2B5EF4-FFF2-40B4-BE49-F238E27FC236}">
                  <a16:creationId xmlns:a16="http://schemas.microsoft.com/office/drawing/2014/main" id="{04947AA2-A772-42CB-9CEC-065095D3D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Полилиния 28">
              <a:extLst>
                <a:ext uri="{FF2B5EF4-FFF2-40B4-BE49-F238E27FC236}">
                  <a16:creationId xmlns:a16="http://schemas.microsoft.com/office/drawing/2014/main" id="{83C52D84-DEC1-4E16-972E-8EEA5D522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Полилиния 29">
              <a:extLst>
                <a:ext uri="{FF2B5EF4-FFF2-40B4-BE49-F238E27FC236}">
                  <a16:creationId xmlns:a16="http://schemas.microsoft.com/office/drawing/2014/main" id="{2036A28D-EF09-41F7-906F-CF405361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Полилиния 30">
              <a:extLst>
                <a:ext uri="{FF2B5EF4-FFF2-40B4-BE49-F238E27FC236}">
                  <a16:creationId xmlns:a16="http://schemas.microsoft.com/office/drawing/2014/main" id="{EE8D92C7-C907-4120-95E3-80E3DC85B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Полилиния 31">
              <a:extLst>
                <a:ext uri="{FF2B5EF4-FFF2-40B4-BE49-F238E27FC236}">
                  <a16:creationId xmlns:a16="http://schemas.microsoft.com/office/drawing/2014/main" id="{BBCEAAB8-CD22-41D7-B330-702682A27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Полилиния 32">
              <a:extLst>
                <a:ext uri="{FF2B5EF4-FFF2-40B4-BE49-F238E27FC236}">
                  <a16:creationId xmlns:a16="http://schemas.microsoft.com/office/drawing/2014/main" id="{6BBC1FEE-3D72-492B-8D8A-BE1A5507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Полилиния 33">
              <a:extLst>
                <a:ext uri="{FF2B5EF4-FFF2-40B4-BE49-F238E27FC236}">
                  <a16:creationId xmlns:a16="http://schemas.microsoft.com/office/drawing/2014/main" id="{C28C6E5C-C393-435C-96A1-AA2859BDC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Полилиния 34">
              <a:extLst>
                <a:ext uri="{FF2B5EF4-FFF2-40B4-BE49-F238E27FC236}">
                  <a16:creationId xmlns:a16="http://schemas.microsoft.com/office/drawing/2014/main" id="{2C2C991F-AC51-4DF5-B8DD-19B08C1CB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Полилиния 35">
              <a:extLst>
                <a:ext uri="{FF2B5EF4-FFF2-40B4-BE49-F238E27FC236}">
                  <a16:creationId xmlns:a16="http://schemas.microsoft.com/office/drawing/2014/main" id="{9C916B5F-285D-4F5A-9085-6781753AF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Полилиния 36">
              <a:extLst>
                <a:ext uri="{FF2B5EF4-FFF2-40B4-BE49-F238E27FC236}">
                  <a16:creationId xmlns:a16="http://schemas.microsoft.com/office/drawing/2014/main" id="{0375DD5F-9D17-4873-B697-3D44A5EBE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Полилиния 37">
              <a:extLst>
                <a:ext uri="{FF2B5EF4-FFF2-40B4-BE49-F238E27FC236}">
                  <a16:creationId xmlns:a16="http://schemas.microsoft.com/office/drawing/2014/main" id="{A159BBC7-6A8B-4612-94A8-56323452C7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Полилиния 38">
              <a:extLst>
                <a:ext uri="{FF2B5EF4-FFF2-40B4-BE49-F238E27FC236}">
                  <a16:creationId xmlns:a16="http://schemas.microsoft.com/office/drawing/2014/main" id="{177C901C-F8DE-4C99-95C8-F8CA1B84F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Прямоугольник 39">
            <a:extLst>
              <a:ext uri="{FF2B5EF4-FFF2-40B4-BE49-F238E27FC236}">
                <a16:creationId xmlns:a16="http://schemas.microsoft.com/office/drawing/2014/main" id="{D1D655F2-6D15-4265-ADEE-EF0075C13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42" name="Полилиния 69">
            <a:extLst>
              <a:ext uri="{FF2B5EF4-FFF2-40B4-BE49-F238E27FC236}">
                <a16:creationId xmlns:a16="http://schemas.microsoft.com/office/drawing/2014/main" id="{3248A930-1A6E-4EFB-8213-D1AC735BE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ru-RU" dirty="0"/>
          </a:p>
        </p:txBody>
      </p:sp>
      <p:sp>
        <p:nvSpPr>
          <p:cNvPr id="2" name="Прямоугольник: скругленные углы 1">
            <a:extLst>
              <a:ext uri="{FF2B5EF4-FFF2-40B4-BE49-F238E27FC236}">
                <a16:creationId xmlns:a16="http://schemas.microsoft.com/office/drawing/2014/main" id="{00293699-5BB8-4429-92C1-A6EA17CF1376}"/>
              </a:ext>
            </a:extLst>
          </p:cNvPr>
          <p:cNvSpPr/>
          <p:nvPr/>
        </p:nvSpPr>
        <p:spPr>
          <a:xfrm>
            <a:off x="502391" y="290185"/>
            <a:ext cx="11365230" cy="65872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ru-RU"/>
              <a:t>Статтями 76, 77, 78, 79 ГПК визначено окремі складові обставин доказів у господарському суді.</a:t>
            </a:r>
            <a:endParaRPr lang="ru-UA"/>
          </a:p>
        </p:txBody>
      </p:sp>
      <p:sp>
        <p:nvSpPr>
          <p:cNvPr id="3" name="Прямоугольник: скругленные углы 2">
            <a:extLst>
              <a:ext uri="{FF2B5EF4-FFF2-40B4-BE49-F238E27FC236}">
                <a16:creationId xmlns:a16="http://schemas.microsoft.com/office/drawing/2014/main" id="{3AD1F642-EF8E-4E11-B026-266284DF4B6E}"/>
              </a:ext>
            </a:extLst>
          </p:cNvPr>
          <p:cNvSpPr/>
          <p:nvPr/>
        </p:nvSpPr>
        <p:spPr>
          <a:xfrm>
            <a:off x="3382560" y="1136342"/>
            <a:ext cx="5426880" cy="4527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t>Законодавець до таких обставин відносить:</a:t>
            </a:r>
            <a:endParaRPr lang="ru-UA"/>
          </a:p>
        </p:txBody>
      </p:sp>
      <p:sp>
        <p:nvSpPr>
          <p:cNvPr id="4" name="Прямоугольник: скругленные углы 3">
            <a:extLst>
              <a:ext uri="{FF2B5EF4-FFF2-40B4-BE49-F238E27FC236}">
                <a16:creationId xmlns:a16="http://schemas.microsoft.com/office/drawing/2014/main" id="{9A4BAA41-DC00-4E2A-9949-7F48646C6962}"/>
              </a:ext>
            </a:extLst>
          </p:cNvPr>
          <p:cNvSpPr/>
          <p:nvPr/>
        </p:nvSpPr>
        <p:spPr>
          <a:xfrm>
            <a:off x="769734" y="2165245"/>
            <a:ext cx="2539022" cy="5475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t>належність доказів; </a:t>
            </a:r>
            <a:endParaRPr lang="ru-UA"/>
          </a:p>
        </p:txBody>
      </p:sp>
      <p:sp>
        <p:nvSpPr>
          <p:cNvPr id="5" name="Прямоугольник: скругленные углы 4">
            <a:extLst>
              <a:ext uri="{FF2B5EF4-FFF2-40B4-BE49-F238E27FC236}">
                <a16:creationId xmlns:a16="http://schemas.microsoft.com/office/drawing/2014/main" id="{4E0D71EB-74FB-44A1-A68B-28A9775198E7}"/>
              </a:ext>
            </a:extLst>
          </p:cNvPr>
          <p:cNvSpPr/>
          <p:nvPr/>
        </p:nvSpPr>
        <p:spPr>
          <a:xfrm>
            <a:off x="3352490" y="2943380"/>
            <a:ext cx="2476870" cy="8109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a:t>допустимість</a:t>
            </a:r>
            <a:r>
              <a:rPr lang="ru-RU" dirty="0"/>
              <a:t> </a:t>
            </a:r>
            <a:r>
              <a:rPr lang="ru-RU" dirty="0" err="1"/>
              <a:t>доказів</a:t>
            </a:r>
            <a:r>
              <a:rPr lang="ru-RU" dirty="0"/>
              <a:t>;</a:t>
            </a:r>
            <a:endParaRPr lang="ru-UA" dirty="0"/>
          </a:p>
        </p:txBody>
      </p:sp>
      <p:sp>
        <p:nvSpPr>
          <p:cNvPr id="6" name="Прямоугольник: скругленные углы 5">
            <a:extLst>
              <a:ext uri="{FF2B5EF4-FFF2-40B4-BE49-F238E27FC236}">
                <a16:creationId xmlns:a16="http://schemas.microsoft.com/office/drawing/2014/main" id="{00A08CEC-5CA5-4664-B178-A73282C813A2}"/>
              </a:ext>
            </a:extLst>
          </p:cNvPr>
          <p:cNvSpPr/>
          <p:nvPr/>
        </p:nvSpPr>
        <p:spPr>
          <a:xfrm>
            <a:off x="6624640" y="2855317"/>
            <a:ext cx="2343705" cy="6713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a:t>достовірність</a:t>
            </a:r>
            <a:r>
              <a:rPr lang="ru-RU" dirty="0"/>
              <a:t> </a:t>
            </a:r>
            <a:r>
              <a:rPr lang="ru-RU" dirty="0" err="1"/>
              <a:t>доказів</a:t>
            </a:r>
            <a:r>
              <a:rPr lang="ru-RU" dirty="0"/>
              <a:t>;</a:t>
            </a:r>
            <a:endParaRPr lang="ru-UA" dirty="0"/>
          </a:p>
        </p:txBody>
      </p:sp>
      <p:sp>
        <p:nvSpPr>
          <p:cNvPr id="7" name="Прямоугольник: скругленные углы 6">
            <a:extLst>
              <a:ext uri="{FF2B5EF4-FFF2-40B4-BE49-F238E27FC236}">
                <a16:creationId xmlns:a16="http://schemas.microsoft.com/office/drawing/2014/main" id="{D495C041-E808-4FEB-ACB8-7B23D88DB712}"/>
              </a:ext>
            </a:extLst>
          </p:cNvPr>
          <p:cNvSpPr/>
          <p:nvPr/>
        </p:nvSpPr>
        <p:spPr>
          <a:xfrm>
            <a:off x="9291234" y="1929338"/>
            <a:ext cx="2086252" cy="8109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t>достатність доказів. </a:t>
            </a:r>
            <a:endParaRPr lang="ru-UA"/>
          </a:p>
        </p:txBody>
      </p:sp>
      <p:cxnSp>
        <p:nvCxnSpPr>
          <p:cNvPr id="11" name="Прямая со стрелкой 10">
            <a:extLst>
              <a:ext uri="{FF2B5EF4-FFF2-40B4-BE49-F238E27FC236}">
                <a16:creationId xmlns:a16="http://schemas.microsoft.com/office/drawing/2014/main" id="{51566BF3-83A1-4358-8968-8BABC03045A2}"/>
              </a:ext>
            </a:extLst>
          </p:cNvPr>
          <p:cNvCxnSpPr/>
          <p:nvPr/>
        </p:nvCxnSpPr>
        <p:spPr>
          <a:xfrm flipH="1">
            <a:off x="2851532" y="1589103"/>
            <a:ext cx="761680" cy="452761"/>
          </a:xfrm>
          <a:prstGeom prst="straightConnector1">
            <a:avLst/>
          </a:prstGeom>
          <a:ln>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39" name="Прямая со стрелкой 38">
            <a:extLst>
              <a:ext uri="{FF2B5EF4-FFF2-40B4-BE49-F238E27FC236}">
                <a16:creationId xmlns:a16="http://schemas.microsoft.com/office/drawing/2014/main" id="{25CF5A14-53A0-448C-A0E8-F1B8D69C74C8}"/>
              </a:ext>
            </a:extLst>
          </p:cNvPr>
          <p:cNvCxnSpPr/>
          <p:nvPr/>
        </p:nvCxnSpPr>
        <p:spPr>
          <a:xfrm flipH="1">
            <a:off x="4678532" y="1589103"/>
            <a:ext cx="408373" cy="1213737"/>
          </a:xfrm>
          <a:prstGeom prst="straightConnector1">
            <a:avLst/>
          </a:prstGeom>
          <a:ln>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43" name="Прямая со стрелкой 42">
            <a:extLst>
              <a:ext uri="{FF2B5EF4-FFF2-40B4-BE49-F238E27FC236}">
                <a16:creationId xmlns:a16="http://schemas.microsoft.com/office/drawing/2014/main" id="{F1E984CC-CB47-4C6A-B3B3-BC8B8A9DD450}"/>
              </a:ext>
            </a:extLst>
          </p:cNvPr>
          <p:cNvCxnSpPr/>
          <p:nvPr/>
        </p:nvCxnSpPr>
        <p:spPr>
          <a:xfrm>
            <a:off x="7146524" y="1589103"/>
            <a:ext cx="497150" cy="1151212"/>
          </a:xfrm>
          <a:prstGeom prst="straightConnector1">
            <a:avLst/>
          </a:prstGeom>
          <a:ln>
            <a:solidFill>
              <a:schemeClr val="tx1"/>
            </a:solidFill>
            <a:tailEnd type="triangle"/>
          </a:ln>
        </p:spPr>
        <p:style>
          <a:lnRef idx="3">
            <a:schemeClr val="accent2"/>
          </a:lnRef>
          <a:fillRef idx="0">
            <a:schemeClr val="accent2"/>
          </a:fillRef>
          <a:effectRef idx="2">
            <a:schemeClr val="accent2"/>
          </a:effectRef>
          <a:fontRef idx="minor">
            <a:schemeClr val="tx1"/>
          </a:fontRef>
        </p:style>
      </p:cxnSp>
      <p:cxnSp>
        <p:nvCxnSpPr>
          <p:cNvPr id="45" name="Прямая со стрелкой 44">
            <a:extLst>
              <a:ext uri="{FF2B5EF4-FFF2-40B4-BE49-F238E27FC236}">
                <a16:creationId xmlns:a16="http://schemas.microsoft.com/office/drawing/2014/main" id="{D616D823-E821-46ED-83F5-D843C0AA32E3}"/>
              </a:ext>
            </a:extLst>
          </p:cNvPr>
          <p:cNvCxnSpPr>
            <a:stCxn id="3" idx="3"/>
          </p:cNvCxnSpPr>
          <p:nvPr/>
        </p:nvCxnSpPr>
        <p:spPr>
          <a:xfrm>
            <a:off x="8809440" y="1362723"/>
            <a:ext cx="1009263" cy="452760"/>
          </a:xfrm>
          <a:prstGeom prst="straightConnector1">
            <a:avLst/>
          </a:prstGeom>
          <a:ln>
            <a:solidFill>
              <a:schemeClr val="tx1"/>
            </a:solidFill>
            <a:tailEnd type="triangle"/>
          </a:ln>
        </p:spPr>
        <p:style>
          <a:lnRef idx="3">
            <a:schemeClr val="accent1"/>
          </a:lnRef>
          <a:fillRef idx="0">
            <a:schemeClr val="accent1"/>
          </a:fillRef>
          <a:effectRef idx="2">
            <a:schemeClr val="accent1"/>
          </a:effectRef>
          <a:fontRef idx="minor">
            <a:schemeClr val="tx1"/>
          </a:fontRef>
        </p:style>
      </p:cxnSp>
      <p:sp>
        <p:nvSpPr>
          <p:cNvPr id="48" name="Прямоугольник: скругленные углы 47">
            <a:extLst>
              <a:ext uri="{FF2B5EF4-FFF2-40B4-BE49-F238E27FC236}">
                <a16:creationId xmlns:a16="http://schemas.microsoft.com/office/drawing/2014/main" id="{C1597ABE-1B37-48C0-8F2F-D6F9C1B28CA3}"/>
              </a:ext>
            </a:extLst>
          </p:cNvPr>
          <p:cNvSpPr/>
          <p:nvPr/>
        </p:nvSpPr>
        <p:spPr>
          <a:xfrm>
            <a:off x="3232372" y="4417678"/>
            <a:ext cx="8795947" cy="1786538"/>
          </a:xfrm>
          <a:prstGeom prst="roundRect">
            <a:avLst/>
          </a:prstGeom>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ru-RU" b="1" i="1" dirty="0" err="1">
                <a:ln w="0"/>
                <a:solidFill>
                  <a:schemeClr val="tx1"/>
                </a:solidFill>
                <a:effectLst>
                  <a:outerShdw blurRad="38100" dist="38100" dir="2700000" algn="tl">
                    <a:srgbClr val="000000">
                      <a:alpha val="43137"/>
                    </a:srgbClr>
                  </a:outerShdw>
                </a:effectLst>
              </a:rPr>
              <a:t>Належність</a:t>
            </a:r>
            <a:r>
              <a:rPr lang="ru-RU" b="1" i="1" dirty="0">
                <a:ln w="0"/>
                <a:solidFill>
                  <a:schemeClr val="tx1"/>
                </a:solidFill>
                <a:effectLst>
                  <a:outerShdw blurRad="38100" dist="38100" dir="2700000" algn="tl">
                    <a:srgbClr val="000000">
                      <a:alpha val="43137"/>
                    </a:srgbClr>
                  </a:outerShdw>
                </a:effectLst>
              </a:rPr>
              <a:t> </a:t>
            </a:r>
            <a:r>
              <a:rPr lang="ru-RU" b="1" i="1" dirty="0" err="1">
                <a:ln w="0"/>
                <a:solidFill>
                  <a:schemeClr val="tx1"/>
                </a:solidFill>
                <a:effectLst>
                  <a:outerShdw blurRad="38100" dist="38100" dir="2700000" algn="tl">
                    <a:srgbClr val="000000">
                      <a:alpha val="43137"/>
                    </a:srgbClr>
                  </a:outerShdw>
                </a:effectLst>
              </a:rPr>
              <a:t>доказів</a:t>
            </a:r>
            <a:r>
              <a:rPr lang="ru-RU" b="1" i="1" dirty="0">
                <a:ln w="0"/>
                <a:solidFill>
                  <a:schemeClr val="tx1"/>
                </a:solidFill>
                <a:effectLst>
                  <a:outerShdw blurRad="38100" dist="38100" dir="2700000" algn="tl">
                    <a:srgbClr val="000000">
                      <a:alpha val="43137"/>
                    </a:srgbClr>
                  </a:outerShdw>
                </a:effectLst>
              </a:rPr>
              <a:t> визначає </a:t>
            </a:r>
            <a:r>
              <a:rPr lang="ru-RU" b="1" i="1" dirty="0" err="1">
                <a:ln w="0"/>
                <a:solidFill>
                  <a:schemeClr val="tx1"/>
                </a:solidFill>
                <a:effectLst>
                  <a:outerShdw blurRad="38100" dist="38100" dir="2700000" algn="tl">
                    <a:srgbClr val="000000">
                      <a:alpha val="43137"/>
                    </a:srgbClr>
                  </a:outerShdw>
                </a:effectLst>
              </a:rPr>
              <a:t>стаття</a:t>
            </a:r>
            <a:r>
              <a:rPr lang="ru-RU" b="1" i="1" dirty="0">
                <a:ln w="0"/>
                <a:solidFill>
                  <a:schemeClr val="tx1"/>
                </a:solidFill>
                <a:effectLst>
                  <a:outerShdw blurRad="38100" dist="38100" dir="2700000" algn="tl">
                    <a:srgbClr val="000000">
                      <a:alpha val="43137"/>
                    </a:srgbClr>
                  </a:outerShdw>
                </a:effectLst>
              </a:rPr>
              <a:t> 76 ГПК. </a:t>
            </a:r>
            <a:r>
              <a:rPr lang="ru-RU" dirty="0"/>
              <a:t>Згідно частини </a:t>
            </a:r>
            <a:r>
              <a:rPr lang="ru-RU" dirty="0" err="1"/>
              <a:t>першої</a:t>
            </a:r>
            <a:r>
              <a:rPr lang="ru-RU" dirty="0"/>
              <a:t> вказаної статті </a:t>
            </a:r>
            <a:r>
              <a:rPr lang="ru-RU" dirty="0" err="1"/>
              <a:t>належними</a:t>
            </a:r>
            <a:r>
              <a:rPr lang="ru-RU" dirty="0"/>
              <a:t> є </a:t>
            </a:r>
            <a:r>
              <a:rPr lang="ru-RU" dirty="0" err="1"/>
              <a:t>докази</a:t>
            </a:r>
            <a:r>
              <a:rPr lang="ru-RU" dirty="0"/>
              <a:t>, на </a:t>
            </a:r>
            <a:r>
              <a:rPr lang="ru-RU" dirty="0" err="1"/>
              <a:t>підставі</a:t>
            </a:r>
            <a:r>
              <a:rPr lang="ru-RU" dirty="0"/>
              <a:t> яких можна </a:t>
            </a:r>
            <a:r>
              <a:rPr lang="ru-RU" dirty="0" err="1"/>
              <a:t>встановити</a:t>
            </a:r>
            <a:r>
              <a:rPr lang="ru-RU" dirty="0"/>
              <a:t> обставини, які </a:t>
            </a:r>
            <a:r>
              <a:rPr lang="ru-RU" dirty="0" err="1"/>
              <a:t>входять</a:t>
            </a:r>
            <a:r>
              <a:rPr lang="ru-RU" dirty="0"/>
              <a:t> в предмет </a:t>
            </a:r>
            <a:r>
              <a:rPr lang="ru-RU" dirty="0" err="1"/>
              <a:t>доказування</a:t>
            </a:r>
            <a:r>
              <a:rPr lang="ru-RU" dirty="0"/>
              <a:t>. Суд не бере до </a:t>
            </a:r>
            <a:r>
              <a:rPr lang="ru-RU" dirty="0" err="1"/>
              <a:t>розгляду</a:t>
            </a:r>
            <a:r>
              <a:rPr lang="ru-RU" dirty="0"/>
              <a:t> </a:t>
            </a:r>
            <a:r>
              <a:rPr lang="ru-RU" dirty="0" err="1"/>
              <a:t>докази</a:t>
            </a:r>
            <a:r>
              <a:rPr lang="ru-RU" dirty="0"/>
              <a:t>, які не стосуються предмета </a:t>
            </a:r>
            <a:r>
              <a:rPr lang="ru-RU" dirty="0" err="1"/>
              <a:t>доказування</a:t>
            </a:r>
            <a:r>
              <a:rPr lang="ru-RU" dirty="0"/>
              <a:t>. </a:t>
            </a:r>
            <a:endParaRPr lang="ru-UA" dirty="0"/>
          </a:p>
        </p:txBody>
      </p:sp>
    </p:spTree>
    <p:extLst>
      <p:ext uri="{BB962C8B-B14F-4D97-AF65-F5344CB8AC3E}">
        <p14:creationId xmlns:p14="http://schemas.microsoft.com/office/powerpoint/2010/main" val="1398599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0" name="Прямоугольник 9">
            <a:extLst>
              <a:ext uri="{FF2B5EF4-FFF2-40B4-BE49-F238E27FC236}">
                <a16:creationId xmlns:a16="http://schemas.microsoft.com/office/drawing/2014/main" id="{93F2CC0B-D5F1-40B8-9CC6-4A36850B6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nvGrpSpPr>
          <p:cNvPr id="12" name="Группа 11">
            <a:extLst>
              <a:ext uri="{FF2B5EF4-FFF2-40B4-BE49-F238E27FC236}">
                <a16:creationId xmlns:a16="http://schemas.microsoft.com/office/drawing/2014/main" id="{631C6CE6-1810-44ED-A6D7-3FF53040A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13" name="Полилиния 11">
              <a:extLst>
                <a:ext uri="{FF2B5EF4-FFF2-40B4-BE49-F238E27FC236}">
                  <a16:creationId xmlns:a16="http://schemas.microsoft.com/office/drawing/2014/main" id="{1F6D8BFE-D0D0-4BAE-9D5A-701DE7D3C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Полилиния 12">
              <a:extLst>
                <a:ext uri="{FF2B5EF4-FFF2-40B4-BE49-F238E27FC236}">
                  <a16:creationId xmlns:a16="http://schemas.microsoft.com/office/drawing/2014/main" id="{53F86D30-CEDB-4D96-AF73-AA3CD5A43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Полилиния 13">
              <a:extLst>
                <a:ext uri="{FF2B5EF4-FFF2-40B4-BE49-F238E27FC236}">
                  <a16:creationId xmlns:a16="http://schemas.microsoft.com/office/drawing/2014/main" id="{F5187540-C4C8-410C-A395-69FCB1C8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Полилиния 14">
              <a:extLst>
                <a:ext uri="{FF2B5EF4-FFF2-40B4-BE49-F238E27FC236}">
                  <a16:creationId xmlns:a16="http://schemas.microsoft.com/office/drawing/2014/main" id="{75BD6E4A-797C-451B-B08F-D99C1A9D1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Полилиния 15">
              <a:extLst>
                <a:ext uri="{FF2B5EF4-FFF2-40B4-BE49-F238E27FC236}">
                  <a16:creationId xmlns:a16="http://schemas.microsoft.com/office/drawing/2014/main" id="{0D241082-BAFA-462E-827B-5814B020F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Полилиния 16">
              <a:extLst>
                <a:ext uri="{FF2B5EF4-FFF2-40B4-BE49-F238E27FC236}">
                  <a16:creationId xmlns:a16="http://schemas.microsoft.com/office/drawing/2014/main" id="{2920CCBD-116D-450B-9608-99F05F7D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Полилиния 17">
              <a:extLst>
                <a:ext uri="{FF2B5EF4-FFF2-40B4-BE49-F238E27FC236}">
                  <a16:creationId xmlns:a16="http://schemas.microsoft.com/office/drawing/2014/main" id="{A57CD3DE-CEAF-4BD4-A5EF-24B3E622B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Полилиния 18">
              <a:extLst>
                <a:ext uri="{FF2B5EF4-FFF2-40B4-BE49-F238E27FC236}">
                  <a16:creationId xmlns:a16="http://schemas.microsoft.com/office/drawing/2014/main" id="{4EC3258C-366B-4629-A7D3-5173D3637D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Полилиния 19">
              <a:extLst>
                <a:ext uri="{FF2B5EF4-FFF2-40B4-BE49-F238E27FC236}">
                  <a16:creationId xmlns:a16="http://schemas.microsoft.com/office/drawing/2014/main" id="{D444D63A-CE2B-4ACD-BA0E-4ADECAD8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Полилиния 20">
              <a:extLst>
                <a:ext uri="{FF2B5EF4-FFF2-40B4-BE49-F238E27FC236}">
                  <a16:creationId xmlns:a16="http://schemas.microsoft.com/office/drawing/2014/main" id="{7A504DF6-187A-4A54-96E8-3F3F28AAA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Полилиния 21">
              <a:extLst>
                <a:ext uri="{FF2B5EF4-FFF2-40B4-BE49-F238E27FC236}">
                  <a16:creationId xmlns:a16="http://schemas.microsoft.com/office/drawing/2014/main" id="{FE04C6F5-6DC5-4C7E-9278-9BE624FC78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Полилиния 22">
              <a:extLst>
                <a:ext uri="{FF2B5EF4-FFF2-40B4-BE49-F238E27FC236}">
                  <a16:creationId xmlns:a16="http://schemas.microsoft.com/office/drawing/2014/main" id="{94A02D9B-E6A9-4D6A-9D2A-D81C76802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Группа 25">
            <a:extLst>
              <a:ext uri="{FF2B5EF4-FFF2-40B4-BE49-F238E27FC236}">
                <a16:creationId xmlns:a16="http://schemas.microsoft.com/office/drawing/2014/main" id="{B78034A6-3565-46AA-9E73-1C954666AB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27" name="Полилиния 27">
              <a:extLst>
                <a:ext uri="{FF2B5EF4-FFF2-40B4-BE49-F238E27FC236}">
                  <a16:creationId xmlns:a16="http://schemas.microsoft.com/office/drawing/2014/main" id="{04947AA2-A772-42CB-9CEC-065095D3D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Полилиния 28">
              <a:extLst>
                <a:ext uri="{FF2B5EF4-FFF2-40B4-BE49-F238E27FC236}">
                  <a16:creationId xmlns:a16="http://schemas.microsoft.com/office/drawing/2014/main" id="{83C52D84-DEC1-4E16-972E-8EEA5D522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Полилиния 29">
              <a:extLst>
                <a:ext uri="{FF2B5EF4-FFF2-40B4-BE49-F238E27FC236}">
                  <a16:creationId xmlns:a16="http://schemas.microsoft.com/office/drawing/2014/main" id="{2036A28D-EF09-41F7-906F-CF405361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Полилиния 30">
              <a:extLst>
                <a:ext uri="{FF2B5EF4-FFF2-40B4-BE49-F238E27FC236}">
                  <a16:creationId xmlns:a16="http://schemas.microsoft.com/office/drawing/2014/main" id="{EE8D92C7-C907-4120-95E3-80E3DC85B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Полилиния 31">
              <a:extLst>
                <a:ext uri="{FF2B5EF4-FFF2-40B4-BE49-F238E27FC236}">
                  <a16:creationId xmlns:a16="http://schemas.microsoft.com/office/drawing/2014/main" id="{BBCEAAB8-CD22-41D7-B330-702682A27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Полилиния 32">
              <a:extLst>
                <a:ext uri="{FF2B5EF4-FFF2-40B4-BE49-F238E27FC236}">
                  <a16:creationId xmlns:a16="http://schemas.microsoft.com/office/drawing/2014/main" id="{6BBC1FEE-3D72-492B-8D8A-BE1A5507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Полилиния 33">
              <a:extLst>
                <a:ext uri="{FF2B5EF4-FFF2-40B4-BE49-F238E27FC236}">
                  <a16:creationId xmlns:a16="http://schemas.microsoft.com/office/drawing/2014/main" id="{C28C6E5C-C393-435C-96A1-AA2859BDC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Полилиния 34">
              <a:extLst>
                <a:ext uri="{FF2B5EF4-FFF2-40B4-BE49-F238E27FC236}">
                  <a16:creationId xmlns:a16="http://schemas.microsoft.com/office/drawing/2014/main" id="{2C2C991F-AC51-4DF5-B8DD-19B08C1CB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Полилиния 35">
              <a:extLst>
                <a:ext uri="{FF2B5EF4-FFF2-40B4-BE49-F238E27FC236}">
                  <a16:creationId xmlns:a16="http://schemas.microsoft.com/office/drawing/2014/main" id="{9C916B5F-285D-4F5A-9085-6781753AF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Полилиния 36">
              <a:extLst>
                <a:ext uri="{FF2B5EF4-FFF2-40B4-BE49-F238E27FC236}">
                  <a16:creationId xmlns:a16="http://schemas.microsoft.com/office/drawing/2014/main" id="{0375DD5F-9D17-4873-B697-3D44A5EBE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Полилиния 37">
              <a:extLst>
                <a:ext uri="{FF2B5EF4-FFF2-40B4-BE49-F238E27FC236}">
                  <a16:creationId xmlns:a16="http://schemas.microsoft.com/office/drawing/2014/main" id="{A159BBC7-6A8B-4612-94A8-56323452C7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Полилиния 38">
              <a:extLst>
                <a:ext uri="{FF2B5EF4-FFF2-40B4-BE49-F238E27FC236}">
                  <a16:creationId xmlns:a16="http://schemas.microsoft.com/office/drawing/2014/main" id="{177C901C-F8DE-4C99-95C8-F8CA1B84F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Прямоугольник 39">
            <a:extLst>
              <a:ext uri="{FF2B5EF4-FFF2-40B4-BE49-F238E27FC236}">
                <a16:creationId xmlns:a16="http://schemas.microsoft.com/office/drawing/2014/main" id="{D1D655F2-6D15-4265-ADEE-EF0075C13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42" name="Полилиния 69">
            <a:extLst>
              <a:ext uri="{FF2B5EF4-FFF2-40B4-BE49-F238E27FC236}">
                <a16:creationId xmlns:a16="http://schemas.microsoft.com/office/drawing/2014/main" id="{3248A930-1A6E-4EFB-8213-D1AC735BE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ru-RU" dirty="0"/>
          </a:p>
        </p:txBody>
      </p:sp>
      <p:sp>
        <p:nvSpPr>
          <p:cNvPr id="2" name="Прямоугольник: скругленные углы 1">
            <a:extLst>
              <a:ext uri="{FF2B5EF4-FFF2-40B4-BE49-F238E27FC236}">
                <a16:creationId xmlns:a16="http://schemas.microsoft.com/office/drawing/2014/main" id="{BB2390CF-F9B3-4FFE-86BD-94970DAF1B45}"/>
              </a:ext>
            </a:extLst>
          </p:cNvPr>
          <p:cNvSpPr/>
          <p:nvPr/>
        </p:nvSpPr>
        <p:spPr>
          <a:xfrm>
            <a:off x="304236" y="221237"/>
            <a:ext cx="6336261" cy="193399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ru-RU" b="1" i="1" dirty="0">
                <a:effectLst>
                  <a:outerShdw blurRad="38100" dist="38100" dir="2700000" algn="tl">
                    <a:srgbClr val="000000">
                      <a:alpha val="43137"/>
                    </a:srgbClr>
                  </a:outerShdw>
                </a:effectLst>
              </a:rPr>
              <a:t>Предметом </a:t>
            </a:r>
            <a:r>
              <a:rPr lang="ru-RU" b="1" i="1" dirty="0" err="1">
                <a:effectLst>
                  <a:outerShdw blurRad="38100" dist="38100" dir="2700000" algn="tl">
                    <a:srgbClr val="000000">
                      <a:alpha val="43137"/>
                    </a:srgbClr>
                  </a:outerShdw>
                </a:effectLst>
              </a:rPr>
              <a:t>доказування</a:t>
            </a:r>
            <a:r>
              <a:rPr lang="ru-RU" b="1" i="1" dirty="0">
                <a:effectLst>
                  <a:outerShdw blurRad="38100" dist="38100" dir="2700000" algn="tl">
                    <a:srgbClr val="000000">
                      <a:alpha val="43137"/>
                    </a:srgbClr>
                  </a:outerShdw>
                </a:effectLst>
              </a:rPr>
              <a:t> </a:t>
            </a:r>
            <a:r>
              <a:rPr lang="ru-RU" dirty="0"/>
              <a:t>є обставини, які </a:t>
            </a:r>
            <a:r>
              <a:rPr lang="ru-RU" dirty="0" err="1"/>
              <a:t>підтверджують</a:t>
            </a:r>
            <a:r>
              <a:rPr lang="ru-RU" dirty="0"/>
              <a:t> </a:t>
            </a:r>
            <a:r>
              <a:rPr lang="ru-RU" dirty="0" err="1"/>
              <a:t>заявлені</a:t>
            </a:r>
            <a:r>
              <a:rPr lang="ru-RU" dirty="0"/>
              <a:t> </a:t>
            </a:r>
            <a:r>
              <a:rPr lang="ru-RU" dirty="0" err="1"/>
              <a:t>вимоги</a:t>
            </a:r>
            <a:r>
              <a:rPr lang="ru-RU" dirty="0"/>
              <a:t> чи </a:t>
            </a:r>
            <a:r>
              <a:rPr lang="ru-RU" dirty="0" err="1"/>
              <a:t>заперечення</a:t>
            </a:r>
            <a:r>
              <a:rPr lang="ru-RU" dirty="0"/>
              <a:t> або мають </a:t>
            </a:r>
            <a:r>
              <a:rPr lang="ru-RU" dirty="0" err="1"/>
              <a:t>інше</a:t>
            </a:r>
            <a:r>
              <a:rPr lang="ru-RU" dirty="0"/>
              <a:t> значення для </a:t>
            </a:r>
            <a:r>
              <a:rPr lang="ru-RU" dirty="0" err="1"/>
              <a:t>розгляду</a:t>
            </a:r>
            <a:r>
              <a:rPr lang="ru-RU" dirty="0"/>
              <a:t> </a:t>
            </a:r>
            <a:r>
              <a:rPr lang="ru-RU" dirty="0" err="1"/>
              <a:t>справи</a:t>
            </a:r>
            <a:r>
              <a:rPr lang="ru-RU" dirty="0"/>
              <a:t> і </a:t>
            </a:r>
            <a:r>
              <a:rPr lang="ru-RU" dirty="0" err="1"/>
              <a:t>підлягають</a:t>
            </a:r>
            <a:r>
              <a:rPr lang="ru-RU" dirty="0"/>
              <a:t> </a:t>
            </a:r>
            <a:r>
              <a:rPr lang="ru-RU" dirty="0" err="1"/>
              <a:t>встановленню</a:t>
            </a:r>
            <a:r>
              <a:rPr lang="ru-RU" dirty="0"/>
              <a:t> при </a:t>
            </a:r>
            <a:r>
              <a:rPr lang="ru-RU" dirty="0" err="1"/>
              <a:t>ухваленні</a:t>
            </a:r>
            <a:r>
              <a:rPr lang="ru-RU" dirty="0"/>
              <a:t> судового рішення.</a:t>
            </a:r>
            <a:endParaRPr lang="ru-UA" dirty="0"/>
          </a:p>
        </p:txBody>
      </p:sp>
      <p:sp>
        <p:nvSpPr>
          <p:cNvPr id="3" name="Прямоугольник: скругленные углы 2">
            <a:extLst>
              <a:ext uri="{FF2B5EF4-FFF2-40B4-BE49-F238E27FC236}">
                <a16:creationId xmlns:a16="http://schemas.microsoft.com/office/drawing/2014/main" id="{29642FDD-549C-46A9-99AA-64F97AEB7EBD}"/>
              </a:ext>
            </a:extLst>
          </p:cNvPr>
          <p:cNvSpPr/>
          <p:nvPr/>
        </p:nvSpPr>
        <p:spPr>
          <a:xfrm>
            <a:off x="7059214" y="1931004"/>
            <a:ext cx="4500979" cy="226573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ru-RU" b="1" i="1" dirty="0" err="1">
                <a:effectLst>
                  <a:outerShdw blurRad="38100" dist="38100" dir="2700000" algn="tl">
                    <a:srgbClr val="000000">
                      <a:alpha val="43137"/>
                    </a:srgbClr>
                  </a:outerShdw>
                </a:effectLst>
              </a:rPr>
              <a:t>Допустимість</a:t>
            </a:r>
            <a:r>
              <a:rPr lang="ru-RU" b="1" i="1" dirty="0">
                <a:effectLst>
                  <a:outerShdw blurRad="38100" dist="38100" dir="2700000" algn="tl">
                    <a:srgbClr val="000000">
                      <a:alpha val="43137"/>
                    </a:srgbClr>
                  </a:outerShdw>
                </a:effectLst>
              </a:rPr>
              <a:t> </a:t>
            </a:r>
            <a:r>
              <a:rPr lang="ru-RU" b="1" i="1" dirty="0" err="1">
                <a:effectLst>
                  <a:outerShdw blurRad="38100" dist="38100" dir="2700000" algn="tl">
                    <a:srgbClr val="000000">
                      <a:alpha val="43137"/>
                    </a:srgbClr>
                  </a:outerShdw>
                </a:effectLst>
              </a:rPr>
              <a:t>доказів</a:t>
            </a:r>
            <a:r>
              <a:rPr lang="ru-RU" b="1" i="1" dirty="0">
                <a:effectLst>
                  <a:outerShdw blurRad="38100" dist="38100" dir="2700000" algn="tl">
                    <a:srgbClr val="000000">
                      <a:alpha val="43137"/>
                    </a:srgbClr>
                  </a:outerShdw>
                </a:effectLst>
              </a:rPr>
              <a:t> </a:t>
            </a:r>
            <a:r>
              <a:rPr lang="ru-RU" dirty="0"/>
              <a:t>визначає </a:t>
            </a:r>
            <a:r>
              <a:rPr lang="ru-RU" dirty="0" err="1"/>
              <a:t>стаття</a:t>
            </a:r>
            <a:r>
              <a:rPr lang="ru-RU" dirty="0"/>
              <a:t> 77 ГПК.  Обставини, які відповідно до законодавства повинні бути </a:t>
            </a:r>
            <a:r>
              <a:rPr lang="ru-RU" dirty="0" err="1"/>
              <a:t>підтверджені</a:t>
            </a:r>
            <a:r>
              <a:rPr lang="ru-RU" dirty="0"/>
              <a:t> </a:t>
            </a:r>
            <a:r>
              <a:rPr lang="ru-RU" dirty="0" err="1"/>
              <a:t>певними</a:t>
            </a:r>
            <a:r>
              <a:rPr lang="ru-RU" dirty="0"/>
              <a:t> </a:t>
            </a:r>
            <a:r>
              <a:rPr lang="ru-RU" dirty="0" err="1"/>
              <a:t>засобами</a:t>
            </a:r>
            <a:r>
              <a:rPr lang="ru-RU" dirty="0"/>
              <a:t> </a:t>
            </a:r>
            <a:r>
              <a:rPr lang="ru-RU" dirty="0" err="1"/>
              <a:t>доказування</a:t>
            </a:r>
            <a:r>
              <a:rPr lang="ru-RU" dirty="0"/>
              <a:t>, не можуть </a:t>
            </a:r>
            <a:r>
              <a:rPr lang="ru-RU" dirty="0" err="1"/>
              <a:t>підтверджуватися</a:t>
            </a:r>
            <a:r>
              <a:rPr lang="ru-RU" dirty="0"/>
              <a:t> іншими </a:t>
            </a:r>
            <a:r>
              <a:rPr lang="ru-RU" dirty="0" err="1"/>
              <a:t>засобами</a:t>
            </a:r>
            <a:r>
              <a:rPr lang="ru-RU" dirty="0"/>
              <a:t> </a:t>
            </a:r>
            <a:r>
              <a:rPr lang="ru-RU" dirty="0" err="1"/>
              <a:t>доказування</a:t>
            </a:r>
            <a:r>
              <a:rPr lang="ru-RU" dirty="0"/>
              <a:t>.</a:t>
            </a:r>
            <a:endParaRPr lang="ru-UA" dirty="0"/>
          </a:p>
        </p:txBody>
      </p:sp>
      <p:sp>
        <p:nvSpPr>
          <p:cNvPr id="4" name="Прямоугольник: скругленные углы 3">
            <a:extLst>
              <a:ext uri="{FF2B5EF4-FFF2-40B4-BE49-F238E27FC236}">
                <a16:creationId xmlns:a16="http://schemas.microsoft.com/office/drawing/2014/main" id="{2A6C3E5F-B39D-4B1D-AAAF-8F545360AF03}"/>
              </a:ext>
            </a:extLst>
          </p:cNvPr>
          <p:cNvSpPr/>
          <p:nvPr/>
        </p:nvSpPr>
        <p:spPr>
          <a:xfrm>
            <a:off x="2035986" y="4487745"/>
            <a:ext cx="7873132" cy="213710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ru-RU" dirty="0"/>
              <a:t>Що ж до </a:t>
            </a:r>
            <a:r>
              <a:rPr lang="ru-RU" b="1" i="1" dirty="0" err="1">
                <a:effectLst>
                  <a:outerShdw blurRad="38100" dist="38100" dir="2700000" algn="tl">
                    <a:srgbClr val="000000">
                      <a:alpha val="43137"/>
                    </a:srgbClr>
                  </a:outerShdw>
                </a:effectLst>
              </a:rPr>
              <a:t>належності</a:t>
            </a:r>
            <a:r>
              <a:rPr lang="ru-RU" b="1" i="1" dirty="0">
                <a:effectLst>
                  <a:outerShdw blurRad="38100" dist="38100" dir="2700000" algn="tl">
                    <a:srgbClr val="000000">
                      <a:alpha val="43137"/>
                    </a:srgbClr>
                  </a:outerShdw>
                </a:effectLst>
              </a:rPr>
              <a:t> </a:t>
            </a:r>
            <a:r>
              <a:rPr lang="ru-RU" b="1" i="1" dirty="0" err="1">
                <a:effectLst>
                  <a:outerShdw blurRad="38100" dist="38100" dir="2700000" algn="tl">
                    <a:srgbClr val="000000">
                      <a:alpha val="43137"/>
                    </a:srgbClr>
                  </a:outerShdw>
                </a:effectLst>
              </a:rPr>
              <a:t>доказів</a:t>
            </a:r>
            <a:r>
              <a:rPr lang="ru-RU" dirty="0"/>
              <a:t>, то нею є </a:t>
            </a:r>
            <a:r>
              <a:rPr lang="ru-RU" dirty="0" err="1"/>
              <a:t>спроможність</a:t>
            </a:r>
            <a:r>
              <a:rPr lang="ru-RU" dirty="0"/>
              <a:t> відповідних </a:t>
            </a:r>
            <a:r>
              <a:rPr lang="ru-RU" dirty="0" err="1"/>
              <a:t>фактичних</a:t>
            </a:r>
            <a:r>
              <a:rPr lang="ru-RU" dirty="0"/>
              <a:t> </a:t>
            </a:r>
            <a:r>
              <a:rPr lang="ru-RU" dirty="0" err="1"/>
              <a:t>даних</a:t>
            </a:r>
            <a:r>
              <a:rPr lang="ru-RU" dirty="0"/>
              <a:t> містити інформацію стосовно обставин, які </a:t>
            </a:r>
            <a:r>
              <a:rPr lang="ru-RU" dirty="0" err="1"/>
              <a:t>входять</a:t>
            </a:r>
            <a:r>
              <a:rPr lang="ru-RU" dirty="0"/>
              <a:t> до предмета </a:t>
            </a:r>
            <a:r>
              <a:rPr lang="ru-RU" dirty="0" err="1"/>
              <a:t>доказування</a:t>
            </a:r>
            <a:r>
              <a:rPr lang="ru-RU" dirty="0"/>
              <a:t> з даної </a:t>
            </a:r>
            <a:r>
              <a:rPr lang="ru-RU" dirty="0" err="1"/>
              <a:t>справи</a:t>
            </a:r>
            <a:r>
              <a:rPr lang="ru-RU" dirty="0"/>
              <a:t>. Суд </a:t>
            </a:r>
            <a:r>
              <a:rPr lang="ru-RU" dirty="0" err="1"/>
              <a:t>обґрунтовує</a:t>
            </a:r>
            <a:r>
              <a:rPr lang="ru-RU" dirty="0"/>
              <a:t> своє рішення лише </a:t>
            </a:r>
            <a:r>
              <a:rPr lang="ru-RU" dirty="0" err="1"/>
              <a:t>тими</a:t>
            </a:r>
            <a:r>
              <a:rPr lang="ru-RU" dirty="0"/>
              <a:t> </a:t>
            </a:r>
            <a:r>
              <a:rPr lang="ru-RU" dirty="0" err="1"/>
              <a:t>доказами</a:t>
            </a:r>
            <a:r>
              <a:rPr lang="ru-RU" dirty="0"/>
              <a:t>, які були </a:t>
            </a:r>
            <a:r>
              <a:rPr lang="ru-RU" dirty="0" err="1"/>
              <a:t>досліджені</a:t>
            </a:r>
            <a:r>
              <a:rPr lang="ru-RU" dirty="0"/>
              <a:t> в судовому засіданні. </a:t>
            </a:r>
            <a:r>
              <a:rPr lang="ru-RU" dirty="0" err="1"/>
              <a:t>Подані</a:t>
            </a:r>
            <a:r>
              <a:rPr lang="ru-RU" dirty="0"/>
              <a:t> </a:t>
            </a:r>
            <a:r>
              <a:rPr lang="ru-RU" dirty="0" err="1"/>
              <a:t>докази</a:t>
            </a:r>
            <a:r>
              <a:rPr lang="ru-RU" dirty="0"/>
              <a:t> не можуть бути </a:t>
            </a:r>
            <a:r>
              <a:rPr lang="ru-RU" dirty="0" err="1"/>
              <a:t>відхилені</a:t>
            </a:r>
            <a:r>
              <a:rPr lang="ru-RU" dirty="0"/>
              <a:t> судом з тих </a:t>
            </a:r>
            <a:r>
              <a:rPr lang="ru-RU" dirty="0" err="1"/>
              <a:t>мотивів</a:t>
            </a:r>
            <a:r>
              <a:rPr lang="ru-RU" dirty="0"/>
              <a:t>, що вони не </a:t>
            </a:r>
            <a:r>
              <a:rPr lang="ru-RU" dirty="0" err="1"/>
              <a:t>передбачені</a:t>
            </a:r>
            <a:r>
              <a:rPr lang="ru-RU" dirty="0"/>
              <a:t> </a:t>
            </a:r>
            <a:r>
              <a:rPr lang="ru-RU" dirty="0" err="1"/>
              <a:t>процесуальним</a:t>
            </a:r>
            <a:r>
              <a:rPr lang="ru-RU" dirty="0"/>
              <a:t> законом. </a:t>
            </a:r>
            <a:endParaRPr lang="ru-UA" dirty="0"/>
          </a:p>
        </p:txBody>
      </p:sp>
      <p:sp>
        <p:nvSpPr>
          <p:cNvPr id="5" name="Стрелка: изогнутая влево 4">
            <a:extLst>
              <a:ext uri="{FF2B5EF4-FFF2-40B4-BE49-F238E27FC236}">
                <a16:creationId xmlns:a16="http://schemas.microsoft.com/office/drawing/2014/main" id="{AEE1FB0E-B353-4D2E-BF94-246F0BB073E9}"/>
              </a:ext>
            </a:extLst>
          </p:cNvPr>
          <p:cNvSpPr/>
          <p:nvPr/>
        </p:nvSpPr>
        <p:spPr>
          <a:xfrm rot="17764490">
            <a:off x="7622257" y="-708668"/>
            <a:ext cx="672773" cy="291631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solidFill>
                <a:schemeClr val="tx1"/>
              </a:solidFill>
            </a:endParaRPr>
          </a:p>
        </p:txBody>
      </p:sp>
      <p:sp>
        <p:nvSpPr>
          <p:cNvPr id="7" name="Стрелка: изогнутая вправо 6">
            <a:extLst>
              <a:ext uri="{FF2B5EF4-FFF2-40B4-BE49-F238E27FC236}">
                <a16:creationId xmlns:a16="http://schemas.microsoft.com/office/drawing/2014/main" id="{D1C816AA-E2A5-46AF-B46C-4E54466321AF}"/>
              </a:ext>
            </a:extLst>
          </p:cNvPr>
          <p:cNvSpPr/>
          <p:nvPr/>
        </p:nvSpPr>
        <p:spPr>
          <a:xfrm rot="1049077">
            <a:off x="6145567" y="2779915"/>
            <a:ext cx="710946" cy="166933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solidFill>
                <a:schemeClr val="tx1"/>
              </a:solidFill>
            </a:endParaRPr>
          </a:p>
        </p:txBody>
      </p:sp>
    </p:spTree>
    <p:extLst>
      <p:ext uri="{BB962C8B-B14F-4D97-AF65-F5344CB8AC3E}">
        <p14:creationId xmlns:p14="http://schemas.microsoft.com/office/powerpoint/2010/main" val="4253928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0" name="Прямоугольник 9">
            <a:extLst>
              <a:ext uri="{FF2B5EF4-FFF2-40B4-BE49-F238E27FC236}">
                <a16:creationId xmlns:a16="http://schemas.microsoft.com/office/drawing/2014/main" id="{93F2CC0B-D5F1-40B8-9CC6-4A36850B6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nvGrpSpPr>
          <p:cNvPr id="12" name="Группа 11">
            <a:extLst>
              <a:ext uri="{FF2B5EF4-FFF2-40B4-BE49-F238E27FC236}">
                <a16:creationId xmlns:a16="http://schemas.microsoft.com/office/drawing/2014/main" id="{631C6CE6-1810-44ED-A6D7-3FF53040A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13" name="Полилиния 11">
              <a:extLst>
                <a:ext uri="{FF2B5EF4-FFF2-40B4-BE49-F238E27FC236}">
                  <a16:creationId xmlns:a16="http://schemas.microsoft.com/office/drawing/2014/main" id="{1F6D8BFE-D0D0-4BAE-9D5A-701DE7D3C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Полилиния 12">
              <a:extLst>
                <a:ext uri="{FF2B5EF4-FFF2-40B4-BE49-F238E27FC236}">
                  <a16:creationId xmlns:a16="http://schemas.microsoft.com/office/drawing/2014/main" id="{53F86D30-CEDB-4D96-AF73-AA3CD5A43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Полилиния 13">
              <a:extLst>
                <a:ext uri="{FF2B5EF4-FFF2-40B4-BE49-F238E27FC236}">
                  <a16:creationId xmlns:a16="http://schemas.microsoft.com/office/drawing/2014/main" id="{F5187540-C4C8-410C-A395-69FCB1C8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Полилиния 14">
              <a:extLst>
                <a:ext uri="{FF2B5EF4-FFF2-40B4-BE49-F238E27FC236}">
                  <a16:creationId xmlns:a16="http://schemas.microsoft.com/office/drawing/2014/main" id="{75BD6E4A-797C-451B-B08F-D99C1A9D1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Полилиния 15">
              <a:extLst>
                <a:ext uri="{FF2B5EF4-FFF2-40B4-BE49-F238E27FC236}">
                  <a16:creationId xmlns:a16="http://schemas.microsoft.com/office/drawing/2014/main" id="{0D241082-BAFA-462E-827B-5814B020F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Полилиния 16">
              <a:extLst>
                <a:ext uri="{FF2B5EF4-FFF2-40B4-BE49-F238E27FC236}">
                  <a16:creationId xmlns:a16="http://schemas.microsoft.com/office/drawing/2014/main" id="{2920CCBD-116D-450B-9608-99F05F7D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Полилиния 17">
              <a:extLst>
                <a:ext uri="{FF2B5EF4-FFF2-40B4-BE49-F238E27FC236}">
                  <a16:creationId xmlns:a16="http://schemas.microsoft.com/office/drawing/2014/main" id="{A57CD3DE-CEAF-4BD4-A5EF-24B3E622B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Полилиния 18">
              <a:extLst>
                <a:ext uri="{FF2B5EF4-FFF2-40B4-BE49-F238E27FC236}">
                  <a16:creationId xmlns:a16="http://schemas.microsoft.com/office/drawing/2014/main" id="{4EC3258C-366B-4629-A7D3-5173D3637D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Полилиния 19">
              <a:extLst>
                <a:ext uri="{FF2B5EF4-FFF2-40B4-BE49-F238E27FC236}">
                  <a16:creationId xmlns:a16="http://schemas.microsoft.com/office/drawing/2014/main" id="{D444D63A-CE2B-4ACD-BA0E-4ADECAD8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Полилиния 20">
              <a:extLst>
                <a:ext uri="{FF2B5EF4-FFF2-40B4-BE49-F238E27FC236}">
                  <a16:creationId xmlns:a16="http://schemas.microsoft.com/office/drawing/2014/main" id="{7A504DF6-187A-4A54-96E8-3F3F28AAA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Полилиния 21">
              <a:extLst>
                <a:ext uri="{FF2B5EF4-FFF2-40B4-BE49-F238E27FC236}">
                  <a16:creationId xmlns:a16="http://schemas.microsoft.com/office/drawing/2014/main" id="{FE04C6F5-6DC5-4C7E-9278-9BE624FC78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Полилиния 22">
              <a:extLst>
                <a:ext uri="{FF2B5EF4-FFF2-40B4-BE49-F238E27FC236}">
                  <a16:creationId xmlns:a16="http://schemas.microsoft.com/office/drawing/2014/main" id="{94A02D9B-E6A9-4D6A-9D2A-D81C76802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Группа 25">
            <a:extLst>
              <a:ext uri="{FF2B5EF4-FFF2-40B4-BE49-F238E27FC236}">
                <a16:creationId xmlns:a16="http://schemas.microsoft.com/office/drawing/2014/main" id="{B78034A6-3565-46AA-9E73-1C954666AB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27" name="Полилиния 27">
              <a:extLst>
                <a:ext uri="{FF2B5EF4-FFF2-40B4-BE49-F238E27FC236}">
                  <a16:creationId xmlns:a16="http://schemas.microsoft.com/office/drawing/2014/main" id="{04947AA2-A772-42CB-9CEC-065095D3D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Полилиния 28">
              <a:extLst>
                <a:ext uri="{FF2B5EF4-FFF2-40B4-BE49-F238E27FC236}">
                  <a16:creationId xmlns:a16="http://schemas.microsoft.com/office/drawing/2014/main" id="{83C52D84-DEC1-4E16-972E-8EEA5D522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Полилиния 29">
              <a:extLst>
                <a:ext uri="{FF2B5EF4-FFF2-40B4-BE49-F238E27FC236}">
                  <a16:creationId xmlns:a16="http://schemas.microsoft.com/office/drawing/2014/main" id="{2036A28D-EF09-41F7-906F-CF405361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Полилиния 30">
              <a:extLst>
                <a:ext uri="{FF2B5EF4-FFF2-40B4-BE49-F238E27FC236}">
                  <a16:creationId xmlns:a16="http://schemas.microsoft.com/office/drawing/2014/main" id="{EE8D92C7-C907-4120-95E3-80E3DC85B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Полилиния 31">
              <a:extLst>
                <a:ext uri="{FF2B5EF4-FFF2-40B4-BE49-F238E27FC236}">
                  <a16:creationId xmlns:a16="http://schemas.microsoft.com/office/drawing/2014/main" id="{BBCEAAB8-CD22-41D7-B330-702682A27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Полилиния 32">
              <a:extLst>
                <a:ext uri="{FF2B5EF4-FFF2-40B4-BE49-F238E27FC236}">
                  <a16:creationId xmlns:a16="http://schemas.microsoft.com/office/drawing/2014/main" id="{6BBC1FEE-3D72-492B-8D8A-BE1A5507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Полилиния 33">
              <a:extLst>
                <a:ext uri="{FF2B5EF4-FFF2-40B4-BE49-F238E27FC236}">
                  <a16:creationId xmlns:a16="http://schemas.microsoft.com/office/drawing/2014/main" id="{C28C6E5C-C393-435C-96A1-AA2859BDC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Полилиния 34">
              <a:extLst>
                <a:ext uri="{FF2B5EF4-FFF2-40B4-BE49-F238E27FC236}">
                  <a16:creationId xmlns:a16="http://schemas.microsoft.com/office/drawing/2014/main" id="{2C2C991F-AC51-4DF5-B8DD-19B08C1CB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Полилиния 35">
              <a:extLst>
                <a:ext uri="{FF2B5EF4-FFF2-40B4-BE49-F238E27FC236}">
                  <a16:creationId xmlns:a16="http://schemas.microsoft.com/office/drawing/2014/main" id="{9C916B5F-285D-4F5A-9085-6781753AF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Полилиния 36">
              <a:extLst>
                <a:ext uri="{FF2B5EF4-FFF2-40B4-BE49-F238E27FC236}">
                  <a16:creationId xmlns:a16="http://schemas.microsoft.com/office/drawing/2014/main" id="{0375DD5F-9D17-4873-B697-3D44A5EBE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Полилиния 37">
              <a:extLst>
                <a:ext uri="{FF2B5EF4-FFF2-40B4-BE49-F238E27FC236}">
                  <a16:creationId xmlns:a16="http://schemas.microsoft.com/office/drawing/2014/main" id="{A159BBC7-6A8B-4612-94A8-56323452C7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Полилиния 38">
              <a:extLst>
                <a:ext uri="{FF2B5EF4-FFF2-40B4-BE49-F238E27FC236}">
                  <a16:creationId xmlns:a16="http://schemas.microsoft.com/office/drawing/2014/main" id="{177C901C-F8DE-4C99-95C8-F8CA1B84F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Прямоугольник 39">
            <a:extLst>
              <a:ext uri="{FF2B5EF4-FFF2-40B4-BE49-F238E27FC236}">
                <a16:creationId xmlns:a16="http://schemas.microsoft.com/office/drawing/2014/main" id="{D1D655F2-6D15-4265-ADEE-EF0075C13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42" name="Полилиния 69">
            <a:extLst>
              <a:ext uri="{FF2B5EF4-FFF2-40B4-BE49-F238E27FC236}">
                <a16:creationId xmlns:a16="http://schemas.microsoft.com/office/drawing/2014/main" id="{3248A930-1A6E-4EFB-8213-D1AC735BE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ru-RU" dirty="0"/>
          </a:p>
        </p:txBody>
      </p:sp>
      <p:graphicFrame>
        <p:nvGraphicFramePr>
          <p:cNvPr id="2" name="Таблица 2">
            <a:extLst>
              <a:ext uri="{FF2B5EF4-FFF2-40B4-BE49-F238E27FC236}">
                <a16:creationId xmlns:a16="http://schemas.microsoft.com/office/drawing/2014/main" id="{D3F08C1A-4F8B-4DAD-8222-539267D81482}"/>
              </a:ext>
            </a:extLst>
          </p:cNvPr>
          <p:cNvGraphicFramePr>
            <a:graphicFrameLocks noGrp="1"/>
          </p:cNvGraphicFramePr>
          <p:nvPr>
            <p:extLst>
              <p:ext uri="{D42A27DB-BD31-4B8C-83A1-F6EECF244321}">
                <p14:modId xmlns:p14="http://schemas.microsoft.com/office/powerpoint/2010/main" val="3505440499"/>
              </p:ext>
            </p:extLst>
          </p:nvPr>
        </p:nvGraphicFramePr>
        <p:xfrm>
          <a:off x="436557" y="1075648"/>
          <a:ext cx="11626835" cy="2286000"/>
        </p:xfrm>
        <a:graphic>
          <a:graphicData uri="http://schemas.openxmlformats.org/drawingml/2006/table">
            <a:tbl>
              <a:tblPr firstRow="1" bandRow="1">
                <a:tableStyleId>{7DF18680-E054-41AD-8BC1-D1AEF772440D}</a:tableStyleId>
              </a:tblPr>
              <a:tblGrid>
                <a:gridCol w="5634409">
                  <a:extLst>
                    <a:ext uri="{9D8B030D-6E8A-4147-A177-3AD203B41FA5}">
                      <a16:colId xmlns:a16="http://schemas.microsoft.com/office/drawing/2014/main" val="956830288"/>
                    </a:ext>
                  </a:extLst>
                </a:gridCol>
                <a:gridCol w="5992426">
                  <a:extLst>
                    <a:ext uri="{9D8B030D-6E8A-4147-A177-3AD203B41FA5}">
                      <a16:colId xmlns:a16="http://schemas.microsoft.com/office/drawing/2014/main" val="3373630174"/>
                    </a:ext>
                  </a:extLst>
                </a:gridCol>
              </a:tblGrid>
              <a:tr h="370840">
                <a:tc>
                  <a:txBody>
                    <a:bodyPr/>
                    <a:lstStyle/>
                    <a:p>
                      <a:r>
                        <a:rPr lang="ru-RU" b="0" dirty="0"/>
                        <a:t>Згідно статті 78 ГПК </a:t>
                      </a:r>
                      <a:r>
                        <a:rPr lang="ru-RU" b="1" i="1" dirty="0" err="1">
                          <a:effectLst>
                            <a:outerShdw blurRad="38100" dist="38100" dir="2700000" algn="tl">
                              <a:srgbClr val="000000">
                                <a:alpha val="43137"/>
                              </a:srgbClr>
                            </a:outerShdw>
                          </a:effectLst>
                        </a:rPr>
                        <a:t>достовірними</a:t>
                      </a:r>
                      <a:r>
                        <a:rPr lang="ru-RU" b="0" dirty="0"/>
                        <a:t> є </a:t>
                      </a:r>
                      <a:r>
                        <a:rPr lang="ru-RU" b="0" dirty="0" err="1"/>
                        <a:t>докази</a:t>
                      </a:r>
                      <a:r>
                        <a:rPr lang="ru-RU" b="0" dirty="0"/>
                        <a:t> на </a:t>
                      </a:r>
                      <a:r>
                        <a:rPr lang="ru-RU" b="0" dirty="0" err="1"/>
                        <a:t>підставі</a:t>
                      </a:r>
                      <a:r>
                        <a:rPr lang="ru-RU" b="0" dirty="0"/>
                        <a:t> яких можна </a:t>
                      </a:r>
                      <a:r>
                        <a:rPr lang="ru-RU" b="0" dirty="0" err="1"/>
                        <a:t>встановити</a:t>
                      </a:r>
                      <a:r>
                        <a:rPr lang="ru-RU" b="0" dirty="0"/>
                        <a:t> </a:t>
                      </a:r>
                      <a:r>
                        <a:rPr lang="ru-RU" b="0" dirty="0" err="1"/>
                        <a:t>дійсні</a:t>
                      </a:r>
                      <a:r>
                        <a:rPr lang="ru-RU" b="0" dirty="0"/>
                        <a:t> обставини </a:t>
                      </a:r>
                      <a:r>
                        <a:rPr lang="ru-RU" b="0" dirty="0" err="1"/>
                        <a:t>справи</a:t>
                      </a:r>
                      <a:r>
                        <a:rPr lang="ru-RU" b="0" dirty="0"/>
                        <a:t>.  Такі обставини повинні </a:t>
                      </a:r>
                      <a:r>
                        <a:rPr lang="ru-RU" b="0" dirty="0" err="1"/>
                        <a:t>характеризуватися</a:t>
                      </a:r>
                      <a:r>
                        <a:rPr lang="ru-RU" b="0" dirty="0"/>
                        <a:t> </a:t>
                      </a:r>
                      <a:r>
                        <a:rPr lang="ru-RU" b="0" dirty="0" err="1"/>
                        <a:t>законністю</a:t>
                      </a:r>
                      <a:r>
                        <a:rPr lang="ru-RU" b="0" dirty="0"/>
                        <a:t>, </a:t>
                      </a:r>
                      <a:r>
                        <a:rPr lang="ru-RU" b="0" dirty="0" err="1"/>
                        <a:t>правовими</a:t>
                      </a:r>
                      <a:r>
                        <a:rPr lang="ru-RU" b="0" dirty="0"/>
                        <a:t> </a:t>
                      </a:r>
                      <a:r>
                        <a:rPr lang="ru-RU" b="0" dirty="0" err="1"/>
                        <a:t>підставами</a:t>
                      </a:r>
                      <a:r>
                        <a:rPr lang="ru-RU" b="0" dirty="0"/>
                        <a:t> </a:t>
                      </a:r>
                      <a:r>
                        <a:rPr lang="ru-RU" b="0" dirty="0" err="1"/>
                        <a:t>відображення</a:t>
                      </a:r>
                      <a:r>
                        <a:rPr lang="ru-RU" b="0" dirty="0"/>
                        <a:t> обставин, які </a:t>
                      </a:r>
                      <a:r>
                        <a:rPr lang="ru-RU" b="0" dirty="0" err="1"/>
                        <a:t>входять</a:t>
                      </a:r>
                      <a:r>
                        <a:rPr lang="ru-RU" b="0" dirty="0"/>
                        <a:t> в предмет </a:t>
                      </a:r>
                      <a:r>
                        <a:rPr lang="ru-RU" b="0" dirty="0" err="1"/>
                        <a:t>доказування</a:t>
                      </a:r>
                      <a:r>
                        <a:rPr lang="ru-RU" b="0" dirty="0"/>
                        <a:t>. </a:t>
                      </a:r>
                      <a:endParaRPr lang="ru-UA" b="0" dirty="0"/>
                    </a:p>
                  </a:txBody>
                  <a:tcPr/>
                </a:tc>
                <a:tc>
                  <a:txBody>
                    <a:bodyPr/>
                    <a:lstStyle/>
                    <a:p>
                      <a:r>
                        <a:rPr lang="ru-RU" b="0" dirty="0"/>
                        <a:t>Згідно статті 79 ГПК </a:t>
                      </a:r>
                      <a:r>
                        <a:rPr lang="ru-RU" b="1" i="1" u="sng" strike="noStrike" dirty="0" err="1">
                          <a:effectLst>
                            <a:outerShdw blurRad="38100" dist="38100" dir="2700000" algn="tl">
                              <a:srgbClr val="000000">
                                <a:alpha val="43137"/>
                              </a:srgbClr>
                            </a:outerShdw>
                          </a:effectLst>
                        </a:rPr>
                        <a:t>достатніми</a:t>
                      </a:r>
                      <a:r>
                        <a:rPr lang="ru-RU" b="0" dirty="0"/>
                        <a:t> є </a:t>
                      </a:r>
                      <a:r>
                        <a:rPr lang="ru-RU" b="0" dirty="0" err="1"/>
                        <a:t>докази</a:t>
                      </a:r>
                      <a:r>
                        <a:rPr lang="ru-RU" b="0" dirty="0"/>
                        <a:t>, які у своїй </a:t>
                      </a:r>
                      <a:r>
                        <a:rPr lang="ru-RU" b="0" dirty="0" err="1"/>
                        <a:t>сукупності</a:t>
                      </a:r>
                      <a:r>
                        <a:rPr lang="ru-RU" b="0" dirty="0"/>
                        <a:t> дають </a:t>
                      </a:r>
                      <a:r>
                        <a:rPr lang="ru-RU" b="0" dirty="0" err="1"/>
                        <a:t>змогу</a:t>
                      </a:r>
                      <a:r>
                        <a:rPr lang="ru-RU" b="0" dirty="0"/>
                        <a:t> </a:t>
                      </a:r>
                      <a:r>
                        <a:rPr lang="ru-RU" b="0" dirty="0" err="1"/>
                        <a:t>дійти</a:t>
                      </a:r>
                      <a:r>
                        <a:rPr lang="ru-RU" b="0" dirty="0"/>
                        <a:t> </a:t>
                      </a:r>
                      <a:r>
                        <a:rPr lang="ru-RU" b="0" dirty="0" err="1"/>
                        <a:t>висновку</a:t>
                      </a:r>
                      <a:r>
                        <a:rPr lang="ru-RU" b="0" dirty="0"/>
                        <a:t> про </a:t>
                      </a:r>
                      <a:r>
                        <a:rPr lang="ru-RU" b="0" dirty="0" err="1"/>
                        <a:t>наявність</a:t>
                      </a:r>
                      <a:r>
                        <a:rPr lang="ru-RU" b="0" dirty="0"/>
                        <a:t> або відсутність обставин </a:t>
                      </a:r>
                      <a:r>
                        <a:rPr lang="ru-RU" b="0" dirty="0" err="1"/>
                        <a:t>справи</a:t>
                      </a:r>
                      <a:r>
                        <a:rPr lang="ru-RU" b="0" dirty="0"/>
                        <a:t>, які </a:t>
                      </a:r>
                      <a:r>
                        <a:rPr lang="ru-RU" b="0" dirty="0" err="1"/>
                        <a:t>входять</a:t>
                      </a:r>
                      <a:r>
                        <a:rPr lang="ru-RU" b="0" dirty="0"/>
                        <a:t> до предмета </a:t>
                      </a:r>
                      <a:r>
                        <a:rPr lang="ru-RU" b="0" dirty="0" err="1"/>
                        <a:t>доказування</a:t>
                      </a:r>
                      <a:r>
                        <a:rPr lang="ru-RU" b="0" dirty="0"/>
                        <a:t>. </a:t>
                      </a:r>
                    </a:p>
                    <a:p>
                      <a:r>
                        <a:rPr lang="ru-RU" b="0" dirty="0"/>
                        <a:t>Питання про </a:t>
                      </a:r>
                      <a:r>
                        <a:rPr lang="ru-RU" b="0" dirty="0" err="1"/>
                        <a:t>достатність</a:t>
                      </a:r>
                      <a:r>
                        <a:rPr lang="ru-RU" b="0" dirty="0"/>
                        <a:t> </a:t>
                      </a:r>
                      <a:r>
                        <a:rPr lang="ru-RU" b="0" dirty="0" err="1"/>
                        <a:t>доказів</a:t>
                      </a:r>
                      <a:r>
                        <a:rPr lang="ru-RU" b="0" dirty="0"/>
                        <a:t> для встановлення обставин, що мають значення для </a:t>
                      </a:r>
                      <a:r>
                        <a:rPr lang="ru-RU" b="0" dirty="0" err="1"/>
                        <a:t>справи</a:t>
                      </a:r>
                      <a:r>
                        <a:rPr lang="ru-RU" b="0" dirty="0"/>
                        <a:t>, суд </a:t>
                      </a:r>
                      <a:r>
                        <a:rPr lang="ru-RU" b="0" dirty="0" err="1"/>
                        <a:t>вирішує</a:t>
                      </a:r>
                      <a:r>
                        <a:rPr lang="ru-RU" b="0" dirty="0"/>
                        <a:t> відповідно до свого внутрішнього </a:t>
                      </a:r>
                      <a:r>
                        <a:rPr lang="ru-RU" b="0" dirty="0" err="1"/>
                        <a:t>переконання</a:t>
                      </a:r>
                      <a:r>
                        <a:rPr lang="ru-RU" b="0" dirty="0"/>
                        <a:t> (ч. 2. ст.79).</a:t>
                      </a:r>
                      <a:endParaRPr lang="ru-UA" b="0" dirty="0"/>
                    </a:p>
                  </a:txBody>
                  <a:tcPr/>
                </a:tc>
                <a:extLst>
                  <a:ext uri="{0D108BD9-81ED-4DB2-BD59-A6C34878D82A}">
                    <a16:rowId xmlns:a16="http://schemas.microsoft.com/office/drawing/2014/main" val="1018401854"/>
                  </a:ext>
                </a:extLst>
              </a:tr>
            </a:tbl>
          </a:graphicData>
        </a:graphic>
      </p:graphicFrame>
      <p:sp>
        <p:nvSpPr>
          <p:cNvPr id="5" name="Прямоугольник: скругленные углы 4">
            <a:extLst>
              <a:ext uri="{FF2B5EF4-FFF2-40B4-BE49-F238E27FC236}">
                <a16:creationId xmlns:a16="http://schemas.microsoft.com/office/drawing/2014/main" id="{58AAD6AA-5643-4457-A2FA-E39BEA1C32A0}"/>
              </a:ext>
            </a:extLst>
          </p:cNvPr>
          <p:cNvSpPr/>
          <p:nvPr/>
        </p:nvSpPr>
        <p:spPr>
          <a:xfrm>
            <a:off x="2209428" y="4138018"/>
            <a:ext cx="9090734" cy="142547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ru-RU"/>
              <a:t>Отже, будучи суб’єктивною оціночною категорією, достатність доказів встановлюється і оцінюється судом </a:t>
            </a:r>
          </a:p>
          <a:p>
            <a:pPr algn="ctr"/>
            <a:r>
              <a:rPr lang="ru-RU"/>
              <a:t>(суддею) на основі матеріалів судової справи шляхом особистого внутрішнього переконання.</a:t>
            </a:r>
          </a:p>
        </p:txBody>
      </p:sp>
      <p:sp>
        <p:nvSpPr>
          <p:cNvPr id="6" name="Стрелка: вниз 5">
            <a:extLst>
              <a:ext uri="{FF2B5EF4-FFF2-40B4-BE49-F238E27FC236}">
                <a16:creationId xmlns:a16="http://schemas.microsoft.com/office/drawing/2014/main" id="{FF2028CA-2691-41D1-BCA6-7DE94C59FDCF}"/>
              </a:ext>
            </a:extLst>
          </p:cNvPr>
          <p:cNvSpPr/>
          <p:nvPr/>
        </p:nvSpPr>
        <p:spPr>
          <a:xfrm>
            <a:off x="5746813" y="3519014"/>
            <a:ext cx="683581" cy="461638"/>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ru-UA"/>
          </a:p>
        </p:txBody>
      </p:sp>
    </p:spTree>
    <p:extLst>
      <p:ext uri="{BB962C8B-B14F-4D97-AF65-F5344CB8AC3E}">
        <p14:creationId xmlns:p14="http://schemas.microsoft.com/office/powerpoint/2010/main" val="1876742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0" name="Прямоугольник 9">
            <a:extLst>
              <a:ext uri="{FF2B5EF4-FFF2-40B4-BE49-F238E27FC236}">
                <a16:creationId xmlns:a16="http://schemas.microsoft.com/office/drawing/2014/main" id="{93F2CC0B-D5F1-40B8-9CC6-4A36850B6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nvGrpSpPr>
          <p:cNvPr id="12" name="Группа 11">
            <a:extLst>
              <a:ext uri="{FF2B5EF4-FFF2-40B4-BE49-F238E27FC236}">
                <a16:creationId xmlns:a16="http://schemas.microsoft.com/office/drawing/2014/main" id="{631C6CE6-1810-44ED-A6D7-3FF53040A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13" name="Полилиния 11">
              <a:extLst>
                <a:ext uri="{FF2B5EF4-FFF2-40B4-BE49-F238E27FC236}">
                  <a16:creationId xmlns:a16="http://schemas.microsoft.com/office/drawing/2014/main" id="{1F6D8BFE-D0D0-4BAE-9D5A-701DE7D3C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Полилиния 12">
              <a:extLst>
                <a:ext uri="{FF2B5EF4-FFF2-40B4-BE49-F238E27FC236}">
                  <a16:creationId xmlns:a16="http://schemas.microsoft.com/office/drawing/2014/main" id="{53F86D30-CEDB-4D96-AF73-AA3CD5A43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Полилиния 13">
              <a:extLst>
                <a:ext uri="{FF2B5EF4-FFF2-40B4-BE49-F238E27FC236}">
                  <a16:creationId xmlns:a16="http://schemas.microsoft.com/office/drawing/2014/main" id="{F5187540-C4C8-410C-A395-69FCB1C8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Полилиния 14">
              <a:extLst>
                <a:ext uri="{FF2B5EF4-FFF2-40B4-BE49-F238E27FC236}">
                  <a16:creationId xmlns:a16="http://schemas.microsoft.com/office/drawing/2014/main" id="{75BD6E4A-797C-451B-B08F-D99C1A9D1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Полилиния 15">
              <a:extLst>
                <a:ext uri="{FF2B5EF4-FFF2-40B4-BE49-F238E27FC236}">
                  <a16:creationId xmlns:a16="http://schemas.microsoft.com/office/drawing/2014/main" id="{0D241082-BAFA-462E-827B-5814B020F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Полилиния 16">
              <a:extLst>
                <a:ext uri="{FF2B5EF4-FFF2-40B4-BE49-F238E27FC236}">
                  <a16:creationId xmlns:a16="http://schemas.microsoft.com/office/drawing/2014/main" id="{2920CCBD-116D-450B-9608-99F05F7D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Полилиния 17">
              <a:extLst>
                <a:ext uri="{FF2B5EF4-FFF2-40B4-BE49-F238E27FC236}">
                  <a16:creationId xmlns:a16="http://schemas.microsoft.com/office/drawing/2014/main" id="{A57CD3DE-CEAF-4BD4-A5EF-24B3E622B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Полилиния 18">
              <a:extLst>
                <a:ext uri="{FF2B5EF4-FFF2-40B4-BE49-F238E27FC236}">
                  <a16:creationId xmlns:a16="http://schemas.microsoft.com/office/drawing/2014/main" id="{4EC3258C-366B-4629-A7D3-5173D3637D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Полилиния 19">
              <a:extLst>
                <a:ext uri="{FF2B5EF4-FFF2-40B4-BE49-F238E27FC236}">
                  <a16:creationId xmlns:a16="http://schemas.microsoft.com/office/drawing/2014/main" id="{D444D63A-CE2B-4ACD-BA0E-4ADECAD8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Полилиния 20">
              <a:extLst>
                <a:ext uri="{FF2B5EF4-FFF2-40B4-BE49-F238E27FC236}">
                  <a16:creationId xmlns:a16="http://schemas.microsoft.com/office/drawing/2014/main" id="{7A504DF6-187A-4A54-96E8-3F3F28AAA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Полилиния 21">
              <a:extLst>
                <a:ext uri="{FF2B5EF4-FFF2-40B4-BE49-F238E27FC236}">
                  <a16:creationId xmlns:a16="http://schemas.microsoft.com/office/drawing/2014/main" id="{FE04C6F5-6DC5-4C7E-9278-9BE624FC78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Полилиния 22">
              <a:extLst>
                <a:ext uri="{FF2B5EF4-FFF2-40B4-BE49-F238E27FC236}">
                  <a16:creationId xmlns:a16="http://schemas.microsoft.com/office/drawing/2014/main" id="{94A02D9B-E6A9-4D6A-9D2A-D81C76802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Группа 25">
            <a:extLst>
              <a:ext uri="{FF2B5EF4-FFF2-40B4-BE49-F238E27FC236}">
                <a16:creationId xmlns:a16="http://schemas.microsoft.com/office/drawing/2014/main" id="{B78034A6-3565-46AA-9E73-1C954666AB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27" name="Полилиния 27">
              <a:extLst>
                <a:ext uri="{FF2B5EF4-FFF2-40B4-BE49-F238E27FC236}">
                  <a16:creationId xmlns:a16="http://schemas.microsoft.com/office/drawing/2014/main" id="{04947AA2-A772-42CB-9CEC-065095D3D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Полилиния 28">
              <a:extLst>
                <a:ext uri="{FF2B5EF4-FFF2-40B4-BE49-F238E27FC236}">
                  <a16:creationId xmlns:a16="http://schemas.microsoft.com/office/drawing/2014/main" id="{83C52D84-DEC1-4E16-972E-8EEA5D522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Полилиния 29">
              <a:extLst>
                <a:ext uri="{FF2B5EF4-FFF2-40B4-BE49-F238E27FC236}">
                  <a16:creationId xmlns:a16="http://schemas.microsoft.com/office/drawing/2014/main" id="{2036A28D-EF09-41F7-906F-CF405361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Полилиния 30">
              <a:extLst>
                <a:ext uri="{FF2B5EF4-FFF2-40B4-BE49-F238E27FC236}">
                  <a16:creationId xmlns:a16="http://schemas.microsoft.com/office/drawing/2014/main" id="{EE8D92C7-C907-4120-95E3-80E3DC85B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Полилиния 31">
              <a:extLst>
                <a:ext uri="{FF2B5EF4-FFF2-40B4-BE49-F238E27FC236}">
                  <a16:creationId xmlns:a16="http://schemas.microsoft.com/office/drawing/2014/main" id="{BBCEAAB8-CD22-41D7-B330-702682A27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Полилиния 32">
              <a:extLst>
                <a:ext uri="{FF2B5EF4-FFF2-40B4-BE49-F238E27FC236}">
                  <a16:creationId xmlns:a16="http://schemas.microsoft.com/office/drawing/2014/main" id="{6BBC1FEE-3D72-492B-8D8A-BE1A5507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Полилиния 33">
              <a:extLst>
                <a:ext uri="{FF2B5EF4-FFF2-40B4-BE49-F238E27FC236}">
                  <a16:creationId xmlns:a16="http://schemas.microsoft.com/office/drawing/2014/main" id="{C28C6E5C-C393-435C-96A1-AA2859BDC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Полилиния 34">
              <a:extLst>
                <a:ext uri="{FF2B5EF4-FFF2-40B4-BE49-F238E27FC236}">
                  <a16:creationId xmlns:a16="http://schemas.microsoft.com/office/drawing/2014/main" id="{2C2C991F-AC51-4DF5-B8DD-19B08C1CB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Полилиния 35">
              <a:extLst>
                <a:ext uri="{FF2B5EF4-FFF2-40B4-BE49-F238E27FC236}">
                  <a16:creationId xmlns:a16="http://schemas.microsoft.com/office/drawing/2014/main" id="{9C916B5F-285D-4F5A-9085-6781753AF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Полилиния 36">
              <a:extLst>
                <a:ext uri="{FF2B5EF4-FFF2-40B4-BE49-F238E27FC236}">
                  <a16:creationId xmlns:a16="http://schemas.microsoft.com/office/drawing/2014/main" id="{0375DD5F-9D17-4873-B697-3D44A5EBE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Полилиния 37">
              <a:extLst>
                <a:ext uri="{FF2B5EF4-FFF2-40B4-BE49-F238E27FC236}">
                  <a16:creationId xmlns:a16="http://schemas.microsoft.com/office/drawing/2014/main" id="{A159BBC7-6A8B-4612-94A8-56323452C7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Полилиния 38">
              <a:extLst>
                <a:ext uri="{FF2B5EF4-FFF2-40B4-BE49-F238E27FC236}">
                  <a16:creationId xmlns:a16="http://schemas.microsoft.com/office/drawing/2014/main" id="{177C901C-F8DE-4C99-95C8-F8CA1B84F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Прямоугольник 39">
            <a:extLst>
              <a:ext uri="{FF2B5EF4-FFF2-40B4-BE49-F238E27FC236}">
                <a16:creationId xmlns:a16="http://schemas.microsoft.com/office/drawing/2014/main" id="{D1D655F2-6D15-4265-ADEE-EF0075C13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42" name="Полилиния 69">
            <a:extLst>
              <a:ext uri="{FF2B5EF4-FFF2-40B4-BE49-F238E27FC236}">
                <a16:creationId xmlns:a16="http://schemas.microsoft.com/office/drawing/2014/main" id="{3248A930-1A6E-4EFB-8213-D1AC735BE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ru-RU" dirty="0"/>
          </a:p>
        </p:txBody>
      </p:sp>
      <p:sp>
        <p:nvSpPr>
          <p:cNvPr id="2" name="Овал 1">
            <a:extLst>
              <a:ext uri="{FF2B5EF4-FFF2-40B4-BE49-F238E27FC236}">
                <a16:creationId xmlns:a16="http://schemas.microsoft.com/office/drawing/2014/main" id="{18FB53E4-5F7D-4391-B511-B4634A688CEF}"/>
              </a:ext>
            </a:extLst>
          </p:cNvPr>
          <p:cNvSpPr/>
          <p:nvPr/>
        </p:nvSpPr>
        <p:spPr>
          <a:xfrm>
            <a:off x="1384046" y="766852"/>
            <a:ext cx="5313385" cy="27901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t>Внутрішнє переконання є комплексним поняттям, у зв’язку з чим його сутність в юридичній літературі визначається по-різному. </a:t>
            </a:r>
            <a:endParaRPr lang="ru-UA"/>
          </a:p>
        </p:txBody>
      </p:sp>
      <p:sp>
        <p:nvSpPr>
          <p:cNvPr id="3" name="Овал 2">
            <a:extLst>
              <a:ext uri="{FF2B5EF4-FFF2-40B4-BE49-F238E27FC236}">
                <a16:creationId xmlns:a16="http://schemas.microsoft.com/office/drawing/2014/main" id="{E13A3235-0DB9-4356-9E53-F625836F596C}"/>
              </a:ext>
            </a:extLst>
          </p:cNvPr>
          <p:cNvSpPr/>
          <p:nvPr/>
        </p:nvSpPr>
        <p:spPr>
          <a:xfrm>
            <a:off x="6551720" y="3343880"/>
            <a:ext cx="4500978" cy="30433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У </a:t>
            </a:r>
            <a:r>
              <a:rPr lang="ru-RU" dirty="0" err="1"/>
              <a:t>гносеологічному</a:t>
            </a:r>
            <a:r>
              <a:rPr lang="ru-RU" dirty="0"/>
              <a:t> </a:t>
            </a:r>
            <a:r>
              <a:rPr lang="ru-RU" dirty="0" err="1"/>
              <a:t>аспекті</a:t>
            </a:r>
            <a:r>
              <a:rPr lang="ru-RU" dirty="0"/>
              <a:t> </a:t>
            </a:r>
            <a:r>
              <a:rPr lang="ru-RU" b="1" i="1" dirty="0" err="1">
                <a:effectLst>
                  <a:outerShdw blurRad="38100" dist="38100" dir="2700000" algn="tl">
                    <a:srgbClr val="000000">
                      <a:alpha val="43137"/>
                    </a:srgbClr>
                  </a:outerShdw>
                </a:effectLst>
              </a:rPr>
              <a:t>внутрішнє</a:t>
            </a:r>
            <a:r>
              <a:rPr lang="ru-RU" b="1" i="1" dirty="0">
                <a:effectLst>
                  <a:outerShdw blurRad="38100" dist="38100" dir="2700000" algn="tl">
                    <a:srgbClr val="000000">
                      <a:alpha val="43137"/>
                    </a:srgbClr>
                  </a:outerShdw>
                </a:effectLst>
              </a:rPr>
              <a:t> </a:t>
            </a:r>
            <a:r>
              <a:rPr lang="ru-RU" b="1" i="1" dirty="0" err="1">
                <a:effectLst>
                  <a:outerShdw blurRad="38100" dist="38100" dir="2700000" algn="tl">
                    <a:srgbClr val="000000">
                      <a:alpha val="43137"/>
                    </a:srgbClr>
                  </a:outerShdw>
                </a:effectLst>
              </a:rPr>
              <a:t>переконання</a:t>
            </a:r>
            <a:r>
              <a:rPr lang="ru-RU" b="1" i="1" dirty="0">
                <a:effectLst>
                  <a:outerShdw blurRad="38100" dist="38100" dir="2700000" algn="tl">
                    <a:srgbClr val="000000">
                      <a:alpha val="43137"/>
                    </a:srgbClr>
                  </a:outerShdw>
                </a:effectLst>
              </a:rPr>
              <a:t> </a:t>
            </a:r>
            <a:r>
              <a:rPr lang="ru-RU" dirty="0"/>
              <a:t>– це </a:t>
            </a:r>
            <a:r>
              <a:rPr lang="ru-RU" dirty="0" err="1"/>
              <a:t>пізнання</a:t>
            </a:r>
            <a:r>
              <a:rPr lang="ru-RU" dirty="0"/>
              <a:t>, </a:t>
            </a:r>
            <a:r>
              <a:rPr lang="ru-RU" dirty="0" err="1"/>
              <a:t>відображення</a:t>
            </a:r>
            <a:r>
              <a:rPr lang="ru-RU" dirty="0"/>
              <a:t> у свідомості </a:t>
            </a:r>
            <a:r>
              <a:rPr lang="ru-RU" dirty="0" err="1"/>
              <a:t>судді</a:t>
            </a:r>
            <a:r>
              <a:rPr lang="ru-RU" dirty="0"/>
              <a:t> обставин </a:t>
            </a:r>
            <a:r>
              <a:rPr lang="ru-RU" dirty="0" err="1"/>
              <a:t>справи</a:t>
            </a:r>
            <a:r>
              <a:rPr lang="ru-RU" dirty="0"/>
              <a:t>, що </a:t>
            </a:r>
            <a:r>
              <a:rPr lang="ru-RU" dirty="0" err="1"/>
              <a:t>підлягають</a:t>
            </a:r>
            <a:r>
              <a:rPr lang="ru-RU" dirty="0"/>
              <a:t> </a:t>
            </a:r>
            <a:r>
              <a:rPr lang="ru-RU" dirty="0" err="1"/>
              <a:t>встановленню</a:t>
            </a:r>
            <a:r>
              <a:rPr lang="ru-RU" dirty="0"/>
              <a:t> в суді. </a:t>
            </a:r>
            <a:endParaRPr lang="ru-UA" dirty="0"/>
          </a:p>
        </p:txBody>
      </p:sp>
      <p:sp>
        <p:nvSpPr>
          <p:cNvPr id="4" name="Стрелка: вправо 3">
            <a:extLst>
              <a:ext uri="{FF2B5EF4-FFF2-40B4-BE49-F238E27FC236}">
                <a16:creationId xmlns:a16="http://schemas.microsoft.com/office/drawing/2014/main" id="{D03CDB26-1F79-4A1A-9E27-A137B42028BD}"/>
              </a:ext>
            </a:extLst>
          </p:cNvPr>
          <p:cNvSpPr/>
          <p:nvPr/>
        </p:nvSpPr>
        <p:spPr>
          <a:xfrm>
            <a:off x="5401377" y="3478236"/>
            <a:ext cx="1056443" cy="790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Tree>
    <p:extLst>
      <p:ext uri="{BB962C8B-B14F-4D97-AF65-F5344CB8AC3E}">
        <p14:creationId xmlns:p14="http://schemas.microsoft.com/office/powerpoint/2010/main" val="2406135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0" name="Прямоугольник 9">
            <a:extLst>
              <a:ext uri="{FF2B5EF4-FFF2-40B4-BE49-F238E27FC236}">
                <a16:creationId xmlns:a16="http://schemas.microsoft.com/office/drawing/2014/main" id="{93F2CC0B-D5F1-40B8-9CC6-4A36850B6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nvGrpSpPr>
          <p:cNvPr id="12" name="Группа 11">
            <a:extLst>
              <a:ext uri="{FF2B5EF4-FFF2-40B4-BE49-F238E27FC236}">
                <a16:creationId xmlns:a16="http://schemas.microsoft.com/office/drawing/2014/main" id="{631C6CE6-1810-44ED-A6D7-3FF53040A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13" name="Полилиния 11">
              <a:extLst>
                <a:ext uri="{FF2B5EF4-FFF2-40B4-BE49-F238E27FC236}">
                  <a16:creationId xmlns:a16="http://schemas.microsoft.com/office/drawing/2014/main" id="{1F6D8BFE-D0D0-4BAE-9D5A-701DE7D3C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Полилиния 12">
              <a:extLst>
                <a:ext uri="{FF2B5EF4-FFF2-40B4-BE49-F238E27FC236}">
                  <a16:creationId xmlns:a16="http://schemas.microsoft.com/office/drawing/2014/main" id="{53F86D30-CEDB-4D96-AF73-AA3CD5A43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Полилиния 13">
              <a:extLst>
                <a:ext uri="{FF2B5EF4-FFF2-40B4-BE49-F238E27FC236}">
                  <a16:creationId xmlns:a16="http://schemas.microsoft.com/office/drawing/2014/main" id="{F5187540-C4C8-410C-A395-69FCB1C8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Полилиния 14">
              <a:extLst>
                <a:ext uri="{FF2B5EF4-FFF2-40B4-BE49-F238E27FC236}">
                  <a16:creationId xmlns:a16="http://schemas.microsoft.com/office/drawing/2014/main" id="{75BD6E4A-797C-451B-B08F-D99C1A9D1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Полилиния 15">
              <a:extLst>
                <a:ext uri="{FF2B5EF4-FFF2-40B4-BE49-F238E27FC236}">
                  <a16:creationId xmlns:a16="http://schemas.microsoft.com/office/drawing/2014/main" id="{0D241082-BAFA-462E-827B-5814B020F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Полилиния 16">
              <a:extLst>
                <a:ext uri="{FF2B5EF4-FFF2-40B4-BE49-F238E27FC236}">
                  <a16:creationId xmlns:a16="http://schemas.microsoft.com/office/drawing/2014/main" id="{2920CCBD-116D-450B-9608-99F05F7D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Полилиния 17">
              <a:extLst>
                <a:ext uri="{FF2B5EF4-FFF2-40B4-BE49-F238E27FC236}">
                  <a16:creationId xmlns:a16="http://schemas.microsoft.com/office/drawing/2014/main" id="{A57CD3DE-CEAF-4BD4-A5EF-24B3E622B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Полилиния 18">
              <a:extLst>
                <a:ext uri="{FF2B5EF4-FFF2-40B4-BE49-F238E27FC236}">
                  <a16:creationId xmlns:a16="http://schemas.microsoft.com/office/drawing/2014/main" id="{4EC3258C-366B-4629-A7D3-5173D3637D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Полилиния 19">
              <a:extLst>
                <a:ext uri="{FF2B5EF4-FFF2-40B4-BE49-F238E27FC236}">
                  <a16:creationId xmlns:a16="http://schemas.microsoft.com/office/drawing/2014/main" id="{D444D63A-CE2B-4ACD-BA0E-4ADECAD8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Полилиния 20">
              <a:extLst>
                <a:ext uri="{FF2B5EF4-FFF2-40B4-BE49-F238E27FC236}">
                  <a16:creationId xmlns:a16="http://schemas.microsoft.com/office/drawing/2014/main" id="{7A504DF6-187A-4A54-96E8-3F3F28AAA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Полилиния 21">
              <a:extLst>
                <a:ext uri="{FF2B5EF4-FFF2-40B4-BE49-F238E27FC236}">
                  <a16:creationId xmlns:a16="http://schemas.microsoft.com/office/drawing/2014/main" id="{FE04C6F5-6DC5-4C7E-9278-9BE624FC78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Полилиния 22">
              <a:extLst>
                <a:ext uri="{FF2B5EF4-FFF2-40B4-BE49-F238E27FC236}">
                  <a16:creationId xmlns:a16="http://schemas.microsoft.com/office/drawing/2014/main" id="{94A02D9B-E6A9-4D6A-9D2A-D81C76802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Группа 25">
            <a:extLst>
              <a:ext uri="{FF2B5EF4-FFF2-40B4-BE49-F238E27FC236}">
                <a16:creationId xmlns:a16="http://schemas.microsoft.com/office/drawing/2014/main" id="{B78034A6-3565-46AA-9E73-1C954666AB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27" name="Полилиния 27">
              <a:extLst>
                <a:ext uri="{FF2B5EF4-FFF2-40B4-BE49-F238E27FC236}">
                  <a16:creationId xmlns:a16="http://schemas.microsoft.com/office/drawing/2014/main" id="{04947AA2-A772-42CB-9CEC-065095D3D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Полилиния 28">
              <a:extLst>
                <a:ext uri="{FF2B5EF4-FFF2-40B4-BE49-F238E27FC236}">
                  <a16:creationId xmlns:a16="http://schemas.microsoft.com/office/drawing/2014/main" id="{83C52D84-DEC1-4E16-972E-8EEA5D522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Полилиния 29">
              <a:extLst>
                <a:ext uri="{FF2B5EF4-FFF2-40B4-BE49-F238E27FC236}">
                  <a16:creationId xmlns:a16="http://schemas.microsoft.com/office/drawing/2014/main" id="{2036A28D-EF09-41F7-906F-CF405361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Полилиния 30">
              <a:extLst>
                <a:ext uri="{FF2B5EF4-FFF2-40B4-BE49-F238E27FC236}">
                  <a16:creationId xmlns:a16="http://schemas.microsoft.com/office/drawing/2014/main" id="{EE8D92C7-C907-4120-95E3-80E3DC85B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Полилиния 31">
              <a:extLst>
                <a:ext uri="{FF2B5EF4-FFF2-40B4-BE49-F238E27FC236}">
                  <a16:creationId xmlns:a16="http://schemas.microsoft.com/office/drawing/2014/main" id="{BBCEAAB8-CD22-41D7-B330-702682A27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Полилиния 32">
              <a:extLst>
                <a:ext uri="{FF2B5EF4-FFF2-40B4-BE49-F238E27FC236}">
                  <a16:creationId xmlns:a16="http://schemas.microsoft.com/office/drawing/2014/main" id="{6BBC1FEE-3D72-492B-8D8A-BE1A5507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Полилиния 33">
              <a:extLst>
                <a:ext uri="{FF2B5EF4-FFF2-40B4-BE49-F238E27FC236}">
                  <a16:creationId xmlns:a16="http://schemas.microsoft.com/office/drawing/2014/main" id="{C28C6E5C-C393-435C-96A1-AA2859BDC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Полилиния 34">
              <a:extLst>
                <a:ext uri="{FF2B5EF4-FFF2-40B4-BE49-F238E27FC236}">
                  <a16:creationId xmlns:a16="http://schemas.microsoft.com/office/drawing/2014/main" id="{2C2C991F-AC51-4DF5-B8DD-19B08C1CB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Полилиния 35">
              <a:extLst>
                <a:ext uri="{FF2B5EF4-FFF2-40B4-BE49-F238E27FC236}">
                  <a16:creationId xmlns:a16="http://schemas.microsoft.com/office/drawing/2014/main" id="{9C916B5F-285D-4F5A-9085-6781753AF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Полилиния 36">
              <a:extLst>
                <a:ext uri="{FF2B5EF4-FFF2-40B4-BE49-F238E27FC236}">
                  <a16:creationId xmlns:a16="http://schemas.microsoft.com/office/drawing/2014/main" id="{0375DD5F-9D17-4873-B697-3D44A5EBE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Полилиния 37">
              <a:extLst>
                <a:ext uri="{FF2B5EF4-FFF2-40B4-BE49-F238E27FC236}">
                  <a16:creationId xmlns:a16="http://schemas.microsoft.com/office/drawing/2014/main" id="{A159BBC7-6A8B-4612-94A8-56323452C7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Полилиния 38">
              <a:extLst>
                <a:ext uri="{FF2B5EF4-FFF2-40B4-BE49-F238E27FC236}">
                  <a16:creationId xmlns:a16="http://schemas.microsoft.com/office/drawing/2014/main" id="{177C901C-F8DE-4C99-95C8-F8CA1B84F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Прямоугольник 39">
            <a:extLst>
              <a:ext uri="{FF2B5EF4-FFF2-40B4-BE49-F238E27FC236}">
                <a16:creationId xmlns:a16="http://schemas.microsoft.com/office/drawing/2014/main" id="{D1D655F2-6D15-4265-ADEE-EF0075C13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42" name="Полилиния 69">
            <a:extLst>
              <a:ext uri="{FF2B5EF4-FFF2-40B4-BE49-F238E27FC236}">
                <a16:creationId xmlns:a16="http://schemas.microsoft.com/office/drawing/2014/main" id="{3248A930-1A6E-4EFB-8213-D1AC735BE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ru-RU" dirty="0"/>
          </a:p>
        </p:txBody>
      </p:sp>
      <p:sp>
        <p:nvSpPr>
          <p:cNvPr id="3" name="Овал 2">
            <a:extLst>
              <a:ext uri="{FF2B5EF4-FFF2-40B4-BE49-F238E27FC236}">
                <a16:creationId xmlns:a16="http://schemas.microsoft.com/office/drawing/2014/main" id="{2A3942B0-E22B-4A93-99A0-2CC5A19CAACF}"/>
              </a:ext>
            </a:extLst>
          </p:cNvPr>
          <p:cNvSpPr/>
          <p:nvPr/>
        </p:nvSpPr>
        <p:spPr>
          <a:xfrm>
            <a:off x="1356219" y="852725"/>
            <a:ext cx="4012706" cy="255844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a:t>Важливе значення в господарському судочинстві має порядок подання доказів, які визначені статтею 80 ГПК. </a:t>
            </a:r>
            <a:endParaRPr lang="ru-UA"/>
          </a:p>
        </p:txBody>
      </p:sp>
      <p:sp>
        <p:nvSpPr>
          <p:cNvPr id="4" name="Овал 3">
            <a:extLst>
              <a:ext uri="{FF2B5EF4-FFF2-40B4-BE49-F238E27FC236}">
                <a16:creationId xmlns:a16="http://schemas.microsoft.com/office/drawing/2014/main" id="{E2661691-8607-41E6-B671-99F5F8FF340B}"/>
              </a:ext>
            </a:extLst>
          </p:cNvPr>
          <p:cNvSpPr/>
          <p:nvPr/>
        </p:nvSpPr>
        <p:spPr>
          <a:xfrm>
            <a:off x="5928910" y="3403316"/>
            <a:ext cx="5413215" cy="28414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a:t>За загальним правилом докази передаються безпосередньо до господарського суду у визначені строки і залежать від процесуального статусу учасника судового процесу.</a:t>
            </a:r>
            <a:endParaRPr lang="ru-UA"/>
          </a:p>
        </p:txBody>
      </p:sp>
      <p:sp>
        <p:nvSpPr>
          <p:cNvPr id="5" name="Стрелка: вправо 4">
            <a:extLst>
              <a:ext uri="{FF2B5EF4-FFF2-40B4-BE49-F238E27FC236}">
                <a16:creationId xmlns:a16="http://schemas.microsoft.com/office/drawing/2014/main" id="{11A33327-D8DF-4E41-B25C-D9AE22AFFA8C}"/>
              </a:ext>
            </a:extLst>
          </p:cNvPr>
          <p:cNvSpPr/>
          <p:nvPr/>
        </p:nvSpPr>
        <p:spPr>
          <a:xfrm rot="2308764">
            <a:off x="5368925" y="2888150"/>
            <a:ext cx="1008452" cy="849005"/>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dirty="0"/>
          </a:p>
        </p:txBody>
      </p:sp>
    </p:spTree>
    <p:extLst>
      <p:ext uri="{BB962C8B-B14F-4D97-AF65-F5344CB8AC3E}">
        <p14:creationId xmlns:p14="http://schemas.microsoft.com/office/powerpoint/2010/main" val="1753587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0" name="Прямоугольник 9">
            <a:extLst>
              <a:ext uri="{FF2B5EF4-FFF2-40B4-BE49-F238E27FC236}">
                <a16:creationId xmlns:a16="http://schemas.microsoft.com/office/drawing/2014/main" id="{93F2CC0B-D5F1-40B8-9CC6-4A36850B6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nvGrpSpPr>
          <p:cNvPr id="12" name="Группа 11">
            <a:extLst>
              <a:ext uri="{FF2B5EF4-FFF2-40B4-BE49-F238E27FC236}">
                <a16:creationId xmlns:a16="http://schemas.microsoft.com/office/drawing/2014/main" id="{631C6CE6-1810-44ED-A6D7-3FF53040A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13" name="Полилиния 11">
              <a:extLst>
                <a:ext uri="{FF2B5EF4-FFF2-40B4-BE49-F238E27FC236}">
                  <a16:creationId xmlns:a16="http://schemas.microsoft.com/office/drawing/2014/main" id="{1F6D8BFE-D0D0-4BAE-9D5A-701DE7D3C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Полилиния 12">
              <a:extLst>
                <a:ext uri="{FF2B5EF4-FFF2-40B4-BE49-F238E27FC236}">
                  <a16:creationId xmlns:a16="http://schemas.microsoft.com/office/drawing/2014/main" id="{53F86D30-CEDB-4D96-AF73-AA3CD5A43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Полилиния 13">
              <a:extLst>
                <a:ext uri="{FF2B5EF4-FFF2-40B4-BE49-F238E27FC236}">
                  <a16:creationId xmlns:a16="http://schemas.microsoft.com/office/drawing/2014/main" id="{F5187540-C4C8-410C-A395-69FCB1C8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Полилиния 14">
              <a:extLst>
                <a:ext uri="{FF2B5EF4-FFF2-40B4-BE49-F238E27FC236}">
                  <a16:creationId xmlns:a16="http://schemas.microsoft.com/office/drawing/2014/main" id="{75BD6E4A-797C-451B-B08F-D99C1A9D1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Полилиния 15">
              <a:extLst>
                <a:ext uri="{FF2B5EF4-FFF2-40B4-BE49-F238E27FC236}">
                  <a16:creationId xmlns:a16="http://schemas.microsoft.com/office/drawing/2014/main" id="{0D241082-BAFA-462E-827B-5814B020F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Полилиния 16">
              <a:extLst>
                <a:ext uri="{FF2B5EF4-FFF2-40B4-BE49-F238E27FC236}">
                  <a16:creationId xmlns:a16="http://schemas.microsoft.com/office/drawing/2014/main" id="{2920CCBD-116D-450B-9608-99F05F7D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Полилиния 17">
              <a:extLst>
                <a:ext uri="{FF2B5EF4-FFF2-40B4-BE49-F238E27FC236}">
                  <a16:creationId xmlns:a16="http://schemas.microsoft.com/office/drawing/2014/main" id="{A57CD3DE-CEAF-4BD4-A5EF-24B3E622B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Полилиния 18">
              <a:extLst>
                <a:ext uri="{FF2B5EF4-FFF2-40B4-BE49-F238E27FC236}">
                  <a16:creationId xmlns:a16="http://schemas.microsoft.com/office/drawing/2014/main" id="{4EC3258C-366B-4629-A7D3-5173D3637D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Полилиния 19">
              <a:extLst>
                <a:ext uri="{FF2B5EF4-FFF2-40B4-BE49-F238E27FC236}">
                  <a16:creationId xmlns:a16="http://schemas.microsoft.com/office/drawing/2014/main" id="{D444D63A-CE2B-4ACD-BA0E-4ADECAD8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Полилиния 20">
              <a:extLst>
                <a:ext uri="{FF2B5EF4-FFF2-40B4-BE49-F238E27FC236}">
                  <a16:creationId xmlns:a16="http://schemas.microsoft.com/office/drawing/2014/main" id="{7A504DF6-187A-4A54-96E8-3F3F28AAA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Полилиния 21">
              <a:extLst>
                <a:ext uri="{FF2B5EF4-FFF2-40B4-BE49-F238E27FC236}">
                  <a16:creationId xmlns:a16="http://schemas.microsoft.com/office/drawing/2014/main" id="{FE04C6F5-6DC5-4C7E-9278-9BE624FC78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Полилиния 22">
              <a:extLst>
                <a:ext uri="{FF2B5EF4-FFF2-40B4-BE49-F238E27FC236}">
                  <a16:creationId xmlns:a16="http://schemas.microsoft.com/office/drawing/2014/main" id="{94A02D9B-E6A9-4D6A-9D2A-D81C76802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Группа 25">
            <a:extLst>
              <a:ext uri="{FF2B5EF4-FFF2-40B4-BE49-F238E27FC236}">
                <a16:creationId xmlns:a16="http://schemas.microsoft.com/office/drawing/2014/main" id="{B78034A6-3565-46AA-9E73-1C954666AB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27" name="Полилиния 27">
              <a:extLst>
                <a:ext uri="{FF2B5EF4-FFF2-40B4-BE49-F238E27FC236}">
                  <a16:creationId xmlns:a16="http://schemas.microsoft.com/office/drawing/2014/main" id="{04947AA2-A772-42CB-9CEC-065095D3D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Полилиния 28">
              <a:extLst>
                <a:ext uri="{FF2B5EF4-FFF2-40B4-BE49-F238E27FC236}">
                  <a16:creationId xmlns:a16="http://schemas.microsoft.com/office/drawing/2014/main" id="{83C52D84-DEC1-4E16-972E-8EEA5D522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Полилиния 29">
              <a:extLst>
                <a:ext uri="{FF2B5EF4-FFF2-40B4-BE49-F238E27FC236}">
                  <a16:creationId xmlns:a16="http://schemas.microsoft.com/office/drawing/2014/main" id="{2036A28D-EF09-41F7-906F-CF405361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Полилиния 30">
              <a:extLst>
                <a:ext uri="{FF2B5EF4-FFF2-40B4-BE49-F238E27FC236}">
                  <a16:creationId xmlns:a16="http://schemas.microsoft.com/office/drawing/2014/main" id="{EE8D92C7-C907-4120-95E3-80E3DC85B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Полилиния 31">
              <a:extLst>
                <a:ext uri="{FF2B5EF4-FFF2-40B4-BE49-F238E27FC236}">
                  <a16:creationId xmlns:a16="http://schemas.microsoft.com/office/drawing/2014/main" id="{BBCEAAB8-CD22-41D7-B330-702682A27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Полилиния 32">
              <a:extLst>
                <a:ext uri="{FF2B5EF4-FFF2-40B4-BE49-F238E27FC236}">
                  <a16:creationId xmlns:a16="http://schemas.microsoft.com/office/drawing/2014/main" id="{6BBC1FEE-3D72-492B-8D8A-BE1A5507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Полилиния 33">
              <a:extLst>
                <a:ext uri="{FF2B5EF4-FFF2-40B4-BE49-F238E27FC236}">
                  <a16:creationId xmlns:a16="http://schemas.microsoft.com/office/drawing/2014/main" id="{C28C6E5C-C393-435C-96A1-AA2859BDC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Полилиния 34">
              <a:extLst>
                <a:ext uri="{FF2B5EF4-FFF2-40B4-BE49-F238E27FC236}">
                  <a16:creationId xmlns:a16="http://schemas.microsoft.com/office/drawing/2014/main" id="{2C2C991F-AC51-4DF5-B8DD-19B08C1CB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Полилиния 35">
              <a:extLst>
                <a:ext uri="{FF2B5EF4-FFF2-40B4-BE49-F238E27FC236}">
                  <a16:creationId xmlns:a16="http://schemas.microsoft.com/office/drawing/2014/main" id="{9C916B5F-285D-4F5A-9085-6781753AF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Полилиния 36">
              <a:extLst>
                <a:ext uri="{FF2B5EF4-FFF2-40B4-BE49-F238E27FC236}">
                  <a16:creationId xmlns:a16="http://schemas.microsoft.com/office/drawing/2014/main" id="{0375DD5F-9D17-4873-B697-3D44A5EBE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Полилиния 37">
              <a:extLst>
                <a:ext uri="{FF2B5EF4-FFF2-40B4-BE49-F238E27FC236}">
                  <a16:creationId xmlns:a16="http://schemas.microsoft.com/office/drawing/2014/main" id="{A159BBC7-6A8B-4612-94A8-56323452C7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Полилиния 38">
              <a:extLst>
                <a:ext uri="{FF2B5EF4-FFF2-40B4-BE49-F238E27FC236}">
                  <a16:creationId xmlns:a16="http://schemas.microsoft.com/office/drawing/2014/main" id="{177C901C-F8DE-4C99-95C8-F8CA1B84F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Прямоугольник 39">
            <a:extLst>
              <a:ext uri="{FF2B5EF4-FFF2-40B4-BE49-F238E27FC236}">
                <a16:creationId xmlns:a16="http://schemas.microsoft.com/office/drawing/2014/main" id="{D1D655F2-6D15-4265-ADEE-EF0075C13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42" name="Полилиния 69">
            <a:extLst>
              <a:ext uri="{FF2B5EF4-FFF2-40B4-BE49-F238E27FC236}">
                <a16:creationId xmlns:a16="http://schemas.microsoft.com/office/drawing/2014/main" id="{3248A930-1A6E-4EFB-8213-D1AC735BE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ru-RU" dirty="0"/>
          </a:p>
        </p:txBody>
      </p:sp>
      <p:sp>
        <p:nvSpPr>
          <p:cNvPr id="2" name="Прямоугольник: скругленные углы 1">
            <a:extLst>
              <a:ext uri="{FF2B5EF4-FFF2-40B4-BE49-F238E27FC236}">
                <a16:creationId xmlns:a16="http://schemas.microsoft.com/office/drawing/2014/main" id="{6D68DD39-D3DD-48E1-A867-09B2653FB98F}"/>
              </a:ext>
            </a:extLst>
          </p:cNvPr>
          <p:cNvSpPr/>
          <p:nvPr/>
        </p:nvSpPr>
        <p:spPr>
          <a:xfrm>
            <a:off x="100651" y="249746"/>
            <a:ext cx="4979926" cy="6948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a:t>Одним із способів збирання доказів є їх витребування судом.</a:t>
            </a:r>
            <a:endParaRPr lang="ru-UA"/>
          </a:p>
        </p:txBody>
      </p:sp>
      <p:sp>
        <p:nvSpPr>
          <p:cNvPr id="3" name="Прямоугольник: скругленные углы 2">
            <a:extLst>
              <a:ext uri="{FF2B5EF4-FFF2-40B4-BE49-F238E27FC236}">
                <a16:creationId xmlns:a16="http://schemas.microsoft.com/office/drawing/2014/main" id="{824B1E2A-DE23-415A-9720-6482A1034911}"/>
              </a:ext>
            </a:extLst>
          </p:cNvPr>
          <p:cNvSpPr/>
          <p:nvPr/>
        </p:nvSpPr>
        <p:spPr>
          <a:xfrm>
            <a:off x="6184008" y="249746"/>
            <a:ext cx="5873611" cy="128332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a:t>Згідно частини першої статті 81 ГПК учасник справи у разі неможливості самостійно надати докази вправі подати клопотання про витребування доказів судом.</a:t>
            </a:r>
            <a:endParaRPr lang="ru-UA"/>
          </a:p>
        </p:txBody>
      </p:sp>
      <p:sp>
        <p:nvSpPr>
          <p:cNvPr id="4" name="Стрелка: вправо 3">
            <a:extLst>
              <a:ext uri="{FF2B5EF4-FFF2-40B4-BE49-F238E27FC236}">
                <a16:creationId xmlns:a16="http://schemas.microsoft.com/office/drawing/2014/main" id="{FA1B2712-AB48-4E19-A0E8-B0D7A36DB065}"/>
              </a:ext>
            </a:extLst>
          </p:cNvPr>
          <p:cNvSpPr/>
          <p:nvPr/>
        </p:nvSpPr>
        <p:spPr>
          <a:xfrm>
            <a:off x="5286063" y="359045"/>
            <a:ext cx="692459" cy="40837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u-UA"/>
          </a:p>
        </p:txBody>
      </p:sp>
      <p:graphicFrame>
        <p:nvGraphicFramePr>
          <p:cNvPr id="7" name="Таблица 7">
            <a:extLst>
              <a:ext uri="{FF2B5EF4-FFF2-40B4-BE49-F238E27FC236}">
                <a16:creationId xmlns:a16="http://schemas.microsoft.com/office/drawing/2014/main" id="{BBC46B71-47A2-4798-824E-28445F4757AC}"/>
              </a:ext>
            </a:extLst>
          </p:cNvPr>
          <p:cNvGraphicFramePr>
            <a:graphicFrameLocks noGrp="1"/>
          </p:cNvGraphicFramePr>
          <p:nvPr>
            <p:extLst>
              <p:ext uri="{D42A27DB-BD31-4B8C-83A1-F6EECF244321}">
                <p14:modId xmlns:p14="http://schemas.microsoft.com/office/powerpoint/2010/main" val="4027391843"/>
              </p:ext>
            </p:extLst>
          </p:nvPr>
        </p:nvGraphicFramePr>
        <p:xfrm>
          <a:off x="1819922" y="1762264"/>
          <a:ext cx="10217270" cy="4967008"/>
        </p:xfrm>
        <a:graphic>
          <a:graphicData uri="http://schemas.openxmlformats.org/drawingml/2006/table">
            <a:tbl>
              <a:tblPr firstRow="1" bandRow="1">
                <a:tableStyleId>{93296810-A885-4BE3-A3E7-6D5BEEA58F35}</a:tableStyleId>
              </a:tblPr>
              <a:tblGrid>
                <a:gridCol w="10217270">
                  <a:extLst>
                    <a:ext uri="{9D8B030D-6E8A-4147-A177-3AD203B41FA5}">
                      <a16:colId xmlns:a16="http://schemas.microsoft.com/office/drawing/2014/main" val="553462928"/>
                    </a:ext>
                  </a:extLst>
                </a:gridCol>
              </a:tblGrid>
              <a:tr h="756299">
                <a:tc>
                  <a:txBody>
                    <a:bodyPr/>
                    <a:lstStyle/>
                    <a:p>
                      <a:r>
                        <a:rPr lang="ru-RU" dirty="0"/>
                        <a:t>У </a:t>
                      </a:r>
                      <a:r>
                        <a:rPr lang="ru-RU" dirty="0" err="1"/>
                        <a:t>клопотанні</a:t>
                      </a:r>
                      <a:r>
                        <a:rPr lang="ru-RU" dirty="0"/>
                        <a:t> повинно бути зазначено: </a:t>
                      </a:r>
                      <a:endParaRPr lang="ru-UA" dirty="0"/>
                    </a:p>
                  </a:txBody>
                  <a:tcPr/>
                </a:tc>
                <a:extLst>
                  <a:ext uri="{0D108BD9-81ED-4DB2-BD59-A6C34878D82A}">
                    <a16:rowId xmlns:a16="http://schemas.microsoft.com/office/drawing/2014/main" val="3231021191"/>
                  </a:ext>
                </a:extLst>
              </a:tr>
              <a:tr h="756299">
                <a:tc>
                  <a:txBody>
                    <a:bodyPr/>
                    <a:lstStyle/>
                    <a:p>
                      <a:r>
                        <a:rPr lang="ru-RU" dirty="0"/>
                        <a:t>1)  який </a:t>
                      </a:r>
                      <a:r>
                        <a:rPr lang="ru-RU" dirty="0" err="1"/>
                        <a:t>доказ</a:t>
                      </a:r>
                      <a:r>
                        <a:rPr lang="ru-RU" dirty="0"/>
                        <a:t> </a:t>
                      </a:r>
                      <a:r>
                        <a:rPr lang="ru-RU" dirty="0" err="1"/>
                        <a:t>витребовується</a:t>
                      </a:r>
                      <a:r>
                        <a:rPr lang="ru-RU" dirty="0"/>
                        <a:t>; </a:t>
                      </a:r>
                      <a:endParaRPr lang="ru-UA" dirty="0"/>
                    </a:p>
                  </a:txBody>
                  <a:tcPr/>
                </a:tc>
                <a:extLst>
                  <a:ext uri="{0D108BD9-81ED-4DB2-BD59-A6C34878D82A}">
                    <a16:rowId xmlns:a16="http://schemas.microsoft.com/office/drawing/2014/main" val="4249638864"/>
                  </a:ext>
                </a:extLst>
              </a:tr>
              <a:tr h="756299">
                <a:tc>
                  <a:txBody>
                    <a:bodyPr/>
                    <a:lstStyle/>
                    <a:p>
                      <a:r>
                        <a:rPr lang="ru-RU" dirty="0"/>
                        <a:t>2)  обставини, які може </a:t>
                      </a:r>
                      <a:r>
                        <a:rPr lang="ru-RU" dirty="0" err="1"/>
                        <a:t>підтвердити</a:t>
                      </a:r>
                      <a:r>
                        <a:rPr lang="ru-RU" dirty="0"/>
                        <a:t> цей </a:t>
                      </a:r>
                      <a:r>
                        <a:rPr lang="ru-RU" dirty="0" err="1"/>
                        <a:t>доказ</a:t>
                      </a:r>
                      <a:r>
                        <a:rPr lang="ru-RU" dirty="0"/>
                        <a:t>, або </a:t>
                      </a:r>
                      <a:r>
                        <a:rPr lang="ru-RU" dirty="0" err="1"/>
                        <a:t>аргументи</a:t>
                      </a:r>
                      <a:r>
                        <a:rPr lang="ru-RU" dirty="0"/>
                        <a:t>, які він може </a:t>
                      </a:r>
                      <a:r>
                        <a:rPr lang="ru-RU" dirty="0" err="1"/>
                        <a:t>спростувати</a:t>
                      </a:r>
                      <a:r>
                        <a:rPr lang="ru-RU" dirty="0"/>
                        <a:t>; </a:t>
                      </a:r>
                      <a:endParaRPr lang="ru-UA" dirty="0"/>
                    </a:p>
                  </a:txBody>
                  <a:tcPr/>
                </a:tc>
                <a:extLst>
                  <a:ext uri="{0D108BD9-81ED-4DB2-BD59-A6C34878D82A}">
                    <a16:rowId xmlns:a16="http://schemas.microsoft.com/office/drawing/2014/main" val="3965017222"/>
                  </a:ext>
                </a:extLst>
              </a:tr>
              <a:tr h="756299">
                <a:tc>
                  <a:txBody>
                    <a:bodyPr/>
                    <a:lstStyle/>
                    <a:p>
                      <a:r>
                        <a:rPr lang="ru-RU" dirty="0"/>
                        <a:t>3)  </a:t>
                      </a:r>
                      <a:r>
                        <a:rPr lang="ru-RU" dirty="0" err="1"/>
                        <a:t>підстави</a:t>
                      </a:r>
                      <a:r>
                        <a:rPr lang="ru-RU" dirty="0"/>
                        <a:t>, з яких </a:t>
                      </a:r>
                      <a:r>
                        <a:rPr lang="ru-RU" dirty="0" err="1"/>
                        <a:t>випливає</a:t>
                      </a:r>
                      <a:r>
                        <a:rPr lang="ru-RU" dirty="0"/>
                        <a:t>, що цей </a:t>
                      </a:r>
                      <a:r>
                        <a:rPr lang="ru-RU" dirty="0" err="1"/>
                        <a:t>доказ</a:t>
                      </a:r>
                      <a:r>
                        <a:rPr lang="ru-RU" dirty="0"/>
                        <a:t> має </a:t>
                      </a:r>
                      <a:r>
                        <a:rPr lang="ru-RU" dirty="0" err="1"/>
                        <a:t>відповідна</a:t>
                      </a:r>
                      <a:r>
                        <a:rPr lang="ru-RU" dirty="0"/>
                        <a:t> особа; </a:t>
                      </a:r>
                      <a:endParaRPr lang="ru-UA" dirty="0"/>
                    </a:p>
                  </a:txBody>
                  <a:tcPr/>
                </a:tc>
                <a:extLst>
                  <a:ext uri="{0D108BD9-81ED-4DB2-BD59-A6C34878D82A}">
                    <a16:rowId xmlns:a16="http://schemas.microsoft.com/office/drawing/2014/main" val="1381890618"/>
                  </a:ext>
                </a:extLst>
              </a:tr>
              <a:tr h="970906">
                <a:tc>
                  <a:txBody>
                    <a:bodyPr/>
                    <a:lstStyle/>
                    <a:p>
                      <a:r>
                        <a:rPr lang="ru-RU" dirty="0"/>
                        <a:t>4)  заходи, яких особа, яка </a:t>
                      </a:r>
                      <a:r>
                        <a:rPr lang="ru-RU" dirty="0" err="1"/>
                        <a:t>подає</a:t>
                      </a:r>
                      <a:r>
                        <a:rPr lang="ru-RU" dirty="0"/>
                        <a:t> </a:t>
                      </a:r>
                      <a:r>
                        <a:rPr lang="ru-RU" dirty="0" err="1"/>
                        <a:t>клопотання</a:t>
                      </a:r>
                      <a:r>
                        <a:rPr lang="ru-RU" dirty="0"/>
                        <a:t>, </a:t>
                      </a:r>
                      <a:r>
                        <a:rPr lang="ru-RU" dirty="0" err="1"/>
                        <a:t>вжила</a:t>
                      </a:r>
                      <a:r>
                        <a:rPr lang="ru-RU" dirty="0"/>
                        <a:t> для отримання цього </a:t>
                      </a:r>
                      <a:r>
                        <a:rPr lang="ru-RU" dirty="0" err="1"/>
                        <a:t>доказу</a:t>
                      </a:r>
                      <a:r>
                        <a:rPr lang="ru-RU" dirty="0"/>
                        <a:t> самостійно, </a:t>
                      </a:r>
                      <a:r>
                        <a:rPr lang="ru-RU" dirty="0" err="1"/>
                        <a:t>докази</a:t>
                      </a:r>
                      <a:r>
                        <a:rPr lang="ru-RU" dirty="0"/>
                        <a:t> </a:t>
                      </a:r>
                      <a:r>
                        <a:rPr lang="ru-RU" dirty="0" err="1"/>
                        <a:t>вжиття</a:t>
                      </a:r>
                      <a:r>
                        <a:rPr lang="ru-RU" dirty="0"/>
                        <a:t> таких заходів та (або) причини </a:t>
                      </a:r>
                      <a:r>
                        <a:rPr lang="ru-RU" dirty="0" err="1"/>
                        <a:t>неможливості</a:t>
                      </a:r>
                      <a:r>
                        <a:rPr lang="ru-RU" dirty="0"/>
                        <a:t> самостійного отримання цього </a:t>
                      </a:r>
                      <a:r>
                        <a:rPr lang="ru-RU" dirty="0" err="1"/>
                        <a:t>доказу</a:t>
                      </a:r>
                      <a:r>
                        <a:rPr lang="ru-RU" dirty="0"/>
                        <a:t>; </a:t>
                      </a:r>
                      <a:endParaRPr lang="ru-UA" dirty="0"/>
                    </a:p>
                  </a:txBody>
                  <a:tcPr/>
                </a:tc>
                <a:extLst>
                  <a:ext uri="{0D108BD9-81ED-4DB2-BD59-A6C34878D82A}">
                    <a16:rowId xmlns:a16="http://schemas.microsoft.com/office/drawing/2014/main" val="4001895551"/>
                  </a:ext>
                </a:extLst>
              </a:tr>
              <a:tr h="970906">
                <a:tc>
                  <a:txBody>
                    <a:bodyPr/>
                    <a:lstStyle/>
                    <a:p>
                      <a:r>
                        <a:rPr lang="ru-RU" dirty="0"/>
                        <a:t>5)  причини </a:t>
                      </a:r>
                      <a:r>
                        <a:rPr lang="ru-RU" dirty="0" err="1"/>
                        <a:t>неможливості</a:t>
                      </a:r>
                      <a:r>
                        <a:rPr lang="ru-RU" dirty="0"/>
                        <a:t> отримати цей </a:t>
                      </a:r>
                      <a:r>
                        <a:rPr lang="ru-RU" dirty="0" err="1"/>
                        <a:t>доказ</a:t>
                      </a:r>
                      <a:r>
                        <a:rPr lang="ru-RU" dirty="0"/>
                        <a:t> самостійно особою, яка </a:t>
                      </a:r>
                      <a:r>
                        <a:rPr lang="ru-RU" dirty="0" err="1"/>
                        <a:t>подає</a:t>
                      </a:r>
                      <a:r>
                        <a:rPr lang="ru-RU" dirty="0"/>
                        <a:t> </a:t>
                      </a:r>
                      <a:r>
                        <a:rPr lang="ru-RU" dirty="0" err="1"/>
                        <a:t>клопотання</a:t>
                      </a:r>
                      <a:r>
                        <a:rPr lang="ru-RU" dirty="0"/>
                        <a:t>. У разі </a:t>
                      </a:r>
                      <a:r>
                        <a:rPr lang="ru-RU" dirty="0" err="1"/>
                        <a:t>задоволення</a:t>
                      </a:r>
                      <a:r>
                        <a:rPr lang="ru-RU" dirty="0"/>
                        <a:t> </a:t>
                      </a:r>
                      <a:r>
                        <a:rPr lang="ru-RU" dirty="0" err="1"/>
                        <a:t>клопотання</a:t>
                      </a:r>
                      <a:r>
                        <a:rPr lang="ru-RU" dirty="0"/>
                        <a:t> суд </a:t>
                      </a:r>
                      <a:r>
                        <a:rPr lang="ru-RU" dirty="0" err="1"/>
                        <a:t>своєю</a:t>
                      </a:r>
                      <a:r>
                        <a:rPr lang="ru-RU" dirty="0"/>
                        <a:t> </a:t>
                      </a:r>
                      <a:r>
                        <a:rPr lang="ru-RU" dirty="0" err="1"/>
                        <a:t>ухвалою</a:t>
                      </a:r>
                      <a:r>
                        <a:rPr lang="ru-RU" dirty="0"/>
                        <a:t> </a:t>
                      </a:r>
                      <a:r>
                        <a:rPr lang="ru-RU" dirty="0" err="1"/>
                        <a:t>витребовує</a:t>
                      </a:r>
                      <a:r>
                        <a:rPr lang="ru-RU" dirty="0"/>
                        <a:t> відповідні </a:t>
                      </a:r>
                      <a:r>
                        <a:rPr lang="ru-RU" dirty="0" err="1"/>
                        <a:t>докази</a:t>
                      </a:r>
                      <a:r>
                        <a:rPr lang="ru-RU" dirty="0"/>
                        <a:t> (ч. 2 ст. 81).</a:t>
                      </a:r>
                      <a:endParaRPr lang="ru-UA" dirty="0"/>
                    </a:p>
                  </a:txBody>
                  <a:tcPr/>
                </a:tc>
                <a:extLst>
                  <a:ext uri="{0D108BD9-81ED-4DB2-BD59-A6C34878D82A}">
                    <a16:rowId xmlns:a16="http://schemas.microsoft.com/office/drawing/2014/main" val="1093575519"/>
                  </a:ext>
                </a:extLst>
              </a:tr>
            </a:tbl>
          </a:graphicData>
        </a:graphic>
      </p:graphicFrame>
    </p:spTree>
    <p:extLst>
      <p:ext uri="{BB962C8B-B14F-4D97-AF65-F5344CB8AC3E}">
        <p14:creationId xmlns:p14="http://schemas.microsoft.com/office/powerpoint/2010/main" val="2083903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0" name="Прямоугольник 9">
            <a:extLst>
              <a:ext uri="{FF2B5EF4-FFF2-40B4-BE49-F238E27FC236}">
                <a16:creationId xmlns:a16="http://schemas.microsoft.com/office/drawing/2014/main" id="{93F2CC0B-D5F1-40B8-9CC6-4A36850B6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nvGrpSpPr>
          <p:cNvPr id="12" name="Группа 11">
            <a:extLst>
              <a:ext uri="{FF2B5EF4-FFF2-40B4-BE49-F238E27FC236}">
                <a16:creationId xmlns:a16="http://schemas.microsoft.com/office/drawing/2014/main" id="{631C6CE6-1810-44ED-A6D7-3FF53040A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13" name="Полилиния 11">
              <a:extLst>
                <a:ext uri="{FF2B5EF4-FFF2-40B4-BE49-F238E27FC236}">
                  <a16:creationId xmlns:a16="http://schemas.microsoft.com/office/drawing/2014/main" id="{1F6D8BFE-D0D0-4BAE-9D5A-701DE7D3C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Полилиния 12">
              <a:extLst>
                <a:ext uri="{FF2B5EF4-FFF2-40B4-BE49-F238E27FC236}">
                  <a16:creationId xmlns:a16="http://schemas.microsoft.com/office/drawing/2014/main" id="{53F86D30-CEDB-4D96-AF73-AA3CD5A43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Полилиния 13">
              <a:extLst>
                <a:ext uri="{FF2B5EF4-FFF2-40B4-BE49-F238E27FC236}">
                  <a16:creationId xmlns:a16="http://schemas.microsoft.com/office/drawing/2014/main" id="{F5187540-C4C8-410C-A395-69FCB1C8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Полилиния 14">
              <a:extLst>
                <a:ext uri="{FF2B5EF4-FFF2-40B4-BE49-F238E27FC236}">
                  <a16:creationId xmlns:a16="http://schemas.microsoft.com/office/drawing/2014/main" id="{75BD6E4A-797C-451B-B08F-D99C1A9D1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Полилиния 15">
              <a:extLst>
                <a:ext uri="{FF2B5EF4-FFF2-40B4-BE49-F238E27FC236}">
                  <a16:creationId xmlns:a16="http://schemas.microsoft.com/office/drawing/2014/main" id="{0D241082-BAFA-462E-827B-5814B020F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Полилиния 16">
              <a:extLst>
                <a:ext uri="{FF2B5EF4-FFF2-40B4-BE49-F238E27FC236}">
                  <a16:creationId xmlns:a16="http://schemas.microsoft.com/office/drawing/2014/main" id="{2920CCBD-116D-450B-9608-99F05F7D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Полилиния 17">
              <a:extLst>
                <a:ext uri="{FF2B5EF4-FFF2-40B4-BE49-F238E27FC236}">
                  <a16:creationId xmlns:a16="http://schemas.microsoft.com/office/drawing/2014/main" id="{A57CD3DE-CEAF-4BD4-A5EF-24B3E622B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Полилиния 18">
              <a:extLst>
                <a:ext uri="{FF2B5EF4-FFF2-40B4-BE49-F238E27FC236}">
                  <a16:creationId xmlns:a16="http://schemas.microsoft.com/office/drawing/2014/main" id="{4EC3258C-366B-4629-A7D3-5173D3637D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Полилиния 19">
              <a:extLst>
                <a:ext uri="{FF2B5EF4-FFF2-40B4-BE49-F238E27FC236}">
                  <a16:creationId xmlns:a16="http://schemas.microsoft.com/office/drawing/2014/main" id="{D444D63A-CE2B-4ACD-BA0E-4ADECAD8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Полилиния 20">
              <a:extLst>
                <a:ext uri="{FF2B5EF4-FFF2-40B4-BE49-F238E27FC236}">
                  <a16:creationId xmlns:a16="http://schemas.microsoft.com/office/drawing/2014/main" id="{7A504DF6-187A-4A54-96E8-3F3F28AAA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Полилиния 21">
              <a:extLst>
                <a:ext uri="{FF2B5EF4-FFF2-40B4-BE49-F238E27FC236}">
                  <a16:creationId xmlns:a16="http://schemas.microsoft.com/office/drawing/2014/main" id="{FE04C6F5-6DC5-4C7E-9278-9BE624FC78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Полилиния 22">
              <a:extLst>
                <a:ext uri="{FF2B5EF4-FFF2-40B4-BE49-F238E27FC236}">
                  <a16:creationId xmlns:a16="http://schemas.microsoft.com/office/drawing/2014/main" id="{94A02D9B-E6A9-4D6A-9D2A-D81C76802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Группа 25">
            <a:extLst>
              <a:ext uri="{FF2B5EF4-FFF2-40B4-BE49-F238E27FC236}">
                <a16:creationId xmlns:a16="http://schemas.microsoft.com/office/drawing/2014/main" id="{B78034A6-3565-46AA-9E73-1C954666AB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27" name="Полилиния 27">
              <a:extLst>
                <a:ext uri="{FF2B5EF4-FFF2-40B4-BE49-F238E27FC236}">
                  <a16:creationId xmlns:a16="http://schemas.microsoft.com/office/drawing/2014/main" id="{04947AA2-A772-42CB-9CEC-065095D3D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Полилиния 28">
              <a:extLst>
                <a:ext uri="{FF2B5EF4-FFF2-40B4-BE49-F238E27FC236}">
                  <a16:creationId xmlns:a16="http://schemas.microsoft.com/office/drawing/2014/main" id="{83C52D84-DEC1-4E16-972E-8EEA5D522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Полилиния 29">
              <a:extLst>
                <a:ext uri="{FF2B5EF4-FFF2-40B4-BE49-F238E27FC236}">
                  <a16:creationId xmlns:a16="http://schemas.microsoft.com/office/drawing/2014/main" id="{2036A28D-EF09-41F7-906F-CF405361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Полилиния 30">
              <a:extLst>
                <a:ext uri="{FF2B5EF4-FFF2-40B4-BE49-F238E27FC236}">
                  <a16:creationId xmlns:a16="http://schemas.microsoft.com/office/drawing/2014/main" id="{EE8D92C7-C907-4120-95E3-80E3DC85B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Полилиния 31">
              <a:extLst>
                <a:ext uri="{FF2B5EF4-FFF2-40B4-BE49-F238E27FC236}">
                  <a16:creationId xmlns:a16="http://schemas.microsoft.com/office/drawing/2014/main" id="{BBCEAAB8-CD22-41D7-B330-702682A27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Полилиния 32">
              <a:extLst>
                <a:ext uri="{FF2B5EF4-FFF2-40B4-BE49-F238E27FC236}">
                  <a16:creationId xmlns:a16="http://schemas.microsoft.com/office/drawing/2014/main" id="{6BBC1FEE-3D72-492B-8D8A-BE1A5507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Полилиния 33">
              <a:extLst>
                <a:ext uri="{FF2B5EF4-FFF2-40B4-BE49-F238E27FC236}">
                  <a16:creationId xmlns:a16="http://schemas.microsoft.com/office/drawing/2014/main" id="{C28C6E5C-C393-435C-96A1-AA2859BDC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Полилиния 34">
              <a:extLst>
                <a:ext uri="{FF2B5EF4-FFF2-40B4-BE49-F238E27FC236}">
                  <a16:creationId xmlns:a16="http://schemas.microsoft.com/office/drawing/2014/main" id="{2C2C991F-AC51-4DF5-B8DD-19B08C1CB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Полилиния 35">
              <a:extLst>
                <a:ext uri="{FF2B5EF4-FFF2-40B4-BE49-F238E27FC236}">
                  <a16:creationId xmlns:a16="http://schemas.microsoft.com/office/drawing/2014/main" id="{9C916B5F-285D-4F5A-9085-6781753AF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Полилиния 36">
              <a:extLst>
                <a:ext uri="{FF2B5EF4-FFF2-40B4-BE49-F238E27FC236}">
                  <a16:creationId xmlns:a16="http://schemas.microsoft.com/office/drawing/2014/main" id="{0375DD5F-9D17-4873-B697-3D44A5EBE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Полилиния 37">
              <a:extLst>
                <a:ext uri="{FF2B5EF4-FFF2-40B4-BE49-F238E27FC236}">
                  <a16:creationId xmlns:a16="http://schemas.microsoft.com/office/drawing/2014/main" id="{A159BBC7-6A8B-4612-94A8-56323452C7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Полилиния 38">
              <a:extLst>
                <a:ext uri="{FF2B5EF4-FFF2-40B4-BE49-F238E27FC236}">
                  <a16:creationId xmlns:a16="http://schemas.microsoft.com/office/drawing/2014/main" id="{177C901C-F8DE-4C99-95C8-F8CA1B84F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Прямоугольник 39">
            <a:extLst>
              <a:ext uri="{FF2B5EF4-FFF2-40B4-BE49-F238E27FC236}">
                <a16:creationId xmlns:a16="http://schemas.microsoft.com/office/drawing/2014/main" id="{D1D655F2-6D15-4265-ADEE-EF0075C13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42" name="Полилиния 69">
            <a:extLst>
              <a:ext uri="{FF2B5EF4-FFF2-40B4-BE49-F238E27FC236}">
                <a16:creationId xmlns:a16="http://schemas.microsoft.com/office/drawing/2014/main" id="{3248A930-1A6E-4EFB-8213-D1AC735BE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ru-RU" dirty="0"/>
          </a:p>
        </p:txBody>
      </p:sp>
      <p:sp>
        <p:nvSpPr>
          <p:cNvPr id="2" name="Овал 1">
            <a:extLst>
              <a:ext uri="{FF2B5EF4-FFF2-40B4-BE49-F238E27FC236}">
                <a16:creationId xmlns:a16="http://schemas.microsoft.com/office/drawing/2014/main" id="{F35664AA-35D3-4A2B-9C50-80B3AC258DC5}"/>
              </a:ext>
            </a:extLst>
          </p:cNvPr>
          <p:cNvSpPr/>
          <p:nvPr/>
        </p:nvSpPr>
        <p:spPr>
          <a:xfrm>
            <a:off x="891707" y="1050510"/>
            <a:ext cx="5150519" cy="1825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t>Порядок огляду доказів за їх місцезнаходженням визначено статтею 82 ГПК.</a:t>
            </a:r>
            <a:endParaRPr lang="ru-UA"/>
          </a:p>
        </p:txBody>
      </p:sp>
      <p:sp>
        <p:nvSpPr>
          <p:cNvPr id="3" name="Стрелка: вниз 2">
            <a:extLst>
              <a:ext uri="{FF2B5EF4-FFF2-40B4-BE49-F238E27FC236}">
                <a16:creationId xmlns:a16="http://schemas.microsoft.com/office/drawing/2014/main" id="{35332EC1-215A-46D0-BC74-1D1EE22126E8}"/>
              </a:ext>
            </a:extLst>
          </p:cNvPr>
          <p:cNvSpPr/>
          <p:nvPr/>
        </p:nvSpPr>
        <p:spPr>
          <a:xfrm rot="18606652">
            <a:off x="5978026" y="2503990"/>
            <a:ext cx="831303" cy="11758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4" name="Овал 3">
            <a:extLst>
              <a:ext uri="{FF2B5EF4-FFF2-40B4-BE49-F238E27FC236}">
                <a16:creationId xmlns:a16="http://schemas.microsoft.com/office/drawing/2014/main" id="{275642E0-9841-4BE5-A07B-6DD4383A5E28}"/>
              </a:ext>
            </a:extLst>
          </p:cNvPr>
          <p:cNvSpPr/>
          <p:nvPr/>
        </p:nvSpPr>
        <p:spPr>
          <a:xfrm>
            <a:off x="6469539" y="3381057"/>
            <a:ext cx="5220070" cy="25161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Основна мета </a:t>
            </a:r>
            <a:r>
              <a:rPr lang="ru-RU" dirty="0" err="1"/>
              <a:t>процесуальної</a:t>
            </a:r>
            <a:r>
              <a:rPr lang="ru-RU" dirty="0"/>
              <a:t> дії – </a:t>
            </a:r>
            <a:r>
              <a:rPr lang="ru-RU" dirty="0" err="1"/>
              <a:t>огляд</a:t>
            </a:r>
            <a:r>
              <a:rPr lang="ru-RU" dirty="0"/>
              <a:t> </a:t>
            </a:r>
            <a:r>
              <a:rPr lang="ru-RU" dirty="0" err="1"/>
              <a:t>доказів</a:t>
            </a:r>
            <a:r>
              <a:rPr lang="ru-RU" dirty="0"/>
              <a:t> за їх </a:t>
            </a:r>
            <a:r>
              <a:rPr lang="ru-RU" dirty="0" err="1"/>
              <a:t>місцезнаходженням</a:t>
            </a:r>
            <a:r>
              <a:rPr lang="ru-RU" dirty="0"/>
              <a:t> – це </a:t>
            </a:r>
            <a:r>
              <a:rPr lang="ru-RU" dirty="0" err="1"/>
              <a:t>неможливість</a:t>
            </a:r>
            <a:r>
              <a:rPr lang="ru-RU" dirty="0"/>
              <a:t> їх </a:t>
            </a:r>
            <a:r>
              <a:rPr lang="ru-RU" dirty="0" err="1"/>
              <a:t>подання</a:t>
            </a:r>
            <a:r>
              <a:rPr lang="ru-RU" dirty="0"/>
              <a:t> та огляду </a:t>
            </a:r>
            <a:r>
              <a:rPr lang="ru-RU" dirty="0" err="1"/>
              <a:t>безпосередньо</a:t>
            </a:r>
            <a:r>
              <a:rPr lang="ru-RU" dirty="0"/>
              <a:t> в суді.</a:t>
            </a:r>
            <a:endParaRPr lang="ru-UA" dirty="0"/>
          </a:p>
        </p:txBody>
      </p:sp>
    </p:spTree>
    <p:extLst>
      <p:ext uri="{BB962C8B-B14F-4D97-AF65-F5344CB8AC3E}">
        <p14:creationId xmlns:p14="http://schemas.microsoft.com/office/powerpoint/2010/main" val="489651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0" name="Прямоугольник 9">
            <a:extLst>
              <a:ext uri="{FF2B5EF4-FFF2-40B4-BE49-F238E27FC236}">
                <a16:creationId xmlns:a16="http://schemas.microsoft.com/office/drawing/2014/main" id="{93F2CC0B-D5F1-40B8-9CC6-4A36850B6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nvGrpSpPr>
          <p:cNvPr id="12" name="Группа 11">
            <a:extLst>
              <a:ext uri="{FF2B5EF4-FFF2-40B4-BE49-F238E27FC236}">
                <a16:creationId xmlns:a16="http://schemas.microsoft.com/office/drawing/2014/main" id="{631C6CE6-1810-44ED-A6D7-3FF53040A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13" name="Полилиния 11">
              <a:extLst>
                <a:ext uri="{FF2B5EF4-FFF2-40B4-BE49-F238E27FC236}">
                  <a16:creationId xmlns:a16="http://schemas.microsoft.com/office/drawing/2014/main" id="{1F6D8BFE-D0D0-4BAE-9D5A-701DE7D3C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Полилиния 12">
              <a:extLst>
                <a:ext uri="{FF2B5EF4-FFF2-40B4-BE49-F238E27FC236}">
                  <a16:creationId xmlns:a16="http://schemas.microsoft.com/office/drawing/2014/main" id="{53F86D30-CEDB-4D96-AF73-AA3CD5A43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Полилиния 13">
              <a:extLst>
                <a:ext uri="{FF2B5EF4-FFF2-40B4-BE49-F238E27FC236}">
                  <a16:creationId xmlns:a16="http://schemas.microsoft.com/office/drawing/2014/main" id="{F5187540-C4C8-410C-A395-69FCB1C8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Полилиния 14">
              <a:extLst>
                <a:ext uri="{FF2B5EF4-FFF2-40B4-BE49-F238E27FC236}">
                  <a16:creationId xmlns:a16="http://schemas.microsoft.com/office/drawing/2014/main" id="{75BD6E4A-797C-451B-B08F-D99C1A9D1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Полилиния 15">
              <a:extLst>
                <a:ext uri="{FF2B5EF4-FFF2-40B4-BE49-F238E27FC236}">
                  <a16:creationId xmlns:a16="http://schemas.microsoft.com/office/drawing/2014/main" id="{0D241082-BAFA-462E-827B-5814B020F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Полилиния 16">
              <a:extLst>
                <a:ext uri="{FF2B5EF4-FFF2-40B4-BE49-F238E27FC236}">
                  <a16:creationId xmlns:a16="http://schemas.microsoft.com/office/drawing/2014/main" id="{2920CCBD-116D-450B-9608-99F05F7D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Полилиния 17">
              <a:extLst>
                <a:ext uri="{FF2B5EF4-FFF2-40B4-BE49-F238E27FC236}">
                  <a16:creationId xmlns:a16="http://schemas.microsoft.com/office/drawing/2014/main" id="{A57CD3DE-CEAF-4BD4-A5EF-24B3E622B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Полилиния 18">
              <a:extLst>
                <a:ext uri="{FF2B5EF4-FFF2-40B4-BE49-F238E27FC236}">
                  <a16:creationId xmlns:a16="http://schemas.microsoft.com/office/drawing/2014/main" id="{4EC3258C-366B-4629-A7D3-5173D3637D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Полилиния 19">
              <a:extLst>
                <a:ext uri="{FF2B5EF4-FFF2-40B4-BE49-F238E27FC236}">
                  <a16:creationId xmlns:a16="http://schemas.microsoft.com/office/drawing/2014/main" id="{D444D63A-CE2B-4ACD-BA0E-4ADECAD8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Полилиния 20">
              <a:extLst>
                <a:ext uri="{FF2B5EF4-FFF2-40B4-BE49-F238E27FC236}">
                  <a16:creationId xmlns:a16="http://schemas.microsoft.com/office/drawing/2014/main" id="{7A504DF6-187A-4A54-96E8-3F3F28AAA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Полилиния 21">
              <a:extLst>
                <a:ext uri="{FF2B5EF4-FFF2-40B4-BE49-F238E27FC236}">
                  <a16:creationId xmlns:a16="http://schemas.microsoft.com/office/drawing/2014/main" id="{FE04C6F5-6DC5-4C7E-9278-9BE624FC78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Полилиния 22">
              <a:extLst>
                <a:ext uri="{FF2B5EF4-FFF2-40B4-BE49-F238E27FC236}">
                  <a16:creationId xmlns:a16="http://schemas.microsoft.com/office/drawing/2014/main" id="{94A02D9B-E6A9-4D6A-9D2A-D81C76802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Группа 25">
            <a:extLst>
              <a:ext uri="{FF2B5EF4-FFF2-40B4-BE49-F238E27FC236}">
                <a16:creationId xmlns:a16="http://schemas.microsoft.com/office/drawing/2014/main" id="{B78034A6-3565-46AA-9E73-1C954666AB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27" name="Полилиния 27">
              <a:extLst>
                <a:ext uri="{FF2B5EF4-FFF2-40B4-BE49-F238E27FC236}">
                  <a16:creationId xmlns:a16="http://schemas.microsoft.com/office/drawing/2014/main" id="{04947AA2-A772-42CB-9CEC-065095D3D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Полилиния 28">
              <a:extLst>
                <a:ext uri="{FF2B5EF4-FFF2-40B4-BE49-F238E27FC236}">
                  <a16:creationId xmlns:a16="http://schemas.microsoft.com/office/drawing/2014/main" id="{83C52D84-DEC1-4E16-972E-8EEA5D522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Полилиния 29">
              <a:extLst>
                <a:ext uri="{FF2B5EF4-FFF2-40B4-BE49-F238E27FC236}">
                  <a16:creationId xmlns:a16="http://schemas.microsoft.com/office/drawing/2014/main" id="{2036A28D-EF09-41F7-906F-CF405361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Полилиния 30">
              <a:extLst>
                <a:ext uri="{FF2B5EF4-FFF2-40B4-BE49-F238E27FC236}">
                  <a16:creationId xmlns:a16="http://schemas.microsoft.com/office/drawing/2014/main" id="{EE8D92C7-C907-4120-95E3-80E3DC85B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Полилиния 31">
              <a:extLst>
                <a:ext uri="{FF2B5EF4-FFF2-40B4-BE49-F238E27FC236}">
                  <a16:creationId xmlns:a16="http://schemas.microsoft.com/office/drawing/2014/main" id="{BBCEAAB8-CD22-41D7-B330-702682A27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Полилиния 32">
              <a:extLst>
                <a:ext uri="{FF2B5EF4-FFF2-40B4-BE49-F238E27FC236}">
                  <a16:creationId xmlns:a16="http://schemas.microsoft.com/office/drawing/2014/main" id="{6BBC1FEE-3D72-492B-8D8A-BE1A5507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Полилиния 33">
              <a:extLst>
                <a:ext uri="{FF2B5EF4-FFF2-40B4-BE49-F238E27FC236}">
                  <a16:creationId xmlns:a16="http://schemas.microsoft.com/office/drawing/2014/main" id="{C28C6E5C-C393-435C-96A1-AA2859BDC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Полилиния 34">
              <a:extLst>
                <a:ext uri="{FF2B5EF4-FFF2-40B4-BE49-F238E27FC236}">
                  <a16:creationId xmlns:a16="http://schemas.microsoft.com/office/drawing/2014/main" id="{2C2C991F-AC51-4DF5-B8DD-19B08C1CB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Полилиния 35">
              <a:extLst>
                <a:ext uri="{FF2B5EF4-FFF2-40B4-BE49-F238E27FC236}">
                  <a16:creationId xmlns:a16="http://schemas.microsoft.com/office/drawing/2014/main" id="{9C916B5F-285D-4F5A-9085-6781753AF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Полилиния 36">
              <a:extLst>
                <a:ext uri="{FF2B5EF4-FFF2-40B4-BE49-F238E27FC236}">
                  <a16:creationId xmlns:a16="http://schemas.microsoft.com/office/drawing/2014/main" id="{0375DD5F-9D17-4873-B697-3D44A5EBE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Полилиния 37">
              <a:extLst>
                <a:ext uri="{FF2B5EF4-FFF2-40B4-BE49-F238E27FC236}">
                  <a16:creationId xmlns:a16="http://schemas.microsoft.com/office/drawing/2014/main" id="{A159BBC7-6A8B-4612-94A8-56323452C7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Полилиния 38">
              <a:extLst>
                <a:ext uri="{FF2B5EF4-FFF2-40B4-BE49-F238E27FC236}">
                  <a16:creationId xmlns:a16="http://schemas.microsoft.com/office/drawing/2014/main" id="{177C901C-F8DE-4C99-95C8-F8CA1B84F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Прямоугольник 39">
            <a:extLst>
              <a:ext uri="{FF2B5EF4-FFF2-40B4-BE49-F238E27FC236}">
                <a16:creationId xmlns:a16="http://schemas.microsoft.com/office/drawing/2014/main" id="{D1D655F2-6D15-4265-ADEE-EF0075C13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42" name="Полилиния 69">
            <a:extLst>
              <a:ext uri="{FF2B5EF4-FFF2-40B4-BE49-F238E27FC236}">
                <a16:creationId xmlns:a16="http://schemas.microsoft.com/office/drawing/2014/main" id="{3248A930-1A6E-4EFB-8213-D1AC735BE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ru-RU" dirty="0"/>
          </a:p>
        </p:txBody>
      </p:sp>
      <p:graphicFrame>
        <p:nvGraphicFramePr>
          <p:cNvPr id="2" name="Таблица 2">
            <a:extLst>
              <a:ext uri="{FF2B5EF4-FFF2-40B4-BE49-F238E27FC236}">
                <a16:creationId xmlns:a16="http://schemas.microsoft.com/office/drawing/2014/main" id="{0F9D597C-1930-4A82-B77F-1BF5E71A13E5}"/>
              </a:ext>
            </a:extLst>
          </p:cNvPr>
          <p:cNvGraphicFramePr>
            <a:graphicFrameLocks noGrp="1"/>
          </p:cNvGraphicFramePr>
          <p:nvPr>
            <p:extLst>
              <p:ext uri="{D42A27DB-BD31-4B8C-83A1-F6EECF244321}">
                <p14:modId xmlns:p14="http://schemas.microsoft.com/office/powerpoint/2010/main" val="648527737"/>
              </p:ext>
            </p:extLst>
          </p:nvPr>
        </p:nvGraphicFramePr>
        <p:xfrm>
          <a:off x="2288718" y="1280902"/>
          <a:ext cx="9352991" cy="5177505"/>
        </p:xfrm>
        <a:graphic>
          <a:graphicData uri="http://schemas.openxmlformats.org/drawingml/2006/table">
            <a:tbl>
              <a:tblPr firstRow="1" bandRow="1">
                <a:tableStyleId>{5C22544A-7EE6-4342-B048-85BDC9FD1C3A}</a:tableStyleId>
              </a:tblPr>
              <a:tblGrid>
                <a:gridCol w="9352991">
                  <a:extLst>
                    <a:ext uri="{9D8B030D-6E8A-4147-A177-3AD203B41FA5}">
                      <a16:colId xmlns:a16="http://schemas.microsoft.com/office/drawing/2014/main" val="1711499761"/>
                    </a:ext>
                  </a:extLst>
                </a:gridCol>
              </a:tblGrid>
              <a:tr h="1035501">
                <a:tc>
                  <a:txBody>
                    <a:bodyPr/>
                    <a:lstStyle/>
                    <a:p>
                      <a:r>
                        <a:rPr lang="ru-RU" dirty="0"/>
                        <a:t>Для правильного рішення </a:t>
                      </a:r>
                      <a:r>
                        <a:rPr lang="ru-RU" dirty="0" err="1"/>
                        <a:t>суттєве</a:t>
                      </a:r>
                      <a:r>
                        <a:rPr lang="ru-RU" dirty="0"/>
                        <a:t> значення має </a:t>
                      </a:r>
                      <a:r>
                        <a:rPr lang="ru-RU" dirty="0" err="1"/>
                        <a:t>оцінка</a:t>
                      </a:r>
                      <a:r>
                        <a:rPr lang="ru-RU" dirty="0"/>
                        <a:t> </a:t>
                      </a:r>
                      <a:r>
                        <a:rPr lang="ru-RU" dirty="0" err="1"/>
                        <a:t>доказів</a:t>
                      </a:r>
                      <a:r>
                        <a:rPr lang="ru-RU" dirty="0"/>
                        <a:t>, які визначені в статті 86 ГПК. </a:t>
                      </a:r>
                      <a:endParaRPr lang="ru-UA" dirty="0"/>
                    </a:p>
                  </a:txBody>
                  <a:tcPr/>
                </a:tc>
                <a:extLst>
                  <a:ext uri="{0D108BD9-81ED-4DB2-BD59-A6C34878D82A}">
                    <a16:rowId xmlns:a16="http://schemas.microsoft.com/office/drawing/2014/main" val="3563305494"/>
                  </a:ext>
                </a:extLst>
              </a:tr>
              <a:tr h="1035501">
                <a:tc>
                  <a:txBody>
                    <a:bodyPr/>
                    <a:lstStyle/>
                    <a:p>
                      <a:r>
                        <a:rPr lang="ru-RU" dirty="0"/>
                        <a:t>Суд </a:t>
                      </a:r>
                      <a:r>
                        <a:rPr lang="ru-RU" dirty="0" err="1"/>
                        <a:t>оцінює</a:t>
                      </a:r>
                      <a:r>
                        <a:rPr lang="ru-RU" dirty="0"/>
                        <a:t> </a:t>
                      </a:r>
                      <a:r>
                        <a:rPr lang="ru-RU" dirty="0" err="1"/>
                        <a:t>докази</a:t>
                      </a:r>
                      <a:r>
                        <a:rPr lang="ru-RU" dirty="0"/>
                        <a:t> за своїм </a:t>
                      </a:r>
                      <a:r>
                        <a:rPr lang="ru-RU" dirty="0" err="1"/>
                        <a:t>внутрішнім</a:t>
                      </a:r>
                      <a:r>
                        <a:rPr lang="ru-RU" dirty="0"/>
                        <a:t> </a:t>
                      </a:r>
                      <a:r>
                        <a:rPr lang="ru-RU" dirty="0" err="1"/>
                        <a:t>переконанням</a:t>
                      </a:r>
                      <a:r>
                        <a:rPr lang="ru-RU" dirty="0"/>
                        <a:t>, що </a:t>
                      </a:r>
                      <a:r>
                        <a:rPr lang="ru-RU" dirty="0" err="1"/>
                        <a:t>ґрунтується</a:t>
                      </a:r>
                      <a:r>
                        <a:rPr lang="ru-RU" dirty="0"/>
                        <a:t> на </a:t>
                      </a:r>
                      <a:r>
                        <a:rPr lang="ru-RU" dirty="0" err="1"/>
                        <a:t>всебічному</a:t>
                      </a:r>
                      <a:r>
                        <a:rPr lang="ru-RU" dirty="0"/>
                        <a:t>, повному, </a:t>
                      </a:r>
                      <a:r>
                        <a:rPr lang="ru-RU" dirty="0" err="1"/>
                        <a:t>об’єктивному</a:t>
                      </a:r>
                      <a:r>
                        <a:rPr lang="ru-RU" dirty="0"/>
                        <a:t> та </a:t>
                      </a:r>
                      <a:r>
                        <a:rPr lang="ru-RU" dirty="0" err="1"/>
                        <a:t>безпосередньому</a:t>
                      </a:r>
                      <a:r>
                        <a:rPr lang="ru-RU" dirty="0"/>
                        <a:t> дослідженні наявних у </a:t>
                      </a:r>
                      <a:r>
                        <a:rPr lang="ru-RU" dirty="0" err="1"/>
                        <a:t>справі</a:t>
                      </a:r>
                      <a:r>
                        <a:rPr lang="ru-RU" dirty="0"/>
                        <a:t> </a:t>
                      </a:r>
                      <a:r>
                        <a:rPr lang="ru-RU" dirty="0" err="1"/>
                        <a:t>доказів</a:t>
                      </a:r>
                      <a:r>
                        <a:rPr lang="ru-RU" dirty="0"/>
                        <a:t>.</a:t>
                      </a:r>
                      <a:endParaRPr lang="ru-UA" dirty="0"/>
                    </a:p>
                  </a:txBody>
                  <a:tcPr/>
                </a:tc>
                <a:extLst>
                  <a:ext uri="{0D108BD9-81ED-4DB2-BD59-A6C34878D82A}">
                    <a16:rowId xmlns:a16="http://schemas.microsoft.com/office/drawing/2014/main" val="475676363"/>
                  </a:ext>
                </a:extLst>
              </a:tr>
              <a:tr h="1035501">
                <a:tc>
                  <a:txBody>
                    <a:bodyPr/>
                    <a:lstStyle/>
                    <a:p>
                      <a:r>
                        <a:rPr lang="ru-RU" dirty="0" err="1"/>
                        <a:t>Жодні</a:t>
                      </a:r>
                      <a:r>
                        <a:rPr lang="ru-RU" dirty="0"/>
                        <a:t> </a:t>
                      </a:r>
                      <a:r>
                        <a:rPr lang="ru-RU" dirty="0" err="1"/>
                        <a:t>докази</a:t>
                      </a:r>
                      <a:r>
                        <a:rPr lang="ru-RU" dirty="0"/>
                        <a:t> не мають для суду </a:t>
                      </a:r>
                      <a:r>
                        <a:rPr lang="ru-RU" dirty="0" err="1"/>
                        <a:t>заздалегідь</a:t>
                      </a:r>
                      <a:r>
                        <a:rPr lang="ru-RU" dirty="0"/>
                        <a:t> </a:t>
                      </a:r>
                      <a:r>
                        <a:rPr lang="ru-RU" dirty="0" err="1"/>
                        <a:t>встановленої</a:t>
                      </a:r>
                      <a:r>
                        <a:rPr lang="ru-RU" dirty="0"/>
                        <a:t> сили. </a:t>
                      </a:r>
                      <a:endParaRPr lang="ru-UA" dirty="0"/>
                    </a:p>
                  </a:txBody>
                  <a:tcPr/>
                </a:tc>
                <a:extLst>
                  <a:ext uri="{0D108BD9-81ED-4DB2-BD59-A6C34878D82A}">
                    <a16:rowId xmlns:a16="http://schemas.microsoft.com/office/drawing/2014/main" val="1260418801"/>
                  </a:ext>
                </a:extLst>
              </a:tr>
              <a:tr h="1035501">
                <a:tc>
                  <a:txBody>
                    <a:bodyPr/>
                    <a:lstStyle/>
                    <a:p>
                      <a:r>
                        <a:rPr lang="ru-RU" dirty="0"/>
                        <a:t>Суд </a:t>
                      </a:r>
                      <a:r>
                        <a:rPr lang="ru-RU" dirty="0" err="1"/>
                        <a:t>оцінює</a:t>
                      </a:r>
                      <a:r>
                        <a:rPr lang="ru-RU" dirty="0"/>
                        <a:t> </a:t>
                      </a:r>
                      <a:r>
                        <a:rPr lang="ru-RU" dirty="0" err="1"/>
                        <a:t>належність</a:t>
                      </a:r>
                      <a:r>
                        <a:rPr lang="ru-RU" dirty="0"/>
                        <a:t>, </a:t>
                      </a:r>
                      <a:r>
                        <a:rPr lang="ru-RU" dirty="0" err="1"/>
                        <a:t>допустимість</a:t>
                      </a:r>
                      <a:r>
                        <a:rPr lang="ru-RU" dirty="0"/>
                        <a:t>, </a:t>
                      </a:r>
                      <a:r>
                        <a:rPr lang="ru-RU" dirty="0" err="1"/>
                        <a:t>достовірність</a:t>
                      </a:r>
                      <a:r>
                        <a:rPr lang="ru-RU" dirty="0"/>
                        <a:t> кожного </a:t>
                      </a:r>
                      <a:r>
                        <a:rPr lang="ru-RU" dirty="0" err="1"/>
                        <a:t>доказу</a:t>
                      </a:r>
                      <a:r>
                        <a:rPr lang="ru-RU" dirty="0"/>
                        <a:t> </a:t>
                      </a:r>
                      <a:r>
                        <a:rPr lang="ru-RU" dirty="0" err="1"/>
                        <a:t>окремо</a:t>
                      </a:r>
                      <a:r>
                        <a:rPr lang="ru-RU" dirty="0"/>
                        <a:t>, а також </a:t>
                      </a:r>
                      <a:r>
                        <a:rPr lang="ru-RU" dirty="0" err="1"/>
                        <a:t>достатність</a:t>
                      </a:r>
                      <a:r>
                        <a:rPr lang="ru-RU" dirty="0"/>
                        <a:t> і </a:t>
                      </a:r>
                      <a:r>
                        <a:rPr lang="ru-RU" dirty="0" err="1"/>
                        <a:t>взаємний</a:t>
                      </a:r>
                      <a:r>
                        <a:rPr lang="ru-RU" dirty="0"/>
                        <a:t> </a:t>
                      </a:r>
                      <a:r>
                        <a:rPr lang="ru-RU" dirty="0" err="1"/>
                        <a:t>зв’язок</a:t>
                      </a:r>
                      <a:r>
                        <a:rPr lang="ru-RU" dirty="0"/>
                        <a:t> </a:t>
                      </a:r>
                      <a:r>
                        <a:rPr lang="ru-RU" dirty="0" err="1"/>
                        <a:t>доказів</a:t>
                      </a:r>
                      <a:r>
                        <a:rPr lang="ru-RU" dirty="0"/>
                        <a:t> у їх </a:t>
                      </a:r>
                      <a:r>
                        <a:rPr lang="ru-RU" dirty="0" err="1"/>
                        <a:t>сукупності</a:t>
                      </a:r>
                      <a:r>
                        <a:rPr lang="ru-RU" dirty="0"/>
                        <a:t>. </a:t>
                      </a:r>
                      <a:endParaRPr lang="ru-UA" dirty="0"/>
                    </a:p>
                  </a:txBody>
                  <a:tcPr/>
                </a:tc>
                <a:extLst>
                  <a:ext uri="{0D108BD9-81ED-4DB2-BD59-A6C34878D82A}">
                    <a16:rowId xmlns:a16="http://schemas.microsoft.com/office/drawing/2014/main" val="3766357708"/>
                  </a:ext>
                </a:extLst>
              </a:tr>
              <a:tr h="1035501">
                <a:tc>
                  <a:txBody>
                    <a:bodyPr/>
                    <a:lstStyle/>
                    <a:p>
                      <a:r>
                        <a:rPr lang="ru-RU" dirty="0"/>
                        <a:t>Суд надає </a:t>
                      </a:r>
                      <a:r>
                        <a:rPr lang="ru-RU" dirty="0" err="1"/>
                        <a:t>оцінку</a:t>
                      </a:r>
                      <a:r>
                        <a:rPr lang="ru-RU" dirty="0"/>
                        <a:t> як </a:t>
                      </a:r>
                      <a:r>
                        <a:rPr lang="ru-RU" dirty="0" err="1"/>
                        <a:t>зібраним</a:t>
                      </a:r>
                      <a:r>
                        <a:rPr lang="ru-RU" dirty="0"/>
                        <a:t> у </a:t>
                      </a:r>
                      <a:r>
                        <a:rPr lang="ru-RU" dirty="0" err="1"/>
                        <a:t>справі</a:t>
                      </a:r>
                      <a:r>
                        <a:rPr lang="ru-RU" dirty="0"/>
                        <a:t> </a:t>
                      </a:r>
                      <a:r>
                        <a:rPr lang="ru-RU" dirty="0" err="1"/>
                        <a:t>доказам</a:t>
                      </a:r>
                      <a:r>
                        <a:rPr lang="ru-RU" dirty="0"/>
                        <a:t> в цілому, так і кожному </a:t>
                      </a:r>
                      <a:r>
                        <a:rPr lang="ru-RU" dirty="0" err="1"/>
                        <a:t>доказу</a:t>
                      </a:r>
                      <a:r>
                        <a:rPr lang="ru-RU" dirty="0"/>
                        <a:t> (</a:t>
                      </a:r>
                      <a:r>
                        <a:rPr lang="ru-RU" dirty="0" err="1"/>
                        <a:t>групі</a:t>
                      </a:r>
                      <a:r>
                        <a:rPr lang="ru-RU" dirty="0"/>
                        <a:t> </a:t>
                      </a:r>
                      <a:r>
                        <a:rPr lang="ru-RU" dirty="0" err="1"/>
                        <a:t>однотипних</a:t>
                      </a:r>
                      <a:r>
                        <a:rPr lang="ru-RU" dirty="0"/>
                        <a:t> </a:t>
                      </a:r>
                      <a:r>
                        <a:rPr lang="ru-RU" dirty="0" err="1"/>
                        <a:t>доказів</a:t>
                      </a:r>
                      <a:r>
                        <a:rPr lang="ru-RU" dirty="0"/>
                        <a:t>), який </a:t>
                      </a:r>
                      <a:r>
                        <a:rPr lang="ru-RU" dirty="0" err="1"/>
                        <a:t>міститься</a:t>
                      </a:r>
                      <a:r>
                        <a:rPr lang="ru-RU" dirty="0"/>
                        <a:t> у </a:t>
                      </a:r>
                      <a:r>
                        <a:rPr lang="ru-RU" dirty="0" err="1"/>
                        <a:t>справі</a:t>
                      </a:r>
                      <a:r>
                        <a:rPr lang="ru-RU" dirty="0"/>
                        <a:t>, </a:t>
                      </a:r>
                      <a:r>
                        <a:rPr lang="ru-RU" dirty="0" err="1"/>
                        <a:t>мотивує</a:t>
                      </a:r>
                      <a:r>
                        <a:rPr lang="ru-RU" dirty="0"/>
                        <a:t> </a:t>
                      </a:r>
                      <a:r>
                        <a:rPr lang="ru-RU" dirty="0" err="1"/>
                        <a:t>відхилення</a:t>
                      </a:r>
                      <a:r>
                        <a:rPr lang="ru-RU" dirty="0"/>
                        <a:t> або </a:t>
                      </a:r>
                      <a:r>
                        <a:rPr lang="ru-RU" dirty="0" err="1"/>
                        <a:t>врахування</a:t>
                      </a:r>
                      <a:r>
                        <a:rPr lang="ru-RU" dirty="0"/>
                        <a:t> кожного </a:t>
                      </a:r>
                      <a:r>
                        <a:rPr lang="ru-RU" dirty="0" err="1"/>
                        <a:t>доказу</a:t>
                      </a:r>
                      <a:r>
                        <a:rPr lang="ru-RU" dirty="0"/>
                        <a:t> (групи </a:t>
                      </a:r>
                      <a:r>
                        <a:rPr lang="ru-RU" dirty="0" err="1"/>
                        <a:t>доказів</a:t>
                      </a:r>
                      <a:r>
                        <a:rPr lang="ru-RU" dirty="0"/>
                        <a:t>). </a:t>
                      </a:r>
                      <a:endParaRPr lang="ru-UA" dirty="0"/>
                    </a:p>
                  </a:txBody>
                  <a:tcPr/>
                </a:tc>
                <a:extLst>
                  <a:ext uri="{0D108BD9-81ED-4DB2-BD59-A6C34878D82A}">
                    <a16:rowId xmlns:a16="http://schemas.microsoft.com/office/drawing/2014/main" val="2328103641"/>
                  </a:ext>
                </a:extLst>
              </a:tr>
            </a:tbl>
          </a:graphicData>
        </a:graphic>
      </p:graphicFrame>
    </p:spTree>
    <p:extLst>
      <p:ext uri="{BB962C8B-B14F-4D97-AF65-F5344CB8AC3E}">
        <p14:creationId xmlns:p14="http://schemas.microsoft.com/office/powerpoint/2010/main" val="3626337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0" name="Прямоугольник 9">
            <a:extLst>
              <a:ext uri="{FF2B5EF4-FFF2-40B4-BE49-F238E27FC236}">
                <a16:creationId xmlns:a16="http://schemas.microsoft.com/office/drawing/2014/main" id="{93F2CC0B-D5F1-40B8-9CC6-4A36850B6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nvGrpSpPr>
          <p:cNvPr id="12" name="Группа 11">
            <a:extLst>
              <a:ext uri="{FF2B5EF4-FFF2-40B4-BE49-F238E27FC236}">
                <a16:creationId xmlns:a16="http://schemas.microsoft.com/office/drawing/2014/main" id="{631C6CE6-1810-44ED-A6D7-3FF53040A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13" name="Полилиния 11">
              <a:extLst>
                <a:ext uri="{FF2B5EF4-FFF2-40B4-BE49-F238E27FC236}">
                  <a16:creationId xmlns:a16="http://schemas.microsoft.com/office/drawing/2014/main" id="{1F6D8BFE-D0D0-4BAE-9D5A-701DE7D3C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Полилиния 12">
              <a:extLst>
                <a:ext uri="{FF2B5EF4-FFF2-40B4-BE49-F238E27FC236}">
                  <a16:creationId xmlns:a16="http://schemas.microsoft.com/office/drawing/2014/main" id="{53F86D30-CEDB-4D96-AF73-AA3CD5A43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Полилиния 13">
              <a:extLst>
                <a:ext uri="{FF2B5EF4-FFF2-40B4-BE49-F238E27FC236}">
                  <a16:creationId xmlns:a16="http://schemas.microsoft.com/office/drawing/2014/main" id="{F5187540-C4C8-410C-A395-69FCB1C8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Полилиния 14">
              <a:extLst>
                <a:ext uri="{FF2B5EF4-FFF2-40B4-BE49-F238E27FC236}">
                  <a16:creationId xmlns:a16="http://schemas.microsoft.com/office/drawing/2014/main" id="{75BD6E4A-797C-451B-B08F-D99C1A9D1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Полилиния 15">
              <a:extLst>
                <a:ext uri="{FF2B5EF4-FFF2-40B4-BE49-F238E27FC236}">
                  <a16:creationId xmlns:a16="http://schemas.microsoft.com/office/drawing/2014/main" id="{0D241082-BAFA-462E-827B-5814B020F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Полилиния 16">
              <a:extLst>
                <a:ext uri="{FF2B5EF4-FFF2-40B4-BE49-F238E27FC236}">
                  <a16:creationId xmlns:a16="http://schemas.microsoft.com/office/drawing/2014/main" id="{2920CCBD-116D-450B-9608-99F05F7D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Полилиния 17">
              <a:extLst>
                <a:ext uri="{FF2B5EF4-FFF2-40B4-BE49-F238E27FC236}">
                  <a16:creationId xmlns:a16="http://schemas.microsoft.com/office/drawing/2014/main" id="{A57CD3DE-CEAF-4BD4-A5EF-24B3E622B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Полилиния 18">
              <a:extLst>
                <a:ext uri="{FF2B5EF4-FFF2-40B4-BE49-F238E27FC236}">
                  <a16:creationId xmlns:a16="http://schemas.microsoft.com/office/drawing/2014/main" id="{4EC3258C-366B-4629-A7D3-5173D3637D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Полилиния 19">
              <a:extLst>
                <a:ext uri="{FF2B5EF4-FFF2-40B4-BE49-F238E27FC236}">
                  <a16:creationId xmlns:a16="http://schemas.microsoft.com/office/drawing/2014/main" id="{D444D63A-CE2B-4ACD-BA0E-4ADECAD8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Полилиния 20">
              <a:extLst>
                <a:ext uri="{FF2B5EF4-FFF2-40B4-BE49-F238E27FC236}">
                  <a16:creationId xmlns:a16="http://schemas.microsoft.com/office/drawing/2014/main" id="{7A504DF6-187A-4A54-96E8-3F3F28AAA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Полилиния 21">
              <a:extLst>
                <a:ext uri="{FF2B5EF4-FFF2-40B4-BE49-F238E27FC236}">
                  <a16:creationId xmlns:a16="http://schemas.microsoft.com/office/drawing/2014/main" id="{FE04C6F5-6DC5-4C7E-9278-9BE624FC78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Полилиния 22">
              <a:extLst>
                <a:ext uri="{FF2B5EF4-FFF2-40B4-BE49-F238E27FC236}">
                  <a16:creationId xmlns:a16="http://schemas.microsoft.com/office/drawing/2014/main" id="{94A02D9B-E6A9-4D6A-9D2A-D81C76802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Группа 25">
            <a:extLst>
              <a:ext uri="{FF2B5EF4-FFF2-40B4-BE49-F238E27FC236}">
                <a16:creationId xmlns:a16="http://schemas.microsoft.com/office/drawing/2014/main" id="{B78034A6-3565-46AA-9E73-1C954666AB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27" name="Полилиния 27">
              <a:extLst>
                <a:ext uri="{FF2B5EF4-FFF2-40B4-BE49-F238E27FC236}">
                  <a16:creationId xmlns:a16="http://schemas.microsoft.com/office/drawing/2014/main" id="{04947AA2-A772-42CB-9CEC-065095D3D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Полилиния 28">
              <a:extLst>
                <a:ext uri="{FF2B5EF4-FFF2-40B4-BE49-F238E27FC236}">
                  <a16:creationId xmlns:a16="http://schemas.microsoft.com/office/drawing/2014/main" id="{83C52D84-DEC1-4E16-972E-8EEA5D522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Полилиния 29">
              <a:extLst>
                <a:ext uri="{FF2B5EF4-FFF2-40B4-BE49-F238E27FC236}">
                  <a16:creationId xmlns:a16="http://schemas.microsoft.com/office/drawing/2014/main" id="{2036A28D-EF09-41F7-906F-CF405361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Полилиния 30">
              <a:extLst>
                <a:ext uri="{FF2B5EF4-FFF2-40B4-BE49-F238E27FC236}">
                  <a16:creationId xmlns:a16="http://schemas.microsoft.com/office/drawing/2014/main" id="{EE8D92C7-C907-4120-95E3-80E3DC85B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Полилиния 31">
              <a:extLst>
                <a:ext uri="{FF2B5EF4-FFF2-40B4-BE49-F238E27FC236}">
                  <a16:creationId xmlns:a16="http://schemas.microsoft.com/office/drawing/2014/main" id="{BBCEAAB8-CD22-41D7-B330-702682A27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Полилиния 32">
              <a:extLst>
                <a:ext uri="{FF2B5EF4-FFF2-40B4-BE49-F238E27FC236}">
                  <a16:creationId xmlns:a16="http://schemas.microsoft.com/office/drawing/2014/main" id="{6BBC1FEE-3D72-492B-8D8A-BE1A5507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Полилиния 33">
              <a:extLst>
                <a:ext uri="{FF2B5EF4-FFF2-40B4-BE49-F238E27FC236}">
                  <a16:creationId xmlns:a16="http://schemas.microsoft.com/office/drawing/2014/main" id="{C28C6E5C-C393-435C-96A1-AA2859BDC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Полилиния 34">
              <a:extLst>
                <a:ext uri="{FF2B5EF4-FFF2-40B4-BE49-F238E27FC236}">
                  <a16:creationId xmlns:a16="http://schemas.microsoft.com/office/drawing/2014/main" id="{2C2C991F-AC51-4DF5-B8DD-19B08C1CB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Полилиния 35">
              <a:extLst>
                <a:ext uri="{FF2B5EF4-FFF2-40B4-BE49-F238E27FC236}">
                  <a16:creationId xmlns:a16="http://schemas.microsoft.com/office/drawing/2014/main" id="{9C916B5F-285D-4F5A-9085-6781753AF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Полилиния 36">
              <a:extLst>
                <a:ext uri="{FF2B5EF4-FFF2-40B4-BE49-F238E27FC236}">
                  <a16:creationId xmlns:a16="http://schemas.microsoft.com/office/drawing/2014/main" id="{0375DD5F-9D17-4873-B697-3D44A5EBE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Полилиния 37">
              <a:extLst>
                <a:ext uri="{FF2B5EF4-FFF2-40B4-BE49-F238E27FC236}">
                  <a16:creationId xmlns:a16="http://schemas.microsoft.com/office/drawing/2014/main" id="{A159BBC7-6A8B-4612-94A8-56323452C7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Полилиния 38">
              <a:extLst>
                <a:ext uri="{FF2B5EF4-FFF2-40B4-BE49-F238E27FC236}">
                  <a16:creationId xmlns:a16="http://schemas.microsoft.com/office/drawing/2014/main" id="{177C901C-F8DE-4C99-95C8-F8CA1B84F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Прямоугольник 39">
            <a:extLst>
              <a:ext uri="{FF2B5EF4-FFF2-40B4-BE49-F238E27FC236}">
                <a16:creationId xmlns:a16="http://schemas.microsoft.com/office/drawing/2014/main" id="{D1D655F2-6D15-4265-ADEE-EF0075C13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42" name="Полилиния 69">
            <a:extLst>
              <a:ext uri="{FF2B5EF4-FFF2-40B4-BE49-F238E27FC236}">
                <a16:creationId xmlns:a16="http://schemas.microsoft.com/office/drawing/2014/main" id="{3248A930-1A6E-4EFB-8213-D1AC735BE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ru-RU" dirty="0"/>
          </a:p>
        </p:txBody>
      </p:sp>
      <p:pic>
        <p:nvPicPr>
          <p:cNvPr id="2" name="Рисунок 1">
            <a:extLst>
              <a:ext uri="{FF2B5EF4-FFF2-40B4-BE49-F238E27FC236}">
                <a16:creationId xmlns:a16="http://schemas.microsoft.com/office/drawing/2014/main" id="{664A2342-C89D-4129-96BA-EF3ED004AD9B}"/>
              </a:ext>
            </a:extLst>
          </p:cNvPr>
          <p:cNvPicPr>
            <a:picLocks noChangeAspect="1"/>
          </p:cNvPicPr>
          <p:nvPr/>
        </p:nvPicPr>
        <p:blipFill>
          <a:blip r:embed="rId3"/>
          <a:stretch>
            <a:fillRect/>
          </a:stretch>
        </p:blipFill>
        <p:spPr>
          <a:xfrm>
            <a:off x="2223462" y="1334981"/>
            <a:ext cx="9553260" cy="4176122"/>
          </a:xfrm>
          <a:prstGeom prst="rect">
            <a:avLst/>
          </a:prstGeom>
        </p:spPr>
      </p:pic>
    </p:spTree>
    <p:extLst>
      <p:ext uri="{BB962C8B-B14F-4D97-AF65-F5344CB8AC3E}">
        <p14:creationId xmlns:p14="http://schemas.microsoft.com/office/powerpoint/2010/main" val="2477858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0" name="Прямоугольник 9">
            <a:extLst>
              <a:ext uri="{FF2B5EF4-FFF2-40B4-BE49-F238E27FC236}">
                <a16:creationId xmlns:a16="http://schemas.microsoft.com/office/drawing/2014/main" id="{93F2CC0B-D5F1-40B8-9CC6-4A36850B6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nvGrpSpPr>
          <p:cNvPr id="12" name="Группа 11">
            <a:extLst>
              <a:ext uri="{FF2B5EF4-FFF2-40B4-BE49-F238E27FC236}">
                <a16:creationId xmlns:a16="http://schemas.microsoft.com/office/drawing/2014/main" id="{631C6CE6-1810-44ED-A6D7-3FF53040A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13" name="Полилиния 11">
              <a:extLst>
                <a:ext uri="{FF2B5EF4-FFF2-40B4-BE49-F238E27FC236}">
                  <a16:creationId xmlns:a16="http://schemas.microsoft.com/office/drawing/2014/main" id="{1F6D8BFE-D0D0-4BAE-9D5A-701DE7D3C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Полилиния 12">
              <a:extLst>
                <a:ext uri="{FF2B5EF4-FFF2-40B4-BE49-F238E27FC236}">
                  <a16:creationId xmlns:a16="http://schemas.microsoft.com/office/drawing/2014/main" id="{53F86D30-CEDB-4D96-AF73-AA3CD5A43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Полилиния 13">
              <a:extLst>
                <a:ext uri="{FF2B5EF4-FFF2-40B4-BE49-F238E27FC236}">
                  <a16:creationId xmlns:a16="http://schemas.microsoft.com/office/drawing/2014/main" id="{F5187540-C4C8-410C-A395-69FCB1C8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Полилиния 14">
              <a:extLst>
                <a:ext uri="{FF2B5EF4-FFF2-40B4-BE49-F238E27FC236}">
                  <a16:creationId xmlns:a16="http://schemas.microsoft.com/office/drawing/2014/main" id="{75BD6E4A-797C-451B-B08F-D99C1A9D1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Полилиния 15">
              <a:extLst>
                <a:ext uri="{FF2B5EF4-FFF2-40B4-BE49-F238E27FC236}">
                  <a16:creationId xmlns:a16="http://schemas.microsoft.com/office/drawing/2014/main" id="{0D241082-BAFA-462E-827B-5814B020F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Полилиния 16">
              <a:extLst>
                <a:ext uri="{FF2B5EF4-FFF2-40B4-BE49-F238E27FC236}">
                  <a16:creationId xmlns:a16="http://schemas.microsoft.com/office/drawing/2014/main" id="{2920CCBD-116D-450B-9608-99F05F7D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Полилиния 17">
              <a:extLst>
                <a:ext uri="{FF2B5EF4-FFF2-40B4-BE49-F238E27FC236}">
                  <a16:creationId xmlns:a16="http://schemas.microsoft.com/office/drawing/2014/main" id="{A57CD3DE-CEAF-4BD4-A5EF-24B3E622B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Полилиния 18">
              <a:extLst>
                <a:ext uri="{FF2B5EF4-FFF2-40B4-BE49-F238E27FC236}">
                  <a16:creationId xmlns:a16="http://schemas.microsoft.com/office/drawing/2014/main" id="{4EC3258C-366B-4629-A7D3-5173D3637D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Полилиния 19">
              <a:extLst>
                <a:ext uri="{FF2B5EF4-FFF2-40B4-BE49-F238E27FC236}">
                  <a16:creationId xmlns:a16="http://schemas.microsoft.com/office/drawing/2014/main" id="{D444D63A-CE2B-4ACD-BA0E-4ADECAD8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Полилиния 20">
              <a:extLst>
                <a:ext uri="{FF2B5EF4-FFF2-40B4-BE49-F238E27FC236}">
                  <a16:creationId xmlns:a16="http://schemas.microsoft.com/office/drawing/2014/main" id="{7A504DF6-187A-4A54-96E8-3F3F28AAA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Полилиния 21">
              <a:extLst>
                <a:ext uri="{FF2B5EF4-FFF2-40B4-BE49-F238E27FC236}">
                  <a16:creationId xmlns:a16="http://schemas.microsoft.com/office/drawing/2014/main" id="{FE04C6F5-6DC5-4C7E-9278-9BE624FC78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Полилиния 22">
              <a:extLst>
                <a:ext uri="{FF2B5EF4-FFF2-40B4-BE49-F238E27FC236}">
                  <a16:creationId xmlns:a16="http://schemas.microsoft.com/office/drawing/2014/main" id="{94A02D9B-E6A9-4D6A-9D2A-D81C76802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Группа 25">
            <a:extLst>
              <a:ext uri="{FF2B5EF4-FFF2-40B4-BE49-F238E27FC236}">
                <a16:creationId xmlns:a16="http://schemas.microsoft.com/office/drawing/2014/main" id="{B78034A6-3565-46AA-9E73-1C954666AB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27" name="Полилиния 27">
              <a:extLst>
                <a:ext uri="{FF2B5EF4-FFF2-40B4-BE49-F238E27FC236}">
                  <a16:creationId xmlns:a16="http://schemas.microsoft.com/office/drawing/2014/main" id="{04947AA2-A772-42CB-9CEC-065095D3D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Полилиния 28">
              <a:extLst>
                <a:ext uri="{FF2B5EF4-FFF2-40B4-BE49-F238E27FC236}">
                  <a16:creationId xmlns:a16="http://schemas.microsoft.com/office/drawing/2014/main" id="{83C52D84-DEC1-4E16-972E-8EEA5D522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Полилиния 29">
              <a:extLst>
                <a:ext uri="{FF2B5EF4-FFF2-40B4-BE49-F238E27FC236}">
                  <a16:creationId xmlns:a16="http://schemas.microsoft.com/office/drawing/2014/main" id="{2036A28D-EF09-41F7-906F-CF405361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Полилиния 30">
              <a:extLst>
                <a:ext uri="{FF2B5EF4-FFF2-40B4-BE49-F238E27FC236}">
                  <a16:creationId xmlns:a16="http://schemas.microsoft.com/office/drawing/2014/main" id="{EE8D92C7-C907-4120-95E3-80E3DC85B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Полилиния 31">
              <a:extLst>
                <a:ext uri="{FF2B5EF4-FFF2-40B4-BE49-F238E27FC236}">
                  <a16:creationId xmlns:a16="http://schemas.microsoft.com/office/drawing/2014/main" id="{BBCEAAB8-CD22-41D7-B330-702682A27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Полилиния 32">
              <a:extLst>
                <a:ext uri="{FF2B5EF4-FFF2-40B4-BE49-F238E27FC236}">
                  <a16:creationId xmlns:a16="http://schemas.microsoft.com/office/drawing/2014/main" id="{6BBC1FEE-3D72-492B-8D8A-BE1A5507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Полилиния 33">
              <a:extLst>
                <a:ext uri="{FF2B5EF4-FFF2-40B4-BE49-F238E27FC236}">
                  <a16:creationId xmlns:a16="http://schemas.microsoft.com/office/drawing/2014/main" id="{C28C6E5C-C393-435C-96A1-AA2859BDC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Полилиния 34">
              <a:extLst>
                <a:ext uri="{FF2B5EF4-FFF2-40B4-BE49-F238E27FC236}">
                  <a16:creationId xmlns:a16="http://schemas.microsoft.com/office/drawing/2014/main" id="{2C2C991F-AC51-4DF5-B8DD-19B08C1CB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Полилиния 35">
              <a:extLst>
                <a:ext uri="{FF2B5EF4-FFF2-40B4-BE49-F238E27FC236}">
                  <a16:creationId xmlns:a16="http://schemas.microsoft.com/office/drawing/2014/main" id="{9C916B5F-285D-4F5A-9085-6781753AF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Полилиния 36">
              <a:extLst>
                <a:ext uri="{FF2B5EF4-FFF2-40B4-BE49-F238E27FC236}">
                  <a16:creationId xmlns:a16="http://schemas.microsoft.com/office/drawing/2014/main" id="{0375DD5F-9D17-4873-B697-3D44A5EBE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Полилиния 37">
              <a:extLst>
                <a:ext uri="{FF2B5EF4-FFF2-40B4-BE49-F238E27FC236}">
                  <a16:creationId xmlns:a16="http://schemas.microsoft.com/office/drawing/2014/main" id="{A159BBC7-6A8B-4612-94A8-56323452C7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Полилиния 38">
              <a:extLst>
                <a:ext uri="{FF2B5EF4-FFF2-40B4-BE49-F238E27FC236}">
                  <a16:creationId xmlns:a16="http://schemas.microsoft.com/office/drawing/2014/main" id="{177C901C-F8DE-4C99-95C8-F8CA1B84F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Прямоугольник 39">
            <a:extLst>
              <a:ext uri="{FF2B5EF4-FFF2-40B4-BE49-F238E27FC236}">
                <a16:creationId xmlns:a16="http://schemas.microsoft.com/office/drawing/2014/main" id="{D1D655F2-6D15-4265-ADEE-EF0075C13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42" name="Полилиния 69">
            <a:extLst>
              <a:ext uri="{FF2B5EF4-FFF2-40B4-BE49-F238E27FC236}">
                <a16:creationId xmlns:a16="http://schemas.microsoft.com/office/drawing/2014/main" id="{3248A930-1A6E-4EFB-8213-D1AC735BE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ru-RU" dirty="0"/>
          </a:p>
        </p:txBody>
      </p:sp>
      <p:sp>
        <p:nvSpPr>
          <p:cNvPr id="2" name="Прямоугольник: скругленные углы 1">
            <a:extLst>
              <a:ext uri="{FF2B5EF4-FFF2-40B4-BE49-F238E27FC236}">
                <a16:creationId xmlns:a16="http://schemas.microsoft.com/office/drawing/2014/main" id="{172BF578-BBD4-40C9-929A-E8C850FF6FDD}"/>
              </a:ext>
            </a:extLst>
          </p:cNvPr>
          <p:cNvSpPr/>
          <p:nvPr/>
        </p:nvSpPr>
        <p:spPr>
          <a:xfrm>
            <a:off x="451967" y="366175"/>
            <a:ext cx="4182177" cy="1229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ru-RU" dirty="0" err="1"/>
              <a:t>Крім</a:t>
            </a:r>
            <a:r>
              <a:rPr lang="ru-RU" dirty="0"/>
              <a:t> ГПК питання оцінки </a:t>
            </a:r>
            <a:r>
              <a:rPr lang="ru-RU" dirty="0" err="1"/>
              <a:t>доказів</a:t>
            </a:r>
            <a:r>
              <a:rPr lang="ru-RU" dirty="0"/>
              <a:t> </a:t>
            </a:r>
            <a:r>
              <a:rPr lang="ru-RU" dirty="0" err="1"/>
              <a:t>регулюється</a:t>
            </a:r>
            <a:r>
              <a:rPr lang="ru-RU" dirty="0"/>
              <a:t> й іншими нормативно-</a:t>
            </a:r>
            <a:r>
              <a:rPr lang="ru-RU" dirty="0" err="1"/>
              <a:t>правовими</a:t>
            </a:r>
            <a:r>
              <a:rPr lang="ru-RU" dirty="0"/>
              <a:t> актами.</a:t>
            </a:r>
            <a:endParaRPr lang="ru-UA" dirty="0"/>
          </a:p>
        </p:txBody>
      </p:sp>
      <p:sp>
        <p:nvSpPr>
          <p:cNvPr id="3" name="Стрелка: вниз 2">
            <a:extLst>
              <a:ext uri="{FF2B5EF4-FFF2-40B4-BE49-F238E27FC236}">
                <a16:creationId xmlns:a16="http://schemas.microsoft.com/office/drawing/2014/main" id="{B615FD1B-A3BE-4968-8F75-99FECA2E17CA}"/>
              </a:ext>
            </a:extLst>
          </p:cNvPr>
          <p:cNvSpPr/>
          <p:nvPr/>
        </p:nvSpPr>
        <p:spPr>
          <a:xfrm>
            <a:off x="2141211" y="1806040"/>
            <a:ext cx="671294" cy="732893"/>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ru-UA"/>
          </a:p>
        </p:txBody>
      </p:sp>
      <p:sp>
        <p:nvSpPr>
          <p:cNvPr id="4" name="Прямоугольник: скругленные углы 3">
            <a:extLst>
              <a:ext uri="{FF2B5EF4-FFF2-40B4-BE49-F238E27FC236}">
                <a16:creationId xmlns:a16="http://schemas.microsoft.com/office/drawing/2014/main" id="{06EC0CF8-05DE-4726-B035-46D6D947481C}"/>
              </a:ext>
            </a:extLst>
          </p:cNvPr>
          <p:cNvSpPr/>
          <p:nvPr/>
        </p:nvSpPr>
        <p:spPr>
          <a:xfrm>
            <a:off x="467903" y="2639306"/>
            <a:ext cx="3925491" cy="355214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ru-RU" dirty="0"/>
              <a:t>Як зазначено в </a:t>
            </a:r>
            <a:r>
              <a:rPr lang="ru-RU" b="1" i="1" dirty="0" err="1">
                <a:effectLst>
                  <a:outerShdw blurRad="38100" dist="38100" dir="2700000" algn="tl">
                    <a:srgbClr val="000000">
                      <a:alpha val="43137"/>
                    </a:srgbClr>
                  </a:outerShdw>
                </a:effectLst>
              </a:rPr>
              <a:t>постанові</a:t>
            </a:r>
            <a:r>
              <a:rPr lang="ru-RU" b="1" i="1" dirty="0">
                <a:effectLst>
                  <a:outerShdw blurRad="38100" dist="38100" dir="2700000" algn="tl">
                    <a:srgbClr val="000000">
                      <a:alpha val="43137"/>
                    </a:srgbClr>
                  </a:outerShdw>
                </a:effectLst>
              </a:rPr>
              <a:t> Верховного Суду України №5-249кс15 від 21.01.2016 р., </a:t>
            </a:r>
            <a:r>
              <a:rPr lang="ru-RU" dirty="0" err="1"/>
              <a:t>переконливість</a:t>
            </a:r>
            <a:r>
              <a:rPr lang="ru-RU" dirty="0"/>
              <a:t> кожного </a:t>
            </a:r>
            <a:r>
              <a:rPr lang="ru-RU" dirty="0" err="1"/>
              <a:t>доказу</a:t>
            </a:r>
            <a:r>
              <a:rPr lang="ru-RU" dirty="0"/>
              <a:t> доводиться у </a:t>
            </a:r>
            <a:r>
              <a:rPr lang="ru-RU" dirty="0" err="1"/>
              <a:t>змагальній</a:t>
            </a:r>
            <a:r>
              <a:rPr lang="ru-RU" dirty="0"/>
              <a:t> </a:t>
            </a:r>
            <a:r>
              <a:rPr lang="ru-RU" dirty="0" err="1"/>
              <a:t>процедурі</a:t>
            </a:r>
            <a:r>
              <a:rPr lang="ru-RU" dirty="0"/>
              <a:t> </a:t>
            </a:r>
            <a:r>
              <a:rPr lang="ru-RU" dirty="0" err="1"/>
              <a:t>безпосередньо</a:t>
            </a:r>
            <a:r>
              <a:rPr lang="ru-RU" dirty="0"/>
              <a:t> перед тим складом суду, який дає цьому </a:t>
            </a:r>
            <a:r>
              <a:rPr lang="ru-RU" dirty="0" err="1"/>
              <a:t>доказу</a:t>
            </a:r>
            <a:r>
              <a:rPr lang="ru-RU" dirty="0"/>
              <a:t> </a:t>
            </a:r>
            <a:r>
              <a:rPr lang="ru-RU" dirty="0" err="1"/>
              <a:t>юридично</a:t>
            </a:r>
            <a:r>
              <a:rPr lang="ru-RU" dirty="0"/>
              <a:t> </a:t>
            </a:r>
            <a:r>
              <a:rPr lang="ru-RU" dirty="0" err="1"/>
              <a:t>значущу</a:t>
            </a:r>
            <a:r>
              <a:rPr lang="ru-RU" dirty="0"/>
              <a:t> </a:t>
            </a:r>
            <a:r>
              <a:rPr lang="ru-RU" dirty="0" err="1"/>
              <a:t>оцінку</a:t>
            </a:r>
            <a:r>
              <a:rPr lang="ru-RU" dirty="0"/>
              <a:t>. </a:t>
            </a:r>
            <a:endParaRPr lang="ru-UA" dirty="0"/>
          </a:p>
        </p:txBody>
      </p:sp>
      <p:sp>
        <p:nvSpPr>
          <p:cNvPr id="6" name="Прямоугольник: скругленные углы 5">
            <a:extLst>
              <a:ext uri="{FF2B5EF4-FFF2-40B4-BE49-F238E27FC236}">
                <a16:creationId xmlns:a16="http://schemas.microsoft.com/office/drawing/2014/main" id="{FDF8C802-2BBD-4FDD-9FDB-C067E42AE899}"/>
              </a:ext>
            </a:extLst>
          </p:cNvPr>
          <p:cNvSpPr/>
          <p:nvPr/>
        </p:nvSpPr>
        <p:spPr>
          <a:xfrm>
            <a:off x="7439488" y="286993"/>
            <a:ext cx="4145863" cy="26011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Отже, під </a:t>
            </a:r>
            <a:r>
              <a:rPr lang="ru-RU" b="1" i="1" dirty="0" err="1">
                <a:ln>
                  <a:solidFill>
                    <a:schemeClr val="tx1"/>
                  </a:solidFill>
                </a:ln>
                <a:effectLst>
                  <a:outerShdw blurRad="38100" dist="38100" dir="2700000" algn="tl">
                    <a:srgbClr val="000000">
                      <a:alpha val="43137"/>
                    </a:srgbClr>
                  </a:outerShdw>
                </a:effectLst>
              </a:rPr>
              <a:t>оцінкою</a:t>
            </a:r>
            <a:r>
              <a:rPr lang="ru-RU" b="1" i="1" dirty="0">
                <a:ln>
                  <a:solidFill>
                    <a:schemeClr val="tx1"/>
                  </a:solidFill>
                </a:ln>
                <a:effectLst>
                  <a:outerShdw blurRad="38100" dist="38100" dir="2700000" algn="tl">
                    <a:srgbClr val="000000">
                      <a:alpha val="43137"/>
                    </a:srgbClr>
                  </a:outerShdw>
                </a:effectLst>
              </a:rPr>
              <a:t> </a:t>
            </a:r>
            <a:r>
              <a:rPr lang="ru-RU" b="1" i="1" dirty="0" err="1">
                <a:ln>
                  <a:solidFill>
                    <a:schemeClr val="tx1"/>
                  </a:solidFill>
                </a:ln>
                <a:effectLst>
                  <a:outerShdw blurRad="38100" dist="38100" dir="2700000" algn="tl">
                    <a:srgbClr val="000000">
                      <a:alpha val="43137"/>
                    </a:srgbClr>
                  </a:outerShdw>
                </a:effectLst>
              </a:rPr>
              <a:t>доказів</a:t>
            </a:r>
            <a:r>
              <a:rPr lang="ru-RU" b="1" i="1" dirty="0">
                <a:ln>
                  <a:solidFill>
                    <a:schemeClr val="tx1"/>
                  </a:solidFill>
                </a:ln>
                <a:effectLst>
                  <a:outerShdw blurRad="38100" dist="38100" dir="2700000" algn="tl">
                    <a:srgbClr val="000000">
                      <a:alpha val="43137"/>
                    </a:srgbClr>
                  </a:outerShdw>
                </a:effectLst>
              </a:rPr>
              <a:t> </a:t>
            </a:r>
            <a:r>
              <a:rPr lang="ru-RU" dirty="0"/>
              <a:t>слід </a:t>
            </a:r>
            <a:r>
              <a:rPr lang="ru-RU" dirty="0" err="1"/>
              <a:t>розуміти</a:t>
            </a:r>
            <a:r>
              <a:rPr lang="ru-RU" dirty="0"/>
              <a:t> </a:t>
            </a:r>
            <a:r>
              <a:rPr lang="ru-RU" dirty="0" err="1"/>
              <a:t>логічну</a:t>
            </a:r>
            <a:r>
              <a:rPr lang="ru-RU" dirty="0"/>
              <a:t> </a:t>
            </a:r>
            <a:r>
              <a:rPr lang="ru-RU" dirty="0" err="1"/>
              <a:t>розумову</a:t>
            </a:r>
            <a:r>
              <a:rPr lang="ru-RU" dirty="0"/>
              <a:t> діяльність </a:t>
            </a:r>
            <a:r>
              <a:rPr lang="ru-RU" dirty="0" err="1"/>
              <a:t>судді</a:t>
            </a:r>
            <a:r>
              <a:rPr lang="ru-RU" dirty="0"/>
              <a:t>, який за своїм </a:t>
            </a:r>
            <a:r>
              <a:rPr lang="ru-RU" dirty="0" err="1"/>
              <a:t>внутрішнім</a:t>
            </a:r>
            <a:r>
              <a:rPr lang="ru-RU" dirty="0"/>
              <a:t> </a:t>
            </a:r>
            <a:r>
              <a:rPr lang="ru-RU" dirty="0" err="1"/>
              <a:t>переконанням</a:t>
            </a:r>
            <a:r>
              <a:rPr lang="ru-RU" dirty="0"/>
              <a:t>, на </a:t>
            </a:r>
            <a:r>
              <a:rPr lang="ru-RU" dirty="0" err="1"/>
              <a:t>підставі</a:t>
            </a:r>
            <a:r>
              <a:rPr lang="ru-RU" dirty="0"/>
              <a:t> дослідження наявних у </a:t>
            </a:r>
            <a:r>
              <a:rPr lang="ru-RU" dirty="0" err="1"/>
              <a:t>справі</a:t>
            </a:r>
            <a:r>
              <a:rPr lang="ru-RU" dirty="0"/>
              <a:t> </a:t>
            </a:r>
            <a:r>
              <a:rPr lang="ru-RU" dirty="0" err="1"/>
              <a:t>доказів</a:t>
            </a:r>
            <a:r>
              <a:rPr lang="ru-RU" dirty="0"/>
              <a:t>, встановлює обставини, що </a:t>
            </a:r>
            <a:r>
              <a:rPr lang="ru-RU" dirty="0" err="1"/>
              <a:t>входять</a:t>
            </a:r>
            <a:r>
              <a:rPr lang="ru-RU" dirty="0"/>
              <a:t> в предмет </a:t>
            </a:r>
            <a:r>
              <a:rPr lang="ru-RU" dirty="0" err="1"/>
              <a:t>доказування</a:t>
            </a:r>
            <a:r>
              <a:rPr lang="ru-RU" dirty="0"/>
              <a:t>. </a:t>
            </a:r>
            <a:endParaRPr lang="ru-UA" dirty="0"/>
          </a:p>
        </p:txBody>
      </p:sp>
      <p:cxnSp>
        <p:nvCxnSpPr>
          <p:cNvPr id="8" name="Прямая соединительная линия 7">
            <a:extLst>
              <a:ext uri="{FF2B5EF4-FFF2-40B4-BE49-F238E27FC236}">
                <a16:creationId xmlns:a16="http://schemas.microsoft.com/office/drawing/2014/main" id="{327C331F-148C-44D4-B58A-7F9AEC47A24D}"/>
              </a:ext>
            </a:extLst>
          </p:cNvPr>
          <p:cNvCxnSpPr>
            <a:cxnSpLocks/>
          </p:cNvCxnSpPr>
          <p:nvPr/>
        </p:nvCxnSpPr>
        <p:spPr>
          <a:xfrm>
            <a:off x="6047038" y="4748"/>
            <a:ext cx="48962" cy="6843707"/>
          </a:xfrm>
          <a:prstGeom prst="line">
            <a:avLst/>
          </a:prstGeom>
          <a:ln>
            <a:solidFill>
              <a:schemeClr val="tx1"/>
            </a:solidFill>
          </a:ln>
        </p:spPr>
        <p:style>
          <a:lnRef idx="3">
            <a:schemeClr val="accent3"/>
          </a:lnRef>
          <a:fillRef idx="0">
            <a:schemeClr val="accent3"/>
          </a:fillRef>
          <a:effectRef idx="2">
            <a:schemeClr val="accent3"/>
          </a:effectRef>
          <a:fontRef idx="minor">
            <a:schemeClr val="tx1"/>
          </a:fontRef>
        </p:style>
      </p:cxnSp>
      <p:cxnSp>
        <p:nvCxnSpPr>
          <p:cNvPr id="25" name="Прямая соединительная линия 24">
            <a:extLst>
              <a:ext uri="{FF2B5EF4-FFF2-40B4-BE49-F238E27FC236}">
                <a16:creationId xmlns:a16="http://schemas.microsoft.com/office/drawing/2014/main" id="{39CA4B3C-2991-4B2D-A579-E49C9416FF42}"/>
              </a:ext>
            </a:extLst>
          </p:cNvPr>
          <p:cNvCxnSpPr/>
          <p:nvPr/>
        </p:nvCxnSpPr>
        <p:spPr>
          <a:xfrm flipV="1">
            <a:off x="6096000" y="3423042"/>
            <a:ext cx="6226206" cy="14910"/>
          </a:xfrm>
          <a:prstGeom prst="line">
            <a:avLst/>
          </a:prstGeom>
          <a:ln>
            <a:solidFill>
              <a:schemeClr val="tx1"/>
            </a:solidFill>
          </a:ln>
        </p:spPr>
        <p:style>
          <a:lnRef idx="3">
            <a:schemeClr val="accent1"/>
          </a:lnRef>
          <a:fillRef idx="0">
            <a:schemeClr val="accent1"/>
          </a:fillRef>
          <a:effectRef idx="2">
            <a:schemeClr val="accent1"/>
          </a:effectRef>
          <a:fontRef idx="minor">
            <a:schemeClr val="tx1"/>
          </a:fontRef>
        </p:style>
      </p:cxnSp>
      <p:sp>
        <p:nvSpPr>
          <p:cNvPr id="39" name="Прямоугольник: скругленные углы 38">
            <a:extLst>
              <a:ext uri="{FF2B5EF4-FFF2-40B4-BE49-F238E27FC236}">
                <a16:creationId xmlns:a16="http://schemas.microsoft.com/office/drawing/2014/main" id="{85417229-B45D-464F-8AA7-E0B8E9E571DE}"/>
              </a:ext>
            </a:extLst>
          </p:cNvPr>
          <p:cNvSpPr/>
          <p:nvPr/>
        </p:nvSpPr>
        <p:spPr>
          <a:xfrm>
            <a:off x="6649375" y="3781887"/>
            <a:ext cx="5237825" cy="278912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dirty="0" err="1"/>
              <a:t>Розглядаючи</a:t>
            </a:r>
            <a:r>
              <a:rPr lang="ru-RU" dirty="0"/>
              <a:t> </a:t>
            </a:r>
            <a:r>
              <a:rPr lang="ru-RU" dirty="0" err="1"/>
              <a:t>дане</a:t>
            </a:r>
            <a:r>
              <a:rPr lang="ru-RU" dirty="0"/>
              <a:t> питання слід </a:t>
            </a:r>
            <a:r>
              <a:rPr lang="ru-RU" dirty="0" err="1"/>
              <a:t>уважно</a:t>
            </a:r>
            <a:r>
              <a:rPr lang="ru-RU" dirty="0"/>
              <a:t> </a:t>
            </a:r>
            <a:r>
              <a:rPr lang="ru-RU" dirty="0" err="1"/>
              <a:t>ознайомитись</a:t>
            </a:r>
            <a:r>
              <a:rPr lang="ru-RU" dirty="0"/>
              <a:t> із </a:t>
            </a:r>
            <a:r>
              <a:rPr lang="ru-RU" dirty="0" err="1"/>
              <a:t>положеннями</a:t>
            </a:r>
            <a:r>
              <a:rPr lang="ru-RU" dirty="0"/>
              <a:t>  </a:t>
            </a:r>
            <a:r>
              <a:rPr lang="ru-RU" b="1" i="1" dirty="0">
                <a:effectLst>
                  <a:outerShdw blurRad="38100" dist="38100" dir="2700000" algn="tl">
                    <a:srgbClr val="000000">
                      <a:alpha val="43137"/>
                    </a:srgbClr>
                  </a:outerShdw>
                </a:effectLst>
              </a:rPr>
              <a:t>ст.73-112 ГПК </a:t>
            </a:r>
            <a:r>
              <a:rPr lang="ru-RU" dirty="0"/>
              <a:t>та </a:t>
            </a:r>
            <a:r>
              <a:rPr lang="ru-RU" b="1" i="1" dirty="0">
                <a:effectLst>
                  <a:outerShdw blurRad="38100" dist="38100" dir="2700000" algn="tl">
                    <a:srgbClr val="000000">
                      <a:alpha val="43137"/>
                    </a:srgbClr>
                  </a:outerShdw>
                </a:effectLst>
              </a:rPr>
              <a:t>Постановою Пленуму ВГСУ </a:t>
            </a:r>
            <a:r>
              <a:rPr lang="ru-RU" b="1" i="1" u="sng" dirty="0"/>
              <a:t>«Про деякі питання практики застосування </a:t>
            </a:r>
            <a:r>
              <a:rPr lang="ru-RU" b="1" i="1" u="sng" dirty="0" err="1"/>
              <a:t>Господарського</a:t>
            </a:r>
            <a:r>
              <a:rPr lang="ru-RU" b="1" i="1" u="sng" dirty="0"/>
              <a:t> </a:t>
            </a:r>
            <a:r>
              <a:rPr lang="ru-RU" b="1" i="1" u="sng" dirty="0" err="1"/>
              <a:t>процесуального</a:t>
            </a:r>
            <a:r>
              <a:rPr lang="ru-RU" b="1" i="1" u="sng" dirty="0"/>
              <a:t> кодексу України судами </a:t>
            </a:r>
            <a:r>
              <a:rPr lang="ru-RU" b="1" i="1" u="sng" dirty="0" err="1"/>
              <a:t>першої</a:t>
            </a:r>
            <a:r>
              <a:rPr lang="ru-RU" b="1" i="1" u="sng" dirty="0"/>
              <a:t> </a:t>
            </a:r>
            <a:r>
              <a:rPr lang="ru-RU" b="1" i="1" u="sng" dirty="0" err="1"/>
              <a:t>інстанції</a:t>
            </a:r>
            <a:r>
              <a:rPr lang="ru-RU" b="1" i="1" u="sng" dirty="0"/>
              <a:t>» № 18 від 26.12.2011 р.</a:t>
            </a:r>
            <a:endParaRPr lang="ru-UA" b="1" i="1" u="sng" dirty="0"/>
          </a:p>
        </p:txBody>
      </p:sp>
    </p:spTree>
    <p:extLst>
      <p:ext uri="{BB962C8B-B14F-4D97-AF65-F5344CB8AC3E}">
        <p14:creationId xmlns:p14="http://schemas.microsoft.com/office/powerpoint/2010/main" val="1966801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0" name="Прямоугольник 9">
            <a:extLst>
              <a:ext uri="{FF2B5EF4-FFF2-40B4-BE49-F238E27FC236}">
                <a16:creationId xmlns:a16="http://schemas.microsoft.com/office/drawing/2014/main" id="{93F2CC0B-D5F1-40B8-9CC6-4A36850B6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nvGrpSpPr>
          <p:cNvPr id="12" name="Группа 11">
            <a:extLst>
              <a:ext uri="{FF2B5EF4-FFF2-40B4-BE49-F238E27FC236}">
                <a16:creationId xmlns:a16="http://schemas.microsoft.com/office/drawing/2014/main" id="{631C6CE6-1810-44ED-A6D7-3FF53040A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13" name="Полилиния 11">
              <a:extLst>
                <a:ext uri="{FF2B5EF4-FFF2-40B4-BE49-F238E27FC236}">
                  <a16:creationId xmlns:a16="http://schemas.microsoft.com/office/drawing/2014/main" id="{1F6D8BFE-D0D0-4BAE-9D5A-701DE7D3C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Полилиния 12">
              <a:extLst>
                <a:ext uri="{FF2B5EF4-FFF2-40B4-BE49-F238E27FC236}">
                  <a16:creationId xmlns:a16="http://schemas.microsoft.com/office/drawing/2014/main" id="{53F86D30-CEDB-4D96-AF73-AA3CD5A43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Полилиния 13">
              <a:extLst>
                <a:ext uri="{FF2B5EF4-FFF2-40B4-BE49-F238E27FC236}">
                  <a16:creationId xmlns:a16="http://schemas.microsoft.com/office/drawing/2014/main" id="{F5187540-C4C8-410C-A395-69FCB1C8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Полилиния 14">
              <a:extLst>
                <a:ext uri="{FF2B5EF4-FFF2-40B4-BE49-F238E27FC236}">
                  <a16:creationId xmlns:a16="http://schemas.microsoft.com/office/drawing/2014/main" id="{75BD6E4A-797C-451B-B08F-D99C1A9D1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Полилиния 15">
              <a:extLst>
                <a:ext uri="{FF2B5EF4-FFF2-40B4-BE49-F238E27FC236}">
                  <a16:creationId xmlns:a16="http://schemas.microsoft.com/office/drawing/2014/main" id="{0D241082-BAFA-462E-827B-5814B020F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Полилиния 16">
              <a:extLst>
                <a:ext uri="{FF2B5EF4-FFF2-40B4-BE49-F238E27FC236}">
                  <a16:creationId xmlns:a16="http://schemas.microsoft.com/office/drawing/2014/main" id="{2920CCBD-116D-450B-9608-99F05F7D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Полилиния 17">
              <a:extLst>
                <a:ext uri="{FF2B5EF4-FFF2-40B4-BE49-F238E27FC236}">
                  <a16:creationId xmlns:a16="http://schemas.microsoft.com/office/drawing/2014/main" id="{A57CD3DE-CEAF-4BD4-A5EF-24B3E622B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Полилиния 18">
              <a:extLst>
                <a:ext uri="{FF2B5EF4-FFF2-40B4-BE49-F238E27FC236}">
                  <a16:creationId xmlns:a16="http://schemas.microsoft.com/office/drawing/2014/main" id="{4EC3258C-366B-4629-A7D3-5173D3637D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Полилиния 19">
              <a:extLst>
                <a:ext uri="{FF2B5EF4-FFF2-40B4-BE49-F238E27FC236}">
                  <a16:creationId xmlns:a16="http://schemas.microsoft.com/office/drawing/2014/main" id="{D444D63A-CE2B-4ACD-BA0E-4ADECAD8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Полилиния 20">
              <a:extLst>
                <a:ext uri="{FF2B5EF4-FFF2-40B4-BE49-F238E27FC236}">
                  <a16:creationId xmlns:a16="http://schemas.microsoft.com/office/drawing/2014/main" id="{7A504DF6-187A-4A54-96E8-3F3F28AAA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Полилиния 21">
              <a:extLst>
                <a:ext uri="{FF2B5EF4-FFF2-40B4-BE49-F238E27FC236}">
                  <a16:creationId xmlns:a16="http://schemas.microsoft.com/office/drawing/2014/main" id="{FE04C6F5-6DC5-4C7E-9278-9BE624FC78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Полилиния 22">
              <a:extLst>
                <a:ext uri="{FF2B5EF4-FFF2-40B4-BE49-F238E27FC236}">
                  <a16:creationId xmlns:a16="http://schemas.microsoft.com/office/drawing/2014/main" id="{94A02D9B-E6A9-4D6A-9D2A-D81C76802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Группа 25">
            <a:extLst>
              <a:ext uri="{FF2B5EF4-FFF2-40B4-BE49-F238E27FC236}">
                <a16:creationId xmlns:a16="http://schemas.microsoft.com/office/drawing/2014/main" id="{B78034A6-3565-46AA-9E73-1C954666AB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27" name="Полилиния 27">
              <a:extLst>
                <a:ext uri="{FF2B5EF4-FFF2-40B4-BE49-F238E27FC236}">
                  <a16:creationId xmlns:a16="http://schemas.microsoft.com/office/drawing/2014/main" id="{04947AA2-A772-42CB-9CEC-065095D3D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Полилиния 28">
              <a:extLst>
                <a:ext uri="{FF2B5EF4-FFF2-40B4-BE49-F238E27FC236}">
                  <a16:creationId xmlns:a16="http://schemas.microsoft.com/office/drawing/2014/main" id="{83C52D84-DEC1-4E16-972E-8EEA5D522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Полилиния 29">
              <a:extLst>
                <a:ext uri="{FF2B5EF4-FFF2-40B4-BE49-F238E27FC236}">
                  <a16:creationId xmlns:a16="http://schemas.microsoft.com/office/drawing/2014/main" id="{2036A28D-EF09-41F7-906F-CF405361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Полилиния 30">
              <a:extLst>
                <a:ext uri="{FF2B5EF4-FFF2-40B4-BE49-F238E27FC236}">
                  <a16:creationId xmlns:a16="http://schemas.microsoft.com/office/drawing/2014/main" id="{EE8D92C7-C907-4120-95E3-80E3DC85B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Полилиния 31">
              <a:extLst>
                <a:ext uri="{FF2B5EF4-FFF2-40B4-BE49-F238E27FC236}">
                  <a16:creationId xmlns:a16="http://schemas.microsoft.com/office/drawing/2014/main" id="{BBCEAAB8-CD22-41D7-B330-702682A27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Полилиния 32">
              <a:extLst>
                <a:ext uri="{FF2B5EF4-FFF2-40B4-BE49-F238E27FC236}">
                  <a16:creationId xmlns:a16="http://schemas.microsoft.com/office/drawing/2014/main" id="{6BBC1FEE-3D72-492B-8D8A-BE1A5507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Полилиния 33">
              <a:extLst>
                <a:ext uri="{FF2B5EF4-FFF2-40B4-BE49-F238E27FC236}">
                  <a16:creationId xmlns:a16="http://schemas.microsoft.com/office/drawing/2014/main" id="{C28C6E5C-C393-435C-96A1-AA2859BDC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Полилиния 34">
              <a:extLst>
                <a:ext uri="{FF2B5EF4-FFF2-40B4-BE49-F238E27FC236}">
                  <a16:creationId xmlns:a16="http://schemas.microsoft.com/office/drawing/2014/main" id="{2C2C991F-AC51-4DF5-B8DD-19B08C1CB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Полилиния 35">
              <a:extLst>
                <a:ext uri="{FF2B5EF4-FFF2-40B4-BE49-F238E27FC236}">
                  <a16:creationId xmlns:a16="http://schemas.microsoft.com/office/drawing/2014/main" id="{9C916B5F-285D-4F5A-9085-6781753AF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Полилиния 36">
              <a:extLst>
                <a:ext uri="{FF2B5EF4-FFF2-40B4-BE49-F238E27FC236}">
                  <a16:creationId xmlns:a16="http://schemas.microsoft.com/office/drawing/2014/main" id="{0375DD5F-9D17-4873-B697-3D44A5EBE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Полилиния 37">
              <a:extLst>
                <a:ext uri="{FF2B5EF4-FFF2-40B4-BE49-F238E27FC236}">
                  <a16:creationId xmlns:a16="http://schemas.microsoft.com/office/drawing/2014/main" id="{A159BBC7-6A8B-4612-94A8-56323452C7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Полилиния 38">
              <a:extLst>
                <a:ext uri="{FF2B5EF4-FFF2-40B4-BE49-F238E27FC236}">
                  <a16:creationId xmlns:a16="http://schemas.microsoft.com/office/drawing/2014/main" id="{177C901C-F8DE-4C99-95C8-F8CA1B84F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Прямоугольник 39">
            <a:extLst>
              <a:ext uri="{FF2B5EF4-FFF2-40B4-BE49-F238E27FC236}">
                <a16:creationId xmlns:a16="http://schemas.microsoft.com/office/drawing/2014/main" id="{D1D655F2-6D15-4265-ADEE-EF0075C13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42" name="Полилиния 69">
            <a:extLst>
              <a:ext uri="{FF2B5EF4-FFF2-40B4-BE49-F238E27FC236}">
                <a16:creationId xmlns:a16="http://schemas.microsoft.com/office/drawing/2014/main" id="{3248A930-1A6E-4EFB-8213-D1AC735BE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ru-RU" dirty="0"/>
          </a:p>
        </p:txBody>
      </p:sp>
      <p:sp>
        <p:nvSpPr>
          <p:cNvPr id="39" name="TextBox 38">
            <a:extLst>
              <a:ext uri="{FF2B5EF4-FFF2-40B4-BE49-F238E27FC236}">
                <a16:creationId xmlns:a16="http://schemas.microsoft.com/office/drawing/2014/main" id="{9FA03668-9DB2-43A1-8580-9A73542E38FE}"/>
              </a:ext>
            </a:extLst>
          </p:cNvPr>
          <p:cNvSpPr txBox="1"/>
          <p:nvPr/>
        </p:nvSpPr>
        <p:spPr>
          <a:xfrm>
            <a:off x="1111678" y="449549"/>
            <a:ext cx="10226251" cy="523220"/>
          </a:xfrm>
          <a:prstGeom prst="rect">
            <a:avLst/>
          </a:prstGeom>
          <a:noFill/>
        </p:spPr>
        <p:txBody>
          <a:bodyPr wrap="square">
            <a:spAutoFit/>
          </a:bodyPr>
          <a:lstStyle/>
          <a:p>
            <a:r>
              <a:rPr lang="ru-RU" sz="2800" b="1" i="1" u="sng" dirty="0">
                <a:effectLst>
                  <a:outerShdw blurRad="38100" dist="38100" dir="2700000" algn="tl">
                    <a:srgbClr val="000000">
                      <a:alpha val="43137"/>
                    </a:srgbClr>
                  </a:outerShdw>
                </a:effectLst>
              </a:rPr>
              <a:t>2. ОСНОВНІ ПОЛОЖЕННЯ ПРО ПРОЦЕСУАЛЬНІ СТРОКИ</a:t>
            </a:r>
            <a:endParaRPr lang="ru-UA" sz="2800" b="1" i="1" u="sng" dirty="0">
              <a:effectLst>
                <a:outerShdw blurRad="38100" dist="38100" dir="2700000" algn="tl">
                  <a:srgbClr val="000000">
                    <a:alpha val="43137"/>
                  </a:srgbClr>
                </a:outerShdw>
              </a:effectLst>
            </a:endParaRPr>
          </a:p>
        </p:txBody>
      </p:sp>
      <p:sp>
        <p:nvSpPr>
          <p:cNvPr id="2" name="Прямоугольник: скругленные углы 1">
            <a:extLst>
              <a:ext uri="{FF2B5EF4-FFF2-40B4-BE49-F238E27FC236}">
                <a16:creationId xmlns:a16="http://schemas.microsoft.com/office/drawing/2014/main" id="{0936D47C-D39F-4551-A3F1-4E9A06D170B8}"/>
              </a:ext>
            </a:extLst>
          </p:cNvPr>
          <p:cNvSpPr/>
          <p:nvPr/>
        </p:nvSpPr>
        <p:spPr>
          <a:xfrm>
            <a:off x="964835" y="1229833"/>
            <a:ext cx="10407010" cy="11476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sz="2000" dirty="0">
                <a:effectLst>
                  <a:outerShdw blurRad="38100" dist="38100" dir="2700000" algn="tl">
                    <a:srgbClr val="000000">
                      <a:alpha val="43137"/>
                    </a:srgbClr>
                  </a:outerShdw>
                </a:effectLst>
              </a:rPr>
              <a:t>Під</a:t>
            </a:r>
            <a:r>
              <a:rPr lang="ru-RU" sz="2000" b="1" dirty="0">
                <a:effectLst>
                  <a:outerShdw blurRad="38100" dist="38100" dir="2700000" algn="tl">
                    <a:srgbClr val="000000">
                      <a:alpha val="43137"/>
                    </a:srgbClr>
                  </a:outerShdw>
                </a:effectLst>
              </a:rPr>
              <a:t> </a:t>
            </a:r>
            <a:r>
              <a:rPr lang="ru-RU" sz="2000" b="1" u="sng" dirty="0">
                <a:solidFill>
                  <a:srgbClr val="FF0000"/>
                </a:solidFill>
                <a:effectLst>
                  <a:outerShdw blurRad="38100" dist="38100" dir="2700000" algn="tl">
                    <a:srgbClr val="000000">
                      <a:alpha val="43137"/>
                    </a:srgbClr>
                  </a:outerShdw>
                </a:effectLst>
              </a:rPr>
              <a:t>ПРОЦЕСУАЛЬНИМ СТРОКОМ </a:t>
            </a:r>
            <a:r>
              <a:rPr lang="ru-RU" sz="2000" dirty="0">
                <a:effectLst>
                  <a:outerShdw blurRad="38100" dist="38100" dir="2700000" algn="tl">
                    <a:srgbClr val="000000">
                      <a:alpha val="43137"/>
                    </a:srgbClr>
                  </a:outerShdw>
                </a:effectLst>
              </a:rPr>
              <a:t>слід </a:t>
            </a:r>
            <a:r>
              <a:rPr lang="ru-RU" sz="2000" dirty="0" err="1">
                <a:effectLst>
                  <a:outerShdw blurRad="38100" dist="38100" dir="2700000" algn="tl">
                    <a:srgbClr val="000000">
                      <a:alpha val="43137"/>
                    </a:srgbClr>
                  </a:outerShdw>
                </a:effectLst>
              </a:rPr>
              <a:t>розуміти</a:t>
            </a:r>
            <a:r>
              <a:rPr lang="ru-RU" sz="2000" dirty="0">
                <a:effectLst>
                  <a:outerShdw blurRad="38100" dist="38100" dir="2700000" algn="tl">
                    <a:srgbClr val="000000">
                      <a:alpha val="43137"/>
                    </a:srgbClr>
                  </a:outerShdw>
                </a:effectLst>
              </a:rPr>
              <a:t> </a:t>
            </a:r>
            <a:r>
              <a:rPr lang="ru-RU" sz="2000" dirty="0" err="1">
                <a:effectLst>
                  <a:outerShdw blurRad="38100" dist="38100" dir="2700000" algn="tl">
                    <a:srgbClr val="000000">
                      <a:alpha val="43137"/>
                    </a:srgbClr>
                  </a:outerShdw>
                </a:effectLst>
              </a:rPr>
              <a:t>встановлений</a:t>
            </a:r>
            <a:r>
              <a:rPr lang="ru-RU" sz="2000" dirty="0">
                <a:effectLst>
                  <a:outerShdw blurRad="38100" dist="38100" dir="2700000" algn="tl">
                    <a:srgbClr val="000000">
                      <a:alpha val="43137"/>
                    </a:srgbClr>
                  </a:outerShdw>
                </a:effectLst>
              </a:rPr>
              <a:t> законом або судом </a:t>
            </a:r>
            <a:r>
              <a:rPr lang="ru-RU" sz="2000" dirty="0" err="1">
                <a:effectLst>
                  <a:outerShdw blurRad="38100" dist="38100" dir="2700000" algn="tl">
                    <a:srgbClr val="000000">
                      <a:alpha val="43137"/>
                    </a:srgbClr>
                  </a:outerShdw>
                </a:effectLst>
              </a:rPr>
              <a:t>проміжок</a:t>
            </a:r>
            <a:r>
              <a:rPr lang="ru-RU" sz="2000" dirty="0">
                <a:effectLst>
                  <a:outerShdw blurRad="38100" dist="38100" dir="2700000" algn="tl">
                    <a:srgbClr val="000000">
                      <a:alpha val="43137"/>
                    </a:srgbClr>
                  </a:outerShdw>
                </a:effectLst>
              </a:rPr>
              <a:t> часу, протягом </a:t>
            </a:r>
            <a:r>
              <a:rPr lang="ru-RU" sz="2000" dirty="0" err="1">
                <a:effectLst>
                  <a:outerShdw blurRad="38100" dist="38100" dir="2700000" algn="tl">
                    <a:srgbClr val="000000">
                      <a:alpha val="43137"/>
                    </a:srgbClr>
                  </a:outerShdw>
                </a:effectLst>
              </a:rPr>
              <a:t>якого</a:t>
            </a:r>
            <a:r>
              <a:rPr lang="ru-RU" sz="2000" dirty="0">
                <a:effectLst>
                  <a:outerShdw blurRad="38100" dist="38100" dir="2700000" algn="tl">
                    <a:srgbClr val="000000">
                      <a:alpha val="43137"/>
                    </a:srgbClr>
                  </a:outerShdw>
                </a:effectLst>
              </a:rPr>
              <a:t> </a:t>
            </a:r>
            <a:r>
              <a:rPr lang="ru-RU" sz="2000" dirty="0" err="1">
                <a:effectLst>
                  <a:outerShdw blurRad="38100" dist="38100" dir="2700000" algn="tl">
                    <a:srgbClr val="000000">
                      <a:alpha val="43137"/>
                    </a:srgbClr>
                  </a:outerShdw>
                </a:effectLst>
              </a:rPr>
              <a:t>вчиняються</a:t>
            </a:r>
            <a:r>
              <a:rPr lang="ru-RU" sz="2000" dirty="0">
                <a:effectLst>
                  <a:outerShdw blurRad="38100" dist="38100" dir="2700000" algn="tl">
                    <a:srgbClr val="000000">
                      <a:alpha val="43137"/>
                    </a:srgbClr>
                  </a:outerShdw>
                </a:effectLst>
              </a:rPr>
              <a:t> </a:t>
            </a:r>
            <a:r>
              <a:rPr lang="ru-RU" sz="2000" dirty="0" err="1">
                <a:effectLst>
                  <a:outerShdw blurRad="38100" dist="38100" dir="2700000" algn="tl">
                    <a:srgbClr val="000000">
                      <a:alpha val="43137"/>
                    </a:srgbClr>
                  </a:outerShdw>
                </a:effectLst>
              </a:rPr>
              <a:t>процесуальні</a:t>
            </a:r>
            <a:r>
              <a:rPr lang="ru-RU" sz="2000" dirty="0">
                <a:effectLst>
                  <a:outerShdw blurRad="38100" dist="38100" dir="2700000" algn="tl">
                    <a:srgbClr val="000000">
                      <a:alpha val="43137"/>
                    </a:srgbClr>
                  </a:outerShdw>
                </a:effectLst>
              </a:rPr>
              <a:t> дії, які відповідають </a:t>
            </a:r>
            <a:r>
              <a:rPr lang="ru-RU" sz="2000" dirty="0" err="1">
                <a:effectLst>
                  <a:outerShdw blurRad="38100" dist="38100" dir="2700000" algn="tl">
                    <a:srgbClr val="000000">
                      <a:alpha val="43137"/>
                    </a:srgbClr>
                  </a:outerShdw>
                </a:effectLst>
              </a:rPr>
              <a:t>господарському</a:t>
            </a:r>
            <a:r>
              <a:rPr lang="ru-RU" sz="2000" dirty="0">
                <a:effectLst>
                  <a:outerShdw blurRad="38100" dist="38100" dir="2700000" algn="tl">
                    <a:srgbClr val="000000">
                      <a:alpha val="43137"/>
                    </a:srgbClr>
                  </a:outerShdw>
                </a:effectLst>
              </a:rPr>
              <a:t> </a:t>
            </a:r>
            <a:r>
              <a:rPr lang="ru-RU" sz="2000" dirty="0" err="1">
                <a:effectLst>
                  <a:outerShdw blurRad="38100" dist="38100" dir="2700000" algn="tl">
                    <a:srgbClr val="000000">
                      <a:alpha val="43137"/>
                    </a:srgbClr>
                  </a:outerShdw>
                </a:effectLst>
              </a:rPr>
              <a:t>судочинству</a:t>
            </a:r>
            <a:r>
              <a:rPr lang="ru-RU" sz="2000" dirty="0">
                <a:effectLst>
                  <a:outerShdw blurRad="38100" dist="38100" dir="2700000" algn="tl">
                    <a:srgbClr val="000000">
                      <a:alpha val="43137"/>
                    </a:srgbClr>
                  </a:outerShdw>
                </a:effectLst>
              </a:rPr>
              <a:t>.</a:t>
            </a:r>
            <a:endParaRPr lang="ru-UA" sz="2000" dirty="0">
              <a:effectLst>
                <a:outerShdw blurRad="38100" dist="38100" dir="2700000" algn="tl">
                  <a:srgbClr val="000000">
                    <a:alpha val="43137"/>
                  </a:srgbClr>
                </a:outerShdw>
              </a:effectLst>
            </a:endParaRPr>
          </a:p>
        </p:txBody>
      </p:sp>
      <p:sp>
        <p:nvSpPr>
          <p:cNvPr id="3" name="Прямоугольник: скругленные углы 2">
            <a:extLst>
              <a:ext uri="{FF2B5EF4-FFF2-40B4-BE49-F238E27FC236}">
                <a16:creationId xmlns:a16="http://schemas.microsoft.com/office/drawing/2014/main" id="{88F4E36B-3333-4471-8FDC-6535ABD163FB}"/>
              </a:ext>
            </a:extLst>
          </p:cNvPr>
          <p:cNvSpPr/>
          <p:nvPr/>
        </p:nvSpPr>
        <p:spPr>
          <a:xfrm>
            <a:off x="2486125" y="2851589"/>
            <a:ext cx="8238100" cy="60368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sz="2000" u="sng">
                <a:effectLst>
                  <a:outerShdw blurRad="38100" dist="38100" dir="2700000" algn="tl">
                    <a:srgbClr val="000000">
                      <a:alpha val="43137"/>
                    </a:srgbClr>
                  </a:outerShdw>
                </a:effectLst>
              </a:rPr>
              <a:t>Стаття 113 ГПК визначає два види процесуальних строків: </a:t>
            </a:r>
            <a:endParaRPr lang="ru-UA" sz="2000" u="sng">
              <a:effectLst>
                <a:outerShdw blurRad="38100" dist="38100" dir="2700000" algn="tl">
                  <a:srgbClr val="000000">
                    <a:alpha val="43137"/>
                  </a:srgbClr>
                </a:outerShdw>
              </a:effectLst>
            </a:endParaRPr>
          </a:p>
        </p:txBody>
      </p:sp>
      <p:sp>
        <p:nvSpPr>
          <p:cNvPr id="4" name="Овал 3">
            <a:extLst>
              <a:ext uri="{FF2B5EF4-FFF2-40B4-BE49-F238E27FC236}">
                <a16:creationId xmlns:a16="http://schemas.microsoft.com/office/drawing/2014/main" id="{85022085-5A72-49A6-A1E6-B8F4616A397A}"/>
              </a:ext>
            </a:extLst>
          </p:cNvPr>
          <p:cNvSpPr/>
          <p:nvPr/>
        </p:nvSpPr>
        <p:spPr>
          <a:xfrm>
            <a:off x="2290608" y="4139171"/>
            <a:ext cx="3275860" cy="192645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sz="2000" u="sng" dirty="0">
                <a:effectLst>
                  <a:outerShdw blurRad="38100" dist="38100" dir="2700000" algn="tl">
                    <a:srgbClr val="000000">
                      <a:alpha val="43137"/>
                    </a:srgbClr>
                  </a:outerShdw>
                </a:effectLst>
              </a:rPr>
              <a:t>♦  строки, які </a:t>
            </a:r>
            <a:r>
              <a:rPr lang="ru-RU" sz="2000" u="sng" dirty="0" err="1">
                <a:effectLst>
                  <a:outerShdw blurRad="38100" dist="38100" dir="2700000" algn="tl">
                    <a:srgbClr val="000000">
                      <a:alpha val="43137"/>
                    </a:srgbClr>
                  </a:outerShdw>
                </a:effectLst>
              </a:rPr>
              <a:t>встановлюються</a:t>
            </a:r>
            <a:r>
              <a:rPr lang="ru-RU" sz="2000" u="sng" dirty="0">
                <a:effectLst>
                  <a:outerShdw blurRad="38100" dist="38100" dir="2700000" algn="tl">
                    <a:srgbClr val="000000">
                      <a:alpha val="43137"/>
                    </a:srgbClr>
                  </a:outerShdw>
                </a:effectLst>
              </a:rPr>
              <a:t> законом;</a:t>
            </a:r>
            <a:endParaRPr lang="ru-UA" sz="2000" u="sng" dirty="0">
              <a:effectLst>
                <a:outerShdw blurRad="38100" dist="38100" dir="2700000" algn="tl">
                  <a:srgbClr val="000000">
                    <a:alpha val="43137"/>
                  </a:srgbClr>
                </a:outerShdw>
              </a:effectLst>
            </a:endParaRPr>
          </a:p>
        </p:txBody>
      </p:sp>
      <p:sp>
        <p:nvSpPr>
          <p:cNvPr id="5" name="Овал 4">
            <a:extLst>
              <a:ext uri="{FF2B5EF4-FFF2-40B4-BE49-F238E27FC236}">
                <a16:creationId xmlns:a16="http://schemas.microsoft.com/office/drawing/2014/main" id="{2BE838E4-4B69-4129-A4E7-EA2AD072C1BF}"/>
              </a:ext>
            </a:extLst>
          </p:cNvPr>
          <p:cNvSpPr/>
          <p:nvPr/>
        </p:nvSpPr>
        <p:spPr>
          <a:xfrm>
            <a:off x="7306322" y="4107634"/>
            <a:ext cx="3036163" cy="20090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sz="2000" u="sng" dirty="0">
                <a:effectLst>
                  <a:outerShdw blurRad="38100" dist="38100" dir="2700000" algn="tl">
                    <a:srgbClr val="000000">
                      <a:alpha val="43137"/>
                    </a:srgbClr>
                  </a:outerShdw>
                </a:effectLst>
              </a:rPr>
              <a:t>♦  строки які, </a:t>
            </a:r>
            <a:r>
              <a:rPr lang="ru-RU" sz="2000" u="sng" dirty="0" err="1">
                <a:effectLst>
                  <a:outerShdw blurRad="38100" dist="38100" dir="2700000" algn="tl">
                    <a:srgbClr val="000000">
                      <a:alpha val="43137"/>
                    </a:srgbClr>
                  </a:outerShdw>
                </a:effectLst>
              </a:rPr>
              <a:t>встановлюються</a:t>
            </a:r>
            <a:r>
              <a:rPr lang="ru-RU" sz="2000" u="sng" dirty="0">
                <a:effectLst>
                  <a:outerShdw blurRad="38100" dist="38100" dir="2700000" algn="tl">
                    <a:srgbClr val="000000">
                      <a:alpha val="43137"/>
                    </a:srgbClr>
                  </a:outerShdw>
                </a:effectLst>
              </a:rPr>
              <a:t> судом. </a:t>
            </a:r>
            <a:endParaRPr lang="ru-UA" sz="2000" u="sng" dirty="0">
              <a:effectLst>
                <a:outerShdw blurRad="38100" dist="38100" dir="2700000" algn="tl">
                  <a:srgbClr val="000000">
                    <a:alpha val="43137"/>
                  </a:srgbClr>
                </a:outerShdw>
              </a:effectLst>
            </a:endParaRPr>
          </a:p>
        </p:txBody>
      </p:sp>
      <p:sp>
        <p:nvSpPr>
          <p:cNvPr id="6" name="Стрелка: вниз 5">
            <a:extLst>
              <a:ext uri="{FF2B5EF4-FFF2-40B4-BE49-F238E27FC236}">
                <a16:creationId xmlns:a16="http://schemas.microsoft.com/office/drawing/2014/main" id="{8961C39E-D1D7-4224-A8CB-088A6F28C3F5}"/>
              </a:ext>
            </a:extLst>
          </p:cNvPr>
          <p:cNvSpPr/>
          <p:nvPr/>
        </p:nvSpPr>
        <p:spPr>
          <a:xfrm>
            <a:off x="3462291" y="3542190"/>
            <a:ext cx="852257" cy="4971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7" name="Стрелка: вниз 6">
            <a:extLst>
              <a:ext uri="{FF2B5EF4-FFF2-40B4-BE49-F238E27FC236}">
                <a16:creationId xmlns:a16="http://schemas.microsoft.com/office/drawing/2014/main" id="{2FE779B4-E468-4F1E-B443-4FC96FBE254B}"/>
              </a:ext>
            </a:extLst>
          </p:cNvPr>
          <p:cNvSpPr/>
          <p:nvPr/>
        </p:nvSpPr>
        <p:spPr>
          <a:xfrm>
            <a:off x="8442663" y="3577701"/>
            <a:ext cx="763480" cy="4261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Tree>
    <p:extLst>
      <p:ext uri="{BB962C8B-B14F-4D97-AF65-F5344CB8AC3E}">
        <p14:creationId xmlns:p14="http://schemas.microsoft.com/office/powerpoint/2010/main" val="3415928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0" name="Прямоугольник 9">
            <a:extLst>
              <a:ext uri="{FF2B5EF4-FFF2-40B4-BE49-F238E27FC236}">
                <a16:creationId xmlns:a16="http://schemas.microsoft.com/office/drawing/2014/main" id="{93F2CC0B-D5F1-40B8-9CC6-4A36850B6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nvGrpSpPr>
          <p:cNvPr id="12" name="Группа 11">
            <a:extLst>
              <a:ext uri="{FF2B5EF4-FFF2-40B4-BE49-F238E27FC236}">
                <a16:creationId xmlns:a16="http://schemas.microsoft.com/office/drawing/2014/main" id="{631C6CE6-1810-44ED-A6D7-3FF53040A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13" name="Полилиния 11">
              <a:extLst>
                <a:ext uri="{FF2B5EF4-FFF2-40B4-BE49-F238E27FC236}">
                  <a16:creationId xmlns:a16="http://schemas.microsoft.com/office/drawing/2014/main" id="{1F6D8BFE-D0D0-4BAE-9D5A-701DE7D3C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Полилиния 12">
              <a:extLst>
                <a:ext uri="{FF2B5EF4-FFF2-40B4-BE49-F238E27FC236}">
                  <a16:creationId xmlns:a16="http://schemas.microsoft.com/office/drawing/2014/main" id="{53F86D30-CEDB-4D96-AF73-AA3CD5A43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Полилиния 13">
              <a:extLst>
                <a:ext uri="{FF2B5EF4-FFF2-40B4-BE49-F238E27FC236}">
                  <a16:creationId xmlns:a16="http://schemas.microsoft.com/office/drawing/2014/main" id="{F5187540-C4C8-410C-A395-69FCB1C8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Полилиния 14">
              <a:extLst>
                <a:ext uri="{FF2B5EF4-FFF2-40B4-BE49-F238E27FC236}">
                  <a16:creationId xmlns:a16="http://schemas.microsoft.com/office/drawing/2014/main" id="{75BD6E4A-797C-451B-B08F-D99C1A9D1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Полилиния 15">
              <a:extLst>
                <a:ext uri="{FF2B5EF4-FFF2-40B4-BE49-F238E27FC236}">
                  <a16:creationId xmlns:a16="http://schemas.microsoft.com/office/drawing/2014/main" id="{0D241082-BAFA-462E-827B-5814B020F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Полилиния 16">
              <a:extLst>
                <a:ext uri="{FF2B5EF4-FFF2-40B4-BE49-F238E27FC236}">
                  <a16:creationId xmlns:a16="http://schemas.microsoft.com/office/drawing/2014/main" id="{2920CCBD-116D-450B-9608-99F05F7D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Полилиния 17">
              <a:extLst>
                <a:ext uri="{FF2B5EF4-FFF2-40B4-BE49-F238E27FC236}">
                  <a16:creationId xmlns:a16="http://schemas.microsoft.com/office/drawing/2014/main" id="{A57CD3DE-CEAF-4BD4-A5EF-24B3E622B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Полилиния 18">
              <a:extLst>
                <a:ext uri="{FF2B5EF4-FFF2-40B4-BE49-F238E27FC236}">
                  <a16:creationId xmlns:a16="http://schemas.microsoft.com/office/drawing/2014/main" id="{4EC3258C-366B-4629-A7D3-5173D3637D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Полилиния 19">
              <a:extLst>
                <a:ext uri="{FF2B5EF4-FFF2-40B4-BE49-F238E27FC236}">
                  <a16:creationId xmlns:a16="http://schemas.microsoft.com/office/drawing/2014/main" id="{D444D63A-CE2B-4ACD-BA0E-4ADECAD8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Полилиния 20">
              <a:extLst>
                <a:ext uri="{FF2B5EF4-FFF2-40B4-BE49-F238E27FC236}">
                  <a16:creationId xmlns:a16="http://schemas.microsoft.com/office/drawing/2014/main" id="{7A504DF6-187A-4A54-96E8-3F3F28AAA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Полилиния 21">
              <a:extLst>
                <a:ext uri="{FF2B5EF4-FFF2-40B4-BE49-F238E27FC236}">
                  <a16:creationId xmlns:a16="http://schemas.microsoft.com/office/drawing/2014/main" id="{FE04C6F5-6DC5-4C7E-9278-9BE624FC78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Полилиния 22">
              <a:extLst>
                <a:ext uri="{FF2B5EF4-FFF2-40B4-BE49-F238E27FC236}">
                  <a16:creationId xmlns:a16="http://schemas.microsoft.com/office/drawing/2014/main" id="{94A02D9B-E6A9-4D6A-9D2A-D81C76802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Группа 25">
            <a:extLst>
              <a:ext uri="{FF2B5EF4-FFF2-40B4-BE49-F238E27FC236}">
                <a16:creationId xmlns:a16="http://schemas.microsoft.com/office/drawing/2014/main" id="{B78034A6-3565-46AA-9E73-1C954666AB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27" name="Полилиния 27">
              <a:extLst>
                <a:ext uri="{FF2B5EF4-FFF2-40B4-BE49-F238E27FC236}">
                  <a16:creationId xmlns:a16="http://schemas.microsoft.com/office/drawing/2014/main" id="{04947AA2-A772-42CB-9CEC-065095D3D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Полилиния 28">
              <a:extLst>
                <a:ext uri="{FF2B5EF4-FFF2-40B4-BE49-F238E27FC236}">
                  <a16:creationId xmlns:a16="http://schemas.microsoft.com/office/drawing/2014/main" id="{83C52D84-DEC1-4E16-972E-8EEA5D522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Полилиния 29">
              <a:extLst>
                <a:ext uri="{FF2B5EF4-FFF2-40B4-BE49-F238E27FC236}">
                  <a16:creationId xmlns:a16="http://schemas.microsoft.com/office/drawing/2014/main" id="{2036A28D-EF09-41F7-906F-CF405361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Полилиния 30">
              <a:extLst>
                <a:ext uri="{FF2B5EF4-FFF2-40B4-BE49-F238E27FC236}">
                  <a16:creationId xmlns:a16="http://schemas.microsoft.com/office/drawing/2014/main" id="{EE8D92C7-C907-4120-95E3-80E3DC85B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Полилиния 31">
              <a:extLst>
                <a:ext uri="{FF2B5EF4-FFF2-40B4-BE49-F238E27FC236}">
                  <a16:creationId xmlns:a16="http://schemas.microsoft.com/office/drawing/2014/main" id="{BBCEAAB8-CD22-41D7-B330-702682A27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Полилиния 32">
              <a:extLst>
                <a:ext uri="{FF2B5EF4-FFF2-40B4-BE49-F238E27FC236}">
                  <a16:creationId xmlns:a16="http://schemas.microsoft.com/office/drawing/2014/main" id="{6BBC1FEE-3D72-492B-8D8A-BE1A5507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Полилиния 33">
              <a:extLst>
                <a:ext uri="{FF2B5EF4-FFF2-40B4-BE49-F238E27FC236}">
                  <a16:creationId xmlns:a16="http://schemas.microsoft.com/office/drawing/2014/main" id="{C28C6E5C-C393-435C-96A1-AA2859BDC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Полилиния 34">
              <a:extLst>
                <a:ext uri="{FF2B5EF4-FFF2-40B4-BE49-F238E27FC236}">
                  <a16:creationId xmlns:a16="http://schemas.microsoft.com/office/drawing/2014/main" id="{2C2C991F-AC51-4DF5-B8DD-19B08C1CB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Полилиния 35">
              <a:extLst>
                <a:ext uri="{FF2B5EF4-FFF2-40B4-BE49-F238E27FC236}">
                  <a16:creationId xmlns:a16="http://schemas.microsoft.com/office/drawing/2014/main" id="{9C916B5F-285D-4F5A-9085-6781753AF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Полилиния 36">
              <a:extLst>
                <a:ext uri="{FF2B5EF4-FFF2-40B4-BE49-F238E27FC236}">
                  <a16:creationId xmlns:a16="http://schemas.microsoft.com/office/drawing/2014/main" id="{0375DD5F-9D17-4873-B697-3D44A5EBE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Полилиния 37">
              <a:extLst>
                <a:ext uri="{FF2B5EF4-FFF2-40B4-BE49-F238E27FC236}">
                  <a16:creationId xmlns:a16="http://schemas.microsoft.com/office/drawing/2014/main" id="{A159BBC7-6A8B-4612-94A8-56323452C7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Полилиния 38">
              <a:extLst>
                <a:ext uri="{FF2B5EF4-FFF2-40B4-BE49-F238E27FC236}">
                  <a16:creationId xmlns:a16="http://schemas.microsoft.com/office/drawing/2014/main" id="{177C901C-F8DE-4C99-95C8-F8CA1B84F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Прямоугольник 39">
            <a:extLst>
              <a:ext uri="{FF2B5EF4-FFF2-40B4-BE49-F238E27FC236}">
                <a16:creationId xmlns:a16="http://schemas.microsoft.com/office/drawing/2014/main" id="{D1D655F2-6D15-4265-ADEE-EF0075C13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42" name="Полилиния 69">
            <a:extLst>
              <a:ext uri="{FF2B5EF4-FFF2-40B4-BE49-F238E27FC236}">
                <a16:creationId xmlns:a16="http://schemas.microsoft.com/office/drawing/2014/main" id="{3248A930-1A6E-4EFB-8213-D1AC735BE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ru-RU" dirty="0"/>
          </a:p>
        </p:txBody>
      </p:sp>
      <p:sp>
        <p:nvSpPr>
          <p:cNvPr id="2" name="Прямоугольник: скругленные углы 1">
            <a:extLst>
              <a:ext uri="{FF2B5EF4-FFF2-40B4-BE49-F238E27FC236}">
                <a16:creationId xmlns:a16="http://schemas.microsoft.com/office/drawing/2014/main" id="{97A5B2DF-D0F5-496E-B668-F556E7053F0C}"/>
              </a:ext>
            </a:extLst>
          </p:cNvPr>
          <p:cNvSpPr/>
          <p:nvPr/>
        </p:nvSpPr>
        <p:spPr>
          <a:xfrm>
            <a:off x="1908087" y="228600"/>
            <a:ext cx="8060924" cy="53770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b="1" u="sng">
                <a:effectLst>
                  <a:outerShdw blurRad="38100" dist="38100" dir="2700000" algn="tl">
                    <a:srgbClr val="000000">
                      <a:alpha val="43137"/>
                    </a:srgbClr>
                  </a:outerShdw>
                </a:effectLst>
              </a:rPr>
              <a:t>Розумність процесуальних строків визначено статтею 114 ГПК. </a:t>
            </a:r>
            <a:endParaRPr lang="ru-UA" b="1" u="sng">
              <a:effectLst>
                <a:outerShdw blurRad="38100" dist="38100" dir="2700000" algn="tl">
                  <a:srgbClr val="000000">
                    <a:alpha val="43137"/>
                  </a:srgbClr>
                </a:outerShdw>
              </a:effectLst>
            </a:endParaRPr>
          </a:p>
        </p:txBody>
      </p:sp>
      <p:sp>
        <p:nvSpPr>
          <p:cNvPr id="4" name="Прямоугольник: скругленные углы 3">
            <a:extLst>
              <a:ext uri="{FF2B5EF4-FFF2-40B4-BE49-F238E27FC236}">
                <a16:creationId xmlns:a16="http://schemas.microsoft.com/office/drawing/2014/main" id="{C78D75B6-4DFD-4D90-BFA0-344EDFB1CE55}"/>
              </a:ext>
            </a:extLst>
          </p:cNvPr>
          <p:cNvSpPr/>
          <p:nvPr/>
        </p:nvSpPr>
        <p:spPr>
          <a:xfrm>
            <a:off x="182880" y="1764074"/>
            <a:ext cx="3104118" cy="477525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dirty="0">
                <a:effectLst>
                  <a:outerShdw blurRad="38100" dist="38100" dir="2700000" algn="tl">
                    <a:srgbClr val="000000">
                      <a:alpha val="43137"/>
                    </a:srgbClr>
                  </a:outerShdw>
                </a:effectLst>
              </a:rPr>
              <a:t>Суд має </a:t>
            </a:r>
            <a:r>
              <a:rPr lang="ru-RU" dirty="0" err="1">
                <a:effectLst>
                  <a:outerShdw blurRad="38100" dist="38100" dir="2700000" algn="tl">
                    <a:srgbClr val="000000">
                      <a:alpha val="43137"/>
                    </a:srgbClr>
                  </a:outerShdw>
                </a:effectLst>
              </a:rPr>
              <a:t>встановлювати</a:t>
            </a:r>
            <a:r>
              <a:rPr lang="ru-RU" dirty="0">
                <a:effectLst>
                  <a:outerShdw blurRad="38100" dist="38100" dir="2700000" algn="tl">
                    <a:srgbClr val="000000">
                      <a:alpha val="43137"/>
                    </a:srgbClr>
                  </a:outerShdw>
                </a:effectLst>
              </a:rPr>
              <a:t> </a:t>
            </a:r>
            <a:r>
              <a:rPr lang="ru-RU" dirty="0" err="1">
                <a:effectLst>
                  <a:outerShdw blurRad="38100" dist="38100" dir="2700000" algn="tl">
                    <a:srgbClr val="000000">
                      <a:alpha val="43137"/>
                    </a:srgbClr>
                  </a:outerShdw>
                </a:effectLst>
              </a:rPr>
              <a:t>розумні</a:t>
            </a:r>
            <a:r>
              <a:rPr lang="ru-RU" dirty="0">
                <a:effectLst>
                  <a:outerShdw blurRad="38100" dist="38100" dir="2700000" algn="tl">
                    <a:srgbClr val="000000">
                      <a:alpha val="43137"/>
                    </a:srgbClr>
                  </a:outerShdw>
                </a:effectLst>
              </a:rPr>
              <a:t> строки для </a:t>
            </a:r>
            <a:r>
              <a:rPr lang="ru-RU" dirty="0" err="1">
                <a:effectLst>
                  <a:outerShdw blurRad="38100" dist="38100" dir="2700000" algn="tl">
                    <a:srgbClr val="000000">
                      <a:alpha val="43137"/>
                    </a:srgbClr>
                  </a:outerShdw>
                </a:effectLst>
              </a:rPr>
              <a:t>вчинення</a:t>
            </a:r>
            <a:r>
              <a:rPr lang="ru-RU" dirty="0">
                <a:effectLst>
                  <a:outerShdw blurRad="38100" dist="38100" dir="2700000" algn="tl">
                    <a:srgbClr val="000000">
                      <a:alpha val="43137"/>
                    </a:srgbClr>
                  </a:outerShdw>
                </a:effectLst>
              </a:rPr>
              <a:t> </a:t>
            </a:r>
            <a:r>
              <a:rPr lang="ru-RU" dirty="0" err="1">
                <a:effectLst>
                  <a:outerShdw blurRad="38100" dist="38100" dir="2700000" algn="tl">
                    <a:srgbClr val="000000">
                      <a:alpha val="43137"/>
                    </a:srgbClr>
                  </a:outerShdw>
                </a:effectLst>
              </a:rPr>
              <a:t>процесуальних</a:t>
            </a:r>
            <a:r>
              <a:rPr lang="ru-RU" dirty="0">
                <a:effectLst>
                  <a:outerShdw blurRad="38100" dist="38100" dir="2700000" algn="tl">
                    <a:srgbClr val="000000">
                      <a:alpha val="43137"/>
                    </a:srgbClr>
                  </a:outerShdw>
                </a:effectLst>
              </a:rPr>
              <a:t> дій. Строк є </a:t>
            </a:r>
            <a:r>
              <a:rPr lang="ru-RU" b="1" u="sng" dirty="0">
                <a:solidFill>
                  <a:srgbClr val="FF0000"/>
                </a:solidFill>
                <a:effectLst>
                  <a:outerShdw blurRad="38100" dist="38100" dir="2700000" algn="tl">
                    <a:srgbClr val="000000">
                      <a:alpha val="43137"/>
                    </a:srgbClr>
                  </a:outerShdw>
                </a:effectLst>
              </a:rPr>
              <a:t>РОЗУМНИМ</a:t>
            </a:r>
            <a:r>
              <a:rPr lang="ru-RU" dirty="0">
                <a:effectLst>
                  <a:outerShdw blurRad="38100" dist="38100" dir="2700000" algn="tl">
                    <a:srgbClr val="000000">
                      <a:alpha val="43137"/>
                    </a:srgbClr>
                  </a:outerShdw>
                </a:effectLst>
              </a:rPr>
              <a:t>, якщо він передбачає час, достатній, з урахуванням обставин </a:t>
            </a:r>
            <a:r>
              <a:rPr lang="ru-RU" dirty="0" err="1">
                <a:effectLst>
                  <a:outerShdw blurRad="38100" dist="38100" dir="2700000" algn="tl">
                    <a:srgbClr val="000000">
                      <a:alpha val="43137"/>
                    </a:srgbClr>
                  </a:outerShdw>
                </a:effectLst>
              </a:rPr>
              <a:t>справи</a:t>
            </a:r>
            <a:r>
              <a:rPr lang="ru-RU" dirty="0">
                <a:effectLst>
                  <a:outerShdw blurRad="38100" dist="38100" dir="2700000" algn="tl">
                    <a:srgbClr val="000000">
                      <a:alpha val="43137"/>
                    </a:srgbClr>
                  </a:outerShdw>
                </a:effectLst>
              </a:rPr>
              <a:t>, для </a:t>
            </a:r>
            <a:r>
              <a:rPr lang="ru-RU" dirty="0" err="1">
                <a:effectLst>
                  <a:outerShdw blurRad="38100" dist="38100" dir="2700000" algn="tl">
                    <a:srgbClr val="000000">
                      <a:alpha val="43137"/>
                    </a:srgbClr>
                  </a:outerShdw>
                </a:effectLst>
              </a:rPr>
              <a:t>вчинення</a:t>
            </a:r>
            <a:r>
              <a:rPr lang="ru-RU" dirty="0">
                <a:effectLst>
                  <a:outerShdw blurRad="38100" dist="38100" dir="2700000" algn="tl">
                    <a:srgbClr val="000000">
                      <a:alpha val="43137"/>
                    </a:srgbClr>
                  </a:outerShdw>
                </a:effectLst>
              </a:rPr>
              <a:t> </a:t>
            </a:r>
            <a:r>
              <a:rPr lang="ru-RU" dirty="0" err="1">
                <a:effectLst>
                  <a:outerShdw blurRad="38100" dist="38100" dir="2700000" algn="tl">
                    <a:srgbClr val="000000">
                      <a:alpha val="43137"/>
                    </a:srgbClr>
                  </a:outerShdw>
                </a:effectLst>
              </a:rPr>
              <a:t>процесуальної</a:t>
            </a:r>
            <a:r>
              <a:rPr lang="ru-RU" dirty="0">
                <a:effectLst>
                  <a:outerShdw blurRad="38100" dist="38100" dir="2700000" algn="tl">
                    <a:srgbClr val="000000">
                      <a:alpha val="43137"/>
                    </a:srgbClr>
                  </a:outerShdw>
                </a:effectLst>
              </a:rPr>
              <a:t> дії, та </a:t>
            </a:r>
            <a:r>
              <a:rPr lang="ru-RU" dirty="0" err="1">
                <a:effectLst>
                  <a:outerShdw blurRad="38100" dist="38100" dir="2700000" algn="tl">
                    <a:srgbClr val="000000">
                      <a:alpha val="43137"/>
                    </a:srgbClr>
                  </a:outerShdw>
                </a:effectLst>
              </a:rPr>
              <a:t>відповідає</a:t>
            </a:r>
            <a:r>
              <a:rPr lang="ru-RU" dirty="0">
                <a:effectLst>
                  <a:outerShdw blurRad="38100" dist="38100" dir="2700000" algn="tl">
                    <a:srgbClr val="000000">
                      <a:alpha val="43137"/>
                    </a:srgbClr>
                  </a:outerShdw>
                </a:effectLst>
              </a:rPr>
              <a:t> </a:t>
            </a:r>
            <a:r>
              <a:rPr lang="ru-RU" dirty="0" err="1">
                <a:effectLst>
                  <a:outerShdw blurRad="38100" dist="38100" dir="2700000" algn="tl">
                    <a:srgbClr val="000000">
                      <a:alpha val="43137"/>
                    </a:srgbClr>
                  </a:outerShdw>
                </a:effectLst>
              </a:rPr>
              <a:t>завданню</a:t>
            </a:r>
            <a:r>
              <a:rPr lang="ru-RU" dirty="0">
                <a:effectLst>
                  <a:outerShdw blurRad="38100" dist="38100" dir="2700000" algn="tl">
                    <a:srgbClr val="000000">
                      <a:alpha val="43137"/>
                    </a:srgbClr>
                  </a:outerShdw>
                </a:effectLst>
              </a:rPr>
              <a:t> </a:t>
            </a:r>
            <a:r>
              <a:rPr lang="ru-RU" dirty="0" err="1">
                <a:effectLst>
                  <a:outerShdw blurRad="38100" dist="38100" dir="2700000" algn="tl">
                    <a:srgbClr val="000000">
                      <a:alpha val="43137"/>
                    </a:srgbClr>
                  </a:outerShdw>
                </a:effectLst>
              </a:rPr>
              <a:t>господарського</a:t>
            </a:r>
            <a:r>
              <a:rPr lang="ru-RU" dirty="0">
                <a:effectLst>
                  <a:outerShdw blurRad="38100" dist="38100" dir="2700000" algn="tl">
                    <a:srgbClr val="000000">
                      <a:alpha val="43137"/>
                    </a:srgbClr>
                  </a:outerShdw>
                </a:effectLst>
              </a:rPr>
              <a:t> </a:t>
            </a:r>
            <a:r>
              <a:rPr lang="ru-RU" dirty="0" err="1">
                <a:effectLst>
                  <a:outerShdw blurRad="38100" dist="38100" dir="2700000" algn="tl">
                    <a:srgbClr val="000000">
                      <a:alpha val="43137"/>
                    </a:srgbClr>
                  </a:outerShdw>
                </a:effectLst>
              </a:rPr>
              <a:t>судочинства</a:t>
            </a:r>
            <a:r>
              <a:rPr lang="ru-RU" dirty="0">
                <a:effectLst>
                  <a:outerShdw blurRad="38100" dist="38100" dir="2700000" algn="tl">
                    <a:srgbClr val="000000">
                      <a:alpha val="43137"/>
                    </a:srgbClr>
                  </a:outerShdw>
                </a:effectLst>
              </a:rPr>
              <a:t>.</a:t>
            </a:r>
            <a:endParaRPr lang="ru-UA" dirty="0">
              <a:effectLst>
                <a:outerShdw blurRad="38100" dist="38100" dir="2700000" algn="tl">
                  <a:srgbClr val="000000">
                    <a:alpha val="43137"/>
                  </a:srgbClr>
                </a:outerShdw>
              </a:effectLst>
            </a:endParaRPr>
          </a:p>
        </p:txBody>
      </p:sp>
      <p:sp>
        <p:nvSpPr>
          <p:cNvPr id="5" name="Прямоугольник: скругленные углы 4">
            <a:extLst>
              <a:ext uri="{FF2B5EF4-FFF2-40B4-BE49-F238E27FC236}">
                <a16:creationId xmlns:a16="http://schemas.microsoft.com/office/drawing/2014/main" id="{F4AD4E8B-949D-476F-AF3A-85B57C427BA3}"/>
              </a:ext>
            </a:extLst>
          </p:cNvPr>
          <p:cNvSpPr/>
          <p:nvPr/>
        </p:nvSpPr>
        <p:spPr>
          <a:xfrm>
            <a:off x="3913513" y="1837940"/>
            <a:ext cx="3240349" cy="449814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a:effectLst>
                  <a:outerShdw blurRad="38100" dist="38100" dir="2700000" algn="tl">
                    <a:srgbClr val="000000">
                      <a:alpha val="43137"/>
                    </a:srgbClr>
                  </a:outerShdw>
                </a:effectLst>
              </a:rPr>
              <a:t>В судові практиці нерідкі випадки коли провадження у справі затягується. Підставами затягування судового процесу можуть бути різними, однак це не позбавляє відповідальності суду, а отже, держави за затягування провадження у справі. </a:t>
            </a:r>
            <a:endParaRPr lang="ru-UA">
              <a:effectLst>
                <a:outerShdw blurRad="38100" dist="38100" dir="2700000" algn="tl">
                  <a:srgbClr val="000000">
                    <a:alpha val="43137"/>
                  </a:srgbClr>
                </a:outerShdw>
              </a:effectLst>
            </a:endParaRPr>
          </a:p>
        </p:txBody>
      </p:sp>
      <p:sp>
        <p:nvSpPr>
          <p:cNvPr id="6" name="Прямоугольник: скругленные углы 5">
            <a:extLst>
              <a:ext uri="{FF2B5EF4-FFF2-40B4-BE49-F238E27FC236}">
                <a16:creationId xmlns:a16="http://schemas.microsoft.com/office/drawing/2014/main" id="{4A03D3CE-F5A3-4D45-B2B3-5EA979829166}"/>
              </a:ext>
            </a:extLst>
          </p:cNvPr>
          <p:cNvSpPr/>
          <p:nvPr/>
        </p:nvSpPr>
        <p:spPr>
          <a:xfrm>
            <a:off x="7621495" y="1586139"/>
            <a:ext cx="4187194" cy="500174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a:effectLst>
                  <a:outerShdw blurRad="38100" dist="38100" dir="2700000" algn="tl">
                    <a:srgbClr val="000000">
                      <a:alpha val="43137"/>
                    </a:srgbClr>
                  </a:outerShdw>
                </a:effectLst>
              </a:rPr>
              <a:t>Усі ці обставини судам слід враховувати при розгляді кожної справи, оскільки перевищення розумних строків розгляду справ становить порушення прав, гарантованих статтею 6 Конвенції про захист прав людини і основоположник свобод, а збільшення кількості звернень до Європейського суду з прав людини не лише погіршує імідж нашої держави на міжнародному рівні, а й призводить до значних втрат державного бюджету. </a:t>
            </a:r>
            <a:endParaRPr lang="ru-UA">
              <a:effectLst>
                <a:outerShdw blurRad="38100" dist="38100" dir="2700000" algn="tl">
                  <a:srgbClr val="000000">
                    <a:alpha val="43137"/>
                  </a:srgbClr>
                </a:outerShdw>
              </a:effectLst>
            </a:endParaRPr>
          </a:p>
        </p:txBody>
      </p:sp>
      <p:sp>
        <p:nvSpPr>
          <p:cNvPr id="9" name="Стрелка: изогнутая вниз 8">
            <a:extLst>
              <a:ext uri="{FF2B5EF4-FFF2-40B4-BE49-F238E27FC236}">
                <a16:creationId xmlns:a16="http://schemas.microsoft.com/office/drawing/2014/main" id="{4417953E-31C2-4B25-BEE8-5AA701520816}"/>
              </a:ext>
            </a:extLst>
          </p:cNvPr>
          <p:cNvSpPr/>
          <p:nvPr/>
        </p:nvSpPr>
        <p:spPr>
          <a:xfrm>
            <a:off x="2383899" y="1161294"/>
            <a:ext cx="2514672" cy="602780"/>
          </a:xfrm>
          <a:prstGeom prst="curved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UA">
              <a:solidFill>
                <a:schemeClr val="tx1"/>
              </a:solidFill>
            </a:endParaRPr>
          </a:p>
        </p:txBody>
      </p:sp>
      <p:sp>
        <p:nvSpPr>
          <p:cNvPr id="11" name="Стрелка: изогнутая вниз 10">
            <a:extLst>
              <a:ext uri="{FF2B5EF4-FFF2-40B4-BE49-F238E27FC236}">
                <a16:creationId xmlns:a16="http://schemas.microsoft.com/office/drawing/2014/main" id="{92F8AD10-5467-421F-AFE5-6B800D3EE523}"/>
              </a:ext>
            </a:extLst>
          </p:cNvPr>
          <p:cNvSpPr/>
          <p:nvPr/>
        </p:nvSpPr>
        <p:spPr>
          <a:xfrm rot="21174569">
            <a:off x="6124453" y="1073743"/>
            <a:ext cx="2588853" cy="621397"/>
          </a:xfrm>
          <a:prstGeom prst="curved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UA">
              <a:solidFill>
                <a:schemeClr val="tx1"/>
              </a:solidFill>
            </a:endParaRPr>
          </a:p>
        </p:txBody>
      </p:sp>
    </p:spTree>
    <p:extLst>
      <p:ext uri="{BB962C8B-B14F-4D97-AF65-F5344CB8AC3E}">
        <p14:creationId xmlns:p14="http://schemas.microsoft.com/office/powerpoint/2010/main" val="781788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0" name="Прямоугольник 9">
            <a:extLst>
              <a:ext uri="{FF2B5EF4-FFF2-40B4-BE49-F238E27FC236}">
                <a16:creationId xmlns:a16="http://schemas.microsoft.com/office/drawing/2014/main" id="{93F2CC0B-D5F1-40B8-9CC6-4A36850B6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nvGrpSpPr>
          <p:cNvPr id="12" name="Группа 11">
            <a:extLst>
              <a:ext uri="{FF2B5EF4-FFF2-40B4-BE49-F238E27FC236}">
                <a16:creationId xmlns:a16="http://schemas.microsoft.com/office/drawing/2014/main" id="{631C6CE6-1810-44ED-A6D7-3FF53040A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13" name="Полилиния 11">
              <a:extLst>
                <a:ext uri="{FF2B5EF4-FFF2-40B4-BE49-F238E27FC236}">
                  <a16:creationId xmlns:a16="http://schemas.microsoft.com/office/drawing/2014/main" id="{1F6D8BFE-D0D0-4BAE-9D5A-701DE7D3C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Полилиния 12">
              <a:extLst>
                <a:ext uri="{FF2B5EF4-FFF2-40B4-BE49-F238E27FC236}">
                  <a16:creationId xmlns:a16="http://schemas.microsoft.com/office/drawing/2014/main" id="{53F86D30-CEDB-4D96-AF73-AA3CD5A43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Полилиния 13">
              <a:extLst>
                <a:ext uri="{FF2B5EF4-FFF2-40B4-BE49-F238E27FC236}">
                  <a16:creationId xmlns:a16="http://schemas.microsoft.com/office/drawing/2014/main" id="{F5187540-C4C8-410C-A395-69FCB1C8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Полилиния 14">
              <a:extLst>
                <a:ext uri="{FF2B5EF4-FFF2-40B4-BE49-F238E27FC236}">
                  <a16:creationId xmlns:a16="http://schemas.microsoft.com/office/drawing/2014/main" id="{75BD6E4A-797C-451B-B08F-D99C1A9D1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Полилиния 15">
              <a:extLst>
                <a:ext uri="{FF2B5EF4-FFF2-40B4-BE49-F238E27FC236}">
                  <a16:creationId xmlns:a16="http://schemas.microsoft.com/office/drawing/2014/main" id="{0D241082-BAFA-462E-827B-5814B020F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Полилиния 16">
              <a:extLst>
                <a:ext uri="{FF2B5EF4-FFF2-40B4-BE49-F238E27FC236}">
                  <a16:creationId xmlns:a16="http://schemas.microsoft.com/office/drawing/2014/main" id="{2920CCBD-116D-450B-9608-99F05F7D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Полилиния 17">
              <a:extLst>
                <a:ext uri="{FF2B5EF4-FFF2-40B4-BE49-F238E27FC236}">
                  <a16:creationId xmlns:a16="http://schemas.microsoft.com/office/drawing/2014/main" id="{A57CD3DE-CEAF-4BD4-A5EF-24B3E622B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Полилиния 18">
              <a:extLst>
                <a:ext uri="{FF2B5EF4-FFF2-40B4-BE49-F238E27FC236}">
                  <a16:creationId xmlns:a16="http://schemas.microsoft.com/office/drawing/2014/main" id="{4EC3258C-366B-4629-A7D3-5173D3637D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Полилиния 19">
              <a:extLst>
                <a:ext uri="{FF2B5EF4-FFF2-40B4-BE49-F238E27FC236}">
                  <a16:creationId xmlns:a16="http://schemas.microsoft.com/office/drawing/2014/main" id="{D444D63A-CE2B-4ACD-BA0E-4ADECAD8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Полилиния 20">
              <a:extLst>
                <a:ext uri="{FF2B5EF4-FFF2-40B4-BE49-F238E27FC236}">
                  <a16:creationId xmlns:a16="http://schemas.microsoft.com/office/drawing/2014/main" id="{7A504DF6-187A-4A54-96E8-3F3F28AAA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Полилиния 21">
              <a:extLst>
                <a:ext uri="{FF2B5EF4-FFF2-40B4-BE49-F238E27FC236}">
                  <a16:creationId xmlns:a16="http://schemas.microsoft.com/office/drawing/2014/main" id="{FE04C6F5-6DC5-4C7E-9278-9BE624FC78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Полилиния 22">
              <a:extLst>
                <a:ext uri="{FF2B5EF4-FFF2-40B4-BE49-F238E27FC236}">
                  <a16:creationId xmlns:a16="http://schemas.microsoft.com/office/drawing/2014/main" id="{94A02D9B-E6A9-4D6A-9D2A-D81C76802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Группа 25">
            <a:extLst>
              <a:ext uri="{FF2B5EF4-FFF2-40B4-BE49-F238E27FC236}">
                <a16:creationId xmlns:a16="http://schemas.microsoft.com/office/drawing/2014/main" id="{B78034A6-3565-46AA-9E73-1C954666AB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27" name="Полилиния 27">
              <a:extLst>
                <a:ext uri="{FF2B5EF4-FFF2-40B4-BE49-F238E27FC236}">
                  <a16:creationId xmlns:a16="http://schemas.microsoft.com/office/drawing/2014/main" id="{04947AA2-A772-42CB-9CEC-065095D3D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Полилиния 28">
              <a:extLst>
                <a:ext uri="{FF2B5EF4-FFF2-40B4-BE49-F238E27FC236}">
                  <a16:creationId xmlns:a16="http://schemas.microsoft.com/office/drawing/2014/main" id="{83C52D84-DEC1-4E16-972E-8EEA5D522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Полилиния 29">
              <a:extLst>
                <a:ext uri="{FF2B5EF4-FFF2-40B4-BE49-F238E27FC236}">
                  <a16:creationId xmlns:a16="http://schemas.microsoft.com/office/drawing/2014/main" id="{2036A28D-EF09-41F7-906F-CF405361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Полилиния 30">
              <a:extLst>
                <a:ext uri="{FF2B5EF4-FFF2-40B4-BE49-F238E27FC236}">
                  <a16:creationId xmlns:a16="http://schemas.microsoft.com/office/drawing/2014/main" id="{EE8D92C7-C907-4120-95E3-80E3DC85B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Полилиния 31">
              <a:extLst>
                <a:ext uri="{FF2B5EF4-FFF2-40B4-BE49-F238E27FC236}">
                  <a16:creationId xmlns:a16="http://schemas.microsoft.com/office/drawing/2014/main" id="{BBCEAAB8-CD22-41D7-B330-702682A27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Полилиния 32">
              <a:extLst>
                <a:ext uri="{FF2B5EF4-FFF2-40B4-BE49-F238E27FC236}">
                  <a16:creationId xmlns:a16="http://schemas.microsoft.com/office/drawing/2014/main" id="{6BBC1FEE-3D72-492B-8D8A-BE1A5507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Полилиния 33">
              <a:extLst>
                <a:ext uri="{FF2B5EF4-FFF2-40B4-BE49-F238E27FC236}">
                  <a16:creationId xmlns:a16="http://schemas.microsoft.com/office/drawing/2014/main" id="{C28C6E5C-C393-435C-96A1-AA2859BDC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Полилиния 34">
              <a:extLst>
                <a:ext uri="{FF2B5EF4-FFF2-40B4-BE49-F238E27FC236}">
                  <a16:creationId xmlns:a16="http://schemas.microsoft.com/office/drawing/2014/main" id="{2C2C991F-AC51-4DF5-B8DD-19B08C1CB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Полилиния 35">
              <a:extLst>
                <a:ext uri="{FF2B5EF4-FFF2-40B4-BE49-F238E27FC236}">
                  <a16:creationId xmlns:a16="http://schemas.microsoft.com/office/drawing/2014/main" id="{9C916B5F-285D-4F5A-9085-6781753AF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Полилиния 36">
              <a:extLst>
                <a:ext uri="{FF2B5EF4-FFF2-40B4-BE49-F238E27FC236}">
                  <a16:creationId xmlns:a16="http://schemas.microsoft.com/office/drawing/2014/main" id="{0375DD5F-9D17-4873-B697-3D44A5EBE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Полилиния 37">
              <a:extLst>
                <a:ext uri="{FF2B5EF4-FFF2-40B4-BE49-F238E27FC236}">
                  <a16:creationId xmlns:a16="http://schemas.microsoft.com/office/drawing/2014/main" id="{A159BBC7-6A8B-4612-94A8-56323452C7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Полилиния 38">
              <a:extLst>
                <a:ext uri="{FF2B5EF4-FFF2-40B4-BE49-F238E27FC236}">
                  <a16:creationId xmlns:a16="http://schemas.microsoft.com/office/drawing/2014/main" id="{177C901C-F8DE-4C99-95C8-F8CA1B84F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Прямоугольник 39">
            <a:extLst>
              <a:ext uri="{FF2B5EF4-FFF2-40B4-BE49-F238E27FC236}">
                <a16:creationId xmlns:a16="http://schemas.microsoft.com/office/drawing/2014/main" id="{D1D655F2-6D15-4265-ADEE-EF0075C13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42" name="Полилиния 69">
            <a:extLst>
              <a:ext uri="{FF2B5EF4-FFF2-40B4-BE49-F238E27FC236}">
                <a16:creationId xmlns:a16="http://schemas.microsoft.com/office/drawing/2014/main" id="{3248A930-1A6E-4EFB-8213-D1AC735BE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ru-RU" dirty="0"/>
          </a:p>
        </p:txBody>
      </p:sp>
      <p:sp>
        <p:nvSpPr>
          <p:cNvPr id="2" name="Овал 1">
            <a:extLst>
              <a:ext uri="{FF2B5EF4-FFF2-40B4-BE49-F238E27FC236}">
                <a16:creationId xmlns:a16="http://schemas.microsoft.com/office/drawing/2014/main" id="{3CB10C03-F000-4704-9195-CB46C4DF1DAD}"/>
              </a:ext>
            </a:extLst>
          </p:cNvPr>
          <p:cNvSpPr/>
          <p:nvPr/>
        </p:nvSpPr>
        <p:spPr>
          <a:xfrm>
            <a:off x="3426384" y="253493"/>
            <a:ext cx="5305364" cy="19264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u="sng" dirty="0" err="1">
                <a:effectLst>
                  <a:outerShdw blurRad="38100" dist="38100" dir="2700000" algn="tl">
                    <a:srgbClr val="000000">
                      <a:alpha val="43137"/>
                    </a:srgbClr>
                  </a:outerShdw>
                </a:effectLst>
              </a:rPr>
              <a:t>Обчислення</a:t>
            </a:r>
            <a:r>
              <a:rPr lang="ru-RU" b="1" u="sng" dirty="0">
                <a:effectLst>
                  <a:outerShdw blurRad="38100" dist="38100" dir="2700000" algn="tl">
                    <a:srgbClr val="000000">
                      <a:alpha val="43137"/>
                    </a:srgbClr>
                  </a:outerShdw>
                </a:effectLst>
              </a:rPr>
              <a:t> </a:t>
            </a:r>
            <a:r>
              <a:rPr lang="ru-RU" b="1" u="sng" dirty="0" err="1">
                <a:effectLst>
                  <a:outerShdw blurRad="38100" dist="38100" dir="2700000" algn="tl">
                    <a:srgbClr val="000000">
                      <a:alpha val="43137"/>
                    </a:srgbClr>
                  </a:outerShdw>
                </a:effectLst>
              </a:rPr>
              <a:t>процесуальних</a:t>
            </a:r>
            <a:r>
              <a:rPr lang="ru-RU" b="1" u="sng" dirty="0">
                <a:effectLst>
                  <a:outerShdw blurRad="38100" dist="38100" dir="2700000" algn="tl">
                    <a:srgbClr val="000000">
                      <a:alpha val="43137"/>
                    </a:srgbClr>
                  </a:outerShdw>
                </a:effectLst>
              </a:rPr>
              <a:t> строків,</a:t>
            </a:r>
            <a:r>
              <a:rPr lang="ru-RU" b="1" i="1" dirty="0">
                <a:effectLst>
                  <a:outerShdw blurRad="38100" dist="38100" dir="2700000" algn="tl">
                    <a:srgbClr val="000000">
                      <a:alpha val="43137"/>
                    </a:srgbClr>
                  </a:outerShdw>
                </a:effectLst>
              </a:rPr>
              <a:t> </a:t>
            </a:r>
            <a:r>
              <a:rPr lang="ru-RU" i="1" dirty="0">
                <a:effectLst>
                  <a:outerShdw blurRad="38100" dist="38100" dir="2700000" algn="tl">
                    <a:srgbClr val="000000">
                      <a:alpha val="43137"/>
                    </a:srgbClr>
                  </a:outerShdw>
                </a:effectLst>
              </a:rPr>
              <a:t>згідно статті 115 ГПК</a:t>
            </a:r>
            <a:r>
              <a:rPr lang="ru-RU" dirty="0">
                <a:effectLst>
                  <a:outerShdw blurRad="38100" dist="38100" dir="2700000" algn="tl">
                    <a:srgbClr val="000000">
                      <a:alpha val="43137"/>
                    </a:srgbClr>
                  </a:outerShdw>
                </a:effectLst>
              </a:rPr>
              <a:t>, можуть бути </a:t>
            </a:r>
            <a:r>
              <a:rPr lang="ru-RU" dirty="0" err="1">
                <a:effectLst>
                  <a:outerShdw blurRad="38100" dist="38100" dir="2700000" algn="tl">
                    <a:srgbClr val="000000">
                      <a:alpha val="43137"/>
                    </a:srgbClr>
                  </a:outerShdw>
                </a:effectLst>
              </a:rPr>
              <a:t>встановлені</a:t>
            </a:r>
            <a:r>
              <a:rPr lang="ru-RU" dirty="0">
                <a:effectLst>
                  <a:outerShdw blurRad="38100" dist="38100" dir="2700000" algn="tl">
                    <a:srgbClr val="000000">
                      <a:alpha val="43137"/>
                    </a:srgbClr>
                  </a:outerShdw>
                </a:effectLst>
              </a:rPr>
              <a:t> законом або судом і </a:t>
            </a:r>
            <a:r>
              <a:rPr lang="ru-RU" dirty="0" err="1">
                <a:effectLst>
                  <a:outerShdw blurRad="38100" dist="38100" dir="2700000" algn="tl">
                    <a:srgbClr val="000000">
                      <a:alpha val="43137"/>
                    </a:srgbClr>
                  </a:outerShdw>
                </a:effectLst>
              </a:rPr>
              <a:t>обчислюються</a:t>
            </a:r>
            <a:r>
              <a:rPr lang="ru-RU" dirty="0">
                <a:effectLst>
                  <a:outerShdw blurRad="38100" dist="38100" dir="2700000" algn="tl">
                    <a:srgbClr val="000000">
                      <a:alpha val="43137"/>
                    </a:srgbClr>
                  </a:outerShdw>
                </a:effectLst>
              </a:rPr>
              <a:t> :</a:t>
            </a:r>
            <a:endParaRPr lang="ru-UA" dirty="0">
              <a:effectLst>
                <a:outerShdw blurRad="38100" dist="38100" dir="2700000" algn="tl">
                  <a:srgbClr val="000000">
                    <a:alpha val="43137"/>
                  </a:srgbClr>
                </a:outerShdw>
              </a:effectLst>
            </a:endParaRPr>
          </a:p>
        </p:txBody>
      </p:sp>
      <p:sp>
        <p:nvSpPr>
          <p:cNvPr id="3" name="Овал 2">
            <a:extLst>
              <a:ext uri="{FF2B5EF4-FFF2-40B4-BE49-F238E27FC236}">
                <a16:creationId xmlns:a16="http://schemas.microsoft.com/office/drawing/2014/main" id="{FB3774F5-07A4-41D0-B58D-A6341BF7D8F1}"/>
              </a:ext>
            </a:extLst>
          </p:cNvPr>
          <p:cNvSpPr/>
          <p:nvPr/>
        </p:nvSpPr>
        <p:spPr>
          <a:xfrm>
            <a:off x="447873" y="1657164"/>
            <a:ext cx="2335544" cy="18460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effectLst>
                  <a:outerShdw blurRad="38100" dist="38100" dir="2700000" algn="tl">
                    <a:srgbClr val="000000">
                      <a:alpha val="43137"/>
                    </a:srgbClr>
                  </a:outerShdw>
                </a:effectLst>
              </a:rPr>
              <a:t>роками,</a:t>
            </a:r>
            <a:endParaRPr lang="ru-UA">
              <a:effectLst>
                <a:outerShdw blurRad="38100" dist="38100" dir="2700000" algn="tl">
                  <a:srgbClr val="000000">
                    <a:alpha val="43137"/>
                  </a:srgbClr>
                </a:outerShdw>
              </a:effectLst>
            </a:endParaRPr>
          </a:p>
        </p:txBody>
      </p:sp>
      <p:sp>
        <p:nvSpPr>
          <p:cNvPr id="4" name="Овал 3">
            <a:extLst>
              <a:ext uri="{FF2B5EF4-FFF2-40B4-BE49-F238E27FC236}">
                <a16:creationId xmlns:a16="http://schemas.microsoft.com/office/drawing/2014/main" id="{6D81E30B-5C7B-4B15-A63B-7444FD971BB7}"/>
              </a:ext>
            </a:extLst>
          </p:cNvPr>
          <p:cNvSpPr/>
          <p:nvPr/>
        </p:nvSpPr>
        <p:spPr>
          <a:xfrm>
            <a:off x="2616868" y="3402742"/>
            <a:ext cx="2335545" cy="15386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a:effectLst>
                  <a:outerShdw blurRad="38100" dist="38100" dir="2700000" algn="tl">
                    <a:srgbClr val="000000">
                      <a:alpha val="43137"/>
                    </a:srgbClr>
                  </a:outerShdw>
                </a:effectLst>
              </a:rPr>
              <a:t>місяцями</a:t>
            </a:r>
            <a:r>
              <a:rPr lang="ru-RU" dirty="0">
                <a:effectLst>
                  <a:outerShdw blurRad="38100" dist="38100" dir="2700000" algn="tl">
                    <a:srgbClr val="000000">
                      <a:alpha val="43137"/>
                    </a:srgbClr>
                  </a:outerShdw>
                </a:effectLst>
              </a:rPr>
              <a:t>,</a:t>
            </a:r>
            <a:endParaRPr lang="ru-UA" dirty="0">
              <a:effectLst>
                <a:outerShdw blurRad="38100" dist="38100" dir="2700000" algn="tl">
                  <a:srgbClr val="000000">
                    <a:alpha val="43137"/>
                  </a:srgbClr>
                </a:outerShdw>
              </a:effectLst>
            </a:endParaRPr>
          </a:p>
        </p:txBody>
      </p:sp>
      <p:sp>
        <p:nvSpPr>
          <p:cNvPr id="5" name="Овал 4">
            <a:extLst>
              <a:ext uri="{FF2B5EF4-FFF2-40B4-BE49-F238E27FC236}">
                <a16:creationId xmlns:a16="http://schemas.microsoft.com/office/drawing/2014/main" id="{ACBDC2E5-C201-4837-AB90-8C3F861CCF55}"/>
              </a:ext>
            </a:extLst>
          </p:cNvPr>
          <p:cNvSpPr/>
          <p:nvPr/>
        </p:nvSpPr>
        <p:spPr>
          <a:xfrm>
            <a:off x="5672596" y="3581613"/>
            <a:ext cx="2565646" cy="17489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effectLst>
                  <a:outerShdw blurRad="38100" dist="38100" dir="2700000" algn="tl">
                    <a:srgbClr val="000000">
                      <a:alpha val="43137"/>
                    </a:srgbClr>
                  </a:outerShdw>
                </a:effectLst>
              </a:rPr>
              <a:t>днями,</a:t>
            </a:r>
            <a:endParaRPr lang="ru-UA">
              <a:effectLst>
                <a:outerShdw blurRad="38100" dist="38100" dir="2700000" algn="tl">
                  <a:srgbClr val="000000">
                    <a:alpha val="43137"/>
                  </a:srgbClr>
                </a:outerShdw>
              </a:effectLst>
            </a:endParaRPr>
          </a:p>
        </p:txBody>
      </p:sp>
      <p:sp>
        <p:nvSpPr>
          <p:cNvPr id="6" name="Овал 5">
            <a:extLst>
              <a:ext uri="{FF2B5EF4-FFF2-40B4-BE49-F238E27FC236}">
                <a16:creationId xmlns:a16="http://schemas.microsoft.com/office/drawing/2014/main" id="{FE8CB39F-8F5A-4254-BCF3-558D524345BB}"/>
              </a:ext>
            </a:extLst>
          </p:cNvPr>
          <p:cNvSpPr/>
          <p:nvPr/>
        </p:nvSpPr>
        <p:spPr>
          <a:xfrm>
            <a:off x="8419108" y="1994620"/>
            <a:ext cx="3592025" cy="22308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effectLst>
                  <a:outerShdw blurRad="38100" dist="38100" dir="2700000" algn="tl">
                    <a:srgbClr val="000000">
                      <a:alpha val="43137"/>
                    </a:srgbClr>
                  </a:outerShdw>
                </a:effectLst>
              </a:rPr>
              <a:t>а також можуть визначатися вказівкою на подію, яка повинна неминуче настати. </a:t>
            </a:r>
            <a:endParaRPr lang="ru-UA">
              <a:effectLst>
                <a:outerShdw blurRad="38100" dist="38100" dir="2700000" algn="tl">
                  <a:srgbClr val="000000">
                    <a:alpha val="43137"/>
                  </a:srgbClr>
                </a:outerShdw>
              </a:effectLst>
            </a:endParaRPr>
          </a:p>
        </p:txBody>
      </p:sp>
      <p:cxnSp>
        <p:nvCxnSpPr>
          <p:cNvPr id="8" name="Прямая со стрелкой 7">
            <a:extLst>
              <a:ext uri="{FF2B5EF4-FFF2-40B4-BE49-F238E27FC236}">
                <a16:creationId xmlns:a16="http://schemas.microsoft.com/office/drawing/2014/main" id="{64D1670D-A17B-4A4A-B980-91CEC5AA46D8}"/>
              </a:ext>
            </a:extLst>
          </p:cNvPr>
          <p:cNvCxnSpPr/>
          <p:nvPr/>
        </p:nvCxnSpPr>
        <p:spPr>
          <a:xfrm flipH="1">
            <a:off x="2433339" y="1157248"/>
            <a:ext cx="958788" cy="620264"/>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1" name="Прямая со стрелкой 10">
            <a:extLst>
              <a:ext uri="{FF2B5EF4-FFF2-40B4-BE49-F238E27FC236}">
                <a16:creationId xmlns:a16="http://schemas.microsoft.com/office/drawing/2014/main" id="{931EDE16-FE7B-4BFE-B55C-38500820BE7F}"/>
              </a:ext>
            </a:extLst>
          </p:cNvPr>
          <p:cNvCxnSpPr>
            <a:cxnSpLocks/>
          </p:cNvCxnSpPr>
          <p:nvPr/>
        </p:nvCxnSpPr>
        <p:spPr>
          <a:xfrm flipH="1">
            <a:off x="4500667" y="2164429"/>
            <a:ext cx="802705" cy="1276821"/>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39" name="Прямая со стрелкой 38">
            <a:extLst>
              <a:ext uri="{FF2B5EF4-FFF2-40B4-BE49-F238E27FC236}">
                <a16:creationId xmlns:a16="http://schemas.microsoft.com/office/drawing/2014/main" id="{2610A986-895E-4340-8463-6E0550E55783}"/>
              </a:ext>
            </a:extLst>
          </p:cNvPr>
          <p:cNvCxnSpPr>
            <a:stCxn id="2" idx="6"/>
          </p:cNvCxnSpPr>
          <p:nvPr/>
        </p:nvCxnSpPr>
        <p:spPr>
          <a:xfrm>
            <a:off x="8731748" y="1216720"/>
            <a:ext cx="694258" cy="675797"/>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43" name="Прямая со стрелкой 42">
            <a:extLst>
              <a:ext uri="{FF2B5EF4-FFF2-40B4-BE49-F238E27FC236}">
                <a16:creationId xmlns:a16="http://schemas.microsoft.com/office/drawing/2014/main" id="{D3A65128-C7BC-41DD-AC2E-36CFBC1AEC44}"/>
              </a:ext>
            </a:extLst>
          </p:cNvPr>
          <p:cNvCxnSpPr>
            <a:stCxn id="2" idx="5"/>
          </p:cNvCxnSpPr>
          <p:nvPr/>
        </p:nvCxnSpPr>
        <p:spPr>
          <a:xfrm flipH="1">
            <a:off x="7375264" y="1897824"/>
            <a:ext cx="579531" cy="1558944"/>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46" name="TextBox 45">
            <a:extLst>
              <a:ext uri="{FF2B5EF4-FFF2-40B4-BE49-F238E27FC236}">
                <a16:creationId xmlns:a16="http://schemas.microsoft.com/office/drawing/2014/main" id="{AF486F4C-2C11-4606-9F33-80D9050A90AC}"/>
              </a:ext>
            </a:extLst>
          </p:cNvPr>
          <p:cNvSpPr txBox="1"/>
          <p:nvPr/>
        </p:nvSpPr>
        <p:spPr>
          <a:xfrm>
            <a:off x="2783417" y="5798611"/>
            <a:ext cx="9903603" cy="707886"/>
          </a:xfrm>
          <a:prstGeom prst="rect">
            <a:avLst/>
          </a:prstGeom>
          <a:noFill/>
        </p:spPr>
        <p:txBody>
          <a:bodyPr wrap="square">
            <a:spAutoFit/>
          </a:bodyPr>
          <a:lstStyle/>
          <a:p>
            <a:r>
              <a:rPr lang="ru-RU" sz="2000" b="1" u="sng" dirty="0">
                <a:effectLst>
                  <a:outerShdw blurRad="38100" dist="38100" dir="2700000" algn="tl">
                    <a:srgbClr val="000000">
                      <a:alpha val="43137"/>
                    </a:srgbClr>
                  </a:outerShdw>
                </a:effectLst>
              </a:rPr>
              <a:t>Оскільки </a:t>
            </a:r>
            <a:r>
              <a:rPr lang="ru-RU" sz="2000" b="1" u="sng" dirty="0" err="1">
                <a:effectLst>
                  <a:outerShdw blurRad="38100" dist="38100" dir="2700000" algn="tl">
                    <a:srgbClr val="000000">
                      <a:alpha val="43137"/>
                    </a:srgbClr>
                  </a:outerShdw>
                </a:effectLst>
              </a:rPr>
              <a:t>процесуальні</a:t>
            </a:r>
            <a:r>
              <a:rPr lang="ru-RU" sz="2000" b="1" u="sng" dirty="0">
                <a:effectLst>
                  <a:outerShdw blurRad="38100" dist="38100" dir="2700000" algn="tl">
                    <a:srgbClr val="000000">
                      <a:alpha val="43137"/>
                    </a:srgbClr>
                  </a:outerShdw>
                </a:effectLst>
              </a:rPr>
              <a:t> строки пов’язані із </a:t>
            </a:r>
            <a:r>
              <a:rPr lang="ru-RU" sz="2000" b="1" u="sng" dirty="0" err="1">
                <a:effectLst>
                  <a:outerShdw blurRad="38100" dist="38100" dir="2700000" algn="tl">
                    <a:srgbClr val="000000">
                      <a:alpha val="43137"/>
                    </a:srgbClr>
                  </a:outerShdw>
                </a:effectLst>
              </a:rPr>
              <a:t>проміжками</a:t>
            </a:r>
            <a:r>
              <a:rPr lang="ru-RU" sz="2000" b="1" u="sng" dirty="0">
                <a:effectLst>
                  <a:outerShdw blurRad="38100" dist="38100" dir="2700000" algn="tl">
                    <a:srgbClr val="000000">
                      <a:alpha val="43137"/>
                    </a:srgbClr>
                  </a:outerShdw>
                </a:effectLst>
              </a:rPr>
              <a:t> часу, то вони мають свій початок і </a:t>
            </a:r>
            <a:r>
              <a:rPr lang="ru-RU" sz="2000" b="1" u="sng" dirty="0" err="1">
                <a:effectLst>
                  <a:outerShdw blurRad="38100" dist="38100" dir="2700000" algn="tl">
                    <a:srgbClr val="000000">
                      <a:alpha val="43137"/>
                    </a:srgbClr>
                  </a:outerShdw>
                </a:effectLst>
              </a:rPr>
              <a:t>кінець</a:t>
            </a:r>
            <a:r>
              <a:rPr lang="ru-RU" sz="2000" b="1" u="sng" dirty="0">
                <a:effectLst>
                  <a:outerShdw blurRad="38100" dist="38100" dir="2700000" algn="tl">
                    <a:srgbClr val="000000">
                      <a:alpha val="43137"/>
                    </a:srgbClr>
                  </a:outerShdw>
                </a:effectLst>
              </a:rPr>
              <a:t>. </a:t>
            </a:r>
            <a:endParaRPr lang="ru-UA" sz="2000" b="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305180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0" name="Прямоугольник 9">
            <a:extLst>
              <a:ext uri="{FF2B5EF4-FFF2-40B4-BE49-F238E27FC236}">
                <a16:creationId xmlns:a16="http://schemas.microsoft.com/office/drawing/2014/main" id="{93F2CC0B-D5F1-40B8-9CC6-4A36850B6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nvGrpSpPr>
          <p:cNvPr id="12" name="Группа 11">
            <a:extLst>
              <a:ext uri="{FF2B5EF4-FFF2-40B4-BE49-F238E27FC236}">
                <a16:creationId xmlns:a16="http://schemas.microsoft.com/office/drawing/2014/main" id="{631C6CE6-1810-44ED-A6D7-3FF53040A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13" name="Полилиния 11">
              <a:extLst>
                <a:ext uri="{FF2B5EF4-FFF2-40B4-BE49-F238E27FC236}">
                  <a16:creationId xmlns:a16="http://schemas.microsoft.com/office/drawing/2014/main" id="{1F6D8BFE-D0D0-4BAE-9D5A-701DE7D3C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Полилиния 12">
              <a:extLst>
                <a:ext uri="{FF2B5EF4-FFF2-40B4-BE49-F238E27FC236}">
                  <a16:creationId xmlns:a16="http://schemas.microsoft.com/office/drawing/2014/main" id="{53F86D30-CEDB-4D96-AF73-AA3CD5A43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Полилиния 13">
              <a:extLst>
                <a:ext uri="{FF2B5EF4-FFF2-40B4-BE49-F238E27FC236}">
                  <a16:creationId xmlns:a16="http://schemas.microsoft.com/office/drawing/2014/main" id="{F5187540-C4C8-410C-A395-69FCB1C8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Полилиния 14">
              <a:extLst>
                <a:ext uri="{FF2B5EF4-FFF2-40B4-BE49-F238E27FC236}">
                  <a16:creationId xmlns:a16="http://schemas.microsoft.com/office/drawing/2014/main" id="{75BD6E4A-797C-451B-B08F-D99C1A9D1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Полилиния 15">
              <a:extLst>
                <a:ext uri="{FF2B5EF4-FFF2-40B4-BE49-F238E27FC236}">
                  <a16:creationId xmlns:a16="http://schemas.microsoft.com/office/drawing/2014/main" id="{0D241082-BAFA-462E-827B-5814B020F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Полилиния 16">
              <a:extLst>
                <a:ext uri="{FF2B5EF4-FFF2-40B4-BE49-F238E27FC236}">
                  <a16:creationId xmlns:a16="http://schemas.microsoft.com/office/drawing/2014/main" id="{2920CCBD-116D-450B-9608-99F05F7D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Полилиния 17">
              <a:extLst>
                <a:ext uri="{FF2B5EF4-FFF2-40B4-BE49-F238E27FC236}">
                  <a16:creationId xmlns:a16="http://schemas.microsoft.com/office/drawing/2014/main" id="{A57CD3DE-CEAF-4BD4-A5EF-24B3E622B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Полилиния 18">
              <a:extLst>
                <a:ext uri="{FF2B5EF4-FFF2-40B4-BE49-F238E27FC236}">
                  <a16:creationId xmlns:a16="http://schemas.microsoft.com/office/drawing/2014/main" id="{4EC3258C-366B-4629-A7D3-5173D3637D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Полилиния 19">
              <a:extLst>
                <a:ext uri="{FF2B5EF4-FFF2-40B4-BE49-F238E27FC236}">
                  <a16:creationId xmlns:a16="http://schemas.microsoft.com/office/drawing/2014/main" id="{D444D63A-CE2B-4ACD-BA0E-4ADECAD8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Полилиния 20">
              <a:extLst>
                <a:ext uri="{FF2B5EF4-FFF2-40B4-BE49-F238E27FC236}">
                  <a16:creationId xmlns:a16="http://schemas.microsoft.com/office/drawing/2014/main" id="{7A504DF6-187A-4A54-96E8-3F3F28AAA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Полилиния 21">
              <a:extLst>
                <a:ext uri="{FF2B5EF4-FFF2-40B4-BE49-F238E27FC236}">
                  <a16:creationId xmlns:a16="http://schemas.microsoft.com/office/drawing/2014/main" id="{FE04C6F5-6DC5-4C7E-9278-9BE624FC78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Полилиния 22">
              <a:extLst>
                <a:ext uri="{FF2B5EF4-FFF2-40B4-BE49-F238E27FC236}">
                  <a16:creationId xmlns:a16="http://schemas.microsoft.com/office/drawing/2014/main" id="{94A02D9B-E6A9-4D6A-9D2A-D81C76802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Группа 25">
            <a:extLst>
              <a:ext uri="{FF2B5EF4-FFF2-40B4-BE49-F238E27FC236}">
                <a16:creationId xmlns:a16="http://schemas.microsoft.com/office/drawing/2014/main" id="{B78034A6-3565-46AA-9E73-1C954666AB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27" name="Полилиния 27">
              <a:extLst>
                <a:ext uri="{FF2B5EF4-FFF2-40B4-BE49-F238E27FC236}">
                  <a16:creationId xmlns:a16="http://schemas.microsoft.com/office/drawing/2014/main" id="{04947AA2-A772-42CB-9CEC-065095D3D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Полилиния 28">
              <a:extLst>
                <a:ext uri="{FF2B5EF4-FFF2-40B4-BE49-F238E27FC236}">
                  <a16:creationId xmlns:a16="http://schemas.microsoft.com/office/drawing/2014/main" id="{83C52D84-DEC1-4E16-972E-8EEA5D522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Полилиния 29">
              <a:extLst>
                <a:ext uri="{FF2B5EF4-FFF2-40B4-BE49-F238E27FC236}">
                  <a16:creationId xmlns:a16="http://schemas.microsoft.com/office/drawing/2014/main" id="{2036A28D-EF09-41F7-906F-CF405361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Полилиния 30">
              <a:extLst>
                <a:ext uri="{FF2B5EF4-FFF2-40B4-BE49-F238E27FC236}">
                  <a16:creationId xmlns:a16="http://schemas.microsoft.com/office/drawing/2014/main" id="{EE8D92C7-C907-4120-95E3-80E3DC85B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Полилиния 31">
              <a:extLst>
                <a:ext uri="{FF2B5EF4-FFF2-40B4-BE49-F238E27FC236}">
                  <a16:creationId xmlns:a16="http://schemas.microsoft.com/office/drawing/2014/main" id="{BBCEAAB8-CD22-41D7-B330-702682A27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Полилиния 32">
              <a:extLst>
                <a:ext uri="{FF2B5EF4-FFF2-40B4-BE49-F238E27FC236}">
                  <a16:creationId xmlns:a16="http://schemas.microsoft.com/office/drawing/2014/main" id="{6BBC1FEE-3D72-492B-8D8A-BE1A5507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Полилиния 33">
              <a:extLst>
                <a:ext uri="{FF2B5EF4-FFF2-40B4-BE49-F238E27FC236}">
                  <a16:creationId xmlns:a16="http://schemas.microsoft.com/office/drawing/2014/main" id="{C28C6E5C-C393-435C-96A1-AA2859BDC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Полилиния 34">
              <a:extLst>
                <a:ext uri="{FF2B5EF4-FFF2-40B4-BE49-F238E27FC236}">
                  <a16:creationId xmlns:a16="http://schemas.microsoft.com/office/drawing/2014/main" id="{2C2C991F-AC51-4DF5-B8DD-19B08C1CB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Полилиния 35">
              <a:extLst>
                <a:ext uri="{FF2B5EF4-FFF2-40B4-BE49-F238E27FC236}">
                  <a16:creationId xmlns:a16="http://schemas.microsoft.com/office/drawing/2014/main" id="{9C916B5F-285D-4F5A-9085-6781753AF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Полилиния 36">
              <a:extLst>
                <a:ext uri="{FF2B5EF4-FFF2-40B4-BE49-F238E27FC236}">
                  <a16:creationId xmlns:a16="http://schemas.microsoft.com/office/drawing/2014/main" id="{0375DD5F-9D17-4873-B697-3D44A5EBE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Полилиния 37">
              <a:extLst>
                <a:ext uri="{FF2B5EF4-FFF2-40B4-BE49-F238E27FC236}">
                  <a16:creationId xmlns:a16="http://schemas.microsoft.com/office/drawing/2014/main" id="{A159BBC7-6A8B-4612-94A8-56323452C7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Полилиния 38">
              <a:extLst>
                <a:ext uri="{FF2B5EF4-FFF2-40B4-BE49-F238E27FC236}">
                  <a16:creationId xmlns:a16="http://schemas.microsoft.com/office/drawing/2014/main" id="{177C901C-F8DE-4C99-95C8-F8CA1B84F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Прямоугольник 39">
            <a:extLst>
              <a:ext uri="{FF2B5EF4-FFF2-40B4-BE49-F238E27FC236}">
                <a16:creationId xmlns:a16="http://schemas.microsoft.com/office/drawing/2014/main" id="{D1D655F2-6D15-4265-ADEE-EF0075C13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42" name="Полилиния 69">
            <a:extLst>
              <a:ext uri="{FF2B5EF4-FFF2-40B4-BE49-F238E27FC236}">
                <a16:creationId xmlns:a16="http://schemas.microsoft.com/office/drawing/2014/main" id="{3248A930-1A6E-4EFB-8213-D1AC735BE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ru-RU" dirty="0"/>
          </a:p>
        </p:txBody>
      </p:sp>
      <p:sp>
        <p:nvSpPr>
          <p:cNvPr id="2" name="Прямоугольник: скругленные углы 1">
            <a:extLst>
              <a:ext uri="{FF2B5EF4-FFF2-40B4-BE49-F238E27FC236}">
                <a16:creationId xmlns:a16="http://schemas.microsoft.com/office/drawing/2014/main" id="{1A37DADA-46BB-41B1-95D0-3C01C1ECEADD}"/>
              </a:ext>
            </a:extLst>
          </p:cNvPr>
          <p:cNvSpPr/>
          <p:nvPr/>
        </p:nvSpPr>
        <p:spPr>
          <a:xfrm>
            <a:off x="3130550" y="257176"/>
            <a:ext cx="6081203" cy="84532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ru-RU" sz="2000" b="1">
                <a:effectLst>
                  <a:outerShdw blurRad="38100" dist="38100" dir="2700000" algn="tl">
                    <a:srgbClr val="000000">
                      <a:alpha val="43137"/>
                    </a:srgbClr>
                  </a:outerShdw>
                </a:effectLst>
              </a:rPr>
              <a:t> Початок і закінчення процесуальних строків визначає стаття 116 ГПК.</a:t>
            </a:r>
            <a:endParaRPr lang="ru-UA" sz="2000" b="1">
              <a:effectLst>
                <a:outerShdw blurRad="38100" dist="38100" dir="2700000" algn="tl">
                  <a:srgbClr val="000000">
                    <a:alpha val="43137"/>
                  </a:srgbClr>
                </a:outerShdw>
              </a:effectLst>
            </a:endParaRPr>
          </a:p>
        </p:txBody>
      </p:sp>
      <p:sp>
        <p:nvSpPr>
          <p:cNvPr id="4" name="Стрелка: вниз 3">
            <a:extLst>
              <a:ext uri="{FF2B5EF4-FFF2-40B4-BE49-F238E27FC236}">
                <a16:creationId xmlns:a16="http://schemas.microsoft.com/office/drawing/2014/main" id="{8E460E26-CF4D-4007-94B8-11C4CC8E1817}"/>
              </a:ext>
            </a:extLst>
          </p:cNvPr>
          <p:cNvSpPr/>
          <p:nvPr/>
        </p:nvSpPr>
        <p:spPr>
          <a:xfrm>
            <a:off x="1725697" y="1265462"/>
            <a:ext cx="816746" cy="651716"/>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ru-UA"/>
          </a:p>
        </p:txBody>
      </p:sp>
      <p:sp>
        <p:nvSpPr>
          <p:cNvPr id="5" name="Стрелка: вниз 4">
            <a:extLst>
              <a:ext uri="{FF2B5EF4-FFF2-40B4-BE49-F238E27FC236}">
                <a16:creationId xmlns:a16="http://schemas.microsoft.com/office/drawing/2014/main" id="{3AA99DB2-252C-48B3-BCD8-DDD8EAD66A3B}"/>
              </a:ext>
            </a:extLst>
          </p:cNvPr>
          <p:cNvSpPr/>
          <p:nvPr/>
        </p:nvSpPr>
        <p:spPr>
          <a:xfrm>
            <a:off x="5459173" y="1258407"/>
            <a:ext cx="825623" cy="665825"/>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ru-UA"/>
          </a:p>
        </p:txBody>
      </p:sp>
      <p:sp>
        <p:nvSpPr>
          <p:cNvPr id="6" name="Стрелка: вниз 5">
            <a:extLst>
              <a:ext uri="{FF2B5EF4-FFF2-40B4-BE49-F238E27FC236}">
                <a16:creationId xmlns:a16="http://schemas.microsoft.com/office/drawing/2014/main" id="{3CE60653-2114-4518-802F-547505A25673}"/>
              </a:ext>
            </a:extLst>
          </p:cNvPr>
          <p:cNvSpPr/>
          <p:nvPr/>
        </p:nvSpPr>
        <p:spPr>
          <a:xfrm>
            <a:off x="9737324" y="1315396"/>
            <a:ext cx="825623" cy="665825"/>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ru-UA"/>
          </a:p>
        </p:txBody>
      </p:sp>
      <p:sp>
        <p:nvSpPr>
          <p:cNvPr id="7" name="Прямоугольник: скругленные углы 6">
            <a:extLst>
              <a:ext uri="{FF2B5EF4-FFF2-40B4-BE49-F238E27FC236}">
                <a16:creationId xmlns:a16="http://schemas.microsoft.com/office/drawing/2014/main" id="{18492341-045A-4DC7-A3C5-A7A42B388DFC}"/>
              </a:ext>
            </a:extLst>
          </p:cNvPr>
          <p:cNvSpPr/>
          <p:nvPr/>
        </p:nvSpPr>
        <p:spPr>
          <a:xfrm>
            <a:off x="1483512" y="6000636"/>
            <a:ext cx="10297156" cy="63136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ru-RU" u="sng">
                <a:effectLst>
                  <a:outerShdw blurRad="38100" dist="38100" dir="2700000" algn="tl">
                    <a:srgbClr val="000000">
                      <a:alpha val="43137"/>
                    </a:srgbClr>
                  </a:outerShdw>
                </a:effectLst>
              </a:rPr>
              <a:t>Розглядаючи дане питання слід уважно ознайомитись із положеннями  ст.113-119 ГПК</a:t>
            </a:r>
            <a:endParaRPr lang="ru-UA" u="sng">
              <a:effectLst>
                <a:outerShdw blurRad="38100" dist="38100" dir="2700000" algn="tl">
                  <a:srgbClr val="000000">
                    <a:alpha val="43137"/>
                  </a:srgbClr>
                </a:outerShdw>
              </a:effectLst>
            </a:endParaRPr>
          </a:p>
        </p:txBody>
      </p:sp>
      <p:sp>
        <p:nvSpPr>
          <p:cNvPr id="8" name="Прямоугольник: скругленные углы 7">
            <a:extLst>
              <a:ext uri="{FF2B5EF4-FFF2-40B4-BE49-F238E27FC236}">
                <a16:creationId xmlns:a16="http://schemas.microsoft.com/office/drawing/2014/main" id="{B51AEB32-B73F-4453-A68A-91DC4AD43AAD}"/>
              </a:ext>
            </a:extLst>
          </p:cNvPr>
          <p:cNvSpPr/>
          <p:nvPr/>
        </p:nvSpPr>
        <p:spPr>
          <a:xfrm>
            <a:off x="714598" y="2283242"/>
            <a:ext cx="3278502" cy="318152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ru-RU" dirty="0">
                <a:effectLst>
                  <a:outerShdw blurRad="38100" dist="38100" dir="2700000" algn="tl">
                    <a:srgbClr val="000000">
                      <a:alpha val="43137"/>
                    </a:srgbClr>
                  </a:outerShdw>
                </a:effectLst>
              </a:rPr>
              <a:t>За </a:t>
            </a:r>
            <a:r>
              <a:rPr lang="ru-RU" dirty="0" err="1">
                <a:effectLst>
                  <a:outerShdw blurRad="38100" dist="38100" dir="2700000" algn="tl">
                    <a:srgbClr val="000000">
                      <a:alpha val="43137"/>
                    </a:srgbClr>
                  </a:outerShdw>
                </a:effectLst>
              </a:rPr>
              <a:t>певних</a:t>
            </a:r>
            <a:r>
              <a:rPr lang="ru-RU" dirty="0">
                <a:effectLst>
                  <a:outerShdw blurRad="38100" dist="38100" dir="2700000" algn="tl">
                    <a:srgbClr val="000000">
                      <a:alpha val="43137"/>
                    </a:srgbClr>
                  </a:outerShdw>
                </a:effectLst>
              </a:rPr>
              <a:t> обставин, за заявою </a:t>
            </a:r>
            <a:r>
              <a:rPr lang="ru-RU" dirty="0" err="1">
                <a:effectLst>
                  <a:outerShdw blurRad="38100" dist="38100" dir="2700000" algn="tl">
                    <a:srgbClr val="000000">
                      <a:alpha val="43137"/>
                    </a:srgbClr>
                  </a:outerShdw>
                </a:effectLst>
              </a:rPr>
              <a:t>учасника</a:t>
            </a:r>
            <a:r>
              <a:rPr lang="ru-RU" dirty="0">
                <a:effectLst>
                  <a:outerShdw blurRad="38100" dist="38100" dir="2700000" algn="tl">
                    <a:srgbClr val="000000">
                      <a:alpha val="43137"/>
                    </a:srgbClr>
                  </a:outerShdw>
                </a:effectLst>
              </a:rPr>
              <a:t> </a:t>
            </a:r>
            <a:r>
              <a:rPr lang="ru-RU" dirty="0" err="1">
                <a:effectLst>
                  <a:outerShdw blurRad="38100" dist="38100" dir="2700000" algn="tl">
                    <a:srgbClr val="000000">
                      <a:alpha val="43137"/>
                    </a:srgbClr>
                  </a:outerShdw>
                </a:effectLst>
              </a:rPr>
              <a:t>справи</a:t>
            </a:r>
            <a:r>
              <a:rPr lang="ru-RU" dirty="0">
                <a:effectLst>
                  <a:outerShdw blurRad="38100" dist="38100" dir="2700000" algn="tl">
                    <a:srgbClr val="000000">
                      <a:alpha val="43137"/>
                    </a:srgbClr>
                  </a:outerShdw>
                </a:effectLst>
              </a:rPr>
              <a:t>, </a:t>
            </a:r>
            <a:r>
              <a:rPr lang="ru-RU" dirty="0" err="1">
                <a:effectLst>
                  <a:outerShdw blurRad="38100" dist="38100" dir="2700000" algn="tl">
                    <a:srgbClr val="000000">
                      <a:alpha val="43137"/>
                    </a:srgbClr>
                  </a:outerShdw>
                </a:effectLst>
              </a:rPr>
              <a:t>процесуальне</a:t>
            </a:r>
            <a:r>
              <a:rPr lang="ru-RU" dirty="0">
                <a:effectLst>
                  <a:outerShdw blurRad="38100" dist="38100" dir="2700000" algn="tl">
                    <a:srgbClr val="000000">
                      <a:alpha val="43137"/>
                    </a:srgbClr>
                  </a:outerShdw>
                </a:effectLst>
              </a:rPr>
              <a:t> законодавство передбачає можливість </a:t>
            </a:r>
            <a:r>
              <a:rPr lang="ru-RU" b="1" u="sng" dirty="0">
                <a:solidFill>
                  <a:schemeClr val="tx1"/>
                </a:solidFill>
                <a:effectLst>
                  <a:outerShdw blurRad="38100" dist="38100" dir="2700000" algn="tl">
                    <a:srgbClr val="000000">
                      <a:alpha val="43137"/>
                    </a:srgbClr>
                  </a:outerShdw>
                </a:effectLst>
              </a:rPr>
              <a:t>поновлення </a:t>
            </a:r>
            <a:r>
              <a:rPr lang="ru-RU" b="1" u="sng" dirty="0" err="1">
                <a:solidFill>
                  <a:schemeClr val="tx1"/>
                </a:solidFill>
                <a:effectLst>
                  <a:outerShdw blurRad="38100" dist="38100" dir="2700000" algn="tl">
                    <a:srgbClr val="000000">
                      <a:alpha val="43137"/>
                    </a:srgbClr>
                  </a:outerShdw>
                </a:effectLst>
              </a:rPr>
              <a:t>пропущення</a:t>
            </a:r>
            <a:r>
              <a:rPr lang="ru-RU" b="1" u="sng" dirty="0">
                <a:solidFill>
                  <a:schemeClr val="tx1"/>
                </a:solidFill>
                <a:effectLst>
                  <a:outerShdw blurRad="38100" dist="38100" dir="2700000" algn="tl">
                    <a:srgbClr val="000000">
                      <a:alpha val="43137"/>
                    </a:srgbClr>
                  </a:outerShdw>
                </a:effectLst>
              </a:rPr>
              <a:t> </a:t>
            </a:r>
            <a:r>
              <a:rPr lang="ru-RU" b="1" u="sng" dirty="0" err="1">
                <a:solidFill>
                  <a:schemeClr val="tx1"/>
                </a:solidFill>
                <a:effectLst>
                  <a:outerShdw blurRad="38100" dist="38100" dir="2700000" algn="tl">
                    <a:srgbClr val="000000">
                      <a:alpha val="43137"/>
                    </a:srgbClr>
                  </a:outerShdw>
                </a:effectLst>
              </a:rPr>
              <a:t>процесуальних</a:t>
            </a:r>
            <a:r>
              <a:rPr lang="ru-RU" b="1" u="sng" dirty="0">
                <a:solidFill>
                  <a:schemeClr val="tx1"/>
                </a:solidFill>
                <a:effectLst>
                  <a:outerShdw blurRad="38100" dist="38100" dir="2700000" algn="tl">
                    <a:srgbClr val="000000">
                      <a:alpha val="43137"/>
                    </a:srgbClr>
                  </a:outerShdw>
                </a:effectLst>
              </a:rPr>
              <a:t> строків </a:t>
            </a:r>
            <a:r>
              <a:rPr lang="ru-RU" dirty="0">
                <a:effectLst>
                  <a:outerShdw blurRad="38100" dist="38100" dir="2700000" algn="tl">
                    <a:srgbClr val="000000">
                      <a:alpha val="43137"/>
                    </a:srgbClr>
                  </a:outerShdw>
                </a:effectLst>
              </a:rPr>
              <a:t>(</a:t>
            </a:r>
            <a:r>
              <a:rPr lang="ru-RU" dirty="0" err="1">
                <a:effectLst>
                  <a:outerShdw blurRad="38100" dist="38100" dir="2700000" algn="tl">
                    <a:srgbClr val="000000">
                      <a:alpha val="43137"/>
                    </a:srgbClr>
                  </a:outerShdw>
                </a:effectLst>
              </a:rPr>
              <a:t>стаття</a:t>
            </a:r>
            <a:r>
              <a:rPr lang="ru-RU" dirty="0">
                <a:effectLst>
                  <a:outerShdw blurRad="38100" dist="38100" dir="2700000" algn="tl">
                    <a:srgbClr val="000000">
                      <a:alpha val="43137"/>
                    </a:srgbClr>
                  </a:outerShdw>
                </a:effectLst>
              </a:rPr>
              <a:t> 119 ГПК). </a:t>
            </a:r>
            <a:endParaRPr lang="ru-UA" dirty="0">
              <a:effectLst>
                <a:outerShdw blurRad="38100" dist="38100" dir="2700000" algn="tl">
                  <a:srgbClr val="000000">
                    <a:alpha val="43137"/>
                  </a:srgbClr>
                </a:outerShdw>
              </a:effectLst>
            </a:endParaRPr>
          </a:p>
        </p:txBody>
      </p:sp>
      <p:sp>
        <p:nvSpPr>
          <p:cNvPr id="9" name="Прямоугольник: скругленные углы 8">
            <a:extLst>
              <a:ext uri="{FF2B5EF4-FFF2-40B4-BE49-F238E27FC236}">
                <a16:creationId xmlns:a16="http://schemas.microsoft.com/office/drawing/2014/main" id="{54ADEF94-7C8F-40F7-ABA5-3937FFEA9BF3}"/>
              </a:ext>
            </a:extLst>
          </p:cNvPr>
          <p:cNvSpPr/>
          <p:nvPr/>
        </p:nvSpPr>
        <p:spPr>
          <a:xfrm>
            <a:off x="4748170" y="2283242"/>
            <a:ext cx="3404454" cy="310444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ru-RU" dirty="0">
                <a:effectLst>
                  <a:outerShdw blurRad="38100" dist="38100" dir="2700000" algn="tl">
                    <a:srgbClr val="000000">
                      <a:alpha val="43137"/>
                    </a:srgbClr>
                  </a:outerShdw>
                </a:effectLst>
              </a:rPr>
              <a:t>Головним </a:t>
            </a:r>
            <a:r>
              <a:rPr lang="ru-RU" dirty="0" err="1">
                <a:effectLst>
                  <a:outerShdw blurRad="38100" dist="38100" dir="2700000" algn="tl">
                    <a:srgbClr val="000000">
                      <a:alpha val="43137"/>
                    </a:srgbClr>
                  </a:outerShdw>
                </a:effectLst>
              </a:rPr>
              <a:t>критерієм</a:t>
            </a:r>
            <a:r>
              <a:rPr lang="ru-RU" dirty="0">
                <a:effectLst>
                  <a:outerShdw blurRad="38100" dist="38100" dir="2700000" algn="tl">
                    <a:srgbClr val="000000">
                      <a:alpha val="43137"/>
                    </a:srgbClr>
                  </a:outerShdw>
                </a:effectLst>
              </a:rPr>
              <a:t> поновлення </a:t>
            </a:r>
            <a:r>
              <a:rPr lang="ru-RU" dirty="0" err="1">
                <a:effectLst>
                  <a:outerShdw blurRad="38100" dist="38100" dir="2700000" algn="tl">
                    <a:srgbClr val="000000">
                      <a:alpha val="43137"/>
                    </a:srgbClr>
                  </a:outerShdw>
                </a:effectLst>
              </a:rPr>
              <a:t>пропущених</a:t>
            </a:r>
            <a:r>
              <a:rPr lang="ru-RU" dirty="0">
                <a:effectLst>
                  <a:outerShdw blurRad="38100" dist="38100" dir="2700000" algn="tl">
                    <a:srgbClr val="000000">
                      <a:alpha val="43137"/>
                    </a:srgbClr>
                  </a:outerShdw>
                </a:effectLst>
              </a:rPr>
              <a:t> </a:t>
            </a:r>
            <a:r>
              <a:rPr lang="ru-RU" dirty="0" err="1">
                <a:effectLst>
                  <a:outerShdw blurRad="38100" dist="38100" dir="2700000" algn="tl">
                    <a:srgbClr val="000000">
                      <a:alpha val="43137"/>
                    </a:srgbClr>
                  </a:outerShdw>
                </a:effectLst>
              </a:rPr>
              <a:t>процесуальних</a:t>
            </a:r>
            <a:r>
              <a:rPr lang="ru-RU" dirty="0">
                <a:effectLst>
                  <a:outerShdw blurRad="38100" dist="38100" dir="2700000" algn="tl">
                    <a:srgbClr val="000000">
                      <a:alpha val="43137"/>
                    </a:srgbClr>
                  </a:outerShdw>
                </a:effectLst>
              </a:rPr>
              <a:t> строків є встановлення </a:t>
            </a:r>
            <a:r>
              <a:rPr lang="ru-RU" dirty="0" err="1">
                <a:effectLst>
                  <a:outerShdw blurRad="38100" dist="38100" dir="2700000" algn="tl">
                    <a:srgbClr val="000000">
                      <a:alpha val="43137"/>
                    </a:srgbClr>
                  </a:outerShdw>
                </a:effectLst>
              </a:rPr>
              <a:t>поважності</a:t>
            </a:r>
            <a:r>
              <a:rPr lang="ru-RU" dirty="0">
                <a:effectLst>
                  <a:outerShdw blurRad="38100" dist="38100" dir="2700000" algn="tl">
                    <a:srgbClr val="000000">
                      <a:alpha val="43137"/>
                    </a:srgbClr>
                  </a:outerShdw>
                </a:effectLst>
              </a:rPr>
              <a:t> причин </a:t>
            </a:r>
            <a:r>
              <a:rPr lang="ru-RU" dirty="0" err="1">
                <a:effectLst>
                  <a:outerShdw blurRad="38100" dist="38100" dir="2700000" algn="tl">
                    <a:srgbClr val="000000">
                      <a:alpha val="43137"/>
                    </a:srgbClr>
                  </a:outerShdw>
                </a:effectLst>
              </a:rPr>
              <a:t>пропущення</a:t>
            </a:r>
            <a:r>
              <a:rPr lang="ru-RU" dirty="0">
                <a:effectLst>
                  <a:outerShdw blurRad="38100" dist="38100" dir="2700000" algn="tl">
                    <a:srgbClr val="000000">
                      <a:alpha val="43137"/>
                    </a:srgbClr>
                  </a:outerShdw>
                </a:effectLst>
              </a:rPr>
              <a:t> </a:t>
            </a:r>
            <a:r>
              <a:rPr lang="ru-RU" dirty="0" err="1">
                <a:effectLst>
                  <a:outerShdw blurRad="38100" dist="38100" dir="2700000" algn="tl">
                    <a:srgbClr val="000000">
                      <a:alpha val="43137"/>
                    </a:srgbClr>
                  </a:outerShdw>
                </a:effectLst>
              </a:rPr>
              <a:t>процесуальних</a:t>
            </a:r>
            <a:r>
              <a:rPr lang="ru-RU" dirty="0">
                <a:effectLst>
                  <a:outerShdw blurRad="38100" dist="38100" dir="2700000" algn="tl">
                    <a:srgbClr val="000000">
                      <a:alpha val="43137"/>
                    </a:srgbClr>
                  </a:outerShdw>
                </a:effectLst>
              </a:rPr>
              <a:t> строків, які на </a:t>
            </a:r>
            <a:r>
              <a:rPr lang="ru-RU" dirty="0" err="1">
                <a:effectLst>
                  <a:outerShdw blurRad="38100" dist="38100" dir="2700000" algn="tl">
                    <a:srgbClr val="000000">
                      <a:alpha val="43137"/>
                    </a:srgbClr>
                  </a:outerShdw>
                </a:effectLst>
              </a:rPr>
              <a:t>власний</a:t>
            </a:r>
            <a:r>
              <a:rPr lang="ru-RU" dirty="0">
                <a:effectLst>
                  <a:outerShdw blurRad="38100" dist="38100" dir="2700000" algn="tl">
                    <a:srgbClr val="000000">
                      <a:alpha val="43137"/>
                    </a:srgbClr>
                  </a:outerShdw>
                </a:effectLst>
              </a:rPr>
              <a:t> </a:t>
            </a:r>
            <a:r>
              <a:rPr lang="ru-RU" dirty="0" err="1">
                <a:effectLst>
                  <a:outerShdw blurRad="38100" dist="38100" dir="2700000" algn="tl">
                    <a:srgbClr val="000000">
                      <a:alpha val="43137"/>
                    </a:srgbClr>
                  </a:outerShdw>
                </a:effectLst>
              </a:rPr>
              <a:t>розсуд</a:t>
            </a:r>
            <a:r>
              <a:rPr lang="ru-RU" dirty="0">
                <a:effectLst>
                  <a:outerShdw blurRad="38100" dist="38100" dir="2700000" algn="tl">
                    <a:srgbClr val="000000">
                      <a:alpha val="43137"/>
                    </a:srgbClr>
                  </a:outerShdw>
                </a:effectLst>
              </a:rPr>
              <a:t> встановлює суд. </a:t>
            </a:r>
            <a:endParaRPr lang="ru-UA" dirty="0">
              <a:effectLst>
                <a:outerShdw blurRad="38100" dist="38100" dir="2700000" algn="tl">
                  <a:srgbClr val="000000">
                    <a:alpha val="43137"/>
                  </a:srgbClr>
                </a:outerShdw>
              </a:effectLst>
            </a:endParaRPr>
          </a:p>
        </p:txBody>
      </p:sp>
      <p:sp>
        <p:nvSpPr>
          <p:cNvPr id="11" name="Прямоугольник: скругленные углы 10">
            <a:extLst>
              <a:ext uri="{FF2B5EF4-FFF2-40B4-BE49-F238E27FC236}">
                <a16:creationId xmlns:a16="http://schemas.microsoft.com/office/drawing/2014/main" id="{8EBD7E80-C92B-4F3C-992B-549D872D74E4}"/>
              </a:ext>
            </a:extLst>
          </p:cNvPr>
          <p:cNvSpPr/>
          <p:nvPr/>
        </p:nvSpPr>
        <p:spPr>
          <a:xfrm>
            <a:off x="8986816" y="2263406"/>
            <a:ext cx="2624690" cy="312213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ru-RU">
                <a:effectLst>
                  <a:outerShdw blurRad="38100" dist="38100" dir="2700000" algn="tl">
                    <a:srgbClr val="000000">
                      <a:alpha val="43137"/>
                    </a:srgbClr>
                  </a:outerShdw>
                </a:effectLst>
              </a:rPr>
              <a:t>У разі відмови у поновленні або продовженні процесуального строку суд постановляє ухвалу, яку може бути оскаржено. </a:t>
            </a:r>
            <a:endParaRPr lang="ru-UA">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49020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0" name="Прямоугольник 9">
            <a:extLst>
              <a:ext uri="{FF2B5EF4-FFF2-40B4-BE49-F238E27FC236}">
                <a16:creationId xmlns:a16="http://schemas.microsoft.com/office/drawing/2014/main" id="{93F2CC0B-D5F1-40B8-9CC6-4A36850B6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nvGrpSpPr>
          <p:cNvPr id="12" name="Группа 11">
            <a:extLst>
              <a:ext uri="{FF2B5EF4-FFF2-40B4-BE49-F238E27FC236}">
                <a16:creationId xmlns:a16="http://schemas.microsoft.com/office/drawing/2014/main" id="{631C6CE6-1810-44ED-A6D7-3FF53040A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13" name="Полилиния 11">
              <a:extLst>
                <a:ext uri="{FF2B5EF4-FFF2-40B4-BE49-F238E27FC236}">
                  <a16:creationId xmlns:a16="http://schemas.microsoft.com/office/drawing/2014/main" id="{1F6D8BFE-D0D0-4BAE-9D5A-701DE7D3C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Полилиния 12">
              <a:extLst>
                <a:ext uri="{FF2B5EF4-FFF2-40B4-BE49-F238E27FC236}">
                  <a16:creationId xmlns:a16="http://schemas.microsoft.com/office/drawing/2014/main" id="{53F86D30-CEDB-4D96-AF73-AA3CD5A43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Полилиния 13">
              <a:extLst>
                <a:ext uri="{FF2B5EF4-FFF2-40B4-BE49-F238E27FC236}">
                  <a16:creationId xmlns:a16="http://schemas.microsoft.com/office/drawing/2014/main" id="{F5187540-C4C8-410C-A395-69FCB1C8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Полилиния 14">
              <a:extLst>
                <a:ext uri="{FF2B5EF4-FFF2-40B4-BE49-F238E27FC236}">
                  <a16:creationId xmlns:a16="http://schemas.microsoft.com/office/drawing/2014/main" id="{75BD6E4A-797C-451B-B08F-D99C1A9D1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Полилиния 15">
              <a:extLst>
                <a:ext uri="{FF2B5EF4-FFF2-40B4-BE49-F238E27FC236}">
                  <a16:creationId xmlns:a16="http://schemas.microsoft.com/office/drawing/2014/main" id="{0D241082-BAFA-462E-827B-5814B020F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Полилиния 16">
              <a:extLst>
                <a:ext uri="{FF2B5EF4-FFF2-40B4-BE49-F238E27FC236}">
                  <a16:creationId xmlns:a16="http://schemas.microsoft.com/office/drawing/2014/main" id="{2920CCBD-116D-450B-9608-99F05F7D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Полилиния 17">
              <a:extLst>
                <a:ext uri="{FF2B5EF4-FFF2-40B4-BE49-F238E27FC236}">
                  <a16:creationId xmlns:a16="http://schemas.microsoft.com/office/drawing/2014/main" id="{A57CD3DE-CEAF-4BD4-A5EF-24B3E622B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Полилиния 18">
              <a:extLst>
                <a:ext uri="{FF2B5EF4-FFF2-40B4-BE49-F238E27FC236}">
                  <a16:creationId xmlns:a16="http://schemas.microsoft.com/office/drawing/2014/main" id="{4EC3258C-366B-4629-A7D3-5173D3637D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Полилиния 19">
              <a:extLst>
                <a:ext uri="{FF2B5EF4-FFF2-40B4-BE49-F238E27FC236}">
                  <a16:creationId xmlns:a16="http://schemas.microsoft.com/office/drawing/2014/main" id="{D444D63A-CE2B-4ACD-BA0E-4ADECAD8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Полилиния 20">
              <a:extLst>
                <a:ext uri="{FF2B5EF4-FFF2-40B4-BE49-F238E27FC236}">
                  <a16:creationId xmlns:a16="http://schemas.microsoft.com/office/drawing/2014/main" id="{7A504DF6-187A-4A54-96E8-3F3F28AAA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Полилиния 21">
              <a:extLst>
                <a:ext uri="{FF2B5EF4-FFF2-40B4-BE49-F238E27FC236}">
                  <a16:creationId xmlns:a16="http://schemas.microsoft.com/office/drawing/2014/main" id="{FE04C6F5-6DC5-4C7E-9278-9BE624FC78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Полилиния 22">
              <a:extLst>
                <a:ext uri="{FF2B5EF4-FFF2-40B4-BE49-F238E27FC236}">
                  <a16:creationId xmlns:a16="http://schemas.microsoft.com/office/drawing/2014/main" id="{94A02D9B-E6A9-4D6A-9D2A-D81C76802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Группа 25">
            <a:extLst>
              <a:ext uri="{FF2B5EF4-FFF2-40B4-BE49-F238E27FC236}">
                <a16:creationId xmlns:a16="http://schemas.microsoft.com/office/drawing/2014/main" id="{B78034A6-3565-46AA-9E73-1C954666AB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27" name="Полилиния 27">
              <a:extLst>
                <a:ext uri="{FF2B5EF4-FFF2-40B4-BE49-F238E27FC236}">
                  <a16:creationId xmlns:a16="http://schemas.microsoft.com/office/drawing/2014/main" id="{04947AA2-A772-42CB-9CEC-065095D3D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Полилиния 28">
              <a:extLst>
                <a:ext uri="{FF2B5EF4-FFF2-40B4-BE49-F238E27FC236}">
                  <a16:creationId xmlns:a16="http://schemas.microsoft.com/office/drawing/2014/main" id="{83C52D84-DEC1-4E16-972E-8EEA5D522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Полилиния 29">
              <a:extLst>
                <a:ext uri="{FF2B5EF4-FFF2-40B4-BE49-F238E27FC236}">
                  <a16:creationId xmlns:a16="http://schemas.microsoft.com/office/drawing/2014/main" id="{2036A28D-EF09-41F7-906F-CF405361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Полилиния 30">
              <a:extLst>
                <a:ext uri="{FF2B5EF4-FFF2-40B4-BE49-F238E27FC236}">
                  <a16:creationId xmlns:a16="http://schemas.microsoft.com/office/drawing/2014/main" id="{EE8D92C7-C907-4120-95E3-80E3DC85B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Полилиния 31">
              <a:extLst>
                <a:ext uri="{FF2B5EF4-FFF2-40B4-BE49-F238E27FC236}">
                  <a16:creationId xmlns:a16="http://schemas.microsoft.com/office/drawing/2014/main" id="{BBCEAAB8-CD22-41D7-B330-702682A27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Полилиния 32">
              <a:extLst>
                <a:ext uri="{FF2B5EF4-FFF2-40B4-BE49-F238E27FC236}">
                  <a16:creationId xmlns:a16="http://schemas.microsoft.com/office/drawing/2014/main" id="{6BBC1FEE-3D72-492B-8D8A-BE1A5507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Полилиния 33">
              <a:extLst>
                <a:ext uri="{FF2B5EF4-FFF2-40B4-BE49-F238E27FC236}">
                  <a16:creationId xmlns:a16="http://schemas.microsoft.com/office/drawing/2014/main" id="{C28C6E5C-C393-435C-96A1-AA2859BDC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Полилиния 34">
              <a:extLst>
                <a:ext uri="{FF2B5EF4-FFF2-40B4-BE49-F238E27FC236}">
                  <a16:creationId xmlns:a16="http://schemas.microsoft.com/office/drawing/2014/main" id="{2C2C991F-AC51-4DF5-B8DD-19B08C1CB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Полилиния 35">
              <a:extLst>
                <a:ext uri="{FF2B5EF4-FFF2-40B4-BE49-F238E27FC236}">
                  <a16:creationId xmlns:a16="http://schemas.microsoft.com/office/drawing/2014/main" id="{9C916B5F-285D-4F5A-9085-6781753AF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Полилиния 36">
              <a:extLst>
                <a:ext uri="{FF2B5EF4-FFF2-40B4-BE49-F238E27FC236}">
                  <a16:creationId xmlns:a16="http://schemas.microsoft.com/office/drawing/2014/main" id="{0375DD5F-9D17-4873-B697-3D44A5EBE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Полилиния 37">
              <a:extLst>
                <a:ext uri="{FF2B5EF4-FFF2-40B4-BE49-F238E27FC236}">
                  <a16:creationId xmlns:a16="http://schemas.microsoft.com/office/drawing/2014/main" id="{A159BBC7-6A8B-4612-94A8-56323452C7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Полилиния 38">
              <a:extLst>
                <a:ext uri="{FF2B5EF4-FFF2-40B4-BE49-F238E27FC236}">
                  <a16:creationId xmlns:a16="http://schemas.microsoft.com/office/drawing/2014/main" id="{177C901C-F8DE-4C99-95C8-F8CA1B84F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Прямоугольник 39">
            <a:extLst>
              <a:ext uri="{FF2B5EF4-FFF2-40B4-BE49-F238E27FC236}">
                <a16:creationId xmlns:a16="http://schemas.microsoft.com/office/drawing/2014/main" id="{D1D655F2-6D15-4265-ADEE-EF0075C13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42" name="Полилиния 69">
            <a:extLst>
              <a:ext uri="{FF2B5EF4-FFF2-40B4-BE49-F238E27FC236}">
                <a16:creationId xmlns:a16="http://schemas.microsoft.com/office/drawing/2014/main" id="{3248A930-1A6E-4EFB-8213-D1AC735BE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ru-RU" dirty="0"/>
          </a:p>
        </p:txBody>
      </p:sp>
      <p:sp>
        <p:nvSpPr>
          <p:cNvPr id="39" name="TextBox 38">
            <a:extLst>
              <a:ext uri="{FF2B5EF4-FFF2-40B4-BE49-F238E27FC236}">
                <a16:creationId xmlns:a16="http://schemas.microsoft.com/office/drawing/2014/main" id="{69A430F5-E2BC-45B2-8828-EDAB292292B2}"/>
              </a:ext>
            </a:extLst>
          </p:cNvPr>
          <p:cNvSpPr txBox="1"/>
          <p:nvPr/>
        </p:nvSpPr>
        <p:spPr>
          <a:xfrm>
            <a:off x="696314" y="2656308"/>
            <a:ext cx="11546748" cy="1200329"/>
          </a:xfrm>
          <a:prstGeom prst="rect">
            <a:avLst/>
          </a:prstGeom>
          <a:noFill/>
        </p:spPr>
        <p:txBody>
          <a:bodyPr wrap="square">
            <a:spAutoFit/>
          </a:bodyPr>
          <a:lstStyle/>
          <a:p>
            <a:r>
              <a:rPr lang="ru-RU" sz="3600" b="1" i="1" u="sng" dirty="0">
                <a:effectLst>
                  <a:outerShdw blurRad="38100" dist="38100" dir="2700000" algn="tl">
                    <a:srgbClr val="000000">
                      <a:alpha val="43137"/>
                    </a:srgbClr>
                  </a:outerShdw>
                </a:effectLst>
              </a:rPr>
              <a:t>3.ПОВІДОМЛЕННЯ І ВИКЛИКИ</a:t>
            </a:r>
          </a:p>
          <a:p>
            <a:r>
              <a:rPr lang="ru-RU" sz="3600" b="1" i="1" u="sng" dirty="0">
                <a:effectLst>
                  <a:outerShdw blurRad="38100" dist="38100" dir="2700000" algn="tl">
                    <a:srgbClr val="000000">
                      <a:alpha val="43137"/>
                    </a:srgbClr>
                  </a:outerShdw>
                </a:effectLst>
              </a:rPr>
              <a:t> ГОСПОДАРСЬКОГО СУДУ УЧАСНИКАМ СПРАВИ</a:t>
            </a:r>
            <a:endParaRPr lang="ru-UA" sz="3600" b="1" i="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36404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0" name="Прямоугольник 9">
            <a:extLst>
              <a:ext uri="{FF2B5EF4-FFF2-40B4-BE49-F238E27FC236}">
                <a16:creationId xmlns:a16="http://schemas.microsoft.com/office/drawing/2014/main" id="{93F2CC0B-D5F1-40B8-9CC6-4A36850B6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nvGrpSpPr>
          <p:cNvPr id="12" name="Группа 11">
            <a:extLst>
              <a:ext uri="{FF2B5EF4-FFF2-40B4-BE49-F238E27FC236}">
                <a16:creationId xmlns:a16="http://schemas.microsoft.com/office/drawing/2014/main" id="{631C6CE6-1810-44ED-A6D7-3FF53040A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13" name="Полилиния 11">
              <a:extLst>
                <a:ext uri="{FF2B5EF4-FFF2-40B4-BE49-F238E27FC236}">
                  <a16:creationId xmlns:a16="http://schemas.microsoft.com/office/drawing/2014/main" id="{1F6D8BFE-D0D0-4BAE-9D5A-701DE7D3C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Полилиния 12">
              <a:extLst>
                <a:ext uri="{FF2B5EF4-FFF2-40B4-BE49-F238E27FC236}">
                  <a16:creationId xmlns:a16="http://schemas.microsoft.com/office/drawing/2014/main" id="{53F86D30-CEDB-4D96-AF73-AA3CD5A43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Полилиния 13">
              <a:extLst>
                <a:ext uri="{FF2B5EF4-FFF2-40B4-BE49-F238E27FC236}">
                  <a16:creationId xmlns:a16="http://schemas.microsoft.com/office/drawing/2014/main" id="{F5187540-C4C8-410C-A395-69FCB1C8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Полилиния 14">
              <a:extLst>
                <a:ext uri="{FF2B5EF4-FFF2-40B4-BE49-F238E27FC236}">
                  <a16:creationId xmlns:a16="http://schemas.microsoft.com/office/drawing/2014/main" id="{75BD6E4A-797C-451B-B08F-D99C1A9D1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Полилиния 15">
              <a:extLst>
                <a:ext uri="{FF2B5EF4-FFF2-40B4-BE49-F238E27FC236}">
                  <a16:creationId xmlns:a16="http://schemas.microsoft.com/office/drawing/2014/main" id="{0D241082-BAFA-462E-827B-5814B020F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Полилиния 16">
              <a:extLst>
                <a:ext uri="{FF2B5EF4-FFF2-40B4-BE49-F238E27FC236}">
                  <a16:creationId xmlns:a16="http://schemas.microsoft.com/office/drawing/2014/main" id="{2920CCBD-116D-450B-9608-99F05F7D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Полилиния 17">
              <a:extLst>
                <a:ext uri="{FF2B5EF4-FFF2-40B4-BE49-F238E27FC236}">
                  <a16:creationId xmlns:a16="http://schemas.microsoft.com/office/drawing/2014/main" id="{A57CD3DE-CEAF-4BD4-A5EF-24B3E622B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Полилиния 18">
              <a:extLst>
                <a:ext uri="{FF2B5EF4-FFF2-40B4-BE49-F238E27FC236}">
                  <a16:creationId xmlns:a16="http://schemas.microsoft.com/office/drawing/2014/main" id="{4EC3258C-366B-4629-A7D3-5173D3637D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Полилиния 19">
              <a:extLst>
                <a:ext uri="{FF2B5EF4-FFF2-40B4-BE49-F238E27FC236}">
                  <a16:creationId xmlns:a16="http://schemas.microsoft.com/office/drawing/2014/main" id="{D444D63A-CE2B-4ACD-BA0E-4ADECAD8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Полилиния 20">
              <a:extLst>
                <a:ext uri="{FF2B5EF4-FFF2-40B4-BE49-F238E27FC236}">
                  <a16:creationId xmlns:a16="http://schemas.microsoft.com/office/drawing/2014/main" id="{7A504DF6-187A-4A54-96E8-3F3F28AAA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Полилиния 21">
              <a:extLst>
                <a:ext uri="{FF2B5EF4-FFF2-40B4-BE49-F238E27FC236}">
                  <a16:creationId xmlns:a16="http://schemas.microsoft.com/office/drawing/2014/main" id="{FE04C6F5-6DC5-4C7E-9278-9BE624FC78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Полилиния 22">
              <a:extLst>
                <a:ext uri="{FF2B5EF4-FFF2-40B4-BE49-F238E27FC236}">
                  <a16:creationId xmlns:a16="http://schemas.microsoft.com/office/drawing/2014/main" id="{94A02D9B-E6A9-4D6A-9D2A-D81C76802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Группа 25">
            <a:extLst>
              <a:ext uri="{FF2B5EF4-FFF2-40B4-BE49-F238E27FC236}">
                <a16:creationId xmlns:a16="http://schemas.microsoft.com/office/drawing/2014/main" id="{B78034A6-3565-46AA-9E73-1C954666AB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27" name="Полилиния 27">
              <a:extLst>
                <a:ext uri="{FF2B5EF4-FFF2-40B4-BE49-F238E27FC236}">
                  <a16:creationId xmlns:a16="http://schemas.microsoft.com/office/drawing/2014/main" id="{04947AA2-A772-42CB-9CEC-065095D3D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Полилиния 28">
              <a:extLst>
                <a:ext uri="{FF2B5EF4-FFF2-40B4-BE49-F238E27FC236}">
                  <a16:creationId xmlns:a16="http://schemas.microsoft.com/office/drawing/2014/main" id="{83C52D84-DEC1-4E16-972E-8EEA5D522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Полилиния 29">
              <a:extLst>
                <a:ext uri="{FF2B5EF4-FFF2-40B4-BE49-F238E27FC236}">
                  <a16:creationId xmlns:a16="http://schemas.microsoft.com/office/drawing/2014/main" id="{2036A28D-EF09-41F7-906F-CF405361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Полилиния 30">
              <a:extLst>
                <a:ext uri="{FF2B5EF4-FFF2-40B4-BE49-F238E27FC236}">
                  <a16:creationId xmlns:a16="http://schemas.microsoft.com/office/drawing/2014/main" id="{EE8D92C7-C907-4120-95E3-80E3DC85B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Полилиния 31">
              <a:extLst>
                <a:ext uri="{FF2B5EF4-FFF2-40B4-BE49-F238E27FC236}">
                  <a16:creationId xmlns:a16="http://schemas.microsoft.com/office/drawing/2014/main" id="{BBCEAAB8-CD22-41D7-B330-702682A27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Полилиния 32">
              <a:extLst>
                <a:ext uri="{FF2B5EF4-FFF2-40B4-BE49-F238E27FC236}">
                  <a16:creationId xmlns:a16="http://schemas.microsoft.com/office/drawing/2014/main" id="{6BBC1FEE-3D72-492B-8D8A-BE1A5507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Полилиния 33">
              <a:extLst>
                <a:ext uri="{FF2B5EF4-FFF2-40B4-BE49-F238E27FC236}">
                  <a16:creationId xmlns:a16="http://schemas.microsoft.com/office/drawing/2014/main" id="{C28C6E5C-C393-435C-96A1-AA2859BDC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Полилиния 34">
              <a:extLst>
                <a:ext uri="{FF2B5EF4-FFF2-40B4-BE49-F238E27FC236}">
                  <a16:creationId xmlns:a16="http://schemas.microsoft.com/office/drawing/2014/main" id="{2C2C991F-AC51-4DF5-B8DD-19B08C1CB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Полилиния 35">
              <a:extLst>
                <a:ext uri="{FF2B5EF4-FFF2-40B4-BE49-F238E27FC236}">
                  <a16:creationId xmlns:a16="http://schemas.microsoft.com/office/drawing/2014/main" id="{9C916B5F-285D-4F5A-9085-6781753AF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Полилиния 36">
              <a:extLst>
                <a:ext uri="{FF2B5EF4-FFF2-40B4-BE49-F238E27FC236}">
                  <a16:creationId xmlns:a16="http://schemas.microsoft.com/office/drawing/2014/main" id="{0375DD5F-9D17-4873-B697-3D44A5EBE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Полилиния 37">
              <a:extLst>
                <a:ext uri="{FF2B5EF4-FFF2-40B4-BE49-F238E27FC236}">
                  <a16:creationId xmlns:a16="http://schemas.microsoft.com/office/drawing/2014/main" id="{A159BBC7-6A8B-4612-94A8-56323452C7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Полилиния 38">
              <a:extLst>
                <a:ext uri="{FF2B5EF4-FFF2-40B4-BE49-F238E27FC236}">
                  <a16:creationId xmlns:a16="http://schemas.microsoft.com/office/drawing/2014/main" id="{177C901C-F8DE-4C99-95C8-F8CA1B84F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Прямоугольник 39">
            <a:extLst>
              <a:ext uri="{FF2B5EF4-FFF2-40B4-BE49-F238E27FC236}">
                <a16:creationId xmlns:a16="http://schemas.microsoft.com/office/drawing/2014/main" id="{D1D655F2-6D15-4265-ADEE-EF0075C13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42" name="Полилиния 69">
            <a:extLst>
              <a:ext uri="{FF2B5EF4-FFF2-40B4-BE49-F238E27FC236}">
                <a16:creationId xmlns:a16="http://schemas.microsoft.com/office/drawing/2014/main" id="{3248A930-1A6E-4EFB-8213-D1AC735BE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ru-RU" dirty="0"/>
          </a:p>
        </p:txBody>
      </p:sp>
      <p:sp>
        <p:nvSpPr>
          <p:cNvPr id="2" name="Прямоугольник: скругленные углы 1">
            <a:extLst>
              <a:ext uri="{FF2B5EF4-FFF2-40B4-BE49-F238E27FC236}">
                <a16:creationId xmlns:a16="http://schemas.microsoft.com/office/drawing/2014/main" id="{38A77036-B350-423F-9899-D436ED1D6401}"/>
              </a:ext>
            </a:extLst>
          </p:cNvPr>
          <p:cNvSpPr/>
          <p:nvPr/>
        </p:nvSpPr>
        <p:spPr>
          <a:xfrm>
            <a:off x="746585" y="561268"/>
            <a:ext cx="10674573" cy="10563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effectLst>
                  <a:outerShdw blurRad="38100" dist="38100" dir="2700000" algn="tl">
                    <a:srgbClr val="000000">
                      <a:alpha val="43137"/>
                    </a:srgbClr>
                  </a:outerShdw>
                </a:effectLst>
              </a:rPr>
              <a:t>У межах судового провадження господарський суд здійснює виклик учасників справи шляхом їх повідомлення про дату, час і місце судового засідання чи вчинення відповідної процесуальної дії. </a:t>
            </a:r>
            <a:endParaRPr lang="ru-UA">
              <a:effectLst>
                <a:outerShdw blurRad="38100" dist="38100" dir="2700000" algn="tl">
                  <a:srgbClr val="000000">
                    <a:alpha val="43137"/>
                  </a:srgbClr>
                </a:outerShdw>
              </a:effectLst>
            </a:endParaRPr>
          </a:p>
        </p:txBody>
      </p:sp>
      <p:sp>
        <p:nvSpPr>
          <p:cNvPr id="3" name="Прямоугольник: скругленные углы 2">
            <a:extLst>
              <a:ext uri="{FF2B5EF4-FFF2-40B4-BE49-F238E27FC236}">
                <a16:creationId xmlns:a16="http://schemas.microsoft.com/office/drawing/2014/main" id="{9B8AD98B-0A68-4C00-BA35-842690FC441E}"/>
              </a:ext>
            </a:extLst>
          </p:cNvPr>
          <p:cNvSpPr/>
          <p:nvPr/>
        </p:nvSpPr>
        <p:spPr>
          <a:xfrm>
            <a:off x="2164272" y="2244573"/>
            <a:ext cx="2868431" cy="39055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u="sng" dirty="0">
                <a:solidFill>
                  <a:schemeClr val="tx1"/>
                </a:solidFill>
                <a:effectLst>
                  <a:outerShdw blurRad="38100" dist="38100" dir="2700000" algn="tl">
                    <a:srgbClr val="000000">
                      <a:alpha val="43137"/>
                    </a:srgbClr>
                  </a:outerShdw>
                </a:effectLst>
              </a:rPr>
              <a:t>ОСНОВНИМ</a:t>
            </a:r>
            <a:r>
              <a:rPr lang="ru-RU" b="1" u="sng" dirty="0">
                <a:effectLst>
                  <a:outerShdw blurRad="38100" dist="38100" dir="2700000" algn="tl">
                    <a:srgbClr val="000000">
                      <a:alpha val="43137"/>
                    </a:srgbClr>
                  </a:outerShdw>
                </a:effectLst>
              </a:rPr>
              <a:t> способом </a:t>
            </a:r>
            <a:r>
              <a:rPr lang="ru-RU" i="1" dirty="0">
                <a:effectLst>
                  <a:outerShdw blurRad="38100" dist="38100" dir="2700000" algn="tl">
                    <a:srgbClr val="000000">
                      <a:alpha val="43137"/>
                    </a:srgbClr>
                  </a:outerShdw>
                </a:effectLst>
              </a:rPr>
              <a:t>здійснення </a:t>
            </a:r>
            <a:r>
              <a:rPr lang="ru-RU" i="1" dirty="0" err="1">
                <a:effectLst>
                  <a:outerShdw blurRad="38100" dist="38100" dir="2700000" algn="tl">
                    <a:srgbClr val="000000">
                      <a:alpha val="43137"/>
                    </a:srgbClr>
                  </a:outerShdw>
                </a:effectLst>
              </a:rPr>
              <a:t>викликів</a:t>
            </a:r>
            <a:r>
              <a:rPr lang="ru-RU" i="1" dirty="0">
                <a:effectLst>
                  <a:outerShdw blurRad="38100" dist="38100" dir="2700000" algn="tl">
                    <a:srgbClr val="000000">
                      <a:alpha val="43137"/>
                    </a:srgbClr>
                  </a:outerShdw>
                </a:effectLst>
              </a:rPr>
              <a:t> і повідомлень у </a:t>
            </a:r>
            <a:r>
              <a:rPr lang="ru-RU" i="1" dirty="0" err="1">
                <a:effectLst>
                  <a:outerShdw blurRad="38100" dist="38100" dir="2700000" algn="tl">
                    <a:srgbClr val="000000">
                      <a:alpha val="43137"/>
                    </a:srgbClr>
                  </a:outerShdw>
                </a:effectLst>
              </a:rPr>
              <a:t>господарському</a:t>
            </a:r>
            <a:r>
              <a:rPr lang="ru-RU" i="1" dirty="0">
                <a:effectLst>
                  <a:outerShdw blurRad="38100" dist="38100" dir="2700000" algn="tl">
                    <a:srgbClr val="000000">
                      <a:alpha val="43137"/>
                    </a:srgbClr>
                  </a:outerShdw>
                </a:effectLst>
              </a:rPr>
              <a:t> </a:t>
            </a:r>
            <a:r>
              <a:rPr lang="ru-RU" i="1" dirty="0" err="1">
                <a:effectLst>
                  <a:outerShdw blurRad="38100" dist="38100" dir="2700000" algn="tl">
                    <a:srgbClr val="000000">
                      <a:alpha val="43137"/>
                    </a:srgbClr>
                  </a:outerShdw>
                </a:effectLst>
              </a:rPr>
              <a:t>судочинстві</a:t>
            </a:r>
            <a:r>
              <a:rPr lang="ru-RU" i="1" dirty="0">
                <a:effectLst>
                  <a:outerShdw blurRad="38100" dist="38100" dir="2700000" algn="tl">
                    <a:srgbClr val="000000">
                      <a:alpha val="43137"/>
                    </a:srgbClr>
                  </a:outerShdw>
                </a:effectLst>
              </a:rPr>
              <a:t> є </a:t>
            </a:r>
            <a:r>
              <a:rPr lang="ru-RU" i="1" dirty="0" err="1">
                <a:effectLst>
                  <a:outerShdw blurRad="38100" dist="38100" dir="2700000" algn="tl">
                    <a:srgbClr val="000000">
                      <a:alpha val="43137"/>
                    </a:srgbClr>
                  </a:outerShdw>
                </a:effectLst>
              </a:rPr>
              <a:t>вручення</a:t>
            </a:r>
            <a:r>
              <a:rPr lang="ru-RU" i="1" dirty="0">
                <a:effectLst>
                  <a:outerShdw blurRad="38100" dist="38100" dir="2700000" algn="tl">
                    <a:srgbClr val="000000">
                      <a:alpha val="43137"/>
                    </a:srgbClr>
                  </a:outerShdw>
                </a:effectLst>
              </a:rPr>
              <a:t> </a:t>
            </a:r>
            <a:r>
              <a:rPr lang="ru-RU" i="1" dirty="0" err="1">
                <a:effectLst>
                  <a:outerShdw blurRad="38100" dist="38100" dir="2700000" algn="tl">
                    <a:srgbClr val="000000">
                      <a:alpha val="43137"/>
                    </a:srgbClr>
                  </a:outerShdw>
                </a:effectLst>
              </a:rPr>
              <a:t>ухвали</a:t>
            </a:r>
            <a:r>
              <a:rPr lang="ru-RU" i="1" dirty="0">
                <a:effectLst>
                  <a:outerShdw blurRad="38100" dist="38100" dir="2700000" algn="tl">
                    <a:srgbClr val="000000">
                      <a:alpha val="43137"/>
                    </a:srgbClr>
                  </a:outerShdw>
                </a:effectLst>
              </a:rPr>
              <a:t>. </a:t>
            </a:r>
            <a:endParaRPr lang="ru-UA" i="1" dirty="0">
              <a:effectLst>
                <a:outerShdw blurRad="38100" dist="38100" dir="2700000" algn="tl">
                  <a:srgbClr val="000000">
                    <a:alpha val="43137"/>
                  </a:srgbClr>
                </a:outerShdw>
              </a:effectLst>
            </a:endParaRPr>
          </a:p>
        </p:txBody>
      </p:sp>
      <p:sp>
        <p:nvSpPr>
          <p:cNvPr id="4" name="Прямоугольник: скругленные углы 3">
            <a:extLst>
              <a:ext uri="{FF2B5EF4-FFF2-40B4-BE49-F238E27FC236}">
                <a16:creationId xmlns:a16="http://schemas.microsoft.com/office/drawing/2014/main" id="{D5D3025B-872A-4364-BE95-C5B31126E638}"/>
              </a:ext>
            </a:extLst>
          </p:cNvPr>
          <p:cNvSpPr/>
          <p:nvPr/>
        </p:nvSpPr>
        <p:spPr>
          <a:xfrm>
            <a:off x="5881736" y="2305012"/>
            <a:ext cx="5359651" cy="39055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u="sng" dirty="0" err="1">
                <a:effectLst>
                  <a:outerShdw blurRad="38100" dist="38100" dir="2700000" algn="tl">
                    <a:srgbClr val="000000">
                      <a:alpha val="43137"/>
                    </a:srgbClr>
                  </a:outerShdw>
                </a:effectLst>
              </a:rPr>
              <a:t>Альтернативним</a:t>
            </a:r>
            <a:r>
              <a:rPr lang="ru-RU" dirty="0">
                <a:effectLst>
                  <a:outerShdw blurRad="38100" dist="38100" dir="2700000" algn="tl">
                    <a:srgbClr val="000000">
                      <a:alpha val="43137"/>
                    </a:srgbClr>
                  </a:outerShdw>
                </a:effectLst>
              </a:rPr>
              <a:t> – </a:t>
            </a:r>
            <a:r>
              <a:rPr lang="ru-RU" i="1" dirty="0">
                <a:effectLst>
                  <a:outerShdw blurRad="38100" dist="38100" dir="2700000" algn="tl">
                    <a:srgbClr val="000000">
                      <a:alpha val="43137"/>
                    </a:srgbClr>
                  </a:outerShdw>
                </a:effectLst>
              </a:rPr>
              <a:t>у випадках </a:t>
            </a:r>
            <a:r>
              <a:rPr lang="ru-RU" i="1" dirty="0" err="1">
                <a:effectLst>
                  <a:outerShdw blurRad="38100" dist="38100" dir="2700000" algn="tl">
                    <a:srgbClr val="000000">
                      <a:alpha val="43137"/>
                    </a:srgbClr>
                  </a:outerShdw>
                </a:effectLst>
              </a:rPr>
              <a:t>термінової</a:t>
            </a:r>
            <a:r>
              <a:rPr lang="ru-RU" i="1" dirty="0">
                <a:effectLst>
                  <a:outerShdw blurRad="38100" dist="38100" dir="2700000" algn="tl">
                    <a:srgbClr val="000000">
                      <a:alpha val="43137"/>
                    </a:srgbClr>
                  </a:outerShdw>
                </a:effectLst>
              </a:rPr>
              <a:t> необхідності, учасники </a:t>
            </a:r>
            <a:r>
              <a:rPr lang="ru-RU" i="1" dirty="0" err="1">
                <a:effectLst>
                  <a:outerShdw blurRad="38100" dist="38100" dir="2700000" algn="tl">
                    <a:srgbClr val="000000">
                      <a:alpha val="43137"/>
                    </a:srgbClr>
                  </a:outerShdw>
                </a:effectLst>
              </a:rPr>
              <a:t>справи</a:t>
            </a:r>
            <a:r>
              <a:rPr lang="ru-RU" i="1" dirty="0">
                <a:effectLst>
                  <a:outerShdw blurRad="38100" dist="38100" dir="2700000" algn="tl">
                    <a:srgbClr val="000000">
                      <a:alpha val="43137"/>
                    </a:srgbClr>
                  </a:outerShdw>
                </a:effectLst>
              </a:rPr>
              <a:t> можуть бути </a:t>
            </a:r>
            <a:r>
              <a:rPr lang="ru-RU" i="1" dirty="0" err="1">
                <a:effectLst>
                  <a:outerShdw blurRad="38100" dist="38100" dir="2700000" algn="tl">
                    <a:srgbClr val="000000">
                      <a:alpha val="43137"/>
                    </a:srgbClr>
                  </a:outerShdw>
                </a:effectLst>
              </a:rPr>
              <a:t>повідомлені</a:t>
            </a:r>
            <a:r>
              <a:rPr lang="ru-RU" i="1" dirty="0">
                <a:effectLst>
                  <a:outerShdw blurRad="38100" dist="38100" dir="2700000" algn="tl">
                    <a:srgbClr val="000000">
                      <a:alpha val="43137"/>
                    </a:srgbClr>
                  </a:outerShdw>
                </a:effectLst>
              </a:rPr>
              <a:t> в </a:t>
            </a:r>
            <a:r>
              <a:rPr lang="ru-RU" i="1" dirty="0" err="1">
                <a:effectLst>
                  <a:outerShdw blurRad="38100" dist="38100" dir="2700000" algn="tl">
                    <a:srgbClr val="000000">
                      <a:alpha val="43137"/>
                    </a:srgbClr>
                  </a:outerShdw>
                </a:effectLst>
              </a:rPr>
              <a:t>іншій</a:t>
            </a:r>
            <a:r>
              <a:rPr lang="ru-RU" i="1" dirty="0">
                <a:effectLst>
                  <a:outerShdw blurRad="38100" dist="38100" dir="2700000" algn="tl">
                    <a:srgbClr val="000000">
                      <a:alpha val="43137"/>
                    </a:srgbClr>
                  </a:outerShdw>
                </a:effectLst>
              </a:rPr>
              <a:t> </a:t>
            </a:r>
            <a:r>
              <a:rPr lang="ru-RU" i="1" dirty="0" err="1">
                <a:effectLst>
                  <a:outerShdw blurRad="38100" dist="38100" dir="2700000" algn="tl">
                    <a:srgbClr val="000000">
                      <a:alpha val="43137"/>
                    </a:srgbClr>
                  </a:outerShdw>
                </a:effectLst>
              </a:rPr>
              <a:t>спосіб</a:t>
            </a:r>
            <a:r>
              <a:rPr lang="ru-RU" i="1" dirty="0">
                <a:effectLst>
                  <a:outerShdw blurRad="38100" dist="38100" dir="2700000" algn="tl">
                    <a:srgbClr val="000000">
                      <a:alpha val="43137"/>
                    </a:srgbClr>
                  </a:outerShdw>
                </a:effectLst>
              </a:rPr>
              <a:t>: </a:t>
            </a:r>
            <a:r>
              <a:rPr lang="ru-RU" i="1" dirty="0" err="1">
                <a:effectLst>
                  <a:outerShdw blurRad="38100" dist="38100" dir="2700000" algn="tl">
                    <a:srgbClr val="000000">
                      <a:alpha val="43137"/>
                    </a:srgbClr>
                  </a:outerShdw>
                </a:effectLst>
              </a:rPr>
              <a:t>засобами</a:t>
            </a:r>
            <a:r>
              <a:rPr lang="ru-RU" i="1" dirty="0">
                <a:effectLst>
                  <a:outerShdw blurRad="38100" dist="38100" dir="2700000" algn="tl">
                    <a:srgbClr val="000000">
                      <a:alpha val="43137"/>
                    </a:srgbClr>
                  </a:outerShdw>
                </a:effectLst>
              </a:rPr>
              <a:t> </a:t>
            </a:r>
            <a:r>
              <a:rPr lang="ru-RU" i="1" dirty="0" err="1">
                <a:effectLst>
                  <a:outerShdw blurRad="38100" dist="38100" dir="2700000" algn="tl">
                    <a:srgbClr val="000000">
                      <a:alpha val="43137"/>
                    </a:srgbClr>
                  </a:outerShdw>
                </a:effectLst>
              </a:rPr>
              <a:t>факсимільного</a:t>
            </a:r>
            <a:r>
              <a:rPr lang="ru-RU" i="1" dirty="0">
                <a:effectLst>
                  <a:outerShdw blurRad="38100" dist="38100" dir="2700000" algn="tl">
                    <a:srgbClr val="000000">
                      <a:alpha val="43137"/>
                    </a:srgbClr>
                  </a:outerShdw>
                </a:effectLst>
              </a:rPr>
              <a:t> зв’язку, </a:t>
            </a:r>
            <a:r>
              <a:rPr lang="ru-RU" i="1" dirty="0" err="1">
                <a:effectLst>
                  <a:outerShdw blurRad="38100" dist="38100" dir="2700000" algn="tl">
                    <a:srgbClr val="000000">
                      <a:alpha val="43137"/>
                    </a:srgbClr>
                  </a:outerShdw>
                </a:effectLst>
              </a:rPr>
              <a:t>електронною</a:t>
            </a:r>
            <a:r>
              <a:rPr lang="ru-RU" i="1" dirty="0">
                <a:effectLst>
                  <a:outerShdw blurRad="38100" dist="38100" dir="2700000" algn="tl">
                    <a:srgbClr val="000000">
                      <a:alpha val="43137"/>
                    </a:srgbClr>
                  </a:outerShdw>
                </a:effectLst>
              </a:rPr>
              <a:t> </a:t>
            </a:r>
            <a:r>
              <a:rPr lang="ru-RU" i="1" dirty="0" err="1">
                <a:effectLst>
                  <a:outerShdw blurRad="38100" dist="38100" dir="2700000" algn="tl">
                    <a:srgbClr val="000000">
                      <a:alpha val="43137"/>
                    </a:srgbClr>
                  </a:outerShdw>
                </a:effectLst>
              </a:rPr>
              <a:t>поштою</a:t>
            </a:r>
            <a:r>
              <a:rPr lang="ru-RU" i="1" dirty="0">
                <a:effectLst>
                  <a:outerShdw blurRad="38100" dist="38100" dir="2700000" algn="tl">
                    <a:srgbClr val="000000">
                      <a:alpha val="43137"/>
                    </a:srgbClr>
                  </a:outerShdw>
                </a:effectLst>
              </a:rPr>
              <a:t> або </a:t>
            </a:r>
            <a:r>
              <a:rPr lang="ru-RU" i="1" dirty="0" err="1">
                <a:effectLst>
                  <a:outerShdw blurRad="38100" dist="38100" dir="2700000" algn="tl">
                    <a:srgbClr val="000000">
                      <a:alpha val="43137"/>
                    </a:srgbClr>
                  </a:outerShdw>
                </a:effectLst>
              </a:rPr>
              <a:t>повідомленням</a:t>
            </a:r>
            <a:r>
              <a:rPr lang="ru-RU" i="1" dirty="0">
                <a:effectLst>
                  <a:outerShdw blurRad="38100" dist="38100" dir="2700000" algn="tl">
                    <a:srgbClr val="000000">
                      <a:alpha val="43137"/>
                    </a:srgbClr>
                  </a:outerShdw>
                </a:effectLst>
              </a:rPr>
              <a:t> через інші засоби зв’язку (зокрема </a:t>
            </a:r>
            <a:r>
              <a:rPr lang="ru-RU" i="1" dirty="0" err="1">
                <a:effectLst>
                  <a:outerShdw blurRad="38100" dist="38100" dir="2700000" algn="tl">
                    <a:srgbClr val="000000">
                      <a:alpha val="43137"/>
                    </a:srgbClr>
                  </a:outerShdw>
                </a:effectLst>
              </a:rPr>
              <a:t>мобільного</a:t>
            </a:r>
            <a:r>
              <a:rPr lang="ru-RU" i="1" dirty="0">
                <a:effectLst>
                  <a:outerShdw blurRad="38100" dist="38100" dir="2700000" algn="tl">
                    <a:srgbClr val="000000">
                      <a:alpha val="43137"/>
                    </a:srgbClr>
                  </a:outerShdw>
                </a:effectLst>
              </a:rPr>
              <a:t>), які забезпечують </a:t>
            </a:r>
            <a:r>
              <a:rPr lang="ru-RU" i="1" dirty="0" err="1">
                <a:effectLst>
                  <a:outerShdw blurRad="38100" dist="38100" dir="2700000" algn="tl">
                    <a:srgbClr val="000000">
                      <a:alpha val="43137"/>
                    </a:srgbClr>
                  </a:outerShdw>
                </a:effectLst>
              </a:rPr>
              <a:t>фіксацію</a:t>
            </a:r>
            <a:r>
              <a:rPr lang="ru-RU" i="1" dirty="0">
                <a:effectLst>
                  <a:outerShdw blurRad="38100" dist="38100" dir="2700000" algn="tl">
                    <a:srgbClr val="000000">
                      <a:alpha val="43137"/>
                    </a:srgbClr>
                  </a:outerShdw>
                </a:effectLst>
              </a:rPr>
              <a:t> </a:t>
            </a:r>
            <a:r>
              <a:rPr lang="ru-RU" i="1" dirty="0" err="1">
                <a:effectLst>
                  <a:outerShdw blurRad="38100" dist="38100" dir="2700000" algn="tl">
                    <a:srgbClr val="000000">
                      <a:alpha val="43137"/>
                    </a:srgbClr>
                  </a:outerShdw>
                </a:effectLst>
              </a:rPr>
              <a:t>повідомлення</a:t>
            </a:r>
            <a:r>
              <a:rPr lang="ru-RU" i="1" dirty="0">
                <a:effectLst>
                  <a:outerShdw blurRad="38100" dist="38100" dir="2700000" algn="tl">
                    <a:srgbClr val="000000">
                      <a:alpha val="43137"/>
                    </a:srgbClr>
                  </a:outerShdw>
                </a:effectLst>
              </a:rPr>
              <a:t> або </a:t>
            </a:r>
            <a:r>
              <a:rPr lang="ru-RU" i="1" dirty="0" err="1">
                <a:effectLst>
                  <a:outerShdw blurRad="38100" dist="38100" dir="2700000" algn="tl">
                    <a:srgbClr val="000000">
                      <a:alpha val="43137"/>
                    </a:srgbClr>
                  </a:outerShdw>
                </a:effectLst>
              </a:rPr>
              <a:t>виклику</a:t>
            </a:r>
            <a:r>
              <a:rPr lang="ru-RU" i="1" dirty="0">
                <a:effectLst>
                  <a:outerShdw blurRad="38100" dist="38100" dir="2700000" algn="tl">
                    <a:srgbClr val="000000">
                      <a:alpha val="43137"/>
                    </a:srgbClr>
                  </a:outerShdw>
                </a:effectLst>
              </a:rPr>
              <a:t> тощо. </a:t>
            </a:r>
            <a:endParaRPr lang="ru-UA" i="1" dirty="0">
              <a:effectLst>
                <a:outerShdw blurRad="38100" dist="38100" dir="2700000" algn="tl">
                  <a:srgbClr val="000000">
                    <a:alpha val="43137"/>
                  </a:srgbClr>
                </a:outerShdw>
              </a:effectLst>
            </a:endParaRPr>
          </a:p>
        </p:txBody>
      </p:sp>
      <p:sp>
        <p:nvSpPr>
          <p:cNvPr id="5" name="Знак умножения 4">
            <a:extLst>
              <a:ext uri="{FF2B5EF4-FFF2-40B4-BE49-F238E27FC236}">
                <a16:creationId xmlns:a16="http://schemas.microsoft.com/office/drawing/2014/main" id="{0D57C4D2-D27D-4C3D-B338-4EECDE652157}"/>
              </a:ext>
            </a:extLst>
          </p:cNvPr>
          <p:cNvSpPr/>
          <p:nvPr/>
        </p:nvSpPr>
        <p:spPr>
          <a:xfrm>
            <a:off x="5142299" y="3525711"/>
            <a:ext cx="620047" cy="87529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Tree>
    <p:extLst>
      <p:ext uri="{BB962C8B-B14F-4D97-AF65-F5344CB8AC3E}">
        <p14:creationId xmlns:p14="http://schemas.microsoft.com/office/powerpoint/2010/main" val="19408688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0" name="Прямоугольник 9">
            <a:extLst>
              <a:ext uri="{FF2B5EF4-FFF2-40B4-BE49-F238E27FC236}">
                <a16:creationId xmlns:a16="http://schemas.microsoft.com/office/drawing/2014/main" id="{93F2CC0B-D5F1-40B8-9CC6-4A36850B6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nvGrpSpPr>
          <p:cNvPr id="12" name="Группа 11">
            <a:extLst>
              <a:ext uri="{FF2B5EF4-FFF2-40B4-BE49-F238E27FC236}">
                <a16:creationId xmlns:a16="http://schemas.microsoft.com/office/drawing/2014/main" id="{631C6CE6-1810-44ED-A6D7-3FF53040A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13" name="Полилиния 11">
              <a:extLst>
                <a:ext uri="{FF2B5EF4-FFF2-40B4-BE49-F238E27FC236}">
                  <a16:creationId xmlns:a16="http://schemas.microsoft.com/office/drawing/2014/main" id="{1F6D8BFE-D0D0-4BAE-9D5A-701DE7D3C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Полилиния 12">
              <a:extLst>
                <a:ext uri="{FF2B5EF4-FFF2-40B4-BE49-F238E27FC236}">
                  <a16:creationId xmlns:a16="http://schemas.microsoft.com/office/drawing/2014/main" id="{53F86D30-CEDB-4D96-AF73-AA3CD5A43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Полилиния 13">
              <a:extLst>
                <a:ext uri="{FF2B5EF4-FFF2-40B4-BE49-F238E27FC236}">
                  <a16:creationId xmlns:a16="http://schemas.microsoft.com/office/drawing/2014/main" id="{F5187540-C4C8-410C-A395-69FCB1C8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Полилиния 14">
              <a:extLst>
                <a:ext uri="{FF2B5EF4-FFF2-40B4-BE49-F238E27FC236}">
                  <a16:creationId xmlns:a16="http://schemas.microsoft.com/office/drawing/2014/main" id="{75BD6E4A-797C-451B-B08F-D99C1A9D1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Полилиния 15">
              <a:extLst>
                <a:ext uri="{FF2B5EF4-FFF2-40B4-BE49-F238E27FC236}">
                  <a16:creationId xmlns:a16="http://schemas.microsoft.com/office/drawing/2014/main" id="{0D241082-BAFA-462E-827B-5814B020F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Полилиния 16">
              <a:extLst>
                <a:ext uri="{FF2B5EF4-FFF2-40B4-BE49-F238E27FC236}">
                  <a16:creationId xmlns:a16="http://schemas.microsoft.com/office/drawing/2014/main" id="{2920CCBD-116D-450B-9608-99F05F7D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Полилиния 17">
              <a:extLst>
                <a:ext uri="{FF2B5EF4-FFF2-40B4-BE49-F238E27FC236}">
                  <a16:creationId xmlns:a16="http://schemas.microsoft.com/office/drawing/2014/main" id="{A57CD3DE-CEAF-4BD4-A5EF-24B3E622B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Полилиния 18">
              <a:extLst>
                <a:ext uri="{FF2B5EF4-FFF2-40B4-BE49-F238E27FC236}">
                  <a16:creationId xmlns:a16="http://schemas.microsoft.com/office/drawing/2014/main" id="{4EC3258C-366B-4629-A7D3-5173D3637D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Полилиния 19">
              <a:extLst>
                <a:ext uri="{FF2B5EF4-FFF2-40B4-BE49-F238E27FC236}">
                  <a16:creationId xmlns:a16="http://schemas.microsoft.com/office/drawing/2014/main" id="{D444D63A-CE2B-4ACD-BA0E-4ADECAD8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Полилиния 20">
              <a:extLst>
                <a:ext uri="{FF2B5EF4-FFF2-40B4-BE49-F238E27FC236}">
                  <a16:creationId xmlns:a16="http://schemas.microsoft.com/office/drawing/2014/main" id="{7A504DF6-187A-4A54-96E8-3F3F28AAA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Полилиния 21">
              <a:extLst>
                <a:ext uri="{FF2B5EF4-FFF2-40B4-BE49-F238E27FC236}">
                  <a16:creationId xmlns:a16="http://schemas.microsoft.com/office/drawing/2014/main" id="{FE04C6F5-6DC5-4C7E-9278-9BE624FC78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Полилиния 22">
              <a:extLst>
                <a:ext uri="{FF2B5EF4-FFF2-40B4-BE49-F238E27FC236}">
                  <a16:creationId xmlns:a16="http://schemas.microsoft.com/office/drawing/2014/main" id="{94A02D9B-E6A9-4D6A-9D2A-D81C76802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Группа 25">
            <a:extLst>
              <a:ext uri="{FF2B5EF4-FFF2-40B4-BE49-F238E27FC236}">
                <a16:creationId xmlns:a16="http://schemas.microsoft.com/office/drawing/2014/main" id="{B78034A6-3565-46AA-9E73-1C954666AB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27" name="Полилиния 27">
              <a:extLst>
                <a:ext uri="{FF2B5EF4-FFF2-40B4-BE49-F238E27FC236}">
                  <a16:creationId xmlns:a16="http://schemas.microsoft.com/office/drawing/2014/main" id="{04947AA2-A772-42CB-9CEC-065095D3D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Полилиния 28">
              <a:extLst>
                <a:ext uri="{FF2B5EF4-FFF2-40B4-BE49-F238E27FC236}">
                  <a16:creationId xmlns:a16="http://schemas.microsoft.com/office/drawing/2014/main" id="{83C52D84-DEC1-4E16-972E-8EEA5D522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Полилиния 29">
              <a:extLst>
                <a:ext uri="{FF2B5EF4-FFF2-40B4-BE49-F238E27FC236}">
                  <a16:creationId xmlns:a16="http://schemas.microsoft.com/office/drawing/2014/main" id="{2036A28D-EF09-41F7-906F-CF405361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Полилиния 30">
              <a:extLst>
                <a:ext uri="{FF2B5EF4-FFF2-40B4-BE49-F238E27FC236}">
                  <a16:creationId xmlns:a16="http://schemas.microsoft.com/office/drawing/2014/main" id="{EE8D92C7-C907-4120-95E3-80E3DC85B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Полилиния 31">
              <a:extLst>
                <a:ext uri="{FF2B5EF4-FFF2-40B4-BE49-F238E27FC236}">
                  <a16:creationId xmlns:a16="http://schemas.microsoft.com/office/drawing/2014/main" id="{BBCEAAB8-CD22-41D7-B330-702682A27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Полилиния 32">
              <a:extLst>
                <a:ext uri="{FF2B5EF4-FFF2-40B4-BE49-F238E27FC236}">
                  <a16:creationId xmlns:a16="http://schemas.microsoft.com/office/drawing/2014/main" id="{6BBC1FEE-3D72-492B-8D8A-BE1A5507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Полилиния 33">
              <a:extLst>
                <a:ext uri="{FF2B5EF4-FFF2-40B4-BE49-F238E27FC236}">
                  <a16:creationId xmlns:a16="http://schemas.microsoft.com/office/drawing/2014/main" id="{C28C6E5C-C393-435C-96A1-AA2859BDC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Полилиния 34">
              <a:extLst>
                <a:ext uri="{FF2B5EF4-FFF2-40B4-BE49-F238E27FC236}">
                  <a16:creationId xmlns:a16="http://schemas.microsoft.com/office/drawing/2014/main" id="{2C2C991F-AC51-4DF5-B8DD-19B08C1CB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Полилиния 35">
              <a:extLst>
                <a:ext uri="{FF2B5EF4-FFF2-40B4-BE49-F238E27FC236}">
                  <a16:creationId xmlns:a16="http://schemas.microsoft.com/office/drawing/2014/main" id="{9C916B5F-285D-4F5A-9085-6781753AF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Полилиния 36">
              <a:extLst>
                <a:ext uri="{FF2B5EF4-FFF2-40B4-BE49-F238E27FC236}">
                  <a16:creationId xmlns:a16="http://schemas.microsoft.com/office/drawing/2014/main" id="{0375DD5F-9D17-4873-B697-3D44A5EBE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Полилиния 37">
              <a:extLst>
                <a:ext uri="{FF2B5EF4-FFF2-40B4-BE49-F238E27FC236}">
                  <a16:creationId xmlns:a16="http://schemas.microsoft.com/office/drawing/2014/main" id="{A159BBC7-6A8B-4612-94A8-56323452C7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Полилиния 38">
              <a:extLst>
                <a:ext uri="{FF2B5EF4-FFF2-40B4-BE49-F238E27FC236}">
                  <a16:creationId xmlns:a16="http://schemas.microsoft.com/office/drawing/2014/main" id="{177C901C-F8DE-4C99-95C8-F8CA1B84F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Прямоугольник 39">
            <a:extLst>
              <a:ext uri="{FF2B5EF4-FFF2-40B4-BE49-F238E27FC236}">
                <a16:creationId xmlns:a16="http://schemas.microsoft.com/office/drawing/2014/main" id="{D1D655F2-6D15-4265-ADEE-EF0075C13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42" name="Полилиния 69">
            <a:extLst>
              <a:ext uri="{FF2B5EF4-FFF2-40B4-BE49-F238E27FC236}">
                <a16:creationId xmlns:a16="http://schemas.microsoft.com/office/drawing/2014/main" id="{3248A930-1A6E-4EFB-8213-D1AC735BE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ru-RU" dirty="0"/>
          </a:p>
        </p:txBody>
      </p:sp>
      <p:sp>
        <p:nvSpPr>
          <p:cNvPr id="3" name="Овал 2">
            <a:extLst>
              <a:ext uri="{FF2B5EF4-FFF2-40B4-BE49-F238E27FC236}">
                <a16:creationId xmlns:a16="http://schemas.microsoft.com/office/drawing/2014/main" id="{5B0F5DB2-D216-48BC-BE61-B015EA015D45}"/>
              </a:ext>
            </a:extLst>
          </p:cNvPr>
          <p:cNvSpPr/>
          <p:nvPr/>
        </p:nvSpPr>
        <p:spPr>
          <a:xfrm>
            <a:off x="3554851" y="727525"/>
            <a:ext cx="5082297" cy="17577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err="1">
                <a:effectLst>
                  <a:outerShdw blurRad="38100" dist="38100" dir="2700000" algn="tl">
                    <a:srgbClr val="000000">
                      <a:alpha val="43137"/>
                    </a:srgbClr>
                  </a:outerShdw>
                </a:effectLst>
              </a:rPr>
              <a:t>Повідомлення</a:t>
            </a:r>
            <a:r>
              <a:rPr lang="ru-RU" b="1" dirty="0">
                <a:effectLst>
                  <a:outerShdw blurRad="38100" dist="38100" dir="2700000" algn="tl">
                    <a:srgbClr val="000000">
                      <a:alpha val="43137"/>
                    </a:srgbClr>
                  </a:outerShdw>
                </a:effectLst>
              </a:rPr>
              <a:t> і </a:t>
            </a:r>
            <a:r>
              <a:rPr lang="ru-RU" b="1" dirty="0" err="1">
                <a:effectLst>
                  <a:outerShdw blurRad="38100" dist="38100" dir="2700000" algn="tl">
                    <a:srgbClr val="000000">
                      <a:alpha val="43137"/>
                    </a:srgbClr>
                  </a:outerShdw>
                </a:effectLst>
              </a:rPr>
              <a:t>виклики</a:t>
            </a:r>
            <a:r>
              <a:rPr lang="ru-RU" b="1" dirty="0">
                <a:effectLst>
                  <a:outerShdw blurRad="38100" dist="38100" dir="2700000" algn="tl">
                    <a:srgbClr val="000000">
                      <a:alpha val="43137"/>
                    </a:srgbClr>
                  </a:outerShdw>
                </a:effectLst>
              </a:rPr>
              <a:t>, що здійснюються судом </a:t>
            </a:r>
            <a:r>
              <a:rPr lang="ru-RU" b="1" dirty="0" err="1">
                <a:effectLst>
                  <a:outerShdw blurRad="38100" dist="38100" dir="2700000" algn="tl">
                    <a:srgbClr val="000000">
                      <a:alpha val="43137"/>
                    </a:srgbClr>
                  </a:outerShdw>
                </a:effectLst>
              </a:rPr>
              <a:t>визначено</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статтею</a:t>
            </a:r>
            <a:r>
              <a:rPr lang="ru-RU" b="1" dirty="0">
                <a:effectLst>
                  <a:outerShdw blurRad="38100" dist="38100" dir="2700000" algn="tl">
                    <a:srgbClr val="000000">
                      <a:alpha val="43137"/>
                    </a:srgbClr>
                  </a:outerShdw>
                </a:effectLst>
              </a:rPr>
              <a:t> 120 ГПК. </a:t>
            </a:r>
            <a:endParaRPr lang="ru-UA" b="1" dirty="0">
              <a:effectLst>
                <a:outerShdw blurRad="38100" dist="38100" dir="2700000" algn="tl">
                  <a:srgbClr val="000000">
                    <a:alpha val="43137"/>
                  </a:srgbClr>
                </a:outerShdw>
              </a:effectLst>
            </a:endParaRPr>
          </a:p>
        </p:txBody>
      </p:sp>
      <p:sp>
        <p:nvSpPr>
          <p:cNvPr id="4" name="Овал 3">
            <a:extLst>
              <a:ext uri="{FF2B5EF4-FFF2-40B4-BE49-F238E27FC236}">
                <a16:creationId xmlns:a16="http://schemas.microsoft.com/office/drawing/2014/main" id="{64886E13-BC2D-44C1-B35F-49D97E5D1ABB}"/>
              </a:ext>
            </a:extLst>
          </p:cNvPr>
          <p:cNvSpPr/>
          <p:nvPr/>
        </p:nvSpPr>
        <p:spPr>
          <a:xfrm>
            <a:off x="1193170" y="2837675"/>
            <a:ext cx="4848439" cy="26362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effectLst>
                  <a:outerShdw blurRad="38100" dist="38100" dir="2700000" algn="tl">
                    <a:srgbClr val="000000">
                      <a:alpha val="43137"/>
                    </a:srgbClr>
                  </a:outerShdw>
                </a:effectLst>
              </a:rPr>
              <a:t>Суд </a:t>
            </a:r>
            <a:r>
              <a:rPr lang="ru-RU" b="1" dirty="0" err="1">
                <a:effectLst>
                  <a:outerShdw blurRad="38100" dist="38100" dir="2700000" algn="tl">
                    <a:srgbClr val="000000">
                      <a:alpha val="43137"/>
                    </a:srgbClr>
                  </a:outerShdw>
                </a:effectLst>
              </a:rPr>
              <a:t>викликає</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учасників</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справи</a:t>
            </a:r>
            <a:r>
              <a:rPr lang="ru-RU" b="1" dirty="0">
                <a:effectLst>
                  <a:outerShdw blurRad="38100" dist="38100" dir="2700000" algn="tl">
                    <a:srgbClr val="000000">
                      <a:alpha val="43137"/>
                    </a:srgbClr>
                  </a:outerShdw>
                </a:effectLst>
              </a:rPr>
              <a:t> у </a:t>
            </a:r>
            <a:r>
              <a:rPr lang="ru-RU" b="1" dirty="0" err="1">
                <a:effectLst>
                  <a:outerShdw blurRad="38100" dist="38100" dir="2700000" algn="tl">
                    <a:srgbClr val="000000">
                      <a:alpha val="43137"/>
                    </a:srgbClr>
                  </a:outerShdw>
                </a:effectLst>
              </a:rPr>
              <a:t>судове</a:t>
            </a:r>
            <a:r>
              <a:rPr lang="ru-RU" b="1" dirty="0">
                <a:effectLst>
                  <a:outerShdw blurRad="38100" dist="38100" dir="2700000" algn="tl">
                    <a:srgbClr val="000000">
                      <a:alpha val="43137"/>
                    </a:srgbClr>
                  </a:outerShdw>
                </a:effectLst>
              </a:rPr>
              <a:t> засідання або для участі у </a:t>
            </a:r>
            <a:r>
              <a:rPr lang="ru-RU" b="1" dirty="0" err="1">
                <a:effectLst>
                  <a:outerShdw blurRad="38100" dist="38100" dir="2700000" algn="tl">
                    <a:srgbClr val="000000">
                      <a:alpha val="43137"/>
                    </a:srgbClr>
                  </a:outerShdw>
                </a:effectLst>
              </a:rPr>
              <a:t>вчиненні</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процесуальної</a:t>
            </a:r>
            <a:r>
              <a:rPr lang="ru-RU" b="1" dirty="0">
                <a:effectLst>
                  <a:outerShdw blurRad="38100" dist="38100" dir="2700000" algn="tl">
                    <a:srgbClr val="000000">
                      <a:alpha val="43137"/>
                    </a:srgbClr>
                  </a:outerShdw>
                </a:effectLst>
              </a:rPr>
              <a:t> дії, якщо </a:t>
            </a:r>
            <a:r>
              <a:rPr lang="ru-RU" b="1" dirty="0" err="1">
                <a:effectLst>
                  <a:outerShdw blurRad="38100" dist="38100" dir="2700000" algn="tl">
                    <a:srgbClr val="000000">
                      <a:alpha val="43137"/>
                    </a:srgbClr>
                  </a:outerShdw>
                </a:effectLst>
              </a:rPr>
              <a:t>визнає</a:t>
            </a:r>
            <a:r>
              <a:rPr lang="ru-RU" b="1" dirty="0">
                <a:effectLst>
                  <a:outerShdw blurRad="38100" dist="38100" dir="2700000" algn="tl">
                    <a:srgbClr val="000000">
                      <a:alpha val="43137"/>
                    </a:srgbClr>
                  </a:outerShdw>
                </a:effectLst>
              </a:rPr>
              <a:t> їх явку </a:t>
            </a:r>
            <a:r>
              <a:rPr lang="ru-RU" b="1" dirty="0" err="1">
                <a:effectLst>
                  <a:outerShdw blurRad="38100" dist="38100" dir="2700000" algn="tl">
                    <a:srgbClr val="000000">
                      <a:alpha val="43137"/>
                    </a:srgbClr>
                  </a:outerShdw>
                </a:effectLst>
              </a:rPr>
              <a:t>обов’язковою</a:t>
            </a:r>
            <a:r>
              <a:rPr lang="ru-RU" b="1" dirty="0">
                <a:effectLst>
                  <a:outerShdw blurRad="38100" dist="38100" dir="2700000" algn="tl">
                    <a:srgbClr val="000000">
                      <a:alpha val="43137"/>
                    </a:srgbClr>
                  </a:outerShdw>
                </a:effectLst>
              </a:rPr>
              <a:t>. </a:t>
            </a:r>
            <a:endParaRPr lang="ru-UA" b="1" dirty="0">
              <a:effectLst>
                <a:outerShdw blurRad="38100" dist="38100" dir="2700000" algn="tl">
                  <a:srgbClr val="000000">
                    <a:alpha val="43137"/>
                  </a:srgbClr>
                </a:outerShdw>
              </a:effectLst>
            </a:endParaRPr>
          </a:p>
        </p:txBody>
      </p:sp>
      <p:sp>
        <p:nvSpPr>
          <p:cNvPr id="5" name="Овал 4">
            <a:extLst>
              <a:ext uri="{FF2B5EF4-FFF2-40B4-BE49-F238E27FC236}">
                <a16:creationId xmlns:a16="http://schemas.microsoft.com/office/drawing/2014/main" id="{85837B82-54E8-4CFE-8DE3-6A6AE702EBB0}"/>
              </a:ext>
            </a:extLst>
          </p:cNvPr>
          <p:cNvSpPr/>
          <p:nvPr/>
        </p:nvSpPr>
        <p:spPr>
          <a:xfrm>
            <a:off x="6963425" y="2874129"/>
            <a:ext cx="4551215" cy="28092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effectLst>
                  <a:outerShdw blurRad="38100" dist="38100" dir="2700000" algn="tl">
                    <a:srgbClr val="000000">
                      <a:alpha val="43137"/>
                    </a:srgbClr>
                  </a:outerShdw>
                </a:effectLst>
              </a:rPr>
              <a:t>Суд </a:t>
            </a:r>
            <a:r>
              <a:rPr lang="ru-RU" b="1" dirty="0" err="1">
                <a:effectLst>
                  <a:outerShdw blurRad="38100" dist="38100" dir="2700000" algn="tl">
                    <a:srgbClr val="000000">
                      <a:alpha val="43137"/>
                    </a:srgbClr>
                  </a:outerShdw>
                </a:effectLst>
              </a:rPr>
              <a:t>повідомляє</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учасників</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справи</a:t>
            </a:r>
            <a:r>
              <a:rPr lang="ru-RU" b="1" dirty="0">
                <a:effectLst>
                  <a:outerShdw blurRad="38100" dist="38100" dir="2700000" algn="tl">
                    <a:srgbClr val="000000">
                      <a:alpha val="43137"/>
                    </a:srgbClr>
                  </a:outerShdw>
                </a:effectLst>
              </a:rPr>
              <a:t> про дату, час і </a:t>
            </a:r>
            <a:r>
              <a:rPr lang="ru-RU" b="1" dirty="0" err="1">
                <a:effectLst>
                  <a:outerShdw blurRad="38100" dist="38100" dir="2700000" algn="tl">
                    <a:srgbClr val="000000">
                      <a:alpha val="43137"/>
                    </a:srgbClr>
                  </a:outerShdw>
                </a:effectLst>
              </a:rPr>
              <a:t>місце</a:t>
            </a:r>
            <a:r>
              <a:rPr lang="ru-RU" b="1" dirty="0">
                <a:effectLst>
                  <a:outerShdw blurRad="38100" dist="38100" dir="2700000" algn="tl">
                    <a:srgbClr val="000000">
                      <a:alpha val="43137"/>
                    </a:srgbClr>
                  </a:outerShdw>
                </a:effectLst>
              </a:rPr>
              <a:t> судового засідання чи </a:t>
            </a:r>
            <a:r>
              <a:rPr lang="ru-RU" b="1" dirty="0" err="1">
                <a:effectLst>
                  <a:outerShdw blurRad="38100" dist="38100" dir="2700000" algn="tl">
                    <a:srgbClr val="000000">
                      <a:alpha val="43137"/>
                    </a:srgbClr>
                  </a:outerShdw>
                </a:effectLst>
              </a:rPr>
              <a:t>вчинення</a:t>
            </a:r>
            <a:r>
              <a:rPr lang="ru-RU" b="1" dirty="0">
                <a:effectLst>
                  <a:outerShdw blurRad="38100" dist="38100" dir="2700000" algn="tl">
                    <a:srgbClr val="000000">
                      <a:alpha val="43137"/>
                    </a:srgbClr>
                  </a:outerShdw>
                </a:effectLst>
              </a:rPr>
              <a:t> відповідної </a:t>
            </a:r>
            <a:r>
              <a:rPr lang="ru-RU" b="1" dirty="0" err="1">
                <a:effectLst>
                  <a:outerShdw blurRad="38100" dist="38100" dir="2700000" algn="tl">
                    <a:srgbClr val="000000">
                      <a:alpha val="43137"/>
                    </a:srgbClr>
                  </a:outerShdw>
                </a:effectLst>
              </a:rPr>
              <a:t>процесуальної</a:t>
            </a:r>
            <a:r>
              <a:rPr lang="ru-RU" b="1" dirty="0">
                <a:effectLst>
                  <a:outerShdw blurRad="38100" dist="38100" dir="2700000" algn="tl">
                    <a:srgbClr val="000000">
                      <a:alpha val="43137"/>
                    </a:srgbClr>
                  </a:outerShdw>
                </a:effectLst>
              </a:rPr>
              <a:t> дії, якщо їх явка є не </a:t>
            </a:r>
            <a:r>
              <a:rPr lang="ru-RU" b="1" dirty="0" err="1">
                <a:effectLst>
                  <a:outerShdw blurRad="38100" dist="38100" dir="2700000" algn="tl">
                    <a:srgbClr val="000000">
                      <a:alpha val="43137"/>
                    </a:srgbClr>
                  </a:outerShdw>
                </a:effectLst>
              </a:rPr>
              <a:t>обов’язковою</a:t>
            </a:r>
            <a:r>
              <a:rPr lang="ru-RU" b="1" dirty="0">
                <a:effectLst>
                  <a:outerShdw blurRad="38100" dist="38100" dir="2700000" algn="tl">
                    <a:srgbClr val="000000">
                      <a:alpha val="43137"/>
                    </a:srgbClr>
                  </a:outerShdw>
                </a:effectLst>
              </a:rPr>
              <a:t>. </a:t>
            </a:r>
            <a:endParaRPr lang="ru-UA" b="1" dirty="0">
              <a:effectLst>
                <a:outerShdw blurRad="38100" dist="38100" dir="2700000" algn="tl">
                  <a:srgbClr val="000000">
                    <a:alpha val="43137"/>
                  </a:srgbClr>
                </a:outerShdw>
              </a:effectLst>
            </a:endParaRPr>
          </a:p>
        </p:txBody>
      </p:sp>
      <p:sp>
        <p:nvSpPr>
          <p:cNvPr id="8" name="Стрелка: изогнутая вниз 7">
            <a:extLst>
              <a:ext uri="{FF2B5EF4-FFF2-40B4-BE49-F238E27FC236}">
                <a16:creationId xmlns:a16="http://schemas.microsoft.com/office/drawing/2014/main" id="{681DCE5A-6875-46DF-88C3-6680B2068EBA}"/>
              </a:ext>
            </a:extLst>
          </p:cNvPr>
          <p:cNvSpPr/>
          <p:nvPr/>
        </p:nvSpPr>
        <p:spPr>
          <a:xfrm rot="2415098">
            <a:off x="8186192" y="1070771"/>
            <a:ext cx="2902998" cy="107419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solidFill>
                <a:schemeClr val="tx1"/>
              </a:solidFill>
            </a:endParaRPr>
          </a:p>
        </p:txBody>
      </p:sp>
      <p:sp>
        <p:nvSpPr>
          <p:cNvPr id="9" name="Стрелка: изогнутая вниз 8">
            <a:extLst>
              <a:ext uri="{FF2B5EF4-FFF2-40B4-BE49-F238E27FC236}">
                <a16:creationId xmlns:a16="http://schemas.microsoft.com/office/drawing/2014/main" id="{7C872070-91E7-4D5B-9FDA-5BE68F70BC82}"/>
              </a:ext>
            </a:extLst>
          </p:cNvPr>
          <p:cNvSpPr/>
          <p:nvPr/>
        </p:nvSpPr>
        <p:spPr>
          <a:xfrm rot="18926720" flipH="1">
            <a:off x="992510" y="995799"/>
            <a:ext cx="2976686" cy="128583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solidFill>
                <a:schemeClr val="tx1"/>
              </a:solidFill>
            </a:endParaRPr>
          </a:p>
        </p:txBody>
      </p:sp>
    </p:spTree>
    <p:extLst>
      <p:ext uri="{BB962C8B-B14F-4D97-AF65-F5344CB8AC3E}">
        <p14:creationId xmlns:p14="http://schemas.microsoft.com/office/powerpoint/2010/main" val="10478103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0" name="Прямоугольник 9">
            <a:extLst>
              <a:ext uri="{FF2B5EF4-FFF2-40B4-BE49-F238E27FC236}">
                <a16:creationId xmlns:a16="http://schemas.microsoft.com/office/drawing/2014/main" id="{93F2CC0B-D5F1-40B8-9CC6-4A36850B6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nvGrpSpPr>
          <p:cNvPr id="12" name="Группа 11">
            <a:extLst>
              <a:ext uri="{FF2B5EF4-FFF2-40B4-BE49-F238E27FC236}">
                <a16:creationId xmlns:a16="http://schemas.microsoft.com/office/drawing/2014/main" id="{631C6CE6-1810-44ED-A6D7-3FF53040A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13" name="Полилиния 11">
              <a:extLst>
                <a:ext uri="{FF2B5EF4-FFF2-40B4-BE49-F238E27FC236}">
                  <a16:creationId xmlns:a16="http://schemas.microsoft.com/office/drawing/2014/main" id="{1F6D8BFE-D0D0-4BAE-9D5A-701DE7D3C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Полилиния 12">
              <a:extLst>
                <a:ext uri="{FF2B5EF4-FFF2-40B4-BE49-F238E27FC236}">
                  <a16:creationId xmlns:a16="http://schemas.microsoft.com/office/drawing/2014/main" id="{53F86D30-CEDB-4D96-AF73-AA3CD5A43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Полилиния 13">
              <a:extLst>
                <a:ext uri="{FF2B5EF4-FFF2-40B4-BE49-F238E27FC236}">
                  <a16:creationId xmlns:a16="http://schemas.microsoft.com/office/drawing/2014/main" id="{F5187540-C4C8-410C-A395-69FCB1C8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Полилиния 14">
              <a:extLst>
                <a:ext uri="{FF2B5EF4-FFF2-40B4-BE49-F238E27FC236}">
                  <a16:creationId xmlns:a16="http://schemas.microsoft.com/office/drawing/2014/main" id="{75BD6E4A-797C-451B-B08F-D99C1A9D1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Полилиния 15">
              <a:extLst>
                <a:ext uri="{FF2B5EF4-FFF2-40B4-BE49-F238E27FC236}">
                  <a16:creationId xmlns:a16="http://schemas.microsoft.com/office/drawing/2014/main" id="{0D241082-BAFA-462E-827B-5814B020F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Полилиния 16">
              <a:extLst>
                <a:ext uri="{FF2B5EF4-FFF2-40B4-BE49-F238E27FC236}">
                  <a16:creationId xmlns:a16="http://schemas.microsoft.com/office/drawing/2014/main" id="{2920CCBD-116D-450B-9608-99F05F7D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Полилиния 17">
              <a:extLst>
                <a:ext uri="{FF2B5EF4-FFF2-40B4-BE49-F238E27FC236}">
                  <a16:creationId xmlns:a16="http://schemas.microsoft.com/office/drawing/2014/main" id="{A57CD3DE-CEAF-4BD4-A5EF-24B3E622B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Полилиния 18">
              <a:extLst>
                <a:ext uri="{FF2B5EF4-FFF2-40B4-BE49-F238E27FC236}">
                  <a16:creationId xmlns:a16="http://schemas.microsoft.com/office/drawing/2014/main" id="{4EC3258C-366B-4629-A7D3-5173D3637D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Полилиния 19">
              <a:extLst>
                <a:ext uri="{FF2B5EF4-FFF2-40B4-BE49-F238E27FC236}">
                  <a16:creationId xmlns:a16="http://schemas.microsoft.com/office/drawing/2014/main" id="{D444D63A-CE2B-4ACD-BA0E-4ADECAD8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Полилиния 20">
              <a:extLst>
                <a:ext uri="{FF2B5EF4-FFF2-40B4-BE49-F238E27FC236}">
                  <a16:creationId xmlns:a16="http://schemas.microsoft.com/office/drawing/2014/main" id="{7A504DF6-187A-4A54-96E8-3F3F28AAA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Полилиния 21">
              <a:extLst>
                <a:ext uri="{FF2B5EF4-FFF2-40B4-BE49-F238E27FC236}">
                  <a16:creationId xmlns:a16="http://schemas.microsoft.com/office/drawing/2014/main" id="{FE04C6F5-6DC5-4C7E-9278-9BE624FC78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Полилиния 22">
              <a:extLst>
                <a:ext uri="{FF2B5EF4-FFF2-40B4-BE49-F238E27FC236}">
                  <a16:creationId xmlns:a16="http://schemas.microsoft.com/office/drawing/2014/main" id="{94A02D9B-E6A9-4D6A-9D2A-D81C76802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Группа 25">
            <a:extLst>
              <a:ext uri="{FF2B5EF4-FFF2-40B4-BE49-F238E27FC236}">
                <a16:creationId xmlns:a16="http://schemas.microsoft.com/office/drawing/2014/main" id="{B78034A6-3565-46AA-9E73-1C954666AB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27" name="Полилиния 27">
              <a:extLst>
                <a:ext uri="{FF2B5EF4-FFF2-40B4-BE49-F238E27FC236}">
                  <a16:creationId xmlns:a16="http://schemas.microsoft.com/office/drawing/2014/main" id="{04947AA2-A772-42CB-9CEC-065095D3D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Полилиния 28">
              <a:extLst>
                <a:ext uri="{FF2B5EF4-FFF2-40B4-BE49-F238E27FC236}">
                  <a16:creationId xmlns:a16="http://schemas.microsoft.com/office/drawing/2014/main" id="{83C52D84-DEC1-4E16-972E-8EEA5D522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Полилиния 29">
              <a:extLst>
                <a:ext uri="{FF2B5EF4-FFF2-40B4-BE49-F238E27FC236}">
                  <a16:creationId xmlns:a16="http://schemas.microsoft.com/office/drawing/2014/main" id="{2036A28D-EF09-41F7-906F-CF405361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Полилиния 30">
              <a:extLst>
                <a:ext uri="{FF2B5EF4-FFF2-40B4-BE49-F238E27FC236}">
                  <a16:creationId xmlns:a16="http://schemas.microsoft.com/office/drawing/2014/main" id="{EE8D92C7-C907-4120-95E3-80E3DC85B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Полилиния 31">
              <a:extLst>
                <a:ext uri="{FF2B5EF4-FFF2-40B4-BE49-F238E27FC236}">
                  <a16:creationId xmlns:a16="http://schemas.microsoft.com/office/drawing/2014/main" id="{BBCEAAB8-CD22-41D7-B330-702682A27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Полилиния 32">
              <a:extLst>
                <a:ext uri="{FF2B5EF4-FFF2-40B4-BE49-F238E27FC236}">
                  <a16:creationId xmlns:a16="http://schemas.microsoft.com/office/drawing/2014/main" id="{6BBC1FEE-3D72-492B-8D8A-BE1A5507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Полилиния 33">
              <a:extLst>
                <a:ext uri="{FF2B5EF4-FFF2-40B4-BE49-F238E27FC236}">
                  <a16:creationId xmlns:a16="http://schemas.microsoft.com/office/drawing/2014/main" id="{C28C6E5C-C393-435C-96A1-AA2859BDC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Полилиния 34">
              <a:extLst>
                <a:ext uri="{FF2B5EF4-FFF2-40B4-BE49-F238E27FC236}">
                  <a16:creationId xmlns:a16="http://schemas.microsoft.com/office/drawing/2014/main" id="{2C2C991F-AC51-4DF5-B8DD-19B08C1CB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Полилиния 35">
              <a:extLst>
                <a:ext uri="{FF2B5EF4-FFF2-40B4-BE49-F238E27FC236}">
                  <a16:creationId xmlns:a16="http://schemas.microsoft.com/office/drawing/2014/main" id="{9C916B5F-285D-4F5A-9085-6781753AF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Полилиния 36">
              <a:extLst>
                <a:ext uri="{FF2B5EF4-FFF2-40B4-BE49-F238E27FC236}">
                  <a16:creationId xmlns:a16="http://schemas.microsoft.com/office/drawing/2014/main" id="{0375DD5F-9D17-4873-B697-3D44A5EBE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Полилиния 37">
              <a:extLst>
                <a:ext uri="{FF2B5EF4-FFF2-40B4-BE49-F238E27FC236}">
                  <a16:creationId xmlns:a16="http://schemas.microsoft.com/office/drawing/2014/main" id="{A159BBC7-6A8B-4612-94A8-56323452C7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Полилиния 38">
              <a:extLst>
                <a:ext uri="{FF2B5EF4-FFF2-40B4-BE49-F238E27FC236}">
                  <a16:creationId xmlns:a16="http://schemas.microsoft.com/office/drawing/2014/main" id="{177C901C-F8DE-4C99-95C8-F8CA1B84F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Прямоугольник 39">
            <a:extLst>
              <a:ext uri="{FF2B5EF4-FFF2-40B4-BE49-F238E27FC236}">
                <a16:creationId xmlns:a16="http://schemas.microsoft.com/office/drawing/2014/main" id="{D1D655F2-6D15-4265-ADEE-EF0075C13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42" name="Полилиния 69">
            <a:extLst>
              <a:ext uri="{FF2B5EF4-FFF2-40B4-BE49-F238E27FC236}">
                <a16:creationId xmlns:a16="http://schemas.microsoft.com/office/drawing/2014/main" id="{3248A930-1A6E-4EFB-8213-D1AC735BE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ru-RU" dirty="0"/>
          </a:p>
        </p:txBody>
      </p:sp>
      <p:cxnSp>
        <p:nvCxnSpPr>
          <p:cNvPr id="11" name="Прямая соединительная линия 10">
            <a:extLst>
              <a:ext uri="{FF2B5EF4-FFF2-40B4-BE49-F238E27FC236}">
                <a16:creationId xmlns:a16="http://schemas.microsoft.com/office/drawing/2014/main" id="{5D31E5D9-B538-4EA4-8D76-752B4E5E8A1A}"/>
              </a:ext>
            </a:extLst>
          </p:cNvPr>
          <p:cNvCxnSpPr>
            <a:cxnSpLocks/>
          </p:cNvCxnSpPr>
          <p:nvPr/>
        </p:nvCxnSpPr>
        <p:spPr>
          <a:xfrm>
            <a:off x="5965208" y="4748"/>
            <a:ext cx="29347" cy="6867225"/>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41" name="Прямая соединительная линия 40">
            <a:extLst>
              <a:ext uri="{FF2B5EF4-FFF2-40B4-BE49-F238E27FC236}">
                <a16:creationId xmlns:a16="http://schemas.microsoft.com/office/drawing/2014/main" id="{2DF7C2B7-1407-4428-9C76-74B05916BD6A}"/>
              </a:ext>
            </a:extLst>
          </p:cNvPr>
          <p:cNvCxnSpPr/>
          <p:nvPr/>
        </p:nvCxnSpPr>
        <p:spPr>
          <a:xfrm flipV="1">
            <a:off x="-133580" y="3437952"/>
            <a:ext cx="12164776" cy="44730"/>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sp>
        <p:nvSpPr>
          <p:cNvPr id="51" name="Прямоугольник: скругленные углы 50">
            <a:extLst>
              <a:ext uri="{FF2B5EF4-FFF2-40B4-BE49-F238E27FC236}">
                <a16:creationId xmlns:a16="http://schemas.microsoft.com/office/drawing/2014/main" id="{9A7B75D7-CD35-456D-A893-D103AFB4AF69}"/>
              </a:ext>
            </a:extLst>
          </p:cNvPr>
          <p:cNvSpPr/>
          <p:nvPr/>
        </p:nvSpPr>
        <p:spPr>
          <a:xfrm>
            <a:off x="342864" y="839091"/>
            <a:ext cx="5354755" cy="15844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effectLst>
                  <a:outerShdw blurRad="38100" dist="38100" dir="2700000" algn="tl">
                    <a:srgbClr val="000000">
                      <a:alpha val="43137"/>
                    </a:srgbClr>
                  </a:outerShdw>
                </a:effectLst>
              </a:rPr>
              <a:t>Виклики і повідомлення здійснюються шляхом вручення ухвали в порядку, передбаченому ГПК для вручення судових рішень. </a:t>
            </a:r>
          </a:p>
        </p:txBody>
      </p:sp>
      <p:sp>
        <p:nvSpPr>
          <p:cNvPr id="52" name="Прямоугольник: скругленные углы 51">
            <a:extLst>
              <a:ext uri="{FF2B5EF4-FFF2-40B4-BE49-F238E27FC236}">
                <a16:creationId xmlns:a16="http://schemas.microsoft.com/office/drawing/2014/main" id="{8FF61D1F-426E-4C6B-AADD-2CB17E637FE5}"/>
              </a:ext>
            </a:extLst>
          </p:cNvPr>
          <p:cNvSpPr/>
          <p:nvPr/>
        </p:nvSpPr>
        <p:spPr>
          <a:xfrm>
            <a:off x="6318061" y="267320"/>
            <a:ext cx="5500228" cy="28504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t>Ухвала господарського суду про дату, час та місце судового засідання чи вчинення відповідної процесуальної дії повинна бути вручена завчасно, з таким розрахунком, щоб особи, які викликаються, мали достатньо часу, але не менше ніж п’ять днів, для явки в суд і підготовки до участі в судовому розгляді справи чи вчинення відповідної процесуальної дії. </a:t>
            </a:r>
          </a:p>
        </p:txBody>
      </p:sp>
      <p:sp>
        <p:nvSpPr>
          <p:cNvPr id="53" name="Прямоугольник: скругленные углы 52">
            <a:extLst>
              <a:ext uri="{FF2B5EF4-FFF2-40B4-BE49-F238E27FC236}">
                <a16:creationId xmlns:a16="http://schemas.microsoft.com/office/drawing/2014/main" id="{97D71AED-7709-41A3-8662-5980EF1FBA1F}"/>
              </a:ext>
            </a:extLst>
          </p:cNvPr>
          <p:cNvSpPr/>
          <p:nvPr/>
        </p:nvSpPr>
        <p:spPr>
          <a:xfrm>
            <a:off x="355678" y="3776432"/>
            <a:ext cx="5373100" cy="27991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effectLst>
                  <a:outerShdw blurRad="38100" dist="38100" dir="2700000" algn="tl">
                    <a:srgbClr val="000000">
                      <a:alpha val="43137"/>
                    </a:srgbClr>
                  </a:outerShdw>
                </a:effectLst>
              </a:rPr>
              <a:t>Цей термін може бути скорочений судом у випадку, коли цього вимагає терміновість вчинення відповідної процесуальної дії (огляд доказів, що швидко псуються, неможливість захисту прав особи у випадку зволікання тощо</a:t>
            </a:r>
          </a:p>
        </p:txBody>
      </p:sp>
      <p:sp>
        <p:nvSpPr>
          <p:cNvPr id="54" name="Прямоугольник: скругленные углы 53">
            <a:extLst>
              <a:ext uri="{FF2B5EF4-FFF2-40B4-BE49-F238E27FC236}">
                <a16:creationId xmlns:a16="http://schemas.microsoft.com/office/drawing/2014/main" id="{F00B8071-B29E-4469-9ED3-4D5B38588169}"/>
              </a:ext>
            </a:extLst>
          </p:cNvPr>
          <p:cNvSpPr/>
          <p:nvPr/>
        </p:nvSpPr>
        <p:spPr>
          <a:xfrm>
            <a:off x="6400475" y="4125333"/>
            <a:ext cx="5323622" cy="20540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effectLst>
                  <a:outerShdw blurRad="38100" dist="38100" dir="2700000" algn="tl">
                    <a:srgbClr val="000000">
                      <a:alpha val="43137"/>
                    </a:srgbClr>
                  </a:outerShdw>
                </a:effectLst>
              </a:rPr>
              <a:t>У разі повідомлення учасників справи про виклик до суду на підставі ухвали, статтею 121 ГПК визначено вимоги до змісту ухвали про повідомлення чи виклик.</a:t>
            </a:r>
          </a:p>
        </p:txBody>
      </p:sp>
    </p:spTree>
    <p:extLst>
      <p:ext uri="{BB962C8B-B14F-4D97-AF65-F5344CB8AC3E}">
        <p14:creationId xmlns:p14="http://schemas.microsoft.com/office/powerpoint/2010/main" val="30470120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0" name="Прямоугольник 9">
            <a:extLst>
              <a:ext uri="{FF2B5EF4-FFF2-40B4-BE49-F238E27FC236}">
                <a16:creationId xmlns:a16="http://schemas.microsoft.com/office/drawing/2014/main" id="{93F2CC0B-D5F1-40B8-9CC6-4A36850B6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nvGrpSpPr>
          <p:cNvPr id="12" name="Группа 11">
            <a:extLst>
              <a:ext uri="{FF2B5EF4-FFF2-40B4-BE49-F238E27FC236}">
                <a16:creationId xmlns:a16="http://schemas.microsoft.com/office/drawing/2014/main" id="{631C6CE6-1810-44ED-A6D7-3FF53040A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13" name="Полилиния 11">
              <a:extLst>
                <a:ext uri="{FF2B5EF4-FFF2-40B4-BE49-F238E27FC236}">
                  <a16:creationId xmlns:a16="http://schemas.microsoft.com/office/drawing/2014/main" id="{1F6D8BFE-D0D0-4BAE-9D5A-701DE7D3C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Полилиния 12">
              <a:extLst>
                <a:ext uri="{FF2B5EF4-FFF2-40B4-BE49-F238E27FC236}">
                  <a16:creationId xmlns:a16="http://schemas.microsoft.com/office/drawing/2014/main" id="{53F86D30-CEDB-4D96-AF73-AA3CD5A43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Полилиния 13">
              <a:extLst>
                <a:ext uri="{FF2B5EF4-FFF2-40B4-BE49-F238E27FC236}">
                  <a16:creationId xmlns:a16="http://schemas.microsoft.com/office/drawing/2014/main" id="{F5187540-C4C8-410C-A395-69FCB1C8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Полилиния 14">
              <a:extLst>
                <a:ext uri="{FF2B5EF4-FFF2-40B4-BE49-F238E27FC236}">
                  <a16:creationId xmlns:a16="http://schemas.microsoft.com/office/drawing/2014/main" id="{75BD6E4A-797C-451B-B08F-D99C1A9D1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Полилиния 15">
              <a:extLst>
                <a:ext uri="{FF2B5EF4-FFF2-40B4-BE49-F238E27FC236}">
                  <a16:creationId xmlns:a16="http://schemas.microsoft.com/office/drawing/2014/main" id="{0D241082-BAFA-462E-827B-5814B020F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Полилиния 16">
              <a:extLst>
                <a:ext uri="{FF2B5EF4-FFF2-40B4-BE49-F238E27FC236}">
                  <a16:creationId xmlns:a16="http://schemas.microsoft.com/office/drawing/2014/main" id="{2920CCBD-116D-450B-9608-99F05F7D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Полилиния 17">
              <a:extLst>
                <a:ext uri="{FF2B5EF4-FFF2-40B4-BE49-F238E27FC236}">
                  <a16:creationId xmlns:a16="http://schemas.microsoft.com/office/drawing/2014/main" id="{A57CD3DE-CEAF-4BD4-A5EF-24B3E622B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Полилиния 18">
              <a:extLst>
                <a:ext uri="{FF2B5EF4-FFF2-40B4-BE49-F238E27FC236}">
                  <a16:creationId xmlns:a16="http://schemas.microsoft.com/office/drawing/2014/main" id="{4EC3258C-366B-4629-A7D3-5173D3637D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Полилиния 19">
              <a:extLst>
                <a:ext uri="{FF2B5EF4-FFF2-40B4-BE49-F238E27FC236}">
                  <a16:creationId xmlns:a16="http://schemas.microsoft.com/office/drawing/2014/main" id="{D444D63A-CE2B-4ACD-BA0E-4ADECAD8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Полилиния 20">
              <a:extLst>
                <a:ext uri="{FF2B5EF4-FFF2-40B4-BE49-F238E27FC236}">
                  <a16:creationId xmlns:a16="http://schemas.microsoft.com/office/drawing/2014/main" id="{7A504DF6-187A-4A54-96E8-3F3F28AAA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Полилиния 21">
              <a:extLst>
                <a:ext uri="{FF2B5EF4-FFF2-40B4-BE49-F238E27FC236}">
                  <a16:creationId xmlns:a16="http://schemas.microsoft.com/office/drawing/2014/main" id="{FE04C6F5-6DC5-4C7E-9278-9BE624FC78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Полилиния 22">
              <a:extLst>
                <a:ext uri="{FF2B5EF4-FFF2-40B4-BE49-F238E27FC236}">
                  <a16:creationId xmlns:a16="http://schemas.microsoft.com/office/drawing/2014/main" id="{94A02D9B-E6A9-4D6A-9D2A-D81C76802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Группа 25">
            <a:extLst>
              <a:ext uri="{FF2B5EF4-FFF2-40B4-BE49-F238E27FC236}">
                <a16:creationId xmlns:a16="http://schemas.microsoft.com/office/drawing/2014/main" id="{B78034A6-3565-46AA-9E73-1C954666AB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27" name="Полилиния 27">
              <a:extLst>
                <a:ext uri="{FF2B5EF4-FFF2-40B4-BE49-F238E27FC236}">
                  <a16:creationId xmlns:a16="http://schemas.microsoft.com/office/drawing/2014/main" id="{04947AA2-A772-42CB-9CEC-065095D3D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Полилиния 28">
              <a:extLst>
                <a:ext uri="{FF2B5EF4-FFF2-40B4-BE49-F238E27FC236}">
                  <a16:creationId xmlns:a16="http://schemas.microsoft.com/office/drawing/2014/main" id="{83C52D84-DEC1-4E16-972E-8EEA5D522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Полилиния 29">
              <a:extLst>
                <a:ext uri="{FF2B5EF4-FFF2-40B4-BE49-F238E27FC236}">
                  <a16:creationId xmlns:a16="http://schemas.microsoft.com/office/drawing/2014/main" id="{2036A28D-EF09-41F7-906F-CF405361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Полилиния 30">
              <a:extLst>
                <a:ext uri="{FF2B5EF4-FFF2-40B4-BE49-F238E27FC236}">
                  <a16:creationId xmlns:a16="http://schemas.microsoft.com/office/drawing/2014/main" id="{EE8D92C7-C907-4120-95E3-80E3DC85B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Полилиния 31">
              <a:extLst>
                <a:ext uri="{FF2B5EF4-FFF2-40B4-BE49-F238E27FC236}">
                  <a16:creationId xmlns:a16="http://schemas.microsoft.com/office/drawing/2014/main" id="{BBCEAAB8-CD22-41D7-B330-702682A27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Полилиния 32">
              <a:extLst>
                <a:ext uri="{FF2B5EF4-FFF2-40B4-BE49-F238E27FC236}">
                  <a16:creationId xmlns:a16="http://schemas.microsoft.com/office/drawing/2014/main" id="{6BBC1FEE-3D72-492B-8D8A-BE1A5507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Полилиния 33">
              <a:extLst>
                <a:ext uri="{FF2B5EF4-FFF2-40B4-BE49-F238E27FC236}">
                  <a16:creationId xmlns:a16="http://schemas.microsoft.com/office/drawing/2014/main" id="{C28C6E5C-C393-435C-96A1-AA2859BDC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Полилиния 34">
              <a:extLst>
                <a:ext uri="{FF2B5EF4-FFF2-40B4-BE49-F238E27FC236}">
                  <a16:creationId xmlns:a16="http://schemas.microsoft.com/office/drawing/2014/main" id="{2C2C991F-AC51-4DF5-B8DD-19B08C1CB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Полилиния 35">
              <a:extLst>
                <a:ext uri="{FF2B5EF4-FFF2-40B4-BE49-F238E27FC236}">
                  <a16:creationId xmlns:a16="http://schemas.microsoft.com/office/drawing/2014/main" id="{9C916B5F-285D-4F5A-9085-6781753AF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Полилиния 36">
              <a:extLst>
                <a:ext uri="{FF2B5EF4-FFF2-40B4-BE49-F238E27FC236}">
                  <a16:creationId xmlns:a16="http://schemas.microsoft.com/office/drawing/2014/main" id="{0375DD5F-9D17-4873-B697-3D44A5EBE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Полилиния 37">
              <a:extLst>
                <a:ext uri="{FF2B5EF4-FFF2-40B4-BE49-F238E27FC236}">
                  <a16:creationId xmlns:a16="http://schemas.microsoft.com/office/drawing/2014/main" id="{A159BBC7-6A8B-4612-94A8-56323452C7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Полилиния 38">
              <a:extLst>
                <a:ext uri="{FF2B5EF4-FFF2-40B4-BE49-F238E27FC236}">
                  <a16:creationId xmlns:a16="http://schemas.microsoft.com/office/drawing/2014/main" id="{177C901C-F8DE-4C99-95C8-F8CA1B84F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Прямоугольник 39">
            <a:extLst>
              <a:ext uri="{FF2B5EF4-FFF2-40B4-BE49-F238E27FC236}">
                <a16:creationId xmlns:a16="http://schemas.microsoft.com/office/drawing/2014/main" id="{D1D655F2-6D15-4265-ADEE-EF0075C13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42" name="Полилиния 69">
            <a:extLst>
              <a:ext uri="{FF2B5EF4-FFF2-40B4-BE49-F238E27FC236}">
                <a16:creationId xmlns:a16="http://schemas.microsoft.com/office/drawing/2014/main" id="{3248A930-1A6E-4EFB-8213-D1AC735BE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ru-RU" dirty="0"/>
          </a:p>
        </p:txBody>
      </p:sp>
      <p:graphicFrame>
        <p:nvGraphicFramePr>
          <p:cNvPr id="2" name="Таблица 2">
            <a:extLst>
              <a:ext uri="{FF2B5EF4-FFF2-40B4-BE49-F238E27FC236}">
                <a16:creationId xmlns:a16="http://schemas.microsoft.com/office/drawing/2014/main" id="{5737FE16-B1AF-4D09-81CB-1C812DB7FF34}"/>
              </a:ext>
            </a:extLst>
          </p:cNvPr>
          <p:cNvGraphicFramePr>
            <a:graphicFrameLocks noGrp="1"/>
          </p:cNvGraphicFramePr>
          <p:nvPr>
            <p:extLst>
              <p:ext uri="{D42A27DB-BD31-4B8C-83A1-F6EECF244321}">
                <p14:modId xmlns:p14="http://schemas.microsoft.com/office/powerpoint/2010/main" val="3938965365"/>
              </p:ext>
            </p:extLst>
          </p:nvPr>
        </p:nvGraphicFramePr>
        <p:xfrm>
          <a:off x="1795714" y="623150"/>
          <a:ext cx="9854561" cy="5880680"/>
        </p:xfrm>
        <a:graphic>
          <a:graphicData uri="http://schemas.openxmlformats.org/drawingml/2006/table">
            <a:tbl>
              <a:tblPr firstRow="1" bandRow="1">
                <a:tableStyleId>{F5AB1C69-6EDB-4FF4-983F-18BD219EF322}</a:tableStyleId>
              </a:tblPr>
              <a:tblGrid>
                <a:gridCol w="9854561">
                  <a:extLst>
                    <a:ext uri="{9D8B030D-6E8A-4147-A177-3AD203B41FA5}">
                      <a16:colId xmlns:a16="http://schemas.microsoft.com/office/drawing/2014/main" val="192913187"/>
                    </a:ext>
                  </a:extLst>
                </a:gridCol>
              </a:tblGrid>
              <a:tr h="735085">
                <a:tc>
                  <a:txBody>
                    <a:bodyPr/>
                    <a:lstStyle/>
                    <a:p>
                      <a:r>
                        <a:rPr lang="ru-RU" b="0" dirty="0">
                          <a:effectLst>
                            <a:outerShdw blurRad="38100" dist="38100" dir="2700000" algn="tl">
                              <a:srgbClr val="000000">
                                <a:alpha val="43137"/>
                              </a:srgbClr>
                            </a:outerShdw>
                          </a:effectLst>
                        </a:rPr>
                        <a:t>Ухвала, </a:t>
                      </a:r>
                      <a:r>
                        <a:rPr lang="ru-RU" b="0" dirty="0" err="1">
                          <a:effectLst>
                            <a:outerShdw blurRad="38100" dist="38100" dir="2700000" algn="tl">
                              <a:srgbClr val="000000">
                                <a:alpha val="43137"/>
                              </a:srgbClr>
                            </a:outerShdw>
                          </a:effectLst>
                        </a:rPr>
                        <a:t>якою</a:t>
                      </a:r>
                      <a:r>
                        <a:rPr lang="ru-RU" b="0" dirty="0">
                          <a:effectLst>
                            <a:outerShdw blurRad="38100" dist="38100" dir="2700000" algn="tl">
                              <a:srgbClr val="000000">
                                <a:alpha val="43137"/>
                              </a:srgbClr>
                            </a:outerShdw>
                          </a:effectLst>
                        </a:rPr>
                        <a:t> суд </a:t>
                      </a:r>
                      <a:r>
                        <a:rPr lang="ru-RU" b="0" dirty="0" err="1">
                          <a:effectLst>
                            <a:outerShdw blurRad="38100" dist="38100" dir="2700000" algn="tl">
                              <a:srgbClr val="000000">
                                <a:alpha val="43137"/>
                              </a:srgbClr>
                            </a:outerShdw>
                          </a:effectLst>
                        </a:rPr>
                        <a:t>викликає</a:t>
                      </a:r>
                      <a:r>
                        <a:rPr lang="ru-RU" b="0" dirty="0">
                          <a:effectLst>
                            <a:outerShdw blurRad="38100" dist="38100" dir="2700000" algn="tl">
                              <a:srgbClr val="000000">
                                <a:alpha val="43137"/>
                              </a:srgbClr>
                            </a:outerShdw>
                          </a:effectLst>
                        </a:rPr>
                        <a:t> </a:t>
                      </a:r>
                      <a:r>
                        <a:rPr lang="ru-RU" b="0" dirty="0" err="1">
                          <a:effectLst>
                            <a:outerShdw blurRad="38100" dist="38100" dir="2700000" algn="tl">
                              <a:srgbClr val="000000">
                                <a:alpha val="43137"/>
                              </a:srgbClr>
                            </a:outerShdw>
                          </a:effectLst>
                        </a:rPr>
                        <a:t>учасників</a:t>
                      </a:r>
                      <a:r>
                        <a:rPr lang="ru-RU" b="0" dirty="0">
                          <a:effectLst>
                            <a:outerShdw blurRad="38100" dist="38100" dir="2700000" algn="tl">
                              <a:srgbClr val="000000">
                                <a:alpha val="43137"/>
                              </a:srgbClr>
                            </a:outerShdw>
                          </a:effectLst>
                        </a:rPr>
                        <a:t> </a:t>
                      </a:r>
                      <a:r>
                        <a:rPr lang="ru-RU" b="0" dirty="0" err="1">
                          <a:effectLst>
                            <a:outerShdw blurRad="38100" dist="38100" dir="2700000" algn="tl">
                              <a:srgbClr val="000000">
                                <a:alpha val="43137"/>
                              </a:srgbClr>
                            </a:outerShdw>
                          </a:effectLst>
                        </a:rPr>
                        <a:t>справи</a:t>
                      </a:r>
                      <a:r>
                        <a:rPr lang="ru-RU" b="0" dirty="0">
                          <a:effectLst>
                            <a:outerShdw blurRad="38100" dist="38100" dir="2700000" algn="tl">
                              <a:srgbClr val="000000">
                                <a:alpha val="43137"/>
                              </a:srgbClr>
                            </a:outerShdw>
                          </a:effectLst>
                        </a:rPr>
                        <a:t> в </a:t>
                      </a:r>
                      <a:r>
                        <a:rPr lang="ru-RU" b="0" dirty="0" err="1">
                          <a:effectLst>
                            <a:outerShdw blurRad="38100" dist="38100" dir="2700000" algn="tl">
                              <a:srgbClr val="000000">
                                <a:alpha val="43137"/>
                              </a:srgbClr>
                            </a:outerShdw>
                          </a:effectLst>
                        </a:rPr>
                        <a:t>судове</a:t>
                      </a:r>
                      <a:r>
                        <a:rPr lang="ru-RU" b="0" dirty="0">
                          <a:effectLst>
                            <a:outerShdw blurRad="38100" dist="38100" dir="2700000" algn="tl">
                              <a:srgbClr val="000000">
                                <a:alpha val="43137"/>
                              </a:srgbClr>
                            </a:outerShdw>
                          </a:effectLst>
                        </a:rPr>
                        <a:t> засідання або для участі у </a:t>
                      </a:r>
                      <a:r>
                        <a:rPr lang="ru-RU" b="0" dirty="0" err="1">
                          <a:effectLst>
                            <a:outerShdw blurRad="38100" dist="38100" dir="2700000" algn="tl">
                              <a:srgbClr val="000000">
                                <a:alpha val="43137"/>
                              </a:srgbClr>
                            </a:outerShdw>
                          </a:effectLst>
                        </a:rPr>
                        <a:t>вчиненні</a:t>
                      </a:r>
                      <a:r>
                        <a:rPr lang="ru-RU" b="0" dirty="0">
                          <a:effectLst>
                            <a:outerShdw blurRad="38100" dist="38100" dir="2700000" algn="tl">
                              <a:srgbClr val="000000">
                                <a:alpha val="43137"/>
                              </a:srgbClr>
                            </a:outerShdw>
                          </a:effectLst>
                        </a:rPr>
                        <a:t> відповідної </a:t>
                      </a:r>
                      <a:r>
                        <a:rPr lang="ru-RU" b="0" dirty="0" err="1">
                          <a:effectLst>
                            <a:outerShdw blurRad="38100" dist="38100" dir="2700000" algn="tl">
                              <a:srgbClr val="000000">
                                <a:alpha val="43137"/>
                              </a:srgbClr>
                            </a:outerShdw>
                          </a:effectLst>
                        </a:rPr>
                        <a:t>процесуальної</a:t>
                      </a:r>
                      <a:r>
                        <a:rPr lang="ru-RU" b="0" dirty="0">
                          <a:effectLst>
                            <a:outerShdw blurRad="38100" dist="38100" dir="2700000" algn="tl">
                              <a:srgbClr val="000000">
                                <a:alpha val="43137"/>
                              </a:srgbClr>
                            </a:outerShdw>
                          </a:effectLst>
                        </a:rPr>
                        <a:t> дії, повинна містити: </a:t>
                      </a:r>
                      <a:endParaRPr lang="ru-UA" b="0"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1375527628"/>
                  </a:ext>
                </a:extLst>
              </a:tr>
              <a:tr h="735085">
                <a:tc>
                  <a:txBody>
                    <a:bodyPr/>
                    <a:lstStyle/>
                    <a:p>
                      <a:r>
                        <a:rPr lang="ru-RU" dirty="0">
                          <a:effectLst/>
                        </a:rPr>
                        <a:t>1)  ім’я (</a:t>
                      </a:r>
                      <a:r>
                        <a:rPr lang="ru-RU" dirty="0" err="1">
                          <a:effectLst/>
                        </a:rPr>
                        <a:t>прізвище</a:t>
                      </a:r>
                      <a:r>
                        <a:rPr lang="ru-RU" dirty="0">
                          <a:effectLst/>
                        </a:rPr>
                        <a:t>, ім’я, </a:t>
                      </a:r>
                      <a:r>
                        <a:rPr lang="ru-RU" dirty="0" err="1">
                          <a:effectLst/>
                        </a:rPr>
                        <a:t>по-батькові</a:t>
                      </a:r>
                      <a:r>
                        <a:rPr lang="ru-RU" dirty="0">
                          <a:effectLst/>
                        </a:rPr>
                        <a:t>) фізичної особи чи </a:t>
                      </a:r>
                      <a:r>
                        <a:rPr lang="ru-RU" dirty="0" err="1">
                          <a:effectLst/>
                        </a:rPr>
                        <a:t>найменування</a:t>
                      </a:r>
                      <a:r>
                        <a:rPr lang="ru-RU" dirty="0">
                          <a:effectLst/>
                        </a:rPr>
                        <a:t> </a:t>
                      </a:r>
                      <a:r>
                        <a:rPr lang="ru-RU" dirty="0" err="1">
                          <a:effectLst/>
                        </a:rPr>
                        <a:t>юридичної</a:t>
                      </a:r>
                      <a:r>
                        <a:rPr lang="ru-RU" dirty="0">
                          <a:effectLst/>
                        </a:rPr>
                        <a:t> особи, </a:t>
                      </a:r>
                      <a:r>
                        <a:rPr lang="ru-RU" dirty="0" err="1">
                          <a:effectLst/>
                        </a:rPr>
                        <a:t>якій</a:t>
                      </a:r>
                      <a:r>
                        <a:rPr lang="ru-RU" dirty="0">
                          <a:effectLst/>
                        </a:rPr>
                        <a:t> </a:t>
                      </a:r>
                      <a:r>
                        <a:rPr lang="ru-RU" dirty="0" err="1">
                          <a:effectLst/>
                        </a:rPr>
                        <a:t>адресується</a:t>
                      </a:r>
                      <a:r>
                        <a:rPr lang="ru-RU" dirty="0">
                          <a:effectLst/>
                        </a:rPr>
                        <a:t> </a:t>
                      </a:r>
                      <a:r>
                        <a:rPr lang="ru-RU" dirty="0" err="1">
                          <a:effectLst/>
                        </a:rPr>
                        <a:t>ухвала</a:t>
                      </a:r>
                      <a:r>
                        <a:rPr lang="ru-RU" dirty="0">
                          <a:effectLst/>
                        </a:rPr>
                        <a:t>; </a:t>
                      </a:r>
                      <a:endParaRPr lang="ru-UA" dirty="0">
                        <a:effectLst/>
                      </a:endParaRPr>
                    </a:p>
                  </a:txBody>
                  <a:tcPr/>
                </a:tc>
                <a:extLst>
                  <a:ext uri="{0D108BD9-81ED-4DB2-BD59-A6C34878D82A}">
                    <a16:rowId xmlns:a16="http://schemas.microsoft.com/office/drawing/2014/main" val="1186993660"/>
                  </a:ext>
                </a:extLst>
              </a:tr>
              <a:tr h="735085">
                <a:tc>
                  <a:txBody>
                    <a:bodyPr/>
                    <a:lstStyle/>
                    <a:p>
                      <a:r>
                        <a:rPr lang="ru-RU" dirty="0">
                          <a:effectLst/>
                        </a:rPr>
                        <a:t>2)  </a:t>
                      </a:r>
                      <a:r>
                        <a:rPr lang="ru-RU" dirty="0" err="1">
                          <a:effectLst/>
                        </a:rPr>
                        <a:t>найменування</a:t>
                      </a:r>
                      <a:r>
                        <a:rPr lang="ru-RU" dirty="0">
                          <a:effectLst/>
                        </a:rPr>
                        <a:t> та адресу суду;</a:t>
                      </a:r>
                      <a:endParaRPr lang="ru-UA" dirty="0">
                        <a:effectLst/>
                      </a:endParaRPr>
                    </a:p>
                  </a:txBody>
                  <a:tcPr/>
                </a:tc>
                <a:extLst>
                  <a:ext uri="{0D108BD9-81ED-4DB2-BD59-A6C34878D82A}">
                    <a16:rowId xmlns:a16="http://schemas.microsoft.com/office/drawing/2014/main" val="3646660871"/>
                  </a:ext>
                </a:extLst>
              </a:tr>
              <a:tr h="735085">
                <a:tc>
                  <a:txBody>
                    <a:bodyPr/>
                    <a:lstStyle/>
                    <a:p>
                      <a:r>
                        <a:rPr lang="ru-RU" dirty="0">
                          <a:effectLst/>
                        </a:rPr>
                        <a:t>3)  </a:t>
                      </a:r>
                      <a:r>
                        <a:rPr lang="ru-RU" dirty="0" err="1">
                          <a:effectLst/>
                        </a:rPr>
                        <a:t>зазначення</a:t>
                      </a:r>
                      <a:r>
                        <a:rPr lang="ru-RU" dirty="0">
                          <a:effectLst/>
                        </a:rPr>
                        <a:t> місця, дня і часу явки за </a:t>
                      </a:r>
                      <a:r>
                        <a:rPr lang="ru-RU" dirty="0" err="1">
                          <a:effectLst/>
                        </a:rPr>
                        <a:t>викликом</a:t>
                      </a:r>
                      <a:r>
                        <a:rPr lang="ru-RU" dirty="0">
                          <a:effectLst/>
                        </a:rPr>
                        <a:t>;</a:t>
                      </a:r>
                      <a:endParaRPr lang="ru-UA" dirty="0">
                        <a:effectLst/>
                      </a:endParaRPr>
                    </a:p>
                  </a:txBody>
                  <a:tcPr/>
                </a:tc>
                <a:extLst>
                  <a:ext uri="{0D108BD9-81ED-4DB2-BD59-A6C34878D82A}">
                    <a16:rowId xmlns:a16="http://schemas.microsoft.com/office/drawing/2014/main" val="3327451670"/>
                  </a:ext>
                </a:extLst>
              </a:tr>
              <a:tr h="735085">
                <a:tc>
                  <a:txBody>
                    <a:bodyPr/>
                    <a:lstStyle/>
                    <a:p>
                      <a:r>
                        <a:rPr lang="ru-RU" dirty="0">
                          <a:effectLst/>
                        </a:rPr>
                        <a:t>4)  </a:t>
                      </a:r>
                      <a:r>
                        <a:rPr lang="ru-RU" dirty="0" err="1">
                          <a:effectLst/>
                        </a:rPr>
                        <a:t>назву</a:t>
                      </a:r>
                      <a:r>
                        <a:rPr lang="ru-RU" dirty="0">
                          <a:effectLst/>
                        </a:rPr>
                        <a:t> та номер </a:t>
                      </a:r>
                      <a:r>
                        <a:rPr lang="ru-RU" dirty="0" err="1">
                          <a:effectLst/>
                        </a:rPr>
                        <a:t>справи</a:t>
                      </a:r>
                      <a:r>
                        <a:rPr lang="ru-RU" dirty="0">
                          <a:effectLst/>
                        </a:rPr>
                        <a:t>, за </a:t>
                      </a:r>
                      <a:r>
                        <a:rPr lang="ru-RU" dirty="0" err="1">
                          <a:effectLst/>
                        </a:rPr>
                        <a:t>якою</a:t>
                      </a:r>
                      <a:r>
                        <a:rPr lang="ru-RU" dirty="0">
                          <a:effectLst/>
                        </a:rPr>
                        <a:t> робиться </a:t>
                      </a:r>
                      <a:r>
                        <a:rPr lang="ru-RU" dirty="0" err="1">
                          <a:effectLst/>
                        </a:rPr>
                        <a:t>виклик</a:t>
                      </a:r>
                      <a:r>
                        <a:rPr lang="ru-RU" dirty="0">
                          <a:effectLst/>
                        </a:rPr>
                        <a:t>; </a:t>
                      </a:r>
                      <a:endParaRPr lang="ru-UA" dirty="0">
                        <a:effectLst/>
                      </a:endParaRPr>
                    </a:p>
                  </a:txBody>
                  <a:tcPr/>
                </a:tc>
                <a:extLst>
                  <a:ext uri="{0D108BD9-81ED-4DB2-BD59-A6C34878D82A}">
                    <a16:rowId xmlns:a16="http://schemas.microsoft.com/office/drawing/2014/main" val="2386098843"/>
                  </a:ext>
                </a:extLst>
              </a:tr>
              <a:tr h="735085">
                <a:tc>
                  <a:txBody>
                    <a:bodyPr/>
                    <a:lstStyle/>
                    <a:p>
                      <a:r>
                        <a:rPr lang="ru-RU" dirty="0">
                          <a:effectLst/>
                        </a:rPr>
                        <a:t>5)  </a:t>
                      </a:r>
                      <a:r>
                        <a:rPr lang="ru-RU" dirty="0" err="1">
                          <a:effectLst/>
                        </a:rPr>
                        <a:t>зазначення</a:t>
                      </a:r>
                      <a:r>
                        <a:rPr lang="ru-RU" dirty="0">
                          <a:effectLst/>
                        </a:rPr>
                        <a:t>, як хто </a:t>
                      </a:r>
                      <a:r>
                        <a:rPr lang="ru-RU" dirty="0" err="1">
                          <a:effectLst/>
                        </a:rPr>
                        <a:t>викликається</a:t>
                      </a:r>
                      <a:r>
                        <a:rPr lang="ru-RU" dirty="0">
                          <a:effectLst/>
                        </a:rPr>
                        <a:t> особа;</a:t>
                      </a:r>
                      <a:endParaRPr lang="ru-UA" dirty="0">
                        <a:effectLst/>
                      </a:endParaRPr>
                    </a:p>
                  </a:txBody>
                  <a:tcPr/>
                </a:tc>
                <a:extLst>
                  <a:ext uri="{0D108BD9-81ED-4DB2-BD59-A6C34878D82A}">
                    <a16:rowId xmlns:a16="http://schemas.microsoft.com/office/drawing/2014/main" val="2806784248"/>
                  </a:ext>
                </a:extLst>
              </a:tr>
              <a:tr h="735085">
                <a:tc>
                  <a:txBody>
                    <a:bodyPr/>
                    <a:lstStyle/>
                    <a:p>
                      <a:r>
                        <a:rPr lang="ru-RU" dirty="0">
                          <a:effectLst/>
                        </a:rPr>
                        <a:t>6)  </a:t>
                      </a:r>
                      <a:r>
                        <a:rPr lang="ru-RU" dirty="0" err="1">
                          <a:effectLst/>
                        </a:rPr>
                        <a:t>зазначення</a:t>
                      </a:r>
                      <a:r>
                        <a:rPr lang="ru-RU" dirty="0">
                          <a:effectLst/>
                        </a:rPr>
                        <a:t>, чи </a:t>
                      </a:r>
                      <a:r>
                        <a:rPr lang="ru-RU" dirty="0" err="1">
                          <a:effectLst/>
                        </a:rPr>
                        <a:t>викликається</a:t>
                      </a:r>
                      <a:r>
                        <a:rPr lang="ru-RU" dirty="0">
                          <a:effectLst/>
                        </a:rPr>
                        <a:t> особа у </a:t>
                      </a:r>
                      <a:r>
                        <a:rPr lang="ru-RU" dirty="0" err="1">
                          <a:effectLst/>
                        </a:rPr>
                        <a:t>підготовче</a:t>
                      </a:r>
                      <a:r>
                        <a:rPr lang="ru-RU" dirty="0">
                          <a:effectLst/>
                        </a:rPr>
                        <a:t> засідання, в </a:t>
                      </a:r>
                      <a:r>
                        <a:rPr lang="ru-RU" dirty="0" err="1">
                          <a:effectLst/>
                        </a:rPr>
                        <a:t>судове</a:t>
                      </a:r>
                      <a:r>
                        <a:rPr lang="ru-RU" dirty="0">
                          <a:effectLst/>
                        </a:rPr>
                        <a:t> засідання або для участі у </a:t>
                      </a:r>
                      <a:r>
                        <a:rPr lang="ru-RU" dirty="0" err="1">
                          <a:effectLst/>
                        </a:rPr>
                        <a:t>вчиненні</a:t>
                      </a:r>
                      <a:r>
                        <a:rPr lang="ru-RU" dirty="0">
                          <a:effectLst/>
                        </a:rPr>
                        <a:t> </a:t>
                      </a:r>
                      <a:r>
                        <a:rPr lang="ru-RU" dirty="0" err="1">
                          <a:effectLst/>
                        </a:rPr>
                        <a:t>певних</a:t>
                      </a:r>
                      <a:r>
                        <a:rPr lang="ru-RU" dirty="0">
                          <a:effectLst/>
                        </a:rPr>
                        <a:t> </a:t>
                      </a:r>
                      <a:r>
                        <a:rPr lang="ru-RU" dirty="0" err="1">
                          <a:effectLst/>
                        </a:rPr>
                        <a:t>процесуальних</a:t>
                      </a:r>
                      <a:r>
                        <a:rPr lang="ru-RU" dirty="0">
                          <a:effectLst/>
                        </a:rPr>
                        <a:t> дій ( із їх </a:t>
                      </a:r>
                      <a:r>
                        <a:rPr lang="ru-RU" dirty="0" err="1">
                          <a:effectLst/>
                        </a:rPr>
                        <a:t>зазначенням</a:t>
                      </a:r>
                      <a:r>
                        <a:rPr lang="ru-RU" dirty="0">
                          <a:effectLst/>
                        </a:rPr>
                        <a:t>);</a:t>
                      </a:r>
                      <a:endParaRPr lang="ru-UA" dirty="0">
                        <a:effectLst/>
                      </a:endParaRPr>
                    </a:p>
                  </a:txBody>
                  <a:tcPr/>
                </a:tc>
                <a:extLst>
                  <a:ext uri="{0D108BD9-81ED-4DB2-BD59-A6C34878D82A}">
                    <a16:rowId xmlns:a16="http://schemas.microsoft.com/office/drawing/2014/main" val="1338876983"/>
                  </a:ext>
                </a:extLst>
              </a:tr>
              <a:tr h="735085">
                <a:tc>
                  <a:txBody>
                    <a:bodyPr/>
                    <a:lstStyle/>
                    <a:p>
                      <a:r>
                        <a:rPr lang="ru-RU" dirty="0">
                          <a:effectLst/>
                        </a:rPr>
                        <a:t>7)  </a:t>
                      </a:r>
                      <a:r>
                        <a:rPr lang="ru-RU" dirty="0" err="1">
                          <a:effectLst/>
                        </a:rPr>
                        <a:t>роз’яснення</a:t>
                      </a:r>
                      <a:r>
                        <a:rPr lang="ru-RU" dirty="0">
                          <a:effectLst/>
                        </a:rPr>
                        <a:t> про </a:t>
                      </a:r>
                      <a:r>
                        <a:rPr lang="ru-RU" dirty="0" err="1">
                          <a:effectLst/>
                        </a:rPr>
                        <a:t>наслідки</a:t>
                      </a:r>
                      <a:r>
                        <a:rPr lang="ru-RU" dirty="0">
                          <a:effectLst/>
                        </a:rPr>
                        <a:t> неявки </a:t>
                      </a:r>
                      <a:r>
                        <a:rPr lang="ru-RU" dirty="0" err="1">
                          <a:effectLst/>
                        </a:rPr>
                        <a:t>залежно</a:t>
                      </a:r>
                      <a:r>
                        <a:rPr lang="ru-RU" dirty="0">
                          <a:effectLst/>
                        </a:rPr>
                        <a:t> від </a:t>
                      </a:r>
                      <a:r>
                        <a:rPr lang="ru-RU" dirty="0" err="1">
                          <a:effectLst/>
                        </a:rPr>
                        <a:t>процесуального</a:t>
                      </a:r>
                      <a:r>
                        <a:rPr lang="ru-RU" dirty="0">
                          <a:effectLst/>
                        </a:rPr>
                        <a:t> статусу особи, яка </a:t>
                      </a:r>
                      <a:r>
                        <a:rPr lang="ru-RU" dirty="0" err="1">
                          <a:effectLst/>
                        </a:rPr>
                        <a:t>викликається</a:t>
                      </a:r>
                      <a:r>
                        <a:rPr lang="ru-RU" dirty="0">
                          <a:effectLst/>
                        </a:rPr>
                        <a:t>, і про обов’язок </a:t>
                      </a:r>
                      <a:r>
                        <a:rPr lang="ru-RU" dirty="0" err="1">
                          <a:effectLst/>
                        </a:rPr>
                        <a:t>повідомити</a:t>
                      </a:r>
                      <a:r>
                        <a:rPr lang="ru-RU" dirty="0">
                          <a:effectLst/>
                        </a:rPr>
                        <a:t> суд про причини неявки. </a:t>
                      </a:r>
                      <a:endParaRPr lang="ru-UA" dirty="0">
                        <a:effectLst/>
                      </a:endParaRPr>
                    </a:p>
                  </a:txBody>
                  <a:tcPr/>
                </a:tc>
                <a:extLst>
                  <a:ext uri="{0D108BD9-81ED-4DB2-BD59-A6C34878D82A}">
                    <a16:rowId xmlns:a16="http://schemas.microsoft.com/office/drawing/2014/main" val="3151752226"/>
                  </a:ext>
                </a:extLst>
              </a:tr>
            </a:tbl>
          </a:graphicData>
        </a:graphic>
      </p:graphicFrame>
    </p:spTree>
    <p:extLst>
      <p:ext uri="{BB962C8B-B14F-4D97-AF65-F5344CB8AC3E}">
        <p14:creationId xmlns:p14="http://schemas.microsoft.com/office/powerpoint/2010/main" val="2180814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0" name="Прямоугольник 9">
            <a:extLst>
              <a:ext uri="{FF2B5EF4-FFF2-40B4-BE49-F238E27FC236}">
                <a16:creationId xmlns:a16="http://schemas.microsoft.com/office/drawing/2014/main" id="{93F2CC0B-D5F1-40B8-9CC6-4A36850B6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nvGrpSpPr>
          <p:cNvPr id="12" name="Группа 11">
            <a:extLst>
              <a:ext uri="{FF2B5EF4-FFF2-40B4-BE49-F238E27FC236}">
                <a16:creationId xmlns:a16="http://schemas.microsoft.com/office/drawing/2014/main" id="{631C6CE6-1810-44ED-A6D7-3FF53040A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13" name="Полилиния 11">
              <a:extLst>
                <a:ext uri="{FF2B5EF4-FFF2-40B4-BE49-F238E27FC236}">
                  <a16:creationId xmlns:a16="http://schemas.microsoft.com/office/drawing/2014/main" id="{1F6D8BFE-D0D0-4BAE-9D5A-701DE7D3C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Полилиния 12">
              <a:extLst>
                <a:ext uri="{FF2B5EF4-FFF2-40B4-BE49-F238E27FC236}">
                  <a16:creationId xmlns:a16="http://schemas.microsoft.com/office/drawing/2014/main" id="{53F86D30-CEDB-4D96-AF73-AA3CD5A43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Полилиния 13">
              <a:extLst>
                <a:ext uri="{FF2B5EF4-FFF2-40B4-BE49-F238E27FC236}">
                  <a16:creationId xmlns:a16="http://schemas.microsoft.com/office/drawing/2014/main" id="{F5187540-C4C8-410C-A395-69FCB1C8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Полилиния 14">
              <a:extLst>
                <a:ext uri="{FF2B5EF4-FFF2-40B4-BE49-F238E27FC236}">
                  <a16:creationId xmlns:a16="http://schemas.microsoft.com/office/drawing/2014/main" id="{75BD6E4A-797C-451B-B08F-D99C1A9D1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Полилиния 15">
              <a:extLst>
                <a:ext uri="{FF2B5EF4-FFF2-40B4-BE49-F238E27FC236}">
                  <a16:creationId xmlns:a16="http://schemas.microsoft.com/office/drawing/2014/main" id="{0D241082-BAFA-462E-827B-5814B020F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Полилиния 16">
              <a:extLst>
                <a:ext uri="{FF2B5EF4-FFF2-40B4-BE49-F238E27FC236}">
                  <a16:creationId xmlns:a16="http://schemas.microsoft.com/office/drawing/2014/main" id="{2920CCBD-116D-450B-9608-99F05F7D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Полилиния 17">
              <a:extLst>
                <a:ext uri="{FF2B5EF4-FFF2-40B4-BE49-F238E27FC236}">
                  <a16:creationId xmlns:a16="http://schemas.microsoft.com/office/drawing/2014/main" id="{A57CD3DE-CEAF-4BD4-A5EF-24B3E622B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Полилиния 18">
              <a:extLst>
                <a:ext uri="{FF2B5EF4-FFF2-40B4-BE49-F238E27FC236}">
                  <a16:creationId xmlns:a16="http://schemas.microsoft.com/office/drawing/2014/main" id="{4EC3258C-366B-4629-A7D3-5173D3637D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Полилиния 19">
              <a:extLst>
                <a:ext uri="{FF2B5EF4-FFF2-40B4-BE49-F238E27FC236}">
                  <a16:creationId xmlns:a16="http://schemas.microsoft.com/office/drawing/2014/main" id="{D444D63A-CE2B-4ACD-BA0E-4ADECAD8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Полилиния 20">
              <a:extLst>
                <a:ext uri="{FF2B5EF4-FFF2-40B4-BE49-F238E27FC236}">
                  <a16:creationId xmlns:a16="http://schemas.microsoft.com/office/drawing/2014/main" id="{7A504DF6-187A-4A54-96E8-3F3F28AAA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Полилиния 21">
              <a:extLst>
                <a:ext uri="{FF2B5EF4-FFF2-40B4-BE49-F238E27FC236}">
                  <a16:creationId xmlns:a16="http://schemas.microsoft.com/office/drawing/2014/main" id="{FE04C6F5-6DC5-4C7E-9278-9BE624FC78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Полилиния 22">
              <a:extLst>
                <a:ext uri="{FF2B5EF4-FFF2-40B4-BE49-F238E27FC236}">
                  <a16:creationId xmlns:a16="http://schemas.microsoft.com/office/drawing/2014/main" id="{94A02D9B-E6A9-4D6A-9D2A-D81C76802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Группа 25">
            <a:extLst>
              <a:ext uri="{FF2B5EF4-FFF2-40B4-BE49-F238E27FC236}">
                <a16:creationId xmlns:a16="http://schemas.microsoft.com/office/drawing/2014/main" id="{B78034A6-3565-46AA-9E73-1C954666AB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27" name="Полилиния 27">
              <a:extLst>
                <a:ext uri="{FF2B5EF4-FFF2-40B4-BE49-F238E27FC236}">
                  <a16:creationId xmlns:a16="http://schemas.microsoft.com/office/drawing/2014/main" id="{04947AA2-A772-42CB-9CEC-065095D3D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Полилиния 28">
              <a:extLst>
                <a:ext uri="{FF2B5EF4-FFF2-40B4-BE49-F238E27FC236}">
                  <a16:creationId xmlns:a16="http://schemas.microsoft.com/office/drawing/2014/main" id="{83C52D84-DEC1-4E16-972E-8EEA5D522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Полилиния 29">
              <a:extLst>
                <a:ext uri="{FF2B5EF4-FFF2-40B4-BE49-F238E27FC236}">
                  <a16:creationId xmlns:a16="http://schemas.microsoft.com/office/drawing/2014/main" id="{2036A28D-EF09-41F7-906F-CF405361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Полилиния 30">
              <a:extLst>
                <a:ext uri="{FF2B5EF4-FFF2-40B4-BE49-F238E27FC236}">
                  <a16:creationId xmlns:a16="http://schemas.microsoft.com/office/drawing/2014/main" id="{EE8D92C7-C907-4120-95E3-80E3DC85B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Полилиния 31">
              <a:extLst>
                <a:ext uri="{FF2B5EF4-FFF2-40B4-BE49-F238E27FC236}">
                  <a16:creationId xmlns:a16="http://schemas.microsoft.com/office/drawing/2014/main" id="{BBCEAAB8-CD22-41D7-B330-702682A27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Полилиния 32">
              <a:extLst>
                <a:ext uri="{FF2B5EF4-FFF2-40B4-BE49-F238E27FC236}">
                  <a16:creationId xmlns:a16="http://schemas.microsoft.com/office/drawing/2014/main" id="{6BBC1FEE-3D72-492B-8D8A-BE1A5507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Полилиния 33">
              <a:extLst>
                <a:ext uri="{FF2B5EF4-FFF2-40B4-BE49-F238E27FC236}">
                  <a16:creationId xmlns:a16="http://schemas.microsoft.com/office/drawing/2014/main" id="{C28C6E5C-C393-435C-96A1-AA2859BDC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Полилиния 34">
              <a:extLst>
                <a:ext uri="{FF2B5EF4-FFF2-40B4-BE49-F238E27FC236}">
                  <a16:creationId xmlns:a16="http://schemas.microsoft.com/office/drawing/2014/main" id="{2C2C991F-AC51-4DF5-B8DD-19B08C1CB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Полилиния 35">
              <a:extLst>
                <a:ext uri="{FF2B5EF4-FFF2-40B4-BE49-F238E27FC236}">
                  <a16:creationId xmlns:a16="http://schemas.microsoft.com/office/drawing/2014/main" id="{9C916B5F-285D-4F5A-9085-6781753AF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Полилиния 36">
              <a:extLst>
                <a:ext uri="{FF2B5EF4-FFF2-40B4-BE49-F238E27FC236}">
                  <a16:creationId xmlns:a16="http://schemas.microsoft.com/office/drawing/2014/main" id="{0375DD5F-9D17-4873-B697-3D44A5EBE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Полилиния 37">
              <a:extLst>
                <a:ext uri="{FF2B5EF4-FFF2-40B4-BE49-F238E27FC236}">
                  <a16:creationId xmlns:a16="http://schemas.microsoft.com/office/drawing/2014/main" id="{A159BBC7-6A8B-4612-94A8-56323452C7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Полилиния 38">
              <a:extLst>
                <a:ext uri="{FF2B5EF4-FFF2-40B4-BE49-F238E27FC236}">
                  <a16:creationId xmlns:a16="http://schemas.microsoft.com/office/drawing/2014/main" id="{177C901C-F8DE-4C99-95C8-F8CA1B84F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Прямоугольник 39">
            <a:extLst>
              <a:ext uri="{FF2B5EF4-FFF2-40B4-BE49-F238E27FC236}">
                <a16:creationId xmlns:a16="http://schemas.microsoft.com/office/drawing/2014/main" id="{D1D655F2-6D15-4265-ADEE-EF0075C13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42" name="Полилиния 69">
            <a:extLst>
              <a:ext uri="{FF2B5EF4-FFF2-40B4-BE49-F238E27FC236}">
                <a16:creationId xmlns:a16="http://schemas.microsoft.com/office/drawing/2014/main" id="{3248A930-1A6E-4EFB-8213-D1AC735BE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ru-RU" dirty="0"/>
          </a:p>
        </p:txBody>
      </p:sp>
      <p:sp>
        <p:nvSpPr>
          <p:cNvPr id="39" name="TextBox 38">
            <a:extLst>
              <a:ext uri="{FF2B5EF4-FFF2-40B4-BE49-F238E27FC236}">
                <a16:creationId xmlns:a16="http://schemas.microsoft.com/office/drawing/2014/main" id="{D441F8C4-DC02-4019-8B7B-781A65CBA92C}"/>
              </a:ext>
            </a:extLst>
          </p:cNvPr>
          <p:cNvSpPr txBox="1"/>
          <p:nvPr/>
        </p:nvSpPr>
        <p:spPr>
          <a:xfrm>
            <a:off x="1388619" y="461765"/>
            <a:ext cx="10562521" cy="523220"/>
          </a:xfrm>
          <a:prstGeom prst="rect">
            <a:avLst/>
          </a:prstGeom>
          <a:noFill/>
        </p:spPr>
        <p:txBody>
          <a:bodyPr wrap="square">
            <a:spAutoFit/>
          </a:bodyPr>
          <a:lstStyle/>
          <a:p>
            <a:r>
              <a:rPr lang="ru-RU" sz="2800" b="1" i="1" u="sng" dirty="0">
                <a:effectLst>
                  <a:outerShdw blurRad="38100" dist="38100" dir="2700000" algn="tl">
                    <a:srgbClr val="000000">
                      <a:alpha val="43137"/>
                    </a:srgbClr>
                  </a:outerShdw>
                </a:effectLst>
              </a:rPr>
              <a:t>1.ОСНОВНІ ПОЛОЖЕННЯ ПРО ДОКАЗИ ТА ДОКАЗУВАННЯ.</a:t>
            </a:r>
            <a:endParaRPr lang="ru-UA" sz="2800" b="1" i="1" u="sng" dirty="0">
              <a:effectLst>
                <a:outerShdw blurRad="38100" dist="38100" dir="2700000" algn="tl">
                  <a:srgbClr val="000000">
                    <a:alpha val="43137"/>
                  </a:srgbClr>
                </a:outerShdw>
              </a:effectLst>
            </a:endParaRPr>
          </a:p>
        </p:txBody>
      </p:sp>
      <p:sp>
        <p:nvSpPr>
          <p:cNvPr id="11" name="Прямоугольник: скругленные углы 10">
            <a:extLst>
              <a:ext uri="{FF2B5EF4-FFF2-40B4-BE49-F238E27FC236}">
                <a16:creationId xmlns:a16="http://schemas.microsoft.com/office/drawing/2014/main" id="{17874AC3-E714-467E-B8C9-20960F6909AA}"/>
              </a:ext>
            </a:extLst>
          </p:cNvPr>
          <p:cNvSpPr/>
          <p:nvPr/>
        </p:nvSpPr>
        <p:spPr>
          <a:xfrm>
            <a:off x="451967" y="1337505"/>
            <a:ext cx="6480600" cy="17087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err="1">
                <a:effectLst>
                  <a:outerShdw blurRad="38100" dist="38100" dir="2700000" algn="tl">
                    <a:srgbClr val="000000">
                      <a:alpha val="43137"/>
                    </a:srgbClr>
                  </a:outerShdw>
                </a:effectLst>
              </a:rPr>
              <a:t>Доказами</a:t>
            </a:r>
            <a:r>
              <a:rPr lang="ru-RU" dirty="0"/>
              <a:t> є будь-які </a:t>
            </a:r>
            <a:r>
              <a:rPr lang="ru-RU" dirty="0" err="1"/>
              <a:t>дані</a:t>
            </a:r>
            <a:r>
              <a:rPr lang="ru-RU" dirty="0"/>
              <a:t>, на </a:t>
            </a:r>
            <a:r>
              <a:rPr lang="ru-RU" dirty="0" err="1"/>
              <a:t>підставі</a:t>
            </a:r>
            <a:r>
              <a:rPr lang="ru-RU" dirty="0"/>
              <a:t> яких суд встановлює </a:t>
            </a:r>
            <a:r>
              <a:rPr lang="ru-RU" dirty="0" err="1"/>
              <a:t>наявність</a:t>
            </a:r>
            <a:r>
              <a:rPr lang="ru-RU" dirty="0"/>
              <a:t> або відсутність обставин (</a:t>
            </a:r>
            <a:r>
              <a:rPr lang="ru-RU" dirty="0" err="1"/>
              <a:t>фактів</a:t>
            </a:r>
            <a:r>
              <a:rPr lang="ru-RU" dirty="0"/>
              <a:t>), що </a:t>
            </a:r>
            <a:r>
              <a:rPr lang="ru-RU" dirty="0" err="1"/>
              <a:t>обґрунтовують</a:t>
            </a:r>
            <a:r>
              <a:rPr lang="ru-RU" dirty="0"/>
              <a:t> </a:t>
            </a:r>
            <a:r>
              <a:rPr lang="ru-RU" dirty="0" err="1"/>
              <a:t>вимоги</a:t>
            </a:r>
            <a:r>
              <a:rPr lang="ru-RU" dirty="0"/>
              <a:t> і </a:t>
            </a:r>
            <a:r>
              <a:rPr lang="ru-RU" dirty="0" err="1"/>
              <a:t>заперечення</a:t>
            </a:r>
            <a:r>
              <a:rPr lang="ru-RU" dirty="0"/>
              <a:t> </a:t>
            </a:r>
            <a:r>
              <a:rPr lang="ru-RU" dirty="0" err="1"/>
              <a:t>учасників</a:t>
            </a:r>
            <a:r>
              <a:rPr lang="ru-RU" dirty="0"/>
              <a:t> </a:t>
            </a:r>
            <a:r>
              <a:rPr lang="ru-RU" dirty="0" err="1"/>
              <a:t>справи</a:t>
            </a:r>
            <a:r>
              <a:rPr lang="ru-RU" dirty="0"/>
              <a:t>, та інших обставин, які мають значення для вирішення </a:t>
            </a:r>
            <a:r>
              <a:rPr lang="ru-RU" dirty="0" err="1"/>
              <a:t>справи</a:t>
            </a:r>
            <a:r>
              <a:rPr lang="ru-RU" dirty="0"/>
              <a:t>.</a:t>
            </a:r>
            <a:endParaRPr lang="ru-UA" dirty="0"/>
          </a:p>
        </p:txBody>
      </p:sp>
      <p:cxnSp>
        <p:nvCxnSpPr>
          <p:cNvPr id="41" name="Соединитель: уступ 40">
            <a:extLst>
              <a:ext uri="{FF2B5EF4-FFF2-40B4-BE49-F238E27FC236}">
                <a16:creationId xmlns:a16="http://schemas.microsoft.com/office/drawing/2014/main" id="{2C48D131-77E9-4D8A-BA97-645375687936}"/>
              </a:ext>
            </a:extLst>
          </p:cNvPr>
          <p:cNvCxnSpPr>
            <a:cxnSpLocks/>
          </p:cNvCxnSpPr>
          <p:nvPr/>
        </p:nvCxnSpPr>
        <p:spPr>
          <a:xfrm>
            <a:off x="3052717" y="3046301"/>
            <a:ext cx="2690999" cy="1061333"/>
          </a:xfrm>
          <a:prstGeom prst="bentConnector3">
            <a:avLst/>
          </a:prstGeom>
          <a:ln>
            <a:tailEnd type="triangle"/>
          </a:ln>
        </p:spPr>
        <p:style>
          <a:lnRef idx="3">
            <a:schemeClr val="accent1"/>
          </a:lnRef>
          <a:fillRef idx="0">
            <a:schemeClr val="accent1"/>
          </a:fillRef>
          <a:effectRef idx="2">
            <a:schemeClr val="accent1"/>
          </a:effectRef>
          <a:fontRef idx="minor">
            <a:schemeClr val="tx1"/>
          </a:fontRef>
        </p:style>
      </p:cxnSp>
      <p:sp>
        <p:nvSpPr>
          <p:cNvPr id="44" name="Овал 43">
            <a:extLst>
              <a:ext uri="{FF2B5EF4-FFF2-40B4-BE49-F238E27FC236}">
                <a16:creationId xmlns:a16="http://schemas.microsoft.com/office/drawing/2014/main" id="{F20AC484-73CF-45C7-91F3-68DA76AFA3EB}"/>
              </a:ext>
            </a:extLst>
          </p:cNvPr>
          <p:cNvSpPr/>
          <p:nvPr/>
        </p:nvSpPr>
        <p:spPr>
          <a:xfrm>
            <a:off x="5619429" y="2978972"/>
            <a:ext cx="6319676" cy="3769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 </a:t>
            </a:r>
            <a:r>
              <a:rPr lang="ru-RU" dirty="0" err="1"/>
              <a:t>Наведене</a:t>
            </a:r>
            <a:r>
              <a:rPr lang="ru-RU" dirty="0"/>
              <a:t> в </a:t>
            </a:r>
            <a:r>
              <a:rPr lang="ru-RU" dirty="0" err="1"/>
              <a:t>частині</a:t>
            </a:r>
            <a:r>
              <a:rPr lang="ru-RU" dirty="0"/>
              <a:t> </a:t>
            </a:r>
            <a:r>
              <a:rPr lang="ru-RU" dirty="0" err="1"/>
              <a:t>першій</a:t>
            </a:r>
            <a:r>
              <a:rPr lang="ru-RU" dirty="0"/>
              <a:t> статті 73 ГПК містить визначення поняття «</a:t>
            </a:r>
            <a:r>
              <a:rPr lang="ru-RU" dirty="0" err="1"/>
              <a:t>докази</a:t>
            </a:r>
            <a:r>
              <a:rPr lang="ru-RU" dirty="0"/>
              <a:t>». </a:t>
            </a:r>
          </a:p>
          <a:p>
            <a:pPr algn="ctr"/>
            <a:r>
              <a:rPr lang="ru-RU" dirty="0" err="1"/>
              <a:t>Докази</a:t>
            </a:r>
            <a:r>
              <a:rPr lang="ru-RU" dirty="0"/>
              <a:t>, що </a:t>
            </a:r>
            <a:r>
              <a:rPr lang="ru-RU" dirty="0" err="1"/>
              <a:t>використовуються</a:t>
            </a:r>
            <a:r>
              <a:rPr lang="ru-RU" dirty="0"/>
              <a:t> в судовому </a:t>
            </a:r>
            <a:r>
              <a:rPr lang="ru-RU" dirty="0" err="1"/>
              <a:t>доказуванні</a:t>
            </a:r>
            <a:r>
              <a:rPr lang="ru-RU" dirty="0"/>
              <a:t> у порядку </a:t>
            </a:r>
            <a:r>
              <a:rPr lang="ru-RU" dirty="0" err="1"/>
              <a:t>господарського</a:t>
            </a:r>
            <a:r>
              <a:rPr lang="ru-RU" dirty="0"/>
              <a:t> </a:t>
            </a:r>
            <a:r>
              <a:rPr lang="ru-RU" dirty="0" err="1"/>
              <a:t>судочинства</a:t>
            </a:r>
            <a:r>
              <a:rPr lang="ru-RU" dirty="0"/>
              <a:t>, мають </a:t>
            </a:r>
            <a:r>
              <a:rPr lang="ru-RU" dirty="0" err="1"/>
              <a:t>зміст</a:t>
            </a:r>
            <a:r>
              <a:rPr lang="ru-RU" dirty="0"/>
              <a:t> (</a:t>
            </a:r>
            <a:r>
              <a:rPr lang="ru-RU" dirty="0" err="1"/>
              <a:t>відомості</a:t>
            </a:r>
            <a:r>
              <a:rPr lang="ru-RU" dirty="0"/>
              <a:t>, інформацію про </a:t>
            </a:r>
            <a:r>
              <a:rPr lang="ru-RU" dirty="0" err="1"/>
              <a:t>відомості</a:t>
            </a:r>
            <a:r>
              <a:rPr lang="ru-RU" dirty="0"/>
              <a:t>) та </a:t>
            </a:r>
            <a:r>
              <a:rPr lang="ru-RU" dirty="0" err="1"/>
              <a:t>процесуальну</a:t>
            </a:r>
            <a:r>
              <a:rPr lang="ru-RU" dirty="0"/>
              <a:t> форму, </a:t>
            </a:r>
            <a:r>
              <a:rPr lang="ru-RU" dirty="0" err="1"/>
              <a:t>регламентовану</a:t>
            </a:r>
            <a:r>
              <a:rPr lang="ru-RU" dirty="0"/>
              <a:t> законом (засоби </a:t>
            </a:r>
            <a:r>
              <a:rPr lang="ru-RU" dirty="0" err="1"/>
              <a:t>доказування</a:t>
            </a:r>
            <a:r>
              <a:rPr lang="ru-RU" dirty="0"/>
              <a:t> тощо). </a:t>
            </a:r>
            <a:endParaRPr lang="ru-UA" dirty="0"/>
          </a:p>
        </p:txBody>
      </p:sp>
    </p:spTree>
    <p:extLst>
      <p:ext uri="{BB962C8B-B14F-4D97-AF65-F5344CB8AC3E}">
        <p14:creationId xmlns:p14="http://schemas.microsoft.com/office/powerpoint/2010/main" val="34242280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0" name="Прямоугольник 9">
            <a:extLst>
              <a:ext uri="{FF2B5EF4-FFF2-40B4-BE49-F238E27FC236}">
                <a16:creationId xmlns:a16="http://schemas.microsoft.com/office/drawing/2014/main" id="{93F2CC0B-D5F1-40B8-9CC6-4A36850B6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nvGrpSpPr>
          <p:cNvPr id="12" name="Группа 11">
            <a:extLst>
              <a:ext uri="{FF2B5EF4-FFF2-40B4-BE49-F238E27FC236}">
                <a16:creationId xmlns:a16="http://schemas.microsoft.com/office/drawing/2014/main" id="{631C6CE6-1810-44ED-A6D7-3FF53040A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13" name="Полилиния 11">
              <a:extLst>
                <a:ext uri="{FF2B5EF4-FFF2-40B4-BE49-F238E27FC236}">
                  <a16:creationId xmlns:a16="http://schemas.microsoft.com/office/drawing/2014/main" id="{1F6D8BFE-D0D0-4BAE-9D5A-701DE7D3C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Полилиния 12">
              <a:extLst>
                <a:ext uri="{FF2B5EF4-FFF2-40B4-BE49-F238E27FC236}">
                  <a16:creationId xmlns:a16="http://schemas.microsoft.com/office/drawing/2014/main" id="{53F86D30-CEDB-4D96-AF73-AA3CD5A43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Полилиния 13">
              <a:extLst>
                <a:ext uri="{FF2B5EF4-FFF2-40B4-BE49-F238E27FC236}">
                  <a16:creationId xmlns:a16="http://schemas.microsoft.com/office/drawing/2014/main" id="{F5187540-C4C8-410C-A395-69FCB1C8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Полилиния 14">
              <a:extLst>
                <a:ext uri="{FF2B5EF4-FFF2-40B4-BE49-F238E27FC236}">
                  <a16:creationId xmlns:a16="http://schemas.microsoft.com/office/drawing/2014/main" id="{75BD6E4A-797C-451B-B08F-D99C1A9D1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Полилиния 15">
              <a:extLst>
                <a:ext uri="{FF2B5EF4-FFF2-40B4-BE49-F238E27FC236}">
                  <a16:creationId xmlns:a16="http://schemas.microsoft.com/office/drawing/2014/main" id="{0D241082-BAFA-462E-827B-5814B020F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Полилиния 16">
              <a:extLst>
                <a:ext uri="{FF2B5EF4-FFF2-40B4-BE49-F238E27FC236}">
                  <a16:creationId xmlns:a16="http://schemas.microsoft.com/office/drawing/2014/main" id="{2920CCBD-116D-450B-9608-99F05F7D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Полилиния 17">
              <a:extLst>
                <a:ext uri="{FF2B5EF4-FFF2-40B4-BE49-F238E27FC236}">
                  <a16:creationId xmlns:a16="http://schemas.microsoft.com/office/drawing/2014/main" id="{A57CD3DE-CEAF-4BD4-A5EF-24B3E622B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Полилиния 18">
              <a:extLst>
                <a:ext uri="{FF2B5EF4-FFF2-40B4-BE49-F238E27FC236}">
                  <a16:creationId xmlns:a16="http://schemas.microsoft.com/office/drawing/2014/main" id="{4EC3258C-366B-4629-A7D3-5173D3637D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Полилиния 19">
              <a:extLst>
                <a:ext uri="{FF2B5EF4-FFF2-40B4-BE49-F238E27FC236}">
                  <a16:creationId xmlns:a16="http://schemas.microsoft.com/office/drawing/2014/main" id="{D444D63A-CE2B-4ACD-BA0E-4ADECAD8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Полилиния 20">
              <a:extLst>
                <a:ext uri="{FF2B5EF4-FFF2-40B4-BE49-F238E27FC236}">
                  <a16:creationId xmlns:a16="http://schemas.microsoft.com/office/drawing/2014/main" id="{7A504DF6-187A-4A54-96E8-3F3F28AAA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Полилиния 21">
              <a:extLst>
                <a:ext uri="{FF2B5EF4-FFF2-40B4-BE49-F238E27FC236}">
                  <a16:creationId xmlns:a16="http://schemas.microsoft.com/office/drawing/2014/main" id="{FE04C6F5-6DC5-4C7E-9278-9BE624FC78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Полилиния 22">
              <a:extLst>
                <a:ext uri="{FF2B5EF4-FFF2-40B4-BE49-F238E27FC236}">
                  <a16:creationId xmlns:a16="http://schemas.microsoft.com/office/drawing/2014/main" id="{94A02D9B-E6A9-4D6A-9D2A-D81C76802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Группа 25">
            <a:extLst>
              <a:ext uri="{FF2B5EF4-FFF2-40B4-BE49-F238E27FC236}">
                <a16:creationId xmlns:a16="http://schemas.microsoft.com/office/drawing/2014/main" id="{B78034A6-3565-46AA-9E73-1C954666AB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27" name="Полилиния 27">
              <a:extLst>
                <a:ext uri="{FF2B5EF4-FFF2-40B4-BE49-F238E27FC236}">
                  <a16:creationId xmlns:a16="http://schemas.microsoft.com/office/drawing/2014/main" id="{04947AA2-A772-42CB-9CEC-065095D3D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Полилиния 28">
              <a:extLst>
                <a:ext uri="{FF2B5EF4-FFF2-40B4-BE49-F238E27FC236}">
                  <a16:creationId xmlns:a16="http://schemas.microsoft.com/office/drawing/2014/main" id="{83C52D84-DEC1-4E16-972E-8EEA5D522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Полилиния 29">
              <a:extLst>
                <a:ext uri="{FF2B5EF4-FFF2-40B4-BE49-F238E27FC236}">
                  <a16:creationId xmlns:a16="http://schemas.microsoft.com/office/drawing/2014/main" id="{2036A28D-EF09-41F7-906F-CF405361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Полилиния 30">
              <a:extLst>
                <a:ext uri="{FF2B5EF4-FFF2-40B4-BE49-F238E27FC236}">
                  <a16:creationId xmlns:a16="http://schemas.microsoft.com/office/drawing/2014/main" id="{EE8D92C7-C907-4120-95E3-80E3DC85B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Полилиния 31">
              <a:extLst>
                <a:ext uri="{FF2B5EF4-FFF2-40B4-BE49-F238E27FC236}">
                  <a16:creationId xmlns:a16="http://schemas.microsoft.com/office/drawing/2014/main" id="{BBCEAAB8-CD22-41D7-B330-702682A27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Полилиния 32">
              <a:extLst>
                <a:ext uri="{FF2B5EF4-FFF2-40B4-BE49-F238E27FC236}">
                  <a16:creationId xmlns:a16="http://schemas.microsoft.com/office/drawing/2014/main" id="{6BBC1FEE-3D72-492B-8D8A-BE1A5507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Полилиния 33">
              <a:extLst>
                <a:ext uri="{FF2B5EF4-FFF2-40B4-BE49-F238E27FC236}">
                  <a16:creationId xmlns:a16="http://schemas.microsoft.com/office/drawing/2014/main" id="{C28C6E5C-C393-435C-96A1-AA2859BDC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Полилиния 34">
              <a:extLst>
                <a:ext uri="{FF2B5EF4-FFF2-40B4-BE49-F238E27FC236}">
                  <a16:creationId xmlns:a16="http://schemas.microsoft.com/office/drawing/2014/main" id="{2C2C991F-AC51-4DF5-B8DD-19B08C1CB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Полилиния 35">
              <a:extLst>
                <a:ext uri="{FF2B5EF4-FFF2-40B4-BE49-F238E27FC236}">
                  <a16:creationId xmlns:a16="http://schemas.microsoft.com/office/drawing/2014/main" id="{9C916B5F-285D-4F5A-9085-6781753AF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Полилиния 36">
              <a:extLst>
                <a:ext uri="{FF2B5EF4-FFF2-40B4-BE49-F238E27FC236}">
                  <a16:creationId xmlns:a16="http://schemas.microsoft.com/office/drawing/2014/main" id="{0375DD5F-9D17-4873-B697-3D44A5EBE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Полилиния 37">
              <a:extLst>
                <a:ext uri="{FF2B5EF4-FFF2-40B4-BE49-F238E27FC236}">
                  <a16:creationId xmlns:a16="http://schemas.microsoft.com/office/drawing/2014/main" id="{A159BBC7-6A8B-4612-94A8-56323452C7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Полилиния 38">
              <a:extLst>
                <a:ext uri="{FF2B5EF4-FFF2-40B4-BE49-F238E27FC236}">
                  <a16:creationId xmlns:a16="http://schemas.microsoft.com/office/drawing/2014/main" id="{177C901C-F8DE-4C99-95C8-F8CA1B84F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Прямоугольник 39">
            <a:extLst>
              <a:ext uri="{FF2B5EF4-FFF2-40B4-BE49-F238E27FC236}">
                <a16:creationId xmlns:a16="http://schemas.microsoft.com/office/drawing/2014/main" id="{D1D655F2-6D15-4265-ADEE-EF0075C13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42" name="Полилиния 69">
            <a:extLst>
              <a:ext uri="{FF2B5EF4-FFF2-40B4-BE49-F238E27FC236}">
                <a16:creationId xmlns:a16="http://schemas.microsoft.com/office/drawing/2014/main" id="{3248A930-1A6E-4EFB-8213-D1AC735BE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ru-RU" dirty="0"/>
          </a:p>
        </p:txBody>
      </p:sp>
      <p:graphicFrame>
        <p:nvGraphicFramePr>
          <p:cNvPr id="2" name="Таблица 2">
            <a:extLst>
              <a:ext uri="{FF2B5EF4-FFF2-40B4-BE49-F238E27FC236}">
                <a16:creationId xmlns:a16="http://schemas.microsoft.com/office/drawing/2014/main" id="{7C0E0670-6D41-4918-BBAA-E9D0F7FEC538}"/>
              </a:ext>
            </a:extLst>
          </p:cNvPr>
          <p:cNvGraphicFramePr>
            <a:graphicFrameLocks noGrp="1"/>
          </p:cNvGraphicFramePr>
          <p:nvPr>
            <p:extLst>
              <p:ext uri="{D42A27DB-BD31-4B8C-83A1-F6EECF244321}">
                <p14:modId xmlns:p14="http://schemas.microsoft.com/office/powerpoint/2010/main" val="2131815926"/>
              </p:ext>
            </p:extLst>
          </p:nvPr>
        </p:nvGraphicFramePr>
        <p:xfrm>
          <a:off x="2083323" y="924873"/>
          <a:ext cx="9587126" cy="5165209"/>
        </p:xfrm>
        <a:graphic>
          <a:graphicData uri="http://schemas.openxmlformats.org/drawingml/2006/table">
            <a:tbl>
              <a:tblPr firstRow="1" bandRow="1">
                <a:tableStyleId>{7DF18680-E054-41AD-8BC1-D1AEF772440D}</a:tableStyleId>
              </a:tblPr>
              <a:tblGrid>
                <a:gridCol w="9587126">
                  <a:extLst>
                    <a:ext uri="{9D8B030D-6E8A-4147-A177-3AD203B41FA5}">
                      <a16:colId xmlns:a16="http://schemas.microsoft.com/office/drawing/2014/main" val="1448013134"/>
                    </a:ext>
                  </a:extLst>
                </a:gridCol>
              </a:tblGrid>
              <a:tr h="954430">
                <a:tc>
                  <a:txBody>
                    <a:bodyPr/>
                    <a:lstStyle/>
                    <a:p>
                      <a:r>
                        <a:rPr lang="ru-RU" dirty="0" err="1">
                          <a:effectLst>
                            <a:outerShdw blurRad="38100" dist="38100" dir="2700000" algn="tl">
                              <a:srgbClr val="000000">
                                <a:alpha val="43137"/>
                              </a:srgbClr>
                            </a:outerShdw>
                          </a:effectLst>
                        </a:rPr>
                        <a:t>Офіційне</a:t>
                      </a:r>
                      <a:r>
                        <a:rPr lang="ru-RU" dirty="0">
                          <a:effectLst>
                            <a:outerShdw blurRad="38100" dist="38100" dir="2700000" algn="tl">
                              <a:srgbClr val="000000">
                                <a:alpha val="43137"/>
                              </a:srgbClr>
                            </a:outerShdw>
                          </a:effectLst>
                        </a:rPr>
                        <a:t> </a:t>
                      </a:r>
                      <a:r>
                        <a:rPr lang="ru-RU" dirty="0" err="1">
                          <a:effectLst>
                            <a:outerShdw blurRad="38100" dist="38100" dir="2700000" algn="tl">
                              <a:srgbClr val="000000">
                                <a:alpha val="43137"/>
                              </a:srgbClr>
                            </a:outerShdw>
                          </a:effectLst>
                        </a:rPr>
                        <a:t>оприлюднення</a:t>
                      </a:r>
                      <a:r>
                        <a:rPr lang="ru-RU" dirty="0">
                          <a:effectLst>
                            <a:outerShdw blurRad="38100" dist="38100" dir="2700000" algn="tl">
                              <a:srgbClr val="000000">
                                <a:alpha val="43137"/>
                              </a:srgbClr>
                            </a:outerShdw>
                          </a:effectLst>
                        </a:rPr>
                        <a:t> </a:t>
                      </a:r>
                      <a:r>
                        <a:rPr lang="ru-RU" dirty="0" err="1">
                          <a:effectLst>
                            <a:outerShdw blurRad="38100" dist="38100" dir="2700000" algn="tl">
                              <a:srgbClr val="000000">
                                <a:alpha val="43137"/>
                              </a:srgbClr>
                            </a:outerShdw>
                          </a:effectLst>
                        </a:rPr>
                        <a:t>оголошень</a:t>
                      </a:r>
                      <a:r>
                        <a:rPr lang="ru-RU" dirty="0">
                          <a:effectLst>
                            <a:outerShdw blurRad="38100" dist="38100" dir="2700000" algn="tl">
                              <a:srgbClr val="000000">
                                <a:alpha val="43137"/>
                              </a:srgbClr>
                            </a:outerShdw>
                          </a:effectLst>
                        </a:rPr>
                        <a:t> у справах </a:t>
                      </a:r>
                      <a:r>
                        <a:rPr lang="ru-RU" dirty="0" err="1">
                          <a:effectLst>
                            <a:outerShdw blurRad="38100" dist="38100" dir="2700000" algn="tl">
                              <a:srgbClr val="000000">
                                <a:alpha val="43137"/>
                              </a:srgbClr>
                            </a:outerShdw>
                          </a:effectLst>
                        </a:rPr>
                        <a:t>певних</a:t>
                      </a:r>
                      <a:r>
                        <a:rPr lang="ru-RU" dirty="0">
                          <a:effectLst>
                            <a:outerShdw blurRad="38100" dist="38100" dir="2700000" algn="tl">
                              <a:srgbClr val="000000">
                                <a:alpha val="43137"/>
                              </a:srgbClr>
                            </a:outerShdw>
                          </a:effectLst>
                        </a:rPr>
                        <a:t> категорій.</a:t>
                      </a:r>
                      <a:endParaRPr lang="ru-UA"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2582283993"/>
                  </a:ext>
                </a:extLst>
              </a:tr>
              <a:tr h="954430">
                <a:tc>
                  <a:txBody>
                    <a:bodyPr/>
                    <a:lstStyle/>
                    <a:p>
                      <a:r>
                        <a:rPr lang="ru-RU" dirty="0" err="1">
                          <a:effectLst/>
                        </a:rPr>
                        <a:t>Такий</a:t>
                      </a:r>
                      <a:r>
                        <a:rPr lang="ru-RU" dirty="0">
                          <a:effectLst/>
                        </a:rPr>
                        <a:t> </a:t>
                      </a:r>
                      <a:r>
                        <a:rPr lang="ru-RU" dirty="0" err="1">
                          <a:effectLst/>
                        </a:rPr>
                        <a:t>процесуальний</a:t>
                      </a:r>
                      <a:r>
                        <a:rPr lang="ru-RU" dirty="0">
                          <a:effectLst/>
                        </a:rPr>
                        <a:t> </a:t>
                      </a:r>
                      <a:r>
                        <a:rPr lang="ru-RU" dirty="0" err="1">
                          <a:effectLst/>
                        </a:rPr>
                        <a:t>захід</a:t>
                      </a:r>
                      <a:r>
                        <a:rPr lang="ru-RU" dirty="0">
                          <a:effectLst/>
                        </a:rPr>
                        <a:t> </a:t>
                      </a:r>
                      <a:r>
                        <a:rPr lang="ru-RU" dirty="0" err="1">
                          <a:effectLst/>
                        </a:rPr>
                        <a:t>притаманний</a:t>
                      </a:r>
                      <a:r>
                        <a:rPr lang="ru-RU" dirty="0">
                          <a:effectLst/>
                        </a:rPr>
                        <a:t> </a:t>
                      </a:r>
                      <a:r>
                        <a:rPr lang="ru-RU" dirty="0" err="1">
                          <a:effectLst/>
                        </a:rPr>
                        <a:t>певним</a:t>
                      </a:r>
                      <a:r>
                        <a:rPr lang="ru-RU" dirty="0">
                          <a:effectLst/>
                        </a:rPr>
                        <a:t> </a:t>
                      </a:r>
                      <a:r>
                        <a:rPr lang="ru-RU" dirty="0" err="1">
                          <a:effectLst/>
                        </a:rPr>
                        <a:t>категоріям</a:t>
                      </a:r>
                      <a:r>
                        <a:rPr lang="ru-RU" dirty="0">
                          <a:effectLst/>
                        </a:rPr>
                        <a:t> справ </a:t>
                      </a:r>
                      <a:r>
                        <a:rPr lang="ru-RU" dirty="0" err="1">
                          <a:effectLst/>
                        </a:rPr>
                        <a:t>господарського</a:t>
                      </a:r>
                      <a:r>
                        <a:rPr lang="ru-RU" dirty="0">
                          <a:effectLst/>
                        </a:rPr>
                        <a:t> </a:t>
                      </a:r>
                      <a:r>
                        <a:rPr lang="ru-RU" dirty="0" err="1">
                          <a:effectLst/>
                        </a:rPr>
                        <a:t>судочинства</a:t>
                      </a:r>
                      <a:r>
                        <a:rPr lang="ru-RU" dirty="0">
                          <a:effectLst/>
                        </a:rPr>
                        <a:t>, а саме:</a:t>
                      </a:r>
                      <a:endParaRPr lang="ru-UA" dirty="0">
                        <a:effectLst/>
                      </a:endParaRPr>
                    </a:p>
                  </a:txBody>
                  <a:tcPr/>
                </a:tc>
                <a:extLst>
                  <a:ext uri="{0D108BD9-81ED-4DB2-BD59-A6C34878D82A}">
                    <a16:rowId xmlns:a16="http://schemas.microsoft.com/office/drawing/2014/main" val="4242022063"/>
                  </a:ext>
                </a:extLst>
              </a:tr>
              <a:tr h="954430">
                <a:tc>
                  <a:txBody>
                    <a:bodyPr/>
                    <a:lstStyle/>
                    <a:p>
                      <a:r>
                        <a:rPr lang="ru-RU" dirty="0">
                          <a:effectLst/>
                        </a:rPr>
                        <a:t> ♦  про </a:t>
                      </a:r>
                      <a:r>
                        <a:rPr lang="ru-RU" dirty="0" err="1">
                          <a:effectLst/>
                        </a:rPr>
                        <a:t>відшкодування</a:t>
                      </a:r>
                      <a:r>
                        <a:rPr lang="ru-RU" dirty="0">
                          <a:effectLst/>
                        </a:rPr>
                        <a:t> </a:t>
                      </a:r>
                      <a:r>
                        <a:rPr lang="ru-RU" dirty="0" err="1">
                          <a:effectLst/>
                        </a:rPr>
                        <a:t>збитків</a:t>
                      </a:r>
                      <a:r>
                        <a:rPr lang="ru-RU" dirty="0">
                          <a:effectLst/>
                        </a:rPr>
                        <a:t>, </a:t>
                      </a:r>
                      <a:r>
                        <a:rPr lang="ru-RU" dirty="0" err="1">
                          <a:effectLst/>
                        </a:rPr>
                        <a:t>заподіяних</a:t>
                      </a:r>
                      <a:r>
                        <a:rPr lang="ru-RU" dirty="0">
                          <a:effectLst/>
                        </a:rPr>
                        <a:t> </a:t>
                      </a:r>
                      <a:r>
                        <a:rPr lang="ru-RU" dirty="0" err="1">
                          <a:effectLst/>
                        </a:rPr>
                        <a:t>юридичній</a:t>
                      </a:r>
                      <a:r>
                        <a:rPr lang="ru-RU" dirty="0">
                          <a:effectLst/>
                        </a:rPr>
                        <a:t> особі її </a:t>
                      </a:r>
                      <a:r>
                        <a:rPr lang="ru-RU" dirty="0" err="1">
                          <a:effectLst/>
                        </a:rPr>
                        <a:t>посадовою</a:t>
                      </a:r>
                      <a:r>
                        <a:rPr lang="ru-RU" dirty="0">
                          <a:effectLst/>
                        </a:rPr>
                        <a:t> особою; </a:t>
                      </a:r>
                    </a:p>
                    <a:p>
                      <a:endParaRPr lang="ru-UA" dirty="0">
                        <a:effectLst/>
                      </a:endParaRPr>
                    </a:p>
                  </a:txBody>
                  <a:tcPr/>
                </a:tc>
                <a:extLst>
                  <a:ext uri="{0D108BD9-81ED-4DB2-BD59-A6C34878D82A}">
                    <a16:rowId xmlns:a16="http://schemas.microsoft.com/office/drawing/2014/main" val="1361487552"/>
                  </a:ext>
                </a:extLst>
              </a:tr>
              <a:tr h="954430">
                <a:tc>
                  <a:txBody>
                    <a:bodyPr/>
                    <a:lstStyle/>
                    <a:p>
                      <a:r>
                        <a:rPr lang="ru-RU" dirty="0">
                          <a:effectLst/>
                        </a:rPr>
                        <a:t> ♦  про </a:t>
                      </a:r>
                      <a:r>
                        <a:rPr lang="ru-RU" dirty="0" err="1">
                          <a:effectLst/>
                        </a:rPr>
                        <a:t>визнання</a:t>
                      </a:r>
                      <a:r>
                        <a:rPr lang="ru-RU" dirty="0">
                          <a:effectLst/>
                        </a:rPr>
                        <a:t> </a:t>
                      </a:r>
                      <a:r>
                        <a:rPr lang="ru-RU" dirty="0" err="1">
                          <a:effectLst/>
                        </a:rPr>
                        <a:t>торговельної</a:t>
                      </a:r>
                      <a:r>
                        <a:rPr lang="ru-RU" dirty="0">
                          <a:effectLst/>
                        </a:rPr>
                        <a:t> марки добре </a:t>
                      </a:r>
                      <a:r>
                        <a:rPr lang="ru-RU" dirty="0" err="1">
                          <a:effectLst/>
                        </a:rPr>
                        <a:t>відомою</a:t>
                      </a:r>
                      <a:r>
                        <a:rPr lang="ru-RU" dirty="0">
                          <a:effectLst/>
                        </a:rPr>
                        <a:t>. </a:t>
                      </a:r>
                    </a:p>
                  </a:txBody>
                  <a:tcPr/>
                </a:tc>
                <a:extLst>
                  <a:ext uri="{0D108BD9-81ED-4DB2-BD59-A6C34878D82A}">
                    <a16:rowId xmlns:a16="http://schemas.microsoft.com/office/drawing/2014/main" val="1071126073"/>
                  </a:ext>
                </a:extLst>
              </a:tr>
              <a:tr h="1347489">
                <a:tc>
                  <a:txBody>
                    <a:bodyPr/>
                    <a:lstStyle/>
                    <a:p>
                      <a:r>
                        <a:rPr lang="ru-RU" dirty="0">
                          <a:effectLst>
                            <a:outerShdw blurRad="38100" dist="38100" dir="2700000" algn="tl">
                              <a:srgbClr val="000000">
                                <a:alpha val="43137"/>
                              </a:srgbClr>
                            </a:outerShdw>
                          </a:effectLst>
                        </a:rPr>
                        <a:t>ОФІЦІЙНЕ ОПРИЛЮДНЕННЯ ОГОЛОШЕНЬ У СПРАВАХ ВИЗНАЧАЄ СТАТТЯ 122 ГПК. </a:t>
                      </a:r>
                      <a:endParaRPr lang="ru-UA"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1473093867"/>
                  </a:ext>
                </a:extLst>
              </a:tr>
            </a:tbl>
          </a:graphicData>
        </a:graphic>
      </p:graphicFrame>
    </p:spTree>
    <p:extLst>
      <p:ext uri="{BB962C8B-B14F-4D97-AF65-F5344CB8AC3E}">
        <p14:creationId xmlns:p14="http://schemas.microsoft.com/office/powerpoint/2010/main" val="8574917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0" name="Прямоугольник 9">
            <a:extLst>
              <a:ext uri="{FF2B5EF4-FFF2-40B4-BE49-F238E27FC236}">
                <a16:creationId xmlns:a16="http://schemas.microsoft.com/office/drawing/2014/main" id="{93F2CC0B-D5F1-40B8-9CC6-4A36850B6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nvGrpSpPr>
          <p:cNvPr id="12" name="Группа 11">
            <a:extLst>
              <a:ext uri="{FF2B5EF4-FFF2-40B4-BE49-F238E27FC236}">
                <a16:creationId xmlns:a16="http://schemas.microsoft.com/office/drawing/2014/main" id="{631C6CE6-1810-44ED-A6D7-3FF53040A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13" name="Полилиния 11">
              <a:extLst>
                <a:ext uri="{FF2B5EF4-FFF2-40B4-BE49-F238E27FC236}">
                  <a16:creationId xmlns:a16="http://schemas.microsoft.com/office/drawing/2014/main" id="{1F6D8BFE-D0D0-4BAE-9D5A-701DE7D3C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Полилиния 12">
              <a:extLst>
                <a:ext uri="{FF2B5EF4-FFF2-40B4-BE49-F238E27FC236}">
                  <a16:creationId xmlns:a16="http://schemas.microsoft.com/office/drawing/2014/main" id="{53F86D30-CEDB-4D96-AF73-AA3CD5A43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Полилиния 13">
              <a:extLst>
                <a:ext uri="{FF2B5EF4-FFF2-40B4-BE49-F238E27FC236}">
                  <a16:creationId xmlns:a16="http://schemas.microsoft.com/office/drawing/2014/main" id="{F5187540-C4C8-410C-A395-69FCB1C8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Полилиния 14">
              <a:extLst>
                <a:ext uri="{FF2B5EF4-FFF2-40B4-BE49-F238E27FC236}">
                  <a16:creationId xmlns:a16="http://schemas.microsoft.com/office/drawing/2014/main" id="{75BD6E4A-797C-451B-B08F-D99C1A9D1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Полилиния 15">
              <a:extLst>
                <a:ext uri="{FF2B5EF4-FFF2-40B4-BE49-F238E27FC236}">
                  <a16:creationId xmlns:a16="http://schemas.microsoft.com/office/drawing/2014/main" id="{0D241082-BAFA-462E-827B-5814B020F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Полилиния 16">
              <a:extLst>
                <a:ext uri="{FF2B5EF4-FFF2-40B4-BE49-F238E27FC236}">
                  <a16:creationId xmlns:a16="http://schemas.microsoft.com/office/drawing/2014/main" id="{2920CCBD-116D-450B-9608-99F05F7D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Полилиния 17">
              <a:extLst>
                <a:ext uri="{FF2B5EF4-FFF2-40B4-BE49-F238E27FC236}">
                  <a16:creationId xmlns:a16="http://schemas.microsoft.com/office/drawing/2014/main" id="{A57CD3DE-CEAF-4BD4-A5EF-24B3E622B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Полилиния 18">
              <a:extLst>
                <a:ext uri="{FF2B5EF4-FFF2-40B4-BE49-F238E27FC236}">
                  <a16:creationId xmlns:a16="http://schemas.microsoft.com/office/drawing/2014/main" id="{4EC3258C-366B-4629-A7D3-5173D3637D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Полилиния 19">
              <a:extLst>
                <a:ext uri="{FF2B5EF4-FFF2-40B4-BE49-F238E27FC236}">
                  <a16:creationId xmlns:a16="http://schemas.microsoft.com/office/drawing/2014/main" id="{D444D63A-CE2B-4ACD-BA0E-4ADECAD8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Полилиния 20">
              <a:extLst>
                <a:ext uri="{FF2B5EF4-FFF2-40B4-BE49-F238E27FC236}">
                  <a16:creationId xmlns:a16="http://schemas.microsoft.com/office/drawing/2014/main" id="{7A504DF6-187A-4A54-96E8-3F3F28AAA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Полилиния 21">
              <a:extLst>
                <a:ext uri="{FF2B5EF4-FFF2-40B4-BE49-F238E27FC236}">
                  <a16:creationId xmlns:a16="http://schemas.microsoft.com/office/drawing/2014/main" id="{FE04C6F5-6DC5-4C7E-9278-9BE624FC78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Полилиния 22">
              <a:extLst>
                <a:ext uri="{FF2B5EF4-FFF2-40B4-BE49-F238E27FC236}">
                  <a16:creationId xmlns:a16="http://schemas.microsoft.com/office/drawing/2014/main" id="{94A02D9B-E6A9-4D6A-9D2A-D81C76802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Группа 25">
            <a:extLst>
              <a:ext uri="{FF2B5EF4-FFF2-40B4-BE49-F238E27FC236}">
                <a16:creationId xmlns:a16="http://schemas.microsoft.com/office/drawing/2014/main" id="{B78034A6-3565-46AA-9E73-1C954666AB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27" name="Полилиния 27">
              <a:extLst>
                <a:ext uri="{FF2B5EF4-FFF2-40B4-BE49-F238E27FC236}">
                  <a16:creationId xmlns:a16="http://schemas.microsoft.com/office/drawing/2014/main" id="{04947AA2-A772-42CB-9CEC-065095D3D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Полилиния 28">
              <a:extLst>
                <a:ext uri="{FF2B5EF4-FFF2-40B4-BE49-F238E27FC236}">
                  <a16:creationId xmlns:a16="http://schemas.microsoft.com/office/drawing/2014/main" id="{83C52D84-DEC1-4E16-972E-8EEA5D522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Полилиния 29">
              <a:extLst>
                <a:ext uri="{FF2B5EF4-FFF2-40B4-BE49-F238E27FC236}">
                  <a16:creationId xmlns:a16="http://schemas.microsoft.com/office/drawing/2014/main" id="{2036A28D-EF09-41F7-906F-CF405361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Полилиния 30">
              <a:extLst>
                <a:ext uri="{FF2B5EF4-FFF2-40B4-BE49-F238E27FC236}">
                  <a16:creationId xmlns:a16="http://schemas.microsoft.com/office/drawing/2014/main" id="{EE8D92C7-C907-4120-95E3-80E3DC85B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Полилиния 31">
              <a:extLst>
                <a:ext uri="{FF2B5EF4-FFF2-40B4-BE49-F238E27FC236}">
                  <a16:creationId xmlns:a16="http://schemas.microsoft.com/office/drawing/2014/main" id="{BBCEAAB8-CD22-41D7-B330-702682A27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Полилиния 32">
              <a:extLst>
                <a:ext uri="{FF2B5EF4-FFF2-40B4-BE49-F238E27FC236}">
                  <a16:creationId xmlns:a16="http://schemas.microsoft.com/office/drawing/2014/main" id="{6BBC1FEE-3D72-492B-8D8A-BE1A5507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Полилиния 33">
              <a:extLst>
                <a:ext uri="{FF2B5EF4-FFF2-40B4-BE49-F238E27FC236}">
                  <a16:creationId xmlns:a16="http://schemas.microsoft.com/office/drawing/2014/main" id="{C28C6E5C-C393-435C-96A1-AA2859BDC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Полилиния 34">
              <a:extLst>
                <a:ext uri="{FF2B5EF4-FFF2-40B4-BE49-F238E27FC236}">
                  <a16:creationId xmlns:a16="http://schemas.microsoft.com/office/drawing/2014/main" id="{2C2C991F-AC51-4DF5-B8DD-19B08C1CB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Полилиния 35">
              <a:extLst>
                <a:ext uri="{FF2B5EF4-FFF2-40B4-BE49-F238E27FC236}">
                  <a16:creationId xmlns:a16="http://schemas.microsoft.com/office/drawing/2014/main" id="{9C916B5F-285D-4F5A-9085-6781753AF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Полилиния 36">
              <a:extLst>
                <a:ext uri="{FF2B5EF4-FFF2-40B4-BE49-F238E27FC236}">
                  <a16:creationId xmlns:a16="http://schemas.microsoft.com/office/drawing/2014/main" id="{0375DD5F-9D17-4873-B697-3D44A5EBE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Полилиния 37">
              <a:extLst>
                <a:ext uri="{FF2B5EF4-FFF2-40B4-BE49-F238E27FC236}">
                  <a16:creationId xmlns:a16="http://schemas.microsoft.com/office/drawing/2014/main" id="{A159BBC7-6A8B-4612-94A8-56323452C7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Полилиния 38">
              <a:extLst>
                <a:ext uri="{FF2B5EF4-FFF2-40B4-BE49-F238E27FC236}">
                  <a16:creationId xmlns:a16="http://schemas.microsoft.com/office/drawing/2014/main" id="{177C901C-F8DE-4C99-95C8-F8CA1B84F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Прямоугольник 39">
            <a:extLst>
              <a:ext uri="{FF2B5EF4-FFF2-40B4-BE49-F238E27FC236}">
                <a16:creationId xmlns:a16="http://schemas.microsoft.com/office/drawing/2014/main" id="{D1D655F2-6D15-4265-ADEE-EF0075C13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42" name="Полилиния 69">
            <a:extLst>
              <a:ext uri="{FF2B5EF4-FFF2-40B4-BE49-F238E27FC236}">
                <a16:creationId xmlns:a16="http://schemas.microsoft.com/office/drawing/2014/main" id="{3248A930-1A6E-4EFB-8213-D1AC735BE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ru-RU" dirty="0"/>
          </a:p>
        </p:txBody>
      </p:sp>
      <p:sp>
        <p:nvSpPr>
          <p:cNvPr id="2" name="Прямоугольник 1">
            <a:extLst>
              <a:ext uri="{FF2B5EF4-FFF2-40B4-BE49-F238E27FC236}">
                <a16:creationId xmlns:a16="http://schemas.microsoft.com/office/drawing/2014/main" id="{11921ABB-EEE3-4E41-96C7-9B61DA1357D9}"/>
              </a:ext>
            </a:extLst>
          </p:cNvPr>
          <p:cNvSpPr/>
          <p:nvPr/>
        </p:nvSpPr>
        <p:spPr>
          <a:xfrm>
            <a:off x="604467" y="773351"/>
            <a:ext cx="6713750" cy="240762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ru-RU"/>
              <a:t>У справах про відшкодування збитків, заподіяних юридичній особі її посадовою особою, та про визнання торговельної марки (знака для товарів і послуг) добре відомою підлягають оприлюдненню судом на офіційному вебпорталі судової влади України ухвала про відкриття провадження у справі та інформація про відкладення розгляду справи або оголошення перерви в засіданні. </a:t>
            </a:r>
            <a:endParaRPr lang="ru-UA"/>
          </a:p>
        </p:txBody>
      </p:sp>
      <p:sp>
        <p:nvSpPr>
          <p:cNvPr id="3" name="Прямоугольник 2">
            <a:extLst>
              <a:ext uri="{FF2B5EF4-FFF2-40B4-BE49-F238E27FC236}">
                <a16:creationId xmlns:a16="http://schemas.microsoft.com/office/drawing/2014/main" id="{4EDE8445-209B-4FDA-9FB8-4A6B8ACA9E40}"/>
              </a:ext>
            </a:extLst>
          </p:cNvPr>
          <p:cNvSpPr/>
          <p:nvPr/>
        </p:nvSpPr>
        <p:spPr>
          <a:xfrm>
            <a:off x="5237239" y="3777499"/>
            <a:ext cx="6433210" cy="271688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ru-RU"/>
              <a:t>Ухвала про відкриття провадження у справах, зазначених в частині першій цієї статті, повинна бути оприлюднена протягом двох днів з дня її постановлення, але не пізніш як за двадцять календарних днів до дня проведення підготовчого засідання. Інформація про оголошення перерви в засіданні оприлюднюється протягом двох днів з дня такого оголошення, але не пізніш як за п’ять днів до наступного судового засідання.</a:t>
            </a:r>
            <a:endParaRPr lang="ru-UA"/>
          </a:p>
        </p:txBody>
      </p:sp>
    </p:spTree>
    <p:extLst>
      <p:ext uri="{BB962C8B-B14F-4D97-AF65-F5344CB8AC3E}">
        <p14:creationId xmlns:p14="http://schemas.microsoft.com/office/powerpoint/2010/main" val="31618450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0" name="Прямоугольник 9">
            <a:extLst>
              <a:ext uri="{FF2B5EF4-FFF2-40B4-BE49-F238E27FC236}">
                <a16:creationId xmlns:a16="http://schemas.microsoft.com/office/drawing/2014/main" id="{93F2CC0B-D5F1-40B8-9CC6-4A36850B6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nvGrpSpPr>
          <p:cNvPr id="12" name="Группа 11">
            <a:extLst>
              <a:ext uri="{FF2B5EF4-FFF2-40B4-BE49-F238E27FC236}">
                <a16:creationId xmlns:a16="http://schemas.microsoft.com/office/drawing/2014/main" id="{631C6CE6-1810-44ED-A6D7-3FF53040A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13" name="Полилиния 11">
              <a:extLst>
                <a:ext uri="{FF2B5EF4-FFF2-40B4-BE49-F238E27FC236}">
                  <a16:creationId xmlns:a16="http://schemas.microsoft.com/office/drawing/2014/main" id="{1F6D8BFE-D0D0-4BAE-9D5A-701DE7D3C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Полилиния 12">
              <a:extLst>
                <a:ext uri="{FF2B5EF4-FFF2-40B4-BE49-F238E27FC236}">
                  <a16:creationId xmlns:a16="http://schemas.microsoft.com/office/drawing/2014/main" id="{53F86D30-CEDB-4D96-AF73-AA3CD5A43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Полилиния 13">
              <a:extLst>
                <a:ext uri="{FF2B5EF4-FFF2-40B4-BE49-F238E27FC236}">
                  <a16:creationId xmlns:a16="http://schemas.microsoft.com/office/drawing/2014/main" id="{F5187540-C4C8-410C-A395-69FCB1C8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Полилиния 14">
              <a:extLst>
                <a:ext uri="{FF2B5EF4-FFF2-40B4-BE49-F238E27FC236}">
                  <a16:creationId xmlns:a16="http://schemas.microsoft.com/office/drawing/2014/main" id="{75BD6E4A-797C-451B-B08F-D99C1A9D1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Полилиния 15">
              <a:extLst>
                <a:ext uri="{FF2B5EF4-FFF2-40B4-BE49-F238E27FC236}">
                  <a16:creationId xmlns:a16="http://schemas.microsoft.com/office/drawing/2014/main" id="{0D241082-BAFA-462E-827B-5814B020F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Полилиния 16">
              <a:extLst>
                <a:ext uri="{FF2B5EF4-FFF2-40B4-BE49-F238E27FC236}">
                  <a16:creationId xmlns:a16="http://schemas.microsoft.com/office/drawing/2014/main" id="{2920CCBD-116D-450B-9608-99F05F7D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Полилиния 17">
              <a:extLst>
                <a:ext uri="{FF2B5EF4-FFF2-40B4-BE49-F238E27FC236}">
                  <a16:creationId xmlns:a16="http://schemas.microsoft.com/office/drawing/2014/main" id="{A57CD3DE-CEAF-4BD4-A5EF-24B3E622B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Полилиния 18">
              <a:extLst>
                <a:ext uri="{FF2B5EF4-FFF2-40B4-BE49-F238E27FC236}">
                  <a16:creationId xmlns:a16="http://schemas.microsoft.com/office/drawing/2014/main" id="{4EC3258C-366B-4629-A7D3-5173D3637D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Полилиния 19">
              <a:extLst>
                <a:ext uri="{FF2B5EF4-FFF2-40B4-BE49-F238E27FC236}">
                  <a16:creationId xmlns:a16="http://schemas.microsoft.com/office/drawing/2014/main" id="{D444D63A-CE2B-4ACD-BA0E-4ADECAD8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Полилиния 20">
              <a:extLst>
                <a:ext uri="{FF2B5EF4-FFF2-40B4-BE49-F238E27FC236}">
                  <a16:creationId xmlns:a16="http://schemas.microsoft.com/office/drawing/2014/main" id="{7A504DF6-187A-4A54-96E8-3F3F28AAA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Полилиния 21">
              <a:extLst>
                <a:ext uri="{FF2B5EF4-FFF2-40B4-BE49-F238E27FC236}">
                  <a16:creationId xmlns:a16="http://schemas.microsoft.com/office/drawing/2014/main" id="{FE04C6F5-6DC5-4C7E-9278-9BE624FC78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Полилиния 22">
              <a:extLst>
                <a:ext uri="{FF2B5EF4-FFF2-40B4-BE49-F238E27FC236}">
                  <a16:creationId xmlns:a16="http://schemas.microsoft.com/office/drawing/2014/main" id="{94A02D9B-E6A9-4D6A-9D2A-D81C76802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Группа 25">
            <a:extLst>
              <a:ext uri="{FF2B5EF4-FFF2-40B4-BE49-F238E27FC236}">
                <a16:creationId xmlns:a16="http://schemas.microsoft.com/office/drawing/2014/main" id="{B78034A6-3565-46AA-9E73-1C954666AB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27" name="Полилиния 27">
              <a:extLst>
                <a:ext uri="{FF2B5EF4-FFF2-40B4-BE49-F238E27FC236}">
                  <a16:creationId xmlns:a16="http://schemas.microsoft.com/office/drawing/2014/main" id="{04947AA2-A772-42CB-9CEC-065095D3D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Полилиния 28">
              <a:extLst>
                <a:ext uri="{FF2B5EF4-FFF2-40B4-BE49-F238E27FC236}">
                  <a16:creationId xmlns:a16="http://schemas.microsoft.com/office/drawing/2014/main" id="{83C52D84-DEC1-4E16-972E-8EEA5D522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Полилиния 29">
              <a:extLst>
                <a:ext uri="{FF2B5EF4-FFF2-40B4-BE49-F238E27FC236}">
                  <a16:creationId xmlns:a16="http://schemas.microsoft.com/office/drawing/2014/main" id="{2036A28D-EF09-41F7-906F-CF405361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Полилиния 30">
              <a:extLst>
                <a:ext uri="{FF2B5EF4-FFF2-40B4-BE49-F238E27FC236}">
                  <a16:creationId xmlns:a16="http://schemas.microsoft.com/office/drawing/2014/main" id="{EE8D92C7-C907-4120-95E3-80E3DC85B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Полилиния 31">
              <a:extLst>
                <a:ext uri="{FF2B5EF4-FFF2-40B4-BE49-F238E27FC236}">
                  <a16:creationId xmlns:a16="http://schemas.microsoft.com/office/drawing/2014/main" id="{BBCEAAB8-CD22-41D7-B330-702682A27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Полилиния 32">
              <a:extLst>
                <a:ext uri="{FF2B5EF4-FFF2-40B4-BE49-F238E27FC236}">
                  <a16:creationId xmlns:a16="http://schemas.microsoft.com/office/drawing/2014/main" id="{6BBC1FEE-3D72-492B-8D8A-BE1A5507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Полилиния 33">
              <a:extLst>
                <a:ext uri="{FF2B5EF4-FFF2-40B4-BE49-F238E27FC236}">
                  <a16:creationId xmlns:a16="http://schemas.microsoft.com/office/drawing/2014/main" id="{C28C6E5C-C393-435C-96A1-AA2859BDC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Полилиния 34">
              <a:extLst>
                <a:ext uri="{FF2B5EF4-FFF2-40B4-BE49-F238E27FC236}">
                  <a16:creationId xmlns:a16="http://schemas.microsoft.com/office/drawing/2014/main" id="{2C2C991F-AC51-4DF5-B8DD-19B08C1CB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Полилиния 35">
              <a:extLst>
                <a:ext uri="{FF2B5EF4-FFF2-40B4-BE49-F238E27FC236}">
                  <a16:creationId xmlns:a16="http://schemas.microsoft.com/office/drawing/2014/main" id="{9C916B5F-285D-4F5A-9085-6781753AF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Полилиния 36">
              <a:extLst>
                <a:ext uri="{FF2B5EF4-FFF2-40B4-BE49-F238E27FC236}">
                  <a16:creationId xmlns:a16="http://schemas.microsoft.com/office/drawing/2014/main" id="{0375DD5F-9D17-4873-B697-3D44A5EBE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Полилиния 37">
              <a:extLst>
                <a:ext uri="{FF2B5EF4-FFF2-40B4-BE49-F238E27FC236}">
                  <a16:creationId xmlns:a16="http://schemas.microsoft.com/office/drawing/2014/main" id="{A159BBC7-6A8B-4612-94A8-56323452C7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Полилиния 38">
              <a:extLst>
                <a:ext uri="{FF2B5EF4-FFF2-40B4-BE49-F238E27FC236}">
                  <a16:creationId xmlns:a16="http://schemas.microsoft.com/office/drawing/2014/main" id="{177C901C-F8DE-4C99-95C8-F8CA1B84F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Прямоугольник 39">
            <a:extLst>
              <a:ext uri="{FF2B5EF4-FFF2-40B4-BE49-F238E27FC236}">
                <a16:creationId xmlns:a16="http://schemas.microsoft.com/office/drawing/2014/main" id="{D1D655F2-6D15-4265-ADEE-EF0075C13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42" name="Полилиния 69">
            <a:extLst>
              <a:ext uri="{FF2B5EF4-FFF2-40B4-BE49-F238E27FC236}">
                <a16:creationId xmlns:a16="http://schemas.microsoft.com/office/drawing/2014/main" id="{3248A930-1A6E-4EFB-8213-D1AC735BE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ru-RU" dirty="0"/>
          </a:p>
        </p:txBody>
      </p:sp>
      <p:sp>
        <p:nvSpPr>
          <p:cNvPr id="2" name="Прямоугольник: скругленные углы 1">
            <a:extLst>
              <a:ext uri="{FF2B5EF4-FFF2-40B4-BE49-F238E27FC236}">
                <a16:creationId xmlns:a16="http://schemas.microsoft.com/office/drawing/2014/main" id="{F0B8214A-6FEC-41C6-BF28-975E58E54103}"/>
              </a:ext>
            </a:extLst>
          </p:cNvPr>
          <p:cNvSpPr/>
          <p:nvPr/>
        </p:nvSpPr>
        <p:spPr>
          <a:xfrm>
            <a:off x="416428" y="562282"/>
            <a:ext cx="7653410" cy="307470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dirty="0" err="1"/>
              <a:t>Відповідач</a:t>
            </a:r>
            <a:r>
              <a:rPr lang="ru-RU" dirty="0"/>
              <a:t>, </a:t>
            </a:r>
            <a:r>
              <a:rPr lang="ru-RU" dirty="0" err="1"/>
              <a:t>третя</a:t>
            </a:r>
            <a:r>
              <a:rPr lang="ru-RU" dirty="0"/>
              <a:t> особа, </a:t>
            </a:r>
            <a:r>
              <a:rPr lang="ru-RU" dirty="0" err="1"/>
              <a:t>свідок</a:t>
            </a:r>
            <a:r>
              <a:rPr lang="ru-RU" dirty="0"/>
              <a:t>, </a:t>
            </a:r>
            <a:r>
              <a:rPr lang="ru-RU" dirty="0" err="1"/>
              <a:t>зареєстроване</a:t>
            </a:r>
            <a:r>
              <a:rPr lang="ru-RU" dirty="0"/>
              <a:t> </a:t>
            </a:r>
            <a:r>
              <a:rPr lang="ru-RU" dirty="0" err="1"/>
              <a:t>місце</a:t>
            </a:r>
            <a:r>
              <a:rPr lang="ru-RU" dirty="0"/>
              <a:t> проживання (перебування), місцезнаходження чи </a:t>
            </a:r>
            <a:r>
              <a:rPr lang="ru-RU" dirty="0" err="1"/>
              <a:t>місце</a:t>
            </a:r>
            <a:r>
              <a:rPr lang="ru-RU" dirty="0"/>
              <a:t> роботи </a:t>
            </a:r>
            <a:r>
              <a:rPr lang="ru-RU" dirty="0" err="1"/>
              <a:t>якого</a:t>
            </a:r>
            <a:r>
              <a:rPr lang="ru-RU" dirty="0"/>
              <a:t> </a:t>
            </a:r>
            <a:r>
              <a:rPr lang="ru-RU" dirty="0" err="1"/>
              <a:t>невідоме</a:t>
            </a:r>
            <a:r>
              <a:rPr lang="ru-RU" dirty="0"/>
              <a:t>, </a:t>
            </a:r>
            <a:r>
              <a:rPr lang="ru-RU" dirty="0" err="1"/>
              <a:t>викликається</a:t>
            </a:r>
            <a:r>
              <a:rPr lang="ru-RU" dirty="0"/>
              <a:t> в суд через </a:t>
            </a:r>
            <a:r>
              <a:rPr lang="ru-RU" dirty="0" err="1"/>
              <a:t>оголошення</a:t>
            </a:r>
            <a:r>
              <a:rPr lang="ru-RU" dirty="0"/>
              <a:t> на </a:t>
            </a:r>
            <a:r>
              <a:rPr lang="ru-RU" dirty="0" err="1"/>
              <a:t>офіційному</a:t>
            </a:r>
            <a:r>
              <a:rPr lang="ru-RU" dirty="0"/>
              <a:t> веб-</a:t>
            </a:r>
            <a:r>
              <a:rPr lang="ru-RU" dirty="0" err="1"/>
              <a:t>сайті</a:t>
            </a:r>
            <a:r>
              <a:rPr lang="ru-RU" dirty="0"/>
              <a:t> </a:t>
            </a:r>
            <a:r>
              <a:rPr lang="ru-RU" dirty="0" err="1"/>
              <a:t>судової</a:t>
            </a:r>
            <a:r>
              <a:rPr lang="ru-RU" dirty="0"/>
              <a:t> влади України, яке </a:t>
            </a:r>
            <a:r>
              <a:rPr lang="ru-RU" u="sng" dirty="0">
                <a:effectLst>
                  <a:outerShdw blurRad="38100" dist="38100" dir="2700000" algn="tl">
                    <a:srgbClr val="000000">
                      <a:alpha val="43137"/>
                    </a:srgbClr>
                  </a:outerShdw>
                </a:effectLst>
              </a:rPr>
              <a:t>повинно бути </a:t>
            </a:r>
            <a:r>
              <a:rPr lang="ru-RU" u="sng" dirty="0" err="1">
                <a:effectLst>
                  <a:outerShdw blurRad="38100" dist="38100" dir="2700000" algn="tl">
                    <a:srgbClr val="000000">
                      <a:alpha val="43137"/>
                    </a:srgbClr>
                  </a:outerShdw>
                </a:effectLst>
              </a:rPr>
              <a:t>розміщене</a:t>
            </a:r>
            <a:r>
              <a:rPr lang="ru-RU" u="sng" dirty="0">
                <a:effectLst>
                  <a:outerShdw blurRad="38100" dist="38100" dir="2700000" algn="tl">
                    <a:srgbClr val="000000">
                      <a:alpha val="43137"/>
                    </a:srgbClr>
                  </a:outerShdw>
                </a:effectLst>
              </a:rPr>
              <a:t> не </a:t>
            </a:r>
            <a:r>
              <a:rPr lang="ru-RU" u="sng" dirty="0" err="1">
                <a:effectLst>
                  <a:outerShdw blurRad="38100" dist="38100" dir="2700000" algn="tl">
                    <a:srgbClr val="000000">
                      <a:alpha val="43137"/>
                    </a:srgbClr>
                  </a:outerShdw>
                </a:effectLst>
              </a:rPr>
              <a:t>пізніше</a:t>
            </a:r>
            <a:r>
              <a:rPr lang="ru-RU" u="sng" dirty="0">
                <a:effectLst>
                  <a:outerShdw blurRad="38100" dist="38100" dir="2700000" algn="tl">
                    <a:srgbClr val="000000">
                      <a:alpha val="43137"/>
                    </a:srgbClr>
                  </a:outerShdw>
                </a:effectLst>
              </a:rPr>
              <a:t> ніж за десять </a:t>
            </a:r>
            <a:r>
              <a:rPr lang="ru-RU" u="sng" dirty="0" err="1">
                <a:effectLst>
                  <a:outerShdw blurRad="38100" dist="38100" dir="2700000" algn="tl">
                    <a:srgbClr val="000000">
                      <a:alpha val="43137"/>
                    </a:srgbClr>
                  </a:outerShdw>
                </a:effectLst>
              </a:rPr>
              <a:t>днів</a:t>
            </a:r>
            <a:r>
              <a:rPr lang="ru-RU" u="sng" dirty="0">
                <a:effectLst>
                  <a:outerShdw blurRad="38100" dist="38100" dir="2700000" algn="tl">
                    <a:srgbClr val="000000">
                      <a:alpha val="43137"/>
                    </a:srgbClr>
                  </a:outerShdw>
                </a:effectLst>
              </a:rPr>
              <a:t> до дати  </a:t>
            </a:r>
            <a:r>
              <a:rPr lang="ru-RU" u="sng" dirty="0" err="1">
                <a:effectLst>
                  <a:outerShdw blurRad="38100" dist="38100" dir="2700000" algn="tl">
                    <a:srgbClr val="000000">
                      <a:alpha val="43137"/>
                    </a:srgbClr>
                  </a:outerShdw>
                </a:effectLst>
              </a:rPr>
              <a:t>відповідного</a:t>
            </a:r>
            <a:r>
              <a:rPr lang="ru-RU" u="sng" dirty="0">
                <a:effectLst>
                  <a:outerShdw blurRad="38100" dist="38100" dir="2700000" algn="tl">
                    <a:srgbClr val="000000">
                      <a:alpha val="43137"/>
                    </a:srgbClr>
                  </a:outerShdw>
                </a:effectLst>
              </a:rPr>
              <a:t> судового засідання. </a:t>
            </a:r>
            <a:r>
              <a:rPr lang="ru-RU" dirty="0"/>
              <a:t>З </a:t>
            </a:r>
            <a:r>
              <a:rPr lang="ru-RU" dirty="0" err="1"/>
              <a:t>опублікуванням</a:t>
            </a:r>
            <a:r>
              <a:rPr lang="ru-RU" dirty="0"/>
              <a:t> </a:t>
            </a:r>
            <a:r>
              <a:rPr lang="ru-RU" dirty="0" err="1"/>
              <a:t>оголошення</a:t>
            </a:r>
            <a:r>
              <a:rPr lang="ru-RU" dirty="0"/>
              <a:t> про </a:t>
            </a:r>
            <a:r>
              <a:rPr lang="ru-RU" dirty="0" err="1"/>
              <a:t>виклик</a:t>
            </a:r>
            <a:r>
              <a:rPr lang="ru-RU" dirty="0"/>
              <a:t> </a:t>
            </a:r>
            <a:r>
              <a:rPr lang="ru-RU" dirty="0" err="1"/>
              <a:t>відповідач</a:t>
            </a:r>
            <a:r>
              <a:rPr lang="ru-RU" dirty="0"/>
              <a:t> </a:t>
            </a:r>
            <a:r>
              <a:rPr lang="ru-RU" dirty="0" err="1"/>
              <a:t>вважається</a:t>
            </a:r>
            <a:r>
              <a:rPr lang="ru-RU" dirty="0"/>
              <a:t> </a:t>
            </a:r>
            <a:r>
              <a:rPr lang="ru-RU" dirty="0" err="1"/>
              <a:t>повідомленим</a:t>
            </a:r>
            <a:r>
              <a:rPr lang="ru-RU" dirty="0"/>
              <a:t> про дату, час і </a:t>
            </a:r>
            <a:r>
              <a:rPr lang="ru-RU" dirty="0" err="1"/>
              <a:t>місце</a:t>
            </a:r>
            <a:r>
              <a:rPr lang="ru-RU" dirty="0"/>
              <a:t> </a:t>
            </a:r>
            <a:r>
              <a:rPr lang="ru-RU" dirty="0" err="1"/>
              <a:t>розгляду</a:t>
            </a:r>
            <a:r>
              <a:rPr lang="ru-RU" dirty="0"/>
              <a:t> </a:t>
            </a:r>
            <a:r>
              <a:rPr lang="ru-RU" dirty="0" err="1"/>
              <a:t>справи</a:t>
            </a:r>
            <a:r>
              <a:rPr lang="ru-RU" dirty="0"/>
              <a:t>.</a:t>
            </a:r>
            <a:endParaRPr lang="ru-UA" dirty="0"/>
          </a:p>
        </p:txBody>
      </p:sp>
      <p:sp>
        <p:nvSpPr>
          <p:cNvPr id="3" name="Прямоугольник: скругленные углы 2">
            <a:extLst>
              <a:ext uri="{FF2B5EF4-FFF2-40B4-BE49-F238E27FC236}">
                <a16:creationId xmlns:a16="http://schemas.microsoft.com/office/drawing/2014/main" id="{150D9769-C97B-4BD1-8B36-B037DC18A05A}"/>
              </a:ext>
            </a:extLst>
          </p:cNvPr>
          <p:cNvSpPr/>
          <p:nvPr/>
        </p:nvSpPr>
        <p:spPr>
          <a:xfrm>
            <a:off x="4374927" y="4055418"/>
            <a:ext cx="7057748" cy="239616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dirty="0"/>
          </a:p>
          <a:p>
            <a:pPr algn="ctr"/>
            <a:r>
              <a:rPr lang="ru-RU" dirty="0"/>
              <a:t>Порядок </a:t>
            </a:r>
            <a:r>
              <a:rPr lang="ru-RU" dirty="0" err="1"/>
              <a:t>розміщення</a:t>
            </a:r>
            <a:r>
              <a:rPr lang="ru-RU" dirty="0"/>
              <a:t> вказаної інформації на веб-</a:t>
            </a:r>
            <a:r>
              <a:rPr lang="ru-RU" dirty="0" err="1"/>
              <a:t>порталі</a:t>
            </a:r>
            <a:r>
              <a:rPr lang="ru-RU" dirty="0"/>
              <a:t> </a:t>
            </a:r>
            <a:r>
              <a:rPr lang="ru-RU" dirty="0" err="1"/>
              <a:t>судової</a:t>
            </a:r>
            <a:r>
              <a:rPr lang="ru-RU" dirty="0"/>
              <a:t> влади України визначається </a:t>
            </a:r>
            <a:r>
              <a:rPr lang="ru-RU" u="sng" dirty="0">
                <a:effectLst>
                  <a:outerShdw blurRad="38100" dist="38100" dir="2700000" algn="tl">
                    <a:srgbClr val="000000">
                      <a:alpha val="43137"/>
                    </a:srgbClr>
                  </a:outerShdw>
                </a:effectLst>
              </a:rPr>
              <a:t>Положенням про </a:t>
            </a:r>
            <a:r>
              <a:rPr lang="ru-RU" u="sng" dirty="0" err="1">
                <a:effectLst>
                  <a:outerShdw blurRad="38100" dist="38100" dir="2700000" algn="tl">
                    <a:srgbClr val="000000">
                      <a:alpha val="43137"/>
                    </a:srgbClr>
                  </a:outerShdw>
                </a:effectLst>
              </a:rPr>
              <a:t>Єдину</a:t>
            </a:r>
            <a:r>
              <a:rPr lang="ru-RU" u="sng" dirty="0">
                <a:effectLst>
                  <a:outerShdw blurRad="38100" dist="38100" dir="2700000" algn="tl">
                    <a:srgbClr val="000000">
                      <a:alpha val="43137"/>
                    </a:srgbClr>
                  </a:outerShdw>
                </a:effectLst>
              </a:rPr>
              <a:t> </a:t>
            </a:r>
            <a:r>
              <a:rPr lang="ru-RU" u="sng" dirty="0" err="1">
                <a:effectLst>
                  <a:outerShdw blurRad="38100" dist="38100" dir="2700000" algn="tl">
                    <a:srgbClr val="000000">
                      <a:alpha val="43137"/>
                    </a:srgbClr>
                  </a:outerShdw>
                </a:effectLst>
              </a:rPr>
              <a:t>судову</a:t>
            </a:r>
            <a:r>
              <a:rPr lang="ru-RU" u="sng" dirty="0">
                <a:effectLst>
                  <a:outerShdw blurRad="38100" dist="38100" dir="2700000" algn="tl">
                    <a:srgbClr val="000000">
                      <a:alpha val="43137"/>
                    </a:srgbClr>
                  </a:outerShdw>
                </a:effectLst>
              </a:rPr>
              <a:t> </a:t>
            </a:r>
            <a:r>
              <a:rPr lang="ru-RU" u="sng" dirty="0" err="1">
                <a:effectLst>
                  <a:outerShdw blurRad="38100" dist="38100" dir="2700000" algn="tl">
                    <a:srgbClr val="000000">
                      <a:alpha val="43137"/>
                    </a:srgbClr>
                  </a:outerShdw>
                </a:effectLst>
              </a:rPr>
              <a:t>інформаційно-телекомунікаційну</a:t>
            </a:r>
            <a:r>
              <a:rPr lang="ru-RU" u="sng" dirty="0">
                <a:effectLst>
                  <a:outerShdw blurRad="38100" dist="38100" dir="2700000" algn="tl">
                    <a:srgbClr val="000000">
                      <a:alpha val="43137"/>
                    </a:srgbClr>
                  </a:outerShdw>
                </a:effectLst>
              </a:rPr>
              <a:t> систему, </a:t>
            </a:r>
            <a:r>
              <a:rPr lang="ru-RU" dirty="0"/>
              <a:t>яке </a:t>
            </a:r>
            <a:r>
              <a:rPr lang="ru-RU" dirty="0" err="1"/>
              <a:t>затверджується</a:t>
            </a:r>
            <a:r>
              <a:rPr lang="ru-RU" dirty="0"/>
              <a:t> </a:t>
            </a:r>
            <a:r>
              <a:rPr lang="ru-RU" dirty="0" err="1"/>
              <a:t>Вищою</a:t>
            </a:r>
            <a:r>
              <a:rPr lang="ru-RU" dirty="0"/>
              <a:t> радою </a:t>
            </a:r>
            <a:r>
              <a:rPr lang="ru-RU" dirty="0" err="1"/>
              <a:t>правосуддя</a:t>
            </a:r>
            <a:r>
              <a:rPr lang="ru-RU" dirty="0"/>
              <a:t> за </a:t>
            </a:r>
            <a:r>
              <a:rPr lang="ru-RU" dirty="0" err="1"/>
              <a:t>погодженням</a:t>
            </a:r>
            <a:r>
              <a:rPr lang="ru-RU" dirty="0"/>
              <a:t> з державною судовою адміністрацією України.  </a:t>
            </a:r>
          </a:p>
          <a:p>
            <a:pPr algn="ctr"/>
            <a:endParaRPr lang="ru-RU" dirty="0"/>
          </a:p>
        </p:txBody>
      </p:sp>
      <p:sp>
        <p:nvSpPr>
          <p:cNvPr id="4" name="Стрелка: изогнутая вниз 3">
            <a:extLst>
              <a:ext uri="{FF2B5EF4-FFF2-40B4-BE49-F238E27FC236}">
                <a16:creationId xmlns:a16="http://schemas.microsoft.com/office/drawing/2014/main" id="{D4536C63-9234-4ED7-8B01-637EC9ACFD91}"/>
              </a:ext>
            </a:extLst>
          </p:cNvPr>
          <p:cNvSpPr/>
          <p:nvPr/>
        </p:nvSpPr>
        <p:spPr>
          <a:xfrm rot="3229440">
            <a:off x="7363686" y="1612115"/>
            <a:ext cx="4269581" cy="956853"/>
          </a:xfrm>
          <a:prstGeom prst="curved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UA">
              <a:solidFill>
                <a:schemeClr val="tx1"/>
              </a:solidFill>
            </a:endParaRPr>
          </a:p>
        </p:txBody>
      </p:sp>
    </p:spTree>
    <p:extLst>
      <p:ext uri="{BB962C8B-B14F-4D97-AF65-F5344CB8AC3E}">
        <p14:creationId xmlns:p14="http://schemas.microsoft.com/office/powerpoint/2010/main" val="39175142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0" name="Прямоугольник 9">
            <a:extLst>
              <a:ext uri="{FF2B5EF4-FFF2-40B4-BE49-F238E27FC236}">
                <a16:creationId xmlns:a16="http://schemas.microsoft.com/office/drawing/2014/main" id="{93F2CC0B-D5F1-40B8-9CC6-4A36850B6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nvGrpSpPr>
          <p:cNvPr id="12" name="Группа 11">
            <a:extLst>
              <a:ext uri="{FF2B5EF4-FFF2-40B4-BE49-F238E27FC236}">
                <a16:creationId xmlns:a16="http://schemas.microsoft.com/office/drawing/2014/main" id="{631C6CE6-1810-44ED-A6D7-3FF53040A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13" name="Полилиния 11">
              <a:extLst>
                <a:ext uri="{FF2B5EF4-FFF2-40B4-BE49-F238E27FC236}">
                  <a16:creationId xmlns:a16="http://schemas.microsoft.com/office/drawing/2014/main" id="{1F6D8BFE-D0D0-4BAE-9D5A-701DE7D3C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Полилиния 12">
              <a:extLst>
                <a:ext uri="{FF2B5EF4-FFF2-40B4-BE49-F238E27FC236}">
                  <a16:creationId xmlns:a16="http://schemas.microsoft.com/office/drawing/2014/main" id="{53F86D30-CEDB-4D96-AF73-AA3CD5A43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Полилиния 13">
              <a:extLst>
                <a:ext uri="{FF2B5EF4-FFF2-40B4-BE49-F238E27FC236}">
                  <a16:creationId xmlns:a16="http://schemas.microsoft.com/office/drawing/2014/main" id="{F5187540-C4C8-410C-A395-69FCB1C8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Полилиния 14">
              <a:extLst>
                <a:ext uri="{FF2B5EF4-FFF2-40B4-BE49-F238E27FC236}">
                  <a16:creationId xmlns:a16="http://schemas.microsoft.com/office/drawing/2014/main" id="{75BD6E4A-797C-451B-B08F-D99C1A9D1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Полилиния 15">
              <a:extLst>
                <a:ext uri="{FF2B5EF4-FFF2-40B4-BE49-F238E27FC236}">
                  <a16:creationId xmlns:a16="http://schemas.microsoft.com/office/drawing/2014/main" id="{0D241082-BAFA-462E-827B-5814B020F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Полилиния 16">
              <a:extLst>
                <a:ext uri="{FF2B5EF4-FFF2-40B4-BE49-F238E27FC236}">
                  <a16:creationId xmlns:a16="http://schemas.microsoft.com/office/drawing/2014/main" id="{2920CCBD-116D-450B-9608-99F05F7D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Полилиния 17">
              <a:extLst>
                <a:ext uri="{FF2B5EF4-FFF2-40B4-BE49-F238E27FC236}">
                  <a16:creationId xmlns:a16="http://schemas.microsoft.com/office/drawing/2014/main" id="{A57CD3DE-CEAF-4BD4-A5EF-24B3E622B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Полилиния 18">
              <a:extLst>
                <a:ext uri="{FF2B5EF4-FFF2-40B4-BE49-F238E27FC236}">
                  <a16:creationId xmlns:a16="http://schemas.microsoft.com/office/drawing/2014/main" id="{4EC3258C-366B-4629-A7D3-5173D3637D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Полилиния 19">
              <a:extLst>
                <a:ext uri="{FF2B5EF4-FFF2-40B4-BE49-F238E27FC236}">
                  <a16:creationId xmlns:a16="http://schemas.microsoft.com/office/drawing/2014/main" id="{D444D63A-CE2B-4ACD-BA0E-4ADECAD8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Полилиния 20">
              <a:extLst>
                <a:ext uri="{FF2B5EF4-FFF2-40B4-BE49-F238E27FC236}">
                  <a16:creationId xmlns:a16="http://schemas.microsoft.com/office/drawing/2014/main" id="{7A504DF6-187A-4A54-96E8-3F3F28AAA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Полилиния 21">
              <a:extLst>
                <a:ext uri="{FF2B5EF4-FFF2-40B4-BE49-F238E27FC236}">
                  <a16:creationId xmlns:a16="http://schemas.microsoft.com/office/drawing/2014/main" id="{FE04C6F5-6DC5-4C7E-9278-9BE624FC78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Полилиния 22">
              <a:extLst>
                <a:ext uri="{FF2B5EF4-FFF2-40B4-BE49-F238E27FC236}">
                  <a16:creationId xmlns:a16="http://schemas.microsoft.com/office/drawing/2014/main" id="{94A02D9B-E6A9-4D6A-9D2A-D81C76802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Группа 25">
            <a:extLst>
              <a:ext uri="{FF2B5EF4-FFF2-40B4-BE49-F238E27FC236}">
                <a16:creationId xmlns:a16="http://schemas.microsoft.com/office/drawing/2014/main" id="{B78034A6-3565-46AA-9E73-1C954666AB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27" name="Полилиния 27">
              <a:extLst>
                <a:ext uri="{FF2B5EF4-FFF2-40B4-BE49-F238E27FC236}">
                  <a16:creationId xmlns:a16="http://schemas.microsoft.com/office/drawing/2014/main" id="{04947AA2-A772-42CB-9CEC-065095D3D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Полилиния 28">
              <a:extLst>
                <a:ext uri="{FF2B5EF4-FFF2-40B4-BE49-F238E27FC236}">
                  <a16:creationId xmlns:a16="http://schemas.microsoft.com/office/drawing/2014/main" id="{83C52D84-DEC1-4E16-972E-8EEA5D522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Полилиния 29">
              <a:extLst>
                <a:ext uri="{FF2B5EF4-FFF2-40B4-BE49-F238E27FC236}">
                  <a16:creationId xmlns:a16="http://schemas.microsoft.com/office/drawing/2014/main" id="{2036A28D-EF09-41F7-906F-CF405361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Полилиния 30">
              <a:extLst>
                <a:ext uri="{FF2B5EF4-FFF2-40B4-BE49-F238E27FC236}">
                  <a16:creationId xmlns:a16="http://schemas.microsoft.com/office/drawing/2014/main" id="{EE8D92C7-C907-4120-95E3-80E3DC85B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Полилиния 31">
              <a:extLst>
                <a:ext uri="{FF2B5EF4-FFF2-40B4-BE49-F238E27FC236}">
                  <a16:creationId xmlns:a16="http://schemas.microsoft.com/office/drawing/2014/main" id="{BBCEAAB8-CD22-41D7-B330-702682A27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Полилиния 32">
              <a:extLst>
                <a:ext uri="{FF2B5EF4-FFF2-40B4-BE49-F238E27FC236}">
                  <a16:creationId xmlns:a16="http://schemas.microsoft.com/office/drawing/2014/main" id="{6BBC1FEE-3D72-492B-8D8A-BE1A5507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Полилиния 33">
              <a:extLst>
                <a:ext uri="{FF2B5EF4-FFF2-40B4-BE49-F238E27FC236}">
                  <a16:creationId xmlns:a16="http://schemas.microsoft.com/office/drawing/2014/main" id="{C28C6E5C-C393-435C-96A1-AA2859BDC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Полилиния 34">
              <a:extLst>
                <a:ext uri="{FF2B5EF4-FFF2-40B4-BE49-F238E27FC236}">
                  <a16:creationId xmlns:a16="http://schemas.microsoft.com/office/drawing/2014/main" id="{2C2C991F-AC51-4DF5-B8DD-19B08C1CB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Полилиния 35">
              <a:extLst>
                <a:ext uri="{FF2B5EF4-FFF2-40B4-BE49-F238E27FC236}">
                  <a16:creationId xmlns:a16="http://schemas.microsoft.com/office/drawing/2014/main" id="{9C916B5F-285D-4F5A-9085-6781753AF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Полилиния 36">
              <a:extLst>
                <a:ext uri="{FF2B5EF4-FFF2-40B4-BE49-F238E27FC236}">
                  <a16:creationId xmlns:a16="http://schemas.microsoft.com/office/drawing/2014/main" id="{0375DD5F-9D17-4873-B697-3D44A5EBE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Полилиния 37">
              <a:extLst>
                <a:ext uri="{FF2B5EF4-FFF2-40B4-BE49-F238E27FC236}">
                  <a16:creationId xmlns:a16="http://schemas.microsoft.com/office/drawing/2014/main" id="{A159BBC7-6A8B-4612-94A8-56323452C7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Полилиния 38">
              <a:extLst>
                <a:ext uri="{FF2B5EF4-FFF2-40B4-BE49-F238E27FC236}">
                  <a16:creationId xmlns:a16="http://schemas.microsoft.com/office/drawing/2014/main" id="{177C901C-F8DE-4C99-95C8-F8CA1B84F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Прямоугольник 39">
            <a:extLst>
              <a:ext uri="{FF2B5EF4-FFF2-40B4-BE49-F238E27FC236}">
                <a16:creationId xmlns:a16="http://schemas.microsoft.com/office/drawing/2014/main" id="{D1D655F2-6D15-4265-ADEE-EF0075C13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42" name="Полилиния 69">
            <a:extLst>
              <a:ext uri="{FF2B5EF4-FFF2-40B4-BE49-F238E27FC236}">
                <a16:creationId xmlns:a16="http://schemas.microsoft.com/office/drawing/2014/main" id="{3248A930-1A6E-4EFB-8213-D1AC735BE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ru-RU" dirty="0"/>
          </a:p>
        </p:txBody>
      </p:sp>
      <p:sp>
        <p:nvSpPr>
          <p:cNvPr id="39" name="TextBox 38">
            <a:extLst>
              <a:ext uri="{FF2B5EF4-FFF2-40B4-BE49-F238E27FC236}">
                <a16:creationId xmlns:a16="http://schemas.microsoft.com/office/drawing/2014/main" id="{1B621F8A-5465-4612-9C05-CE38643C54E9}"/>
              </a:ext>
            </a:extLst>
          </p:cNvPr>
          <p:cNvSpPr txBox="1"/>
          <p:nvPr/>
        </p:nvSpPr>
        <p:spPr>
          <a:xfrm>
            <a:off x="2538711" y="336348"/>
            <a:ext cx="8236258" cy="1077218"/>
          </a:xfrm>
          <a:prstGeom prst="rect">
            <a:avLst/>
          </a:prstGeom>
          <a:noFill/>
        </p:spPr>
        <p:txBody>
          <a:bodyPr wrap="square">
            <a:spAutoFit/>
          </a:bodyPr>
          <a:lstStyle/>
          <a:p>
            <a:endParaRPr lang="ru-RU" sz="3200" b="1" u="sng" dirty="0">
              <a:effectLst>
                <a:outerShdw blurRad="38100" dist="38100" dir="2700000" algn="tl">
                  <a:srgbClr val="000000">
                    <a:alpha val="43137"/>
                  </a:srgbClr>
                </a:outerShdw>
              </a:effectLst>
            </a:endParaRPr>
          </a:p>
          <a:p>
            <a:r>
              <a:rPr lang="ru-RU" sz="3200" b="1" u="sng" dirty="0">
                <a:effectLst>
                  <a:outerShdw blurRad="38100" dist="38100" dir="2700000" algn="tl">
                    <a:srgbClr val="000000">
                      <a:alpha val="43137"/>
                    </a:srgbClr>
                  </a:outerShdw>
                </a:effectLst>
              </a:rPr>
              <a:t>4.ПОНЯТТЯ ТА ВИДИ СУДОВИХ ВИТРАТ.</a:t>
            </a:r>
          </a:p>
        </p:txBody>
      </p:sp>
      <p:sp>
        <p:nvSpPr>
          <p:cNvPr id="5" name="Прямоугольник: скругленные углы 4">
            <a:extLst>
              <a:ext uri="{FF2B5EF4-FFF2-40B4-BE49-F238E27FC236}">
                <a16:creationId xmlns:a16="http://schemas.microsoft.com/office/drawing/2014/main" id="{ACC651EF-9C41-4E4A-AD5A-5D2BE7EF67C4}"/>
              </a:ext>
            </a:extLst>
          </p:cNvPr>
          <p:cNvSpPr/>
          <p:nvPr/>
        </p:nvSpPr>
        <p:spPr>
          <a:xfrm>
            <a:off x="3204839" y="2317072"/>
            <a:ext cx="6809173" cy="326417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ru-RU" dirty="0" err="1"/>
              <a:t>Розмір</a:t>
            </a:r>
            <a:r>
              <a:rPr lang="ru-RU" dirty="0"/>
              <a:t> та порядок </a:t>
            </a:r>
            <a:r>
              <a:rPr lang="ru-RU" dirty="0" err="1"/>
              <a:t>судових</a:t>
            </a:r>
            <a:r>
              <a:rPr lang="ru-RU" dirty="0"/>
              <a:t> </a:t>
            </a:r>
            <a:r>
              <a:rPr lang="ru-RU" dirty="0" err="1"/>
              <a:t>витрат</a:t>
            </a:r>
            <a:r>
              <a:rPr lang="ru-RU" dirty="0"/>
              <a:t> пов’язаних з </a:t>
            </a:r>
            <a:r>
              <a:rPr lang="ru-RU" dirty="0" err="1"/>
              <a:t>розглядом</a:t>
            </a:r>
            <a:r>
              <a:rPr lang="ru-RU" dirty="0"/>
              <a:t> </a:t>
            </a:r>
            <a:r>
              <a:rPr lang="ru-RU" dirty="0" err="1"/>
              <a:t>справи</a:t>
            </a:r>
            <a:r>
              <a:rPr lang="ru-RU" dirty="0"/>
              <a:t> регулюються </a:t>
            </a:r>
            <a:r>
              <a:rPr lang="ru-RU" b="1" u="sng" dirty="0">
                <a:effectLst>
                  <a:outerShdw blurRad="38100" dist="38100" dir="2700000" algn="tl">
                    <a:srgbClr val="000000">
                      <a:alpha val="43137"/>
                    </a:srgbClr>
                  </a:outerShdw>
                </a:effectLst>
              </a:rPr>
              <a:t>ЗАКОНОМ УКРАЇНИ «ПРО СУДОВИЙ ЗБІР» ВІД 08.07.2011 Р</a:t>
            </a:r>
            <a:r>
              <a:rPr lang="ru-RU" dirty="0"/>
              <a:t>., </a:t>
            </a:r>
          </a:p>
          <a:p>
            <a:pPr algn="ctr"/>
            <a:endParaRPr lang="ru-RU" dirty="0"/>
          </a:p>
          <a:p>
            <a:pPr algn="ctr"/>
            <a:r>
              <a:rPr lang="ru-RU" dirty="0"/>
              <a:t>згідно </a:t>
            </a:r>
            <a:r>
              <a:rPr lang="ru-RU" dirty="0" err="1"/>
              <a:t>якого</a:t>
            </a:r>
            <a:r>
              <a:rPr lang="ru-RU" dirty="0"/>
              <a:t> </a:t>
            </a:r>
            <a:r>
              <a:rPr lang="ru-RU" b="1" dirty="0">
                <a:effectLst>
                  <a:outerShdw blurRad="38100" dist="38100" dir="2700000" algn="tl">
                    <a:srgbClr val="000000">
                      <a:alpha val="43137"/>
                    </a:srgbClr>
                  </a:outerShdw>
                </a:effectLst>
              </a:rPr>
              <a:t>СУДОВИЙ ЗБІР </a:t>
            </a:r>
            <a:r>
              <a:rPr lang="ru-RU" dirty="0"/>
              <a:t>– це </a:t>
            </a:r>
            <a:r>
              <a:rPr lang="ru-RU" dirty="0" err="1"/>
              <a:t>збір</a:t>
            </a:r>
            <a:r>
              <a:rPr lang="ru-RU" dirty="0"/>
              <a:t>, що </a:t>
            </a:r>
            <a:r>
              <a:rPr lang="ru-RU" dirty="0" err="1"/>
              <a:t>справляється</a:t>
            </a:r>
            <a:r>
              <a:rPr lang="ru-RU" dirty="0"/>
              <a:t> на </a:t>
            </a:r>
            <a:r>
              <a:rPr lang="ru-RU" dirty="0" err="1"/>
              <a:t>всій</a:t>
            </a:r>
            <a:r>
              <a:rPr lang="ru-RU" dirty="0"/>
              <a:t> території України за </a:t>
            </a:r>
            <a:r>
              <a:rPr lang="ru-RU" dirty="0" err="1"/>
              <a:t>подання</a:t>
            </a:r>
            <a:r>
              <a:rPr lang="ru-RU" dirty="0"/>
              <a:t> заяв, </a:t>
            </a:r>
            <a:r>
              <a:rPr lang="ru-RU" dirty="0" err="1"/>
              <a:t>скарг</a:t>
            </a:r>
            <a:r>
              <a:rPr lang="ru-RU" dirty="0"/>
              <a:t> до суду, за </a:t>
            </a:r>
            <a:r>
              <a:rPr lang="ru-RU" dirty="0" err="1"/>
              <a:t>видачу</a:t>
            </a:r>
            <a:r>
              <a:rPr lang="ru-RU" dirty="0"/>
              <a:t> судами документів, а також у разі </a:t>
            </a:r>
            <a:r>
              <a:rPr lang="ru-RU" dirty="0" err="1"/>
              <a:t>ухвалення</a:t>
            </a:r>
            <a:r>
              <a:rPr lang="ru-RU" dirty="0"/>
              <a:t> окремих </a:t>
            </a:r>
            <a:r>
              <a:rPr lang="ru-RU" dirty="0" err="1"/>
              <a:t>судових</a:t>
            </a:r>
            <a:r>
              <a:rPr lang="ru-RU" dirty="0"/>
              <a:t> </a:t>
            </a:r>
            <a:r>
              <a:rPr lang="ru-RU" dirty="0" err="1"/>
              <a:t>рішень</a:t>
            </a:r>
            <a:r>
              <a:rPr lang="ru-RU" dirty="0"/>
              <a:t>.</a:t>
            </a:r>
            <a:endParaRPr lang="ru-UA" dirty="0"/>
          </a:p>
        </p:txBody>
      </p:sp>
    </p:spTree>
    <p:extLst>
      <p:ext uri="{BB962C8B-B14F-4D97-AF65-F5344CB8AC3E}">
        <p14:creationId xmlns:p14="http://schemas.microsoft.com/office/powerpoint/2010/main" val="21022106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0" name="Прямоугольник 9">
            <a:extLst>
              <a:ext uri="{FF2B5EF4-FFF2-40B4-BE49-F238E27FC236}">
                <a16:creationId xmlns:a16="http://schemas.microsoft.com/office/drawing/2014/main" id="{93F2CC0B-D5F1-40B8-9CC6-4A36850B6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nvGrpSpPr>
          <p:cNvPr id="12" name="Группа 11">
            <a:extLst>
              <a:ext uri="{FF2B5EF4-FFF2-40B4-BE49-F238E27FC236}">
                <a16:creationId xmlns:a16="http://schemas.microsoft.com/office/drawing/2014/main" id="{631C6CE6-1810-44ED-A6D7-3FF53040A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13" name="Полилиния 11">
              <a:extLst>
                <a:ext uri="{FF2B5EF4-FFF2-40B4-BE49-F238E27FC236}">
                  <a16:creationId xmlns:a16="http://schemas.microsoft.com/office/drawing/2014/main" id="{1F6D8BFE-D0D0-4BAE-9D5A-701DE7D3C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Полилиния 12">
              <a:extLst>
                <a:ext uri="{FF2B5EF4-FFF2-40B4-BE49-F238E27FC236}">
                  <a16:creationId xmlns:a16="http://schemas.microsoft.com/office/drawing/2014/main" id="{53F86D30-CEDB-4D96-AF73-AA3CD5A43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Полилиния 13">
              <a:extLst>
                <a:ext uri="{FF2B5EF4-FFF2-40B4-BE49-F238E27FC236}">
                  <a16:creationId xmlns:a16="http://schemas.microsoft.com/office/drawing/2014/main" id="{F5187540-C4C8-410C-A395-69FCB1C8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Полилиния 14">
              <a:extLst>
                <a:ext uri="{FF2B5EF4-FFF2-40B4-BE49-F238E27FC236}">
                  <a16:creationId xmlns:a16="http://schemas.microsoft.com/office/drawing/2014/main" id="{75BD6E4A-797C-451B-B08F-D99C1A9D1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Полилиния 15">
              <a:extLst>
                <a:ext uri="{FF2B5EF4-FFF2-40B4-BE49-F238E27FC236}">
                  <a16:creationId xmlns:a16="http://schemas.microsoft.com/office/drawing/2014/main" id="{0D241082-BAFA-462E-827B-5814B020F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Полилиния 16">
              <a:extLst>
                <a:ext uri="{FF2B5EF4-FFF2-40B4-BE49-F238E27FC236}">
                  <a16:creationId xmlns:a16="http://schemas.microsoft.com/office/drawing/2014/main" id="{2920CCBD-116D-450B-9608-99F05F7D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Полилиния 17">
              <a:extLst>
                <a:ext uri="{FF2B5EF4-FFF2-40B4-BE49-F238E27FC236}">
                  <a16:creationId xmlns:a16="http://schemas.microsoft.com/office/drawing/2014/main" id="{A57CD3DE-CEAF-4BD4-A5EF-24B3E622B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Полилиния 18">
              <a:extLst>
                <a:ext uri="{FF2B5EF4-FFF2-40B4-BE49-F238E27FC236}">
                  <a16:creationId xmlns:a16="http://schemas.microsoft.com/office/drawing/2014/main" id="{4EC3258C-366B-4629-A7D3-5173D3637D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Полилиния 19">
              <a:extLst>
                <a:ext uri="{FF2B5EF4-FFF2-40B4-BE49-F238E27FC236}">
                  <a16:creationId xmlns:a16="http://schemas.microsoft.com/office/drawing/2014/main" id="{D444D63A-CE2B-4ACD-BA0E-4ADECAD8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Полилиния 20">
              <a:extLst>
                <a:ext uri="{FF2B5EF4-FFF2-40B4-BE49-F238E27FC236}">
                  <a16:creationId xmlns:a16="http://schemas.microsoft.com/office/drawing/2014/main" id="{7A504DF6-187A-4A54-96E8-3F3F28AAA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Полилиния 21">
              <a:extLst>
                <a:ext uri="{FF2B5EF4-FFF2-40B4-BE49-F238E27FC236}">
                  <a16:creationId xmlns:a16="http://schemas.microsoft.com/office/drawing/2014/main" id="{FE04C6F5-6DC5-4C7E-9278-9BE624FC78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Полилиния 22">
              <a:extLst>
                <a:ext uri="{FF2B5EF4-FFF2-40B4-BE49-F238E27FC236}">
                  <a16:creationId xmlns:a16="http://schemas.microsoft.com/office/drawing/2014/main" id="{94A02D9B-E6A9-4D6A-9D2A-D81C76802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Группа 25">
            <a:extLst>
              <a:ext uri="{FF2B5EF4-FFF2-40B4-BE49-F238E27FC236}">
                <a16:creationId xmlns:a16="http://schemas.microsoft.com/office/drawing/2014/main" id="{B78034A6-3565-46AA-9E73-1C954666AB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27" name="Полилиния 27">
              <a:extLst>
                <a:ext uri="{FF2B5EF4-FFF2-40B4-BE49-F238E27FC236}">
                  <a16:creationId xmlns:a16="http://schemas.microsoft.com/office/drawing/2014/main" id="{04947AA2-A772-42CB-9CEC-065095D3D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Полилиния 28">
              <a:extLst>
                <a:ext uri="{FF2B5EF4-FFF2-40B4-BE49-F238E27FC236}">
                  <a16:creationId xmlns:a16="http://schemas.microsoft.com/office/drawing/2014/main" id="{83C52D84-DEC1-4E16-972E-8EEA5D522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Полилиния 29">
              <a:extLst>
                <a:ext uri="{FF2B5EF4-FFF2-40B4-BE49-F238E27FC236}">
                  <a16:creationId xmlns:a16="http://schemas.microsoft.com/office/drawing/2014/main" id="{2036A28D-EF09-41F7-906F-CF405361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Полилиния 30">
              <a:extLst>
                <a:ext uri="{FF2B5EF4-FFF2-40B4-BE49-F238E27FC236}">
                  <a16:creationId xmlns:a16="http://schemas.microsoft.com/office/drawing/2014/main" id="{EE8D92C7-C907-4120-95E3-80E3DC85B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Полилиния 31">
              <a:extLst>
                <a:ext uri="{FF2B5EF4-FFF2-40B4-BE49-F238E27FC236}">
                  <a16:creationId xmlns:a16="http://schemas.microsoft.com/office/drawing/2014/main" id="{BBCEAAB8-CD22-41D7-B330-702682A27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Полилиния 32">
              <a:extLst>
                <a:ext uri="{FF2B5EF4-FFF2-40B4-BE49-F238E27FC236}">
                  <a16:creationId xmlns:a16="http://schemas.microsoft.com/office/drawing/2014/main" id="{6BBC1FEE-3D72-492B-8D8A-BE1A5507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Полилиния 33">
              <a:extLst>
                <a:ext uri="{FF2B5EF4-FFF2-40B4-BE49-F238E27FC236}">
                  <a16:creationId xmlns:a16="http://schemas.microsoft.com/office/drawing/2014/main" id="{C28C6E5C-C393-435C-96A1-AA2859BDC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Полилиния 34">
              <a:extLst>
                <a:ext uri="{FF2B5EF4-FFF2-40B4-BE49-F238E27FC236}">
                  <a16:creationId xmlns:a16="http://schemas.microsoft.com/office/drawing/2014/main" id="{2C2C991F-AC51-4DF5-B8DD-19B08C1CB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Полилиния 35">
              <a:extLst>
                <a:ext uri="{FF2B5EF4-FFF2-40B4-BE49-F238E27FC236}">
                  <a16:creationId xmlns:a16="http://schemas.microsoft.com/office/drawing/2014/main" id="{9C916B5F-285D-4F5A-9085-6781753AF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Полилиния 36">
              <a:extLst>
                <a:ext uri="{FF2B5EF4-FFF2-40B4-BE49-F238E27FC236}">
                  <a16:creationId xmlns:a16="http://schemas.microsoft.com/office/drawing/2014/main" id="{0375DD5F-9D17-4873-B697-3D44A5EBE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Полилиния 37">
              <a:extLst>
                <a:ext uri="{FF2B5EF4-FFF2-40B4-BE49-F238E27FC236}">
                  <a16:creationId xmlns:a16="http://schemas.microsoft.com/office/drawing/2014/main" id="{A159BBC7-6A8B-4612-94A8-56323452C7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Полилиния 38">
              <a:extLst>
                <a:ext uri="{FF2B5EF4-FFF2-40B4-BE49-F238E27FC236}">
                  <a16:creationId xmlns:a16="http://schemas.microsoft.com/office/drawing/2014/main" id="{177C901C-F8DE-4C99-95C8-F8CA1B84F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Прямоугольник 39">
            <a:extLst>
              <a:ext uri="{FF2B5EF4-FFF2-40B4-BE49-F238E27FC236}">
                <a16:creationId xmlns:a16="http://schemas.microsoft.com/office/drawing/2014/main" id="{D1D655F2-6D15-4265-ADEE-EF0075C13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42" name="Полилиния 69">
            <a:extLst>
              <a:ext uri="{FF2B5EF4-FFF2-40B4-BE49-F238E27FC236}">
                <a16:creationId xmlns:a16="http://schemas.microsoft.com/office/drawing/2014/main" id="{3248A930-1A6E-4EFB-8213-D1AC735BE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ru-RU" dirty="0"/>
          </a:p>
        </p:txBody>
      </p:sp>
      <p:sp>
        <p:nvSpPr>
          <p:cNvPr id="2" name="Прямоугольник: скругленные углы 1">
            <a:extLst>
              <a:ext uri="{FF2B5EF4-FFF2-40B4-BE49-F238E27FC236}">
                <a16:creationId xmlns:a16="http://schemas.microsoft.com/office/drawing/2014/main" id="{C72B8328-1EC4-45E6-AF1D-CC45183F2259}"/>
              </a:ext>
            </a:extLst>
          </p:cNvPr>
          <p:cNvSpPr/>
          <p:nvPr/>
        </p:nvSpPr>
        <p:spPr>
          <a:xfrm>
            <a:off x="908393" y="424659"/>
            <a:ext cx="8638689" cy="288166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dirty="0"/>
              <a:t>Відповідно до </a:t>
            </a:r>
            <a:r>
              <a:rPr lang="ru-RU" b="1" i="1" u="sng" dirty="0">
                <a:solidFill>
                  <a:schemeClr val="tx1"/>
                </a:solidFill>
                <a:effectLst>
                  <a:outerShdw blurRad="38100" dist="38100" dir="2700000" algn="tl">
                    <a:srgbClr val="000000">
                      <a:alpha val="43137"/>
                    </a:srgbClr>
                  </a:outerShdw>
                </a:effectLst>
              </a:rPr>
              <a:t>постанови Пленуму ВГСУ «Про деякі питання практики застосування </a:t>
            </a:r>
            <a:r>
              <a:rPr lang="ru-RU" b="1" i="1" u="sng" dirty="0" err="1">
                <a:solidFill>
                  <a:schemeClr val="tx1"/>
                </a:solidFill>
                <a:effectLst>
                  <a:outerShdw blurRad="38100" dist="38100" dir="2700000" algn="tl">
                    <a:srgbClr val="000000">
                      <a:alpha val="43137"/>
                    </a:srgbClr>
                  </a:outerShdw>
                </a:effectLst>
              </a:rPr>
              <a:t>розділу</a:t>
            </a:r>
            <a:r>
              <a:rPr lang="ru-RU" b="1" i="1" u="sng" dirty="0">
                <a:solidFill>
                  <a:schemeClr val="tx1"/>
                </a:solidFill>
                <a:effectLst>
                  <a:outerShdw blurRad="38100" dist="38100" dir="2700000" algn="tl">
                    <a:srgbClr val="000000">
                      <a:alpha val="43137"/>
                    </a:srgbClr>
                  </a:outerShdw>
                </a:effectLst>
              </a:rPr>
              <a:t> VI </a:t>
            </a:r>
            <a:r>
              <a:rPr lang="ru-RU" b="1" i="1" u="sng" dirty="0" err="1">
                <a:solidFill>
                  <a:schemeClr val="tx1"/>
                </a:solidFill>
                <a:effectLst>
                  <a:outerShdw blurRad="38100" dist="38100" dir="2700000" algn="tl">
                    <a:srgbClr val="000000">
                      <a:alpha val="43137"/>
                    </a:srgbClr>
                  </a:outerShdw>
                </a:effectLst>
              </a:rPr>
              <a:t>Господарського</a:t>
            </a:r>
            <a:r>
              <a:rPr lang="ru-RU" b="1" i="1" u="sng" dirty="0">
                <a:solidFill>
                  <a:schemeClr val="tx1"/>
                </a:solidFill>
                <a:effectLst>
                  <a:outerShdw blurRad="38100" dist="38100" dir="2700000" algn="tl">
                    <a:srgbClr val="000000">
                      <a:alpha val="43137"/>
                    </a:srgbClr>
                  </a:outerShdw>
                </a:effectLst>
              </a:rPr>
              <a:t> </a:t>
            </a:r>
            <a:r>
              <a:rPr lang="ru-RU" b="1" i="1" u="sng" dirty="0" err="1">
                <a:solidFill>
                  <a:schemeClr val="tx1"/>
                </a:solidFill>
                <a:effectLst>
                  <a:outerShdw blurRad="38100" dist="38100" dir="2700000" algn="tl">
                    <a:srgbClr val="000000">
                      <a:alpha val="43137"/>
                    </a:srgbClr>
                  </a:outerShdw>
                </a:effectLst>
              </a:rPr>
              <a:t>процесуального</a:t>
            </a:r>
            <a:r>
              <a:rPr lang="ru-RU" b="1" i="1" u="sng" dirty="0">
                <a:solidFill>
                  <a:schemeClr val="tx1"/>
                </a:solidFill>
                <a:effectLst>
                  <a:outerShdw blurRad="38100" dist="38100" dir="2700000" algn="tl">
                    <a:srgbClr val="000000">
                      <a:alpha val="43137"/>
                    </a:srgbClr>
                  </a:outerShdw>
                </a:effectLst>
              </a:rPr>
              <a:t> кодексу України» №7 від 21.02.2013 р., </a:t>
            </a:r>
            <a:r>
              <a:rPr lang="ru-RU" dirty="0" err="1"/>
              <a:t>судовими</a:t>
            </a:r>
            <a:r>
              <a:rPr lang="ru-RU" dirty="0"/>
              <a:t> </a:t>
            </a:r>
            <a:r>
              <a:rPr lang="ru-RU" dirty="0" err="1"/>
              <a:t>витратами</a:t>
            </a:r>
            <a:r>
              <a:rPr lang="ru-RU" dirty="0"/>
              <a:t> є </a:t>
            </a:r>
            <a:r>
              <a:rPr lang="ru-RU" dirty="0" err="1"/>
              <a:t>витрати</a:t>
            </a:r>
            <a:r>
              <a:rPr lang="ru-RU" dirty="0"/>
              <a:t> </a:t>
            </a:r>
            <a:r>
              <a:rPr lang="ru-RU" dirty="0" err="1"/>
              <a:t>сторін</a:t>
            </a:r>
            <a:r>
              <a:rPr lang="ru-RU" dirty="0"/>
              <a:t> та інших </a:t>
            </a:r>
            <a:r>
              <a:rPr lang="ru-RU" dirty="0" err="1"/>
              <a:t>учасників</a:t>
            </a:r>
            <a:r>
              <a:rPr lang="ru-RU" dirty="0"/>
              <a:t> судового </a:t>
            </a:r>
            <a:r>
              <a:rPr lang="ru-RU" dirty="0" err="1"/>
              <a:t>процесу</a:t>
            </a:r>
            <a:r>
              <a:rPr lang="ru-RU" dirty="0"/>
              <a:t> в </a:t>
            </a:r>
            <a:r>
              <a:rPr lang="ru-RU" dirty="0" err="1"/>
              <a:t>господарському</a:t>
            </a:r>
            <a:r>
              <a:rPr lang="ru-RU" dirty="0"/>
              <a:t> суді, які пов’язані з </a:t>
            </a:r>
            <a:r>
              <a:rPr lang="ru-RU" dirty="0" err="1"/>
              <a:t>розглядом</a:t>
            </a:r>
            <a:r>
              <a:rPr lang="ru-RU" dirty="0"/>
              <a:t> </a:t>
            </a:r>
            <a:r>
              <a:rPr lang="ru-RU" dirty="0" err="1"/>
              <a:t>справи</a:t>
            </a:r>
            <a:r>
              <a:rPr lang="ru-RU" dirty="0"/>
              <a:t> і </a:t>
            </a:r>
            <a:r>
              <a:rPr lang="ru-RU" dirty="0" err="1"/>
              <a:t>складаються</a:t>
            </a:r>
            <a:r>
              <a:rPr lang="ru-RU" dirty="0"/>
              <a:t> з: судового </a:t>
            </a:r>
            <a:r>
              <a:rPr lang="ru-RU" dirty="0" err="1"/>
              <a:t>збору</a:t>
            </a:r>
            <a:r>
              <a:rPr lang="ru-RU" dirty="0"/>
              <a:t>; сум, що </a:t>
            </a:r>
            <a:r>
              <a:rPr lang="ru-RU" dirty="0" err="1"/>
              <a:t>підлягають</a:t>
            </a:r>
            <a:r>
              <a:rPr lang="ru-RU" dirty="0"/>
              <a:t> </a:t>
            </a:r>
            <a:r>
              <a:rPr lang="ru-RU" dirty="0" err="1"/>
              <a:t>сплаті</a:t>
            </a:r>
            <a:r>
              <a:rPr lang="ru-RU" dirty="0"/>
              <a:t> за проведення </a:t>
            </a:r>
            <a:r>
              <a:rPr lang="ru-RU" dirty="0" err="1"/>
              <a:t>судової</a:t>
            </a:r>
            <a:r>
              <a:rPr lang="ru-RU" dirty="0"/>
              <a:t> </a:t>
            </a:r>
            <a:r>
              <a:rPr lang="ru-RU" dirty="0" err="1"/>
              <a:t>експертизи</a:t>
            </a:r>
            <a:r>
              <a:rPr lang="ru-RU" dirty="0"/>
              <a:t>, </a:t>
            </a:r>
            <a:r>
              <a:rPr lang="ru-RU" dirty="0" err="1"/>
              <a:t>призначеної</a:t>
            </a:r>
            <a:r>
              <a:rPr lang="ru-RU" dirty="0"/>
              <a:t> </a:t>
            </a:r>
            <a:r>
              <a:rPr lang="ru-RU" dirty="0" err="1"/>
              <a:t>господарським</a:t>
            </a:r>
            <a:r>
              <a:rPr lang="ru-RU" dirty="0"/>
              <a:t> судом; </a:t>
            </a:r>
            <a:r>
              <a:rPr lang="ru-RU" dirty="0" err="1"/>
              <a:t>витрат</a:t>
            </a:r>
            <a:r>
              <a:rPr lang="ru-RU" dirty="0"/>
              <a:t>, пов’язаних з </a:t>
            </a:r>
            <a:r>
              <a:rPr lang="ru-RU" dirty="0" err="1"/>
              <a:t>оглядом</a:t>
            </a:r>
            <a:r>
              <a:rPr lang="ru-RU" dirty="0"/>
              <a:t> та </a:t>
            </a:r>
            <a:r>
              <a:rPr lang="ru-RU" dirty="0" err="1"/>
              <a:t>дослідженням</a:t>
            </a:r>
            <a:r>
              <a:rPr lang="ru-RU" dirty="0"/>
              <a:t> </a:t>
            </a:r>
            <a:r>
              <a:rPr lang="ru-RU" dirty="0" err="1"/>
              <a:t>речових</a:t>
            </a:r>
            <a:r>
              <a:rPr lang="ru-RU" dirty="0"/>
              <a:t> </a:t>
            </a:r>
            <a:r>
              <a:rPr lang="ru-RU" dirty="0" err="1"/>
              <a:t>доказів</a:t>
            </a:r>
            <a:r>
              <a:rPr lang="ru-RU" dirty="0"/>
              <a:t> у </a:t>
            </a:r>
            <a:r>
              <a:rPr lang="ru-RU" dirty="0" err="1"/>
              <a:t>місці</a:t>
            </a:r>
            <a:r>
              <a:rPr lang="ru-RU" dirty="0"/>
              <a:t> їх </a:t>
            </a:r>
            <a:r>
              <a:rPr lang="ru-RU" dirty="0" err="1"/>
              <a:t>знаходження</a:t>
            </a:r>
            <a:r>
              <a:rPr lang="ru-RU" dirty="0"/>
              <a:t>; оплати послуг </a:t>
            </a:r>
            <a:r>
              <a:rPr lang="ru-RU" dirty="0" err="1"/>
              <a:t>перекладача</a:t>
            </a:r>
            <a:r>
              <a:rPr lang="ru-RU" dirty="0"/>
              <a:t>, адвоката; інших </a:t>
            </a:r>
            <a:r>
              <a:rPr lang="ru-RU" dirty="0" err="1"/>
              <a:t>витрат</a:t>
            </a:r>
            <a:r>
              <a:rPr lang="ru-RU" dirty="0"/>
              <a:t>, пов’язаних з </a:t>
            </a:r>
            <a:r>
              <a:rPr lang="ru-RU" dirty="0" err="1"/>
              <a:t>розглядом</a:t>
            </a:r>
            <a:r>
              <a:rPr lang="ru-RU" dirty="0"/>
              <a:t> </a:t>
            </a:r>
            <a:r>
              <a:rPr lang="ru-RU" dirty="0" err="1"/>
              <a:t>справи</a:t>
            </a:r>
            <a:r>
              <a:rPr lang="ru-RU" dirty="0"/>
              <a:t>.</a:t>
            </a:r>
            <a:endParaRPr lang="ru-UA" dirty="0"/>
          </a:p>
        </p:txBody>
      </p:sp>
      <p:sp>
        <p:nvSpPr>
          <p:cNvPr id="3" name="Прямоугольник: скругленные углы 2">
            <a:extLst>
              <a:ext uri="{FF2B5EF4-FFF2-40B4-BE49-F238E27FC236}">
                <a16:creationId xmlns:a16="http://schemas.microsoft.com/office/drawing/2014/main" id="{A1B6CB54-BF7F-4BA6-ACD9-6A315F4CC4F0}"/>
              </a:ext>
            </a:extLst>
          </p:cNvPr>
          <p:cNvSpPr/>
          <p:nvPr/>
        </p:nvSpPr>
        <p:spPr>
          <a:xfrm>
            <a:off x="3242340" y="3833546"/>
            <a:ext cx="8675073" cy="273805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ru-RU" b="1" i="1" u="sng" dirty="0">
                <a:effectLst>
                  <a:outerShdw blurRad="38100" dist="38100" dir="2700000" algn="tl">
                    <a:srgbClr val="000000">
                      <a:alpha val="43137"/>
                    </a:srgbClr>
                  </a:outerShdw>
                </a:effectLst>
              </a:rPr>
              <a:t>Склад </a:t>
            </a:r>
            <a:r>
              <a:rPr lang="ru-RU" b="1" i="1" u="sng" dirty="0" err="1">
                <a:effectLst>
                  <a:outerShdw blurRad="38100" dist="38100" dir="2700000" algn="tl">
                    <a:srgbClr val="000000">
                      <a:alpha val="43137"/>
                    </a:srgbClr>
                  </a:outerShdw>
                </a:effectLst>
              </a:rPr>
              <a:t>судових</a:t>
            </a:r>
            <a:r>
              <a:rPr lang="ru-RU" b="1" i="1" u="sng" dirty="0">
                <a:effectLst>
                  <a:outerShdw blurRad="38100" dist="38100" dir="2700000" algn="tl">
                    <a:srgbClr val="000000">
                      <a:alpha val="43137"/>
                    </a:srgbClr>
                  </a:outerShdw>
                </a:effectLst>
              </a:rPr>
              <a:t> </a:t>
            </a:r>
            <a:r>
              <a:rPr lang="ru-RU" b="1" i="1" u="sng" dirty="0" err="1">
                <a:effectLst>
                  <a:outerShdw blurRad="38100" dist="38100" dir="2700000" algn="tl">
                    <a:srgbClr val="000000">
                      <a:alpha val="43137"/>
                    </a:srgbClr>
                  </a:outerShdw>
                </a:effectLst>
              </a:rPr>
              <a:t>витрат</a:t>
            </a:r>
            <a:r>
              <a:rPr lang="ru-RU" b="1" i="1" u="sng" dirty="0">
                <a:effectLst>
                  <a:outerShdw blurRad="38100" dist="38100" dir="2700000" algn="tl">
                    <a:srgbClr val="000000">
                      <a:alpha val="43137"/>
                    </a:srgbClr>
                  </a:outerShdw>
                </a:effectLst>
              </a:rPr>
              <a:t> не є </a:t>
            </a:r>
            <a:r>
              <a:rPr lang="ru-RU" b="1" i="1" u="sng" dirty="0" err="1">
                <a:effectLst>
                  <a:outerShdw blurRad="38100" dist="38100" dir="2700000" algn="tl">
                    <a:srgbClr val="000000">
                      <a:alpha val="43137"/>
                    </a:srgbClr>
                  </a:outerShdw>
                </a:effectLst>
              </a:rPr>
              <a:t>вичерпним</a:t>
            </a:r>
            <a:r>
              <a:rPr lang="ru-RU" b="1" i="1" u="sng" dirty="0">
                <a:effectLst>
                  <a:outerShdw blurRad="38100" dist="38100" dir="2700000" algn="tl">
                    <a:srgbClr val="000000">
                      <a:alpha val="43137"/>
                    </a:srgbClr>
                  </a:outerShdw>
                </a:effectLst>
              </a:rPr>
              <a:t>, і </a:t>
            </a:r>
            <a:r>
              <a:rPr lang="ru-RU" b="1" i="1" u="sng" dirty="0" err="1">
                <a:effectLst>
                  <a:outerShdw blurRad="38100" dist="38100" dir="2700000" algn="tl">
                    <a:srgbClr val="000000">
                      <a:alpha val="43137"/>
                    </a:srgbClr>
                  </a:outerShdw>
                </a:effectLst>
              </a:rPr>
              <a:t>оцінка</a:t>
            </a:r>
            <a:r>
              <a:rPr lang="ru-RU" b="1" i="1" u="sng" dirty="0">
                <a:effectLst>
                  <a:outerShdw blurRad="38100" dist="38100" dir="2700000" algn="tl">
                    <a:srgbClr val="000000">
                      <a:alpha val="43137"/>
                    </a:srgbClr>
                  </a:outerShdw>
                </a:effectLst>
              </a:rPr>
              <a:t> тих чи інших </a:t>
            </a:r>
            <a:r>
              <a:rPr lang="ru-RU" b="1" i="1" u="sng" dirty="0" err="1">
                <a:effectLst>
                  <a:outerShdw blurRad="38100" dist="38100" dir="2700000" algn="tl">
                    <a:srgbClr val="000000">
                      <a:alpha val="43137"/>
                    </a:srgbClr>
                  </a:outerShdw>
                </a:effectLst>
              </a:rPr>
              <a:t>витрат</a:t>
            </a:r>
            <a:r>
              <a:rPr lang="ru-RU" b="1" i="1" u="sng" dirty="0">
                <a:effectLst>
                  <a:outerShdw blurRad="38100" dist="38100" dir="2700000" algn="tl">
                    <a:srgbClr val="000000">
                      <a:alpha val="43137"/>
                    </a:srgbClr>
                  </a:outerShdw>
                </a:effectLst>
              </a:rPr>
              <a:t> </a:t>
            </a:r>
            <a:r>
              <a:rPr lang="ru-RU" b="1" i="1" u="sng" dirty="0" err="1">
                <a:effectLst>
                  <a:outerShdw blurRad="38100" dist="38100" dir="2700000" algn="tl">
                    <a:srgbClr val="000000">
                      <a:alpha val="43137"/>
                    </a:srgbClr>
                  </a:outerShdw>
                </a:effectLst>
              </a:rPr>
              <a:t>сторін</a:t>
            </a:r>
            <a:r>
              <a:rPr lang="ru-RU" b="1" i="1" u="sng" dirty="0">
                <a:effectLst>
                  <a:outerShdw blurRad="38100" dist="38100" dir="2700000" algn="tl">
                    <a:srgbClr val="000000">
                      <a:alpha val="43137"/>
                    </a:srgbClr>
                  </a:outerShdw>
                </a:effectLst>
              </a:rPr>
              <a:t> як </a:t>
            </a:r>
            <a:r>
              <a:rPr lang="ru-RU" b="1" i="1" u="sng" dirty="0" err="1">
                <a:effectLst>
                  <a:outerShdw blurRad="38100" dist="38100" dir="2700000" algn="tl">
                    <a:srgbClr val="000000">
                      <a:alpha val="43137"/>
                    </a:srgbClr>
                  </a:outerShdw>
                </a:effectLst>
              </a:rPr>
              <a:t>судових</a:t>
            </a:r>
            <a:r>
              <a:rPr lang="ru-RU" b="1" i="1" u="sng" dirty="0">
                <a:effectLst>
                  <a:outerShdw blurRad="38100" dist="38100" dir="2700000" algn="tl">
                    <a:srgbClr val="000000">
                      <a:alpha val="43137"/>
                    </a:srgbClr>
                  </a:outerShdw>
                </a:effectLst>
              </a:rPr>
              <a:t> </a:t>
            </a:r>
            <a:r>
              <a:rPr lang="ru-RU" b="1" i="1" u="sng" dirty="0" err="1">
                <a:effectLst>
                  <a:outerShdw blurRad="38100" dist="38100" dir="2700000" algn="tl">
                    <a:srgbClr val="000000">
                      <a:alpha val="43137"/>
                    </a:srgbClr>
                  </a:outerShdw>
                </a:effectLst>
              </a:rPr>
              <a:t>здійснюється</a:t>
            </a:r>
            <a:r>
              <a:rPr lang="ru-RU" b="1" i="1" u="sng" dirty="0">
                <a:effectLst>
                  <a:outerShdw blurRad="38100" dist="38100" dir="2700000" algn="tl">
                    <a:srgbClr val="000000">
                      <a:alpha val="43137"/>
                    </a:srgbClr>
                  </a:outerShdw>
                </a:effectLst>
              </a:rPr>
              <a:t> </a:t>
            </a:r>
            <a:r>
              <a:rPr lang="ru-RU" b="1" i="1" u="sng" dirty="0" err="1">
                <a:effectLst>
                  <a:outerShdw blurRad="38100" dist="38100" dir="2700000" algn="tl">
                    <a:srgbClr val="000000">
                      <a:alpha val="43137"/>
                    </a:srgbClr>
                  </a:outerShdw>
                </a:effectLst>
              </a:rPr>
              <a:t>господарським</a:t>
            </a:r>
            <a:r>
              <a:rPr lang="ru-RU" b="1" i="1" u="sng" dirty="0">
                <a:effectLst>
                  <a:outerShdw blurRad="38100" dist="38100" dir="2700000" algn="tl">
                    <a:srgbClr val="000000">
                      <a:alpha val="43137"/>
                    </a:srgbClr>
                  </a:outerShdw>
                </a:effectLst>
              </a:rPr>
              <a:t> судом з урахуванням обставин </a:t>
            </a:r>
            <a:r>
              <a:rPr lang="ru-RU" b="1" i="1" u="sng" dirty="0" err="1">
                <a:effectLst>
                  <a:outerShdw blurRad="38100" dist="38100" dir="2700000" algn="tl">
                    <a:srgbClr val="000000">
                      <a:alpha val="43137"/>
                    </a:srgbClr>
                  </a:outerShdw>
                </a:effectLst>
              </a:rPr>
              <a:t>конкретної</a:t>
            </a:r>
            <a:r>
              <a:rPr lang="ru-RU" b="1" i="1" u="sng" dirty="0">
                <a:effectLst>
                  <a:outerShdw blurRad="38100" dist="38100" dir="2700000" algn="tl">
                    <a:srgbClr val="000000">
                      <a:alpha val="43137"/>
                    </a:srgbClr>
                  </a:outerShdw>
                </a:effectLst>
              </a:rPr>
              <a:t> </a:t>
            </a:r>
            <a:r>
              <a:rPr lang="ru-RU" b="1" i="1" u="sng" dirty="0" err="1">
                <a:effectLst>
                  <a:outerShdw blurRad="38100" dist="38100" dir="2700000" algn="tl">
                    <a:srgbClr val="000000">
                      <a:alpha val="43137"/>
                    </a:srgbClr>
                  </a:outerShdw>
                </a:effectLst>
              </a:rPr>
              <a:t>справи</a:t>
            </a:r>
            <a:r>
              <a:rPr lang="ru-RU" b="1" i="1" u="sng" dirty="0">
                <a:effectLst>
                  <a:outerShdw blurRad="38100" dist="38100" dir="2700000" algn="tl">
                    <a:srgbClr val="000000">
                      <a:alpha val="43137"/>
                    </a:srgbClr>
                  </a:outerShdw>
                </a:effectLst>
              </a:rPr>
              <a:t>. </a:t>
            </a:r>
            <a:r>
              <a:rPr lang="ru-RU" dirty="0" err="1"/>
              <a:t>Остаточне</a:t>
            </a:r>
            <a:r>
              <a:rPr lang="ru-RU" dirty="0"/>
              <a:t> визначення в процесі </a:t>
            </a:r>
            <a:r>
              <a:rPr lang="ru-RU" dirty="0" err="1"/>
              <a:t>розгляду</a:t>
            </a:r>
            <a:r>
              <a:rPr lang="ru-RU" dirty="0"/>
              <a:t> </a:t>
            </a:r>
            <a:r>
              <a:rPr lang="ru-RU" dirty="0" err="1"/>
              <a:t>справи</a:t>
            </a:r>
            <a:r>
              <a:rPr lang="ru-RU" dirty="0"/>
              <a:t> </a:t>
            </a:r>
            <a:r>
              <a:rPr lang="ru-RU" dirty="0" err="1"/>
              <a:t>ціни</a:t>
            </a:r>
            <a:r>
              <a:rPr lang="ru-RU" dirty="0"/>
              <a:t> позову (</a:t>
            </a:r>
            <a:r>
              <a:rPr lang="ru-RU" dirty="0" err="1"/>
              <a:t>дійсної</a:t>
            </a:r>
            <a:r>
              <a:rPr lang="ru-RU" dirty="0"/>
              <a:t> </a:t>
            </a:r>
            <a:r>
              <a:rPr lang="ru-RU" dirty="0" err="1"/>
              <a:t>вартості</a:t>
            </a:r>
            <a:r>
              <a:rPr lang="ru-RU" dirty="0"/>
              <a:t> </a:t>
            </a:r>
            <a:r>
              <a:rPr lang="ru-RU" dirty="0" err="1"/>
              <a:t>спірного</a:t>
            </a:r>
            <a:r>
              <a:rPr lang="ru-RU" dirty="0"/>
              <a:t> майна), а </a:t>
            </a:r>
            <a:r>
              <a:rPr lang="ru-RU" dirty="0" err="1"/>
              <a:t>отже</a:t>
            </a:r>
            <a:r>
              <a:rPr lang="ru-RU" dirty="0"/>
              <a:t> й </a:t>
            </a:r>
            <a:r>
              <a:rPr lang="ru-RU" dirty="0" err="1"/>
              <a:t>суми</a:t>
            </a:r>
            <a:r>
              <a:rPr lang="ru-RU" dirty="0"/>
              <a:t> судового </a:t>
            </a:r>
            <a:r>
              <a:rPr lang="ru-RU" dirty="0" err="1"/>
              <a:t>збору</a:t>
            </a:r>
            <a:r>
              <a:rPr lang="ru-RU" dirty="0"/>
              <a:t> </a:t>
            </a:r>
            <a:r>
              <a:rPr lang="ru-RU" dirty="0" err="1"/>
              <a:t>здійснюється</a:t>
            </a:r>
            <a:r>
              <a:rPr lang="ru-RU" dirty="0"/>
              <a:t> </a:t>
            </a:r>
            <a:r>
              <a:rPr lang="ru-RU" dirty="0" err="1"/>
              <a:t>господарським</a:t>
            </a:r>
            <a:r>
              <a:rPr lang="ru-RU" dirty="0"/>
              <a:t> судом на </a:t>
            </a:r>
            <a:r>
              <a:rPr lang="ru-RU" dirty="0" err="1"/>
              <a:t>підставі</a:t>
            </a:r>
            <a:r>
              <a:rPr lang="ru-RU" dirty="0"/>
              <a:t> </a:t>
            </a:r>
            <a:r>
              <a:rPr lang="ru-RU" dirty="0" err="1"/>
              <a:t>поданих</a:t>
            </a:r>
            <a:r>
              <a:rPr lang="ru-RU" dirty="0"/>
              <a:t> учасниками судового </a:t>
            </a:r>
            <a:r>
              <a:rPr lang="ru-RU" dirty="0" err="1"/>
              <a:t>процесу</a:t>
            </a:r>
            <a:r>
              <a:rPr lang="ru-RU" dirty="0"/>
              <a:t> </a:t>
            </a:r>
            <a:r>
              <a:rPr lang="ru-RU" dirty="0" err="1"/>
              <a:t>доказів</a:t>
            </a:r>
            <a:r>
              <a:rPr lang="ru-RU" dirty="0"/>
              <a:t>, а за їх </a:t>
            </a:r>
            <a:r>
              <a:rPr lang="ru-RU" dirty="0" err="1"/>
              <a:t>недостатності</a:t>
            </a:r>
            <a:r>
              <a:rPr lang="ru-RU" dirty="0"/>
              <a:t> для цього – шляхом </a:t>
            </a:r>
            <a:r>
              <a:rPr lang="ru-RU" dirty="0" err="1"/>
              <a:t>призначення</a:t>
            </a:r>
            <a:r>
              <a:rPr lang="ru-RU" dirty="0"/>
              <a:t> відповідної </a:t>
            </a:r>
            <a:r>
              <a:rPr lang="ru-RU" dirty="0" err="1"/>
              <a:t>судової</a:t>
            </a:r>
            <a:r>
              <a:rPr lang="ru-RU" dirty="0"/>
              <a:t> </a:t>
            </a:r>
            <a:r>
              <a:rPr lang="ru-RU" dirty="0" err="1"/>
              <a:t>експертизи</a:t>
            </a:r>
            <a:r>
              <a:rPr lang="ru-RU" dirty="0"/>
              <a:t> (</a:t>
            </a:r>
            <a:r>
              <a:rPr lang="ru-RU" dirty="0" err="1"/>
              <a:t>експертної</a:t>
            </a:r>
            <a:r>
              <a:rPr lang="ru-RU" dirty="0"/>
              <a:t> оцінки майна). </a:t>
            </a:r>
            <a:endParaRPr lang="ru-UA" dirty="0"/>
          </a:p>
        </p:txBody>
      </p:sp>
    </p:spTree>
    <p:extLst>
      <p:ext uri="{BB962C8B-B14F-4D97-AF65-F5344CB8AC3E}">
        <p14:creationId xmlns:p14="http://schemas.microsoft.com/office/powerpoint/2010/main" val="8167721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0" name="Прямоугольник 9">
            <a:extLst>
              <a:ext uri="{FF2B5EF4-FFF2-40B4-BE49-F238E27FC236}">
                <a16:creationId xmlns:a16="http://schemas.microsoft.com/office/drawing/2014/main" id="{93F2CC0B-D5F1-40B8-9CC6-4A36850B6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nvGrpSpPr>
          <p:cNvPr id="12" name="Группа 11">
            <a:extLst>
              <a:ext uri="{FF2B5EF4-FFF2-40B4-BE49-F238E27FC236}">
                <a16:creationId xmlns:a16="http://schemas.microsoft.com/office/drawing/2014/main" id="{631C6CE6-1810-44ED-A6D7-3FF53040A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13" name="Полилиния 11">
              <a:extLst>
                <a:ext uri="{FF2B5EF4-FFF2-40B4-BE49-F238E27FC236}">
                  <a16:creationId xmlns:a16="http://schemas.microsoft.com/office/drawing/2014/main" id="{1F6D8BFE-D0D0-4BAE-9D5A-701DE7D3C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Полилиния 12">
              <a:extLst>
                <a:ext uri="{FF2B5EF4-FFF2-40B4-BE49-F238E27FC236}">
                  <a16:creationId xmlns:a16="http://schemas.microsoft.com/office/drawing/2014/main" id="{53F86D30-CEDB-4D96-AF73-AA3CD5A43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Полилиния 13">
              <a:extLst>
                <a:ext uri="{FF2B5EF4-FFF2-40B4-BE49-F238E27FC236}">
                  <a16:creationId xmlns:a16="http://schemas.microsoft.com/office/drawing/2014/main" id="{F5187540-C4C8-410C-A395-69FCB1C8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Полилиния 14">
              <a:extLst>
                <a:ext uri="{FF2B5EF4-FFF2-40B4-BE49-F238E27FC236}">
                  <a16:creationId xmlns:a16="http://schemas.microsoft.com/office/drawing/2014/main" id="{75BD6E4A-797C-451B-B08F-D99C1A9D1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Полилиния 15">
              <a:extLst>
                <a:ext uri="{FF2B5EF4-FFF2-40B4-BE49-F238E27FC236}">
                  <a16:creationId xmlns:a16="http://schemas.microsoft.com/office/drawing/2014/main" id="{0D241082-BAFA-462E-827B-5814B020F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Полилиния 16">
              <a:extLst>
                <a:ext uri="{FF2B5EF4-FFF2-40B4-BE49-F238E27FC236}">
                  <a16:creationId xmlns:a16="http://schemas.microsoft.com/office/drawing/2014/main" id="{2920CCBD-116D-450B-9608-99F05F7D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Полилиния 17">
              <a:extLst>
                <a:ext uri="{FF2B5EF4-FFF2-40B4-BE49-F238E27FC236}">
                  <a16:creationId xmlns:a16="http://schemas.microsoft.com/office/drawing/2014/main" id="{A57CD3DE-CEAF-4BD4-A5EF-24B3E622B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Полилиния 18">
              <a:extLst>
                <a:ext uri="{FF2B5EF4-FFF2-40B4-BE49-F238E27FC236}">
                  <a16:creationId xmlns:a16="http://schemas.microsoft.com/office/drawing/2014/main" id="{4EC3258C-366B-4629-A7D3-5173D3637D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Полилиния 19">
              <a:extLst>
                <a:ext uri="{FF2B5EF4-FFF2-40B4-BE49-F238E27FC236}">
                  <a16:creationId xmlns:a16="http://schemas.microsoft.com/office/drawing/2014/main" id="{D444D63A-CE2B-4ACD-BA0E-4ADECAD8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Полилиния 20">
              <a:extLst>
                <a:ext uri="{FF2B5EF4-FFF2-40B4-BE49-F238E27FC236}">
                  <a16:creationId xmlns:a16="http://schemas.microsoft.com/office/drawing/2014/main" id="{7A504DF6-187A-4A54-96E8-3F3F28AAA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Полилиния 21">
              <a:extLst>
                <a:ext uri="{FF2B5EF4-FFF2-40B4-BE49-F238E27FC236}">
                  <a16:creationId xmlns:a16="http://schemas.microsoft.com/office/drawing/2014/main" id="{FE04C6F5-6DC5-4C7E-9278-9BE624FC78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Полилиния 22">
              <a:extLst>
                <a:ext uri="{FF2B5EF4-FFF2-40B4-BE49-F238E27FC236}">
                  <a16:creationId xmlns:a16="http://schemas.microsoft.com/office/drawing/2014/main" id="{94A02D9B-E6A9-4D6A-9D2A-D81C76802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Группа 25">
            <a:extLst>
              <a:ext uri="{FF2B5EF4-FFF2-40B4-BE49-F238E27FC236}">
                <a16:creationId xmlns:a16="http://schemas.microsoft.com/office/drawing/2014/main" id="{B78034A6-3565-46AA-9E73-1C954666AB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27" name="Полилиния 27">
              <a:extLst>
                <a:ext uri="{FF2B5EF4-FFF2-40B4-BE49-F238E27FC236}">
                  <a16:creationId xmlns:a16="http://schemas.microsoft.com/office/drawing/2014/main" id="{04947AA2-A772-42CB-9CEC-065095D3D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Полилиния 28">
              <a:extLst>
                <a:ext uri="{FF2B5EF4-FFF2-40B4-BE49-F238E27FC236}">
                  <a16:creationId xmlns:a16="http://schemas.microsoft.com/office/drawing/2014/main" id="{83C52D84-DEC1-4E16-972E-8EEA5D522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Полилиния 29">
              <a:extLst>
                <a:ext uri="{FF2B5EF4-FFF2-40B4-BE49-F238E27FC236}">
                  <a16:creationId xmlns:a16="http://schemas.microsoft.com/office/drawing/2014/main" id="{2036A28D-EF09-41F7-906F-CF405361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Полилиния 30">
              <a:extLst>
                <a:ext uri="{FF2B5EF4-FFF2-40B4-BE49-F238E27FC236}">
                  <a16:creationId xmlns:a16="http://schemas.microsoft.com/office/drawing/2014/main" id="{EE8D92C7-C907-4120-95E3-80E3DC85B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Полилиния 31">
              <a:extLst>
                <a:ext uri="{FF2B5EF4-FFF2-40B4-BE49-F238E27FC236}">
                  <a16:creationId xmlns:a16="http://schemas.microsoft.com/office/drawing/2014/main" id="{BBCEAAB8-CD22-41D7-B330-702682A27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Полилиния 32">
              <a:extLst>
                <a:ext uri="{FF2B5EF4-FFF2-40B4-BE49-F238E27FC236}">
                  <a16:creationId xmlns:a16="http://schemas.microsoft.com/office/drawing/2014/main" id="{6BBC1FEE-3D72-492B-8D8A-BE1A5507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Полилиния 33">
              <a:extLst>
                <a:ext uri="{FF2B5EF4-FFF2-40B4-BE49-F238E27FC236}">
                  <a16:creationId xmlns:a16="http://schemas.microsoft.com/office/drawing/2014/main" id="{C28C6E5C-C393-435C-96A1-AA2859BDC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Полилиния 34">
              <a:extLst>
                <a:ext uri="{FF2B5EF4-FFF2-40B4-BE49-F238E27FC236}">
                  <a16:creationId xmlns:a16="http://schemas.microsoft.com/office/drawing/2014/main" id="{2C2C991F-AC51-4DF5-B8DD-19B08C1CB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Полилиния 35">
              <a:extLst>
                <a:ext uri="{FF2B5EF4-FFF2-40B4-BE49-F238E27FC236}">
                  <a16:creationId xmlns:a16="http://schemas.microsoft.com/office/drawing/2014/main" id="{9C916B5F-285D-4F5A-9085-6781753AF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Полилиния 36">
              <a:extLst>
                <a:ext uri="{FF2B5EF4-FFF2-40B4-BE49-F238E27FC236}">
                  <a16:creationId xmlns:a16="http://schemas.microsoft.com/office/drawing/2014/main" id="{0375DD5F-9D17-4873-B697-3D44A5EBE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Полилиния 37">
              <a:extLst>
                <a:ext uri="{FF2B5EF4-FFF2-40B4-BE49-F238E27FC236}">
                  <a16:creationId xmlns:a16="http://schemas.microsoft.com/office/drawing/2014/main" id="{A159BBC7-6A8B-4612-94A8-56323452C7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Полилиния 38">
              <a:extLst>
                <a:ext uri="{FF2B5EF4-FFF2-40B4-BE49-F238E27FC236}">
                  <a16:creationId xmlns:a16="http://schemas.microsoft.com/office/drawing/2014/main" id="{177C901C-F8DE-4C99-95C8-F8CA1B84F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Прямоугольник 39">
            <a:extLst>
              <a:ext uri="{FF2B5EF4-FFF2-40B4-BE49-F238E27FC236}">
                <a16:creationId xmlns:a16="http://schemas.microsoft.com/office/drawing/2014/main" id="{D1D655F2-6D15-4265-ADEE-EF0075C13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42" name="Полилиния 69">
            <a:extLst>
              <a:ext uri="{FF2B5EF4-FFF2-40B4-BE49-F238E27FC236}">
                <a16:creationId xmlns:a16="http://schemas.microsoft.com/office/drawing/2014/main" id="{3248A930-1A6E-4EFB-8213-D1AC735BE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ru-RU" dirty="0"/>
          </a:p>
        </p:txBody>
      </p:sp>
      <p:sp>
        <p:nvSpPr>
          <p:cNvPr id="2" name="Прямоугольник: скругленные углы 1">
            <a:extLst>
              <a:ext uri="{FF2B5EF4-FFF2-40B4-BE49-F238E27FC236}">
                <a16:creationId xmlns:a16="http://schemas.microsoft.com/office/drawing/2014/main" id="{5EC06B3C-747B-41A9-826F-47FD5A200191}"/>
              </a:ext>
            </a:extLst>
          </p:cNvPr>
          <p:cNvSpPr/>
          <p:nvPr/>
        </p:nvSpPr>
        <p:spPr>
          <a:xfrm>
            <a:off x="695218" y="207866"/>
            <a:ext cx="10525065" cy="1070829"/>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ru-RU"/>
              <a:t>Згідно частини першої статті 123 ГПК судові витрати складаються з судового збору та витрат, пов’язаних з розглядом справи. Розмір судового збору, порядок його сплати, повернення і звільнення від сплати встановлюються законом. </a:t>
            </a:r>
            <a:endParaRPr lang="ru-UA"/>
          </a:p>
        </p:txBody>
      </p:sp>
      <p:sp>
        <p:nvSpPr>
          <p:cNvPr id="3" name="Овал 2">
            <a:extLst>
              <a:ext uri="{FF2B5EF4-FFF2-40B4-BE49-F238E27FC236}">
                <a16:creationId xmlns:a16="http://schemas.microsoft.com/office/drawing/2014/main" id="{F990925E-429A-4A20-AA9A-6A5BC423D931}"/>
              </a:ext>
            </a:extLst>
          </p:cNvPr>
          <p:cNvSpPr/>
          <p:nvPr/>
        </p:nvSpPr>
        <p:spPr>
          <a:xfrm>
            <a:off x="4113366" y="1500819"/>
            <a:ext cx="3809476" cy="134281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ru-RU"/>
              <a:t>До витрат, пов’язаних з розглядом справи, належать витрати: </a:t>
            </a:r>
            <a:endParaRPr lang="ru-UA"/>
          </a:p>
        </p:txBody>
      </p:sp>
      <p:sp>
        <p:nvSpPr>
          <p:cNvPr id="4" name="Овал 3">
            <a:extLst>
              <a:ext uri="{FF2B5EF4-FFF2-40B4-BE49-F238E27FC236}">
                <a16:creationId xmlns:a16="http://schemas.microsoft.com/office/drawing/2014/main" id="{F1957C10-7577-4FEC-9AC0-A421E585B18D}"/>
              </a:ext>
            </a:extLst>
          </p:cNvPr>
          <p:cNvSpPr/>
          <p:nvPr/>
        </p:nvSpPr>
        <p:spPr>
          <a:xfrm>
            <a:off x="505256" y="2069758"/>
            <a:ext cx="2553100" cy="193537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ru-RU"/>
              <a:t>1)  на професійну правничу допомогу; </a:t>
            </a:r>
            <a:endParaRPr lang="ru-UA"/>
          </a:p>
        </p:txBody>
      </p:sp>
      <p:sp>
        <p:nvSpPr>
          <p:cNvPr id="5" name="Овал 4">
            <a:extLst>
              <a:ext uri="{FF2B5EF4-FFF2-40B4-BE49-F238E27FC236}">
                <a16:creationId xmlns:a16="http://schemas.microsoft.com/office/drawing/2014/main" id="{5D2B2FB4-3B73-4143-86FC-6D1379A8D1AE}"/>
              </a:ext>
            </a:extLst>
          </p:cNvPr>
          <p:cNvSpPr/>
          <p:nvPr/>
        </p:nvSpPr>
        <p:spPr>
          <a:xfrm>
            <a:off x="2186530" y="4061512"/>
            <a:ext cx="3328505" cy="247277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ru-RU"/>
              <a:t>2)  пов’язані із залученням свідків, спеціалістів, перекладачів, експертів та проведенням експертизи; </a:t>
            </a:r>
            <a:endParaRPr lang="ru-UA"/>
          </a:p>
        </p:txBody>
      </p:sp>
      <p:sp>
        <p:nvSpPr>
          <p:cNvPr id="6" name="Овал 5">
            <a:extLst>
              <a:ext uri="{FF2B5EF4-FFF2-40B4-BE49-F238E27FC236}">
                <a16:creationId xmlns:a16="http://schemas.microsoft.com/office/drawing/2014/main" id="{2DE9667F-C66A-4EBF-AD0A-A932D099C511}"/>
              </a:ext>
            </a:extLst>
          </p:cNvPr>
          <p:cNvSpPr/>
          <p:nvPr/>
        </p:nvSpPr>
        <p:spPr>
          <a:xfrm>
            <a:off x="8709984" y="1964871"/>
            <a:ext cx="3282421" cy="247277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ru-RU" dirty="0"/>
              <a:t>4)  пов’язані з </a:t>
            </a:r>
            <a:r>
              <a:rPr lang="ru-RU" dirty="0" err="1"/>
              <a:t>вчиненням</a:t>
            </a:r>
            <a:r>
              <a:rPr lang="ru-RU" dirty="0"/>
              <a:t> інших </a:t>
            </a:r>
            <a:r>
              <a:rPr lang="ru-RU" dirty="0" err="1"/>
              <a:t>процесуальних</a:t>
            </a:r>
            <a:r>
              <a:rPr lang="ru-RU" dirty="0"/>
              <a:t> дій, необхідних для </a:t>
            </a:r>
            <a:r>
              <a:rPr lang="ru-RU" dirty="0" err="1"/>
              <a:t>розгляду</a:t>
            </a:r>
            <a:r>
              <a:rPr lang="ru-RU" dirty="0"/>
              <a:t> </a:t>
            </a:r>
            <a:r>
              <a:rPr lang="ru-RU" dirty="0" err="1"/>
              <a:t>справи</a:t>
            </a:r>
            <a:r>
              <a:rPr lang="ru-RU" dirty="0"/>
              <a:t> або </a:t>
            </a:r>
            <a:r>
              <a:rPr lang="ru-RU" dirty="0" err="1"/>
              <a:t>підготовки</a:t>
            </a:r>
            <a:r>
              <a:rPr lang="ru-RU" dirty="0"/>
              <a:t> до її </a:t>
            </a:r>
            <a:r>
              <a:rPr lang="ru-RU" dirty="0" err="1"/>
              <a:t>розгляду</a:t>
            </a:r>
            <a:r>
              <a:rPr lang="ru-RU" dirty="0"/>
              <a:t>. </a:t>
            </a:r>
            <a:endParaRPr lang="ru-UA" dirty="0"/>
          </a:p>
        </p:txBody>
      </p:sp>
      <p:sp>
        <p:nvSpPr>
          <p:cNvPr id="7" name="Овал 6">
            <a:extLst>
              <a:ext uri="{FF2B5EF4-FFF2-40B4-BE49-F238E27FC236}">
                <a16:creationId xmlns:a16="http://schemas.microsoft.com/office/drawing/2014/main" id="{1932CCB0-7308-4A7F-B839-F4BFD2E87874}"/>
              </a:ext>
            </a:extLst>
          </p:cNvPr>
          <p:cNvSpPr/>
          <p:nvPr/>
        </p:nvSpPr>
        <p:spPr>
          <a:xfrm>
            <a:off x="5730751" y="4129045"/>
            <a:ext cx="3967226" cy="239917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ru-RU"/>
              <a:t>3)  пов’язані з витребуванням доказів, проведенням огляду доказів за їх місцезнаходженням, забезпеченням доказів;</a:t>
            </a:r>
            <a:endParaRPr lang="ru-UA"/>
          </a:p>
        </p:txBody>
      </p:sp>
      <p:sp>
        <p:nvSpPr>
          <p:cNvPr id="8" name="Стрелка: вниз 7">
            <a:extLst>
              <a:ext uri="{FF2B5EF4-FFF2-40B4-BE49-F238E27FC236}">
                <a16:creationId xmlns:a16="http://schemas.microsoft.com/office/drawing/2014/main" id="{6B0BF24E-9D60-47F7-8443-EB0E65C29578}"/>
              </a:ext>
            </a:extLst>
          </p:cNvPr>
          <p:cNvSpPr/>
          <p:nvPr/>
        </p:nvSpPr>
        <p:spPr>
          <a:xfrm rot="4491726">
            <a:off x="3266983" y="2172227"/>
            <a:ext cx="479394" cy="671409"/>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UA"/>
          </a:p>
        </p:txBody>
      </p:sp>
      <p:sp>
        <p:nvSpPr>
          <p:cNvPr id="9" name="Стрелка: вниз 8">
            <a:extLst>
              <a:ext uri="{FF2B5EF4-FFF2-40B4-BE49-F238E27FC236}">
                <a16:creationId xmlns:a16="http://schemas.microsoft.com/office/drawing/2014/main" id="{6C7E6166-AE63-43E2-9D5A-069C1F85843C}"/>
              </a:ext>
            </a:extLst>
          </p:cNvPr>
          <p:cNvSpPr/>
          <p:nvPr/>
        </p:nvSpPr>
        <p:spPr>
          <a:xfrm rot="1204781">
            <a:off x="4538199" y="3061160"/>
            <a:ext cx="532661" cy="704917"/>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UA"/>
          </a:p>
        </p:txBody>
      </p:sp>
      <p:sp>
        <p:nvSpPr>
          <p:cNvPr id="11" name="Стрелка: вниз 10">
            <a:extLst>
              <a:ext uri="{FF2B5EF4-FFF2-40B4-BE49-F238E27FC236}">
                <a16:creationId xmlns:a16="http://schemas.microsoft.com/office/drawing/2014/main" id="{5DBE50AE-77FA-4850-AFB6-37C62E2C5E1E}"/>
              </a:ext>
            </a:extLst>
          </p:cNvPr>
          <p:cNvSpPr/>
          <p:nvPr/>
        </p:nvSpPr>
        <p:spPr>
          <a:xfrm rot="17941639">
            <a:off x="8183739" y="2163432"/>
            <a:ext cx="417250" cy="49495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UA"/>
          </a:p>
        </p:txBody>
      </p:sp>
      <p:sp>
        <p:nvSpPr>
          <p:cNvPr id="25" name="Стрелка: вниз 24">
            <a:extLst>
              <a:ext uri="{FF2B5EF4-FFF2-40B4-BE49-F238E27FC236}">
                <a16:creationId xmlns:a16="http://schemas.microsoft.com/office/drawing/2014/main" id="{1DDCEC81-6B41-438B-B709-46499B55A0B6}"/>
              </a:ext>
            </a:extLst>
          </p:cNvPr>
          <p:cNvSpPr/>
          <p:nvPr/>
        </p:nvSpPr>
        <p:spPr>
          <a:xfrm rot="19550438">
            <a:off x="6658975" y="3005481"/>
            <a:ext cx="603681" cy="678625"/>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UA"/>
          </a:p>
        </p:txBody>
      </p:sp>
    </p:spTree>
    <p:extLst>
      <p:ext uri="{BB962C8B-B14F-4D97-AF65-F5344CB8AC3E}">
        <p14:creationId xmlns:p14="http://schemas.microsoft.com/office/powerpoint/2010/main" val="21665196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0" name="Прямоугольник 9">
            <a:extLst>
              <a:ext uri="{FF2B5EF4-FFF2-40B4-BE49-F238E27FC236}">
                <a16:creationId xmlns:a16="http://schemas.microsoft.com/office/drawing/2014/main" id="{93F2CC0B-D5F1-40B8-9CC6-4A36850B6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nvGrpSpPr>
          <p:cNvPr id="12" name="Группа 11">
            <a:extLst>
              <a:ext uri="{FF2B5EF4-FFF2-40B4-BE49-F238E27FC236}">
                <a16:creationId xmlns:a16="http://schemas.microsoft.com/office/drawing/2014/main" id="{631C6CE6-1810-44ED-A6D7-3FF53040A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13" name="Полилиния 11">
              <a:extLst>
                <a:ext uri="{FF2B5EF4-FFF2-40B4-BE49-F238E27FC236}">
                  <a16:creationId xmlns:a16="http://schemas.microsoft.com/office/drawing/2014/main" id="{1F6D8BFE-D0D0-4BAE-9D5A-701DE7D3C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Полилиния 12">
              <a:extLst>
                <a:ext uri="{FF2B5EF4-FFF2-40B4-BE49-F238E27FC236}">
                  <a16:creationId xmlns:a16="http://schemas.microsoft.com/office/drawing/2014/main" id="{53F86D30-CEDB-4D96-AF73-AA3CD5A43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Полилиния 13">
              <a:extLst>
                <a:ext uri="{FF2B5EF4-FFF2-40B4-BE49-F238E27FC236}">
                  <a16:creationId xmlns:a16="http://schemas.microsoft.com/office/drawing/2014/main" id="{F5187540-C4C8-410C-A395-69FCB1C8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Полилиния 14">
              <a:extLst>
                <a:ext uri="{FF2B5EF4-FFF2-40B4-BE49-F238E27FC236}">
                  <a16:creationId xmlns:a16="http://schemas.microsoft.com/office/drawing/2014/main" id="{75BD6E4A-797C-451B-B08F-D99C1A9D1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Полилиния 15">
              <a:extLst>
                <a:ext uri="{FF2B5EF4-FFF2-40B4-BE49-F238E27FC236}">
                  <a16:creationId xmlns:a16="http://schemas.microsoft.com/office/drawing/2014/main" id="{0D241082-BAFA-462E-827B-5814B020F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Полилиния 16">
              <a:extLst>
                <a:ext uri="{FF2B5EF4-FFF2-40B4-BE49-F238E27FC236}">
                  <a16:creationId xmlns:a16="http://schemas.microsoft.com/office/drawing/2014/main" id="{2920CCBD-116D-450B-9608-99F05F7D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Полилиния 17">
              <a:extLst>
                <a:ext uri="{FF2B5EF4-FFF2-40B4-BE49-F238E27FC236}">
                  <a16:creationId xmlns:a16="http://schemas.microsoft.com/office/drawing/2014/main" id="{A57CD3DE-CEAF-4BD4-A5EF-24B3E622B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Полилиния 18">
              <a:extLst>
                <a:ext uri="{FF2B5EF4-FFF2-40B4-BE49-F238E27FC236}">
                  <a16:creationId xmlns:a16="http://schemas.microsoft.com/office/drawing/2014/main" id="{4EC3258C-366B-4629-A7D3-5173D3637D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Полилиния 19">
              <a:extLst>
                <a:ext uri="{FF2B5EF4-FFF2-40B4-BE49-F238E27FC236}">
                  <a16:creationId xmlns:a16="http://schemas.microsoft.com/office/drawing/2014/main" id="{D444D63A-CE2B-4ACD-BA0E-4ADECAD8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Полилиния 20">
              <a:extLst>
                <a:ext uri="{FF2B5EF4-FFF2-40B4-BE49-F238E27FC236}">
                  <a16:creationId xmlns:a16="http://schemas.microsoft.com/office/drawing/2014/main" id="{7A504DF6-187A-4A54-96E8-3F3F28AAA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Полилиния 21">
              <a:extLst>
                <a:ext uri="{FF2B5EF4-FFF2-40B4-BE49-F238E27FC236}">
                  <a16:creationId xmlns:a16="http://schemas.microsoft.com/office/drawing/2014/main" id="{FE04C6F5-6DC5-4C7E-9278-9BE624FC78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Полилиния 22">
              <a:extLst>
                <a:ext uri="{FF2B5EF4-FFF2-40B4-BE49-F238E27FC236}">
                  <a16:creationId xmlns:a16="http://schemas.microsoft.com/office/drawing/2014/main" id="{94A02D9B-E6A9-4D6A-9D2A-D81C76802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Группа 25">
            <a:extLst>
              <a:ext uri="{FF2B5EF4-FFF2-40B4-BE49-F238E27FC236}">
                <a16:creationId xmlns:a16="http://schemas.microsoft.com/office/drawing/2014/main" id="{B78034A6-3565-46AA-9E73-1C954666AB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27" name="Полилиния 27">
              <a:extLst>
                <a:ext uri="{FF2B5EF4-FFF2-40B4-BE49-F238E27FC236}">
                  <a16:creationId xmlns:a16="http://schemas.microsoft.com/office/drawing/2014/main" id="{04947AA2-A772-42CB-9CEC-065095D3D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Полилиния 28">
              <a:extLst>
                <a:ext uri="{FF2B5EF4-FFF2-40B4-BE49-F238E27FC236}">
                  <a16:creationId xmlns:a16="http://schemas.microsoft.com/office/drawing/2014/main" id="{83C52D84-DEC1-4E16-972E-8EEA5D522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Полилиния 29">
              <a:extLst>
                <a:ext uri="{FF2B5EF4-FFF2-40B4-BE49-F238E27FC236}">
                  <a16:creationId xmlns:a16="http://schemas.microsoft.com/office/drawing/2014/main" id="{2036A28D-EF09-41F7-906F-CF405361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Полилиния 30">
              <a:extLst>
                <a:ext uri="{FF2B5EF4-FFF2-40B4-BE49-F238E27FC236}">
                  <a16:creationId xmlns:a16="http://schemas.microsoft.com/office/drawing/2014/main" id="{EE8D92C7-C907-4120-95E3-80E3DC85B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Полилиния 31">
              <a:extLst>
                <a:ext uri="{FF2B5EF4-FFF2-40B4-BE49-F238E27FC236}">
                  <a16:creationId xmlns:a16="http://schemas.microsoft.com/office/drawing/2014/main" id="{BBCEAAB8-CD22-41D7-B330-702682A27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Полилиния 32">
              <a:extLst>
                <a:ext uri="{FF2B5EF4-FFF2-40B4-BE49-F238E27FC236}">
                  <a16:creationId xmlns:a16="http://schemas.microsoft.com/office/drawing/2014/main" id="{6BBC1FEE-3D72-492B-8D8A-BE1A5507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Полилиния 33">
              <a:extLst>
                <a:ext uri="{FF2B5EF4-FFF2-40B4-BE49-F238E27FC236}">
                  <a16:creationId xmlns:a16="http://schemas.microsoft.com/office/drawing/2014/main" id="{C28C6E5C-C393-435C-96A1-AA2859BDC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Полилиния 34">
              <a:extLst>
                <a:ext uri="{FF2B5EF4-FFF2-40B4-BE49-F238E27FC236}">
                  <a16:creationId xmlns:a16="http://schemas.microsoft.com/office/drawing/2014/main" id="{2C2C991F-AC51-4DF5-B8DD-19B08C1CB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Полилиния 35">
              <a:extLst>
                <a:ext uri="{FF2B5EF4-FFF2-40B4-BE49-F238E27FC236}">
                  <a16:creationId xmlns:a16="http://schemas.microsoft.com/office/drawing/2014/main" id="{9C916B5F-285D-4F5A-9085-6781753AF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Полилиния 36">
              <a:extLst>
                <a:ext uri="{FF2B5EF4-FFF2-40B4-BE49-F238E27FC236}">
                  <a16:creationId xmlns:a16="http://schemas.microsoft.com/office/drawing/2014/main" id="{0375DD5F-9D17-4873-B697-3D44A5EBE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Полилиния 37">
              <a:extLst>
                <a:ext uri="{FF2B5EF4-FFF2-40B4-BE49-F238E27FC236}">
                  <a16:creationId xmlns:a16="http://schemas.microsoft.com/office/drawing/2014/main" id="{A159BBC7-6A8B-4612-94A8-56323452C7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Полилиния 38">
              <a:extLst>
                <a:ext uri="{FF2B5EF4-FFF2-40B4-BE49-F238E27FC236}">
                  <a16:creationId xmlns:a16="http://schemas.microsoft.com/office/drawing/2014/main" id="{177C901C-F8DE-4C99-95C8-F8CA1B84F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Прямоугольник 39">
            <a:extLst>
              <a:ext uri="{FF2B5EF4-FFF2-40B4-BE49-F238E27FC236}">
                <a16:creationId xmlns:a16="http://schemas.microsoft.com/office/drawing/2014/main" id="{D1D655F2-6D15-4265-ADEE-EF0075C13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42" name="Полилиния 69">
            <a:extLst>
              <a:ext uri="{FF2B5EF4-FFF2-40B4-BE49-F238E27FC236}">
                <a16:creationId xmlns:a16="http://schemas.microsoft.com/office/drawing/2014/main" id="{3248A930-1A6E-4EFB-8213-D1AC735BE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ru-RU" dirty="0"/>
          </a:p>
        </p:txBody>
      </p:sp>
      <p:sp>
        <p:nvSpPr>
          <p:cNvPr id="2" name="Овал 1">
            <a:extLst>
              <a:ext uri="{FF2B5EF4-FFF2-40B4-BE49-F238E27FC236}">
                <a16:creationId xmlns:a16="http://schemas.microsoft.com/office/drawing/2014/main" id="{257A5F6B-A68C-40FB-9FB5-2FEA09257176}"/>
              </a:ext>
            </a:extLst>
          </p:cNvPr>
          <p:cNvSpPr/>
          <p:nvPr/>
        </p:nvSpPr>
        <p:spPr>
          <a:xfrm>
            <a:off x="769734" y="362346"/>
            <a:ext cx="7605239" cy="363076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ru-RU" dirty="0"/>
              <a:t>Для визначення оплати </a:t>
            </a:r>
            <a:r>
              <a:rPr lang="ru-RU" dirty="0" err="1"/>
              <a:t>витрат</a:t>
            </a:r>
            <a:r>
              <a:rPr lang="ru-RU" dirty="0"/>
              <a:t> на послуги за </a:t>
            </a:r>
            <a:r>
              <a:rPr lang="ru-RU" dirty="0" err="1"/>
              <a:t>правову</a:t>
            </a:r>
            <a:r>
              <a:rPr lang="ru-RU" dirty="0"/>
              <a:t> допомогу </a:t>
            </a:r>
            <a:r>
              <a:rPr lang="ru-RU" dirty="0" err="1"/>
              <a:t>знадобилось</a:t>
            </a:r>
            <a:r>
              <a:rPr lang="ru-RU" dirty="0"/>
              <a:t> </a:t>
            </a:r>
            <a:r>
              <a:rPr lang="ru-RU" b="1" i="1" u="sng" dirty="0">
                <a:effectLst>
                  <a:outerShdw blurRad="38100" dist="38100" dir="2700000" algn="tl">
                    <a:srgbClr val="000000">
                      <a:alpha val="43137"/>
                    </a:srgbClr>
                  </a:outerShdw>
                </a:effectLst>
              </a:rPr>
              <a:t>рішення Конституційного Суду України №6-рп/2013 від 11.07.2013 р</a:t>
            </a:r>
            <a:r>
              <a:rPr lang="ru-RU" dirty="0"/>
              <a:t>., який </a:t>
            </a:r>
            <a:r>
              <a:rPr lang="ru-RU" dirty="0" err="1"/>
              <a:t>дослідивши</a:t>
            </a:r>
            <a:r>
              <a:rPr lang="ru-RU" dirty="0"/>
              <a:t> </a:t>
            </a:r>
            <a:r>
              <a:rPr lang="ru-RU" dirty="0" err="1"/>
              <a:t>положення</a:t>
            </a:r>
            <a:r>
              <a:rPr lang="ru-RU" dirty="0"/>
              <a:t> ГПК вважає, що в </a:t>
            </a:r>
            <a:r>
              <a:rPr lang="ru-RU" dirty="0" err="1"/>
              <a:t>ньому</a:t>
            </a:r>
            <a:r>
              <a:rPr lang="ru-RU" dirty="0"/>
              <a:t> не передбачено </a:t>
            </a:r>
            <a:r>
              <a:rPr lang="ru-RU" dirty="0" err="1"/>
              <a:t>відшкодування</a:t>
            </a:r>
            <a:r>
              <a:rPr lang="ru-RU" dirty="0"/>
              <a:t> </a:t>
            </a:r>
            <a:r>
              <a:rPr lang="ru-RU" dirty="0" err="1"/>
              <a:t>юридичній</a:t>
            </a:r>
            <a:r>
              <a:rPr lang="ru-RU" dirty="0"/>
              <a:t> особі </a:t>
            </a:r>
            <a:r>
              <a:rPr lang="ru-RU" dirty="0" err="1"/>
              <a:t>витрат</a:t>
            </a:r>
            <a:r>
              <a:rPr lang="ru-RU" dirty="0"/>
              <a:t> на </a:t>
            </a:r>
            <a:r>
              <a:rPr lang="ru-RU" dirty="0" err="1"/>
              <a:t>юридичні</a:t>
            </a:r>
            <a:r>
              <a:rPr lang="ru-RU" dirty="0"/>
              <a:t> послуги, надані </a:t>
            </a:r>
            <a:r>
              <a:rPr lang="ru-RU" dirty="0" err="1"/>
              <a:t>їй</a:t>
            </a:r>
            <a:r>
              <a:rPr lang="ru-RU" dirty="0"/>
              <a:t> іншим, ніж адвокат, </a:t>
            </a:r>
            <a:r>
              <a:rPr lang="ru-RU" dirty="0" err="1"/>
              <a:t>фахівцем</a:t>
            </a:r>
            <a:r>
              <a:rPr lang="ru-RU" dirty="0"/>
              <a:t> у галузі права. </a:t>
            </a:r>
            <a:endParaRPr lang="ru-UA" dirty="0"/>
          </a:p>
        </p:txBody>
      </p:sp>
      <p:sp>
        <p:nvSpPr>
          <p:cNvPr id="3" name="Овал 2">
            <a:extLst>
              <a:ext uri="{FF2B5EF4-FFF2-40B4-BE49-F238E27FC236}">
                <a16:creationId xmlns:a16="http://schemas.microsoft.com/office/drawing/2014/main" id="{484D519A-0AF6-42DF-B493-2A079D4C1C2D}"/>
              </a:ext>
            </a:extLst>
          </p:cNvPr>
          <p:cNvSpPr/>
          <p:nvPr/>
        </p:nvSpPr>
        <p:spPr>
          <a:xfrm>
            <a:off x="5919137" y="3710189"/>
            <a:ext cx="5764008" cy="278442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ru-RU"/>
              <a:t>Однак це не виключає можливості законодавчого врегулювання питання про відшкодування вказаних витрат суб’єкту права на звернення до господарського суду на послуги, надані йому таким фахівцем.</a:t>
            </a:r>
            <a:endParaRPr lang="ru-UA"/>
          </a:p>
        </p:txBody>
      </p:sp>
      <p:sp>
        <p:nvSpPr>
          <p:cNvPr id="4" name="Стрелка: изогнутая вниз 3">
            <a:extLst>
              <a:ext uri="{FF2B5EF4-FFF2-40B4-BE49-F238E27FC236}">
                <a16:creationId xmlns:a16="http://schemas.microsoft.com/office/drawing/2014/main" id="{6F3B3EC9-38DF-4CCF-884C-4F00AF28B12D}"/>
              </a:ext>
            </a:extLst>
          </p:cNvPr>
          <p:cNvSpPr/>
          <p:nvPr/>
        </p:nvSpPr>
        <p:spPr>
          <a:xfrm rot="3384607">
            <a:off x="7945515" y="1811662"/>
            <a:ext cx="2707689" cy="1053226"/>
          </a:xfrm>
          <a:prstGeom prst="curved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UA">
              <a:solidFill>
                <a:schemeClr val="tx1"/>
              </a:solidFill>
            </a:endParaRPr>
          </a:p>
        </p:txBody>
      </p:sp>
    </p:spTree>
    <p:extLst>
      <p:ext uri="{BB962C8B-B14F-4D97-AF65-F5344CB8AC3E}">
        <p14:creationId xmlns:p14="http://schemas.microsoft.com/office/powerpoint/2010/main" val="1487967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0" name="Прямоугольник 9">
            <a:extLst>
              <a:ext uri="{FF2B5EF4-FFF2-40B4-BE49-F238E27FC236}">
                <a16:creationId xmlns:a16="http://schemas.microsoft.com/office/drawing/2014/main" id="{93F2CC0B-D5F1-40B8-9CC6-4A36850B6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nvGrpSpPr>
          <p:cNvPr id="12" name="Группа 11">
            <a:extLst>
              <a:ext uri="{FF2B5EF4-FFF2-40B4-BE49-F238E27FC236}">
                <a16:creationId xmlns:a16="http://schemas.microsoft.com/office/drawing/2014/main" id="{631C6CE6-1810-44ED-A6D7-3FF53040A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13" name="Полилиния 11">
              <a:extLst>
                <a:ext uri="{FF2B5EF4-FFF2-40B4-BE49-F238E27FC236}">
                  <a16:creationId xmlns:a16="http://schemas.microsoft.com/office/drawing/2014/main" id="{1F6D8BFE-D0D0-4BAE-9D5A-701DE7D3C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Полилиния 12">
              <a:extLst>
                <a:ext uri="{FF2B5EF4-FFF2-40B4-BE49-F238E27FC236}">
                  <a16:creationId xmlns:a16="http://schemas.microsoft.com/office/drawing/2014/main" id="{53F86D30-CEDB-4D96-AF73-AA3CD5A43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Полилиния 13">
              <a:extLst>
                <a:ext uri="{FF2B5EF4-FFF2-40B4-BE49-F238E27FC236}">
                  <a16:creationId xmlns:a16="http://schemas.microsoft.com/office/drawing/2014/main" id="{F5187540-C4C8-410C-A395-69FCB1C8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Полилиния 14">
              <a:extLst>
                <a:ext uri="{FF2B5EF4-FFF2-40B4-BE49-F238E27FC236}">
                  <a16:creationId xmlns:a16="http://schemas.microsoft.com/office/drawing/2014/main" id="{75BD6E4A-797C-451B-B08F-D99C1A9D1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Полилиния 15">
              <a:extLst>
                <a:ext uri="{FF2B5EF4-FFF2-40B4-BE49-F238E27FC236}">
                  <a16:creationId xmlns:a16="http://schemas.microsoft.com/office/drawing/2014/main" id="{0D241082-BAFA-462E-827B-5814B020F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Полилиния 16">
              <a:extLst>
                <a:ext uri="{FF2B5EF4-FFF2-40B4-BE49-F238E27FC236}">
                  <a16:creationId xmlns:a16="http://schemas.microsoft.com/office/drawing/2014/main" id="{2920CCBD-116D-450B-9608-99F05F7D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Полилиния 17">
              <a:extLst>
                <a:ext uri="{FF2B5EF4-FFF2-40B4-BE49-F238E27FC236}">
                  <a16:creationId xmlns:a16="http://schemas.microsoft.com/office/drawing/2014/main" id="{A57CD3DE-CEAF-4BD4-A5EF-24B3E622B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Полилиния 18">
              <a:extLst>
                <a:ext uri="{FF2B5EF4-FFF2-40B4-BE49-F238E27FC236}">
                  <a16:creationId xmlns:a16="http://schemas.microsoft.com/office/drawing/2014/main" id="{4EC3258C-366B-4629-A7D3-5173D3637D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Полилиния 19">
              <a:extLst>
                <a:ext uri="{FF2B5EF4-FFF2-40B4-BE49-F238E27FC236}">
                  <a16:creationId xmlns:a16="http://schemas.microsoft.com/office/drawing/2014/main" id="{D444D63A-CE2B-4ACD-BA0E-4ADECAD8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Полилиния 20">
              <a:extLst>
                <a:ext uri="{FF2B5EF4-FFF2-40B4-BE49-F238E27FC236}">
                  <a16:creationId xmlns:a16="http://schemas.microsoft.com/office/drawing/2014/main" id="{7A504DF6-187A-4A54-96E8-3F3F28AAA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Полилиния 21">
              <a:extLst>
                <a:ext uri="{FF2B5EF4-FFF2-40B4-BE49-F238E27FC236}">
                  <a16:creationId xmlns:a16="http://schemas.microsoft.com/office/drawing/2014/main" id="{FE04C6F5-6DC5-4C7E-9278-9BE624FC78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Полилиния 22">
              <a:extLst>
                <a:ext uri="{FF2B5EF4-FFF2-40B4-BE49-F238E27FC236}">
                  <a16:creationId xmlns:a16="http://schemas.microsoft.com/office/drawing/2014/main" id="{94A02D9B-E6A9-4D6A-9D2A-D81C76802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Группа 25">
            <a:extLst>
              <a:ext uri="{FF2B5EF4-FFF2-40B4-BE49-F238E27FC236}">
                <a16:creationId xmlns:a16="http://schemas.microsoft.com/office/drawing/2014/main" id="{B78034A6-3565-46AA-9E73-1C954666AB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27" name="Полилиния 27">
              <a:extLst>
                <a:ext uri="{FF2B5EF4-FFF2-40B4-BE49-F238E27FC236}">
                  <a16:creationId xmlns:a16="http://schemas.microsoft.com/office/drawing/2014/main" id="{04947AA2-A772-42CB-9CEC-065095D3D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Полилиния 28">
              <a:extLst>
                <a:ext uri="{FF2B5EF4-FFF2-40B4-BE49-F238E27FC236}">
                  <a16:creationId xmlns:a16="http://schemas.microsoft.com/office/drawing/2014/main" id="{83C52D84-DEC1-4E16-972E-8EEA5D522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Полилиния 29">
              <a:extLst>
                <a:ext uri="{FF2B5EF4-FFF2-40B4-BE49-F238E27FC236}">
                  <a16:creationId xmlns:a16="http://schemas.microsoft.com/office/drawing/2014/main" id="{2036A28D-EF09-41F7-906F-CF405361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Полилиния 30">
              <a:extLst>
                <a:ext uri="{FF2B5EF4-FFF2-40B4-BE49-F238E27FC236}">
                  <a16:creationId xmlns:a16="http://schemas.microsoft.com/office/drawing/2014/main" id="{EE8D92C7-C907-4120-95E3-80E3DC85B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Полилиния 31">
              <a:extLst>
                <a:ext uri="{FF2B5EF4-FFF2-40B4-BE49-F238E27FC236}">
                  <a16:creationId xmlns:a16="http://schemas.microsoft.com/office/drawing/2014/main" id="{BBCEAAB8-CD22-41D7-B330-702682A27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Полилиния 32">
              <a:extLst>
                <a:ext uri="{FF2B5EF4-FFF2-40B4-BE49-F238E27FC236}">
                  <a16:creationId xmlns:a16="http://schemas.microsoft.com/office/drawing/2014/main" id="{6BBC1FEE-3D72-492B-8D8A-BE1A5507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Полилиния 33">
              <a:extLst>
                <a:ext uri="{FF2B5EF4-FFF2-40B4-BE49-F238E27FC236}">
                  <a16:creationId xmlns:a16="http://schemas.microsoft.com/office/drawing/2014/main" id="{C28C6E5C-C393-435C-96A1-AA2859BDC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Полилиния 34">
              <a:extLst>
                <a:ext uri="{FF2B5EF4-FFF2-40B4-BE49-F238E27FC236}">
                  <a16:creationId xmlns:a16="http://schemas.microsoft.com/office/drawing/2014/main" id="{2C2C991F-AC51-4DF5-B8DD-19B08C1CB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Полилиния 35">
              <a:extLst>
                <a:ext uri="{FF2B5EF4-FFF2-40B4-BE49-F238E27FC236}">
                  <a16:creationId xmlns:a16="http://schemas.microsoft.com/office/drawing/2014/main" id="{9C916B5F-285D-4F5A-9085-6781753AF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Полилиния 36">
              <a:extLst>
                <a:ext uri="{FF2B5EF4-FFF2-40B4-BE49-F238E27FC236}">
                  <a16:creationId xmlns:a16="http://schemas.microsoft.com/office/drawing/2014/main" id="{0375DD5F-9D17-4873-B697-3D44A5EBE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Полилиния 37">
              <a:extLst>
                <a:ext uri="{FF2B5EF4-FFF2-40B4-BE49-F238E27FC236}">
                  <a16:creationId xmlns:a16="http://schemas.microsoft.com/office/drawing/2014/main" id="{A159BBC7-6A8B-4612-94A8-56323452C7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Полилиния 38">
              <a:extLst>
                <a:ext uri="{FF2B5EF4-FFF2-40B4-BE49-F238E27FC236}">
                  <a16:creationId xmlns:a16="http://schemas.microsoft.com/office/drawing/2014/main" id="{177C901C-F8DE-4C99-95C8-F8CA1B84F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Прямоугольник 39">
            <a:extLst>
              <a:ext uri="{FF2B5EF4-FFF2-40B4-BE49-F238E27FC236}">
                <a16:creationId xmlns:a16="http://schemas.microsoft.com/office/drawing/2014/main" id="{D1D655F2-6D15-4265-ADEE-EF0075C13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42" name="Полилиния 69">
            <a:extLst>
              <a:ext uri="{FF2B5EF4-FFF2-40B4-BE49-F238E27FC236}">
                <a16:creationId xmlns:a16="http://schemas.microsoft.com/office/drawing/2014/main" id="{3248A930-1A6E-4EFB-8213-D1AC735BE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ru-RU" dirty="0"/>
          </a:p>
        </p:txBody>
      </p:sp>
      <p:sp>
        <p:nvSpPr>
          <p:cNvPr id="2" name="Стрелка: вправо 1">
            <a:extLst>
              <a:ext uri="{FF2B5EF4-FFF2-40B4-BE49-F238E27FC236}">
                <a16:creationId xmlns:a16="http://schemas.microsoft.com/office/drawing/2014/main" id="{B9EFC060-5879-420A-BF54-85254B504C7F}"/>
              </a:ext>
            </a:extLst>
          </p:cNvPr>
          <p:cNvSpPr/>
          <p:nvPr/>
        </p:nvSpPr>
        <p:spPr>
          <a:xfrm>
            <a:off x="872326" y="870089"/>
            <a:ext cx="1501087" cy="104053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UA"/>
          </a:p>
        </p:txBody>
      </p:sp>
      <p:sp>
        <p:nvSpPr>
          <p:cNvPr id="3" name="Стрелка: вправо 2">
            <a:extLst>
              <a:ext uri="{FF2B5EF4-FFF2-40B4-BE49-F238E27FC236}">
                <a16:creationId xmlns:a16="http://schemas.microsoft.com/office/drawing/2014/main" id="{D44B3D75-08A5-4559-BD8E-6DCF091BD6B6}"/>
              </a:ext>
            </a:extLst>
          </p:cNvPr>
          <p:cNvSpPr/>
          <p:nvPr/>
        </p:nvSpPr>
        <p:spPr>
          <a:xfrm>
            <a:off x="924243" y="3073278"/>
            <a:ext cx="1501087" cy="96552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UA"/>
          </a:p>
        </p:txBody>
      </p:sp>
      <p:sp>
        <p:nvSpPr>
          <p:cNvPr id="4" name="Стрелка: вправо 3">
            <a:extLst>
              <a:ext uri="{FF2B5EF4-FFF2-40B4-BE49-F238E27FC236}">
                <a16:creationId xmlns:a16="http://schemas.microsoft.com/office/drawing/2014/main" id="{2F44DC9C-3106-4E84-9033-21BDEAA03734}"/>
              </a:ext>
            </a:extLst>
          </p:cNvPr>
          <p:cNvSpPr/>
          <p:nvPr/>
        </p:nvSpPr>
        <p:spPr>
          <a:xfrm>
            <a:off x="983283" y="5170205"/>
            <a:ext cx="1520499" cy="1077004"/>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UA"/>
          </a:p>
        </p:txBody>
      </p:sp>
      <p:sp>
        <p:nvSpPr>
          <p:cNvPr id="5" name="Прямоугольник: скругленные углы 4">
            <a:extLst>
              <a:ext uri="{FF2B5EF4-FFF2-40B4-BE49-F238E27FC236}">
                <a16:creationId xmlns:a16="http://schemas.microsoft.com/office/drawing/2014/main" id="{B66CB0E4-B6B5-4B11-8074-B241DBF2C110}"/>
              </a:ext>
            </a:extLst>
          </p:cNvPr>
          <p:cNvSpPr/>
          <p:nvPr/>
        </p:nvSpPr>
        <p:spPr>
          <a:xfrm>
            <a:off x="2823743" y="770196"/>
            <a:ext cx="8495931" cy="111163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b="1" i="1" u="sng">
                <a:effectLst>
                  <a:outerShdw blurRad="38100" dist="38100" dir="2700000" algn="tl">
                    <a:srgbClr val="000000">
                      <a:alpha val="43137"/>
                    </a:srgbClr>
                  </a:outerShdw>
                </a:effectLst>
              </a:rPr>
              <a:t>Новелою процесуального законодавства стало попереднє визначення суми судових витрат (стаття 124), а також забезпечення та попередня оплата судових витрат (стаття 125) ГПК. </a:t>
            </a:r>
            <a:endParaRPr lang="ru-UA" b="1" i="1" u="sng">
              <a:effectLst>
                <a:outerShdw blurRad="38100" dist="38100" dir="2700000" algn="tl">
                  <a:srgbClr val="000000">
                    <a:alpha val="43137"/>
                  </a:srgbClr>
                </a:outerShdw>
              </a:effectLst>
            </a:endParaRPr>
          </a:p>
        </p:txBody>
      </p:sp>
      <p:sp>
        <p:nvSpPr>
          <p:cNvPr id="6" name="Прямоугольник: скругленные углы 5">
            <a:extLst>
              <a:ext uri="{FF2B5EF4-FFF2-40B4-BE49-F238E27FC236}">
                <a16:creationId xmlns:a16="http://schemas.microsoft.com/office/drawing/2014/main" id="{376AADB9-D4F1-4571-8B57-F7D6E312D90B}"/>
              </a:ext>
            </a:extLst>
          </p:cNvPr>
          <p:cNvSpPr/>
          <p:nvPr/>
        </p:nvSpPr>
        <p:spPr>
          <a:xfrm>
            <a:off x="2850922" y="2757601"/>
            <a:ext cx="8356971" cy="153028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a:t>Впровадження в ГПК норм останньої статті має на меті обмежити коло осіб, які можуть звертатися до суду з необгрунтованим позовом, адже безпідставні позови є частим явищем в господарському судочинстві. </a:t>
            </a:r>
            <a:endParaRPr lang="ru-UA"/>
          </a:p>
        </p:txBody>
      </p:sp>
      <p:sp>
        <p:nvSpPr>
          <p:cNvPr id="7" name="Прямоугольник: скругленные углы 6">
            <a:extLst>
              <a:ext uri="{FF2B5EF4-FFF2-40B4-BE49-F238E27FC236}">
                <a16:creationId xmlns:a16="http://schemas.microsoft.com/office/drawing/2014/main" id="{B0AE7F96-1DD4-4314-93F7-284F02915FCC}"/>
              </a:ext>
            </a:extLst>
          </p:cNvPr>
          <p:cNvSpPr/>
          <p:nvPr/>
        </p:nvSpPr>
        <p:spPr>
          <a:xfrm>
            <a:off x="2850922" y="4994435"/>
            <a:ext cx="8179418" cy="135990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a:t>Тому суд на підставі ухвали може зобов’язати сторони внести на депозитний рахунок суду попередньо визначену суму судових витрат, пов’язаних з розглядом справи або певною процесуальною дією.</a:t>
            </a:r>
            <a:endParaRPr lang="ru-UA"/>
          </a:p>
        </p:txBody>
      </p:sp>
    </p:spTree>
    <p:extLst>
      <p:ext uri="{BB962C8B-B14F-4D97-AF65-F5344CB8AC3E}">
        <p14:creationId xmlns:p14="http://schemas.microsoft.com/office/powerpoint/2010/main" val="28489143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0" name="Прямоугольник 9">
            <a:extLst>
              <a:ext uri="{FF2B5EF4-FFF2-40B4-BE49-F238E27FC236}">
                <a16:creationId xmlns:a16="http://schemas.microsoft.com/office/drawing/2014/main" id="{93F2CC0B-D5F1-40B8-9CC6-4A36850B6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nvGrpSpPr>
          <p:cNvPr id="12" name="Группа 11">
            <a:extLst>
              <a:ext uri="{FF2B5EF4-FFF2-40B4-BE49-F238E27FC236}">
                <a16:creationId xmlns:a16="http://schemas.microsoft.com/office/drawing/2014/main" id="{631C6CE6-1810-44ED-A6D7-3FF53040A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13" name="Полилиния 11">
              <a:extLst>
                <a:ext uri="{FF2B5EF4-FFF2-40B4-BE49-F238E27FC236}">
                  <a16:creationId xmlns:a16="http://schemas.microsoft.com/office/drawing/2014/main" id="{1F6D8BFE-D0D0-4BAE-9D5A-701DE7D3C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Полилиния 12">
              <a:extLst>
                <a:ext uri="{FF2B5EF4-FFF2-40B4-BE49-F238E27FC236}">
                  <a16:creationId xmlns:a16="http://schemas.microsoft.com/office/drawing/2014/main" id="{53F86D30-CEDB-4D96-AF73-AA3CD5A43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Полилиния 13">
              <a:extLst>
                <a:ext uri="{FF2B5EF4-FFF2-40B4-BE49-F238E27FC236}">
                  <a16:creationId xmlns:a16="http://schemas.microsoft.com/office/drawing/2014/main" id="{F5187540-C4C8-410C-A395-69FCB1C8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Полилиния 14">
              <a:extLst>
                <a:ext uri="{FF2B5EF4-FFF2-40B4-BE49-F238E27FC236}">
                  <a16:creationId xmlns:a16="http://schemas.microsoft.com/office/drawing/2014/main" id="{75BD6E4A-797C-451B-B08F-D99C1A9D1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Полилиния 15">
              <a:extLst>
                <a:ext uri="{FF2B5EF4-FFF2-40B4-BE49-F238E27FC236}">
                  <a16:creationId xmlns:a16="http://schemas.microsoft.com/office/drawing/2014/main" id="{0D241082-BAFA-462E-827B-5814B020F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Полилиния 16">
              <a:extLst>
                <a:ext uri="{FF2B5EF4-FFF2-40B4-BE49-F238E27FC236}">
                  <a16:creationId xmlns:a16="http://schemas.microsoft.com/office/drawing/2014/main" id="{2920CCBD-116D-450B-9608-99F05F7D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Полилиния 17">
              <a:extLst>
                <a:ext uri="{FF2B5EF4-FFF2-40B4-BE49-F238E27FC236}">
                  <a16:creationId xmlns:a16="http://schemas.microsoft.com/office/drawing/2014/main" id="{A57CD3DE-CEAF-4BD4-A5EF-24B3E622B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Полилиния 18">
              <a:extLst>
                <a:ext uri="{FF2B5EF4-FFF2-40B4-BE49-F238E27FC236}">
                  <a16:creationId xmlns:a16="http://schemas.microsoft.com/office/drawing/2014/main" id="{4EC3258C-366B-4629-A7D3-5173D3637D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Полилиния 19">
              <a:extLst>
                <a:ext uri="{FF2B5EF4-FFF2-40B4-BE49-F238E27FC236}">
                  <a16:creationId xmlns:a16="http://schemas.microsoft.com/office/drawing/2014/main" id="{D444D63A-CE2B-4ACD-BA0E-4ADECAD8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Полилиния 20">
              <a:extLst>
                <a:ext uri="{FF2B5EF4-FFF2-40B4-BE49-F238E27FC236}">
                  <a16:creationId xmlns:a16="http://schemas.microsoft.com/office/drawing/2014/main" id="{7A504DF6-187A-4A54-96E8-3F3F28AAA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Полилиния 21">
              <a:extLst>
                <a:ext uri="{FF2B5EF4-FFF2-40B4-BE49-F238E27FC236}">
                  <a16:creationId xmlns:a16="http://schemas.microsoft.com/office/drawing/2014/main" id="{FE04C6F5-6DC5-4C7E-9278-9BE624FC78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Полилиния 22">
              <a:extLst>
                <a:ext uri="{FF2B5EF4-FFF2-40B4-BE49-F238E27FC236}">
                  <a16:creationId xmlns:a16="http://schemas.microsoft.com/office/drawing/2014/main" id="{94A02D9B-E6A9-4D6A-9D2A-D81C76802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Группа 25">
            <a:extLst>
              <a:ext uri="{FF2B5EF4-FFF2-40B4-BE49-F238E27FC236}">
                <a16:creationId xmlns:a16="http://schemas.microsoft.com/office/drawing/2014/main" id="{B78034A6-3565-46AA-9E73-1C954666AB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27" name="Полилиния 27">
              <a:extLst>
                <a:ext uri="{FF2B5EF4-FFF2-40B4-BE49-F238E27FC236}">
                  <a16:creationId xmlns:a16="http://schemas.microsoft.com/office/drawing/2014/main" id="{04947AA2-A772-42CB-9CEC-065095D3D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Полилиния 28">
              <a:extLst>
                <a:ext uri="{FF2B5EF4-FFF2-40B4-BE49-F238E27FC236}">
                  <a16:creationId xmlns:a16="http://schemas.microsoft.com/office/drawing/2014/main" id="{83C52D84-DEC1-4E16-972E-8EEA5D522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Полилиния 29">
              <a:extLst>
                <a:ext uri="{FF2B5EF4-FFF2-40B4-BE49-F238E27FC236}">
                  <a16:creationId xmlns:a16="http://schemas.microsoft.com/office/drawing/2014/main" id="{2036A28D-EF09-41F7-906F-CF405361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Полилиния 30">
              <a:extLst>
                <a:ext uri="{FF2B5EF4-FFF2-40B4-BE49-F238E27FC236}">
                  <a16:creationId xmlns:a16="http://schemas.microsoft.com/office/drawing/2014/main" id="{EE8D92C7-C907-4120-95E3-80E3DC85B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Полилиния 31">
              <a:extLst>
                <a:ext uri="{FF2B5EF4-FFF2-40B4-BE49-F238E27FC236}">
                  <a16:creationId xmlns:a16="http://schemas.microsoft.com/office/drawing/2014/main" id="{BBCEAAB8-CD22-41D7-B330-702682A27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Полилиния 32">
              <a:extLst>
                <a:ext uri="{FF2B5EF4-FFF2-40B4-BE49-F238E27FC236}">
                  <a16:creationId xmlns:a16="http://schemas.microsoft.com/office/drawing/2014/main" id="{6BBC1FEE-3D72-492B-8D8A-BE1A5507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Полилиния 33">
              <a:extLst>
                <a:ext uri="{FF2B5EF4-FFF2-40B4-BE49-F238E27FC236}">
                  <a16:creationId xmlns:a16="http://schemas.microsoft.com/office/drawing/2014/main" id="{C28C6E5C-C393-435C-96A1-AA2859BDC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Полилиния 34">
              <a:extLst>
                <a:ext uri="{FF2B5EF4-FFF2-40B4-BE49-F238E27FC236}">
                  <a16:creationId xmlns:a16="http://schemas.microsoft.com/office/drawing/2014/main" id="{2C2C991F-AC51-4DF5-B8DD-19B08C1CB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Полилиния 35">
              <a:extLst>
                <a:ext uri="{FF2B5EF4-FFF2-40B4-BE49-F238E27FC236}">
                  <a16:creationId xmlns:a16="http://schemas.microsoft.com/office/drawing/2014/main" id="{9C916B5F-285D-4F5A-9085-6781753AF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Полилиния 36">
              <a:extLst>
                <a:ext uri="{FF2B5EF4-FFF2-40B4-BE49-F238E27FC236}">
                  <a16:creationId xmlns:a16="http://schemas.microsoft.com/office/drawing/2014/main" id="{0375DD5F-9D17-4873-B697-3D44A5EBE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Полилиния 37">
              <a:extLst>
                <a:ext uri="{FF2B5EF4-FFF2-40B4-BE49-F238E27FC236}">
                  <a16:creationId xmlns:a16="http://schemas.microsoft.com/office/drawing/2014/main" id="{A159BBC7-6A8B-4612-94A8-56323452C7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Полилиния 38">
              <a:extLst>
                <a:ext uri="{FF2B5EF4-FFF2-40B4-BE49-F238E27FC236}">
                  <a16:creationId xmlns:a16="http://schemas.microsoft.com/office/drawing/2014/main" id="{177C901C-F8DE-4C99-95C8-F8CA1B84F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Прямоугольник 39">
            <a:extLst>
              <a:ext uri="{FF2B5EF4-FFF2-40B4-BE49-F238E27FC236}">
                <a16:creationId xmlns:a16="http://schemas.microsoft.com/office/drawing/2014/main" id="{D1D655F2-6D15-4265-ADEE-EF0075C13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42" name="Полилиния 69">
            <a:extLst>
              <a:ext uri="{FF2B5EF4-FFF2-40B4-BE49-F238E27FC236}">
                <a16:creationId xmlns:a16="http://schemas.microsoft.com/office/drawing/2014/main" id="{3248A930-1A6E-4EFB-8213-D1AC735BE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ru-RU" dirty="0"/>
          </a:p>
        </p:txBody>
      </p:sp>
      <p:sp>
        <p:nvSpPr>
          <p:cNvPr id="5" name="Овал 4">
            <a:extLst>
              <a:ext uri="{FF2B5EF4-FFF2-40B4-BE49-F238E27FC236}">
                <a16:creationId xmlns:a16="http://schemas.microsoft.com/office/drawing/2014/main" id="{3C93B63B-AB21-44D9-A7E9-745527248C9F}"/>
              </a:ext>
            </a:extLst>
          </p:cNvPr>
          <p:cNvSpPr/>
          <p:nvPr/>
        </p:nvSpPr>
        <p:spPr>
          <a:xfrm>
            <a:off x="3145271" y="1085368"/>
            <a:ext cx="6143348" cy="4982519"/>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ru-RU"/>
              <a:t>Як захід забезпечення судових витрат суд з урахуванням конкретних обставин справи має право, за клопотанням відповідача, зобов’язати позивача внести на депозитний рахунок суду грошову суму для забезпечення можливого відшкодування майбутніх витрат відповідача на професійну правничу допомогу та інших витрат, які має понести відповідач у зв’язку із розглядом справи (забезпечення витрат на професійну правничу допомогу). </a:t>
            </a:r>
            <a:endParaRPr lang="ru-UA"/>
          </a:p>
        </p:txBody>
      </p:sp>
    </p:spTree>
    <p:extLst>
      <p:ext uri="{BB962C8B-B14F-4D97-AF65-F5344CB8AC3E}">
        <p14:creationId xmlns:p14="http://schemas.microsoft.com/office/powerpoint/2010/main" val="36443236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0" name="Прямоугольник 9">
            <a:extLst>
              <a:ext uri="{FF2B5EF4-FFF2-40B4-BE49-F238E27FC236}">
                <a16:creationId xmlns:a16="http://schemas.microsoft.com/office/drawing/2014/main" id="{93F2CC0B-D5F1-40B8-9CC6-4A36850B6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nvGrpSpPr>
          <p:cNvPr id="12" name="Группа 11">
            <a:extLst>
              <a:ext uri="{FF2B5EF4-FFF2-40B4-BE49-F238E27FC236}">
                <a16:creationId xmlns:a16="http://schemas.microsoft.com/office/drawing/2014/main" id="{631C6CE6-1810-44ED-A6D7-3FF53040A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13" name="Полилиния 11">
              <a:extLst>
                <a:ext uri="{FF2B5EF4-FFF2-40B4-BE49-F238E27FC236}">
                  <a16:creationId xmlns:a16="http://schemas.microsoft.com/office/drawing/2014/main" id="{1F6D8BFE-D0D0-4BAE-9D5A-701DE7D3C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Полилиния 12">
              <a:extLst>
                <a:ext uri="{FF2B5EF4-FFF2-40B4-BE49-F238E27FC236}">
                  <a16:creationId xmlns:a16="http://schemas.microsoft.com/office/drawing/2014/main" id="{53F86D30-CEDB-4D96-AF73-AA3CD5A43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Полилиния 13">
              <a:extLst>
                <a:ext uri="{FF2B5EF4-FFF2-40B4-BE49-F238E27FC236}">
                  <a16:creationId xmlns:a16="http://schemas.microsoft.com/office/drawing/2014/main" id="{F5187540-C4C8-410C-A395-69FCB1C8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Полилиния 14">
              <a:extLst>
                <a:ext uri="{FF2B5EF4-FFF2-40B4-BE49-F238E27FC236}">
                  <a16:creationId xmlns:a16="http://schemas.microsoft.com/office/drawing/2014/main" id="{75BD6E4A-797C-451B-B08F-D99C1A9D1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Полилиния 15">
              <a:extLst>
                <a:ext uri="{FF2B5EF4-FFF2-40B4-BE49-F238E27FC236}">
                  <a16:creationId xmlns:a16="http://schemas.microsoft.com/office/drawing/2014/main" id="{0D241082-BAFA-462E-827B-5814B020F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Полилиния 16">
              <a:extLst>
                <a:ext uri="{FF2B5EF4-FFF2-40B4-BE49-F238E27FC236}">
                  <a16:creationId xmlns:a16="http://schemas.microsoft.com/office/drawing/2014/main" id="{2920CCBD-116D-450B-9608-99F05F7D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Полилиния 17">
              <a:extLst>
                <a:ext uri="{FF2B5EF4-FFF2-40B4-BE49-F238E27FC236}">
                  <a16:creationId xmlns:a16="http://schemas.microsoft.com/office/drawing/2014/main" id="{A57CD3DE-CEAF-4BD4-A5EF-24B3E622B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Полилиния 18">
              <a:extLst>
                <a:ext uri="{FF2B5EF4-FFF2-40B4-BE49-F238E27FC236}">
                  <a16:creationId xmlns:a16="http://schemas.microsoft.com/office/drawing/2014/main" id="{4EC3258C-366B-4629-A7D3-5173D3637D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Полилиния 19">
              <a:extLst>
                <a:ext uri="{FF2B5EF4-FFF2-40B4-BE49-F238E27FC236}">
                  <a16:creationId xmlns:a16="http://schemas.microsoft.com/office/drawing/2014/main" id="{D444D63A-CE2B-4ACD-BA0E-4ADECAD8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Полилиния 20">
              <a:extLst>
                <a:ext uri="{FF2B5EF4-FFF2-40B4-BE49-F238E27FC236}">
                  <a16:creationId xmlns:a16="http://schemas.microsoft.com/office/drawing/2014/main" id="{7A504DF6-187A-4A54-96E8-3F3F28AAA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Полилиния 21">
              <a:extLst>
                <a:ext uri="{FF2B5EF4-FFF2-40B4-BE49-F238E27FC236}">
                  <a16:creationId xmlns:a16="http://schemas.microsoft.com/office/drawing/2014/main" id="{FE04C6F5-6DC5-4C7E-9278-9BE624FC78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Полилиния 22">
              <a:extLst>
                <a:ext uri="{FF2B5EF4-FFF2-40B4-BE49-F238E27FC236}">
                  <a16:creationId xmlns:a16="http://schemas.microsoft.com/office/drawing/2014/main" id="{94A02D9B-E6A9-4D6A-9D2A-D81C76802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Группа 25">
            <a:extLst>
              <a:ext uri="{FF2B5EF4-FFF2-40B4-BE49-F238E27FC236}">
                <a16:creationId xmlns:a16="http://schemas.microsoft.com/office/drawing/2014/main" id="{B78034A6-3565-46AA-9E73-1C954666AB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27" name="Полилиния 27">
              <a:extLst>
                <a:ext uri="{FF2B5EF4-FFF2-40B4-BE49-F238E27FC236}">
                  <a16:creationId xmlns:a16="http://schemas.microsoft.com/office/drawing/2014/main" id="{04947AA2-A772-42CB-9CEC-065095D3D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Полилиния 28">
              <a:extLst>
                <a:ext uri="{FF2B5EF4-FFF2-40B4-BE49-F238E27FC236}">
                  <a16:creationId xmlns:a16="http://schemas.microsoft.com/office/drawing/2014/main" id="{83C52D84-DEC1-4E16-972E-8EEA5D522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Полилиния 29">
              <a:extLst>
                <a:ext uri="{FF2B5EF4-FFF2-40B4-BE49-F238E27FC236}">
                  <a16:creationId xmlns:a16="http://schemas.microsoft.com/office/drawing/2014/main" id="{2036A28D-EF09-41F7-906F-CF405361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Полилиния 30">
              <a:extLst>
                <a:ext uri="{FF2B5EF4-FFF2-40B4-BE49-F238E27FC236}">
                  <a16:creationId xmlns:a16="http://schemas.microsoft.com/office/drawing/2014/main" id="{EE8D92C7-C907-4120-95E3-80E3DC85B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Полилиния 31">
              <a:extLst>
                <a:ext uri="{FF2B5EF4-FFF2-40B4-BE49-F238E27FC236}">
                  <a16:creationId xmlns:a16="http://schemas.microsoft.com/office/drawing/2014/main" id="{BBCEAAB8-CD22-41D7-B330-702682A27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Полилиния 32">
              <a:extLst>
                <a:ext uri="{FF2B5EF4-FFF2-40B4-BE49-F238E27FC236}">
                  <a16:creationId xmlns:a16="http://schemas.microsoft.com/office/drawing/2014/main" id="{6BBC1FEE-3D72-492B-8D8A-BE1A5507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Полилиния 33">
              <a:extLst>
                <a:ext uri="{FF2B5EF4-FFF2-40B4-BE49-F238E27FC236}">
                  <a16:creationId xmlns:a16="http://schemas.microsoft.com/office/drawing/2014/main" id="{C28C6E5C-C393-435C-96A1-AA2859BDC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Полилиния 34">
              <a:extLst>
                <a:ext uri="{FF2B5EF4-FFF2-40B4-BE49-F238E27FC236}">
                  <a16:creationId xmlns:a16="http://schemas.microsoft.com/office/drawing/2014/main" id="{2C2C991F-AC51-4DF5-B8DD-19B08C1CB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Полилиния 35">
              <a:extLst>
                <a:ext uri="{FF2B5EF4-FFF2-40B4-BE49-F238E27FC236}">
                  <a16:creationId xmlns:a16="http://schemas.microsoft.com/office/drawing/2014/main" id="{9C916B5F-285D-4F5A-9085-6781753AF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Полилиния 36">
              <a:extLst>
                <a:ext uri="{FF2B5EF4-FFF2-40B4-BE49-F238E27FC236}">
                  <a16:creationId xmlns:a16="http://schemas.microsoft.com/office/drawing/2014/main" id="{0375DD5F-9D17-4873-B697-3D44A5EBE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Полилиния 37">
              <a:extLst>
                <a:ext uri="{FF2B5EF4-FFF2-40B4-BE49-F238E27FC236}">
                  <a16:creationId xmlns:a16="http://schemas.microsoft.com/office/drawing/2014/main" id="{A159BBC7-6A8B-4612-94A8-56323452C7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Полилиния 38">
              <a:extLst>
                <a:ext uri="{FF2B5EF4-FFF2-40B4-BE49-F238E27FC236}">
                  <a16:creationId xmlns:a16="http://schemas.microsoft.com/office/drawing/2014/main" id="{177C901C-F8DE-4C99-95C8-F8CA1B84F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Прямоугольник 39">
            <a:extLst>
              <a:ext uri="{FF2B5EF4-FFF2-40B4-BE49-F238E27FC236}">
                <a16:creationId xmlns:a16="http://schemas.microsoft.com/office/drawing/2014/main" id="{D1D655F2-6D15-4265-ADEE-EF0075C13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42" name="Полилиния 69">
            <a:extLst>
              <a:ext uri="{FF2B5EF4-FFF2-40B4-BE49-F238E27FC236}">
                <a16:creationId xmlns:a16="http://schemas.microsoft.com/office/drawing/2014/main" id="{3248A930-1A6E-4EFB-8213-D1AC735BE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ru-RU" dirty="0"/>
          </a:p>
        </p:txBody>
      </p:sp>
      <p:graphicFrame>
        <p:nvGraphicFramePr>
          <p:cNvPr id="2" name="Таблица 2">
            <a:extLst>
              <a:ext uri="{FF2B5EF4-FFF2-40B4-BE49-F238E27FC236}">
                <a16:creationId xmlns:a16="http://schemas.microsoft.com/office/drawing/2014/main" id="{6D67F705-FCBF-4A98-A6D0-DF719F66C3E2}"/>
              </a:ext>
            </a:extLst>
          </p:cNvPr>
          <p:cNvGraphicFramePr>
            <a:graphicFrameLocks noGrp="1"/>
          </p:cNvGraphicFramePr>
          <p:nvPr>
            <p:extLst>
              <p:ext uri="{D42A27DB-BD31-4B8C-83A1-F6EECF244321}">
                <p14:modId xmlns:p14="http://schemas.microsoft.com/office/powerpoint/2010/main" val="2194846116"/>
              </p:ext>
            </p:extLst>
          </p:nvPr>
        </p:nvGraphicFramePr>
        <p:xfrm>
          <a:off x="2627790" y="856697"/>
          <a:ext cx="8128000" cy="417473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241985103"/>
                    </a:ext>
                  </a:extLst>
                </a:gridCol>
              </a:tblGrid>
              <a:tr h="512580">
                <a:tc>
                  <a:txBody>
                    <a:bodyPr/>
                    <a:lstStyle/>
                    <a:p>
                      <a:r>
                        <a:rPr lang="ru-RU" dirty="0"/>
                        <a:t>Таке забезпечення </a:t>
                      </a:r>
                      <a:r>
                        <a:rPr lang="ru-RU" dirty="0" err="1"/>
                        <a:t>судових</a:t>
                      </a:r>
                      <a:r>
                        <a:rPr lang="ru-RU" dirty="0"/>
                        <a:t> </a:t>
                      </a:r>
                      <a:r>
                        <a:rPr lang="ru-RU" dirty="0" err="1"/>
                        <a:t>витрат</a:t>
                      </a:r>
                      <a:r>
                        <a:rPr lang="ru-RU" dirty="0"/>
                        <a:t> </a:t>
                      </a:r>
                      <a:r>
                        <a:rPr lang="ru-RU" dirty="0" err="1"/>
                        <a:t>застосовується</a:t>
                      </a:r>
                      <a:r>
                        <a:rPr lang="ru-RU" dirty="0"/>
                        <a:t>, якщо:</a:t>
                      </a:r>
                      <a:endParaRPr lang="ru-UA" dirty="0"/>
                    </a:p>
                  </a:txBody>
                  <a:tcPr/>
                </a:tc>
                <a:extLst>
                  <a:ext uri="{0D108BD9-81ED-4DB2-BD59-A6C34878D82A}">
                    <a16:rowId xmlns:a16="http://schemas.microsoft.com/office/drawing/2014/main" val="1886413002"/>
                  </a:ext>
                </a:extLst>
              </a:tr>
              <a:tr h="1281835">
                <a:tc>
                  <a:txBody>
                    <a:bodyPr/>
                    <a:lstStyle/>
                    <a:p>
                      <a:r>
                        <a:rPr lang="ru-RU" dirty="0"/>
                        <a:t>)  </a:t>
                      </a:r>
                      <a:r>
                        <a:rPr lang="ru-RU" dirty="0" err="1"/>
                        <a:t>позов</a:t>
                      </a:r>
                      <a:r>
                        <a:rPr lang="ru-RU" dirty="0"/>
                        <a:t> має </a:t>
                      </a:r>
                      <a:r>
                        <a:rPr lang="ru-RU" dirty="0" err="1"/>
                        <a:t>ознаки</a:t>
                      </a:r>
                      <a:r>
                        <a:rPr lang="ru-RU" dirty="0"/>
                        <a:t> </a:t>
                      </a:r>
                      <a:r>
                        <a:rPr lang="ru-RU" dirty="0" err="1"/>
                        <a:t>завідомо</a:t>
                      </a:r>
                      <a:r>
                        <a:rPr lang="ru-RU" dirty="0"/>
                        <a:t> </a:t>
                      </a:r>
                      <a:r>
                        <a:rPr lang="ru-RU" dirty="0" err="1"/>
                        <a:t>безпідставного</a:t>
                      </a:r>
                      <a:r>
                        <a:rPr lang="ru-RU" dirty="0"/>
                        <a:t> або інші </a:t>
                      </a:r>
                      <a:r>
                        <a:rPr lang="ru-RU" dirty="0" err="1"/>
                        <a:t>ознаки</a:t>
                      </a:r>
                      <a:r>
                        <a:rPr lang="ru-RU" dirty="0"/>
                        <a:t> </a:t>
                      </a:r>
                      <a:r>
                        <a:rPr lang="ru-RU" dirty="0" err="1"/>
                        <a:t>зловживання</a:t>
                      </a:r>
                      <a:r>
                        <a:rPr lang="ru-RU" dirty="0"/>
                        <a:t> правом на </a:t>
                      </a:r>
                      <a:r>
                        <a:rPr lang="ru-RU" dirty="0" err="1"/>
                        <a:t>позов</a:t>
                      </a:r>
                      <a:r>
                        <a:rPr lang="ru-RU" dirty="0"/>
                        <a:t>; або </a:t>
                      </a:r>
                      <a:endParaRPr lang="ru-UA" dirty="0"/>
                    </a:p>
                  </a:txBody>
                  <a:tcPr/>
                </a:tc>
                <a:extLst>
                  <a:ext uri="{0D108BD9-81ED-4DB2-BD59-A6C34878D82A}">
                    <a16:rowId xmlns:a16="http://schemas.microsoft.com/office/drawing/2014/main" val="3110310436"/>
                  </a:ext>
                </a:extLst>
              </a:tr>
              <a:tr h="2380315">
                <a:tc>
                  <a:txBody>
                    <a:bodyPr/>
                    <a:lstStyle/>
                    <a:p>
                      <a:r>
                        <a:rPr lang="ru-RU" dirty="0"/>
                        <a:t>2)  </a:t>
                      </a:r>
                      <a:r>
                        <a:rPr lang="ru-RU" dirty="0" err="1"/>
                        <a:t>позивач</a:t>
                      </a:r>
                      <a:r>
                        <a:rPr lang="ru-RU" dirty="0"/>
                        <a:t> не має </a:t>
                      </a:r>
                      <a:r>
                        <a:rPr lang="ru-RU" dirty="0" err="1"/>
                        <a:t>зареєстрованого</a:t>
                      </a:r>
                      <a:r>
                        <a:rPr lang="ru-RU" dirty="0"/>
                        <a:t> в </a:t>
                      </a:r>
                      <a:r>
                        <a:rPr lang="ru-RU" dirty="0" err="1"/>
                        <a:t>установленому</a:t>
                      </a:r>
                      <a:r>
                        <a:rPr lang="ru-RU" dirty="0"/>
                        <a:t> законом порядку місця проживання (перебування) чи місцезнаходження на території України та майна, що </a:t>
                      </a:r>
                      <a:r>
                        <a:rPr lang="ru-RU" dirty="0" err="1"/>
                        <a:t>знаходиться</a:t>
                      </a:r>
                      <a:r>
                        <a:rPr lang="ru-RU" dirty="0"/>
                        <a:t> на території України, в </a:t>
                      </a:r>
                      <a:r>
                        <a:rPr lang="ru-RU" dirty="0" err="1"/>
                        <a:t>розмірі</a:t>
                      </a:r>
                      <a:r>
                        <a:rPr lang="ru-RU" dirty="0"/>
                        <a:t>, </a:t>
                      </a:r>
                      <a:r>
                        <a:rPr lang="ru-RU" dirty="0" err="1"/>
                        <a:t>достатньому</a:t>
                      </a:r>
                      <a:r>
                        <a:rPr lang="ru-RU" dirty="0"/>
                        <a:t> для </a:t>
                      </a:r>
                      <a:r>
                        <a:rPr lang="ru-RU" dirty="0" err="1"/>
                        <a:t>відшкодування</a:t>
                      </a:r>
                      <a:r>
                        <a:rPr lang="ru-RU" dirty="0"/>
                        <a:t> </a:t>
                      </a:r>
                      <a:r>
                        <a:rPr lang="ru-RU" dirty="0" err="1"/>
                        <a:t>судових</a:t>
                      </a:r>
                      <a:r>
                        <a:rPr lang="ru-RU" dirty="0"/>
                        <a:t> </a:t>
                      </a:r>
                      <a:r>
                        <a:rPr lang="ru-RU" dirty="0" err="1"/>
                        <a:t>витрат</a:t>
                      </a:r>
                      <a:r>
                        <a:rPr lang="ru-RU" dirty="0"/>
                        <a:t> </a:t>
                      </a:r>
                      <a:r>
                        <a:rPr lang="ru-RU" dirty="0" err="1"/>
                        <a:t>відповідача</a:t>
                      </a:r>
                      <a:r>
                        <a:rPr lang="ru-RU" dirty="0"/>
                        <a:t> у </a:t>
                      </a:r>
                      <a:r>
                        <a:rPr lang="ru-RU" dirty="0" err="1"/>
                        <a:t>випадку</a:t>
                      </a:r>
                      <a:r>
                        <a:rPr lang="ru-RU" dirty="0"/>
                        <a:t> </a:t>
                      </a:r>
                      <a:r>
                        <a:rPr lang="ru-RU" dirty="0" err="1"/>
                        <a:t>відмови</a:t>
                      </a:r>
                      <a:r>
                        <a:rPr lang="ru-RU" dirty="0"/>
                        <a:t> у </a:t>
                      </a:r>
                      <a:r>
                        <a:rPr lang="ru-RU" dirty="0" err="1"/>
                        <a:t>позові</a:t>
                      </a:r>
                      <a:r>
                        <a:rPr lang="ru-RU" dirty="0"/>
                        <a:t>.</a:t>
                      </a:r>
                      <a:endParaRPr lang="ru-UA" dirty="0"/>
                    </a:p>
                  </a:txBody>
                  <a:tcPr/>
                </a:tc>
                <a:extLst>
                  <a:ext uri="{0D108BD9-81ED-4DB2-BD59-A6C34878D82A}">
                    <a16:rowId xmlns:a16="http://schemas.microsoft.com/office/drawing/2014/main" val="325588894"/>
                  </a:ext>
                </a:extLst>
              </a:tr>
            </a:tbl>
          </a:graphicData>
        </a:graphic>
      </p:graphicFrame>
      <p:sp>
        <p:nvSpPr>
          <p:cNvPr id="3" name="Прямоугольник 2">
            <a:extLst>
              <a:ext uri="{FF2B5EF4-FFF2-40B4-BE49-F238E27FC236}">
                <a16:creationId xmlns:a16="http://schemas.microsoft.com/office/drawing/2014/main" id="{9E5056ED-69A8-46CB-AA47-D93D8BBB8519}"/>
              </a:ext>
            </a:extLst>
          </p:cNvPr>
          <p:cNvSpPr/>
          <p:nvPr/>
        </p:nvSpPr>
        <p:spPr>
          <a:xfrm>
            <a:off x="2627790" y="4401009"/>
            <a:ext cx="8128000" cy="2199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t>Таке забезпечення судових витрат також може бути застосоване, якщо суду надані докази того, що майновий стан позивача або його дії щодо відчуження майна чи інші дії можуть ускладнити або зробити неможливим виконання рішення суду про відшкодування судових витрат відповідача у випадку відмови у позові</a:t>
            </a:r>
            <a:endParaRPr lang="ru-UA"/>
          </a:p>
        </p:txBody>
      </p:sp>
    </p:spTree>
    <p:extLst>
      <p:ext uri="{BB962C8B-B14F-4D97-AF65-F5344CB8AC3E}">
        <p14:creationId xmlns:p14="http://schemas.microsoft.com/office/powerpoint/2010/main" val="2208717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0" name="Прямоугольник 9">
            <a:extLst>
              <a:ext uri="{FF2B5EF4-FFF2-40B4-BE49-F238E27FC236}">
                <a16:creationId xmlns:a16="http://schemas.microsoft.com/office/drawing/2014/main" id="{93F2CC0B-D5F1-40B8-9CC6-4A36850B6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nvGrpSpPr>
          <p:cNvPr id="12" name="Группа 11">
            <a:extLst>
              <a:ext uri="{FF2B5EF4-FFF2-40B4-BE49-F238E27FC236}">
                <a16:creationId xmlns:a16="http://schemas.microsoft.com/office/drawing/2014/main" id="{631C6CE6-1810-44ED-A6D7-3FF53040A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13" name="Полилиния 11">
              <a:extLst>
                <a:ext uri="{FF2B5EF4-FFF2-40B4-BE49-F238E27FC236}">
                  <a16:creationId xmlns:a16="http://schemas.microsoft.com/office/drawing/2014/main" id="{1F6D8BFE-D0D0-4BAE-9D5A-701DE7D3C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Полилиния 12">
              <a:extLst>
                <a:ext uri="{FF2B5EF4-FFF2-40B4-BE49-F238E27FC236}">
                  <a16:creationId xmlns:a16="http://schemas.microsoft.com/office/drawing/2014/main" id="{53F86D30-CEDB-4D96-AF73-AA3CD5A43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Полилиния 13">
              <a:extLst>
                <a:ext uri="{FF2B5EF4-FFF2-40B4-BE49-F238E27FC236}">
                  <a16:creationId xmlns:a16="http://schemas.microsoft.com/office/drawing/2014/main" id="{F5187540-C4C8-410C-A395-69FCB1C8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Полилиния 14">
              <a:extLst>
                <a:ext uri="{FF2B5EF4-FFF2-40B4-BE49-F238E27FC236}">
                  <a16:creationId xmlns:a16="http://schemas.microsoft.com/office/drawing/2014/main" id="{75BD6E4A-797C-451B-B08F-D99C1A9D1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Полилиния 15">
              <a:extLst>
                <a:ext uri="{FF2B5EF4-FFF2-40B4-BE49-F238E27FC236}">
                  <a16:creationId xmlns:a16="http://schemas.microsoft.com/office/drawing/2014/main" id="{0D241082-BAFA-462E-827B-5814B020F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Полилиния 16">
              <a:extLst>
                <a:ext uri="{FF2B5EF4-FFF2-40B4-BE49-F238E27FC236}">
                  <a16:creationId xmlns:a16="http://schemas.microsoft.com/office/drawing/2014/main" id="{2920CCBD-116D-450B-9608-99F05F7D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Полилиния 17">
              <a:extLst>
                <a:ext uri="{FF2B5EF4-FFF2-40B4-BE49-F238E27FC236}">
                  <a16:creationId xmlns:a16="http://schemas.microsoft.com/office/drawing/2014/main" id="{A57CD3DE-CEAF-4BD4-A5EF-24B3E622B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Полилиния 18">
              <a:extLst>
                <a:ext uri="{FF2B5EF4-FFF2-40B4-BE49-F238E27FC236}">
                  <a16:creationId xmlns:a16="http://schemas.microsoft.com/office/drawing/2014/main" id="{4EC3258C-366B-4629-A7D3-5173D3637D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Полилиния 19">
              <a:extLst>
                <a:ext uri="{FF2B5EF4-FFF2-40B4-BE49-F238E27FC236}">
                  <a16:creationId xmlns:a16="http://schemas.microsoft.com/office/drawing/2014/main" id="{D444D63A-CE2B-4ACD-BA0E-4ADECAD8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Полилиния 20">
              <a:extLst>
                <a:ext uri="{FF2B5EF4-FFF2-40B4-BE49-F238E27FC236}">
                  <a16:creationId xmlns:a16="http://schemas.microsoft.com/office/drawing/2014/main" id="{7A504DF6-187A-4A54-96E8-3F3F28AAA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Полилиния 21">
              <a:extLst>
                <a:ext uri="{FF2B5EF4-FFF2-40B4-BE49-F238E27FC236}">
                  <a16:creationId xmlns:a16="http://schemas.microsoft.com/office/drawing/2014/main" id="{FE04C6F5-6DC5-4C7E-9278-9BE624FC78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Полилиния 22">
              <a:extLst>
                <a:ext uri="{FF2B5EF4-FFF2-40B4-BE49-F238E27FC236}">
                  <a16:creationId xmlns:a16="http://schemas.microsoft.com/office/drawing/2014/main" id="{94A02D9B-E6A9-4D6A-9D2A-D81C76802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Группа 25">
            <a:extLst>
              <a:ext uri="{FF2B5EF4-FFF2-40B4-BE49-F238E27FC236}">
                <a16:creationId xmlns:a16="http://schemas.microsoft.com/office/drawing/2014/main" id="{B78034A6-3565-46AA-9E73-1C954666AB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27" name="Полилиния 27">
              <a:extLst>
                <a:ext uri="{FF2B5EF4-FFF2-40B4-BE49-F238E27FC236}">
                  <a16:creationId xmlns:a16="http://schemas.microsoft.com/office/drawing/2014/main" id="{04947AA2-A772-42CB-9CEC-065095D3D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Полилиния 28">
              <a:extLst>
                <a:ext uri="{FF2B5EF4-FFF2-40B4-BE49-F238E27FC236}">
                  <a16:creationId xmlns:a16="http://schemas.microsoft.com/office/drawing/2014/main" id="{83C52D84-DEC1-4E16-972E-8EEA5D522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Полилиния 29">
              <a:extLst>
                <a:ext uri="{FF2B5EF4-FFF2-40B4-BE49-F238E27FC236}">
                  <a16:creationId xmlns:a16="http://schemas.microsoft.com/office/drawing/2014/main" id="{2036A28D-EF09-41F7-906F-CF405361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Полилиния 30">
              <a:extLst>
                <a:ext uri="{FF2B5EF4-FFF2-40B4-BE49-F238E27FC236}">
                  <a16:creationId xmlns:a16="http://schemas.microsoft.com/office/drawing/2014/main" id="{EE8D92C7-C907-4120-95E3-80E3DC85B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Полилиния 31">
              <a:extLst>
                <a:ext uri="{FF2B5EF4-FFF2-40B4-BE49-F238E27FC236}">
                  <a16:creationId xmlns:a16="http://schemas.microsoft.com/office/drawing/2014/main" id="{BBCEAAB8-CD22-41D7-B330-702682A27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Полилиния 32">
              <a:extLst>
                <a:ext uri="{FF2B5EF4-FFF2-40B4-BE49-F238E27FC236}">
                  <a16:creationId xmlns:a16="http://schemas.microsoft.com/office/drawing/2014/main" id="{6BBC1FEE-3D72-492B-8D8A-BE1A5507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Полилиния 33">
              <a:extLst>
                <a:ext uri="{FF2B5EF4-FFF2-40B4-BE49-F238E27FC236}">
                  <a16:creationId xmlns:a16="http://schemas.microsoft.com/office/drawing/2014/main" id="{C28C6E5C-C393-435C-96A1-AA2859BDC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Полилиния 34">
              <a:extLst>
                <a:ext uri="{FF2B5EF4-FFF2-40B4-BE49-F238E27FC236}">
                  <a16:creationId xmlns:a16="http://schemas.microsoft.com/office/drawing/2014/main" id="{2C2C991F-AC51-4DF5-B8DD-19B08C1CB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Полилиния 35">
              <a:extLst>
                <a:ext uri="{FF2B5EF4-FFF2-40B4-BE49-F238E27FC236}">
                  <a16:creationId xmlns:a16="http://schemas.microsoft.com/office/drawing/2014/main" id="{9C916B5F-285D-4F5A-9085-6781753AF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Полилиния 36">
              <a:extLst>
                <a:ext uri="{FF2B5EF4-FFF2-40B4-BE49-F238E27FC236}">
                  <a16:creationId xmlns:a16="http://schemas.microsoft.com/office/drawing/2014/main" id="{0375DD5F-9D17-4873-B697-3D44A5EBE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Полилиния 37">
              <a:extLst>
                <a:ext uri="{FF2B5EF4-FFF2-40B4-BE49-F238E27FC236}">
                  <a16:creationId xmlns:a16="http://schemas.microsoft.com/office/drawing/2014/main" id="{A159BBC7-6A8B-4612-94A8-56323452C7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Полилиния 38">
              <a:extLst>
                <a:ext uri="{FF2B5EF4-FFF2-40B4-BE49-F238E27FC236}">
                  <a16:creationId xmlns:a16="http://schemas.microsoft.com/office/drawing/2014/main" id="{177C901C-F8DE-4C99-95C8-F8CA1B84F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Прямоугольник 39">
            <a:extLst>
              <a:ext uri="{FF2B5EF4-FFF2-40B4-BE49-F238E27FC236}">
                <a16:creationId xmlns:a16="http://schemas.microsoft.com/office/drawing/2014/main" id="{D1D655F2-6D15-4265-ADEE-EF0075C13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42" name="Полилиния 69">
            <a:extLst>
              <a:ext uri="{FF2B5EF4-FFF2-40B4-BE49-F238E27FC236}">
                <a16:creationId xmlns:a16="http://schemas.microsoft.com/office/drawing/2014/main" id="{3248A930-1A6E-4EFB-8213-D1AC735BE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ru-RU" dirty="0"/>
          </a:p>
        </p:txBody>
      </p:sp>
      <p:sp>
        <p:nvSpPr>
          <p:cNvPr id="11" name="Прямоугольник: скругленные углы 10">
            <a:extLst>
              <a:ext uri="{FF2B5EF4-FFF2-40B4-BE49-F238E27FC236}">
                <a16:creationId xmlns:a16="http://schemas.microsoft.com/office/drawing/2014/main" id="{17874AC3-E714-467E-B8C9-20960F6909AA}"/>
              </a:ext>
            </a:extLst>
          </p:cNvPr>
          <p:cNvSpPr/>
          <p:nvPr/>
        </p:nvSpPr>
        <p:spPr>
          <a:xfrm>
            <a:off x="584779" y="603616"/>
            <a:ext cx="7236122" cy="17087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effectLst>
                  <a:outerShdw blurRad="38100" dist="38100" dir="2700000" algn="tl">
                    <a:srgbClr val="000000">
                      <a:alpha val="43137"/>
                    </a:srgbClr>
                  </a:outerShdw>
                </a:effectLst>
              </a:rPr>
              <a:t>Ці дані встановлюються такими засобами: </a:t>
            </a:r>
          </a:p>
          <a:p>
            <a:pPr algn="ctr"/>
            <a:r>
              <a:rPr lang="ru-RU">
                <a:effectLst>
                  <a:outerShdw blurRad="38100" dist="38100" dir="2700000" algn="tl">
                    <a:srgbClr val="000000">
                      <a:alpha val="43137"/>
                    </a:srgbClr>
                  </a:outerShdw>
                </a:effectLst>
              </a:rPr>
              <a:t>	1)  письмовими, речовими і електронними доказами; </a:t>
            </a:r>
          </a:p>
          <a:p>
            <a:pPr algn="ctr"/>
            <a:r>
              <a:rPr lang="ru-RU">
                <a:effectLst>
                  <a:outerShdw blurRad="38100" dist="38100" dir="2700000" algn="tl">
                    <a:srgbClr val="000000">
                      <a:alpha val="43137"/>
                    </a:srgbClr>
                  </a:outerShdw>
                </a:effectLst>
              </a:rPr>
              <a:t>	2)  висновками експертів; </a:t>
            </a:r>
          </a:p>
          <a:p>
            <a:pPr algn="ctr"/>
            <a:r>
              <a:rPr lang="ru-RU">
                <a:effectLst>
                  <a:outerShdw blurRad="38100" dist="38100" dir="2700000" algn="tl">
                    <a:srgbClr val="000000">
                      <a:alpha val="43137"/>
                    </a:srgbClr>
                  </a:outerShdw>
                </a:effectLst>
              </a:rPr>
              <a:t>	3)показаннями свідків (ч. 2 ст. 73).</a:t>
            </a:r>
            <a:endParaRPr lang="ru-RU" dirty="0">
              <a:effectLst>
                <a:outerShdw blurRad="38100" dist="38100" dir="2700000" algn="tl">
                  <a:srgbClr val="000000">
                    <a:alpha val="43137"/>
                  </a:srgbClr>
                </a:outerShdw>
              </a:effectLst>
            </a:endParaRPr>
          </a:p>
        </p:txBody>
      </p:sp>
      <p:sp>
        <p:nvSpPr>
          <p:cNvPr id="44" name="Овал 43">
            <a:extLst>
              <a:ext uri="{FF2B5EF4-FFF2-40B4-BE49-F238E27FC236}">
                <a16:creationId xmlns:a16="http://schemas.microsoft.com/office/drawing/2014/main" id="{F20AC484-73CF-45C7-91F3-68DA76AFA3EB}"/>
              </a:ext>
            </a:extLst>
          </p:cNvPr>
          <p:cNvSpPr/>
          <p:nvPr/>
        </p:nvSpPr>
        <p:spPr>
          <a:xfrm>
            <a:off x="5134328" y="3610534"/>
            <a:ext cx="6417889" cy="2394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t>Відповідно до господарського процесуального законодавства кожна сторона повинна довести ті обставини, на які вона посилається як на підставу своїх вимог і заперечень. </a:t>
            </a:r>
            <a:endParaRPr lang="ru-UA" dirty="0"/>
          </a:p>
        </p:txBody>
      </p:sp>
      <p:cxnSp>
        <p:nvCxnSpPr>
          <p:cNvPr id="47" name="Прямая со стрелкой 46">
            <a:extLst>
              <a:ext uri="{FF2B5EF4-FFF2-40B4-BE49-F238E27FC236}">
                <a16:creationId xmlns:a16="http://schemas.microsoft.com/office/drawing/2014/main" id="{5025332C-8C05-4915-AB0D-D71D4FB8CC47}"/>
              </a:ext>
            </a:extLst>
          </p:cNvPr>
          <p:cNvCxnSpPr>
            <a:cxnSpLocks/>
          </p:cNvCxnSpPr>
          <p:nvPr/>
        </p:nvCxnSpPr>
        <p:spPr>
          <a:xfrm>
            <a:off x="4218480" y="2272875"/>
            <a:ext cx="1881164" cy="160685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637399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0" name="Прямоугольник 9">
            <a:extLst>
              <a:ext uri="{FF2B5EF4-FFF2-40B4-BE49-F238E27FC236}">
                <a16:creationId xmlns:a16="http://schemas.microsoft.com/office/drawing/2014/main" id="{93F2CC0B-D5F1-40B8-9CC6-4A36850B6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nvGrpSpPr>
          <p:cNvPr id="12" name="Группа 11">
            <a:extLst>
              <a:ext uri="{FF2B5EF4-FFF2-40B4-BE49-F238E27FC236}">
                <a16:creationId xmlns:a16="http://schemas.microsoft.com/office/drawing/2014/main" id="{631C6CE6-1810-44ED-A6D7-3FF53040A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13" name="Полилиния 11">
              <a:extLst>
                <a:ext uri="{FF2B5EF4-FFF2-40B4-BE49-F238E27FC236}">
                  <a16:creationId xmlns:a16="http://schemas.microsoft.com/office/drawing/2014/main" id="{1F6D8BFE-D0D0-4BAE-9D5A-701DE7D3C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Полилиния 12">
              <a:extLst>
                <a:ext uri="{FF2B5EF4-FFF2-40B4-BE49-F238E27FC236}">
                  <a16:creationId xmlns:a16="http://schemas.microsoft.com/office/drawing/2014/main" id="{53F86D30-CEDB-4D96-AF73-AA3CD5A43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Полилиния 13">
              <a:extLst>
                <a:ext uri="{FF2B5EF4-FFF2-40B4-BE49-F238E27FC236}">
                  <a16:creationId xmlns:a16="http://schemas.microsoft.com/office/drawing/2014/main" id="{F5187540-C4C8-410C-A395-69FCB1C8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Полилиния 14">
              <a:extLst>
                <a:ext uri="{FF2B5EF4-FFF2-40B4-BE49-F238E27FC236}">
                  <a16:creationId xmlns:a16="http://schemas.microsoft.com/office/drawing/2014/main" id="{75BD6E4A-797C-451B-B08F-D99C1A9D1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Полилиния 15">
              <a:extLst>
                <a:ext uri="{FF2B5EF4-FFF2-40B4-BE49-F238E27FC236}">
                  <a16:creationId xmlns:a16="http://schemas.microsoft.com/office/drawing/2014/main" id="{0D241082-BAFA-462E-827B-5814B020F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Полилиния 16">
              <a:extLst>
                <a:ext uri="{FF2B5EF4-FFF2-40B4-BE49-F238E27FC236}">
                  <a16:creationId xmlns:a16="http://schemas.microsoft.com/office/drawing/2014/main" id="{2920CCBD-116D-450B-9608-99F05F7D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Полилиния 17">
              <a:extLst>
                <a:ext uri="{FF2B5EF4-FFF2-40B4-BE49-F238E27FC236}">
                  <a16:creationId xmlns:a16="http://schemas.microsoft.com/office/drawing/2014/main" id="{A57CD3DE-CEAF-4BD4-A5EF-24B3E622B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Полилиния 18">
              <a:extLst>
                <a:ext uri="{FF2B5EF4-FFF2-40B4-BE49-F238E27FC236}">
                  <a16:creationId xmlns:a16="http://schemas.microsoft.com/office/drawing/2014/main" id="{4EC3258C-366B-4629-A7D3-5173D3637D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Полилиния 19">
              <a:extLst>
                <a:ext uri="{FF2B5EF4-FFF2-40B4-BE49-F238E27FC236}">
                  <a16:creationId xmlns:a16="http://schemas.microsoft.com/office/drawing/2014/main" id="{D444D63A-CE2B-4ACD-BA0E-4ADECAD8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Полилиния 20">
              <a:extLst>
                <a:ext uri="{FF2B5EF4-FFF2-40B4-BE49-F238E27FC236}">
                  <a16:creationId xmlns:a16="http://schemas.microsoft.com/office/drawing/2014/main" id="{7A504DF6-187A-4A54-96E8-3F3F28AAA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Полилиния 21">
              <a:extLst>
                <a:ext uri="{FF2B5EF4-FFF2-40B4-BE49-F238E27FC236}">
                  <a16:creationId xmlns:a16="http://schemas.microsoft.com/office/drawing/2014/main" id="{FE04C6F5-6DC5-4C7E-9278-9BE624FC78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Полилиния 22">
              <a:extLst>
                <a:ext uri="{FF2B5EF4-FFF2-40B4-BE49-F238E27FC236}">
                  <a16:creationId xmlns:a16="http://schemas.microsoft.com/office/drawing/2014/main" id="{94A02D9B-E6A9-4D6A-9D2A-D81C76802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Группа 25">
            <a:extLst>
              <a:ext uri="{FF2B5EF4-FFF2-40B4-BE49-F238E27FC236}">
                <a16:creationId xmlns:a16="http://schemas.microsoft.com/office/drawing/2014/main" id="{B78034A6-3565-46AA-9E73-1C954666AB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27" name="Полилиния 27">
              <a:extLst>
                <a:ext uri="{FF2B5EF4-FFF2-40B4-BE49-F238E27FC236}">
                  <a16:creationId xmlns:a16="http://schemas.microsoft.com/office/drawing/2014/main" id="{04947AA2-A772-42CB-9CEC-065095D3D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Полилиния 28">
              <a:extLst>
                <a:ext uri="{FF2B5EF4-FFF2-40B4-BE49-F238E27FC236}">
                  <a16:creationId xmlns:a16="http://schemas.microsoft.com/office/drawing/2014/main" id="{83C52D84-DEC1-4E16-972E-8EEA5D522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Полилиния 29">
              <a:extLst>
                <a:ext uri="{FF2B5EF4-FFF2-40B4-BE49-F238E27FC236}">
                  <a16:creationId xmlns:a16="http://schemas.microsoft.com/office/drawing/2014/main" id="{2036A28D-EF09-41F7-906F-CF405361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Полилиния 30">
              <a:extLst>
                <a:ext uri="{FF2B5EF4-FFF2-40B4-BE49-F238E27FC236}">
                  <a16:creationId xmlns:a16="http://schemas.microsoft.com/office/drawing/2014/main" id="{EE8D92C7-C907-4120-95E3-80E3DC85B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Полилиния 31">
              <a:extLst>
                <a:ext uri="{FF2B5EF4-FFF2-40B4-BE49-F238E27FC236}">
                  <a16:creationId xmlns:a16="http://schemas.microsoft.com/office/drawing/2014/main" id="{BBCEAAB8-CD22-41D7-B330-702682A27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Полилиния 32">
              <a:extLst>
                <a:ext uri="{FF2B5EF4-FFF2-40B4-BE49-F238E27FC236}">
                  <a16:creationId xmlns:a16="http://schemas.microsoft.com/office/drawing/2014/main" id="{6BBC1FEE-3D72-492B-8D8A-BE1A5507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Полилиния 33">
              <a:extLst>
                <a:ext uri="{FF2B5EF4-FFF2-40B4-BE49-F238E27FC236}">
                  <a16:creationId xmlns:a16="http://schemas.microsoft.com/office/drawing/2014/main" id="{C28C6E5C-C393-435C-96A1-AA2859BDC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Полилиния 34">
              <a:extLst>
                <a:ext uri="{FF2B5EF4-FFF2-40B4-BE49-F238E27FC236}">
                  <a16:creationId xmlns:a16="http://schemas.microsoft.com/office/drawing/2014/main" id="{2C2C991F-AC51-4DF5-B8DD-19B08C1CB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Полилиния 35">
              <a:extLst>
                <a:ext uri="{FF2B5EF4-FFF2-40B4-BE49-F238E27FC236}">
                  <a16:creationId xmlns:a16="http://schemas.microsoft.com/office/drawing/2014/main" id="{9C916B5F-285D-4F5A-9085-6781753AF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Полилиния 36">
              <a:extLst>
                <a:ext uri="{FF2B5EF4-FFF2-40B4-BE49-F238E27FC236}">
                  <a16:creationId xmlns:a16="http://schemas.microsoft.com/office/drawing/2014/main" id="{0375DD5F-9D17-4873-B697-3D44A5EBE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Полилиния 37">
              <a:extLst>
                <a:ext uri="{FF2B5EF4-FFF2-40B4-BE49-F238E27FC236}">
                  <a16:creationId xmlns:a16="http://schemas.microsoft.com/office/drawing/2014/main" id="{A159BBC7-6A8B-4612-94A8-56323452C7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Полилиния 38">
              <a:extLst>
                <a:ext uri="{FF2B5EF4-FFF2-40B4-BE49-F238E27FC236}">
                  <a16:creationId xmlns:a16="http://schemas.microsoft.com/office/drawing/2014/main" id="{177C901C-F8DE-4C99-95C8-F8CA1B84F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Прямоугольник 39">
            <a:extLst>
              <a:ext uri="{FF2B5EF4-FFF2-40B4-BE49-F238E27FC236}">
                <a16:creationId xmlns:a16="http://schemas.microsoft.com/office/drawing/2014/main" id="{D1D655F2-6D15-4265-ADEE-EF0075C13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42" name="Полилиния 69">
            <a:extLst>
              <a:ext uri="{FF2B5EF4-FFF2-40B4-BE49-F238E27FC236}">
                <a16:creationId xmlns:a16="http://schemas.microsoft.com/office/drawing/2014/main" id="{3248A930-1A6E-4EFB-8213-D1AC735BE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ru-RU" dirty="0"/>
          </a:p>
        </p:txBody>
      </p:sp>
      <p:sp>
        <p:nvSpPr>
          <p:cNvPr id="2" name="Прямоугольник: скругленные углы 1">
            <a:extLst>
              <a:ext uri="{FF2B5EF4-FFF2-40B4-BE49-F238E27FC236}">
                <a16:creationId xmlns:a16="http://schemas.microsoft.com/office/drawing/2014/main" id="{A0BCB26B-9D93-458F-B95F-27C3BE364D81}"/>
              </a:ext>
            </a:extLst>
          </p:cNvPr>
          <p:cNvSpPr/>
          <p:nvPr/>
        </p:nvSpPr>
        <p:spPr>
          <a:xfrm>
            <a:off x="762009" y="1430287"/>
            <a:ext cx="4375873" cy="268949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b="1" i="1" u="sng">
                <a:effectLst>
                  <a:outerShdw blurRad="38100" dist="38100" dir="2700000" algn="tl">
                    <a:srgbClr val="000000">
                      <a:alpha val="43137"/>
                    </a:srgbClr>
                  </a:outerShdw>
                </a:effectLst>
              </a:rPr>
              <a:t>Складовою судових витрат пов’язаних з розглядом справи є витрати на професійну правничу допомогу (ст. 126 ГПК). </a:t>
            </a:r>
            <a:endParaRPr lang="ru-UA" b="1" i="1" u="sng">
              <a:effectLst>
                <a:outerShdw blurRad="38100" dist="38100" dir="2700000" algn="tl">
                  <a:srgbClr val="000000">
                    <a:alpha val="43137"/>
                  </a:srgbClr>
                </a:outerShdw>
              </a:effectLst>
            </a:endParaRPr>
          </a:p>
        </p:txBody>
      </p:sp>
      <p:sp>
        <p:nvSpPr>
          <p:cNvPr id="3" name="Стрелка: вправо 2">
            <a:extLst>
              <a:ext uri="{FF2B5EF4-FFF2-40B4-BE49-F238E27FC236}">
                <a16:creationId xmlns:a16="http://schemas.microsoft.com/office/drawing/2014/main" id="{163FFAA4-9B34-4A86-8B79-AEB6E4684E32}"/>
              </a:ext>
            </a:extLst>
          </p:cNvPr>
          <p:cNvSpPr/>
          <p:nvPr/>
        </p:nvSpPr>
        <p:spPr>
          <a:xfrm>
            <a:off x="5381037" y="2624880"/>
            <a:ext cx="1526959" cy="74572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UA"/>
          </a:p>
        </p:txBody>
      </p:sp>
      <p:sp>
        <p:nvSpPr>
          <p:cNvPr id="4" name="Прямоугольник: скругленные углы 3">
            <a:extLst>
              <a:ext uri="{FF2B5EF4-FFF2-40B4-BE49-F238E27FC236}">
                <a16:creationId xmlns:a16="http://schemas.microsoft.com/office/drawing/2014/main" id="{CB2A982B-BF7D-4DAB-B93C-36655F9830FC}"/>
              </a:ext>
            </a:extLst>
          </p:cNvPr>
          <p:cNvSpPr/>
          <p:nvPr/>
        </p:nvSpPr>
        <p:spPr>
          <a:xfrm>
            <a:off x="7152097" y="1554138"/>
            <a:ext cx="4572000" cy="256564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dirty="0"/>
              <a:t>Відповідно до норм цієї статті </a:t>
            </a:r>
            <a:r>
              <a:rPr lang="ru-RU" dirty="0" err="1"/>
              <a:t>витрати</a:t>
            </a:r>
            <a:r>
              <a:rPr lang="ru-RU" dirty="0"/>
              <a:t>, пов’язані з </a:t>
            </a:r>
            <a:r>
              <a:rPr lang="ru-RU" dirty="0" err="1"/>
              <a:t>правничою</a:t>
            </a:r>
            <a:r>
              <a:rPr lang="ru-RU" dirty="0"/>
              <a:t> </a:t>
            </a:r>
            <a:r>
              <a:rPr lang="ru-RU" dirty="0" err="1"/>
              <a:t>допомогою</a:t>
            </a:r>
            <a:r>
              <a:rPr lang="ru-RU" dirty="0"/>
              <a:t> адвоката, </a:t>
            </a:r>
            <a:r>
              <a:rPr lang="ru-RU" dirty="0" err="1"/>
              <a:t>несуть</a:t>
            </a:r>
            <a:r>
              <a:rPr lang="ru-RU" dirty="0"/>
              <a:t> сторони, </a:t>
            </a:r>
            <a:r>
              <a:rPr lang="ru-RU" dirty="0" err="1"/>
              <a:t>крім</a:t>
            </a:r>
            <a:r>
              <a:rPr lang="ru-RU" dirty="0"/>
              <a:t> </a:t>
            </a:r>
            <a:r>
              <a:rPr lang="ru-RU" dirty="0" err="1"/>
              <a:t>випадків</a:t>
            </a:r>
            <a:r>
              <a:rPr lang="ru-RU" dirty="0"/>
              <a:t> надання </a:t>
            </a:r>
            <a:r>
              <a:rPr lang="ru-RU" dirty="0" err="1"/>
              <a:t>правничої</a:t>
            </a:r>
            <a:r>
              <a:rPr lang="ru-RU" dirty="0"/>
              <a:t> допомоги за </a:t>
            </a:r>
            <a:r>
              <a:rPr lang="ru-RU" dirty="0" err="1"/>
              <a:t>рахунок</a:t>
            </a:r>
            <a:r>
              <a:rPr lang="ru-RU" dirty="0"/>
              <a:t> держави.</a:t>
            </a:r>
            <a:endParaRPr lang="ru-UA" dirty="0"/>
          </a:p>
        </p:txBody>
      </p:sp>
    </p:spTree>
    <p:extLst>
      <p:ext uri="{BB962C8B-B14F-4D97-AF65-F5344CB8AC3E}">
        <p14:creationId xmlns:p14="http://schemas.microsoft.com/office/powerpoint/2010/main" val="37426063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0" name="Прямоугольник 9">
            <a:extLst>
              <a:ext uri="{FF2B5EF4-FFF2-40B4-BE49-F238E27FC236}">
                <a16:creationId xmlns:a16="http://schemas.microsoft.com/office/drawing/2014/main" id="{93F2CC0B-D5F1-40B8-9CC6-4A36850B6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nvGrpSpPr>
          <p:cNvPr id="12" name="Группа 11">
            <a:extLst>
              <a:ext uri="{FF2B5EF4-FFF2-40B4-BE49-F238E27FC236}">
                <a16:creationId xmlns:a16="http://schemas.microsoft.com/office/drawing/2014/main" id="{631C6CE6-1810-44ED-A6D7-3FF53040A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13" name="Полилиния 11">
              <a:extLst>
                <a:ext uri="{FF2B5EF4-FFF2-40B4-BE49-F238E27FC236}">
                  <a16:creationId xmlns:a16="http://schemas.microsoft.com/office/drawing/2014/main" id="{1F6D8BFE-D0D0-4BAE-9D5A-701DE7D3C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Полилиния 12">
              <a:extLst>
                <a:ext uri="{FF2B5EF4-FFF2-40B4-BE49-F238E27FC236}">
                  <a16:creationId xmlns:a16="http://schemas.microsoft.com/office/drawing/2014/main" id="{53F86D30-CEDB-4D96-AF73-AA3CD5A43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Полилиния 13">
              <a:extLst>
                <a:ext uri="{FF2B5EF4-FFF2-40B4-BE49-F238E27FC236}">
                  <a16:creationId xmlns:a16="http://schemas.microsoft.com/office/drawing/2014/main" id="{F5187540-C4C8-410C-A395-69FCB1C8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Полилиния 14">
              <a:extLst>
                <a:ext uri="{FF2B5EF4-FFF2-40B4-BE49-F238E27FC236}">
                  <a16:creationId xmlns:a16="http://schemas.microsoft.com/office/drawing/2014/main" id="{75BD6E4A-797C-451B-B08F-D99C1A9D1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Полилиния 15">
              <a:extLst>
                <a:ext uri="{FF2B5EF4-FFF2-40B4-BE49-F238E27FC236}">
                  <a16:creationId xmlns:a16="http://schemas.microsoft.com/office/drawing/2014/main" id="{0D241082-BAFA-462E-827B-5814B020F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Полилиния 16">
              <a:extLst>
                <a:ext uri="{FF2B5EF4-FFF2-40B4-BE49-F238E27FC236}">
                  <a16:creationId xmlns:a16="http://schemas.microsoft.com/office/drawing/2014/main" id="{2920CCBD-116D-450B-9608-99F05F7D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Полилиния 17">
              <a:extLst>
                <a:ext uri="{FF2B5EF4-FFF2-40B4-BE49-F238E27FC236}">
                  <a16:creationId xmlns:a16="http://schemas.microsoft.com/office/drawing/2014/main" id="{A57CD3DE-CEAF-4BD4-A5EF-24B3E622B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Полилиния 18">
              <a:extLst>
                <a:ext uri="{FF2B5EF4-FFF2-40B4-BE49-F238E27FC236}">
                  <a16:creationId xmlns:a16="http://schemas.microsoft.com/office/drawing/2014/main" id="{4EC3258C-366B-4629-A7D3-5173D3637D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Полилиния 19">
              <a:extLst>
                <a:ext uri="{FF2B5EF4-FFF2-40B4-BE49-F238E27FC236}">
                  <a16:creationId xmlns:a16="http://schemas.microsoft.com/office/drawing/2014/main" id="{D444D63A-CE2B-4ACD-BA0E-4ADECAD8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Полилиния 20">
              <a:extLst>
                <a:ext uri="{FF2B5EF4-FFF2-40B4-BE49-F238E27FC236}">
                  <a16:creationId xmlns:a16="http://schemas.microsoft.com/office/drawing/2014/main" id="{7A504DF6-187A-4A54-96E8-3F3F28AAA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Полилиния 21">
              <a:extLst>
                <a:ext uri="{FF2B5EF4-FFF2-40B4-BE49-F238E27FC236}">
                  <a16:creationId xmlns:a16="http://schemas.microsoft.com/office/drawing/2014/main" id="{FE04C6F5-6DC5-4C7E-9278-9BE624FC78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Полилиния 22">
              <a:extLst>
                <a:ext uri="{FF2B5EF4-FFF2-40B4-BE49-F238E27FC236}">
                  <a16:creationId xmlns:a16="http://schemas.microsoft.com/office/drawing/2014/main" id="{94A02D9B-E6A9-4D6A-9D2A-D81C76802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Группа 25">
            <a:extLst>
              <a:ext uri="{FF2B5EF4-FFF2-40B4-BE49-F238E27FC236}">
                <a16:creationId xmlns:a16="http://schemas.microsoft.com/office/drawing/2014/main" id="{B78034A6-3565-46AA-9E73-1C954666AB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27" name="Полилиния 27">
              <a:extLst>
                <a:ext uri="{FF2B5EF4-FFF2-40B4-BE49-F238E27FC236}">
                  <a16:creationId xmlns:a16="http://schemas.microsoft.com/office/drawing/2014/main" id="{04947AA2-A772-42CB-9CEC-065095D3D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Полилиния 28">
              <a:extLst>
                <a:ext uri="{FF2B5EF4-FFF2-40B4-BE49-F238E27FC236}">
                  <a16:creationId xmlns:a16="http://schemas.microsoft.com/office/drawing/2014/main" id="{83C52D84-DEC1-4E16-972E-8EEA5D522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Полилиния 29">
              <a:extLst>
                <a:ext uri="{FF2B5EF4-FFF2-40B4-BE49-F238E27FC236}">
                  <a16:creationId xmlns:a16="http://schemas.microsoft.com/office/drawing/2014/main" id="{2036A28D-EF09-41F7-906F-CF405361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Полилиния 30">
              <a:extLst>
                <a:ext uri="{FF2B5EF4-FFF2-40B4-BE49-F238E27FC236}">
                  <a16:creationId xmlns:a16="http://schemas.microsoft.com/office/drawing/2014/main" id="{EE8D92C7-C907-4120-95E3-80E3DC85B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Полилиния 31">
              <a:extLst>
                <a:ext uri="{FF2B5EF4-FFF2-40B4-BE49-F238E27FC236}">
                  <a16:creationId xmlns:a16="http://schemas.microsoft.com/office/drawing/2014/main" id="{BBCEAAB8-CD22-41D7-B330-702682A27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Полилиния 32">
              <a:extLst>
                <a:ext uri="{FF2B5EF4-FFF2-40B4-BE49-F238E27FC236}">
                  <a16:creationId xmlns:a16="http://schemas.microsoft.com/office/drawing/2014/main" id="{6BBC1FEE-3D72-492B-8D8A-BE1A5507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Полилиния 33">
              <a:extLst>
                <a:ext uri="{FF2B5EF4-FFF2-40B4-BE49-F238E27FC236}">
                  <a16:creationId xmlns:a16="http://schemas.microsoft.com/office/drawing/2014/main" id="{C28C6E5C-C393-435C-96A1-AA2859BDC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Полилиния 34">
              <a:extLst>
                <a:ext uri="{FF2B5EF4-FFF2-40B4-BE49-F238E27FC236}">
                  <a16:creationId xmlns:a16="http://schemas.microsoft.com/office/drawing/2014/main" id="{2C2C991F-AC51-4DF5-B8DD-19B08C1CB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Полилиния 35">
              <a:extLst>
                <a:ext uri="{FF2B5EF4-FFF2-40B4-BE49-F238E27FC236}">
                  <a16:creationId xmlns:a16="http://schemas.microsoft.com/office/drawing/2014/main" id="{9C916B5F-285D-4F5A-9085-6781753AF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Полилиния 36">
              <a:extLst>
                <a:ext uri="{FF2B5EF4-FFF2-40B4-BE49-F238E27FC236}">
                  <a16:creationId xmlns:a16="http://schemas.microsoft.com/office/drawing/2014/main" id="{0375DD5F-9D17-4873-B697-3D44A5EBE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Полилиния 37">
              <a:extLst>
                <a:ext uri="{FF2B5EF4-FFF2-40B4-BE49-F238E27FC236}">
                  <a16:creationId xmlns:a16="http://schemas.microsoft.com/office/drawing/2014/main" id="{A159BBC7-6A8B-4612-94A8-56323452C7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Полилиния 38">
              <a:extLst>
                <a:ext uri="{FF2B5EF4-FFF2-40B4-BE49-F238E27FC236}">
                  <a16:creationId xmlns:a16="http://schemas.microsoft.com/office/drawing/2014/main" id="{177C901C-F8DE-4C99-95C8-F8CA1B84F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Прямоугольник 39">
            <a:extLst>
              <a:ext uri="{FF2B5EF4-FFF2-40B4-BE49-F238E27FC236}">
                <a16:creationId xmlns:a16="http://schemas.microsoft.com/office/drawing/2014/main" id="{D1D655F2-6D15-4265-ADEE-EF0075C13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42" name="Полилиния 69">
            <a:extLst>
              <a:ext uri="{FF2B5EF4-FFF2-40B4-BE49-F238E27FC236}">
                <a16:creationId xmlns:a16="http://schemas.microsoft.com/office/drawing/2014/main" id="{3248A930-1A6E-4EFB-8213-D1AC735BE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ru-RU" dirty="0"/>
          </a:p>
        </p:txBody>
      </p:sp>
      <p:graphicFrame>
        <p:nvGraphicFramePr>
          <p:cNvPr id="2" name="Таблица 2">
            <a:extLst>
              <a:ext uri="{FF2B5EF4-FFF2-40B4-BE49-F238E27FC236}">
                <a16:creationId xmlns:a16="http://schemas.microsoft.com/office/drawing/2014/main" id="{6115FE70-D1BA-4D99-9A64-27E4F0190572}"/>
              </a:ext>
            </a:extLst>
          </p:cNvPr>
          <p:cNvGraphicFramePr>
            <a:graphicFrameLocks noGrp="1"/>
          </p:cNvGraphicFramePr>
          <p:nvPr>
            <p:extLst>
              <p:ext uri="{D42A27DB-BD31-4B8C-83A1-F6EECF244321}">
                <p14:modId xmlns:p14="http://schemas.microsoft.com/office/powerpoint/2010/main" val="3009871044"/>
              </p:ext>
            </p:extLst>
          </p:nvPr>
        </p:nvGraphicFramePr>
        <p:xfrm>
          <a:off x="2110055" y="1469325"/>
          <a:ext cx="9706124" cy="5102277"/>
        </p:xfrm>
        <a:graphic>
          <a:graphicData uri="http://schemas.openxmlformats.org/drawingml/2006/table">
            <a:tbl>
              <a:tblPr firstRow="1" bandRow="1">
                <a:tableStyleId>{5C22544A-7EE6-4342-B048-85BDC9FD1C3A}</a:tableStyleId>
              </a:tblPr>
              <a:tblGrid>
                <a:gridCol w="9706124">
                  <a:extLst>
                    <a:ext uri="{9D8B030D-6E8A-4147-A177-3AD203B41FA5}">
                      <a16:colId xmlns:a16="http://schemas.microsoft.com/office/drawing/2014/main" val="1466810559"/>
                    </a:ext>
                  </a:extLst>
                </a:gridCol>
              </a:tblGrid>
              <a:tr h="625903">
                <a:tc>
                  <a:txBody>
                    <a:bodyPr/>
                    <a:lstStyle/>
                    <a:p>
                      <a:r>
                        <a:rPr lang="ru-RU" dirty="0"/>
                        <a:t>Для </a:t>
                      </a:r>
                      <a:r>
                        <a:rPr lang="ru-RU" dirty="0" err="1"/>
                        <a:t>цілей</a:t>
                      </a:r>
                      <a:r>
                        <a:rPr lang="ru-RU" dirty="0"/>
                        <a:t> </a:t>
                      </a:r>
                      <a:r>
                        <a:rPr lang="ru-RU" dirty="0" err="1"/>
                        <a:t>розподілу</a:t>
                      </a:r>
                      <a:r>
                        <a:rPr lang="ru-RU" dirty="0"/>
                        <a:t> </a:t>
                      </a:r>
                      <a:r>
                        <a:rPr lang="ru-RU" dirty="0" err="1"/>
                        <a:t>судових</a:t>
                      </a:r>
                      <a:r>
                        <a:rPr lang="ru-RU" dirty="0"/>
                        <a:t> </a:t>
                      </a:r>
                      <a:r>
                        <a:rPr lang="ru-RU" dirty="0" err="1"/>
                        <a:t>витрат</a:t>
                      </a:r>
                      <a:r>
                        <a:rPr lang="ru-RU" dirty="0"/>
                        <a:t>: </a:t>
                      </a:r>
                      <a:endParaRPr lang="ru-UA" dirty="0"/>
                    </a:p>
                  </a:txBody>
                  <a:tcPr/>
                </a:tc>
                <a:extLst>
                  <a:ext uri="{0D108BD9-81ED-4DB2-BD59-A6C34878D82A}">
                    <a16:rowId xmlns:a16="http://schemas.microsoft.com/office/drawing/2014/main" val="2352001572"/>
                  </a:ext>
                </a:extLst>
              </a:tr>
              <a:tr h="2238187">
                <a:tc>
                  <a:txBody>
                    <a:bodyPr/>
                    <a:lstStyle/>
                    <a:p>
                      <a:r>
                        <a:rPr lang="ru-RU" dirty="0"/>
                        <a:t>1)  </a:t>
                      </a:r>
                      <a:r>
                        <a:rPr lang="ru-RU" dirty="0" err="1"/>
                        <a:t>розмір</a:t>
                      </a:r>
                      <a:r>
                        <a:rPr lang="ru-RU" dirty="0"/>
                        <a:t> </a:t>
                      </a:r>
                      <a:r>
                        <a:rPr lang="ru-RU" dirty="0" err="1"/>
                        <a:t>витрат</a:t>
                      </a:r>
                      <a:r>
                        <a:rPr lang="ru-RU" dirty="0"/>
                        <a:t> на </a:t>
                      </a:r>
                      <a:r>
                        <a:rPr lang="ru-RU" dirty="0" err="1"/>
                        <a:t>професійну</a:t>
                      </a:r>
                      <a:r>
                        <a:rPr lang="ru-RU" dirty="0"/>
                        <a:t> </a:t>
                      </a:r>
                      <a:r>
                        <a:rPr lang="ru-RU" dirty="0" err="1"/>
                        <a:t>правничу</a:t>
                      </a:r>
                      <a:r>
                        <a:rPr lang="ru-RU" dirty="0"/>
                        <a:t> допомогу адвоката, в тому числі гонорару адвоката за представництво в суді та </a:t>
                      </a:r>
                      <a:r>
                        <a:rPr lang="ru-RU" dirty="0" err="1"/>
                        <a:t>іншу</a:t>
                      </a:r>
                      <a:r>
                        <a:rPr lang="ru-RU" dirty="0"/>
                        <a:t> </a:t>
                      </a:r>
                      <a:r>
                        <a:rPr lang="ru-RU" dirty="0" err="1"/>
                        <a:t>професійну</a:t>
                      </a:r>
                      <a:r>
                        <a:rPr lang="ru-RU" dirty="0"/>
                        <a:t> </a:t>
                      </a:r>
                      <a:r>
                        <a:rPr lang="ru-RU" dirty="0" err="1"/>
                        <a:t>правничу</a:t>
                      </a:r>
                      <a:r>
                        <a:rPr lang="ru-RU" dirty="0"/>
                        <a:t> допомогу, </a:t>
                      </a:r>
                      <a:r>
                        <a:rPr lang="ru-RU" dirty="0" err="1"/>
                        <a:t>пов’язану</a:t>
                      </a:r>
                      <a:r>
                        <a:rPr lang="ru-RU" dirty="0"/>
                        <a:t> зі справою, </a:t>
                      </a:r>
                      <a:r>
                        <a:rPr lang="ru-RU" dirty="0" err="1"/>
                        <a:t>включаючи</a:t>
                      </a:r>
                      <a:r>
                        <a:rPr lang="ru-RU" dirty="0"/>
                        <a:t> </a:t>
                      </a:r>
                      <a:r>
                        <a:rPr lang="ru-RU" dirty="0" err="1"/>
                        <a:t>підготовку</a:t>
                      </a:r>
                      <a:r>
                        <a:rPr lang="ru-RU" dirty="0"/>
                        <a:t> до її </a:t>
                      </a:r>
                      <a:r>
                        <a:rPr lang="ru-RU" dirty="0" err="1"/>
                        <a:t>розгляду</a:t>
                      </a:r>
                      <a:r>
                        <a:rPr lang="ru-RU" dirty="0"/>
                        <a:t>, </a:t>
                      </a:r>
                      <a:r>
                        <a:rPr lang="ru-RU" dirty="0" err="1"/>
                        <a:t>збір</a:t>
                      </a:r>
                      <a:r>
                        <a:rPr lang="ru-RU" dirty="0"/>
                        <a:t> </a:t>
                      </a:r>
                      <a:r>
                        <a:rPr lang="ru-RU" dirty="0" err="1"/>
                        <a:t>доказів</a:t>
                      </a:r>
                      <a:r>
                        <a:rPr lang="ru-RU" dirty="0"/>
                        <a:t> тощо, а також </a:t>
                      </a:r>
                      <a:r>
                        <a:rPr lang="ru-RU" dirty="0" err="1"/>
                        <a:t>вартість</a:t>
                      </a:r>
                      <a:r>
                        <a:rPr lang="ru-RU" dirty="0"/>
                        <a:t> послуг </a:t>
                      </a:r>
                      <a:r>
                        <a:rPr lang="ru-RU" dirty="0" err="1"/>
                        <a:t>помічника</a:t>
                      </a:r>
                      <a:r>
                        <a:rPr lang="ru-RU" dirty="0"/>
                        <a:t> адвоката, визначається згідно з </a:t>
                      </a:r>
                      <a:r>
                        <a:rPr lang="ru-RU" dirty="0" err="1"/>
                        <a:t>умовами</a:t>
                      </a:r>
                      <a:r>
                        <a:rPr lang="ru-RU" dirty="0"/>
                        <a:t> договору про надання </a:t>
                      </a:r>
                      <a:r>
                        <a:rPr lang="ru-RU" dirty="0" err="1"/>
                        <a:t>правничої</a:t>
                      </a:r>
                      <a:r>
                        <a:rPr lang="ru-RU" dirty="0"/>
                        <a:t> допомоги та на </a:t>
                      </a:r>
                      <a:r>
                        <a:rPr lang="ru-RU" dirty="0" err="1"/>
                        <a:t>підставі</a:t>
                      </a:r>
                      <a:r>
                        <a:rPr lang="ru-RU" dirty="0"/>
                        <a:t> відповідних </a:t>
                      </a:r>
                      <a:r>
                        <a:rPr lang="ru-RU" dirty="0" err="1"/>
                        <a:t>доказів</a:t>
                      </a:r>
                      <a:r>
                        <a:rPr lang="ru-RU" dirty="0"/>
                        <a:t> щодо </a:t>
                      </a:r>
                      <a:r>
                        <a:rPr lang="ru-RU" dirty="0" err="1"/>
                        <a:t>обсягу</a:t>
                      </a:r>
                      <a:r>
                        <a:rPr lang="ru-RU" dirty="0"/>
                        <a:t> </a:t>
                      </a:r>
                      <a:r>
                        <a:rPr lang="ru-RU" dirty="0" err="1"/>
                        <a:t>наданих</a:t>
                      </a:r>
                      <a:r>
                        <a:rPr lang="ru-RU" dirty="0"/>
                        <a:t> послуг і </a:t>
                      </a:r>
                      <a:r>
                        <a:rPr lang="ru-RU" dirty="0" err="1"/>
                        <a:t>виконаних</a:t>
                      </a:r>
                      <a:r>
                        <a:rPr lang="ru-RU" dirty="0"/>
                        <a:t> </a:t>
                      </a:r>
                      <a:r>
                        <a:rPr lang="ru-RU" dirty="0" err="1"/>
                        <a:t>робіт</a:t>
                      </a:r>
                      <a:r>
                        <a:rPr lang="ru-RU" dirty="0"/>
                        <a:t> та їх </a:t>
                      </a:r>
                      <a:r>
                        <a:rPr lang="ru-RU" dirty="0" err="1"/>
                        <a:t>вартості</a:t>
                      </a:r>
                      <a:r>
                        <a:rPr lang="ru-RU" dirty="0"/>
                        <a:t>, що </a:t>
                      </a:r>
                      <a:r>
                        <a:rPr lang="ru-RU" dirty="0" err="1"/>
                        <a:t>сплачена</a:t>
                      </a:r>
                      <a:r>
                        <a:rPr lang="ru-RU" dirty="0"/>
                        <a:t> або </a:t>
                      </a:r>
                      <a:r>
                        <a:rPr lang="ru-RU" dirty="0" err="1"/>
                        <a:t>підлягає</a:t>
                      </a:r>
                      <a:r>
                        <a:rPr lang="ru-RU" dirty="0"/>
                        <a:t> </a:t>
                      </a:r>
                      <a:r>
                        <a:rPr lang="ru-RU" dirty="0" err="1"/>
                        <a:t>сплаті</a:t>
                      </a:r>
                      <a:r>
                        <a:rPr lang="ru-RU" dirty="0"/>
                        <a:t> </a:t>
                      </a:r>
                      <a:r>
                        <a:rPr lang="ru-RU" dirty="0" err="1"/>
                        <a:t>відповідною</a:t>
                      </a:r>
                      <a:r>
                        <a:rPr lang="ru-RU" dirty="0"/>
                        <a:t> стороною або </a:t>
                      </a:r>
                      <a:r>
                        <a:rPr lang="ru-RU" dirty="0" err="1"/>
                        <a:t>третьою</a:t>
                      </a:r>
                      <a:r>
                        <a:rPr lang="ru-RU" dirty="0"/>
                        <a:t> особою; </a:t>
                      </a:r>
                      <a:endParaRPr lang="ru-UA" dirty="0"/>
                    </a:p>
                  </a:txBody>
                  <a:tcPr/>
                </a:tc>
                <a:extLst>
                  <a:ext uri="{0D108BD9-81ED-4DB2-BD59-A6C34878D82A}">
                    <a16:rowId xmlns:a16="http://schemas.microsoft.com/office/drawing/2014/main" val="1844409832"/>
                  </a:ext>
                </a:extLst>
              </a:tr>
              <a:tr h="2238187">
                <a:tc>
                  <a:txBody>
                    <a:bodyPr/>
                    <a:lstStyle/>
                    <a:p>
                      <a:r>
                        <a:rPr lang="ru-RU" dirty="0"/>
                        <a:t>2)  </a:t>
                      </a:r>
                      <a:r>
                        <a:rPr lang="ru-RU" dirty="0" err="1"/>
                        <a:t>розмір</a:t>
                      </a:r>
                      <a:r>
                        <a:rPr lang="ru-RU" dirty="0"/>
                        <a:t> </a:t>
                      </a:r>
                      <a:r>
                        <a:rPr lang="ru-RU" dirty="0" err="1"/>
                        <a:t>суми</a:t>
                      </a:r>
                      <a:r>
                        <a:rPr lang="ru-RU" dirty="0"/>
                        <a:t>, що </a:t>
                      </a:r>
                      <a:r>
                        <a:rPr lang="ru-RU" dirty="0" err="1"/>
                        <a:t>підлягає</a:t>
                      </a:r>
                      <a:r>
                        <a:rPr lang="ru-RU" dirty="0"/>
                        <a:t> </a:t>
                      </a:r>
                      <a:r>
                        <a:rPr lang="ru-RU" dirty="0" err="1"/>
                        <a:t>сплаті</a:t>
                      </a:r>
                      <a:r>
                        <a:rPr lang="ru-RU" dirty="0"/>
                        <a:t> в порядку </a:t>
                      </a:r>
                      <a:r>
                        <a:rPr lang="ru-RU" dirty="0" err="1"/>
                        <a:t>компенсації</a:t>
                      </a:r>
                      <a:r>
                        <a:rPr lang="ru-RU" dirty="0"/>
                        <a:t> </a:t>
                      </a:r>
                      <a:r>
                        <a:rPr lang="ru-RU" dirty="0" err="1"/>
                        <a:t>витрат</a:t>
                      </a:r>
                      <a:r>
                        <a:rPr lang="ru-RU" dirty="0"/>
                        <a:t> адвоката, необхідних для надання </a:t>
                      </a:r>
                      <a:r>
                        <a:rPr lang="ru-RU" dirty="0" err="1"/>
                        <a:t>правничої</a:t>
                      </a:r>
                      <a:r>
                        <a:rPr lang="ru-RU" dirty="0"/>
                        <a:t> допомоги, </a:t>
                      </a:r>
                      <a:r>
                        <a:rPr lang="ru-RU" dirty="0" err="1"/>
                        <a:t>встановлюється</a:t>
                      </a:r>
                      <a:r>
                        <a:rPr lang="ru-RU" dirty="0"/>
                        <a:t> згідно з </a:t>
                      </a:r>
                      <a:r>
                        <a:rPr lang="ru-RU" dirty="0" err="1"/>
                        <a:t>умовами</a:t>
                      </a:r>
                      <a:r>
                        <a:rPr lang="ru-RU" dirty="0"/>
                        <a:t> договору про надання </a:t>
                      </a:r>
                      <a:r>
                        <a:rPr lang="ru-RU" dirty="0" err="1"/>
                        <a:t>правничої</a:t>
                      </a:r>
                      <a:r>
                        <a:rPr lang="ru-RU" dirty="0"/>
                        <a:t> допомоги на </a:t>
                      </a:r>
                      <a:r>
                        <a:rPr lang="ru-RU" dirty="0" err="1"/>
                        <a:t>підставі</a:t>
                      </a:r>
                      <a:r>
                        <a:rPr lang="ru-RU" dirty="0"/>
                        <a:t> відповідних </a:t>
                      </a:r>
                      <a:r>
                        <a:rPr lang="ru-RU" dirty="0" err="1"/>
                        <a:t>доказів</a:t>
                      </a:r>
                      <a:r>
                        <a:rPr lang="ru-RU" dirty="0"/>
                        <a:t>, які </a:t>
                      </a:r>
                      <a:r>
                        <a:rPr lang="ru-RU" dirty="0" err="1"/>
                        <a:t>підтверджують</a:t>
                      </a:r>
                      <a:r>
                        <a:rPr lang="ru-RU" dirty="0"/>
                        <a:t> здійснення відповідних </a:t>
                      </a:r>
                      <a:r>
                        <a:rPr lang="ru-RU" dirty="0" err="1"/>
                        <a:t>витрат</a:t>
                      </a:r>
                      <a:r>
                        <a:rPr lang="ru-RU" dirty="0"/>
                        <a:t>. Для визначення </a:t>
                      </a:r>
                      <a:r>
                        <a:rPr lang="ru-RU" dirty="0" err="1"/>
                        <a:t>розміру</a:t>
                      </a:r>
                      <a:r>
                        <a:rPr lang="ru-RU" dirty="0"/>
                        <a:t> </a:t>
                      </a:r>
                      <a:r>
                        <a:rPr lang="ru-RU" dirty="0" err="1"/>
                        <a:t>витрат</a:t>
                      </a:r>
                      <a:r>
                        <a:rPr lang="ru-RU" dirty="0"/>
                        <a:t> на </a:t>
                      </a:r>
                      <a:r>
                        <a:rPr lang="ru-RU" dirty="0" err="1"/>
                        <a:t>професійну</a:t>
                      </a:r>
                      <a:r>
                        <a:rPr lang="ru-RU" dirty="0"/>
                        <a:t> </a:t>
                      </a:r>
                      <a:r>
                        <a:rPr lang="ru-RU" dirty="0" err="1"/>
                        <a:t>правничу</a:t>
                      </a:r>
                      <a:r>
                        <a:rPr lang="ru-RU" dirty="0"/>
                        <a:t> допомогу з метою </a:t>
                      </a:r>
                      <a:r>
                        <a:rPr lang="ru-RU" dirty="0" err="1"/>
                        <a:t>розподілу</a:t>
                      </a:r>
                      <a:r>
                        <a:rPr lang="ru-RU" dirty="0"/>
                        <a:t> </a:t>
                      </a:r>
                      <a:r>
                        <a:rPr lang="ru-RU" dirty="0" err="1"/>
                        <a:t>судових</a:t>
                      </a:r>
                      <a:r>
                        <a:rPr lang="ru-RU" dirty="0"/>
                        <a:t> </a:t>
                      </a:r>
                      <a:r>
                        <a:rPr lang="ru-RU" dirty="0" err="1"/>
                        <a:t>витрат</a:t>
                      </a:r>
                      <a:r>
                        <a:rPr lang="ru-RU" dirty="0"/>
                        <a:t> </a:t>
                      </a:r>
                      <a:r>
                        <a:rPr lang="ru-RU" dirty="0" err="1"/>
                        <a:t>учасник</a:t>
                      </a:r>
                      <a:r>
                        <a:rPr lang="ru-RU" dirty="0"/>
                        <a:t> </a:t>
                      </a:r>
                      <a:r>
                        <a:rPr lang="ru-RU" dirty="0" err="1"/>
                        <a:t>справи</a:t>
                      </a:r>
                      <a:r>
                        <a:rPr lang="ru-RU" dirty="0"/>
                        <a:t> </a:t>
                      </a:r>
                      <a:r>
                        <a:rPr lang="ru-RU" dirty="0" err="1"/>
                        <a:t>подає</a:t>
                      </a:r>
                      <a:r>
                        <a:rPr lang="ru-RU" dirty="0"/>
                        <a:t> </a:t>
                      </a:r>
                      <a:r>
                        <a:rPr lang="ru-RU" dirty="0" err="1"/>
                        <a:t>детальний</a:t>
                      </a:r>
                      <a:r>
                        <a:rPr lang="ru-RU" dirty="0"/>
                        <a:t> </a:t>
                      </a:r>
                      <a:r>
                        <a:rPr lang="ru-RU" dirty="0" err="1"/>
                        <a:t>опис</a:t>
                      </a:r>
                      <a:r>
                        <a:rPr lang="ru-RU" dirty="0"/>
                        <a:t> </a:t>
                      </a:r>
                      <a:r>
                        <a:rPr lang="ru-RU" dirty="0" err="1"/>
                        <a:t>робіт</a:t>
                      </a:r>
                      <a:r>
                        <a:rPr lang="ru-RU" dirty="0"/>
                        <a:t> (</a:t>
                      </a:r>
                      <a:r>
                        <a:rPr lang="ru-RU" dirty="0" err="1"/>
                        <a:t>наданих</a:t>
                      </a:r>
                      <a:r>
                        <a:rPr lang="ru-RU" dirty="0"/>
                        <a:t> послуг), </a:t>
                      </a:r>
                      <a:r>
                        <a:rPr lang="ru-RU" dirty="0" err="1"/>
                        <a:t>виконаних</a:t>
                      </a:r>
                      <a:r>
                        <a:rPr lang="ru-RU" dirty="0"/>
                        <a:t> адвокатом, та </a:t>
                      </a:r>
                      <a:r>
                        <a:rPr lang="ru-RU" dirty="0" err="1"/>
                        <a:t>здійснених</a:t>
                      </a:r>
                      <a:r>
                        <a:rPr lang="ru-RU" dirty="0"/>
                        <a:t> ним </a:t>
                      </a:r>
                      <a:r>
                        <a:rPr lang="ru-RU" dirty="0" err="1"/>
                        <a:t>витрат</a:t>
                      </a:r>
                      <a:r>
                        <a:rPr lang="ru-RU" dirty="0"/>
                        <a:t>, необхідних для надання </a:t>
                      </a:r>
                      <a:r>
                        <a:rPr lang="ru-RU" dirty="0" err="1"/>
                        <a:t>правничої</a:t>
                      </a:r>
                      <a:r>
                        <a:rPr lang="ru-RU" dirty="0"/>
                        <a:t> допомоги. </a:t>
                      </a:r>
                      <a:endParaRPr lang="ru-UA" dirty="0"/>
                    </a:p>
                  </a:txBody>
                  <a:tcPr/>
                </a:tc>
                <a:extLst>
                  <a:ext uri="{0D108BD9-81ED-4DB2-BD59-A6C34878D82A}">
                    <a16:rowId xmlns:a16="http://schemas.microsoft.com/office/drawing/2014/main" val="1486544389"/>
                  </a:ext>
                </a:extLst>
              </a:tr>
            </a:tbl>
          </a:graphicData>
        </a:graphic>
      </p:graphicFrame>
      <p:sp>
        <p:nvSpPr>
          <p:cNvPr id="3" name="Прямоугольник 2">
            <a:extLst>
              <a:ext uri="{FF2B5EF4-FFF2-40B4-BE49-F238E27FC236}">
                <a16:creationId xmlns:a16="http://schemas.microsoft.com/office/drawing/2014/main" id="{8BF27F71-4BFF-4C52-B172-87B9BB3D6FB1}"/>
              </a:ext>
            </a:extLst>
          </p:cNvPr>
          <p:cNvSpPr/>
          <p:nvPr/>
        </p:nvSpPr>
        <p:spPr>
          <a:xfrm>
            <a:off x="2540073" y="293343"/>
            <a:ext cx="8482980" cy="9784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За результатами </a:t>
            </a:r>
            <a:r>
              <a:rPr lang="ru-RU" dirty="0" err="1"/>
              <a:t>розгляду</a:t>
            </a:r>
            <a:r>
              <a:rPr lang="ru-RU" dirty="0"/>
              <a:t> </a:t>
            </a:r>
            <a:r>
              <a:rPr lang="ru-RU" dirty="0" err="1"/>
              <a:t>справи</a:t>
            </a:r>
            <a:r>
              <a:rPr lang="ru-RU" dirty="0"/>
              <a:t> </a:t>
            </a:r>
            <a:r>
              <a:rPr lang="ru-RU" dirty="0" err="1"/>
              <a:t>витрати</a:t>
            </a:r>
            <a:r>
              <a:rPr lang="ru-RU" dirty="0"/>
              <a:t> на </a:t>
            </a:r>
            <a:r>
              <a:rPr lang="ru-RU" dirty="0" err="1"/>
              <a:t>професійну</a:t>
            </a:r>
            <a:r>
              <a:rPr lang="ru-RU" dirty="0"/>
              <a:t> </a:t>
            </a:r>
            <a:r>
              <a:rPr lang="ru-RU" dirty="0" err="1"/>
              <a:t>правничу</a:t>
            </a:r>
            <a:r>
              <a:rPr lang="ru-RU" dirty="0"/>
              <a:t> допомогу адвоката </a:t>
            </a:r>
            <a:r>
              <a:rPr lang="ru-RU" dirty="0" err="1"/>
              <a:t>підлягають</a:t>
            </a:r>
            <a:r>
              <a:rPr lang="ru-RU" dirty="0"/>
              <a:t> </a:t>
            </a:r>
            <a:r>
              <a:rPr lang="ru-RU" dirty="0" err="1"/>
              <a:t>розподілу</a:t>
            </a:r>
            <a:r>
              <a:rPr lang="ru-RU" dirty="0"/>
              <a:t> між сторонами разом із іншими </a:t>
            </a:r>
            <a:r>
              <a:rPr lang="ru-RU" dirty="0" err="1"/>
              <a:t>судовими</a:t>
            </a:r>
            <a:r>
              <a:rPr lang="ru-RU" dirty="0"/>
              <a:t> </a:t>
            </a:r>
            <a:r>
              <a:rPr lang="ru-RU" dirty="0" err="1"/>
              <a:t>витратами</a:t>
            </a:r>
            <a:r>
              <a:rPr lang="ru-RU" dirty="0"/>
              <a:t>. </a:t>
            </a:r>
            <a:endParaRPr lang="ru-UA" dirty="0"/>
          </a:p>
        </p:txBody>
      </p:sp>
    </p:spTree>
    <p:extLst>
      <p:ext uri="{BB962C8B-B14F-4D97-AF65-F5344CB8AC3E}">
        <p14:creationId xmlns:p14="http://schemas.microsoft.com/office/powerpoint/2010/main" val="25876927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0" name="Прямоугольник 9">
            <a:extLst>
              <a:ext uri="{FF2B5EF4-FFF2-40B4-BE49-F238E27FC236}">
                <a16:creationId xmlns:a16="http://schemas.microsoft.com/office/drawing/2014/main" id="{93F2CC0B-D5F1-40B8-9CC6-4A36850B6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nvGrpSpPr>
          <p:cNvPr id="12" name="Группа 11">
            <a:extLst>
              <a:ext uri="{FF2B5EF4-FFF2-40B4-BE49-F238E27FC236}">
                <a16:creationId xmlns:a16="http://schemas.microsoft.com/office/drawing/2014/main" id="{631C6CE6-1810-44ED-A6D7-3FF53040A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13" name="Полилиния 11">
              <a:extLst>
                <a:ext uri="{FF2B5EF4-FFF2-40B4-BE49-F238E27FC236}">
                  <a16:creationId xmlns:a16="http://schemas.microsoft.com/office/drawing/2014/main" id="{1F6D8BFE-D0D0-4BAE-9D5A-701DE7D3C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Полилиния 12">
              <a:extLst>
                <a:ext uri="{FF2B5EF4-FFF2-40B4-BE49-F238E27FC236}">
                  <a16:creationId xmlns:a16="http://schemas.microsoft.com/office/drawing/2014/main" id="{53F86D30-CEDB-4D96-AF73-AA3CD5A43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Полилиния 13">
              <a:extLst>
                <a:ext uri="{FF2B5EF4-FFF2-40B4-BE49-F238E27FC236}">
                  <a16:creationId xmlns:a16="http://schemas.microsoft.com/office/drawing/2014/main" id="{F5187540-C4C8-410C-A395-69FCB1C8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Полилиния 14">
              <a:extLst>
                <a:ext uri="{FF2B5EF4-FFF2-40B4-BE49-F238E27FC236}">
                  <a16:creationId xmlns:a16="http://schemas.microsoft.com/office/drawing/2014/main" id="{75BD6E4A-797C-451B-B08F-D99C1A9D1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Полилиния 15">
              <a:extLst>
                <a:ext uri="{FF2B5EF4-FFF2-40B4-BE49-F238E27FC236}">
                  <a16:creationId xmlns:a16="http://schemas.microsoft.com/office/drawing/2014/main" id="{0D241082-BAFA-462E-827B-5814B020F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Полилиния 16">
              <a:extLst>
                <a:ext uri="{FF2B5EF4-FFF2-40B4-BE49-F238E27FC236}">
                  <a16:creationId xmlns:a16="http://schemas.microsoft.com/office/drawing/2014/main" id="{2920CCBD-116D-450B-9608-99F05F7D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Полилиния 17">
              <a:extLst>
                <a:ext uri="{FF2B5EF4-FFF2-40B4-BE49-F238E27FC236}">
                  <a16:creationId xmlns:a16="http://schemas.microsoft.com/office/drawing/2014/main" id="{A57CD3DE-CEAF-4BD4-A5EF-24B3E622B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Полилиния 18">
              <a:extLst>
                <a:ext uri="{FF2B5EF4-FFF2-40B4-BE49-F238E27FC236}">
                  <a16:creationId xmlns:a16="http://schemas.microsoft.com/office/drawing/2014/main" id="{4EC3258C-366B-4629-A7D3-5173D3637D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Полилиния 19">
              <a:extLst>
                <a:ext uri="{FF2B5EF4-FFF2-40B4-BE49-F238E27FC236}">
                  <a16:creationId xmlns:a16="http://schemas.microsoft.com/office/drawing/2014/main" id="{D444D63A-CE2B-4ACD-BA0E-4ADECAD8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Полилиния 20">
              <a:extLst>
                <a:ext uri="{FF2B5EF4-FFF2-40B4-BE49-F238E27FC236}">
                  <a16:creationId xmlns:a16="http://schemas.microsoft.com/office/drawing/2014/main" id="{7A504DF6-187A-4A54-96E8-3F3F28AAA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Полилиния 21">
              <a:extLst>
                <a:ext uri="{FF2B5EF4-FFF2-40B4-BE49-F238E27FC236}">
                  <a16:creationId xmlns:a16="http://schemas.microsoft.com/office/drawing/2014/main" id="{FE04C6F5-6DC5-4C7E-9278-9BE624FC78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Полилиния 22">
              <a:extLst>
                <a:ext uri="{FF2B5EF4-FFF2-40B4-BE49-F238E27FC236}">
                  <a16:creationId xmlns:a16="http://schemas.microsoft.com/office/drawing/2014/main" id="{94A02D9B-E6A9-4D6A-9D2A-D81C76802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Группа 25">
            <a:extLst>
              <a:ext uri="{FF2B5EF4-FFF2-40B4-BE49-F238E27FC236}">
                <a16:creationId xmlns:a16="http://schemas.microsoft.com/office/drawing/2014/main" id="{B78034A6-3565-46AA-9E73-1C954666AB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27" name="Полилиния 27">
              <a:extLst>
                <a:ext uri="{FF2B5EF4-FFF2-40B4-BE49-F238E27FC236}">
                  <a16:creationId xmlns:a16="http://schemas.microsoft.com/office/drawing/2014/main" id="{04947AA2-A772-42CB-9CEC-065095D3D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Полилиния 28">
              <a:extLst>
                <a:ext uri="{FF2B5EF4-FFF2-40B4-BE49-F238E27FC236}">
                  <a16:creationId xmlns:a16="http://schemas.microsoft.com/office/drawing/2014/main" id="{83C52D84-DEC1-4E16-972E-8EEA5D522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Полилиния 29">
              <a:extLst>
                <a:ext uri="{FF2B5EF4-FFF2-40B4-BE49-F238E27FC236}">
                  <a16:creationId xmlns:a16="http://schemas.microsoft.com/office/drawing/2014/main" id="{2036A28D-EF09-41F7-906F-CF405361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Полилиния 30">
              <a:extLst>
                <a:ext uri="{FF2B5EF4-FFF2-40B4-BE49-F238E27FC236}">
                  <a16:creationId xmlns:a16="http://schemas.microsoft.com/office/drawing/2014/main" id="{EE8D92C7-C907-4120-95E3-80E3DC85B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Полилиния 31">
              <a:extLst>
                <a:ext uri="{FF2B5EF4-FFF2-40B4-BE49-F238E27FC236}">
                  <a16:creationId xmlns:a16="http://schemas.microsoft.com/office/drawing/2014/main" id="{BBCEAAB8-CD22-41D7-B330-702682A27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Полилиния 32">
              <a:extLst>
                <a:ext uri="{FF2B5EF4-FFF2-40B4-BE49-F238E27FC236}">
                  <a16:creationId xmlns:a16="http://schemas.microsoft.com/office/drawing/2014/main" id="{6BBC1FEE-3D72-492B-8D8A-BE1A5507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Полилиния 33">
              <a:extLst>
                <a:ext uri="{FF2B5EF4-FFF2-40B4-BE49-F238E27FC236}">
                  <a16:creationId xmlns:a16="http://schemas.microsoft.com/office/drawing/2014/main" id="{C28C6E5C-C393-435C-96A1-AA2859BDC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Полилиния 34">
              <a:extLst>
                <a:ext uri="{FF2B5EF4-FFF2-40B4-BE49-F238E27FC236}">
                  <a16:creationId xmlns:a16="http://schemas.microsoft.com/office/drawing/2014/main" id="{2C2C991F-AC51-4DF5-B8DD-19B08C1CB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Полилиния 35">
              <a:extLst>
                <a:ext uri="{FF2B5EF4-FFF2-40B4-BE49-F238E27FC236}">
                  <a16:creationId xmlns:a16="http://schemas.microsoft.com/office/drawing/2014/main" id="{9C916B5F-285D-4F5A-9085-6781753AF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Полилиния 36">
              <a:extLst>
                <a:ext uri="{FF2B5EF4-FFF2-40B4-BE49-F238E27FC236}">
                  <a16:creationId xmlns:a16="http://schemas.microsoft.com/office/drawing/2014/main" id="{0375DD5F-9D17-4873-B697-3D44A5EBE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Полилиния 37">
              <a:extLst>
                <a:ext uri="{FF2B5EF4-FFF2-40B4-BE49-F238E27FC236}">
                  <a16:creationId xmlns:a16="http://schemas.microsoft.com/office/drawing/2014/main" id="{A159BBC7-6A8B-4612-94A8-56323452C7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Полилиния 38">
              <a:extLst>
                <a:ext uri="{FF2B5EF4-FFF2-40B4-BE49-F238E27FC236}">
                  <a16:creationId xmlns:a16="http://schemas.microsoft.com/office/drawing/2014/main" id="{177C901C-F8DE-4C99-95C8-F8CA1B84F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Прямоугольник 39">
            <a:extLst>
              <a:ext uri="{FF2B5EF4-FFF2-40B4-BE49-F238E27FC236}">
                <a16:creationId xmlns:a16="http://schemas.microsoft.com/office/drawing/2014/main" id="{D1D655F2-6D15-4265-ADEE-EF0075C13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42" name="Полилиния 69">
            <a:extLst>
              <a:ext uri="{FF2B5EF4-FFF2-40B4-BE49-F238E27FC236}">
                <a16:creationId xmlns:a16="http://schemas.microsoft.com/office/drawing/2014/main" id="{3248A930-1A6E-4EFB-8213-D1AC735BE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ru-RU" dirty="0"/>
          </a:p>
        </p:txBody>
      </p:sp>
      <p:sp>
        <p:nvSpPr>
          <p:cNvPr id="2" name="Овал 1">
            <a:extLst>
              <a:ext uri="{FF2B5EF4-FFF2-40B4-BE49-F238E27FC236}">
                <a16:creationId xmlns:a16="http://schemas.microsoft.com/office/drawing/2014/main" id="{09EB42EA-F987-4F8B-9863-7FB02F475513}"/>
              </a:ext>
            </a:extLst>
          </p:cNvPr>
          <p:cNvSpPr/>
          <p:nvPr/>
        </p:nvSpPr>
        <p:spPr>
          <a:xfrm>
            <a:off x="4626753" y="1014654"/>
            <a:ext cx="3758746" cy="22807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a:t>Розмір</a:t>
            </a:r>
            <a:r>
              <a:rPr lang="ru-RU" dirty="0"/>
              <a:t> </a:t>
            </a:r>
            <a:r>
              <a:rPr lang="ru-RU" dirty="0" err="1"/>
              <a:t>витрат</a:t>
            </a:r>
            <a:r>
              <a:rPr lang="ru-RU" dirty="0"/>
              <a:t> на оплату послуг адвоката має бути </a:t>
            </a:r>
            <a:r>
              <a:rPr lang="ru-RU" dirty="0" err="1"/>
              <a:t>співмірним</a:t>
            </a:r>
            <a:r>
              <a:rPr lang="ru-RU" dirty="0"/>
              <a:t> із:</a:t>
            </a:r>
            <a:endParaRPr lang="ru-UA" dirty="0"/>
          </a:p>
        </p:txBody>
      </p:sp>
      <p:sp>
        <p:nvSpPr>
          <p:cNvPr id="3" name="Стрелка: вправо 2">
            <a:extLst>
              <a:ext uri="{FF2B5EF4-FFF2-40B4-BE49-F238E27FC236}">
                <a16:creationId xmlns:a16="http://schemas.microsoft.com/office/drawing/2014/main" id="{46FA6027-9F4B-40E9-A6BE-84A09F48E473}"/>
              </a:ext>
            </a:extLst>
          </p:cNvPr>
          <p:cNvSpPr/>
          <p:nvPr/>
        </p:nvSpPr>
        <p:spPr>
          <a:xfrm rot="10150699">
            <a:off x="3822089" y="1835982"/>
            <a:ext cx="632581" cy="544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4" name="Стрелка: вправо 3">
            <a:extLst>
              <a:ext uri="{FF2B5EF4-FFF2-40B4-BE49-F238E27FC236}">
                <a16:creationId xmlns:a16="http://schemas.microsoft.com/office/drawing/2014/main" id="{DF675327-EFE4-4AB8-A628-6C6C83760ACF}"/>
              </a:ext>
            </a:extLst>
          </p:cNvPr>
          <p:cNvSpPr/>
          <p:nvPr/>
        </p:nvSpPr>
        <p:spPr>
          <a:xfrm rot="1305316">
            <a:off x="8551695" y="1808277"/>
            <a:ext cx="523784" cy="4622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5" name="Овал 4">
            <a:extLst>
              <a:ext uri="{FF2B5EF4-FFF2-40B4-BE49-F238E27FC236}">
                <a16:creationId xmlns:a16="http://schemas.microsoft.com/office/drawing/2014/main" id="{B32B28B8-6368-4EB1-9B50-3BF0D19FDFFA}"/>
              </a:ext>
            </a:extLst>
          </p:cNvPr>
          <p:cNvSpPr/>
          <p:nvPr/>
        </p:nvSpPr>
        <p:spPr>
          <a:xfrm>
            <a:off x="382697" y="1772249"/>
            <a:ext cx="3504831" cy="20085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t> 1)  складністю справи та виконаних адвокатом робіт (наданих послуг); </a:t>
            </a:r>
            <a:endParaRPr lang="ru-UA"/>
          </a:p>
        </p:txBody>
      </p:sp>
      <p:sp>
        <p:nvSpPr>
          <p:cNvPr id="6" name="Овал 5">
            <a:extLst>
              <a:ext uri="{FF2B5EF4-FFF2-40B4-BE49-F238E27FC236}">
                <a16:creationId xmlns:a16="http://schemas.microsoft.com/office/drawing/2014/main" id="{93BAF318-A5E9-4722-89B4-7DFCFD74C258}"/>
              </a:ext>
            </a:extLst>
          </p:cNvPr>
          <p:cNvSpPr/>
          <p:nvPr/>
        </p:nvSpPr>
        <p:spPr>
          <a:xfrm>
            <a:off x="2775154" y="4464554"/>
            <a:ext cx="2962410" cy="20085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t>3)  обсягом наданих адвокатом послуг та виконаних робіт;</a:t>
            </a:r>
            <a:endParaRPr lang="ru-UA"/>
          </a:p>
        </p:txBody>
      </p:sp>
      <p:sp>
        <p:nvSpPr>
          <p:cNvPr id="7" name="Овал 6">
            <a:extLst>
              <a:ext uri="{FF2B5EF4-FFF2-40B4-BE49-F238E27FC236}">
                <a16:creationId xmlns:a16="http://schemas.microsoft.com/office/drawing/2014/main" id="{C0CB4DCF-4C7A-4617-ADC1-3F5CEE5072B4}"/>
              </a:ext>
            </a:extLst>
          </p:cNvPr>
          <p:cNvSpPr/>
          <p:nvPr/>
        </p:nvSpPr>
        <p:spPr>
          <a:xfrm>
            <a:off x="7042318" y="4123372"/>
            <a:ext cx="4556622" cy="2478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4)  </a:t>
            </a:r>
            <a:r>
              <a:rPr lang="ru-RU" dirty="0" err="1"/>
              <a:t>ціною</a:t>
            </a:r>
            <a:r>
              <a:rPr lang="ru-RU" dirty="0"/>
              <a:t> позову та (або) </a:t>
            </a:r>
            <a:r>
              <a:rPr lang="ru-RU" dirty="0" err="1"/>
              <a:t>значенням</a:t>
            </a:r>
            <a:r>
              <a:rPr lang="ru-RU" dirty="0"/>
              <a:t> </a:t>
            </a:r>
            <a:r>
              <a:rPr lang="ru-RU" dirty="0" err="1"/>
              <a:t>справи</a:t>
            </a:r>
            <a:r>
              <a:rPr lang="ru-RU" dirty="0"/>
              <a:t> для сторони, в тому числі </a:t>
            </a:r>
            <a:r>
              <a:rPr lang="ru-RU" dirty="0" err="1"/>
              <a:t>впливом</a:t>
            </a:r>
            <a:r>
              <a:rPr lang="ru-RU" dirty="0"/>
              <a:t> вирішення </a:t>
            </a:r>
            <a:r>
              <a:rPr lang="ru-RU" dirty="0" err="1"/>
              <a:t>справи</a:t>
            </a:r>
            <a:r>
              <a:rPr lang="ru-RU" dirty="0"/>
              <a:t> на </a:t>
            </a:r>
            <a:r>
              <a:rPr lang="ru-RU" dirty="0" err="1"/>
              <a:t>репутацію</a:t>
            </a:r>
            <a:r>
              <a:rPr lang="ru-RU" dirty="0"/>
              <a:t> сторони або </a:t>
            </a:r>
            <a:r>
              <a:rPr lang="ru-RU" dirty="0" err="1"/>
              <a:t>публічним</a:t>
            </a:r>
            <a:r>
              <a:rPr lang="ru-RU" dirty="0"/>
              <a:t> </a:t>
            </a:r>
            <a:r>
              <a:rPr lang="ru-RU" dirty="0" err="1"/>
              <a:t>інтересом</a:t>
            </a:r>
            <a:r>
              <a:rPr lang="ru-RU" dirty="0"/>
              <a:t> до </a:t>
            </a:r>
            <a:r>
              <a:rPr lang="ru-RU" dirty="0" err="1"/>
              <a:t>справи</a:t>
            </a:r>
            <a:r>
              <a:rPr lang="ru-RU" dirty="0"/>
              <a:t>.</a:t>
            </a:r>
            <a:endParaRPr lang="ru-UA" dirty="0"/>
          </a:p>
        </p:txBody>
      </p:sp>
      <p:sp>
        <p:nvSpPr>
          <p:cNvPr id="8" name="Овал 7">
            <a:extLst>
              <a:ext uri="{FF2B5EF4-FFF2-40B4-BE49-F238E27FC236}">
                <a16:creationId xmlns:a16="http://schemas.microsoft.com/office/drawing/2014/main" id="{28138D9D-E84D-4FA4-8226-A4C5E32CF13F}"/>
              </a:ext>
            </a:extLst>
          </p:cNvPr>
          <p:cNvSpPr/>
          <p:nvPr/>
        </p:nvSpPr>
        <p:spPr>
          <a:xfrm>
            <a:off x="9124724" y="1430221"/>
            <a:ext cx="2967629" cy="23505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2)  часом, </a:t>
            </a:r>
            <a:r>
              <a:rPr lang="ru-RU" dirty="0" err="1"/>
              <a:t>витраченим</a:t>
            </a:r>
            <a:r>
              <a:rPr lang="ru-RU" dirty="0"/>
              <a:t> адвокатом на виконання відповідних </a:t>
            </a:r>
            <a:r>
              <a:rPr lang="ru-RU" dirty="0" err="1"/>
              <a:t>робіт</a:t>
            </a:r>
            <a:r>
              <a:rPr lang="ru-RU" dirty="0"/>
              <a:t> (надання послуг); </a:t>
            </a:r>
            <a:endParaRPr lang="ru-UA" dirty="0"/>
          </a:p>
        </p:txBody>
      </p:sp>
      <p:sp>
        <p:nvSpPr>
          <p:cNvPr id="9" name="Стрелка: вниз 8">
            <a:extLst>
              <a:ext uri="{FF2B5EF4-FFF2-40B4-BE49-F238E27FC236}">
                <a16:creationId xmlns:a16="http://schemas.microsoft.com/office/drawing/2014/main" id="{5E7F8285-1B9F-48EA-B3AB-AF535A2D992A}"/>
              </a:ext>
            </a:extLst>
          </p:cNvPr>
          <p:cNvSpPr/>
          <p:nvPr/>
        </p:nvSpPr>
        <p:spPr>
          <a:xfrm rot="1299444">
            <a:off x="5013331" y="3368769"/>
            <a:ext cx="426128" cy="7665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11" name="Стрелка: вниз 10">
            <a:extLst>
              <a:ext uri="{FF2B5EF4-FFF2-40B4-BE49-F238E27FC236}">
                <a16:creationId xmlns:a16="http://schemas.microsoft.com/office/drawing/2014/main" id="{75F7B0E8-F6D0-4C8D-BC79-00B4D46E9266}"/>
              </a:ext>
            </a:extLst>
          </p:cNvPr>
          <p:cNvSpPr/>
          <p:nvPr/>
        </p:nvSpPr>
        <p:spPr>
          <a:xfrm rot="20301368">
            <a:off x="7368081" y="3363329"/>
            <a:ext cx="506027" cy="7208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Tree>
    <p:extLst>
      <p:ext uri="{BB962C8B-B14F-4D97-AF65-F5344CB8AC3E}">
        <p14:creationId xmlns:p14="http://schemas.microsoft.com/office/powerpoint/2010/main" val="18783710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0" name="Прямоугольник 9">
            <a:extLst>
              <a:ext uri="{FF2B5EF4-FFF2-40B4-BE49-F238E27FC236}">
                <a16:creationId xmlns:a16="http://schemas.microsoft.com/office/drawing/2014/main" id="{93F2CC0B-D5F1-40B8-9CC6-4A36850B6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nvGrpSpPr>
          <p:cNvPr id="12" name="Группа 11">
            <a:extLst>
              <a:ext uri="{FF2B5EF4-FFF2-40B4-BE49-F238E27FC236}">
                <a16:creationId xmlns:a16="http://schemas.microsoft.com/office/drawing/2014/main" id="{631C6CE6-1810-44ED-A6D7-3FF53040A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13" name="Полилиния 11">
              <a:extLst>
                <a:ext uri="{FF2B5EF4-FFF2-40B4-BE49-F238E27FC236}">
                  <a16:creationId xmlns:a16="http://schemas.microsoft.com/office/drawing/2014/main" id="{1F6D8BFE-D0D0-4BAE-9D5A-701DE7D3C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Полилиния 12">
              <a:extLst>
                <a:ext uri="{FF2B5EF4-FFF2-40B4-BE49-F238E27FC236}">
                  <a16:creationId xmlns:a16="http://schemas.microsoft.com/office/drawing/2014/main" id="{53F86D30-CEDB-4D96-AF73-AA3CD5A43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Полилиния 13">
              <a:extLst>
                <a:ext uri="{FF2B5EF4-FFF2-40B4-BE49-F238E27FC236}">
                  <a16:creationId xmlns:a16="http://schemas.microsoft.com/office/drawing/2014/main" id="{F5187540-C4C8-410C-A395-69FCB1C8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Полилиния 14">
              <a:extLst>
                <a:ext uri="{FF2B5EF4-FFF2-40B4-BE49-F238E27FC236}">
                  <a16:creationId xmlns:a16="http://schemas.microsoft.com/office/drawing/2014/main" id="{75BD6E4A-797C-451B-B08F-D99C1A9D1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Полилиния 15">
              <a:extLst>
                <a:ext uri="{FF2B5EF4-FFF2-40B4-BE49-F238E27FC236}">
                  <a16:creationId xmlns:a16="http://schemas.microsoft.com/office/drawing/2014/main" id="{0D241082-BAFA-462E-827B-5814B020F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Полилиния 16">
              <a:extLst>
                <a:ext uri="{FF2B5EF4-FFF2-40B4-BE49-F238E27FC236}">
                  <a16:creationId xmlns:a16="http://schemas.microsoft.com/office/drawing/2014/main" id="{2920CCBD-116D-450B-9608-99F05F7D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Полилиния 17">
              <a:extLst>
                <a:ext uri="{FF2B5EF4-FFF2-40B4-BE49-F238E27FC236}">
                  <a16:creationId xmlns:a16="http://schemas.microsoft.com/office/drawing/2014/main" id="{A57CD3DE-CEAF-4BD4-A5EF-24B3E622B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Полилиния 18">
              <a:extLst>
                <a:ext uri="{FF2B5EF4-FFF2-40B4-BE49-F238E27FC236}">
                  <a16:creationId xmlns:a16="http://schemas.microsoft.com/office/drawing/2014/main" id="{4EC3258C-366B-4629-A7D3-5173D3637D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Полилиния 19">
              <a:extLst>
                <a:ext uri="{FF2B5EF4-FFF2-40B4-BE49-F238E27FC236}">
                  <a16:creationId xmlns:a16="http://schemas.microsoft.com/office/drawing/2014/main" id="{D444D63A-CE2B-4ACD-BA0E-4ADECAD8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Полилиния 20">
              <a:extLst>
                <a:ext uri="{FF2B5EF4-FFF2-40B4-BE49-F238E27FC236}">
                  <a16:creationId xmlns:a16="http://schemas.microsoft.com/office/drawing/2014/main" id="{7A504DF6-187A-4A54-96E8-3F3F28AAA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Полилиния 21">
              <a:extLst>
                <a:ext uri="{FF2B5EF4-FFF2-40B4-BE49-F238E27FC236}">
                  <a16:creationId xmlns:a16="http://schemas.microsoft.com/office/drawing/2014/main" id="{FE04C6F5-6DC5-4C7E-9278-9BE624FC78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Полилиния 22">
              <a:extLst>
                <a:ext uri="{FF2B5EF4-FFF2-40B4-BE49-F238E27FC236}">
                  <a16:creationId xmlns:a16="http://schemas.microsoft.com/office/drawing/2014/main" id="{94A02D9B-E6A9-4D6A-9D2A-D81C76802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Группа 25">
            <a:extLst>
              <a:ext uri="{FF2B5EF4-FFF2-40B4-BE49-F238E27FC236}">
                <a16:creationId xmlns:a16="http://schemas.microsoft.com/office/drawing/2014/main" id="{B78034A6-3565-46AA-9E73-1C954666AB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27" name="Полилиния 27">
              <a:extLst>
                <a:ext uri="{FF2B5EF4-FFF2-40B4-BE49-F238E27FC236}">
                  <a16:creationId xmlns:a16="http://schemas.microsoft.com/office/drawing/2014/main" id="{04947AA2-A772-42CB-9CEC-065095D3D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Полилиния 28">
              <a:extLst>
                <a:ext uri="{FF2B5EF4-FFF2-40B4-BE49-F238E27FC236}">
                  <a16:creationId xmlns:a16="http://schemas.microsoft.com/office/drawing/2014/main" id="{83C52D84-DEC1-4E16-972E-8EEA5D522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Полилиния 29">
              <a:extLst>
                <a:ext uri="{FF2B5EF4-FFF2-40B4-BE49-F238E27FC236}">
                  <a16:creationId xmlns:a16="http://schemas.microsoft.com/office/drawing/2014/main" id="{2036A28D-EF09-41F7-906F-CF405361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Полилиния 30">
              <a:extLst>
                <a:ext uri="{FF2B5EF4-FFF2-40B4-BE49-F238E27FC236}">
                  <a16:creationId xmlns:a16="http://schemas.microsoft.com/office/drawing/2014/main" id="{EE8D92C7-C907-4120-95E3-80E3DC85B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Полилиния 31">
              <a:extLst>
                <a:ext uri="{FF2B5EF4-FFF2-40B4-BE49-F238E27FC236}">
                  <a16:creationId xmlns:a16="http://schemas.microsoft.com/office/drawing/2014/main" id="{BBCEAAB8-CD22-41D7-B330-702682A27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Полилиния 32">
              <a:extLst>
                <a:ext uri="{FF2B5EF4-FFF2-40B4-BE49-F238E27FC236}">
                  <a16:creationId xmlns:a16="http://schemas.microsoft.com/office/drawing/2014/main" id="{6BBC1FEE-3D72-492B-8D8A-BE1A5507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Полилиния 33">
              <a:extLst>
                <a:ext uri="{FF2B5EF4-FFF2-40B4-BE49-F238E27FC236}">
                  <a16:creationId xmlns:a16="http://schemas.microsoft.com/office/drawing/2014/main" id="{C28C6E5C-C393-435C-96A1-AA2859BDC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Полилиния 34">
              <a:extLst>
                <a:ext uri="{FF2B5EF4-FFF2-40B4-BE49-F238E27FC236}">
                  <a16:creationId xmlns:a16="http://schemas.microsoft.com/office/drawing/2014/main" id="{2C2C991F-AC51-4DF5-B8DD-19B08C1CB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Полилиния 35">
              <a:extLst>
                <a:ext uri="{FF2B5EF4-FFF2-40B4-BE49-F238E27FC236}">
                  <a16:creationId xmlns:a16="http://schemas.microsoft.com/office/drawing/2014/main" id="{9C916B5F-285D-4F5A-9085-6781753AF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Полилиния 36">
              <a:extLst>
                <a:ext uri="{FF2B5EF4-FFF2-40B4-BE49-F238E27FC236}">
                  <a16:creationId xmlns:a16="http://schemas.microsoft.com/office/drawing/2014/main" id="{0375DD5F-9D17-4873-B697-3D44A5EBE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Полилиния 37">
              <a:extLst>
                <a:ext uri="{FF2B5EF4-FFF2-40B4-BE49-F238E27FC236}">
                  <a16:creationId xmlns:a16="http://schemas.microsoft.com/office/drawing/2014/main" id="{A159BBC7-6A8B-4612-94A8-56323452C7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Полилиния 38">
              <a:extLst>
                <a:ext uri="{FF2B5EF4-FFF2-40B4-BE49-F238E27FC236}">
                  <a16:creationId xmlns:a16="http://schemas.microsoft.com/office/drawing/2014/main" id="{177C901C-F8DE-4C99-95C8-F8CA1B84F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Прямоугольник 39">
            <a:extLst>
              <a:ext uri="{FF2B5EF4-FFF2-40B4-BE49-F238E27FC236}">
                <a16:creationId xmlns:a16="http://schemas.microsoft.com/office/drawing/2014/main" id="{D1D655F2-6D15-4265-ADEE-EF0075C13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42" name="Полилиния 69">
            <a:extLst>
              <a:ext uri="{FF2B5EF4-FFF2-40B4-BE49-F238E27FC236}">
                <a16:creationId xmlns:a16="http://schemas.microsoft.com/office/drawing/2014/main" id="{3248A930-1A6E-4EFB-8213-D1AC735BE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ru-RU" dirty="0"/>
          </a:p>
        </p:txBody>
      </p:sp>
      <p:sp>
        <p:nvSpPr>
          <p:cNvPr id="2" name="Овал 1">
            <a:extLst>
              <a:ext uri="{FF2B5EF4-FFF2-40B4-BE49-F238E27FC236}">
                <a16:creationId xmlns:a16="http://schemas.microsoft.com/office/drawing/2014/main" id="{8EEF6BF1-983B-4098-B79C-44CC1BF00FE0}"/>
              </a:ext>
            </a:extLst>
          </p:cNvPr>
          <p:cNvSpPr/>
          <p:nvPr/>
        </p:nvSpPr>
        <p:spPr>
          <a:xfrm>
            <a:off x="1985402" y="582601"/>
            <a:ext cx="4192110" cy="23614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u="sng" dirty="0">
                <a:effectLst>
                  <a:outerShdw blurRad="38100" dist="38100" dir="2700000" algn="tl">
                    <a:srgbClr val="000000">
                      <a:alpha val="43137"/>
                    </a:srgbClr>
                  </a:outerShdw>
                </a:effectLst>
              </a:rPr>
              <a:t>Забезпечення </a:t>
            </a:r>
            <a:r>
              <a:rPr lang="ru-RU" b="1" i="1" u="sng" dirty="0" err="1">
                <a:effectLst>
                  <a:outerShdw blurRad="38100" dist="38100" dir="2700000" algn="tl">
                    <a:srgbClr val="000000">
                      <a:alpha val="43137"/>
                    </a:srgbClr>
                  </a:outerShdw>
                </a:effectLst>
              </a:rPr>
              <a:t>відшкодування</a:t>
            </a:r>
            <a:r>
              <a:rPr lang="ru-RU" b="1" i="1" u="sng" dirty="0">
                <a:effectLst>
                  <a:outerShdw blurRad="38100" dist="38100" dir="2700000" algn="tl">
                    <a:srgbClr val="000000">
                      <a:alpha val="43137"/>
                    </a:srgbClr>
                  </a:outerShdw>
                </a:effectLst>
              </a:rPr>
              <a:t> </a:t>
            </a:r>
            <a:r>
              <a:rPr lang="ru-RU" b="1" i="1" u="sng" dirty="0" err="1">
                <a:effectLst>
                  <a:outerShdw blurRad="38100" dist="38100" dir="2700000" algn="tl">
                    <a:srgbClr val="000000">
                      <a:alpha val="43137"/>
                    </a:srgbClr>
                  </a:outerShdw>
                </a:effectLst>
              </a:rPr>
              <a:t>судових</a:t>
            </a:r>
            <a:r>
              <a:rPr lang="ru-RU" b="1" i="1" u="sng" dirty="0">
                <a:effectLst>
                  <a:outerShdw blurRad="38100" dist="38100" dir="2700000" algn="tl">
                    <a:srgbClr val="000000">
                      <a:alpha val="43137"/>
                    </a:srgbClr>
                  </a:outerShdw>
                </a:effectLst>
              </a:rPr>
              <a:t> </a:t>
            </a:r>
            <a:r>
              <a:rPr lang="ru-RU" b="1" i="1" u="sng" dirty="0" err="1">
                <a:effectLst>
                  <a:outerShdw blurRad="38100" dist="38100" dir="2700000" algn="tl">
                    <a:srgbClr val="000000">
                      <a:alpha val="43137"/>
                    </a:srgbClr>
                  </a:outerShdw>
                </a:effectLst>
              </a:rPr>
              <a:t>витрат</a:t>
            </a:r>
            <a:r>
              <a:rPr lang="ru-RU" b="1" i="1" u="sng" dirty="0">
                <a:effectLst>
                  <a:outerShdw blurRad="38100" dist="38100" dir="2700000" algn="tl">
                    <a:srgbClr val="000000">
                      <a:alpha val="43137"/>
                    </a:srgbClr>
                  </a:outerShdw>
                </a:effectLst>
              </a:rPr>
              <a:t> є однією із проблем </a:t>
            </a:r>
            <a:r>
              <a:rPr lang="ru-RU" b="1" i="1" u="sng" dirty="0" err="1">
                <a:effectLst>
                  <a:outerShdw blurRad="38100" dist="38100" dir="2700000" algn="tl">
                    <a:srgbClr val="000000">
                      <a:alpha val="43137"/>
                    </a:srgbClr>
                  </a:outerShdw>
                </a:effectLst>
              </a:rPr>
              <a:t>господарського</a:t>
            </a:r>
            <a:r>
              <a:rPr lang="ru-RU" b="1" i="1" u="sng" dirty="0">
                <a:effectLst>
                  <a:outerShdw blurRad="38100" dist="38100" dir="2700000" algn="tl">
                    <a:srgbClr val="000000">
                      <a:alpha val="43137"/>
                    </a:srgbClr>
                  </a:outerShdw>
                </a:effectLst>
              </a:rPr>
              <a:t> </a:t>
            </a:r>
            <a:r>
              <a:rPr lang="ru-RU" b="1" i="1" u="sng" dirty="0" err="1">
                <a:effectLst>
                  <a:outerShdw blurRad="38100" dist="38100" dir="2700000" algn="tl">
                    <a:srgbClr val="000000">
                      <a:alpha val="43137"/>
                    </a:srgbClr>
                  </a:outerShdw>
                </a:effectLst>
              </a:rPr>
              <a:t>судочинства</a:t>
            </a:r>
            <a:r>
              <a:rPr lang="ru-RU" b="1" i="1" u="sng" dirty="0">
                <a:effectLst>
                  <a:outerShdw blurRad="38100" dist="38100" dir="2700000" algn="tl">
                    <a:srgbClr val="000000">
                      <a:alpha val="43137"/>
                    </a:srgbClr>
                  </a:outerShdw>
                </a:effectLst>
              </a:rPr>
              <a:t>.</a:t>
            </a:r>
            <a:endParaRPr lang="ru-UA" b="1" i="1" u="sng" dirty="0">
              <a:effectLst>
                <a:outerShdw blurRad="38100" dist="38100" dir="2700000" algn="tl">
                  <a:srgbClr val="000000">
                    <a:alpha val="43137"/>
                  </a:srgbClr>
                </a:outerShdw>
              </a:effectLst>
            </a:endParaRPr>
          </a:p>
        </p:txBody>
      </p:sp>
      <p:sp>
        <p:nvSpPr>
          <p:cNvPr id="3" name="Овал 2">
            <a:extLst>
              <a:ext uri="{FF2B5EF4-FFF2-40B4-BE49-F238E27FC236}">
                <a16:creationId xmlns:a16="http://schemas.microsoft.com/office/drawing/2014/main" id="{888B86D0-68E3-4BB2-8A48-371762B445A9}"/>
              </a:ext>
            </a:extLst>
          </p:cNvPr>
          <p:cNvSpPr/>
          <p:nvPr/>
        </p:nvSpPr>
        <p:spPr>
          <a:xfrm>
            <a:off x="4949862" y="2944062"/>
            <a:ext cx="5124723" cy="37328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t>І якщо з відшкодуванням витрат на сплату судового збору за рахунок сторони, проти якої ухвалено судове рішення, в цілому проблем не виникає, то відшкодування витрат на правничу допомогу, породжує багато проблемних питань в господарському судочинстві. </a:t>
            </a:r>
            <a:endParaRPr lang="ru-UA"/>
          </a:p>
        </p:txBody>
      </p:sp>
      <p:sp>
        <p:nvSpPr>
          <p:cNvPr id="4" name="Стрелка: изогнутая вниз 3">
            <a:extLst>
              <a:ext uri="{FF2B5EF4-FFF2-40B4-BE49-F238E27FC236}">
                <a16:creationId xmlns:a16="http://schemas.microsoft.com/office/drawing/2014/main" id="{ADD58296-C867-42DE-BC0F-2E90DD376311}"/>
              </a:ext>
            </a:extLst>
          </p:cNvPr>
          <p:cNvSpPr/>
          <p:nvPr/>
        </p:nvSpPr>
        <p:spPr>
          <a:xfrm rot="2123000">
            <a:off x="5686327" y="588855"/>
            <a:ext cx="3471169" cy="148761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solidFill>
                <a:schemeClr val="tx1"/>
              </a:solidFill>
            </a:endParaRPr>
          </a:p>
        </p:txBody>
      </p:sp>
    </p:spTree>
    <p:extLst>
      <p:ext uri="{BB962C8B-B14F-4D97-AF65-F5344CB8AC3E}">
        <p14:creationId xmlns:p14="http://schemas.microsoft.com/office/powerpoint/2010/main" val="30074074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0" name="Прямоугольник 9">
            <a:extLst>
              <a:ext uri="{FF2B5EF4-FFF2-40B4-BE49-F238E27FC236}">
                <a16:creationId xmlns:a16="http://schemas.microsoft.com/office/drawing/2014/main" id="{93F2CC0B-D5F1-40B8-9CC6-4A36850B6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nvGrpSpPr>
          <p:cNvPr id="12" name="Группа 11">
            <a:extLst>
              <a:ext uri="{FF2B5EF4-FFF2-40B4-BE49-F238E27FC236}">
                <a16:creationId xmlns:a16="http://schemas.microsoft.com/office/drawing/2014/main" id="{631C6CE6-1810-44ED-A6D7-3FF53040A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13" name="Полилиния 11">
              <a:extLst>
                <a:ext uri="{FF2B5EF4-FFF2-40B4-BE49-F238E27FC236}">
                  <a16:creationId xmlns:a16="http://schemas.microsoft.com/office/drawing/2014/main" id="{1F6D8BFE-D0D0-4BAE-9D5A-701DE7D3C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Полилиния 12">
              <a:extLst>
                <a:ext uri="{FF2B5EF4-FFF2-40B4-BE49-F238E27FC236}">
                  <a16:creationId xmlns:a16="http://schemas.microsoft.com/office/drawing/2014/main" id="{53F86D30-CEDB-4D96-AF73-AA3CD5A43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Полилиния 13">
              <a:extLst>
                <a:ext uri="{FF2B5EF4-FFF2-40B4-BE49-F238E27FC236}">
                  <a16:creationId xmlns:a16="http://schemas.microsoft.com/office/drawing/2014/main" id="{F5187540-C4C8-410C-A395-69FCB1C8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Полилиния 14">
              <a:extLst>
                <a:ext uri="{FF2B5EF4-FFF2-40B4-BE49-F238E27FC236}">
                  <a16:creationId xmlns:a16="http://schemas.microsoft.com/office/drawing/2014/main" id="{75BD6E4A-797C-451B-B08F-D99C1A9D1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Полилиния 15">
              <a:extLst>
                <a:ext uri="{FF2B5EF4-FFF2-40B4-BE49-F238E27FC236}">
                  <a16:creationId xmlns:a16="http://schemas.microsoft.com/office/drawing/2014/main" id="{0D241082-BAFA-462E-827B-5814B020F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Полилиния 16">
              <a:extLst>
                <a:ext uri="{FF2B5EF4-FFF2-40B4-BE49-F238E27FC236}">
                  <a16:creationId xmlns:a16="http://schemas.microsoft.com/office/drawing/2014/main" id="{2920CCBD-116D-450B-9608-99F05F7D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Полилиния 17">
              <a:extLst>
                <a:ext uri="{FF2B5EF4-FFF2-40B4-BE49-F238E27FC236}">
                  <a16:creationId xmlns:a16="http://schemas.microsoft.com/office/drawing/2014/main" id="{A57CD3DE-CEAF-4BD4-A5EF-24B3E622B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Полилиния 18">
              <a:extLst>
                <a:ext uri="{FF2B5EF4-FFF2-40B4-BE49-F238E27FC236}">
                  <a16:creationId xmlns:a16="http://schemas.microsoft.com/office/drawing/2014/main" id="{4EC3258C-366B-4629-A7D3-5173D3637D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Полилиния 19">
              <a:extLst>
                <a:ext uri="{FF2B5EF4-FFF2-40B4-BE49-F238E27FC236}">
                  <a16:creationId xmlns:a16="http://schemas.microsoft.com/office/drawing/2014/main" id="{D444D63A-CE2B-4ACD-BA0E-4ADECAD8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Полилиния 20">
              <a:extLst>
                <a:ext uri="{FF2B5EF4-FFF2-40B4-BE49-F238E27FC236}">
                  <a16:creationId xmlns:a16="http://schemas.microsoft.com/office/drawing/2014/main" id="{7A504DF6-187A-4A54-96E8-3F3F28AAA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Полилиния 21">
              <a:extLst>
                <a:ext uri="{FF2B5EF4-FFF2-40B4-BE49-F238E27FC236}">
                  <a16:creationId xmlns:a16="http://schemas.microsoft.com/office/drawing/2014/main" id="{FE04C6F5-6DC5-4C7E-9278-9BE624FC78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Полилиния 22">
              <a:extLst>
                <a:ext uri="{FF2B5EF4-FFF2-40B4-BE49-F238E27FC236}">
                  <a16:creationId xmlns:a16="http://schemas.microsoft.com/office/drawing/2014/main" id="{94A02D9B-E6A9-4D6A-9D2A-D81C76802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Группа 25">
            <a:extLst>
              <a:ext uri="{FF2B5EF4-FFF2-40B4-BE49-F238E27FC236}">
                <a16:creationId xmlns:a16="http://schemas.microsoft.com/office/drawing/2014/main" id="{B78034A6-3565-46AA-9E73-1C954666AB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27" name="Полилиния 27">
              <a:extLst>
                <a:ext uri="{FF2B5EF4-FFF2-40B4-BE49-F238E27FC236}">
                  <a16:creationId xmlns:a16="http://schemas.microsoft.com/office/drawing/2014/main" id="{04947AA2-A772-42CB-9CEC-065095D3D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Полилиния 28">
              <a:extLst>
                <a:ext uri="{FF2B5EF4-FFF2-40B4-BE49-F238E27FC236}">
                  <a16:creationId xmlns:a16="http://schemas.microsoft.com/office/drawing/2014/main" id="{83C52D84-DEC1-4E16-972E-8EEA5D522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Полилиния 29">
              <a:extLst>
                <a:ext uri="{FF2B5EF4-FFF2-40B4-BE49-F238E27FC236}">
                  <a16:creationId xmlns:a16="http://schemas.microsoft.com/office/drawing/2014/main" id="{2036A28D-EF09-41F7-906F-CF405361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Полилиния 30">
              <a:extLst>
                <a:ext uri="{FF2B5EF4-FFF2-40B4-BE49-F238E27FC236}">
                  <a16:creationId xmlns:a16="http://schemas.microsoft.com/office/drawing/2014/main" id="{EE8D92C7-C907-4120-95E3-80E3DC85B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Полилиния 31">
              <a:extLst>
                <a:ext uri="{FF2B5EF4-FFF2-40B4-BE49-F238E27FC236}">
                  <a16:creationId xmlns:a16="http://schemas.microsoft.com/office/drawing/2014/main" id="{BBCEAAB8-CD22-41D7-B330-702682A27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Полилиния 32">
              <a:extLst>
                <a:ext uri="{FF2B5EF4-FFF2-40B4-BE49-F238E27FC236}">
                  <a16:creationId xmlns:a16="http://schemas.microsoft.com/office/drawing/2014/main" id="{6BBC1FEE-3D72-492B-8D8A-BE1A5507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Полилиния 33">
              <a:extLst>
                <a:ext uri="{FF2B5EF4-FFF2-40B4-BE49-F238E27FC236}">
                  <a16:creationId xmlns:a16="http://schemas.microsoft.com/office/drawing/2014/main" id="{C28C6E5C-C393-435C-96A1-AA2859BDC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Полилиния 34">
              <a:extLst>
                <a:ext uri="{FF2B5EF4-FFF2-40B4-BE49-F238E27FC236}">
                  <a16:creationId xmlns:a16="http://schemas.microsoft.com/office/drawing/2014/main" id="{2C2C991F-AC51-4DF5-B8DD-19B08C1CB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Полилиния 35">
              <a:extLst>
                <a:ext uri="{FF2B5EF4-FFF2-40B4-BE49-F238E27FC236}">
                  <a16:creationId xmlns:a16="http://schemas.microsoft.com/office/drawing/2014/main" id="{9C916B5F-285D-4F5A-9085-6781753AF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Полилиния 36">
              <a:extLst>
                <a:ext uri="{FF2B5EF4-FFF2-40B4-BE49-F238E27FC236}">
                  <a16:creationId xmlns:a16="http://schemas.microsoft.com/office/drawing/2014/main" id="{0375DD5F-9D17-4873-B697-3D44A5EBE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Полилиния 37">
              <a:extLst>
                <a:ext uri="{FF2B5EF4-FFF2-40B4-BE49-F238E27FC236}">
                  <a16:creationId xmlns:a16="http://schemas.microsoft.com/office/drawing/2014/main" id="{A159BBC7-6A8B-4612-94A8-56323452C7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Полилиния 38">
              <a:extLst>
                <a:ext uri="{FF2B5EF4-FFF2-40B4-BE49-F238E27FC236}">
                  <a16:creationId xmlns:a16="http://schemas.microsoft.com/office/drawing/2014/main" id="{177C901C-F8DE-4C99-95C8-F8CA1B84F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Прямоугольник 39">
            <a:extLst>
              <a:ext uri="{FF2B5EF4-FFF2-40B4-BE49-F238E27FC236}">
                <a16:creationId xmlns:a16="http://schemas.microsoft.com/office/drawing/2014/main" id="{D1D655F2-6D15-4265-ADEE-EF0075C13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42" name="Полилиния 69">
            <a:extLst>
              <a:ext uri="{FF2B5EF4-FFF2-40B4-BE49-F238E27FC236}">
                <a16:creationId xmlns:a16="http://schemas.microsoft.com/office/drawing/2014/main" id="{3248A930-1A6E-4EFB-8213-D1AC735BE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ru-RU" dirty="0"/>
          </a:p>
        </p:txBody>
      </p:sp>
      <p:graphicFrame>
        <p:nvGraphicFramePr>
          <p:cNvPr id="2" name="Таблица 2">
            <a:extLst>
              <a:ext uri="{FF2B5EF4-FFF2-40B4-BE49-F238E27FC236}">
                <a16:creationId xmlns:a16="http://schemas.microsoft.com/office/drawing/2014/main" id="{56D5888F-EB90-475B-8D55-CB01C02220BD}"/>
              </a:ext>
            </a:extLst>
          </p:cNvPr>
          <p:cNvGraphicFramePr>
            <a:graphicFrameLocks noGrp="1"/>
          </p:cNvGraphicFramePr>
          <p:nvPr>
            <p:extLst>
              <p:ext uri="{D42A27DB-BD31-4B8C-83A1-F6EECF244321}">
                <p14:modId xmlns:p14="http://schemas.microsoft.com/office/powerpoint/2010/main" val="1572837088"/>
              </p:ext>
            </p:extLst>
          </p:nvPr>
        </p:nvGraphicFramePr>
        <p:xfrm>
          <a:off x="1194066" y="168676"/>
          <a:ext cx="10911496" cy="4313432"/>
        </p:xfrm>
        <a:graphic>
          <a:graphicData uri="http://schemas.openxmlformats.org/drawingml/2006/table">
            <a:tbl>
              <a:tblPr firstRow="1" bandRow="1">
                <a:tableStyleId>{08FB837D-C827-4EFA-A057-4D05807E0F7C}</a:tableStyleId>
              </a:tblPr>
              <a:tblGrid>
                <a:gridCol w="10911496">
                  <a:extLst>
                    <a:ext uri="{9D8B030D-6E8A-4147-A177-3AD203B41FA5}">
                      <a16:colId xmlns:a16="http://schemas.microsoft.com/office/drawing/2014/main" val="3106198053"/>
                    </a:ext>
                  </a:extLst>
                </a:gridCol>
              </a:tblGrid>
              <a:tr h="506027">
                <a:tc>
                  <a:txBody>
                    <a:bodyPr/>
                    <a:lstStyle/>
                    <a:p>
                      <a:r>
                        <a:rPr lang="ru-RU" dirty="0"/>
                        <a:t>У </a:t>
                      </a:r>
                      <a:r>
                        <a:rPr lang="ru-RU" dirty="0" err="1"/>
                        <a:t>відповідності</a:t>
                      </a:r>
                      <a:r>
                        <a:rPr lang="ru-RU" dirty="0"/>
                        <a:t> до Правил </a:t>
                      </a:r>
                      <a:r>
                        <a:rPr lang="ru-RU" dirty="0" err="1"/>
                        <a:t>адвокатської</a:t>
                      </a:r>
                      <a:r>
                        <a:rPr lang="ru-RU" dirty="0"/>
                        <a:t> </a:t>
                      </a:r>
                      <a:r>
                        <a:rPr lang="ru-RU" dirty="0" err="1"/>
                        <a:t>етики</a:t>
                      </a:r>
                      <a:r>
                        <a:rPr lang="ru-RU" dirty="0"/>
                        <a:t> при </a:t>
                      </a:r>
                      <a:r>
                        <a:rPr lang="ru-RU" dirty="0" err="1"/>
                        <a:t>визначенні</a:t>
                      </a:r>
                      <a:r>
                        <a:rPr lang="ru-RU" dirty="0"/>
                        <a:t> </a:t>
                      </a:r>
                      <a:r>
                        <a:rPr lang="ru-RU" dirty="0" err="1"/>
                        <a:t>обґрунтованого</a:t>
                      </a:r>
                      <a:r>
                        <a:rPr lang="ru-RU" dirty="0"/>
                        <a:t> </a:t>
                      </a:r>
                      <a:r>
                        <a:rPr lang="ru-RU" dirty="0" err="1"/>
                        <a:t>розміру</a:t>
                      </a:r>
                      <a:r>
                        <a:rPr lang="ru-RU" dirty="0"/>
                        <a:t> гонорару, </a:t>
                      </a:r>
                      <a:r>
                        <a:rPr lang="ru-RU" dirty="0" err="1"/>
                        <a:t>беруться</a:t>
                      </a:r>
                      <a:r>
                        <a:rPr lang="ru-RU" dirty="0"/>
                        <a:t> до уваги </a:t>
                      </a:r>
                      <a:r>
                        <a:rPr lang="ru-RU" dirty="0" err="1"/>
                        <a:t>наступні</a:t>
                      </a:r>
                      <a:r>
                        <a:rPr lang="ru-RU" dirty="0"/>
                        <a:t> фактори: </a:t>
                      </a:r>
                      <a:endParaRPr lang="ru-UA" dirty="0"/>
                    </a:p>
                  </a:txBody>
                  <a:tcPr/>
                </a:tc>
                <a:extLst>
                  <a:ext uri="{0D108BD9-81ED-4DB2-BD59-A6C34878D82A}">
                    <a16:rowId xmlns:a16="http://schemas.microsoft.com/office/drawing/2014/main" val="2786876346"/>
                  </a:ext>
                </a:extLst>
              </a:tr>
              <a:tr h="479394">
                <a:tc>
                  <a:txBody>
                    <a:bodyPr/>
                    <a:lstStyle/>
                    <a:p>
                      <a:r>
                        <a:rPr lang="ru-RU" dirty="0" err="1"/>
                        <a:t>обсяг</a:t>
                      </a:r>
                      <a:r>
                        <a:rPr lang="ru-RU" dirty="0"/>
                        <a:t> часу і роботи, що </a:t>
                      </a:r>
                      <a:r>
                        <a:rPr lang="ru-RU" dirty="0" err="1"/>
                        <a:t>вимагаються</a:t>
                      </a:r>
                      <a:r>
                        <a:rPr lang="ru-RU" dirty="0"/>
                        <a:t> для </a:t>
                      </a:r>
                      <a:r>
                        <a:rPr lang="ru-RU" dirty="0" err="1"/>
                        <a:t>належного</a:t>
                      </a:r>
                      <a:r>
                        <a:rPr lang="ru-RU" dirty="0"/>
                        <a:t> виконання </a:t>
                      </a:r>
                      <a:r>
                        <a:rPr lang="ru-RU" dirty="0" err="1"/>
                        <a:t>доручення</a:t>
                      </a:r>
                      <a:r>
                        <a:rPr lang="ru-RU" dirty="0"/>
                        <a:t>; </a:t>
                      </a:r>
                      <a:endParaRPr lang="ru-UA" dirty="0"/>
                    </a:p>
                  </a:txBody>
                  <a:tcPr/>
                </a:tc>
                <a:extLst>
                  <a:ext uri="{0D108BD9-81ED-4DB2-BD59-A6C34878D82A}">
                    <a16:rowId xmlns:a16="http://schemas.microsoft.com/office/drawing/2014/main" val="3243616"/>
                  </a:ext>
                </a:extLst>
              </a:tr>
              <a:tr h="488272">
                <a:tc>
                  <a:txBody>
                    <a:bodyPr/>
                    <a:lstStyle/>
                    <a:p>
                      <a:r>
                        <a:rPr lang="ru-RU" dirty="0" err="1"/>
                        <a:t>ступінь</a:t>
                      </a:r>
                      <a:r>
                        <a:rPr lang="ru-RU" dirty="0"/>
                        <a:t> </a:t>
                      </a:r>
                      <a:r>
                        <a:rPr lang="ru-RU" dirty="0" err="1"/>
                        <a:t>складності</a:t>
                      </a:r>
                      <a:r>
                        <a:rPr lang="ru-RU" dirty="0"/>
                        <a:t> та </a:t>
                      </a:r>
                      <a:r>
                        <a:rPr lang="ru-RU" dirty="0" err="1"/>
                        <a:t>новизни</a:t>
                      </a:r>
                      <a:r>
                        <a:rPr lang="ru-RU" dirty="0"/>
                        <a:t> правових питань, що стосуються </a:t>
                      </a:r>
                      <a:r>
                        <a:rPr lang="ru-RU" dirty="0" err="1"/>
                        <a:t>доручення</a:t>
                      </a:r>
                      <a:r>
                        <a:rPr lang="ru-RU" dirty="0"/>
                        <a:t>; </a:t>
                      </a:r>
                      <a:endParaRPr lang="ru-UA" dirty="0"/>
                    </a:p>
                  </a:txBody>
                  <a:tcPr/>
                </a:tc>
                <a:extLst>
                  <a:ext uri="{0D108BD9-81ED-4DB2-BD59-A6C34878D82A}">
                    <a16:rowId xmlns:a16="http://schemas.microsoft.com/office/drawing/2014/main" val="1751400992"/>
                  </a:ext>
                </a:extLst>
              </a:tr>
              <a:tr h="470516">
                <a:tc>
                  <a:txBody>
                    <a:bodyPr/>
                    <a:lstStyle/>
                    <a:p>
                      <a:r>
                        <a:rPr lang="ru-RU" dirty="0"/>
                        <a:t>необхідність досвіду для його </a:t>
                      </a:r>
                      <a:r>
                        <a:rPr lang="ru-RU" dirty="0" err="1"/>
                        <a:t>успішного</a:t>
                      </a:r>
                      <a:r>
                        <a:rPr lang="ru-RU" dirty="0"/>
                        <a:t> </a:t>
                      </a:r>
                      <a:r>
                        <a:rPr lang="ru-RU" dirty="0" err="1"/>
                        <a:t>завершення</a:t>
                      </a:r>
                      <a:r>
                        <a:rPr lang="ru-RU" dirty="0"/>
                        <a:t>; </a:t>
                      </a:r>
                      <a:endParaRPr lang="ru-UA" dirty="0"/>
                    </a:p>
                  </a:txBody>
                  <a:tcPr/>
                </a:tc>
                <a:extLst>
                  <a:ext uri="{0D108BD9-81ED-4DB2-BD59-A6C34878D82A}">
                    <a16:rowId xmlns:a16="http://schemas.microsoft.com/office/drawing/2014/main" val="3029843199"/>
                  </a:ext>
                </a:extLst>
              </a:tr>
              <a:tr h="592801">
                <a:tc>
                  <a:txBody>
                    <a:bodyPr/>
                    <a:lstStyle/>
                    <a:p>
                      <a:r>
                        <a:rPr lang="ru-RU" dirty="0" err="1"/>
                        <a:t>вірогідність</a:t>
                      </a:r>
                      <a:r>
                        <a:rPr lang="ru-RU" dirty="0"/>
                        <a:t> того, що прийняття </a:t>
                      </a:r>
                      <a:r>
                        <a:rPr lang="ru-RU" dirty="0" err="1"/>
                        <a:t>доручення</a:t>
                      </a:r>
                      <a:r>
                        <a:rPr lang="ru-RU" dirty="0"/>
                        <a:t> перешкоджатиме </a:t>
                      </a:r>
                      <a:r>
                        <a:rPr lang="ru-RU" dirty="0" err="1"/>
                        <a:t>прийняттю</a:t>
                      </a:r>
                      <a:r>
                        <a:rPr lang="ru-RU" dirty="0"/>
                        <a:t> адвокатом інших </a:t>
                      </a:r>
                      <a:r>
                        <a:rPr lang="ru-RU" dirty="0" err="1"/>
                        <a:t>доручень</a:t>
                      </a:r>
                      <a:r>
                        <a:rPr lang="ru-RU" dirty="0"/>
                        <a:t> або суттєво </a:t>
                      </a:r>
                      <a:r>
                        <a:rPr lang="ru-RU" dirty="0" err="1"/>
                        <a:t>ускладнить</a:t>
                      </a:r>
                      <a:r>
                        <a:rPr lang="ru-RU" dirty="0"/>
                        <a:t> їх виконання в </a:t>
                      </a:r>
                      <a:r>
                        <a:rPr lang="ru-RU" dirty="0" err="1"/>
                        <a:t>звичайному</a:t>
                      </a:r>
                      <a:r>
                        <a:rPr lang="ru-RU" dirty="0"/>
                        <a:t> часовому </a:t>
                      </a:r>
                      <a:r>
                        <a:rPr lang="ru-RU" dirty="0" err="1"/>
                        <a:t>режимі</a:t>
                      </a:r>
                      <a:r>
                        <a:rPr lang="ru-RU" dirty="0"/>
                        <a:t>; </a:t>
                      </a:r>
                      <a:endParaRPr lang="ru-UA" dirty="0"/>
                    </a:p>
                  </a:txBody>
                  <a:tcPr/>
                </a:tc>
                <a:extLst>
                  <a:ext uri="{0D108BD9-81ED-4DB2-BD59-A6C34878D82A}">
                    <a16:rowId xmlns:a16="http://schemas.microsoft.com/office/drawing/2014/main" val="1128001786"/>
                  </a:ext>
                </a:extLst>
              </a:tr>
              <a:tr h="505140">
                <a:tc>
                  <a:txBody>
                    <a:bodyPr/>
                    <a:lstStyle/>
                    <a:p>
                      <a:r>
                        <a:rPr lang="ru-RU" dirty="0"/>
                        <a:t>необхідність </a:t>
                      </a:r>
                      <a:r>
                        <a:rPr lang="ru-RU" dirty="0" err="1"/>
                        <a:t>виїзду</a:t>
                      </a:r>
                      <a:r>
                        <a:rPr lang="ru-RU" dirty="0"/>
                        <a:t> у </a:t>
                      </a:r>
                      <a:r>
                        <a:rPr lang="ru-RU" dirty="0" err="1"/>
                        <a:t>відрядження</a:t>
                      </a:r>
                      <a:r>
                        <a:rPr lang="ru-RU" dirty="0"/>
                        <a:t>; </a:t>
                      </a:r>
                      <a:endParaRPr lang="ru-UA" dirty="0"/>
                    </a:p>
                  </a:txBody>
                  <a:tcPr/>
                </a:tc>
                <a:extLst>
                  <a:ext uri="{0D108BD9-81ED-4DB2-BD59-A6C34878D82A}">
                    <a16:rowId xmlns:a16="http://schemas.microsoft.com/office/drawing/2014/main" val="3994174988"/>
                  </a:ext>
                </a:extLst>
              </a:tr>
              <a:tr h="497149">
                <a:tc>
                  <a:txBody>
                    <a:bodyPr/>
                    <a:lstStyle/>
                    <a:p>
                      <a:r>
                        <a:rPr lang="ru-RU" dirty="0"/>
                        <a:t>важливість </a:t>
                      </a:r>
                      <a:r>
                        <a:rPr lang="ru-RU" dirty="0" err="1"/>
                        <a:t>доручення</a:t>
                      </a:r>
                      <a:r>
                        <a:rPr lang="ru-RU" dirty="0"/>
                        <a:t> для </a:t>
                      </a:r>
                      <a:r>
                        <a:rPr lang="ru-RU" dirty="0" err="1"/>
                        <a:t>клієнта</a:t>
                      </a:r>
                      <a:r>
                        <a:rPr lang="ru-RU" dirty="0"/>
                        <a:t>;</a:t>
                      </a:r>
                      <a:endParaRPr lang="ru-UA" dirty="0"/>
                    </a:p>
                  </a:txBody>
                  <a:tcPr/>
                </a:tc>
                <a:extLst>
                  <a:ext uri="{0D108BD9-81ED-4DB2-BD59-A6C34878D82A}">
                    <a16:rowId xmlns:a16="http://schemas.microsoft.com/office/drawing/2014/main" val="442764571"/>
                  </a:ext>
                </a:extLst>
              </a:tr>
              <a:tr h="592801">
                <a:tc>
                  <a:txBody>
                    <a:bodyPr/>
                    <a:lstStyle/>
                    <a:p>
                      <a:r>
                        <a:rPr lang="ru-RU" dirty="0"/>
                        <a:t>роль адвоката в </a:t>
                      </a:r>
                      <a:r>
                        <a:rPr lang="ru-RU" dirty="0" err="1"/>
                        <a:t>досягненні</a:t>
                      </a:r>
                      <a:r>
                        <a:rPr lang="ru-RU" dirty="0"/>
                        <a:t> </a:t>
                      </a:r>
                      <a:r>
                        <a:rPr lang="ru-RU" dirty="0" err="1"/>
                        <a:t>гіпотетичного</a:t>
                      </a:r>
                      <a:r>
                        <a:rPr lang="ru-RU" dirty="0"/>
                        <a:t> результату, </a:t>
                      </a:r>
                      <a:r>
                        <a:rPr lang="ru-RU" dirty="0" err="1"/>
                        <a:t>якого</a:t>
                      </a:r>
                      <a:r>
                        <a:rPr lang="ru-RU" dirty="0"/>
                        <a:t> </a:t>
                      </a:r>
                      <a:r>
                        <a:rPr lang="ru-RU" dirty="0" err="1"/>
                        <a:t>бажає</a:t>
                      </a:r>
                      <a:r>
                        <a:rPr lang="ru-RU" dirty="0"/>
                        <a:t> </a:t>
                      </a:r>
                      <a:r>
                        <a:rPr lang="ru-RU" dirty="0" err="1"/>
                        <a:t>клієнт</a:t>
                      </a:r>
                      <a:r>
                        <a:rPr lang="ru-RU" dirty="0"/>
                        <a:t>; </a:t>
                      </a:r>
                      <a:endParaRPr lang="ru-UA" dirty="0"/>
                    </a:p>
                  </a:txBody>
                  <a:tcPr/>
                </a:tc>
                <a:extLst>
                  <a:ext uri="{0D108BD9-81ED-4DB2-BD59-A6C34878D82A}">
                    <a16:rowId xmlns:a16="http://schemas.microsoft.com/office/drawing/2014/main" val="4261351897"/>
                  </a:ext>
                </a:extLst>
              </a:tr>
            </a:tbl>
          </a:graphicData>
        </a:graphic>
      </p:graphicFrame>
      <p:graphicFrame>
        <p:nvGraphicFramePr>
          <p:cNvPr id="3" name="Таблица 2">
            <a:extLst>
              <a:ext uri="{FF2B5EF4-FFF2-40B4-BE49-F238E27FC236}">
                <a16:creationId xmlns:a16="http://schemas.microsoft.com/office/drawing/2014/main" id="{7BB759D5-3E46-4136-87CD-B243C954B5FA}"/>
              </a:ext>
            </a:extLst>
          </p:cNvPr>
          <p:cNvGraphicFramePr>
            <a:graphicFrameLocks noGrp="1"/>
          </p:cNvGraphicFramePr>
          <p:nvPr>
            <p:extLst>
              <p:ext uri="{D42A27DB-BD31-4B8C-83A1-F6EECF244321}">
                <p14:modId xmlns:p14="http://schemas.microsoft.com/office/powerpoint/2010/main" val="1083018749"/>
              </p:ext>
            </p:extLst>
          </p:nvPr>
        </p:nvGraphicFramePr>
        <p:xfrm>
          <a:off x="1197399" y="4367996"/>
          <a:ext cx="10911496" cy="690215"/>
        </p:xfrm>
        <a:graphic>
          <a:graphicData uri="http://schemas.openxmlformats.org/drawingml/2006/table">
            <a:tbl>
              <a:tblPr>
                <a:tableStyleId>{08FB837D-C827-4EFA-A057-4D05807E0F7C}</a:tableStyleId>
              </a:tblPr>
              <a:tblGrid>
                <a:gridCol w="10911496">
                  <a:extLst>
                    <a:ext uri="{9D8B030D-6E8A-4147-A177-3AD203B41FA5}">
                      <a16:colId xmlns:a16="http://schemas.microsoft.com/office/drawing/2014/main" val="2904065549"/>
                    </a:ext>
                  </a:extLst>
                </a:gridCol>
              </a:tblGrid>
              <a:tr h="690215">
                <a:tc>
                  <a:txBody>
                    <a:bodyPr/>
                    <a:lstStyle/>
                    <a:p>
                      <a:r>
                        <a:rPr lang="ru-RU" dirty="0"/>
                        <a:t>досягнення за результатами виконання </a:t>
                      </a:r>
                      <a:r>
                        <a:rPr lang="ru-RU" dirty="0" err="1"/>
                        <a:t>доручення</a:t>
                      </a:r>
                      <a:r>
                        <a:rPr lang="ru-RU" dirty="0"/>
                        <a:t> позитивного результату, </a:t>
                      </a:r>
                      <a:r>
                        <a:rPr lang="ru-RU" dirty="0" err="1"/>
                        <a:t>якого</a:t>
                      </a:r>
                      <a:r>
                        <a:rPr lang="ru-RU" dirty="0"/>
                        <a:t> </a:t>
                      </a:r>
                      <a:r>
                        <a:rPr lang="ru-RU" dirty="0" err="1"/>
                        <a:t>бажає</a:t>
                      </a:r>
                      <a:r>
                        <a:rPr lang="ru-RU" dirty="0"/>
                        <a:t> </a:t>
                      </a:r>
                      <a:r>
                        <a:rPr lang="ru-RU" dirty="0" err="1"/>
                        <a:t>клієнт</a:t>
                      </a:r>
                      <a:r>
                        <a:rPr lang="ru-RU" dirty="0"/>
                        <a:t>;</a:t>
                      </a:r>
                      <a:endParaRPr lang="ru-UA" dirty="0"/>
                    </a:p>
                  </a:txBody>
                  <a:tcPr/>
                </a:tc>
                <a:extLst>
                  <a:ext uri="{0D108BD9-81ED-4DB2-BD59-A6C34878D82A}">
                    <a16:rowId xmlns:a16="http://schemas.microsoft.com/office/drawing/2014/main" val="176074157"/>
                  </a:ext>
                </a:extLst>
              </a:tr>
            </a:tbl>
          </a:graphicData>
        </a:graphic>
      </p:graphicFrame>
      <p:graphicFrame>
        <p:nvGraphicFramePr>
          <p:cNvPr id="4" name="Таблица 3">
            <a:extLst>
              <a:ext uri="{FF2B5EF4-FFF2-40B4-BE49-F238E27FC236}">
                <a16:creationId xmlns:a16="http://schemas.microsoft.com/office/drawing/2014/main" id="{015DCAC0-7BB2-47A1-8006-D85BACC2A24A}"/>
              </a:ext>
            </a:extLst>
          </p:cNvPr>
          <p:cNvGraphicFramePr>
            <a:graphicFrameLocks noGrp="1"/>
          </p:cNvGraphicFramePr>
          <p:nvPr>
            <p:extLst>
              <p:ext uri="{D42A27DB-BD31-4B8C-83A1-F6EECF244321}">
                <p14:modId xmlns:p14="http://schemas.microsoft.com/office/powerpoint/2010/main" val="660055909"/>
              </p:ext>
            </p:extLst>
          </p:nvPr>
        </p:nvGraphicFramePr>
        <p:xfrm>
          <a:off x="1198761" y="4987295"/>
          <a:ext cx="10911495" cy="662713"/>
        </p:xfrm>
        <a:graphic>
          <a:graphicData uri="http://schemas.openxmlformats.org/drawingml/2006/table">
            <a:tbl>
              <a:tblPr>
                <a:tableStyleId>{08FB837D-C827-4EFA-A057-4D05807E0F7C}</a:tableStyleId>
              </a:tblPr>
              <a:tblGrid>
                <a:gridCol w="10911495">
                  <a:extLst>
                    <a:ext uri="{9D8B030D-6E8A-4147-A177-3AD203B41FA5}">
                      <a16:colId xmlns:a16="http://schemas.microsoft.com/office/drawing/2014/main" val="3628597003"/>
                    </a:ext>
                  </a:extLst>
                </a:gridCol>
              </a:tblGrid>
              <a:tr h="662713">
                <a:tc>
                  <a:txBody>
                    <a:bodyPr/>
                    <a:lstStyle/>
                    <a:p>
                      <a:r>
                        <a:rPr lang="ru-RU" dirty="0"/>
                        <a:t>особливі або додаткові </a:t>
                      </a:r>
                      <a:r>
                        <a:rPr lang="ru-RU" dirty="0" err="1"/>
                        <a:t>вимоги</a:t>
                      </a:r>
                      <a:r>
                        <a:rPr lang="ru-RU" dirty="0"/>
                        <a:t> </a:t>
                      </a:r>
                      <a:r>
                        <a:rPr lang="ru-RU" dirty="0" err="1"/>
                        <a:t>клієнта</a:t>
                      </a:r>
                      <a:r>
                        <a:rPr lang="ru-RU" dirty="0"/>
                        <a:t> стосовно строків виконання </a:t>
                      </a:r>
                      <a:r>
                        <a:rPr lang="ru-RU" dirty="0" err="1"/>
                        <a:t>доручення</a:t>
                      </a:r>
                      <a:r>
                        <a:rPr lang="ru-RU" dirty="0"/>
                        <a:t>; характер і </a:t>
                      </a:r>
                      <a:r>
                        <a:rPr lang="ru-RU" dirty="0" err="1"/>
                        <a:t>тривалість</a:t>
                      </a:r>
                      <a:r>
                        <a:rPr lang="ru-RU" dirty="0"/>
                        <a:t> </a:t>
                      </a:r>
                      <a:r>
                        <a:rPr lang="ru-RU" dirty="0" err="1"/>
                        <a:t>професійних</a:t>
                      </a:r>
                      <a:r>
                        <a:rPr lang="ru-RU" dirty="0"/>
                        <a:t> відносин даного адвоката з </a:t>
                      </a:r>
                      <a:r>
                        <a:rPr lang="ru-RU" dirty="0" err="1"/>
                        <a:t>клієнтом</a:t>
                      </a:r>
                      <a:r>
                        <a:rPr lang="ru-RU" dirty="0"/>
                        <a:t>;</a:t>
                      </a:r>
                      <a:endParaRPr lang="ru-UA" dirty="0"/>
                    </a:p>
                  </a:txBody>
                  <a:tcPr/>
                </a:tc>
                <a:extLst>
                  <a:ext uri="{0D108BD9-81ED-4DB2-BD59-A6C34878D82A}">
                    <a16:rowId xmlns:a16="http://schemas.microsoft.com/office/drawing/2014/main" val="1345838362"/>
                  </a:ext>
                </a:extLst>
              </a:tr>
            </a:tbl>
          </a:graphicData>
        </a:graphic>
      </p:graphicFrame>
      <p:graphicFrame>
        <p:nvGraphicFramePr>
          <p:cNvPr id="5" name="Таблица 4">
            <a:extLst>
              <a:ext uri="{FF2B5EF4-FFF2-40B4-BE49-F238E27FC236}">
                <a16:creationId xmlns:a16="http://schemas.microsoft.com/office/drawing/2014/main" id="{23D8AFA0-D6EE-4D63-B99A-95F24D9AA21A}"/>
              </a:ext>
            </a:extLst>
          </p:cNvPr>
          <p:cNvGraphicFramePr>
            <a:graphicFrameLocks noGrp="1"/>
          </p:cNvGraphicFramePr>
          <p:nvPr>
            <p:extLst>
              <p:ext uri="{D42A27DB-BD31-4B8C-83A1-F6EECF244321}">
                <p14:modId xmlns:p14="http://schemas.microsoft.com/office/powerpoint/2010/main" val="3851508800"/>
              </p:ext>
            </p:extLst>
          </p:nvPr>
        </p:nvGraphicFramePr>
        <p:xfrm>
          <a:off x="1198761" y="5637270"/>
          <a:ext cx="10910421" cy="869154"/>
        </p:xfrm>
        <a:graphic>
          <a:graphicData uri="http://schemas.openxmlformats.org/drawingml/2006/table">
            <a:tbl>
              <a:tblPr>
                <a:tableStyleId>{08FB837D-C827-4EFA-A057-4D05807E0F7C}</a:tableStyleId>
              </a:tblPr>
              <a:tblGrid>
                <a:gridCol w="10910421">
                  <a:extLst>
                    <a:ext uri="{9D8B030D-6E8A-4147-A177-3AD203B41FA5}">
                      <a16:colId xmlns:a16="http://schemas.microsoft.com/office/drawing/2014/main" val="856999511"/>
                    </a:ext>
                  </a:extLst>
                </a:gridCol>
              </a:tblGrid>
              <a:tr h="869154">
                <a:tc>
                  <a:txBody>
                    <a:bodyPr/>
                    <a:lstStyle/>
                    <a:p>
                      <a:r>
                        <a:rPr lang="ru-RU" dirty="0" err="1"/>
                        <a:t>професійний</a:t>
                      </a:r>
                      <a:r>
                        <a:rPr lang="ru-RU" dirty="0"/>
                        <a:t> </a:t>
                      </a:r>
                      <a:r>
                        <a:rPr lang="ru-RU" dirty="0" err="1"/>
                        <a:t>досвід</a:t>
                      </a:r>
                      <a:r>
                        <a:rPr lang="ru-RU" dirty="0"/>
                        <a:t>, </a:t>
                      </a:r>
                      <a:r>
                        <a:rPr lang="ru-RU" dirty="0" err="1"/>
                        <a:t>науково</a:t>
                      </a:r>
                      <a:r>
                        <a:rPr lang="ru-RU" dirty="0"/>
                        <a:t>-теоретична </a:t>
                      </a:r>
                      <a:r>
                        <a:rPr lang="ru-RU" dirty="0" err="1"/>
                        <a:t>підготовка</a:t>
                      </a:r>
                      <a:r>
                        <a:rPr lang="ru-RU" dirty="0"/>
                        <a:t>, </a:t>
                      </a:r>
                      <a:r>
                        <a:rPr lang="ru-RU" dirty="0" err="1"/>
                        <a:t>репутація</a:t>
                      </a:r>
                      <a:r>
                        <a:rPr lang="ru-RU" dirty="0"/>
                        <a:t>, </a:t>
                      </a:r>
                      <a:r>
                        <a:rPr lang="ru-RU" dirty="0" err="1"/>
                        <a:t>значні</a:t>
                      </a:r>
                      <a:r>
                        <a:rPr lang="ru-RU" dirty="0"/>
                        <a:t> </a:t>
                      </a:r>
                      <a:r>
                        <a:rPr lang="ru-RU" dirty="0" err="1"/>
                        <a:t>професійні</a:t>
                      </a:r>
                      <a:r>
                        <a:rPr lang="ru-RU" dirty="0"/>
                        <a:t> </a:t>
                      </a:r>
                      <a:r>
                        <a:rPr lang="ru-RU" dirty="0" err="1"/>
                        <a:t>здібності</a:t>
                      </a:r>
                      <a:r>
                        <a:rPr lang="ru-RU" dirty="0"/>
                        <a:t> адвоката. </a:t>
                      </a:r>
                      <a:endParaRPr lang="ru-UA" dirty="0"/>
                    </a:p>
                  </a:txBody>
                  <a:tcPr/>
                </a:tc>
                <a:extLst>
                  <a:ext uri="{0D108BD9-81ED-4DB2-BD59-A6C34878D82A}">
                    <a16:rowId xmlns:a16="http://schemas.microsoft.com/office/drawing/2014/main" val="1340468976"/>
                  </a:ext>
                </a:extLst>
              </a:tr>
            </a:tbl>
          </a:graphicData>
        </a:graphic>
      </p:graphicFrame>
    </p:spTree>
    <p:extLst>
      <p:ext uri="{BB962C8B-B14F-4D97-AF65-F5344CB8AC3E}">
        <p14:creationId xmlns:p14="http://schemas.microsoft.com/office/powerpoint/2010/main" val="101040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0" name="Прямоугольник 9">
            <a:extLst>
              <a:ext uri="{FF2B5EF4-FFF2-40B4-BE49-F238E27FC236}">
                <a16:creationId xmlns:a16="http://schemas.microsoft.com/office/drawing/2014/main" id="{93F2CC0B-D5F1-40B8-9CC6-4A36850B6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nvGrpSpPr>
          <p:cNvPr id="12" name="Группа 11">
            <a:extLst>
              <a:ext uri="{FF2B5EF4-FFF2-40B4-BE49-F238E27FC236}">
                <a16:creationId xmlns:a16="http://schemas.microsoft.com/office/drawing/2014/main" id="{631C6CE6-1810-44ED-A6D7-3FF53040A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13" name="Полилиния 11">
              <a:extLst>
                <a:ext uri="{FF2B5EF4-FFF2-40B4-BE49-F238E27FC236}">
                  <a16:creationId xmlns:a16="http://schemas.microsoft.com/office/drawing/2014/main" id="{1F6D8BFE-D0D0-4BAE-9D5A-701DE7D3C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Полилиния 12">
              <a:extLst>
                <a:ext uri="{FF2B5EF4-FFF2-40B4-BE49-F238E27FC236}">
                  <a16:creationId xmlns:a16="http://schemas.microsoft.com/office/drawing/2014/main" id="{53F86D30-CEDB-4D96-AF73-AA3CD5A43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Полилиния 13">
              <a:extLst>
                <a:ext uri="{FF2B5EF4-FFF2-40B4-BE49-F238E27FC236}">
                  <a16:creationId xmlns:a16="http://schemas.microsoft.com/office/drawing/2014/main" id="{F5187540-C4C8-410C-A395-69FCB1C8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Полилиния 14">
              <a:extLst>
                <a:ext uri="{FF2B5EF4-FFF2-40B4-BE49-F238E27FC236}">
                  <a16:creationId xmlns:a16="http://schemas.microsoft.com/office/drawing/2014/main" id="{75BD6E4A-797C-451B-B08F-D99C1A9D1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Полилиния 15">
              <a:extLst>
                <a:ext uri="{FF2B5EF4-FFF2-40B4-BE49-F238E27FC236}">
                  <a16:creationId xmlns:a16="http://schemas.microsoft.com/office/drawing/2014/main" id="{0D241082-BAFA-462E-827B-5814B020F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Полилиния 16">
              <a:extLst>
                <a:ext uri="{FF2B5EF4-FFF2-40B4-BE49-F238E27FC236}">
                  <a16:creationId xmlns:a16="http://schemas.microsoft.com/office/drawing/2014/main" id="{2920CCBD-116D-450B-9608-99F05F7D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Полилиния 17">
              <a:extLst>
                <a:ext uri="{FF2B5EF4-FFF2-40B4-BE49-F238E27FC236}">
                  <a16:creationId xmlns:a16="http://schemas.microsoft.com/office/drawing/2014/main" id="{A57CD3DE-CEAF-4BD4-A5EF-24B3E622B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Полилиния 18">
              <a:extLst>
                <a:ext uri="{FF2B5EF4-FFF2-40B4-BE49-F238E27FC236}">
                  <a16:creationId xmlns:a16="http://schemas.microsoft.com/office/drawing/2014/main" id="{4EC3258C-366B-4629-A7D3-5173D3637D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Полилиния 19">
              <a:extLst>
                <a:ext uri="{FF2B5EF4-FFF2-40B4-BE49-F238E27FC236}">
                  <a16:creationId xmlns:a16="http://schemas.microsoft.com/office/drawing/2014/main" id="{D444D63A-CE2B-4ACD-BA0E-4ADECAD8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Полилиния 20">
              <a:extLst>
                <a:ext uri="{FF2B5EF4-FFF2-40B4-BE49-F238E27FC236}">
                  <a16:creationId xmlns:a16="http://schemas.microsoft.com/office/drawing/2014/main" id="{7A504DF6-187A-4A54-96E8-3F3F28AAA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Полилиния 21">
              <a:extLst>
                <a:ext uri="{FF2B5EF4-FFF2-40B4-BE49-F238E27FC236}">
                  <a16:creationId xmlns:a16="http://schemas.microsoft.com/office/drawing/2014/main" id="{FE04C6F5-6DC5-4C7E-9278-9BE624FC78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Полилиния 22">
              <a:extLst>
                <a:ext uri="{FF2B5EF4-FFF2-40B4-BE49-F238E27FC236}">
                  <a16:creationId xmlns:a16="http://schemas.microsoft.com/office/drawing/2014/main" id="{94A02D9B-E6A9-4D6A-9D2A-D81C76802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Группа 25">
            <a:extLst>
              <a:ext uri="{FF2B5EF4-FFF2-40B4-BE49-F238E27FC236}">
                <a16:creationId xmlns:a16="http://schemas.microsoft.com/office/drawing/2014/main" id="{B78034A6-3565-46AA-9E73-1C954666AB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27" name="Полилиния 27">
              <a:extLst>
                <a:ext uri="{FF2B5EF4-FFF2-40B4-BE49-F238E27FC236}">
                  <a16:creationId xmlns:a16="http://schemas.microsoft.com/office/drawing/2014/main" id="{04947AA2-A772-42CB-9CEC-065095D3D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Полилиния 28">
              <a:extLst>
                <a:ext uri="{FF2B5EF4-FFF2-40B4-BE49-F238E27FC236}">
                  <a16:creationId xmlns:a16="http://schemas.microsoft.com/office/drawing/2014/main" id="{83C52D84-DEC1-4E16-972E-8EEA5D522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Полилиния 29">
              <a:extLst>
                <a:ext uri="{FF2B5EF4-FFF2-40B4-BE49-F238E27FC236}">
                  <a16:creationId xmlns:a16="http://schemas.microsoft.com/office/drawing/2014/main" id="{2036A28D-EF09-41F7-906F-CF405361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Полилиния 30">
              <a:extLst>
                <a:ext uri="{FF2B5EF4-FFF2-40B4-BE49-F238E27FC236}">
                  <a16:creationId xmlns:a16="http://schemas.microsoft.com/office/drawing/2014/main" id="{EE8D92C7-C907-4120-95E3-80E3DC85B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Полилиния 31">
              <a:extLst>
                <a:ext uri="{FF2B5EF4-FFF2-40B4-BE49-F238E27FC236}">
                  <a16:creationId xmlns:a16="http://schemas.microsoft.com/office/drawing/2014/main" id="{BBCEAAB8-CD22-41D7-B330-702682A27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Полилиния 32">
              <a:extLst>
                <a:ext uri="{FF2B5EF4-FFF2-40B4-BE49-F238E27FC236}">
                  <a16:creationId xmlns:a16="http://schemas.microsoft.com/office/drawing/2014/main" id="{6BBC1FEE-3D72-492B-8D8A-BE1A5507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Полилиния 33">
              <a:extLst>
                <a:ext uri="{FF2B5EF4-FFF2-40B4-BE49-F238E27FC236}">
                  <a16:creationId xmlns:a16="http://schemas.microsoft.com/office/drawing/2014/main" id="{C28C6E5C-C393-435C-96A1-AA2859BDC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Полилиния 34">
              <a:extLst>
                <a:ext uri="{FF2B5EF4-FFF2-40B4-BE49-F238E27FC236}">
                  <a16:creationId xmlns:a16="http://schemas.microsoft.com/office/drawing/2014/main" id="{2C2C991F-AC51-4DF5-B8DD-19B08C1CB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Полилиния 35">
              <a:extLst>
                <a:ext uri="{FF2B5EF4-FFF2-40B4-BE49-F238E27FC236}">
                  <a16:creationId xmlns:a16="http://schemas.microsoft.com/office/drawing/2014/main" id="{9C916B5F-285D-4F5A-9085-6781753AF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Полилиния 36">
              <a:extLst>
                <a:ext uri="{FF2B5EF4-FFF2-40B4-BE49-F238E27FC236}">
                  <a16:creationId xmlns:a16="http://schemas.microsoft.com/office/drawing/2014/main" id="{0375DD5F-9D17-4873-B697-3D44A5EBE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Полилиния 37">
              <a:extLst>
                <a:ext uri="{FF2B5EF4-FFF2-40B4-BE49-F238E27FC236}">
                  <a16:creationId xmlns:a16="http://schemas.microsoft.com/office/drawing/2014/main" id="{A159BBC7-6A8B-4612-94A8-56323452C7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Полилиния 38">
              <a:extLst>
                <a:ext uri="{FF2B5EF4-FFF2-40B4-BE49-F238E27FC236}">
                  <a16:creationId xmlns:a16="http://schemas.microsoft.com/office/drawing/2014/main" id="{177C901C-F8DE-4C99-95C8-F8CA1B84F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Прямоугольник 39">
            <a:extLst>
              <a:ext uri="{FF2B5EF4-FFF2-40B4-BE49-F238E27FC236}">
                <a16:creationId xmlns:a16="http://schemas.microsoft.com/office/drawing/2014/main" id="{D1D655F2-6D15-4265-ADEE-EF0075C13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42" name="Полилиния 69">
            <a:extLst>
              <a:ext uri="{FF2B5EF4-FFF2-40B4-BE49-F238E27FC236}">
                <a16:creationId xmlns:a16="http://schemas.microsoft.com/office/drawing/2014/main" id="{3248A930-1A6E-4EFB-8213-D1AC735BE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ru-RU" dirty="0"/>
          </a:p>
        </p:txBody>
      </p:sp>
      <p:sp>
        <p:nvSpPr>
          <p:cNvPr id="2" name="Прямоугольник: скругленные углы 1">
            <a:extLst>
              <a:ext uri="{FF2B5EF4-FFF2-40B4-BE49-F238E27FC236}">
                <a16:creationId xmlns:a16="http://schemas.microsoft.com/office/drawing/2014/main" id="{9D162180-4A13-45A4-9D1D-DE33B96A246C}"/>
              </a:ext>
            </a:extLst>
          </p:cNvPr>
          <p:cNvSpPr/>
          <p:nvPr/>
        </p:nvSpPr>
        <p:spPr>
          <a:xfrm>
            <a:off x="797454" y="721485"/>
            <a:ext cx="6840669" cy="258425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dirty="0" err="1"/>
              <a:t>Враховуючи</a:t>
            </a:r>
            <a:r>
              <a:rPr lang="ru-RU" dirty="0"/>
              <a:t>, що </a:t>
            </a:r>
            <a:r>
              <a:rPr lang="ru-RU" dirty="0" err="1"/>
              <a:t>максимальний</a:t>
            </a:r>
            <a:r>
              <a:rPr lang="ru-RU" dirty="0"/>
              <a:t> </a:t>
            </a:r>
            <a:r>
              <a:rPr lang="ru-RU" dirty="0" err="1"/>
              <a:t>розмір</a:t>
            </a:r>
            <a:r>
              <a:rPr lang="ru-RU" dirty="0"/>
              <a:t> оплати послуг адвоката нормативно </a:t>
            </a:r>
            <a:r>
              <a:rPr lang="ru-RU" dirty="0" err="1"/>
              <a:t>необмежений</a:t>
            </a:r>
            <a:r>
              <a:rPr lang="ru-RU" dirty="0"/>
              <a:t>, </a:t>
            </a:r>
            <a:r>
              <a:rPr lang="ru-RU" b="1" i="1" u="sng" dirty="0" err="1">
                <a:effectLst>
                  <a:outerShdw blurRad="38100" dist="38100" dir="2700000" algn="tl">
                    <a:srgbClr val="000000">
                      <a:alpha val="43137"/>
                    </a:srgbClr>
                  </a:outerShdw>
                </a:effectLst>
              </a:rPr>
              <a:t>Вищий</a:t>
            </a:r>
            <a:r>
              <a:rPr lang="ru-RU" b="1" i="1" u="sng" dirty="0">
                <a:effectLst>
                  <a:outerShdw blurRad="38100" dist="38100" dir="2700000" algn="tl">
                    <a:srgbClr val="000000">
                      <a:alpha val="43137"/>
                    </a:srgbClr>
                  </a:outerShdw>
                </a:effectLst>
              </a:rPr>
              <a:t> </a:t>
            </a:r>
            <a:r>
              <a:rPr lang="ru-RU" b="1" i="1" u="sng" dirty="0" err="1">
                <a:effectLst>
                  <a:outerShdw blurRad="38100" dist="38100" dir="2700000" algn="tl">
                    <a:srgbClr val="000000">
                      <a:alpha val="43137"/>
                    </a:srgbClr>
                  </a:outerShdw>
                </a:effectLst>
              </a:rPr>
              <a:t>господарський</a:t>
            </a:r>
            <a:r>
              <a:rPr lang="ru-RU" b="1" i="1" u="sng" dirty="0">
                <a:effectLst>
                  <a:outerShdw blurRad="38100" dist="38100" dir="2700000" algn="tl">
                    <a:srgbClr val="000000">
                      <a:alpha val="43137"/>
                    </a:srgbClr>
                  </a:outerShdw>
                </a:effectLst>
              </a:rPr>
              <a:t> суд України в п. 11 Інформаційного листа ВГСУ № 01-8/973 від 14.12.2007 р.</a:t>
            </a:r>
            <a:r>
              <a:rPr lang="ru-RU" dirty="0"/>
              <a:t> </a:t>
            </a:r>
            <a:r>
              <a:rPr lang="ru-RU" dirty="0" err="1"/>
              <a:t>висловив</a:t>
            </a:r>
            <a:r>
              <a:rPr lang="ru-RU" dirty="0"/>
              <a:t> свою </a:t>
            </a:r>
            <a:r>
              <a:rPr lang="ru-RU" dirty="0" err="1"/>
              <a:t>позицію</a:t>
            </a:r>
            <a:r>
              <a:rPr lang="ru-RU" dirty="0"/>
              <a:t>, згідно якої оплата послуг адвоката може бути </a:t>
            </a:r>
            <a:r>
              <a:rPr lang="ru-RU" dirty="0" err="1"/>
              <a:t>обмежена</a:t>
            </a:r>
            <a:r>
              <a:rPr lang="ru-RU" dirty="0"/>
              <a:t> самим судом « з огляду на </a:t>
            </a:r>
            <a:r>
              <a:rPr lang="ru-RU" dirty="0" err="1"/>
              <a:t>розумну</a:t>
            </a:r>
            <a:r>
              <a:rPr lang="ru-RU" dirty="0"/>
              <a:t> необхідність відповідних </a:t>
            </a:r>
            <a:r>
              <a:rPr lang="ru-RU" dirty="0" err="1"/>
              <a:t>судових</a:t>
            </a:r>
            <a:r>
              <a:rPr lang="ru-RU" dirty="0"/>
              <a:t> </a:t>
            </a:r>
            <a:r>
              <a:rPr lang="ru-RU" dirty="0" err="1"/>
              <a:t>витрат</a:t>
            </a:r>
            <a:r>
              <a:rPr lang="ru-RU" dirty="0"/>
              <a:t> для даної </a:t>
            </a:r>
            <a:r>
              <a:rPr lang="ru-RU" dirty="0" err="1"/>
              <a:t>справи</a:t>
            </a:r>
            <a:r>
              <a:rPr lang="ru-RU" dirty="0"/>
              <a:t>». </a:t>
            </a:r>
            <a:endParaRPr lang="ru-UA" dirty="0"/>
          </a:p>
        </p:txBody>
      </p:sp>
      <p:sp>
        <p:nvSpPr>
          <p:cNvPr id="3" name="Прямоугольник: скругленные углы 2">
            <a:extLst>
              <a:ext uri="{FF2B5EF4-FFF2-40B4-BE49-F238E27FC236}">
                <a16:creationId xmlns:a16="http://schemas.microsoft.com/office/drawing/2014/main" id="{E539E12A-28B9-4777-8CF0-F4B7DC8F2D3F}"/>
              </a:ext>
            </a:extLst>
          </p:cNvPr>
          <p:cNvSpPr/>
          <p:nvPr/>
        </p:nvSpPr>
        <p:spPr>
          <a:xfrm>
            <a:off x="5753951" y="3519024"/>
            <a:ext cx="5929882" cy="269309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a:t>Так, коли справа не потребує великого обсягу юридичної і технічної роботи, розмір компенсації витрат на правову допомогу адвоката на рівні 10 % від ціни позову є обґрунтованим та справедливим (справа № 914/434/17 від 22.11.2017 р.). </a:t>
            </a:r>
            <a:endParaRPr lang="ru-UA"/>
          </a:p>
        </p:txBody>
      </p:sp>
      <p:sp>
        <p:nvSpPr>
          <p:cNvPr id="4" name="Стрелка: изогнутая вниз 3">
            <a:extLst>
              <a:ext uri="{FF2B5EF4-FFF2-40B4-BE49-F238E27FC236}">
                <a16:creationId xmlns:a16="http://schemas.microsoft.com/office/drawing/2014/main" id="{1109EAB2-F44C-4E4E-B32D-CB3FA3E4FA96}"/>
              </a:ext>
            </a:extLst>
          </p:cNvPr>
          <p:cNvSpPr/>
          <p:nvPr/>
        </p:nvSpPr>
        <p:spPr>
          <a:xfrm rot="2469724">
            <a:off x="7202002" y="1143153"/>
            <a:ext cx="3818319" cy="956395"/>
          </a:xfrm>
          <a:prstGeom prst="curved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u-UA">
              <a:solidFill>
                <a:schemeClr val="tx1"/>
              </a:solidFill>
            </a:endParaRPr>
          </a:p>
        </p:txBody>
      </p:sp>
    </p:spTree>
    <p:extLst>
      <p:ext uri="{BB962C8B-B14F-4D97-AF65-F5344CB8AC3E}">
        <p14:creationId xmlns:p14="http://schemas.microsoft.com/office/powerpoint/2010/main" val="37206672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0" name="Прямоугольник 9">
            <a:extLst>
              <a:ext uri="{FF2B5EF4-FFF2-40B4-BE49-F238E27FC236}">
                <a16:creationId xmlns:a16="http://schemas.microsoft.com/office/drawing/2014/main" id="{93F2CC0B-D5F1-40B8-9CC6-4A36850B6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nvGrpSpPr>
          <p:cNvPr id="12" name="Группа 11">
            <a:extLst>
              <a:ext uri="{FF2B5EF4-FFF2-40B4-BE49-F238E27FC236}">
                <a16:creationId xmlns:a16="http://schemas.microsoft.com/office/drawing/2014/main" id="{631C6CE6-1810-44ED-A6D7-3FF53040A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13" name="Полилиния 11">
              <a:extLst>
                <a:ext uri="{FF2B5EF4-FFF2-40B4-BE49-F238E27FC236}">
                  <a16:creationId xmlns:a16="http://schemas.microsoft.com/office/drawing/2014/main" id="{1F6D8BFE-D0D0-4BAE-9D5A-701DE7D3C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Полилиния 12">
              <a:extLst>
                <a:ext uri="{FF2B5EF4-FFF2-40B4-BE49-F238E27FC236}">
                  <a16:creationId xmlns:a16="http://schemas.microsoft.com/office/drawing/2014/main" id="{53F86D30-CEDB-4D96-AF73-AA3CD5A43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Полилиния 13">
              <a:extLst>
                <a:ext uri="{FF2B5EF4-FFF2-40B4-BE49-F238E27FC236}">
                  <a16:creationId xmlns:a16="http://schemas.microsoft.com/office/drawing/2014/main" id="{F5187540-C4C8-410C-A395-69FCB1C8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Полилиния 14">
              <a:extLst>
                <a:ext uri="{FF2B5EF4-FFF2-40B4-BE49-F238E27FC236}">
                  <a16:creationId xmlns:a16="http://schemas.microsoft.com/office/drawing/2014/main" id="{75BD6E4A-797C-451B-B08F-D99C1A9D1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Полилиния 15">
              <a:extLst>
                <a:ext uri="{FF2B5EF4-FFF2-40B4-BE49-F238E27FC236}">
                  <a16:creationId xmlns:a16="http://schemas.microsoft.com/office/drawing/2014/main" id="{0D241082-BAFA-462E-827B-5814B020F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Полилиния 16">
              <a:extLst>
                <a:ext uri="{FF2B5EF4-FFF2-40B4-BE49-F238E27FC236}">
                  <a16:creationId xmlns:a16="http://schemas.microsoft.com/office/drawing/2014/main" id="{2920CCBD-116D-450B-9608-99F05F7D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Полилиния 17">
              <a:extLst>
                <a:ext uri="{FF2B5EF4-FFF2-40B4-BE49-F238E27FC236}">
                  <a16:creationId xmlns:a16="http://schemas.microsoft.com/office/drawing/2014/main" id="{A57CD3DE-CEAF-4BD4-A5EF-24B3E622B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Полилиния 18">
              <a:extLst>
                <a:ext uri="{FF2B5EF4-FFF2-40B4-BE49-F238E27FC236}">
                  <a16:creationId xmlns:a16="http://schemas.microsoft.com/office/drawing/2014/main" id="{4EC3258C-366B-4629-A7D3-5173D3637D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Полилиния 19">
              <a:extLst>
                <a:ext uri="{FF2B5EF4-FFF2-40B4-BE49-F238E27FC236}">
                  <a16:creationId xmlns:a16="http://schemas.microsoft.com/office/drawing/2014/main" id="{D444D63A-CE2B-4ACD-BA0E-4ADECAD8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Полилиния 20">
              <a:extLst>
                <a:ext uri="{FF2B5EF4-FFF2-40B4-BE49-F238E27FC236}">
                  <a16:creationId xmlns:a16="http://schemas.microsoft.com/office/drawing/2014/main" id="{7A504DF6-187A-4A54-96E8-3F3F28AAA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Полилиния 21">
              <a:extLst>
                <a:ext uri="{FF2B5EF4-FFF2-40B4-BE49-F238E27FC236}">
                  <a16:creationId xmlns:a16="http://schemas.microsoft.com/office/drawing/2014/main" id="{FE04C6F5-6DC5-4C7E-9278-9BE624FC78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Полилиния 22">
              <a:extLst>
                <a:ext uri="{FF2B5EF4-FFF2-40B4-BE49-F238E27FC236}">
                  <a16:creationId xmlns:a16="http://schemas.microsoft.com/office/drawing/2014/main" id="{94A02D9B-E6A9-4D6A-9D2A-D81C76802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Группа 25">
            <a:extLst>
              <a:ext uri="{FF2B5EF4-FFF2-40B4-BE49-F238E27FC236}">
                <a16:creationId xmlns:a16="http://schemas.microsoft.com/office/drawing/2014/main" id="{B78034A6-3565-46AA-9E73-1C954666AB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27" name="Полилиния 27">
              <a:extLst>
                <a:ext uri="{FF2B5EF4-FFF2-40B4-BE49-F238E27FC236}">
                  <a16:creationId xmlns:a16="http://schemas.microsoft.com/office/drawing/2014/main" id="{04947AA2-A772-42CB-9CEC-065095D3D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Полилиния 28">
              <a:extLst>
                <a:ext uri="{FF2B5EF4-FFF2-40B4-BE49-F238E27FC236}">
                  <a16:creationId xmlns:a16="http://schemas.microsoft.com/office/drawing/2014/main" id="{83C52D84-DEC1-4E16-972E-8EEA5D522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Полилиния 29">
              <a:extLst>
                <a:ext uri="{FF2B5EF4-FFF2-40B4-BE49-F238E27FC236}">
                  <a16:creationId xmlns:a16="http://schemas.microsoft.com/office/drawing/2014/main" id="{2036A28D-EF09-41F7-906F-CF405361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Полилиния 30">
              <a:extLst>
                <a:ext uri="{FF2B5EF4-FFF2-40B4-BE49-F238E27FC236}">
                  <a16:creationId xmlns:a16="http://schemas.microsoft.com/office/drawing/2014/main" id="{EE8D92C7-C907-4120-95E3-80E3DC85B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Полилиния 31">
              <a:extLst>
                <a:ext uri="{FF2B5EF4-FFF2-40B4-BE49-F238E27FC236}">
                  <a16:creationId xmlns:a16="http://schemas.microsoft.com/office/drawing/2014/main" id="{BBCEAAB8-CD22-41D7-B330-702682A27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Полилиния 32">
              <a:extLst>
                <a:ext uri="{FF2B5EF4-FFF2-40B4-BE49-F238E27FC236}">
                  <a16:creationId xmlns:a16="http://schemas.microsoft.com/office/drawing/2014/main" id="{6BBC1FEE-3D72-492B-8D8A-BE1A5507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Полилиния 33">
              <a:extLst>
                <a:ext uri="{FF2B5EF4-FFF2-40B4-BE49-F238E27FC236}">
                  <a16:creationId xmlns:a16="http://schemas.microsoft.com/office/drawing/2014/main" id="{C28C6E5C-C393-435C-96A1-AA2859BDC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Полилиния 34">
              <a:extLst>
                <a:ext uri="{FF2B5EF4-FFF2-40B4-BE49-F238E27FC236}">
                  <a16:creationId xmlns:a16="http://schemas.microsoft.com/office/drawing/2014/main" id="{2C2C991F-AC51-4DF5-B8DD-19B08C1CB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Полилиния 35">
              <a:extLst>
                <a:ext uri="{FF2B5EF4-FFF2-40B4-BE49-F238E27FC236}">
                  <a16:creationId xmlns:a16="http://schemas.microsoft.com/office/drawing/2014/main" id="{9C916B5F-285D-4F5A-9085-6781753AF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Полилиния 36">
              <a:extLst>
                <a:ext uri="{FF2B5EF4-FFF2-40B4-BE49-F238E27FC236}">
                  <a16:creationId xmlns:a16="http://schemas.microsoft.com/office/drawing/2014/main" id="{0375DD5F-9D17-4873-B697-3D44A5EBE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Полилиния 37">
              <a:extLst>
                <a:ext uri="{FF2B5EF4-FFF2-40B4-BE49-F238E27FC236}">
                  <a16:creationId xmlns:a16="http://schemas.microsoft.com/office/drawing/2014/main" id="{A159BBC7-6A8B-4612-94A8-56323452C7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Полилиния 38">
              <a:extLst>
                <a:ext uri="{FF2B5EF4-FFF2-40B4-BE49-F238E27FC236}">
                  <a16:creationId xmlns:a16="http://schemas.microsoft.com/office/drawing/2014/main" id="{177C901C-F8DE-4C99-95C8-F8CA1B84F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Прямоугольник 39">
            <a:extLst>
              <a:ext uri="{FF2B5EF4-FFF2-40B4-BE49-F238E27FC236}">
                <a16:creationId xmlns:a16="http://schemas.microsoft.com/office/drawing/2014/main" id="{D1D655F2-6D15-4265-ADEE-EF0075C13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42" name="Полилиния 69">
            <a:extLst>
              <a:ext uri="{FF2B5EF4-FFF2-40B4-BE49-F238E27FC236}">
                <a16:creationId xmlns:a16="http://schemas.microsoft.com/office/drawing/2014/main" id="{3248A930-1A6E-4EFB-8213-D1AC735BE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ru-RU" dirty="0"/>
          </a:p>
        </p:txBody>
      </p:sp>
      <p:sp>
        <p:nvSpPr>
          <p:cNvPr id="2" name="Прямоугольник: скругленные углы 1">
            <a:extLst>
              <a:ext uri="{FF2B5EF4-FFF2-40B4-BE49-F238E27FC236}">
                <a16:creationId xmlns:a16="http://schemas.microsoft.com/office/drawing/2014/main" id="{8708748F-F667-4016-9A8D-19BA00A35624}"/>
              </a:ext>
            </a:extLst>
          </p:cNvPr>
          <p:cNvSpPr/>
          <p:nvPr/>
        </p:nvSpPr>
        <p:spPr>
          <a:xfrm>
            <a:off x="2851532" y="948912"/>
            <a:ext cx="7587193" cy="122417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b="1" i="1" u="sng" dirty="0" err="1">
                <a:effectLst>
                  <a:outerShdw blurRad="38100" dist="38100" dir="2700000" algn="tl">
                    <a:srgbClr val="000000">
                      <a:alpha val="43137"/>
                    </a:srgbClr>
                  </a:outerShdw>
                </a:effectLst>
              </a:rPr>
              <a:t>Витрати</a:t>
            </a:r>
            <a:r>
              <a:rPr lang="ru-RU" b="1" i="1" u="sng" dirty="0">
                <a:effectLst>
                  <a:outerShdw blurRad="38100" dist="38100" dir="2700000" algn="tl">
                    <a:srgbClr val="000000">
                      <a:alpha val="43137"/>
                    </a:srgbClr>
                  </a:outerShdw>
                </a:effectLst>
              </a:rPr>
              <a:t>, пов’язані із залученням (</a:t>
            </a:r>
            <a:r>
              <a:rPr lang="ru-RU" b="1" i="1" u="sng" dirty="0" err="1">
                <a:effectLst>
                  <a:outerShdw blurRad="38100" dist="38100" dir="2700000" algn="tl">
                    <a:srgbClr val="000000">
                      <a:alpha val="43137"/>
                    </a:srgbClr>
                  </a:outerShdw>
                </a:effectLst>
              </a:rPr>
              <a:t>викликом</a:t>
            </a:r>
            <a:r>
              <a:rPr lang="ru-RU" b="1" i="1" u="sng" dirty="0">
                <a:effectLst>
                  <a:outerShdw blurRad="38100" dist="38100" dir="2700000" algn="tl">
                    <a:srgbClr val="000000">
                      <a:alpha val="43137"/>
                    </a:srgbClr>
                  </a:outerShdw>
                </a:effectLst>
              </a:rPr>
              <a:t>) </a:t>
            </a:r>
            <a:r>
              <a:rPr lang="ru-RU" b="1" i="1" u="sng" dirty="0" err="1">
                <a:effectLst>
                  <a:outerShdw blurRad="38100" dist="38100" dir="2700000" algn="tl">
                    <a:srgbClr val="000000">
                      <a:alpha val="43137"/>
                    </a:srgbClr>
                  </a:outerShdw>
                </a:effectLst>
              </a:rPr>
              <a:t>свідків</a:t>
            </a:r>
            <a:r>
              <a:rPr lang="ru-RU" b="1" i="1" u="sng" dirty="0">
                <a:effectLst>
                  <a:outerShdw blurRad="38100" dist="38100" dir="2700000" algn="tl">
                    <a:srgbClr val="000000">
                      <a:alpha val="43137"/>
                    </a:srgbClr>
                  </a:outerShdw>
                </a:effectLst>
              </a:rPr>
              <a:t>, експертів, спеціалістів, </a:t>
            </a:r>
            <a:r>
              <a:rPr lang="ru-RU" b="1" i="1" u="sng" dirty="0" err="1">
                <a:effectLst>
                  <a:outerShdw blurRad="38100" dist="38100" dir="2700000" algn="tl">
                    <a:srgbClr val="000000">
                      <a:alpha val="43137"/>
                    </a:srgbClr>
                  </a:outerShdw>
                </a:effectLst>
              </a:rPr>
              <a:t>перекладачів</a:t>
            </a:r>
            <a:r>
              <a:rPr lang="ru-RU" b="1" i="1" u="sng" dirty="0">
                <a:effectLst>
                  <a:outerShdw blurRad="38100" dist="38100" dir="2700000" algn="tl">
                    <a:srgbClr val="000000">
                      <a:alpha val="43137"/>
                    </a:srgbClr>
                  </a:outerShdw>
                </a:effectLst>
              </a:rPr>
              <a:t>, </a:t>
            </a:r>
            <a:r>
              <a:rPr lang="ru-RU" b="1" i="1" u="sng" dirty="0" err="1">
                <a:effectLst>
                  <a:outerShdw blurRad="38100" dist="38100" dir="2700000" algn="tl">
                    <a:srgbClr val="000000">
                      <a:alpha val="43137"/>
                    </a:srgbClr>
                  </a:outerShdw>
                </a:effectLst>
              </a:rPr>
              <a:t>проведенням</a:t>
            </a:r>
            <a:r>
              <a:rPr lang="ru-RU" b="1" i="1" u="sng" dirty="0">
                <a:effectLst>
                  <a:outerShdw blurRad="38100" dist="38100" dir="2700000" algn="tl">
                    <a:srgbClr val="000000">
                      <a:alpha val="43137"/>
                    </a:srgbClr>
                  </a:outerShdw>
                </a:effectLst>
              </a:rPr>
              <a:t> </a:t>
            </a:r>
            <a:r>
              <a:rPr lang="ru-RU" b="1" i="1" u="sng" dirty="0" err="1">
                <a:effectLst>
                  <a:outerShdw blurRad="38100" dist="38100" dir="2700000" algn="tl">
                    <a:srgbClr val="000000">
                      <a:alpha val="43137"/>
                    </a:srgbClr>
                  </a:outerShdw>
                </a:effectLst>
              </a:rPr>
              <a:t>експертиз</a:t>
            </a:r>
            <a:r>
              <a:rPr lang="ru-RU" b="1" i="1" u="sng" dirty="0">
                <a:effectLst>
                  <a:outerShdw blurRad="38100" dist="38100" dir="2700000" algn="tl">
                    <a:srgbClr val="000000">
                      <a:alpha val="43137"/>
                    </a:srgbClr>
                  </a:outerShdw>
                </a:effectLst>
              </a:rPr>
              <a:t>, їх склад, </a:t>
            </a:r>
            <a:r>
              <a:rPr lang="ru-RU" b="1" i="1" u="sng" dirty="0" err="1">
                <a:effectLst>
                  <a:outerShdw blurRad="38100" dist="38100" dir="2700000" algn="tl">
                    <a:srgbClr val="000000">
                      <a:alpha val="43137"/>
                    </a:srgbClr>
                  </a:outerShdw>
                </a:effectLst>
              </a:rPr>
              <a:t>визначено</a:t>
            </a:r>
            <a:r>
              <a:rPr lang="ru-RU" b="1" i="1" u="sng" dirty="0">
                <a:effectLst>
                  <a:outerShdw blurRad="38100" dist="38100" dir="2700000" algn="tl">
                    <a:srgbClr val="000000">
                      <a:alpha val="43137"/>
                    </a:srgbClr>
                  </a:outerShdw>
                </a:effectLst>
              </a:rPr>
              <a:t> </a:t>
            </a:r>
            <a:r>
              <a:rPr lang="ru-RU" b="1" i="1" u="sng" dirty="0" err="1">
                <a:effectLst>
                  <a:outerShdw blurRad="38100" dist="38100" dir="2700000" algn="tl">
                    <a:srgbClr val="000000">
                      <a:alpha val="43137"/>
                    </a:srgbClr>
                  </a:outerShdw>
                </a:effectLst>
              </a:rPr>
              <a:t>статтею</a:t>
            </a:r>
            <a:r>
              <a:rPr lang="ru-RU" b="1" i="1" u="sng" dirty="0">
                <a:effectLst>
                  <a:outerShdw blurRad="38100" dist="38100" dir="2700000" algn="tl">
                    <a:srgbClr val="000000">
                      <a:alpha val="43137"/>
                    </a:srgbClr>
                  </a:outerShdw>
                </a:effectLst>
              </a:rPr>
              <a:t> 127 ГПК.</a:t>
            </a:r>
            <a:endParaRPr lang="ru-UA" b="1" i="1" u="sng" dirty="0">
              <a:effectLst>
                <a:outerShdw blurRad="38100" dist="38100" dir="2700000" algn="tl">
                  <a:srgbClr val="000000">
                    <a:alpha val="43137"/>
                  </a:srgbClr>
                </a:outerShdw>
              </a:effectLst>
            </a:endParaRPr>
          </a:p>
        </p:txBody>
      </p:sp>
      <p:sp>
        <p:nvSpPr>
          <p:cNvPr id="3" name="Прямоугольник: скругленные углы 2">
            <a:extLst>
              <a:ext uri="{FF2B5EF4-FFF2-40B4-BE49-F238E27FC236}">
                <a16:creationId xmlns:a16="http://schemas.microsoft.com/office/drawing/2014/main" id="{0D8756A2-59F1-4283-9DF7-8E22C81048B4}"/>
              </a:ext>
            </a:extLst>
          </p:cNvPr>
          <p:cNvSpPr/>
          <p:nvPr/>
        </p:nvSpPr>
        <p:spPr>
          <a:xfrm>
            <a:off x="1842221" y="2623199"/>
            <a:ext cx="9944957" cy="335658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dirty="0"/>
              <a:t>В статті 127 ГПК </a:t>
            </a:r>
            <a:r>
              <a:rPr lang="ru-RU" dirty="0" err="1"/>
              <a:t>визначено</a:t>
            </a:r>
            <a:r>
              <a:rPr lang="ru-RU" dirty="0"/>
              <a:t> </a:t>
            </a:r>
            <a:r>
              <a:rPr lang="ru-RU" dirty="0" err="1"/>
              <a:t>загальне</a:t>
            </a:r>
            <a:r>
              <a:rPr lang="ru-RU" dirty="0"/>
              <a:t> правило </a:t>
            </a:r>
            <a:r>
              <a:rPr lang="ru-RU" dirty="0" err="1"/>
              <a:t>витрат</a:t>
            </a:r>
            <a:r>
              <a:rPr lang="ru-RU" dirty="0"/>
              <a:t> </a:t>
            </a:r>
            <a:r>
              <a:rPr lang="ru-RU" dirty="0" err="1"/>
              <a:t>указаним</a:t>
            </a:r>
            <a:r>
              <a:rPr lang="ru-RU" dirty="0"/>
              <a:t> </a:t>
            </a:r>
            <a:r>
              <a:rPr lang="ru-RU" dirty="0" err="1"/>
              <a:t>учасникам</a:t>
            </a:r>
            <a:r>
              <a:rPr lang="ru-RU" dirty="0"/>
              <a:t> судового </a:t>
            </a:r>
            <a:r>
              <a:rPr lang="ru-RU" dirty="0" err="1"/>
              <a:t>провадження</a:t>
            </a:r>
            <a:r>
              <a:rPr lang="ru-RU" dirty="0"/>
              <a:t>, </a:t>
            </a:r>
            <a:r>
              <a:rPr lang="ru-RU" dirty="0" err="1"/>
              <a:t>проте</a:t>
            </a:r>
            <a:r>
              <a:rPr lang="ru-RU" dirty="0"/>
              <a:t> </a:t>
            </a:r>
            <a:r>
              <a:rPr lang="ru-RU" dirty="0" err="1"/>
              <a:t>існують</a:t>
            </a:r>
            <a:r>
              <a:rPr lang="ru-RU" dirty="0"/>
              <a:t> певні </a:t>
            </a:r>
            <a:r>
              <a:rPr lang="ru-RU" dirty="0" err="1"/>
              <a:t>виключення</a:t>
            </a:r>
            <a:r>
              <a:rPr lang="ru-RU" dirty="0"/>
              <a:t> із цього правила, так відповідно </a:t>
            </a:r>
            <a:r>
              <a:rPr lang="ru-RU" b="1" i="1" u="sng" dirty="0">
                <a:effectLst>
                  <a:outerShdw blurRad="38100" dist="38100" dir="2700000" algn="tl">
                    <a:srgbClr val="000000">
                      <a:alpha val="43137"/>
                    </a:srgbClr>
                  </a:outerShdw>
                </a:effectLst>
              </a:rPr>
              <a:t>до пункту 6 постанови Пленуму ВГСУ «Про деякі питання практики застосування </a:t>
            </a:r>
            <a:r>
              <a:rPr lang="ru-RU" b="1" i="1" u="sng" dirty="0" err="1">
                <a:effectLst>
                  <a:outerShdw blurRad="38100" dist="38100" dir="2700000" algn="tl">
                    <a:srgbClr val="000000">
                      <a:alpha val="43137"/>
                    </a:srgbClr>
                  </a:outerShdw>
                </a:effectLst>
              </a:rPr>
              <a:t>розділу</a:t>
            </a:r>
            <a:r>
              <a:rPr lang="ru-RU" b="1" i="1" u="sng" dirty="0">
                <a:effectLst>
                  <a:outerShdw blurRad="38100" dist="38100" dir="2700000" algn="tl">
                    <a:srgbClr val="000000">
                      <a:alpha val="43137"/>
                    </a:srgbClr>
                  </a:outerShdw>
                </a:effectLst>
              </a:rPr>
              <a:t> VI </a:t>
            </a:r>
            <a:r>
              <a:rPr lang="ru-RU" b="1" i="1" u="sng" dirty="0" err="1">
                <a:effectLst>
                  <a:outerShdw blurRad="38100" dist="38100" dir="2700000" algn="tl">
                    <a:srgbClr val="000000">
                      <a:alpha val="43137"/>
                    </a:srgbClr>
                  </a:outerShdw>
                </a:effectLst>
              </a:rPr>
              <a:t>Господарського</a:t>
            </a:r>
            <a:r>
              <a:rPr lang="ru-RU" b="1" i="1" u="sng" dirty="0">
                <a:effectLst>
                  <a:outerShdw blurRad="38100" dist="38100" dir="2700000" algn="tl">
                    <a:srgbClr val="000000">
                      <a:alpha val="43137"/>
                    </a:srgbClr>
                  </a:outerShdw>
                </a:effectLst>
              </a:rPr>
              <a:t> </a:t>
            </a:r>
            <a:r>
              <a:rPr lang="ru-RU" b="1" i="1" u="sng" dirty="0" err="1">
                <a:effectLst>
                  <a:outerShdw blurRad="38100" dist="38100" dir="2700000" algn="tl">
                    <a:srgbClr val="000000">
                      <a:alpha val="43137"/>
                    </a:srgbClr>
                  </a:outerShdw>
                </a:effectLst>
              </a:rPr>
              <a:t>процесуального</a:t>
            </a:r>
            <a:r>
              <a:rPr lang="ru-RU" b="1" i="1" u="sng" dirty="0">
                <a:effectLst>
                  <a:outerShdw blurRad="38100" dist="38100" dir="2700000" algn="tl">
                    <a:srgbClr val="000000">
                      <a:alpha val="43137"/>
                    </a:srgbClr>
                  </a:outerShdw>
                </a:effectLst>
              </a:rPr>
              <a:t> кодексу України» №7 від 21.02.2013 р.</a:t>
            </a:r>
            <a:r>
              <a:rPr lang="ru-RU" dirty="0"/>
              <a:t>, у </a:t>
            </a:r>
            <a:r>
              <a:rPr lang="ru-RU" dirty="0" err="1"/>
              <a:t>вирішенні</a:t>
            </a:r>
            <a:r>
              <a:rPr lang="ru-RU" dirty="0"/>
              <a:t> питань щодо </a:t>
            </a:r>
            <a:r>
              <a:rPr lang="ru-RU" dirty="0" err="1"/>
              <a:t>відшкодування</a:t>
            </a:r>
            <a:r>
              <a:rPr lang="ru-RU" dirty="0"/>
              <a:t> </a:t>
            </a:r>
            <a:r>
              <a:rPr lang="ru-RU" dirty="0" err="1"/>
              <a:t>витрат</a:t>
            </a:r>
            <a:r>
              <a:rPr lang="ru-RU" dirty="0"/>
              <a:t>, пов'язаних з </a:t>
            </a:r>
            <a:r>
              <a:rPr lang="ru-RU" dirty="0" err="1"/>
              <a:t>проведенням</a:t>
            </a:r>
            <a:r>
              <a:rPr lang="ru-RU" dirty="0"/>
              <a:t> </a:t>
            </a:r>
            <a:r>
              <a:rPr lang="ru-RU" dirty="0" err="1"/>
              <a:t>судової</a:t>
            </a:r>
            <a:r>
              <a:rPr lang="ru-RU" dirty="0"/>
              <a:t> </a:t>
            </a:r>
            <a:r>
              <a:rPr lang="ru-RU" dirty="0" err="1"/>
              <a:t>експертизи</a:t>
            </a:r>
            <a:r>
              <a:rPr lang="ru-RU" dirty="0"/>
              <a:t>, під час судового </a:t>
            </a:r>
            <a:r>
              <a:rPr lang="ru-RU" dirty="0" err="1"/>
              <a:t>розгляду</a:t>
            </a:r>
            <a:r>
              <a:rPr lang="ru-RU" dirty="0"/>
              <a:t> </a:t>
            </a:r>
            <a:r>
              <a:rPr lang="ru-RU" dirty="0" err="1"/>
              <a:t>господарським</a:t>
            </a:r>
            <a:r>
              <a:rPr lang="ru-RU" dirty="0"/>
              <a:t> судам необхідно враховувати </a:t>
            </a:r>
            <a:r>
              <a:rPr lang="ru-RU" dirty="0" err="1"/>
              <a:t>викладене</a:t>
            </a:r>
            <a:r>
              <a:rPr lang="ru-RU" dirty="0"/>
              <a:t> </a:t>
            </a:r>
            <a:r>
              <a:rPr lang="ru-RU" b="1" i="1" u="sng" dirty="0">
                <a:effectLst>
                  <a:outerShdw blurRad="38100" dist="38100" dir="2700000" algn="tl">
                    <a:srgbClr val="000000">
                      <a:alpha val="43137"/>
                    </a:srgbClr>
                  </a:outerShdw>
                </a:effectLst>
              </a:rPr>
              <a:t>в </a:t>
            </a:r>
            <a:r>
              <a:rPr lang="ru-RU" b="1" i="1" u="sng" dirty="0" err="1">
                <a:effectLst>
                  <a:outerShdw blurRad="38100" dist="38100" dir="2700000" algn="tl">
                    <a:srgbClr val="000000">
                      <a:alpha val="43137"/>
                    </a:srgbClr>
                  </a:outerShdw>
                </a:effectLst>
              </a:rPr>
              <a:t>пункті</a:t>
            </a:r>
            <a:r>
              <a:rPr lang="ru-RU" b="1" i="1" u="sng" dirty="0">
                <a:effectLst>
                  <a:outerShdw blurRad="38100" dist="38100" dir="2700000" algn="tl">
                    <a:srgbClr val="000000">
                      <a:alpha val="43137"/>
                    </a:srgbClr>
                  </a:outerShdw>
                </a:effectLst>
              </a:rPr>
              <a:t> 23 постанови пленуму </a:t>
            </a:r>
            <a:r>
              <a:rPr lang="ru-RU" b="1" i="1" u="sng" dirty="0" err="1">
                <a:effectLst>
                  <a:outerShdw blurRad="38100" dist="38100" dir="2700000" algn="tl">
                    <a:srgbClr val="000000">
                      <a:alpha val="43137"/>
                    </a:srgbClr>
                  </a:outerShdw>
                </a:effectLst>
              </a:rPr>
              <a:t>Вищого</a:t>
            </a:r>
            <a:r>
              <a:rPr lang="ru-RU" b="1" i="1" u="sng" dirty="0">
                <a:effectLst>
                  <a:outerShdw blurRad="38100" dist="38100" dir="2700000" algn="tl">
                    <a:srgbClr val="000000">
                      <a:alpha val="43137"/>
                    </a:srgbClr>
                  </a:outerShdw>
                </a:effectLst>
              </a:rPr>
              <a:t> </a:t>
            </a:r>
            <a:r>
              <a:rPr lang="ru-RU" b="1" i="1" u="sng" dirty="0" err="1">
                <a:effectLst>
                  <a:outerShdw blurRad="38100" dist="38100" dir="2700000" algn="tl">
                    <a:srgbClr val="000000">
                      <a:alpha val="43137"/>
                    </a:srgbClr>
                  </a:outerShdw>
                </a:effectLst>
              </a:rPr>
              <a:t>господарського</a:t>
            </a:r>
            <a:r>
              <a:rPr lang="ru-RU" b="1" i="1" u="sng" dirty="0">
                <a:effectLst>
                  <a:outerShdw blurRad="38100" dist="38100" dir="2700000" algn="tl">
                    <a:srgbClr val="000000">
                      <a:alpha val="43137"/>
                    </a:srgbClr>
                  </a:outerShdw>
                </a:effectLst>
              </a:rPr>
              <a:t> суду України від 23.03.2012 № 4 «Про деякі питання практики </a:t>
            </a:r>
            <a:r>
              <a:rPr lang="ru-RU" b="1" i="1" u="sng" dirty="0" err="1">
                <a:effectLst>
                  <a:outerShdw blurRad="38100" dist="38100" dir="2700000" algn="tl">
                    <a:srgbClr val="000000">
                      <a:alpha val="43137"/>
                    </a:srgbClr>
                  </a:outerShdw>
                </a:effectLst>
              </a:rPr>
              <a:t>призначення</a:t>
            </a:r>
            <a:r>
              <a:rPr lang="ru-RU" b="1" i="1" u="sng" dirty="0">
                <a:effectLst>
                  <a:outerShdw blurRad="38100" dist="38100" dir="2700000" algn="tl">
                    <a:srgbClr val="000000">
                      <a:alpha val="43137"/>
                    </a:srgbClr>
                  </a:outerShdw>
                </a:effectLst>
              </a:rPr>
              <a:t> </a:t>
            </a:r>
            <a:r>
              <a:rPr lang="ru-RU" b="1" i="1" u="sng" dirty="0" err="1">
                <a:effectLst>
                  <a:outerShdw blurRad="38100" dist="38100" dir="2700000" algn="tl">
                    <a:srgbClr val="000000">
                      <a:alpha val="43137"/>
                    </a:srgbClr>
                  </a:outerShdw>
                </a:effectLst>
              </a:rPr>
              <a:t>судової</a:t>
            </a:r>
            <a:r>
              <a:rPr lang="ru-RU" b="1" i="1" u="sng" dirty="0">
                <a:effectLst>
                  <a:outerShdw blurRad="38100" dist="38100" dir="2700000" algn="tl">
                    <a:srgbClr val="000000">
                      <a:alpha val="43137"/>
                    </a:srgbClr>
                  </a:outerShdw>
                </a:effectLst>
              </a:rPr>
              <a:t> </a:t>
            </a:r>
            <a:r>
              <a:rPr lang="ru-RU" b="1" i="1" u="sng" dirty="0" err="1">
                <a:effectLst>
                  <a:outerShdw blurRad="38100" dist="38100" dir="2700000" algn="tl">
                    <a:srgbClr val="000000">
                      <a:alpha val="43137"/>
                    </a:srgbClr>
                  </a:outerShdw>
                </a:effectLst>
              </a:rPr>
              <a:t>експертизи</a:t>
            </a:r>
            <a:r>
              <a:rPr lang="ru-RU" b="1" i="1" u="sng" dirty="0">
                <a:effectLst>
                  <a:outerShdw blurRad="38100" dist="38100" dir="2700000" algn="tl">
                    <a:srgbClr val="000000">
                      <a:alpha val="43137"/>
                    </a:srgbClr>
                  </a:outerShdw>
                </a:effectLst>
              </a:rPr>
              <a:t>».</a:t>
            </a:r>
            <a:endParaRPr lang="ru-UA" b="1" i="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23344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0" name="Прямоугольник 9">
            <a:extLst>
              <a:ext uri="{FF2B5EF4-FFF2-40B4-BE49-F238E27FC236}">
                <a16:creationId xmlns:a16="http://schemas.microsoft.com/office/drawing/2014/main" id="{93F2CC0B-D5F1-40B8-9CC6-4A36850B6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nvGrpSpPr>
          <p:cNvPr id="12" name="Группа 11">
            <a:extLst>
              <a:ext uri="{FF2B5EF4-FFF2-40B4-BE49-F238E27FC236}">
                <a16:creationId xmlns:a16="http://schemas.microsoft.com/office/drawing/2014/main" id="{631C6CE6-1810-44ED-A6D7-3FF53040A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13" name="Полилиния 11">
              <a:extLst>
                <a:ext uri="{FF2B5EF4-FFF2-40B4-BE49-F238E27FC236}">
                  <a16:creationId xmlns:a16="http://schemas.microsoft.com/office/drawing/2014/main" id="{1F6D8BFE-D0D0-4BAE-9D5A-701DE7D3C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Полилиния 12">
              <a:extLst>
                <a:ext uri="{FF2B5EF4-FFF2-40B4-BE49-F238E27FC236}">
                  <a16:creationId xmlns:a16="http://schemas.microsoft.com/office/drawing/2014/main" id="{53F86D30-CEDB-4D96-AF73-AA3CD5A43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Полилиния 13">
              <a:extLst>
                <a:ext uri="{FF2B5EF4-FFF2-40B4-BE49-F238E27FC236}">
                  <a16:creationId xmlns:a16="http://schemas.microsoft.com/office/drawing/2014/main" id="{F5187540-C4C8-410C-A395-69FCB1C8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Полилиния 14">
              <a:extLst>
                <a:ext uri="{FF2B5EF4-FFF2-40B4-BE49-F238E27FC236}">
                  <a16:creationId xmlns:a16="http://schemas.microsoft.com/office/drawing/2014/main" id="{75BD6E4A-797C-451B-B08F-D99C1A9D1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Полилиния 15">
              <a:extLst>
                <a:ext uri="{FF2B5EF4-FFF2-40B4-BE49-F238E27FC236}">
                  <a16:creationId xmlns:a16="http://schemas.microsoft.com/office/drawing/2014/main" id="{0D241082-BAFA-462E-827B-5814B020F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Полилиния 16">
              <a:extLst>
                <a:ext uri="{FF2B5EF4-FFF2-40B4-BE49-F238E27FC236}">
                  <a16:creationId xmlns:a16="http://schemas.microsoft.com/office/drawing/2014/main" id="{2920CCBD-116D-450B-9608-99F05F7D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Полилиния 17">
              <a:extLst>
                <a:ext uri="{FF2B5EF4-FFF2-40B4-BE49-F238E27FC236}">
                  <a16:creationId xmlns:a16="http://schemas.microsoft.com/office/drawing/2014/main" id="{A57CD3DE-CEAF-4BD4-A5EF-24B3E622B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Полилиния 18">
              <a:extLst>
                <a:ext uri="{FF2B5EF4-FFF2-40B4-BE49-F238E27FC236}">
                  <a16:creationId xmlns:a16="http://schemas.microsoft.com/office/drawing/2014/main" id="{4EC3258C-366B-4629-A7D3-5173D3637D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Полилиния 19">
              <a:extLst>
                <a:ext uri="{FF2B5EF4-FFF2-40B4-BE49-F238E27FC236}">
                  <a16:creationId xmlns:a16="http://schemas.microsoft.com/office/drawing/2014/main" id="{D444D63A-CE2B-4ACD-BA0E-4ADECAD8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Полилиния 20">
              <a:extLst>
                <a:ext uri="{FF2B5EF4-FFF2-40B4-BE49-F238E27FC236}">
                  <a16:creationId xmlns:a16="http://schemas.microsoft.com/office/drawing/2014/main" id="{7A504DF6-187A-4A54-96E8-3F3F28AAA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Полилиния 21">
              <a:extLst>
                <a:ext uri="{FF2B5EF4-FFF2-40B4-BE49-F238E27FC236}">
                  <a16:creationId xmlns:a16="http://schemas.microsoft.com/office/drawing/2014/main" id="{FE04C6F5-6DC5-4C7E-9278-9BE624FC78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Полилиния 22">
              <a:extLst>
                <a:ext uri="{FF2B5EF4-FFF2-40B4-BE49-F238E27FC236}">
                  <a16:creationId xmlns:a16="http://schemas.microsoft.com/office/drawing/2014/main" id="{94A02D9B-E6A9-4D6A-9D2A-D81C76802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Группа 25">
            <a:extLst>
              <a:ext uri="{FF2B5EF4-FFF2-40B4-BE49-F238E27FC236}">
                <a16:creationId xmlns:a16="http://schemas.microsoft.com/office/drawing/2014/main" id="{B78034A6-3565-46AA-9E73-1C954666AB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27" name="Полилиния 27">
              <a:extLst>
                <a:ext uri="{FF2B5EF4-FFF2-40B4-BE49-F238E27FC236}">
                  <a16:creationId xmlns:a16="http://schemas.microsoft.com/office/drawing/2014/main" id="{04947AA2-A772-42CB-9CEC-065095D3D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Полилиния 28">
              <a:extLst>
                <a:ext uri="{FF2B5EF4-FFF2-40B4-BE49-F238E27FC236}">
                  <a16:creationId xmlns:a16="http://schemas.microsoft.com/office/drawing/2014/main" id="{83C52D84-DEC1-4E16-972E-8EEA5D522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Полилиния 29">
              <a:extLst>
                <a:ext uri="{FF2B5EF4-FFF2-40B4-BE49-F238E27FC236}">
                  <a16:creationId xmlns:a16="http://schemas.microsoft.com/office/drawing/2014/main" id="{2036A28D-EF09-41F7-906F-CF405361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Полилиния 30">
              <a:extLst>
                <a:ext uri="{FF2B5EF4-FFF2-40B4-BE49-F238E27FC236}">
                  <a16:creationId xmlns:a16="http://schemas.microsoft.com/office/drawing/2014/main" id="{EE8D92C7-C907-4120-95E3-80E3DC85B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Полилиния 31">
              <a:extLst>
                <a:ext uri="{FF2B5EF4-FFF2-40B4-BE49-F238E27FC236}">
                  <a16:creationId xmlns:a16="http://schemas.microsoft.com/office/drawing/2014/main" id="{BBCEAAB8-CD22-41D7-B330-702682A27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Полилиния 32">
              <a:extLst>
                <a:ext uri="{FF2B5EF4-FFF2-40B4-BE49-F238E27FC236}">
                  <a16:creationId xmlns:a16="http://schemas.microsoft.com/office/drawing/2014/main" id="{6BBC1FEE-3D72-492B-8D8A-BE1A5507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Полилиния 33">
              <a:extLst>
                <a:ext uri="{FF2B5EF4-FFF2-40B4-BE49-F238E27FC236}">
                  <a16:creationId xmlns:a16="http://schemas.microsoft.com/office/drawing/2014/main" id="{C28C6E5C-C393-435C-96A1-AA2859BDC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Полилиния 34">
              <a:extLst>
                <a:ext uri="{FF2B5EF4-FFF2-40B4-BE49-F238E27FC236}">
                  <a16:creationId xmlns:a16="http://schemas.microsoft.com/office/drawing/2014/main" id="{2C2C991F-AC51-4DF5-B8DD-19B08C1CB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Полилиния 35">
              <a:extLst>
                <a:ext uri="{FF2B5EF4-FFF2-40B4-BE49-F238E27FC236}">
                  <a16:creationId xmlns:a16="http://schemas.microsoft.com/office/drawing/2014/main" id="{9C916B5F-285D-4F5A-9085-6781753AF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Полилиния 36">
              <a:extLst>
                <a:ext uri="{FF2B5EF4-FFF2-40B4-BE49-F238E27FC236}">
                  <a16:creationId xmlns:a16="http://schemas.microsoft.com/office/drawing/2014/main" id="{0375DD5F-9D17-4873-B697-3D44A5EBE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Полилиния 37">
              <a:extLst>
                <a:ext uri="{FF2B5EF4-FFF2-40B4-BE49-F238E27FC236}">
                  <a16:creationId xmlns:a16="http://schemas.microsoft.com/office/drawing/2014/main" id="{A159BBC7-6A8B-4612-94A8-56323452C7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Полилиния 38">
              <a:extLst>
                <a:ext uri="{FF2B5EF4-FFF2-40B4-BE49-F238E27FC236}">
                  <a16:creationId xmlns:a16="http://schemas.microsoft.com/office/drawing/2014/main" id="{177C901C-F8DE-4C99-95C8-F8CA1B84F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Прямоугольник 39">
            <a:extLst>
              <a:ext uri="{FF2B5EF4-FFF2-40B4-BE49-F238E27FC236}">
                <a16:creationId xmlns:a16="http://schemas.microsoft.com/office/drawing/2014/main" id="{D1D655F2-6D15-4265-ADEE-EF0075C13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42" name="Полилиния 69">
            <a:extLst>
              <a:ext uri="{FF2B5EF4-FFF2-40B4-BE49-F238E27FC236}">
                <a16:creationId xmlns:a16="http://schemas.microsoft.com/office/drawing/2014/main" id="{3248A930-1A6E-4EFB-8213-D1AC735BE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ru-RU" dirty="0"/>
          </a:p>
        </p:txBody>
      </p:sp>
      <p:sp>
        <p:nvSpPr>
          <p:cNvPr id="2" name="Прямоугольник: скругленные углы 1">
            <a:extLst>
              <a:ext uri="{FF2B5EF4-FFF2-40B4-BE49-F238E27FC236}">
                <a16:creationId xmlns:a16="http://schemas.microsoft.com/office/drawing/2014/main" id="{66A8C2EF-64AB-4B38-A636-C74A0DE4CA02}"/>
              </a:ext>
            </a:extLst>
          </p:cNvPr>
          <p:cNvSpPr/>
          <p:nvPr/>
        </p:nvSpPr>
        <p:spPr>
          <a:xfrm>
            <a:off x="2011156" y="414214"/>
            <a:ext cx="8846234" cy="97083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i="1" dirty="0">
                <a:effectLst>
                  <a:outerShdw blurRad="38100" dist="38100" dir="2700000" algn="tl">
                    <a:srgbClr val="000000">
                      <a:alpha val="43137"/>
                    </a:srgbClr>
                  </a:outerShdw>
                </a:effectLst>
              </a:rPr>
              <a:t> </a:t>
            </a:r>
            <a:r>
              <a:rPr lang="ru-RU" i="1" dirty="0" err="1">
                <a:effectLst>
                  <a:outerShdw blurRad="38100" dist="38100" dir="2700000" algn="tl">
                    <a:srgbClr val="000000">
                      <a:alpha val="43137"/>
                    </a:srgbClr>
                  </a:outerShdw>
                </a:effectLst>
              </a:rPr>
              <a:t>Стаття</a:t>
            </a:r>
            <a:r>
              <a:rPr lang="ru-RU" i="1" dirty="0">
                <a:effectLst>
                  <a:outerShdw blurRad="38100" dist="38100" dir="2700000" algn="tl">
                    <a:srgbClr val="000000">
                      <a:alpha val="43137"/>
                    </a:srgbClr>
                  </a:outerShdw>
                </a:effectLst>
              </a:rPr>
              <a:t> 129 ГПК визначає </a:t>
            </a:r>
            <a:r>
              <a:rPr lang="ru-RU" b="1" i="1" u="sng" dirty="0" err="1">
                <a:effectLst>
                  <a:outerShdw blurRad="38100" dist="38100" dir="2700000" algn="tl">
                    <a:srgbClr val="000000">
                      <a:alpha val="43137"/>
                    </a:srgbClr>
                  </a:outerShdw>
                </a:effectLst>
              </a:rPr>
              <a:t>розподіл</a:t>
            </a:r>
            <a:r>
              <a:rPr lang="ru-RU" b="1" i="1" u="sng" dirty="0">
                <a:effectLst>
                  <a:outerShdw blurRad="38100" dist="38100" dir="2700000" algn="tl">
                    <a:srgbClr val="000000">
                      <a:alpha val="43137"/>
                    </a:srgbClr>
                  </a:outerShdw>
                </a:effectLst>
              </a:rPr>
              <a:t> </a:t>
            </a:r>
            <a:r>
              <a:rPr lang="ru-RU" b="1" i="1" u="sng" dirty="0" err="1">
                <a:effectLst>
                  <a:outerShdw blurRad="38100" dist="38100" dir="2700000" algn="tl">
                    <a:srgbClr val="000000">
                      <a:alpha val="43137"/>
                    </a:srgbClr>
                  </a:outerShdw>
                </a:effectLst>
              </a:rPr>
              <a:t>судових</a:t>
            </a:r>
            <a:r>
              <a:rPr lang="ru-RU" b="1" i="1" u="sng" dirty="0">
                <a:effectLst>
                  <a:outerShdw blurRad="38100" dist="38100" dir="2700000" algn="tl">
                    <a:srgbClr val="000000">
                      <a:alpha val="43137"/>
                    </a:srgbClr>
                  </a:outerShdw>
                </a:effectLst>
              </a:rPr>
              <a:t> </a:t>
            </a:r>
            <a:r>
              <a:rPr lang="ru-RU" b="1" i="1" u="sng" dirty="0" err="1">
                <a:effectLst>
                  <a:outerShdw blurRad="38100" dist="38100" dir="2700000" algn="tl">
                    <a:srgbClr val="000000">
                      <a:alpha val="43137"/>
                    </a:srgbClr>
                  </a:outerShdw>
                </a:effectLst>
              </a:rPr>
              <a:t>витрат</a:t>
            </a:r>
            <a:r>
              <a:rPr lang="ru-RU" b="1" i="1" u="sng" dirty="0">
                <a:effectLst>
                  <a:outerShdw blurRad="38100" dist="38100" dir="2700000" algn="tl">
                    <a:srgbClr val="000000">
                      <a:alpha val="43137"/>
                    </a:srgbClr>
                  </a:outerShdw>
                </a:effectLst>
              </a:rPr>
              <a:t> </a:t>
            </a:r>
            <a:r>
              <a:rPr lang="ru-RU" i="1" dirty="0">
                <a:effectLst>
                  <a:outerShdw blurRad="38100" dist="38100" dir="2700000" algn="tl">
                    <a:srgbClr val="000000">
                      <a:alpha val="43137"/>
                    </a:srgbClr>
                  </a:outerShdw>
                </a:effectLst>
              </a:rPr>
              <a:t>в </a:t>
            </a:r>
            <a:r>
              <a:rPr lang="ru-RU" i="1" dirty="0" err="1">
                <a:effectLst>
                  <a:outerShdw blurRad="38100" dist="38100" dir="2700000" algn="tl">
                    <a:srgbClr val="000000">
                      <a:alpha val="43137"/>
                    </a:srgbClr>
                  </a:outerShdw>
                </a:effectLst>
              </a:rPr>
              <a:t>залежності</a:t>
            </a:r>
            <a:r>
              <a:rPr lang="ru-RU" i="1" dirty="0">
                <a:effectLst>
                  <a:outerShdw blurRad="38100" dist="38100" dir="2700000" algn="tl">
                    <a:srgbClr val="000000">
                      <a:alpha val="43137"/>
                    </a:srgbClr>
                  </a:outerShdw>
                </a:effectLst>
              </a:rPr>
              <a:t> від вирішення </a:t>
            </a:r>
            <a:r>
              <a:rPr lang="ru-RU" i="1" dirty="0" err="1">
                <a:effectLst>
                  <a:outerShdw blurRad="38100" dist="38100" dir="2700000" algn="tl">
                    <a:srgbClr val="000000">
                      <a:alpha val="43137"/>
                    </a:srgbClr>
                  </a:outerShdw>
                </a:effectLst>
              </a:rPr>
              <a:t>справи</a:t>
            </a:r>
            <a:r>
              <a:rPr lang="ru-RU" i="1" dirty="0">
                <a:effectLst>
                  <a:outerShdw blurRad="38100" dist="38100" dir="2700000" algn="tl">
                    <a:srgbClr val="000000">
                      <a:alpha val="43137"/>
                    </a:srgbClr>
                  </a:outerShdw>
                </a:effectLst>
              </a:rPr>
              <a:t> у </a:t>
            </a:r>
            <a:r>
              <a:rPr lang="ru-RU" i="1" dirty="0" err="1">
                <a:effectLst>
                  <a:outerShdw blurRad="38100" dist="38100" dir="2700000" algn="tl">
                    <a:srgbClr val="000000">
                      <a:alpha val="43137"/>
                    </a:srgbClr>
                  </a:outerShdw>
                </a:effectLst>
              </a:rPr>
              <a:t>господарському</a:t>
            </a:r>
            <a:r>
              <a:rPr lang="ru-RU" i="1" dirty="0">
                <a:effectLst>
                  <a:outerShdw blurRad="38100" dist="38100" dir="2700000" algn="tl">
                    <a:srgbClr val="000000">
                      <a:alpha val="43137"/>
                    </a:srgbClr>
                  </a:outerShdw>
                </a:effectLst>
              </a:rPr>
              <a:t> суді й полягає у </a:t>
            </a:r>
            <a:r>
              <a:rPr lang="ru-RU" i="1" dirty="0" err="1">
                <a:effectLst>
                  <a:outerShdw blurRad="38100" dist="38100" dir="2700000" algn="tl">
                    <a:srgbClr val="000000">
                      <a:alpha val="43137"/>
                    </a:srgbClr>
                  </a:outerShdw>
                </a:effectLst>
              </a:rPr>
              <a:t>відшкодуванні</a:t>
            </a:r>
            <a:r>
              <a:rPr lang="ru-RU" i="1" dirty="0">
                <a:effectLst>
                  <a:outerShdw blurRad="38100" dist="38100" dir="2700000" algn="tl">
                    <a:srgbClr val="000000">
                      <a:alpha val="43137"/>
                    </a:srgbClr>
                  </a:outerShdw>
                </a:effectLst>
              </a:rPr>
              <a:t> </a:t>
            </a:r>
            <a:r>
              <a:rPr lang="ru-RU" i="1" dirty="0" err="1">
                <a:effectLst>
                  <a:outerShdw blurRad="38100" dist="38100" dir="2700000" algn="tl">
                    <a:srgbClr val="000000">
                      <a:alpha val="43137"/>
                    </a:srgbClr>
                  </a:outerShdw>
                </a:effectLst>
              </a:rPr>
              <a:t>судових</a:t>
            </a:r>
            <a:r>
              <a:rPr lang="ru-RU" i="1" dirty="0">
                <a:effectLst>
                  <a:outerShdw blurRad="38100" dist="38100" dir="2700000" algn="tl">
                    <a:srgbClr val="000000">
                      <a:alpha val="43137"/>
                    </a:srgbClr>
                  </a:outerShdw>
                </a:effectLst>
              </a:rPr>
              <a:t> </a:t>
            </a:r>
            <a:r>
              <a:rPr lang="ru-RU" i="1" dirty="0" err="1">
                <a:effectLst>
                  <a:outerShdw blurRad="38100" dist="38100" dir="2700000" algn="tl">
                    <a:srgbClr val="000000">
                      <a:alpha val="43137"/>
                    </a:srgbClr>
                  </a:outerShdw>
                </a:effectLst>
              </a:rPr>
              <a:t>витрат</a:t>
            </a:r>
            <a:r>
              <a:rPr lang="ru-RU" i="1" dirty="0">
                <a:effectLst>
                  <a:outerShdw blurRad="38100" dist="38100" dir="2700000" algn="tl">
                    <a:srgbClr val="000000">
                      <a:alpha val="43137"/>
                    </a:srgbClr>
                  </a:outerShdw>
                </a:effectLst>
              </a:rPr>
              <a:t> </a:t>
            </a:r>
            <a:r>
              <a:rPr lang="ru-RU" i="1" dirty="0" err="1">
                <a:effectLst>
                  <a:outerShdw blurRad="38100" dist="38100" dir="2700000" algn="tl">
                    <a:srgbClr val="000000">
                      <a:alpha val="43137"/>
                    </a:srgbClr>
                  </a:outerShdw>
                </a:effectLst>
              </a:rPr>
              <a:t>тій</a:t>
            </a:r>
            <a:r>
              <a:rPr lang="ru-RU" i="1" dirty="0">
                <a:effectLst>
                  <a:outerShdw blurRad="38100" dist="38100" dir="2700000" algn="tl">
                    <a:srgbClr val="000000">
                      <a:alpha val="43137"/>
                    </a:srgbClr>
                  </a:outerShdw>
                </a:effectLst>
              </a:rPr>
              <a:t> </a:t>
            </a:r>
            <a:r>
              <a:rPr lang="ru-RU" i="1" dirty="0" err="1">
                <a:effectLst>
                  <a:outerShdw blurRad="38100" dist="38100" dir="2700000" algn="tl">
                    <a:srgbClr val="000000">
                      <a:alpha val="43137"/>
                    </a:srgbClr>
                  </a:outerShdw>
                </a:effectLst>
              </a:rPr>
              <a:t>стороні</a:t>
            </a:r>
            <a:r>
              <a:rPr lang="ru-RU" i="1" dirty="0">
                <a:effectLst>
                  <a:outerShdw blurRad="38100" dist="38100" dir="2700000" algn="tl">
                    <a:srgbClr val="000000">
                      <a:alpha val="43137"/>
                    </a:srgbClr>
                  </a:outerShdw>
                </a:effectLst>
              </a:rPr>
              <a:t>, на користь якої відбулося </a:t>
            </a:r>
            <a:r>
              <a:rPr lang="ru-RU" i="1" dirty="0" err="1">
                <a:effectLst>
                  <a:outerShdw blurRad="38100" dist="38100" dir="2700000" algn="tl">
                    <a:srgbClr val="000000">
                      <a:alpha val="43137"/>
                    </a:srgbClr>
                  </a:outerShdw>
                </a:effectLst>
              </a:rPr>
              <a:t>судове</a:t>
            </a:r>
            <a:r>
              <a:rPr lang="ru-RU" i="1" dirty="0">
                <a:effectLst>
                  <a:outerShdw blurRad="38100" dist="38100" dir="2700000" algn="tl">
                    <a:srgbClr val="000000">
                      <a:alpha val="43137"/>
                    </a:srgbClr>
                  </a:outerShdw>
                </a:effectLst>
              </a:rPr>
              <a:t> рішення. </a:t>
            </a:r>
            <a:endParaRPr lang="ru-UA" i="1" dirty="0">
              <a:effectLst>
                <a:outerShdw blurRad="38100" dist="38100" dir="2700000" algn="tl">
                  <a:srgbClr val="000000">
                    <a:alpha val="43137"/>
                  </a:srgbClr>
                </a:outerShdw>
              </a:effectLst>
            </a:endParaRPr>
          </a:p>
        </p:txBody>
      </p:sp>
      <p:sp>
        <p:nvSpPr>
          <p:cNvPr id="3" name="Прямоугольник: скругленные углы 2">
            <a:extLst>
              <a:ext uri="{FF2B5EF4-FFF2-40B4-BE49-F238E27FC236}">
                <a16:creationId xmlns:a16="http://schemas.microsoft.com/office/drawing/2014/main" id="{446DDB72-F692-457B-AFFF-07D737DF3016}"/>
              </a:ext>
            </a:extLst>
          </p:cNvPr>
          <p:cNvSpPr/>
          <p:nvPr/>
        </p:nvSpPr>
        <p:spPr>
          <a:xfrm>
            <a:off x="3113514" y="1562931"/>
            <a:ext cx="7017344" cy="57704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b="1"/>
              <a:t>Судовий збір покладається: </a:t>
            </a:r>
            <a:endParaRPr lang="ru-UA" b="1"/>
          </a:p>
        </p:txBody>
      </p:sp>
      <p:sp>
        <p:nvSpPr>
          <p:cNvPr id="4" name="Стрелка: вниз 3">
            <a:extLst>
              <a:ext uri="{FF2B5EF4-FFF2-40B4-BE49-F238E27FC236}">
                <a16:creationId xmlns:a16="http://schemas.microsoft.com/office/drawing/2014/main" id="{C9A0ABA5-DDF9-4709-B7AD-B7BE0BBA565F}"/>
              </a:ext>
            </a:extLst>
          </p:cNvPr>
          <p:cNvSpPr/>
          <p:nvPr/>
        </p:nvSpPr>
        <p:spPr>
          <a:xfrm>
            <a:off x="3736778" y="2224735"/>
            <a:ext cx="756402" cy="485476"/>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u-UA"/>
          </a:p>
        </p:txBody>
      </p:sp>
      <p:sp>
        <p:nvSpPr>
          <p:cNvPr id="5" name="Стрелка: вниз 4">
            <a:extLst>
              <a:ext uri="{FF2B5EF4-FFF2-40B4-BE49-F238E27FC236}">
                <a16:creationId xmlns:a16="http://schemas.microsoft.com/office/drawing/2014/main" id="{C636ADEC-93DB-497E-A504-90255BA68580}"/>
              </a:ext>
            </a:extLst>
          </p:cNvPr>
          <p:cNvSpPr/>
          <p:nvPr/>
        </p:nvSpPr>
        <p:spPr>
          <a:xfrm>
            <a:off x="9116881" y="2285378"/>
            <a:ext cx="757561" cy="408373"/>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u-UA"/>
          </a:p>
        </p:txBody>
      </p:sp>
      <p:sp>
        <p:nvSpPr>
          <p:cNvPr id="6" name="Прямоугольник: скругленные углы 5">
            <a:extLst>
              <a:ext uri="{FF2B5EF4-FFF2-40B4-BE49-F238E27FC236}">
                <a16:creationId xmlns:a16="http://schemas.microsoft.com/office/drawing/2014/main" id="{B6BC26E8-A87C-47E8-9006-2EBF25376E5E}"/>
              </a:ext>
            </a:extLst>
          </p:cNvPr>
          <p:cNvSpPr/>
          <p:nvPr/>
        </p:nvSpPr>
        <p:spPr>
          <a:xfrm>
            <a:off x="1678812" y="2778506"/>
            <a:ext cx="5568704" cy="191757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a:t>1)  у спорах, що виникають при укладанні, зміні та розірванні договорів, – на сторону, яка безпідставно ухиляється від прийняття пропозицій іншої сторони, або на обидві сторони, якщо судом відхилено частину пропозицій кожної із сторін; </a:t>
            </a:r>
            <a:endParaRPr lang="ru-UA"/>
          </a:p>
        </p:txBody>
      </p:sp>
      <p:sp>
        <p:nvSpPr>
          <p:cNvPr id="7" name="Прямоугольник: скругленные углы 6">
            <a:extLst>
              <a:ext uri="{FF2B5EF4-FFF2-40B4-BE49-F238E27FC236}">
                <a16:creationId xmlns:a16="http://schemas.microsoft.com/office/drawing/2014/main" id="{23B24C91-A3D4-4E5C-A51D-C872CB9E6AAA}"/>
              </a:ext>
            </a:extLst>
          </p:cNvPr>
          <p:cNvSpPr/>
          <p:nvPr/>
        </p:nvSpPr>
        <p:spPr>
          <a:xfrm>
            <a:off x="7925967" y="2778506"/>
            <a:ext cx="3796338" cy="191757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dirty="0"/>
              <a:t>2)  у спорах, що виникають при </a:t>
            </a:r>
            <a:r>
              <a:rPr lang="ru-RU" dirty="0" err="1"/>
              <a:t>виконанні</a:t>
            </a:r>
            <a:r>
              <a:rPr lang="ru-RU" dirty="0"/>
              <a:t> договорів та з інших </a:t>
            </a:r>
            <a:r>
              <a:rPr lang="ru-RU" dirty="0" err="1"/>
              <a:t>підстав</a:t>
            </a:r>
            <a:r>
              <a:rPr lang="ru-RU" dirty="0"/>
              <a:t>, – на сторони </a:t>
            </a:r>
            <a:r>
              <a:rPr lang="ru-RU" dirty="0" err="1"/>
              <a:t>пропорційно</a:t>
            </a:r>
            <a:r>
              <a:rPr lang="ru-RU" dirty="0"/>
              <a:t> </a:t>
            </a:r>
            <a:r>
              <a:rPr lang="ru-RU" dirty="0" err="1"/>
              <a:t>розміру</a:t>
            </a:r>
            <a:r>
              <a:rPr lang="ru-RU" dirty="0"/>
              <a:t> </a:t>
            </a:r>
            <a:r>
              <a:rPr lang="ru-RU" dirty="0" err="1"/>
              <a:t>задоволених</a:t>
            </a:r>
            <a:r>
              <a:rPr lang="ru-RU" dirty="0"/>
              <a:t> </a:t>
            </a:r>
            <a:r>
              <a:rPr lang="ru-RU" dirty="0" err="1"/>
              <a:t>позовних</a:t>
            </a:r>
            <a:r>
              <a:rPr lang="ru-RU" dirty="0"/>
              <a:t> вимог. </a:t>
            </a:r>
            <a:endParaRPr lang="ru-UA" dirty="0"/>
          </a:p>
        </p:txBody>
      </p:sp>
      <p:sp>
        <p:nvSpPr>
          <p:cNvPr id="8" name="Прямоугольник: скругленные углы 7">
            <a:extLst>
              <a:ext uri="{FF2B5EF4-FFF2-40B4-BE49-F238E27FC236}">
                <a16:creationId xmlns:a16="http://schemas.microsoft.com/office/drawing/2014/main" id="{905F4592-A0DF-43C4-B0C1-2913B607C47B}"/>
              </a:ext>
            </a:extLst>
          </p:cNvPr>
          <p:cNvSpPr/>
          <p:nvPr/>
        </p:nvSpPr>
        <p:spPr>
          <a:xfrm>
            <a:off x="2281571" y="5545729"/>
            <a:ext cx="9140695" cy="92014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a:effectLst>
                  <a:outerShdw blurRad="38100" dist="38100" dir="2700000" algn="tl">
                    <a:srgbClr val="000000">
                      <a:alpha val="43137"/>
                    </a:srgbClr>
                  </a:outerShdw>
                </a:effectLst>
              </a:rPr>
              <a:t>Судовий збір, від сплати якого позивач у встановленому порядку звільнений, стягується з відповідача в дохід бюджету пропорційно розміру задоволених вимог, якщо відповідач не звільнений від сплати судового збору.</a:t>
            </a:r>
            <a:endParaRPr lang="ru-UA">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556644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0" name="Прямоугольник 9">
            <a:extLst>
              <a:ext uri="{FF2B5EF4-FFF2-40B4-BE49-F238E27FC236}">
                <a16:creationId xmlns:a16="http://schemas.microsoft.com/office/drawing/2014/main" id="{93F2CC0B-D5F1-40B8-9CC6-4A36850B6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nvGrpSpPr>
          <p:cNvPr id="12" name="Группа 11">
            <a:extLst>
              <a:ext uri="{FF2B5EF4-FFF2-40B4-BE49-F238E27FC236}">
                <a16:creationId xmlns:a16="http://schemas.microsoft.com/office/drawing/2014/main" id="{631C6CE6-1810-44ED-A6D7-3FF53040A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13" name="Полилиния 11">
              <a:extLst>
                <a:ext uri="{FF2B5EF4-FFF2-40B4-BE49-F238E27FC236}">
                  <a16:creationId xmlns:a16="http://schemas.microsoft.com/office/drawing/2014/main" id="{1F6D8BFE-D0D0-4BAE-9D5A-701DE7D3C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Полилиния 12">
              <a:extLst>
                <a:ext uri="{FF2B5EF4-FFF2-40B4-BE49-F238E27FC236}">
                  <a16:creationId xmlns:a16="http://schemas.microsoft.com/office/drawing/2014/main" id="{53F86D30-CEDB-4D96-AF73-AA3CD5A43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Полилиния 13">
              <a:extLst>
                <a:ext uri="{FF2B5EF4-FFF2-40B4-BE49-F238E27FC236}">
                  <a16:creationId xmlns:a16="http://schemas.microsoft.com/office/drawing/2014/main" id="{F5187540-C4C8-410C-A395-69FCB1C8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Полилиния 14">
              <a:extLst>
                <a:ext uri="{FF2B5EF4-FFF2-40B4-BE49-F238E27FC236}">
                  <a16:creationId xmlns:a16="http://schemas.microsoft.com/office/drawing/2014/main" id="{75BD6E4A-797C-451B-B08F-D99C1A9D1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Полилиния 15">
              <a:extLst>
                <a:ext uri="{FF2B5EF4-FFF2-40B4-BE49-F238E27FC236}">
                  <a16:creationId xmlns:a16="http://schemas.microsoft.com/office/drawing/2014/main" id="{0D241082-BAFA-462E-827B-5814B020F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Полилиния 16">
              <a:extLst>
                <a:ext uri="{FF2B5EF4-FFF2-40B4-BE49-F238E27FC236}">
                  <a16:creationId xmlns:a16="http://schemas.microsoft.com/office/drawing/2014/main" id="{2920CCBD-116D-450B-9608-99F05F7D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Полилиния 17">
              <a:extLst>
                <a:ext uri="{FF2B5EF4-FFF2-40B4-BE49-F238E27FC236}">
                  <a16:creationId xmlns:a16="http://schemas.microsoft.com/office/drawing/2014/main" id="{A57CD3DE-CEAF-4BD4-A5EF-24B3E622B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Полилиния 18">
              <a:extLst>
                <a:ext uri="{FF2B5EF4-FFF2-40B4-BE49-F238E27FC236}">
                  <a16:creationId xmlns:a16="http://schemas.microsoft.com/office/drawing/2014/main" id="{4EC3258C-366B-4629-A7D3-5173D3637D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Полилиния 19">
              <a:extLst>
                <a:ext uri="{FF2B5EF4-FFF2-40B4-BE49-F238E27FC236}">
                  <a16:creationId xmlns:a16="http://schemas.microsoft.com/office/drawing/2014/main" id="{D444D63A-CE2B-4ACD-BA0E-4ADECAD8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Полилиния 20">
              <a:extLst>
                <a:ext uri="{FF2B5EF4-FFF2-40B4-BE49-F238E27FC236}">
                  <a16:creationId xmlns:a16="http://schemas.microsoft.com/office/drawing/2014/main" id="{7A504DF6-187A-4A54-96E8-3F3F28AAA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Полилиния 21">
              <a:extLst>
                <a:ext uri="{FF2B5EF4-FFF2-40B4-BE49-F238E27FC236}">
                  <a16:creationId xmlns:a16="http://schemas.microsoft.com/office/drawing/2014/main" id="{FE04C6F5-6DC5-4C7E-9278-9BE624FC78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Полилиния 22">
              <a:extLst>
                <a:ext uri="{FF2B5EF4-FFF2-40B4-BE49-F238E27FC236}">
                  <a16:creationId xmlns:a16="http://schemas.microsoft.com/office/drawing/2014/main" id="{94A02D9B-E6A9-4D6A-9D2A-D81C76802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Группа 25">
            <a:extLst>
              <a:ext uri="{FF2B5EF4-FFF2-40B4-BE49-F238E27FC236}">
                <a16:creationId xmlns:a16="http://schemas.microsoft.com/office/drawing/2014/main" id="{B78034A6-3565-46AA-9E73-1C954666AB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27" name="Полилиния 27">
              <a:extLst>
                <a:ext uri="{FF2B5EF4-FFF2-40B4-BE49-F238E27FC236}">
                  <a16:creationId xmlns:a16="http://schemas.microsoft.com/office/drawing/2014/main" id="{04947AA2-A772-42CB-9CEC-065095D3D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Полилиния 28">
              <a:extLst>
                <a:ext uri="{FF2B5EF4-FFF2-40B4-BE49-F238E27FC236}">
                  <a16:creationId xmlns:a16="http://schemas.microsoft.com/office/drawing/2014/main" id="{83C52D84-DEC1-4E16-972E-8EEA5D522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Полилиния 29">
              <a:extLst>
                <a:ext uri="{FF2B5EF4-FFF2-40B4-BE49-F238E27FC236}">
                  <a16:creationId xmlns:a16="http://schemas.microsoft.com/office/drawing/2014/main" id="{2036A28D-EF09-41F7-906F-CF405361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Полилиния 30">
              <a:extLst>
                <a:ext uri="{FF2B5EF4-FFF2-40B4-BE49-F238E27FC236}">
                  <a16:creationId xmlns:a16="http://schemas.microsoft.com/office/drawing/2014/main" id="{EE8D92C7-C907-4120-95E3-80E3DC85B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Полилиния 31">
              <a:extLst>
                <a:ext uri="{FF2B5EF4-FFF2-40B4-BE49-F238E27FC236}">
                  <a16:creationId xmlns:a16="http://schemas.microsoft.com/office/drawing/2014/main" id="{BBCEAAB8-CD22-41D7-B330-702682A27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Полилиния 32">
              <a:extLst>
                <a:ext uri="{FF2B5EF4-FFF2-40B4-BE49-F238E27FC236}">
                  <a16:creationId xmlns:a16="http://schemas.microsoft.com/office/drawing/2014/main" id="{6BBC1FEE-3D72-492B-8D8A-BE1A5507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Полилиния 33">
              <a:extLst>
                <a:ext uri="{FF2B5EF4-FFF2-40B4-BE49-F238E27FC236}">
                  <a16:creationId xmlns:a16="http://schemas.microsoft.com/office/drawing/2014/main" id="{C28C6E5C-C393-435C-96A1-AA2859BDC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Полилиния 34">
              <a:extLst>
                <a:ext uri="{FF2B5EF4-FFF2-40B4-BE49-F238E27FC236}">
                  <a16:creationId xmlns:a16="http://schemas.microsoft.com/office/drawing/2014/main" id="{2C2C991F-AC51-4DF5-B8DD-19B08C1CB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Полилиния 35">
              <a:extLst>
                <a:ext uri="{FF2B5EF4-FFF2-40B4-BE49-F238E27FC236}">
                  <a16:creationId xmlns:a16="http://schemas.microsoft.com/office/drawing/2014/main" id="{9C916B5F-285D-4F5A-9085-6781753AF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Полилиния 36">
              <a:extLst>
                <a:ext uri="{FF2B5EF4-FFF2-40B4-BE49-F238E27FC236}">
                  <a16:creationId xmlns:a16="http://schemas.microsoft.com/office/drawing/2014/main" id="{0375DD5F-9D17-4873-B697-3D44A5EBE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Полилиния 37">
              <a:extLst>
                <a:ext uri="{FF2B5EF4-FFF2-40B4-BE49-F238E27FC236}">
                  <a16:creationId xmlns:a16="http://schemas.microsoft.com/office/drawing/2014/main" id="{A159BBC7-6A8B-4612-94A8-56323452C7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Полилиния 38">
              <a:extLst>
                <a:ext uri="{FF2B5EF4-FFF2-40B4-BE49-F238E27FC236}">
                  <a16:creationId xmlns:a16="http://schemas.microsoft.com/office/drawing/2014/main" id="{177C901C-F8DE-4C99-95C8-F8CA1B84F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Прямоугольник 39">
            <a:extLst>
              <a:ext uri="{FF2B5EF4-FFF2-40B4-BE49-F238E27FC236}">
                <a16:creationId xmlns:a16="http://schemas.microsoft.com/office/drawing/2014/main" id="{D1D655F2-6D15-4265-ADEE-EF0075C13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42" name="Полилиния 69">
            <a:extLst>
              <a:ext uri="{FF2B5EF4-FFF2-40B4-BE49-F238E27FC236}">
                <a16:creationId xmlns:a16="http://schemas.microsoft.com/office/drawing/2014/main" id="{3248A930-1A6E-4EFB-8213-D1AC735BE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ru-RU" dirty="0"/>
          </a:p>
        </p:txBody>
      </p:sp>
      <p:sp>
        <p:nvSpPr>
          <p:cNvPr id="2" name="Овал 1">
            <a:extLst>
              <a:ext uri="{FF2B5EF4-FFF2-40B4-BE49-F238E27FC236}">
                <a16:creationId xmlns:a16="http://schemas.microsoft.com/office/drawing/2014/main" id="{7BFEC57B-19DF-451C-8B3B-931F4C3D3CB3}"/>
              </a:ext>
            </a:extLst>
          </p:cNvPr>
          <p:cNvSpPr/>
          <p:nvPr/>
        </p:nvSpPr>
        <p:spPr>
          <a:xfrm>
            <a:off x="3471169" y="861133"/>
            <a:ext cx="5149048" cy="123399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b="1" dirty="0">
                <a:effectLst>
                  <a:outerShdw blurRad="38100" dist="38100" dir="2700000" algn="tl">
                    <a:srgbClr val="000000">
                      <a:alpha val="43137"/>
                    </a:srgbClr>
                  </a:outerShdw>
                </a:effectLst>
              </a:rPr>
              <a:t>Інші </a:t>
            </a:r>
            <a:r>
              <a:rPr lang="ru-RU" b="1" dirty="0" err="1">
                <a:effectLst>
                  <a:outerShdw blurRad="38100" dist="38100" dir="2700000" algn="tl">
                    <a:srgbClr val="000000">
                      <a:alpha val="43137"/>
                    </a:srgbClr>
                  </a:outerShdw>
                </a:effectLst>
              </a:rPr>
              <a:t>судові</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витрати</a:t>
            </a:r>
            <a:r>
              <a:rPr lang="ru-RU" b="1" dirty="0">
                <a:effectLst>
                  <a:outerShdw blurRad="38100" dist="38100" dir="2700000" algn="tl">
                    <a:srgbClr val="000000">
                      <a:alpha val="43137"/>
                    </a:srgbClr>
                  </a:outerShdw>
                </a:effectLst>
              </a:rPr>
              <a:t>, пов’язані з </a:t>
            </a:r>
            <a:r>
              <a:rPr lang="ru-RU" b="1" dirty="0" err="1">
                <a:effectLst>
                  <a:outerShdw blurRad="38100" dist="38100" dir="2700000" algn="tl">
                    <a:srgbClr val="000000">
                      <a:alpha val="43137"/>
                    </a:srgbClr>
                  </a:outerShdw>
                </a:effectLst>
              </a:rPr>
              <a:t>розглядом</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справи</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покладаються</a:t>
            </a:r>
            <a:r>
              <a:rPr lang="ru-RU" b="1" dirty="0">
                <a:effectLst>
                  <a:outerShdw blurRad="38100" dist="38100" dir="2700000" algn="tl">
                    <a:srgbClr val="000000">
                      <a:alpha val="43137"/>
                    </a:srgbClr>
                  </a:outerShdw>
                </a:effectLst>
              </a:rPr>
              <a:t>:</a:t>
            </a:r>
            <a:endParaRPr lang="ru-UA" b="1" dirty="0">
              <a:effectLst>
                <a:outerShdw blurRad="38100" dist="38100" dir="2700000" algn="tl">
                  <a:srgbClr val="000000">
                    <a:alpha val="43137"/>
                  </a:srgbClr>
                </a:outerShdw>
              </a:effectLst>
            </a:endParaRPr>
          </a:p>
        </p:txBody>
      </p:sp>
      <p:sp>
        <p:nvSpPr>
          <p:cNvPr id="3" name="Стрелка: вниз 2">
            <a:extLst>
              <a:ext uri="{FF2B5EF4-FFF2-40B4-BE49-F238E27FC236}">
                <a16:creationId xmlns:a16="http://schemas.microsoft.com/office/drawing/2014/main" id="{00FE868D-763E-4CCC-A0E7-797C850806EB}"/>
              </a:ext>
            </a:extLst>
          </p:cNvPr>
          <p:cNvSpPr/>
          <p:nvPr/>
        </p:nvSpPr>
        <p:spPr>
          <a:xfrm rot="2862367">
            <a:off x="2790124" y="1768773"/>
            <a:ext cx="632115" cy="1233996"/>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u-UA"/>
          </a:p>
        </p:txBody>
      </p:sp>
      <p:sp>
        <p:nvSpPr>
          <p:cNvPr id="4" name="Стрелка: вниз 3">
            <a:extLst>
              <a:ext uri="{FF2B5EF4-FFF2-40B4-BE49-F238E27FC236}">
                <a16:creationId xmlns:a16="http://schemas.microsoft.com/office/drawing/2014/main" id="{AA73D131-0DAD-4C52-BC96-DCD18CF7472C}"/>
              </a:ext>
            </a:extLst>
          </p:cNvPr>
          <p:cNvSpPr/>
          <p:nvPr/>
        </p:nvSpPr>
        <p:spPr>
          <a:xfrm>
            <a:off x="5663954" y="2385771"/>
            <a:ext cx="719092" cy="10697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u-UA"/>
          </a:p>
        </p:txBody>
      </p:sp>
      <p:sp>
        <p:nvSpPr>
          <p:cNvPr id="5" name="Стрелка: вниз 4">
            <a:extLst>
              <a:ext uri="{FF2B5EF4-FFF2-40B4-BE49-F238E27FC236}">
                <a16:creationId xmlns:a16="http://schemas.microsoft.com/office/drawing/2014/main" id="{04B80A46-2ED6-48A6-8F06-D028C314D565}"/>
              </a:ext>
            </a:extLst>
          </p:cNvPr>
          <p:cNvSpPr/>
          <p:nvPr/>
        </p:nvSpPr>
        <p:spPr>
          <a:xfrm rot="19949452">
            <a:off x="8466213" y="1866942"/>
            <a:ext cx="612559" cy="890876"/>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u-UA"/>
          </a:p>
        </p:txBody>
      </p:sp>
      <p:sp>
        <p:nvSpPr>
          <p:cNvPr id="6" name="Овал 5">
            <a:extLst>
              <a:ext uri="{FF2B5EF4-FFF2-40B4-BE49-F238E27FC236}">
                <a16:creationId xmlns:a16="http://schemas.microsoft.com/office/drawing/2014/main" id="{9F3A9102-2DD5-477B-9610-F132BE20CEAA}"/>
              </a:ext>
            </a:extLst>
          </p:cNvPr>
          <p:cNvSpPr/>
          <p:nvPr/>
        </p:nvSpPr>
        <p:spPr>
          <a:xfrm>
            <a:off x="785260" y="3211337"/>
            <a:ext cx="2809043" cy="195467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dirty="0"/>
              <a:t> 1)  у разі </a:t>
            </a:r>
            <a:r>
              <a:rPr lang="ru-RU" dirty="0" err="1"/>
              <a:t>задоволення</a:t>
            </a:r>
            <a:r>
              <a:rPr lang="ru-RU" dirty="0"/>
              <a:t> позову – на </a:t>
            </a:r>
            <a:r>
              <a:rPr lang="ru-RU" dirty="0" err="1"/>
              <a:t>відповідача</a:t>
            </a:r>
            <a:r>
              <a:rPr lang="ru-RU" dirty="0"/>
              <a:t>;</a:t>
            </a:r>
            <a:endParaRPr lang="ru-UA" dirty="0"/>
          </a:p>
        </p:txBody>
      </p:sp>
      <p:sp>
        <p:nvSpPr>
          <p:cNvPr id="7" name="Овал 6">
            <a:extLst>
              <a:ext uri="{FF2B5EF4-FFF2-40B4-BE49-F238E27FC236}">
                <a16:creationId xmlns:a16="http://schemas.microsoft.com/office/drawing/2014/main" id="{AEFB38F2-12BB-41C6-A329-5BAD848C4B8F}"/>
              </a:ext>
            </a:extLst>
          </p:cNvPr>
          <p:cNvSpPr/>
          <p:nvPr/>
        </p:nvSpPr>
        <p:spPr>
          <a:xfrm>
            <a:off x="4586723" y="3602712"/>
            <a:ext cx="2809042" cy="203298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dirty="0"/>
              <a:t>2)  у разі </a:t>
            </a:r>
            <a:r>
              <a:rPr lang="ru-RU" dirty="0" err="1"/>
              <a:t>відмови</a:t>
            </a:r>
            <a:r>
              <a:rPr lang="ru-RU" dirty="0"/>
              <a:t> в </a:t>
            </a:r>
            <a:r>
              <a:rPr lang="ru-RU" dirty="0" err="1"/>
              <a:t>позові</a:t>
            </a:r>
            <a:r>
              <a:rPr lang="ru-RU" dirty="0"/>
              <a:t> – на </a:t>
            </a:r>
            <a:r>
              <a:rPr lang="ru-RU" dirty="0" err="1"/>
              <a:t>позивача</a:t>
            </a:r>
            <a:r>
              <a:rPr lang="ru-RU" dirty="0"/>
              <a:t>; </a:t>
            </a:r>
            <a:endParaRPr lang="ru-UA" dirty="0"/>
          </a:p>
        </p:txBody>
      </p:sp>
      <p:sp>
        <p:nvSpPr>
          <p:cNvPr id="8" name="Овал 7">
            <a:extLst>
              <a:ext uri="{FF2B5EF4-FFF2-40B4-BE49-F238E27FC236}">
                <a16:creationId xmlns:a16="http://schemas.microsoft.com/office/drawing/2014/main" id="{D78BF80E-CE9F-4314-B563-DA8A15C5E8F3}"/>
              </a:ext>
            </a:extLst>
          </p:cNvPr>
          <p:cNvSpPr/>
          <p:nvPr/>
        </p:nvSpPr>
        <p:spPr>
          <a:xfrm>
            <a:off x="8142148" y="2733265"/>
            <a:ext cx="3949201" cy="255162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a:t>3)  у разі часткового задоволення позову – на обидві сторони пропорційно розміру задоволених позовних вимог. </a:t>
            </a:r>
            <a:endParaRPr lang="ru-UA"/>
          </a:p>
        </p:txBody>
      </p:sp>
    </p:spTree>
    <p:extLst>
      <p:ext uri="{BB962C8B-B14F-4D97-AF65-F5344CB8AC3E}">
        <p14:creationId xmlns:p14="http://schemas.microsoft.com/office/powerpoint/2010/main" val="7097147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0" name="Прямоугольник 9">
            <a:extLst>
              <a:ext uri="{FF2B5EF4-FFF2-40B4-BE49-F238E27FC236}">
                <a16:creationId xmlns:a16="http://schemas.microsoft.com/office/drawing/2014/main" id="{93F2CC0B-D5F1-40B8-9CC6-4A36850B6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nvGrpSpPr>
          <p:cNvPr id="12" name="Группа 11">
            <a:extLst>
              <a:ext uri="{FF2B5EF4-FFF2-40B4-BE49-F238E27FC236}">
                <a16:creationId xmlns:a16="http://schemas.microsoft.com/office/drawing/2014/main" id="{631C6CE6-1810-44ED-A6D7-3FF53040A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13" name="Полилиния 11">
              <a:extLst>
                <a:ext uri="{FF2B5EF4-FFF2-40B4-BE49-F238E27FC236}">
                  <a16:creationId xmlns:a16="http://schemas.microsoft.com/office/drawing/2014/main" id="{1F6D8BFE-D0D0-4BAE-9D5A-701DE7D3C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Полилиния 12">
              <a:extLst>
                <a:ext uri="{FF2B5EF4-FFF2-40B4-BE49-F238E27FC236}">
                  <a16:creationId xmlns:a16="http://schemas.microsoft.com/office/drawing/2014/main" id="{53F86D30-CEDB-4D96-AF73-AA3CD5A43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Полилиния 13">
              <a:extLst>
                <a:ext uri="{FF2B5EF4-FFF2-40B4-BE49-F238E27FC236}">
                  <a16:creationId xmlns:a16="http://schemas.microsoft.com/office/drawing/2014/main" id="{F5187540-C4C8-410C-A395-69FCB1C8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Полилиния 14">
              <a:extLst>
                <a:ext uri="{FF2B5EF4-FFF2-40B4-BE49-F238E27FC236}">
                  <a16:creationId xmlns:a16="http://schemas.microsoft.com/office/drawing/2014/main" id="{75BD6E4A-797C-451B-B08F-D99C1A9D1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Полилиния 15">
              <a:extLst>
                <a:ext uri="{FF2B5EF4-FFF2-40B4-BE49-F238E27FC236}">
                  <a16:creationId xmlns:a16="http://schemas.microsoft.com/office/drawing/2014/main" id="{0D241082-BAFA-462E-827B-5814B020F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Полилиния 16">
              <a:extLst>
                <a:ext uri="{FF2B5EF4-FFF2-40B4-BE49-F238E27FC236}">
                  <a16:creationId xmlns:a16="http://schemas.microsoft.com/office/drawing/2014/main" id="{2920CCBD-116D-450B-9608-99F05F7D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Полилиния 17">
              <a:extLst>
                <a:ext uri="{FF2B5EF4-FFF2-40B4-BE49-F238E27FC236}">
                  <a16:creationId xmlns:a16="http://schemas.microsoft.com/office/drawing/2014/main" id="{A57CD3DE-CEAF-4BD4-A5EF-24B3E622B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Полилиния 18">
              <a:extLst>
                <a:ext uri="{FF2B5EF4-FFF2-40B4-BE49-F238E27FC236}">
                  <a16:creationId xmlns:a16="http://schemas.microsoft.com/office/drawing/2014/main" id="{4EC3258C-366B-4629-A7D3-5173D3637D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Полилиния 19">
              <a:extLst>
                <a:ext uri="{FF2B5EF4-FFF2-40B4-BE49-F238E27FC236}">
                  <a16:creationId xmlns:a16="http://schemas.microsoft.com/office/drawing/2014/main" id="{D444D63A-CE2B-4ACD-BA0E-4ADECAD8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Полилиния 20">
              <a:extLst>
                <a:ext uri="{FF2B5EF4-FFF2-40B4-BE49-F238E27FC236}">
                  <a16:creationId xmlns:a16="http://schemas.microsoft.com/office/drawing/2014/main" id="{7A504DF6-187A-4A54-96E8-3F3F28AAA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Полилиния 21">
              <a:extLst>
                <a:ext uri="{FF2B5EF4-FFF2-40B4-BE49-F238E27FC236}">
                  <a16:creationId xmlns:a16="http://schemas.microsoft.com/office/drawing/2014/main" id="{FE04C6F5-6DC5-4C7E-9278-9BE624FC78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Полилиния 22">
              <a:extLst>
                <a:ext uri="{FF2B5EF4-FFF2-40B4-BE49-F238E27FC236}">
                  <a16:creationId xmlns:a16="http://schemas.microsoft.com/office/drawing/2014/main" id="{94A02D9B-E6A9-4D6A-9D2A-D81C76802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Группа 25">
            <a:extLst>
              <a:ext uri="{FF2B5EF4-FFF2-40B4-BE49-F238E27FC236}">
                <a16:creationId xmlns:a16="http://schemas.microsoft.com/office/drawing/2014/main" id="{B78034A6-3565-46AA-9E73-1C954666AB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27" name="Полилиния 27">
              <a:extLst>
                <a:ext uri="{FF2B5EF4-FFF2-40B4-BE49-F238E27FC236}">
                  <a16:creationId xmlns:a16="http://schemas.microsoft.com/office/drawing/2014/main" id="{04947AA2-A772-42CB-9CEC-065095D3D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Полилиния 28">
              <a:extLst>
                <a:ext uri="{FF2B5EF4-FFF2-40B4-BE49-F238E27FC236}">
                  <a16:creationId xmlns:a16="http://schemas.microsoft.com/office/drawing/2014/main" id="{83C52D84-DEC1-4E16-972E-8EEA5D522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Полилиния 29">
              <a:extLst>
                <a:ext uri="{FF2B5EF4-FFF2-40B4-BE49-F238E27FC236}">
                  <a16:creationId xmlns:a16="http://schemas.microsoft.com/office/drawing/2014/main" id="{2036A28D-EF09-41F7-906F-CF405361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Полилиния 30">
              <a:extLst>
                <a:ext uri="{FF2B5EF4-FFF2-40B4-BE49-F238E27FC236}">
                  <a16:creationId xmlns:a16="http://schemas.microsoft.com/office/drawing/2014/main" id="{EE8D92C7-C907-4120-95E3-80E3DC85B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Полилиния 31">
              <a:extLst>
                <a:ext uri="{FF2B5EF4-FFF2-40B4-BE49-F238E27FC236}">
                  <a16:creationId xmlns:a16="http://schemas.microsoft.com/office/drawing/2014/main" id="{BBCEAAB8-CD22-41D7-B330-702682A27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Полилиния 32">
              <a:extLst>
                <a:ext uri="{FF2B5EF4-FFF2-40B4-BE49-F238E27FC236}">
                  <a16:creationId xmlns:a16="http://schemas.microsoft.com/office/drawing/2014/main" id="{6BBC1FEE-3D72-492B-8D8A-BE1A5507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Полилиния 33">
              <a:extLst>
                <a:ext uri="{FF2B5EF4-FFF2-40B4-BE49-F238E27FC236}">
                  <a16:creationId xmlns:a16="http://schemas.microsoft.com/office/drawing/2014/main" id="{C28C6E5C-C393-435C-96A1-AA2859BDC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Полилиния 34">
              <a:extLst>
                <a:ext uri="{FF2B5EF4-FFF2-40B4-BE49-F238E27FC236}">
                  <a16:creationId xmlns:a16="http://schemas.microsoft.com/office/drawing/2014/main" id="{2C2C991F-AC51-4DF5-B8DD-19B08C1CB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Полилиния 35">
              <a:extLst>
                <a:ext uri="{FF2B5EF4-FFF2-40B4-BE49-F238E27FC236}">
                  <a16:creationId xmlns:a16="http://schemas.microsoft.com/office/drawing/2014/main" id="{9C916B5F-285D-4F5A-9085-6781753AF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Полилиния 36">
              <a:extLst>
                <a:ext uri="{FF2B5EF4-FFF2-40B4-BE49-F238E27FC236}">
                  <a16:creationId xmlns:a16="http://schemas.microsoft.com/office/drawing/2014/main" id="{0375DD5F-9D17-4873-B697-3D44A5EBE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Полилиния 37">
              <a:extLst>
                <a:ext uri="{FF2B5EF4-FFF2-40B4-BE49-F238E27FC236}">
                  <a16:creationId xmlns:a16="http://schemas.microsoft.com/office/drawing/2014/main" id="{A159BBC7-6A8B-4612-94A8-56323452C7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Полилиния 38">
              <a:extLst>
                <a:ext uri="{FF2B5EF4-FFF2-40B4-BE49-F238E27FC236}">
                  <a16:creationId xmlns:a16="http://schemas.microsoft.com/office/drawing/2014/main" id="{177C901C-F8DE-4C99-95C8-F8CA1B84F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Прямоугольник 39">
            <a:extLst>
              <a:ext uri="{FF2B5EF4-FFF2-40B4-BE49-F238E27FC236}">
                <a16:creationId xmlns:a16="http://schemas.microsoft.com/office/drawing/2014/main" id="{D1D655F2-6D15-4265-ADEE-EF0075C13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42" name="Полилиния 69">
            <a:extLst>
              <a:ext uri="{FF2B5EF4-FFF2-40B4-BE49-F238E27FC236}">
                <a16:creationId xmlns:a16="http://schemas.microsoft.com/office/drawing/2014/main" id="{3248A930-1A6E-4EFB-8213-D1AC735BE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ru-RU" dirty="0"/>
          </a:p>
        </p:txBody>
      </p:sp>
      <p:graphicFrame>
        <p:nvGraphicFramePr>
          <p:cNvPr id="2" name="Таблица 2">
            <a:extLst>
              <a:ext uri="{FF2B5EF4-FFF2-40B4-BE49-F238E27FC236}">
                <a16:creationId xmlns:a16="http://schemas.microsoft.com/office/drawing/2014/main" id="{D25D0E18-A246-49B9-AAE0-0BA6C31BE0A9}"/>
              </a:ext>
            </a:extLst>
          </p:cNvPr>
          <p:cNvGraphicFramePr>
            <a:graphicFrameLocks noGrp="1"/>
          </p:cNvGraphicFramePr>
          <p:nvPr>
            <p:extLst>
              <p:ext uri="{D42A27DB-BD31-4B8C-83A1-F6EECF244321}">
                <p14:modId xmlns:p14="http://schemas.microsoft.com/office/powerpoint/2010/main" val="503625465"/>
              </p:ext>
            </p:extLst>
          </p:nvPr>
        </p:nvGraphicFramePr>
        <p:xfrm>
          <a:off x="2065439" y="546837"/>
          <a:ext cx="9624170" cy="5811132"/>
        </p:xfrm>
        <a:graphic>
          <a:graphicData uri="http://schemas.openxmlformats.org/drawingml/2006/table">
            <a:tbl>
              <a:tblPr firstRow="1" bandRow="1">
                <a:tableStyleId>{93296810-A885-4BE3-A3E7-6D5BEEA58F35}</a:tableStyleId>
              </a:tblPr>
              <a:tblGrid>
                <a:gridCol w="9624170">
                  <a:extLst>
                    <a:ext uri="{9D8B030D-6E8A-4147-A177-3AD203B41FA5}">
                      <a16:colId xmlns:a16="http://schemas.microsoft.com/office/drawing/2014/main" val="714410436"/>
                    </a:ext>
                  </a:extLst>
                </a:gridCol>
              </a:tblGrid>
              <a:tr h="528126">
                <a:tc>
                  <a:txBody>
                    <a:bodyPr/>
                    <a:lstStyle/>
                    <a:p>
                      <a:r>
                        <a:rPr lang="ru-RU" dirty="0"/>
                        <a:t>Під час вирішення питання про </a:t>
                      </a:r>
                      <a:r>
                        <a:rPr lang="ru-RU" dirty="0" err="1"/>
                        <a:t>розподіл</a:t>
                      </a:r>
                      <a:r>
                        <a:rPr lang="ru-RU" dirty="0"/>
                        <a:t> </a:t>
                      </a:r>
                      <a:r>
                        <a:rPr lang="ru-RU" dirty="0" err="1"/>
                        <a:t>судових</a:t>
                      </a:r>
                      <a:r>
                        <a:rPr lang="ru-RU" dirty="0"/>
                        <a:t> </a:t>
                      </a:r>
                      <a:r>
                        <a:rPr lang="ru-RU" dirty="0" err="1"/>
                        <a:t>витрат</a:t>
                      </a:r>
                      <a:r>
                        <a:rPr lang="ru-RU" dirty="0"/>
                        <a:t> суд </a:t>
                      </a:r>
                      <a:r>
                        <a:rPr lang="ru-RU" dirty="0" err="1"/>
                        <a:t>враховує</a:t>
                      </a:r>
                      <a:r>
                        <a:rPr lang="ru-RU" dirty="0"/>
                        <a:t>: </a:t>
                      </a:r>
                      <a:endParaRPr lang="ru-UA" dirty="0"/>
                    </a:p>
                  </a:txBody>
                  <a:tcPr/>
                </a:tc>
                <a:extLst>
                  <a:ext uri="{0D108BD9-81ED-4DB2-BD59-A6C34878D82A}">
                    <a16:rowId xmlns:a16="http://schemas.microsoft.com/office/drawing/2014/main" val="2865664202"/>
                  </a:ext>
                </a:extLst>
              </a:tr>
              <a:tr h="528126">
                <a:tc>
                  <a:txBody>
                    <a:bodyPr/>
                    <a:lstStyle/>
                    <a:p>
                      <a:r>
                        <a:rPr lang="ru-RU" dirty="0"/>
                        <a:t>1)  чи пов’язані ці </a:t>
                      </a:r>
                      <a:r>
                        <a:rPr lang="ru-RU" dirty="0" err="1"/>
                        <a:t>витрати</a:t>
                      </a:r>
                      <a:r>
                        <a:rPr lang="ru-RU" dirty="0"/>
                        <a:t> з </a:t>
                      </a:r>
                      <a:r>
                        <a:rPr lang="ru-RU" dirty="0" err="1"/>
                        <a:t>розглядом</a:t>
                      </a:r>
                      <a:r>
                        <a:rPr lang="ru-RU" dirty="0"/>
                        <a:t> </a:t>
                      </a:r>
                      <a:r>
                        <a:rPr lang="ru-RU" dirty="0" err="1"/>
                        <a:t>справи</a:t>
                      </a:r>
                      <a:r>
                        <a:rPr lang="ru-RU" dirty="0"/>
                        <a:t>;</a:t>
                      </a:r>
                      <a:endParaRPr lang="ru-UA" dirty="0"/>
                    </a:p>
                  </a:txBody>
                  <a:tcPr/>
                </a:tc>
                <a:extLst>
                  <a:ext uri="{0D108BD9-81ED-4DB2-BD59-A6C34878D82A}">
                    <a16:rowId xmlns:a16="http://schemas.microsoft.com/office/drawing/2014/main" val="1672902441"/>
                  </a:ext>
                </a:extLst>
              </a:tr>
              <a:tr h="528126">
                <a:tc>
                  <a:txBody>
                    <a:bodyPr/>
                    <a:lstStyle/>
                    <a:p>
                      <a:r>
                        <a:rPr lang="ru-RU" dirty="0"/>
                        <a:t>2)  чи є </a:t>
                      </a:r>
                      <a:r>
                        <a:rPr lang="ru-RU" dirty="0" err="1"/>
                        <a:t>розмір</a:t>
                      </a:r>
                      <a:r>
                        <a:rPr lang="ru-RU" dirty="0"/>
                        <a:t> таких </a:t>
                      </a:r>
                      <a:r>
                        <a:rPr lang="ru-RU" dirty="0" err="1"/>
                        <a:t>витрат</a:t>
                      </a:r>
                      <a:r>
                        <a:rPr lang="ru-RU" dirty="0"/>
                        <a:t> </a:t>
                      </a:r>
                      <a:r>
                        <a:rPr lang="ru-RU" dirty="0" err="1"/>
                        <a:t>обґрунтованим</a:t>
                      </a:r>
                      <a:r>
                        <a:rPr lang="ru-RU" dirty="0"/>
                        <a:t> та </a:t>
                      </a:r>
                      <a:r>
                        <a:rPr lang="ru-RU" dirty="0" err="1"/>
                        <a:t>пропорційним</a:t>
                      </a:r>
                      <a:r>
                        <a:rPr lang="ru-RU" dirty="0"/>
                        <a:t> до предмета спору, з урахуванням </a:t>
                      </a:r>
                      <a:r>
                        <a:rPr lang="ru-RU" dirty="0" err="1"/>
                        <a:t>ціни</a:t>
                      </a:r>
                      <a:r>
                        <a:rPr lang="ru-RU" dirty="0"/>
                        <a:t> позову, значення </a:t>
                      </a:r>
                      <a:r>
                        <a:rPr lang="ru-RU" dirty="0" err="1"/>
                        <a:t>справи</a:t>
                      </a:r>
                      <a:r>
                        <a:rPr lang="ru-RU" dirty="0"/>
                        <a:t> для </a:t>
                      </a:r>
                      <a:r>
                        <a:rPr lang="ru-RU" dirty="0" err="1"/>
                        <a:t>сторін</a:t>
                      </a:r>
                      <a:r>
                        <a:rPr lang="ru-RU" dirty="0"/>
                        <a:t>, у тому числі чи </a:t>
                      </a:r>
                      <a:r>
                        <a:rPr lang="ru-RU" dirty="0" err="1"/>
                        <a:t>міг</a:t>
                      </a:r>
                      <a:r>
                        <a:rPr lang="ru-RU" dirty="0"/>
                        <a:t> результат її вирішення </a:t>
                      </a:r>
                      <a:r>
                        <a:rPr lang="ru-RU" dirty="0" err="1"/>
                        <a:t>вплинути</a:t>
                      </a:r>
                      <a:r>
                        <a:rPr lang="ru-RU" dirty="0"/>
                        <a:t> на </a:t>
                      </a:r>
                      <a:r>
                        <a:rPr lang="ru-RU" dirty="0" err="1"/>
                        <a:t>репутацію</a:t>
                      </a:r>
                      <a:r>
                        <a:rPr lang="ru-RU" dirty="0"/>
                        <a:t> сторони або чи </a:t>
                      </a:r>
                      <a:r>
                        <a:rPr lang="ru-RU" dirty="0" err="1"/>
                        <a:t>викликала</a:t>
                      </a:r>
                      <a:r>
                        <a:rPr lang="ru-RU" dirty="0"/>
                        <a:t> справа </a:t>
                      </a:r>
                      <a:r>
                        <a:rPr lang="ru-RU" dirty="0" err="1"/>
                        <a:t>публічний</a:t>
                      </a:r>
                      <a:r>
                        <a:rPr lang="ru-RU" dirty="0"/>
                        <a:t> інтерес;</a:t>
                      </a:r>
                      <a:endParaRPr lang="ru-UA" dirty="0"/>
                    </a:p>
                  </a:txBody>
                  <a:tcPr/>
                </a:tc>
                <a:extLst>
                  <a:ext uri="{0D108BD9-81ED-4DB2-BD59-A6C34878D82A}">
                    <a16:rowId xmlns:a16="http://schemas.microsoft.com/office/drawing/2014/main" val="3163017133"/>
                  </a:ext>
                </a:extLst>
              </a:tr>
              <a:tr h="528126">
                <a:tc>
                  <a:txBody>
                    <a:bodyPr/>
                    <a:lstStyle/>
                    <a:p>
                      <a:r>
                        <a:rPr lang="ru-RU" dirty="0"/>
                        <a:t>3)  </a:t>
                      </a:r>
                      <a:r>
                        <a:rPr lang="ru-RU" dirty="0" err="1"/>
                        <a:t>поведінку</a:t>
                      </a:r>
                      <a:r>
                        <a:rPr lang="ru-RU" dirty="0"/>
                        <a:t> сторони під час </a:t>
                      </a:r>
                      <a:r>
                        <a:rPr lang="ru-RU" dirty="0" err="1"/>
                        <a:t>розгляду</a:t>
                      </a:r>
                      <a:r>
                        <a:rPr lang="ru-RU" dirty="0"/>
                        <a:t> </a:t>
                      </a:r>
                      <a:r>
                        <a:rPr lang="ru-RU" dirty="0" err="1"/>
                        <a:t>справи</a:t>
                      </a:r>
                      <a:r>
                        <a:rPr lang="ru-RU" dirty="0"/>
                        <a:t>, що </a:t>
                      </a:r>
                      <a:r>
                        <a:rPr lang="ru-RU" dirty="0" err="1"/>
                        <a:t>призвела</a:t>
                      </a:r>
                      <a:r>
                        <a:rPr lang="ru-RU" dirty="0"/>
                        <a:t> до </a:t>
                      </a:r>
                      <a:r>
                        <a:rPr lang="ru-RU" dirty="0" err="1"/>
                        <a:t>затягування</a:t>
                      </a:r>
                      <a:r>
                        <a:rPr lang="ru-RU" dirty="0"/>
                        <a:t> </a:t>
                      </a:r>
                      <a:r>
                        <a:rPr lang="ru-RU" dirty="0" err="1"/>
                        <a:t>розгляду</a:t>
                      </a:r>
                      <a:r>
                        <a:rPr lang="ru-RU" dirty="0"/>
                        <a:t> </a:t>
                      </a:r>
                      <a:r>
                        <a:rPr lang="ru-RU" dirty="0" err="1"/>
                        <a:t>справи</a:t>
                      </a:r>
                      <a:r>
                        <a:rPr lang="ru-RU" dirty="0"/>
                        <a:t>, зокрема, </a:t>
                      </a:r>
                      <a:r>
                        <a:rPr lang="ru-RU" dirty="0" err="1"/>
                        <a:t>подання</a:t>
                      </a:r>
                      <a:r>
                        <a:rPr lang="ru-RU" dirty="0"/>
                        <a:t> стороною явно </a:t>
                      </a:r>
                      <a:r>
                        <a:rPr lang="ru-RU" dirty="0" err="1"/>
                        <a:t>необґрунтованих</a:t>
                      </a:r>
                      <a:r>
                        <a:rPr lang="ru-RU" dirty="0"/>
                        <a:t> заяв і </a:t>
                      </a:r>
                      <a:r>
                        <a:rPr lang="ru-RU" dirty="0" err="1"/>
                        <a:t>клопотань</a:t>
                      </a:r>
                      <a:r>
                        <a:rPr lang="ru-RU" dirty="0"/>
                        <a:t>, </a:t>
                      </a:r>
                      <a:r>
                        <a:rPr lang="ru-RU" dirty="0" err="1"/>
                        <a:t>безпідставне</a:t>
                      </a:r>
                      <a:r>
                        <a:rPr lang="ru-RU" dirty="0"/>
                        <a:t> </a:t>
                      </a:r>
                      <a:r>
                        <a:rPr lang="ru-RU" dirty="0" err="1"/>
                        <a:t>твердження</a:t>
                      </a:r>
                      <a:r>
                        <a:rPr lang="ru-RU" dirty="0"/>
                        <a:t> або </a:t>
                      </a:r>
                      <a:r>
                        <a:rPr lang="ru-RU" dirty="0" err="1"/>
                        <a:t>заперечення</a:t>
                      </a:r>
                      <a:r>
                        <a:rPr lang="ru-RU" dirty="0"/>
                        <a:t> стороною </a:t>
                      </a:r>
                      <a:r>
                        <a:rPr lang="ru-RU" dirty="0" err="1"/>
                        <a:t>певних</a:t>
                      </a:r>
                      <a:r>
                        <a:rPr lang="ru-RU" dirty="0"/>
                        <a:t> обставин, які мають значення для </a:t>
                      </a:r>
                      <a:r>
                        <a:rPr lang="ru-RU" dirty="0" err="1"/>
                        <a:t>справи</a:t>
                      </a:r>
                      <a:r>
                        <a:rPr lang="ru-RU" dirty="0"/>
                        <a:t>, </a:t>
                      </a:r>
                      <a:r>
                        <a:rPr lang="ru-RU" dirty="0" err="1"/>
                        <a:t>безпідставне</a:t>
                      </a:r>
                      <a:r>
                        <a:rPr lang="ru-RU" dirty="0"/>
                        <a:t> </a:t>
                      </a:r>
                      <a:r>
                        <a:rPr lang="ru-RU" dirty="0" err="1"/>
                        <a:t>завищення</a:t>
                      </a:r>
                      <a:r>
                        <a:rPr lang="ru-RU" dirty="0"/>
                        <a:t> </a:t>
                      </a:r>
                      <a:r>
                        <a:rPr lang="ru-RU" dirty="0" err="1"/>
                        <a:t>позивачем</a:t>
                      </a:r>
                      <a:r>
                        <a:rPr lang="ru-RU" dirty="0"/>
                        <a:t> </a:t>
                      </a:r>
                      <a:r>
                        <a:rPr lang="ru-RU" dirty="0" err="1"/>
                        <a:t>позовних</a:t>
                      </a:r>
                      <a:r>
                        <a:rPr lang="ru-RU" dirty="0"/>
                        <a:t> вимог тощо; </a:t>
                      </a:r>
                      <a:endParaRPr lang="ru-UA" dirty="0"/>
                    </a:p>
                  </a:txBody>
                  <a:tcPr/>
                </a:tc>
                <a:extLst>
                  <a:ext uri="{0D108BD9-81ED-4DB2-BD59-A6C34878D82A}">
                    <a16:rowId xmlns:a16="http://schemas.microsoft.com/office/drawing/2014/main" val="1268989855"/>
                  </a:ext>
                </a:extLst>
              </a:tr>
              <a:tr h="528126">
                <a:tc>
                  <a:txBody>
                    <a:bodyPr/>
                    <a:lstStyle/>
                    <a:p>
                      <a:r>
                        <a:rPr lang="ru-RU" dirty="0"/>
                        <a:t>4)  дії сторони щодо </a:t>
                      </a:r>
                      <a:r>
                        <a:rPr lang="ru-RU" dirty="0" err="1"/>
                        <a:t>досудового</a:t>
                      </a:r>
                      <a:r>
                        <a:rPr lang="ru-RU" dirty="0"/>
                        <a:t> вирішення спору та щодо </a:t>
                      </a:r>
                      <a:r>
                        <a:rPr lang="ru-RU" dirty="0" err="1"/>
                        <a:t>врегулювання</a:t>
                      </a:r>
                      <a:r>
                        <a:rPr lang="ru-RU" dirty="0"/>
                        <a:t> спору </a:t>
                      </a:r>
                      <a:r>
                        <a:rPr lang="ru-RU" dirty="0" err="1"/>
                        <a:t>мирним</a:t>
                      </a:r>
                      <a:r>
                        <a:rPr lang="ru-RU" dirty="0"/>
                        <a:t> шляхом під час </a:t>
                      </a:r>
                      <a:r>
                        <a:rPr lang="ru-RU" dirty="0" err="1"/>
                        <a:t>розгляду</a:t>
                      </a:r>
                      <a:r>
                        <a:rPr lang="ru-RU" dirty="0"/>
                        <a:t> </a:t>
                      </a:r>
                      <a:r>
                        <a:rPr lang="ru-RU" dirty="0" err="1"/>
                        <a:t>справи</a:t>
                      </a:r>
                      <a:r>
                        <a:rPr lang="ru-RU" dirty="0"/>
                        <a:t>, </a:t>
                      </a:r>
                      <a:r>
                        <a:rPr lang="ru-RU" dirty="0" err="1"/>
                        <a:t>стадію</a:t>
                      </a:r>
                      <a:r>
                        <a:rPr lang="ru-RU" dirty="0"/>
                        <a:t> </a:t>
                      </a:r>
                      <a:r>
                        <a:rPr lang="ru-RU" dirty="0" err="1"/>
                        <a:t>розгляду</a:t>
                      </a:r>
                      <a:r>
                        <a:rPr lang="ru-RU" dirty="0"/>
                        <a:t> </a:t>
                      </a:r>
                      <a:r>
                        <a:rPr lang="ru-RU" dirty="0" err="1"/>
                        <a:t>справи</a:t>
                      </a:r>
                      <a:r>
                        <a:rPr lang="ru-RU" dirty="0"/>
                        <a:t>, на </a:t>
                      </a:r>
                      <a:r>
                        <a:rPr lang="ru-RU" dirty="0" err="1"/>
                        <a:t>якій</a:t>
                      </a:r>
                      <a:r>
                        <a:rPr lang="ru-RU" dirty="0"/>
                        <a:t> такі дії вчинялись.</a:t>
                      </a:r>
                      <a:endParaRPr lang="ru-UA" dirty="0"/>
                    </a:p>
                  </a:txBody>
                  <a:tcPr/>
                </a:tc>
                <a:extLst>
                  <a:ext uri="{0D108BD9-81ED-4DB2-BD59-A6C34878D82A}">
                    <a16:rowId xmlns:a16="http://schemas.microsoft.com/office/drawing/2014/main" val="3053855708"/>
                  </a:ext>
                </a:extLst>
              </a:tr>
              <a:tr h="528126">
                <a:tc>
                  <a:txBody>
                    <a:bodyPr/>
                    <a:lstStyle/>
                    <a:p>
                      <a:r>
                        <a:rPr lang="ru-RU" b="1" i="0" dirty="0" err="1">
                          <a:solidFill>
                            <a:schemeClr val="tx1"/>
                          </a:solidFill>
                          <a:effectLst>
                            <a:outerShdw blurRad="38100" dist="38100" dir="2700000" algn="tl">
                              <a:srgbClr val="000000">
                                <a:alpha val="43137"/>
                              </a:srgbClr>
                            </a:outerShdw>
                          </a:effectLst>
                        </a:rPr>
                        <a:t>Вивчаючи</a:t>
                      </a:r>
                      <a:r>
                        <a:rPr lang="ru-RU" b="1" i="0" dirty="0">
                          <a:solidFill>
                            <a:schemeClr val="tx1"/>
                          </a:solidFill>
                          <a:effectLst>
                            <a:outerShdw blurRad="38100" dist="38100" dir="2700000" algn="tl">
                              <a:srgbClr val="000000">
                                <a:alpha val="43137"/>
                              </a:srgbClr>
                            </a:outerShdw>
                          </a:effectLst>
                        </a:rPr>
                        <a:t> </a:t>
                      </a:r>
                      <a:r>
                        <a:rPr lang="ru-RU" b="1" i="0" dirty="0" err="1">
                          <a:solidFill>
                            <a:schemeClr val="tx1"/>
                          </a:solidFill>
                          <a:effectLst>
                            <a:outerShdw blurRad="38100" dist="38100" dir="2700000" algn="tl">
                              <a:srgbClr val="000000">
                                <a:alpha val="43137"/>
                              </a:srgbClr>
                            </a:outerShdw>
                          </a:effectLst>
                        </a:rPr>
                        <a:t>дане</a:t>
                      </a:r>
                      <a:r>
                        <a:rPr lang="ru-RU" b="1" i="0" dirty="0">
                          <a:solidFill>
                            <a:schemeClr val="tx1"/>
                          </a:solidFill>
                          <a:effectLst>
                            <a:outerShdw blurRad="38100" dist="38100" dir="2700000" algn="tl">
                              <a:srgbClr val="000000">
                                <a:alpha val="43137"/>
                              </a:srgbClr>
                            </a:outerShdw>
                          </a:effectLst>
                        </a:rPr>
                        <a:t> питання слід </a:t>
                      </a:r>
                      <a:r>
                        <a:rPr lang="ru-RU" b="1" i="0" dirty="0" err="1">
                          <a:solidFill>
                            <a:schemeClr val="tx1"/>
                          </a:solidFill>
                          <a:effectLst>
                            <a:outerShdw blurRad="38100" dist="38100" dir="2700000" algn="tl">
                              <a:srgbClr val="000000">
                                <a:alpha val="43137"/>
                              </a:srgbClr>
                            </a:outerShdw>
                          </a:effectLst>
                        </a:rPr>
                        <a:t>керуватися</a:t>
                      </a:r>
                      <a:r>
                        <a:rPr lang="ru-RU" b="1" i="0" dirty="0">
                          <a:solidFill>
                            <a:schemeClr val="tx1"/>
                          </a:solidFill>
                          <a:effectLst>
                            <a:outerShdw blurRad="38100" dist="38100" dir="2700000" algn="tl">
                              <a:srgbClr val="000000">
                                <a:alpha val="43137"/>
                              </a:srgbClr>
                            </a:outerShdw>
                          </a:effectLst>
                        </a:rPr>
                        <a:t>, </a:t>
                      </a:r>
                      <a:r>
                        <a:rPr lang="ru-RU" b="1" i="0" dirty="0" err="1">
                          <a:solidFill>
                            <a:schemeClr val="tx1"/>
                          </a:solidFill>
                          <a:effectLst>
                            <a:outerShdw blurRad="38100" dist="38100" dir="2700000" algn="tl">
                              <a:srgbClr val="000000">
                                <a:alpha val="43137"/>
                              </a:srgbClr>
                            </a:outerShdw>
                          </a:effectLst>
                        </a:rPr>
                        <a:t>окрім</a:t>
                      </a:r>
                      <a:r>
                        <a:rPr lang="ru-RU" b="1" i="0" dirty="0">
                          <a:solidFill>
                            <a:schemeClr val="tx1"/>
                          </a:solidFill>
                          <a:effectLst>
                            <a:outerShdw blurRad="38100" dist="38100" dir="2700000" algn="tl">
                              <a:srgbClr val="000000">
                                <a:alpha val="43137"/>
                              </a:srgbClr>
                            </a:outerShdw>
                          </a:effectLst>
                        </a:rPr>
                        <a:t> ГПК та Закону України «Про </a:t>
                      </a:r>
                      <a:r>
                        <a:rPr lang="ru-RU" b="1" i="0" dirty="0" err="1">
                          <a:solidFill>
                            <a:schemeClr val="tx1"/>
                          </a:solidFill>
                          <a:effectLst>
                            <a:outerShdw blurRad="38100" dist="38100" dir="2700000" algn="tl">
                              <a:srgbClr val="000000">
                                <a:alpha val="43137"/>
                              </a:srgbClr>
                            </a:outerShdw>
                          </a:effectLst>
                        </a:rPr>
                        <a:t>судовий</a:t>
                      </a:r>
                      <a:r>
                        <a:rPr lang="ru-RU" b="1" i="0" dirty="0">
                          <a:solidFill>
                            <a:schemeClr val="tx1"/>
                          </a:solidFill>
                          <a:effectLst>
                            <a:outerShdw blurRad="38100" dist="38100" dir="2700000" algn="tl">
                              <a:srgbClr val="000000">
                                <a:alpha val="43137"/>
                              </a:srgbClr>
                            </a:outerShdw>
                          </a:effectLst>
                        </a:rPr>
                        <a:t> </a:t>
                      </a:r>
                      <a:r>
                        <a:rPr lang="ru-RU" b="1" i="0" dirty="0" err="1">
                          <a:solidFill>
                            <a:schemeClr val="tx1"/>
                          </a:solidFill>
                          <a:effectLst>
                            <a:outerShdw blurRad="38100" dist="38100" dir="2700000" algn="tl">
                              <a:srgbClr val="000000">
                                <a:alpha val="43137"/>
                              </a:srgbClr>
                            </a:outerShdw>
                          </a:effectLst>
                        </a:rPr>
                        <a:t>збір</a:t>
                      </a:r>
                      <a:r>
                        <a:rPr lang="ru-RU" b="1" i="0" dirty="0">
                          <a:solidFill>
                            <a:schemeClr val="tx1"/>
                          </a:solidFill>
                          <a:effectLst>
                            <a:outerShdw blurRad="38100" dist="38100" dir="2700000" algn="tl">
                              <a:srgbClr val="000000">
                                <a:alpha val="43137"/>
                              </a:srgbClr>
                            </a:outerShdw>
                          </a:effectLst>
                        </a:rPr>
                        <a:t>» також  </a:t>
                      </a:r>
                      <a:r>
                        <a:rPr lang="ru-RU" b="1" i="0" dirty="0" err="1">
                          <a:solidFill>
                            <a:schemeClr val="tx1"/>
                          </a:solidFill>
                          <a:effectLst>
                            <a:outerShdw blurRad="38100" dist="38100" dir="2700000" algn="tl">
                              <a:srgbClr val="000000">
                                <a:alpha val="43137"/>
                              </a:srgbClr>
                            </a:outerShdw>
                          </a:effectLst>
                        </a:rPr>
                        <a:t>положеннями</a:t>
                      </a:r>
                      <a:r>
                        <a:rPr lang="ru-RU" b="1" i="0" dirty="0">
                          <a:solidFill>
                            <a:schemeClr val="tx1"/>
                          </a:solidFill>
                          <a:effectLst>
                            <a:outerShdw blurRad="38100" dist="38100" dir="2700000" algn="tl">
                              <a:srgbClr val="000000">
                                <a:alpha val="43137"/>
                              </a:srgbClr>
                            </a:outerShdw>
                          </a:effectLst>
                        </a:rPr>
                        <a:t>  </a:t>
                      </a:r>
                      <a:r>
                        <a:rPr lang="ru-RU" b="1" i="1" u="sng" dirty="0">
                          <a:solidFill>
                            <a:schemeClr val="tx1"/>
                          </a:solidFill>
                          <a:effectLst>
                            <a:outerShdw blurRad="38100" dist="38100" dir="2700000" algn="tl">
                              <a:srgbClr val="000000">
                                <a:alpha val="43137"/>
                              </a:srgbClr>
                            </a:outerShdw>
                          </a:effectLst>
                        </a:rPr>
                        <a:t>постанови Пленуму ВГСУ «Про деякі питання практики застосування </a:t>
                      </a:r>
                      <a:r>
                        <a:rPr lang="ru-RU" b="1" i="1" u="sng" dirty="0" err="1">
                          <a:solidFill>
                            <a:schemeClr val="tx1"/>
                          </a:solidFill>
                          <a:effectLst>
                            <a:outerShdw blurRad="38100" dist="38100" dir="2700000" algn="tl">
                              <a:srgbClr val="000000">
                                <a:alpha val="43137"/>
                              </a:srgbClr>
                            </a:outerShdw>
                          </a:effectLst>
                        </a:rPr>
                        <a:t>розділу</a:t>
                      </a:r>
                      <a:r>
                        <a:rPr lang="ru-RU" b="1" i="1" u="sng" dirty="0">
                          <a:solidFill>
                            <a:schemeClr val="tx1"/>
                          </a:solidFill>
                          <a:effectLst>
                            <a:outerShdw blurRad="38100" dist="38100" dir="2700000" algn="tl">
                              <a:srgbClr val="000000">
                                <a:alpha val="43137"/>
                              </a:srgbClr>
                            </a:outerShdw>
                          </a:effectLst>
                        </a:rPr>
                        <a:t> VI </a:t>
                      </a:r>
                      <a:r>
                        <a:rPr lang="ru-RU" b="1" i="1" u="sng" dirty="0" err="1">
                          <a:solidFill>
                            <a:schemeClr val="tx1"/>
                          </a:solidFill>
                          <a:effectLst>
                            <a:outerShdw blurRad="38100" dist="38100" dir="2700000" algn="tl">
                              <a:srgbClr val="000000">
                                <a:alpha val="43137"/>
                              </a:srgbClr>
                            </a:outerShdw>
                          </a:effectLst>
                        </a:rPr>
                        <a:t>Господарського</a:t>
                      </a:r>
                      <a:r>
                        <a:rPr lang="ru-RU" b="1" i="1" u="sng" dirty="0">
                          <a:solidFill>
                            <a:schemeClr val="tx1"/>
                          </a:solidFill>
                          <a:effectLst>
                            <a:outerShdw blurRad="38100" dist="38100" dir="2700000" algn="tl">
                              <a:srgbClr val="000000">
                                <a:alpha val="43137"/>
                              </a:srgbClr>
                            </a:outerShdw>
                          </a:effectLst>
                        </a:rPr>
                        <a:t> </a:t>
                      </a:r>
                      <a:r>
                        <a:rPr lang="ru-RU" b="1" i="1" u="sng" dirty="0" err="1">
                          <a:solidFill>
                            <a:schemeClr val="tx1"/>
                          </a:solidFill>
                          <a:effectLst>
                            <a:outerShdw blurRad="38100" dist="38100" dir="2700000" algn="tl">
                              <a:srgbClr val="000000">
                                <a:alpha val="43137"/>
                              </a:srgbClr>
                            </a:outerShdw>
                          </a:effectLst>
                        </a:rPr>
                        <a:t>процесуального</a:t>
                      </a:r>
                      <a:r>
                        <a:rPr lang="ru-RU" b="1" i="1" u="sng" dirty="0">
                          <a:solidFill>
                            <a:schemeClr val="tx1"/>
                          </a:solidFill>
                          <a:effectLst>
                            <a:outerShdw blurRad="38100" dist="38100" dir="2700000" algn="tl">
                              <a:srgbClr val="000000">
                                <a:alpha val="43137"/>
                              </a:srgbClr>
                            </a:outerShdw>
                          </a:effectLst>
                        </a:rPr>
                        <a:t> кодексу України» №7 від 21.02.2013 р.</a:t>
                      </a:r>
                      <a:endParaRPr lang="ru-UA" b="1" i="1" u="sng" dirty="0">
                        <a:solidFill>
                          <a:schemeClr val="tx1"/>
                        </a:solidFill>
                        <a:effectLst>
                          <a:outerShdw blurRad="38100" dist="38100" dir="2700000" algn="tl">
                            <a:srgbClr val="000000">
                              <a:alpha val="43137"/>
                            </a:srgbClr>
                          </a:outerShdw>
                        </a:effectLst>
                      </a:endParaRPr>
                    </a:p>
                  </a:txBody>
                  <a:tcPr>
                    <a:solidFill>
                      <a:schemeClr val="accent6"/>
                    </a:solidFill>
                  </a:tcPr>
                </a:tc>
                <a:extLst>
                  <a:ext uri="{0D108BD9-81ED-4DB2-BD59-A6C34878D82A}">
                    <a16:rowId xmlns:a16="http://schemas.microsoft.com/office/drawing/2014/main" val="1504091146"/>
                  </a:ext>
                </a:extLst>
              </a:tr>
            </a:tbl>
          </a:graphicData>
        </a:graphic>
      </p:graphicFrame>
    </p:spTree>
    <p:extLst>
      <p:ext uri="{BB962C8B-B14F-4D97-AF65-F5344CB8AC3E}">
        <p14:creationId xmlns:p14="http://schemas.microsoft.com/office/powerpoint/2010/main" val="4120718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0" name="Прямоугольник 9">
            <a:extLst>
              <a:ext uri="{FF2B5EF4-FFF2-40B4-BE49-F238E27FC236}">
                <a16:creationId xmlns:a16="http://schemas.microsoft.com/office/drawing/2014/main" id="{93F2CC0B-D5F1-40B8-9CC6-4A36850B6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nvGrpSpPr>
          <p:cNvPr id="12" name="Группа 11">
            <a:extLst>
              <a:ext uri="{FF2B5EF4-FFF2-40B4-BE49-F238E27FC236}">
                <a16:creationId xmlns:a16="http://schemas.microsoft.com/office/drawing/2014/main" id="{631C6CE6-1810-44ED-A6D7-3FF53040A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13" name="Полилиния 11">
              <a:extLst>
                <a:ext uri="{FF2B5EF4-FFF2-40B4-BE49-F238E27FC236}">
                  <a16:creationId xmlns:a16="http://schemas.microsoft.com/office/drawing/2014/main" id="{1F6D8BFE-D0D0-4BAE-9D5A-701DE7D3C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Полилиния 12">
              <a:extLst>
                <a:ext uri="{FF2B5EF4-FFF2-40B4-BE49-F238E27FC236}">
                  <a16:creationId xmlns:a16="http://schemas.microsoft.com/office/drawing/2014/main" id="{53F86D30-CEDB-4D96-AF73-AA3CD5A43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Полилиния 13">
              <a:extLst>
                <a:ext uri="{FF2B5EF4-FFF2-40B4-BE49-F238E27FC236}">
                  <a16:creationId xmlns:a16="http://schemas.microsoft.com/office/drawing/2014/main" id="{F5187540-C4C8-410C-A395-69FCB1C8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Полилиния 14">
              <a:extLst>
                <a:ext uri="{FF2B5EF4-FFF2-40B4-BE49-F238E27FC236}">
                  <a16:creationId xmlns:a16="http://schemas.microsoft.com/office/drawing/2014/main" id="{75BD6E4A-797C-451B-B08F-D99C1A9D1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Полилиния 15">
              <a:extLst>
                <a:ext uri="{FF2B5EF4-FFF2-40B4-BE49-F238E27FC236}">
                  <a16:creationId xmlns:a16="http://schemas.microsoft.com/office/drawing/2014/main" id="{0D241082-BAFA-462E-827B-5814B020F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Полилиния 16">
              <a:extLst>
                <a:ext uri="{FF2B5EF4-FFF2-40B4-BE49-F238E27FC236}">
                  <a16:creationId xmlns:a16="http://schemas.microsoft.com/office/drawing/2014/main" id="{2920CCBD-116D-450B-9608-99F05F7D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Полилиния 17">
              <a:extLst>
                <a:ext uri="{FF2B5EF4-FFF2-40B4-BE49-F238E27FC236}">
                  <a16:creationId xmlns:a16="http://schemas.microsoft.com/office/drawing/2014/main" id="{A57CD3DE-CEAF-4BD4-A5EF-24B3E622B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Полилиния 18">
              <a:extLst>
                <a:ext uri="{FF2B5EF4-FFF2-40B4-BE49-F238E27FC236}">
                  <a16:creationId xmlns:a16="http://schemas.microsoft.com/office/drawing/2014/main" id="{4EC3258C-366B-4629-A7D3-5173D3637D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Полилиния 19">
              <a:extLst>
                <a:ext uri="{FF2B5EF4-FFF2-40B4-BE49-F238E27FC236}">
                  <a16:creationId xmlns:a16="http://schemas.microsoft.com/office/drawing/2014/main" id="{D444D63A-CE2B-4ACD-BA0E-4ADECAD8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Полилиния 20">
              <a:extLst>
                <a:ext uri="{FF2B5EF4-FFF2-40B4-BE49-F238E27FC236}">
                  <a16:creationId xmlns:a16="http://schemas.microsoft.com/office/drawing/2014/main" id="{7A504DF6-187A-4A54-96E8-3F3F28AAA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Полилиния 21">
              <a:extLst>
                <a:ext uri="{FF2B5EF4-FFF2-40B4-BE49-F238E27FC236}">
                  <a16:creationId xmlns:a16="http://schemas.microsoft.com/office/drawing/2014/main" id="{FE04C6F5-6DC5-4C7E-9278-9BE624FC78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Полилиния 22">
              <a:extLst>
                <a:ext uri="{FF2B5EF4-FFF2-40B4-BE49-F238E27FC236}">
                  <a16:creationId xmlns:a16="http://schemas.microsoft.com/office/drawing/2014/main" id="{94A02D9B-E6A9-4D6A-9D2A-D81C76802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Группа 25">
            <a:extLst>
              <a:ext uri="{FF2B5EF4-FFF2-40B4-BE49-F238E27FC236}">
                <a16:creationId xmlns:a16="http://schemas.microsoft.com/office/drawing/2014/main" id="{B78034A6-3565-46AA-9E73-1C954666AB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27" name="Полилиния 27">
              <a:extLst>
                <a:ext uri="{FF2B5EF4-FFF2-40B4-BE49-F238E27FC236}">
                  <a16:creationId xmlns:a16="http://schemas.microsoft.com/office/drawing/2014/main" id="{04947AA2-A772-42CB-9CEC-065095D3D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Полилиния 28">
              <a:extLst>
                <a:ext uri="{FF2B5EF4-FFF2-40B4-BE49-F238E27FC236}">
                  <a16:creationId xmlns:a16="http://schemas.microsoft.com/office/drawing/2014/main" id="{83C52D84-DEC1-4E16-972E-8EEA5D522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Полилиния 29">
              <a:extLst>
                <a:ext uri="{FF2B5EF4-FFF2-40B4-BE49-F238E27FC236}">
                  <a16:creationId xmlns:a16="http://schemas.microsoft.com/office/drawing/2014/main" id="{2036A28D-EF09-41F7-906F-CF405361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Полилиния 30">
              <a:extLst>
                <a:ext uri="{FF2B5EF4-FFF2-40B4-BE49-F238E27FC236}">
                  <a16:creationId xmlns:a16="http://schemas.microsoft.com/office/drawing/2014/main" id="{EE8D92C7-C907-4120-95E3-80E3DC85B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Полилиния 31">
              <a:extLst>
                <a:ext uri="{FF2B5EF4-FFF2-40B4-BE49-F238E27FC236}">
                  <a16:creationId xmlns:a16="http://schemas.microsoft.com/office/drawing/2014/main" id="{BBCEAAB8-CD22-41D7-B330-702682A27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Полилиния 32">
              <a:extLst>
                <a:ext uri="{FF2B5EF4-FFF2-40B4-BE49-F238E27FC236}">
                  <a16:creationId xmlns:a16="http://schemas.microsoft.com/office/drawing/2014/main" id="{6BBC1FEE-3D72-492B-8D8A-BE1A5507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Полилиния 33">
              <a:extLst>
                <a:ext uri="{FF2B5EF4-FFF2-40B4-BE49-F238E27FC236}">
                  <a16:creationId xmlns:a16="http://schemas.microsoft.com/office/drawing/2014/main" id="{C28C6E5C-C393-435C-96A1-AA2859BDC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Полилиния 34">
              <a:extLst>
                <a:ext uri="{FF2B5EF4-FFF2-40B4-BE49-F238E27FC236}">
                  <a16:creationId xmlns:a16="http://schemas.microsoft.com/office/drawing/2014/main" id="{2C2C991F-AC51-4DF5-B8DD-19B08C1CB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Полилиния 35">
              <a:extLst>
                <a:ext uri="{FF2B5EF4-FFF2-40B4-BE49-F238E27FC236}">
                  <a16:creationId xmlns:a16="http://schemas.microsoft.com/office/drawing/2014/main" id="{9C916B5F-285D-4F5A-9085-6781753AF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Полилиния 36">
              <a:extLst>
                <a:ext uri="{FF2B5EF4-FFF2-40B4-BE49-F238E27FC236}">
                  <a16:creationId xmlns:a16="http://schemas.microsoft.com/office/drawing/2014/main" id="{0375DD5F-9D17-4873-B697-3D44A5EBE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Полилиния 37">
              <a:extLst>
                <a:ext uri="{FF2B5EF4-FFF2-40B4-BE49-F238E27FC236}">
                  <a16:creationId xmlns:a16="http://schemas.microsoft.com/office/drawing/2014/main" id="{A159BBC7-6A8B-4612-94A8-56323452C7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Полилиния 38">
              <a:extLst>
                <a:ext uri="{FF2B5EF4-FFF2-40B4-BE49-F238E27FC236}">
                  <a16:creationId xmlns:a16="http://schemas.microsoft.com/office/drawing/2014/main" id="{177C901C-F8DE-4C99-95C8-F8CA1B84F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Прямоугольник 39">
            <a:extLst>
              <a:ext uri="{FF2B5EF4-FFF2-40B4-BE49-F238E27FC236}">
                <a16:creationId xmlns:a16="http://schemas.microsoft.com/office/drawing/2014/main" id="{D1D655F2-6D15-4265-ADEE-EF0075C13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42" name="Полилиния 69">
            <a:extLst>
              <a:ext uri="{FF2B5EF4-FFF2-40B4-BE49-F238E27FC236}">
                <a16:creationId xmlns:a16="http://schemas.microsoft.com/office/drawing/2014/main" id="{3248A930-1A6E-4EFB-8213-D1AC735BE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ru-RU" dirty="0"/>
          </a:p>
        </p:txBody>
      </p:sp>
      <p:sp>
        <p:nvSpPr>
          <p:cNvPr id="39" name="TextBox 38">
            <a:extLst>
              <a:ext uri="{FF2B5EF4-FFF2-40B4-BE49-F238E27FC236}">
                <a16:creationId xmlns:a16="http://schemas.microsoft.com/office/drawing/2014/main" id="{B6C459F7-16F4-477B-A8A2-89B2FF17DEB4}"/>
              </a:ext>
            </a:extLst>
          </p:cNvPr>
          <p:cNvSpPr txBox="1"/>
          <p:nvPr/>
        </p:nvSpPr>
        <p:spPr>
          <a:xfrm>
            <a:off x="2250686" y="1059544"/>
            <a:ext cx="9510224" cy="526297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ru-RU" sz="2400" dirty="0">
                <a:effectLst>
                  <a:outerShdw blurRad="38100" dist="38100" dir="2700000" algn="tl">
                    <a:srgbClr val="000000">
                      <a:alpha val="43137"/>
                    </a:srgbClr>
                  </a:outerShdw>
                </a:effectLst>
              </a:rPr>
              <a:t>Якщо </a:t>
            </a:r>
            <a:r>
              <a:rPr lang="ru-RU" sz="2400" dirty="0" err="1">
                <a:effectLst>
                  <a:outerShdw blurRad="38100" dist="38100" dir="2700000" algn="tl">
                    <a:srgbClr val="000000">
                      <a:alpha val="43137"/>
                    </a:srgbClr>
                  </a:outerShdw>
                </a:effectLst>
              </a:rPr>
              <a:t>подані</a:t>
            </a:r>
            <a:r>
              <a:rPr lang="ru-RU" sz="2400" dirty="0">
                <a:effectLst>
                  <a:outerShdw blurRad="38100" dist="38100" dir="2700000" algn="tl">
                    <a:srgbClr val="000000">
                      <a:alpha val="43137"/>
                    </a:srgbClr>
                  </a:outerShdw>
                </a:effectLst>
              </a:rPr>
              <a:t> сторонами та іншими учасниками судового </a:t>
            </a:r>
            <a:r>
              <a:rPr lang="ru-RU" sz="2400" dirty="0" err="1">
                <a:effectLst>
                  <a:outerShdw blurRad="38100" dist="38100" dir="2700000" algn="tl">
                    <a:srgbClr val="000000">
                      <a:alpha val="43137"/>
                    </a:srgbClr>
                  </a:outerShdw>
                </a:effectLst>
              </a:rPr>
              <a:t>процесу</a:t>
            </a:r>
            <a:r>
              <a:rPr lang="ru-RU" sz="2400" dirty="0">
                <a:effectLst>
                  <a:outerShdw blurRad="38100" dist="38100" dir="2700000" algn="tl">
                    <a:srgbClr val="000000">
                      <a:alpha val="43137"/>
                    </a:srgbClr>
                  </a:outerShdw>
                </a:effectLst>
              </a:rPr>
              <a:t> </a:t>
            </a:r>
            <a:r>
              <a:rPr lang="ru-RU" sz="2400" dirty="0" err="1">
                <a:effectLst>
                  <a:outerShdw blurRad="38100" dist="38100" dir="2700000" algn="tl">
                    <a:srgbClr val="000000">
                      <a:alpha val="43137"/>
                    </a:srgbClr>
                  </a:outerShdw>
                </a:effectLst>
              </a:rPr>
              <a:t>докази</a:t>
            </a:r>
            <a:r>
              <a:rPr lang="ru-RU" sz="2400" dirty="0">
                <a:effectLst>
                  <a:outerShdw blurRad="38100" dist="38100" dir="2700000" algn="tl">
                    <a:srgbClr val="000000">
                      <a:alpha val="43137"/>
                    </a:srgbClr>
                  </a:outerShdw>
                </a:effectLst>
              </a:rPr>
              <a:t> є </a:t>
            </a:r>
            <a:r>
              <a:rPr lang="ru-RU" sz="2400" dirty="0" err="1">
                <a:effectLst>
                  <a:outerShdw blurRad="38100" dist="38100" dir="2700000" algn="tl">
                    <a:srgbClr val="000000">
                      <a:alpha val="43137"/>
                    </a:srgbClr>
                  </a:outerShdw>
                </a:effectLst>
              </a:rPr>
              <a:t>недостатніми</a:t>
            </a:r>
            <a:r>
              <a:rPr lang="ru-RU" sz="2400" dirty="0">
                <a:effectLst>
                  <a:outerShdw blurRad="38100" dist="38100" dir="2700000" algn="tl">
                    <a:srgbClr val="000000">
                      <a:alpha val="43137"/>
                    </a:srgbClr>
                  </a:outerShdw>
                </a:effectLst>
              </a:rPr>
              <a:t>, </a:t>
            </a:r>
            <a:r>
              <a:rPr lang="ru-RU" sz="2400" dirty="0" err="1">
                <a:effectLst>
                  <a:outerShdw blurRad="38100" dist="38100" dir="2700000" algn="tl">
                    <a:srgbClr val="000000">
                      <a:alpha val="43137"/>
                    </a:srgbClr>
                  </a:outerShdw>
                </a:effectLst>
              </a:rPr>
              <a:t>господарський</a:t>
            </a:r>
            <a:r>
              <a:rPr lang="ru-RU" sz="2400" dirty="0">
                <a:effectLst>
                  <a:outerShdw blurRad="38100" dist="38100" dir="2700000" algn="tl">
                    <a:srgbClr val="000000">
                      <a:alpha val="43137"/>
                    </a:srgbClr>
                  </a:outerShdw>
                </a:effectLst>
              </a:rPr>
              <a:t> суд може за їх </a:t>
            </a:r>
            <a:r>
              <a:rPr lang="ru-RU" sz="2400" dirty="0" err="1">
                <a:effectLst>
                  <a:outerShdw blurRad="38100" dist="38100" dir="2700000" algn="tl">
                    <a:srgbClr val="000000">
                      <a:alpha val="43137"/>
                    </a:srgbClr>
                  </a:outerShdw>
                </a:effectLst>
              </a:rPr>
              <a:t>клопотанням</a:t>
            </a:r>
            <a:r>
              <a:rPr lang="ru-RU" sz="2400" dirty="0">
                <a:effectLst>
                  <a:outerShdw blurRad="38100" dist="38100" dir="2700000" algn="tl">
                    <a:srgbClr val="000000">
                      <a:alpha val="43137"/>
                    </a:srgbClr>
                  </a:outerShdw>
                </a:effectLst>
              </a:rPr>
              <a:t> чи за </a:t>
            </a:r>
            <a:r>
              <a:rPr lang="ru-RU" sz="2400" dirty="0" err="1">
                <a:effectLst>
                  <a:outerShdw blurRad="38100" dist="38100" dir="2700000" algn="tl">
                    <a:srgbClr val="000000">
                      <a:alpha val="43137"/>
                    </a:srgbClr>
                  </a:outerShdw>
                </a:effectLst>
              </a:rPr>
              <a:t>власною</a:t>
            </a:r>
            <a:r>
              <a:rPr lang="ru-RU" sz="2400" dirty="0">
                <a:effectLst>
                  <a:outerShdw blurRad="38100" dist="38100" dir="2700000" algn="tl">
                    <a:srgbClr val="000000">
                      <a:alpha val="43137"/>
                    </a:srgbClr>
                  </a:outerShdw>
                </a:effectLst>
              </a:rPr>
              <a:t> </a:t>
            </a:r>
            <a:r>
              <a:rPr lang="ru-RU" sz="2400" dirty="0" err="1">
                <a:effectLst>
                  <a:outerShdw blurRad="38100" dist="38100" dir="2700000" algn="tl">
                    <a:srgbClr val="000000">
                      <a:alpha val="43137"/>
                    </a:srgbClr>
                  </a:outerShdw>
                </a:effectLst>
              </a:rPr>
              <a:t>ініціативою</a:t>
            </a:r>
            <a:r>
              <a:rPr lang="ru-RU" sz="2400" dirty="0">
                <a:effectLst>
                  <a:outerShdw blurRad="38100" dist="38100" dir="2700000" algn="tl">
                    <a:srgbClr val="000000">
                      <a:alpha val="43137"/>
                    </a:srgbClr>
                  </a:outerShdw>
                </a:effectLst>
              </a:rPr>
              <a:t> </a:t>
            </a:r>
            <a:r>
              <a:rPr lang="ru-RU" sz="2400" dirty="0" err="1">
                <a:effectLst>
                  <a:outerShdw blurRad="38100" dist="38100" dir="2700000" algn="tl">
                    <a:srgbClr val="000000">
                      <a:alpha val="43137"/>
                    </a:srgbClr>
                  </a:outerShdw>
                </a:effectLst>
              </a:rPr>
              <a:t>витребувати</a:t>
            </a:r>
            <a:r>
              <a:rPr lang="ru-RU" sz="2400" dirty="0">
                <a:effectLst>
                  <a:outerShdw blurRad="38100" dist="38100" dir="2700000" algn="tl">
                    <a:srgbClr val="000000">
                      <a:alpha val="43137"/>
                    </a:srgbClr>
                  </a:outerShdw>
                </a:effectLst>
              </a:rPr>
              <a:t> в порядку </a:t>
            </a:r>
            <a:r>
              <a:rPr lang="ru-RU" sz="2400" dirty="0" err="1">
                <a:effectLst>
                  <a:outerShdw blurRad="38100" dist="38100" dir="2700000" algn="tl">
                    <a:srgbClr val="000000">
                      <a:alpha val="43137"/>
                    </a:srgbClr>
                  </a:outerShdw>
                </a:effectLst>
              </a:rPr>
              <a:t>підготовки</a:t>
            </a:r>
            <a:r>
              <a:rPr lang="ru-RU" sz="2400" dirty="0">
                <a:effectLst>
                  <a:outerShdw blurRad="38100" dist="38100" dir="2700000" algn="tl">
                    <a:srgbClr val="000000">
                      <a:alpha val="43137"/>
                    </a:srgbClr>
                  </a:outerShdw>
                </a:effectLst>
              </a:rPr>
              <a:t> </a:t>
            </a:r>
            <a:r>
              <a:rPr lang="ru-RU" sz="2400" dirty="0" err="1">
                <a:effectLst>
                  <a:outerShdw blurRad="38100" dist="38100" dir="2700000" algn="tl">
                    <a:srgbClr val="000000">
                      <a:alpha val="43137"/>
                    </a:srgbClr>
                  </a:outerShdw>
                </a:effectLst>
              </a:rPr>
              <a:t>справи</a:t>
            </a:r>
            <a:r>
              <a:rPr lang="ru-RU" sz="2400" dirty="0">
                <a:effectLst>
                  <a:outerShdw blurRad="38100" dist="38100" dir="2700000" algn="tl">
                    <a:srgbClr val="000000">
                      <a:alpha val="43137"/>
                    </a:srgbClr>
                  </a:outerShdw>
                </a:effectLst>
              </a:rPr>
              <a:t> до </a:t>
            </a:r>
            <a:r>
              <a:rPr lang="ru-RU" sz="2400" dirty="0" err="1">
                <a:effectLst>
                  <a:outerShdw blurRad="38100" dist="38100" dir="2700000" algn="tl">
                    <a:srgbClr val="000000">
                      <a:alpha val="43137"/>
                    </a:srgbClr>
                  </a:outerShdw>
                </a:effectLst>
              </a:rPr>
              <a:t>розгляду</a:t>
            </a:r>
            <a:r>
              <a:rPr lang="ru-RU" sz="2400" dirty="0">
                <a:effectLst>
                  <a:outerShdw blurRad="38100" dist="38100" dir="2700000" algn="tl">
                    <a:srgbClr val="000000">
                      <a:alpha val="43137"/>
                    </a:srgbClr>
                  </a:outerShdw>
                </a:effectLst>
              </a:rPr>
              <a:t> необхідні для цього </a:t>
            </a:r>
            <a:r>
              <a:rPr lang="ru-RU" sz="2400" dirty="0" err="1">
                <a:effectLst>
                  <a:outerShdw blurRad="38100" dist="38100" dir="2700000" algn="tl">
                    <a:srgbClr val="000000">
                      <a:alpha val="43137"/>
                    </a:srgbClr>
                  </a:outerShdw>
                </a:effectLst>
              </a:rPr>
              <a:t>письмові</a:t>
            </a:r>
            <a:r>
              <a:rPr lang="ru-RU" sz="2400" dirty="0">
                <a:effectLst>
                  <a:outerShdw blurRad="38100" dist="38100" dir="2700000" algn="tl">
                    <a:srgbClr val="000000">
                      <a:alpha val="43137"/>
                    </a:srgbClr>
                  </a:outerShdw>
                </a:effectLst>
              </a:rPr>
              <a:t> і </a:t>
            </a:r>
            <a:r>
              <a:rPr lang="ru-RU" sz="2400" dirty="0" err="1">
                <a:effectLst>
                  <a:outerShdw blurRad="38100" dist="38100" dir="2700000" algn="tl">
                    <a:srgbClr val="000000">
                      <a:alpha val="43137"/>
                    </a:srgbClr>
                  </a:outerShdw>
                </a:effectLst>
              </a:rPr>
              <a:t>речові</a:t>
            </a:r>
            <a:r>
              <a:rPr lang="ru-RU" sz="2400" dirty="0">
                <a:effectLst>
                  <a:outerShdw blurRad="38100" dist="38100" dir="2700000" algn="tl">
                    <a:srgbClr val="000000">
                      <a:alpha val="43137"/>
                    </a:srgbClr>
                  </a:outerShdw>
                </a:effectLst>
              </a:rPr>
              <a:t> </a:t>
            </a:r>
            <a:r>
              <a:rPr lang="ru-RU" sz="2400" dirty="0" err="1">
                <a:effectLst>
                  <a:outerShdw blurRad="38100" dist="38100" dir="2700000" algn="tl">
                    <a:srgbClr val="000000">
                      <a:alpha val="43137"/>
                    </a:srgbClr>
                  </a:outerShdw>
                </a:effectLst>
              </a:rPr>
              <a:t>докази</a:t>
            </a:r>
            <a:r>
              <a:rPr lang="ru-RU" sz="2400" dirty="0">
                <a:effectLst>
                  <a:outerShdw blurRad="38100" dist="38100" dir="2700000" algn="tl">
                    <a:srgbClr val="000000">
                      <a:alpha val="43137"/>
                    </a:srgbClr>
                  </a:outerShdw>
                </a:effectLst>
              </a:rPr>
              <a:t>, інші матеріали, </a:t>
            </a:r>
            <a:r>
              <a:rPr lang="ru-RU" sz="2400" dirty="0" err="1">
                <a:effectLst>
                  <a:outerShdw blurRad="38100" dist="38100" dir="2700000" algn="tl">
                    <a:srgbClr val="000000">
                      <a:alpha val="43137"/>
                    </a:srgbClr>
                  </a:outerShdw>
                </a:effectLst>
              </a:rPr>
              <a:t>притому</a:t>
            </a:r>
            <a:r>
              <a:rPr lang="ru-RU" sz="2400" dirty="0">
                <a:effectLst>
                  <a:outerShdw blurRad="38100" dist="38100" dir="2700000" algn="tl">
                    <a:srgbClr val="000000">
                      <a:alpha val="43137"/>
                    </a:srgbClr>
                  </a:outerShdw>
                </a:effectLst>
              </a:rPr>
              <a:t> не лише від </a:t>
            </a:r>
            <a:r>
              <a:rPr lang="ru-RU" sz="2400" dirty="0" err="1">
                <a:effectLst>
                  <a:outerShdw blurRad="38100" dist="38100" dir="2700000" algn="tl">
                    <a:srgbClr val="000000">
                      <a:alpha val="43137"/>
                    </a:srgbClr>
                  </a:outerShdw>
                </a:effectLst>
              </a:rPr>
              <a:t>учасників</a:t>
            </a:r>
            <a:r>
              <a:rPr lang="ru-RU" sz="2400" dirty="0">
                <a:effectLst>
                  <a:outerShdw blurRad="38100" dist="38100" dir="2700000" algn="tl">
                    <a:srgbClr val="000000">
                      <a:alpha val="43137"/>
                    </a:srgbClr>
                  </a:outerShdw>
                </a:effectLst>
              </a:rPr>
              <a:t> судового </a:t>
            </a:r>
            <a:r>
              <a:rPr lang="ru-RU" sz="2400" dirty="0" err="1">
                <a:effectLst>
                  <a:outerShdw blurRad="38100" dist="38100" dir="2700000" algn="tl">
                    <a:srgbClr val="000000">
                      <a:alpha val="43137"/>
                    </a:srgbClr>
                  </a:outerShdw>
                </a:effectLst>
              </a:rPr>
              <a:t>процесу</a:t>
            </a:r>
            <a:r>
              <a:rPr lang="ru-RU" sz="2400" dirty="0">
                <a:effectLst>
                  <a:outerShdw blurRad="38100" dist="38100" dir="2700000" algn="tl">
                    <a:srgbClr val="000000">
                      <a:alpha val="43137"/>
                    </a:srgbClr>
                  </a:outerShdw>
                </a:effectLst>
              </a:rPr>
              <a:t>, а й від інших підприємств, установ, організацій, державних органів. </a:t>
            </a:r>
          </a:p>
          <a:p>
            <a:endParaRPr lang="ru-RU" sz="2400" dirty="0">
              <a:effectLst>
                <a:outerShdw blurRad="38100" dist="38100" dir="2700000" algn="tl">
                  <a:srgbClr val="000000">
                    <a:alpha val="43137"/>
                  </a:srgbClr>
                </a:outerShdw>
              </a:effectLst>
            </a:endParaRPr>
          </a:p>
          <a:p>
            <a:r>
              <a:rPr lang="ru-RU" sz="2400" dirty="0">
                <a:effectLst>
                  <a:outerShdw blurRad="38100" dist="38100" dir="2700000" algn="tl">
                    <a:srgbClr val="000000">
                      <a:alpha val="43137"/>
                    </a:srgbClr>
                  </a:outerShdw>
                </a:effectLst>
              </a:rPr>
              <a:t>У разі </a:t>
            </a:r>
            <a:r>
              <a:rPr lang="ru-RU" sz="2400" dirty="0" err="1">
                <a:effectLst>
                  <a:outerShdw blurRad="38100" dist="38100" dir="2700000" algn="tl">
                    <a:srgbClr val="000000">
                      <a:alpha val="43137"/>
                    </a:srgbClr>
                  </a:outerShdw>
                </a:effectLst>
              </a:rPr>
              <a:t>неможливості</a:t>
            </a:r>
            <a:r>
              <a:rPr lang="ru-RU" sz="2400" dirty="0">
                <a:effectLst>
                  <a:outerShdw blurRad="38100" dist="38100" dir="2700000" algn="tl">
                    <a:srgbClr val="000000">
                      <a:alpha val="43137"/>
                    </a:srgbClr>
                  </a:outerShdw>
                </a:effectLst>
              </a:rPr>
              <a:t> самостійно подати необхідні для </a:t>
            </a:r>
            <a:r>
              <a:rPr lang="ru-RU" sz="2400" dirty="0" err="1">
                <a:effectLst>
                  <a:outerShdw blurRad="38100" dist="38100" dir="2700000" algn="tl">
                    <a:srgbClr val="000000">
                      <a:alpha val="43137"/>
                    </a:srgbClr>
                  </a:outerShdw>
                </a:effectLst>
              </a:rPr>
              <a:t>розгляду</a:t>
            </a:r>
            <a:r>
              <a:rPr lang="ru-RU" sz="2400" dirty="0">
                <a:effectLst>
                  <a:outerShdw blurRad="38100" dist="38100" dir="2700000" algn="tl">
                    <a:srgbClr val="000000">
                      <a:alpha val="43137"/>
                    </a:srgbClr>
                  </a:outerShdw>
                </a:effectLst>
              </a:rPr>
              <a:t> </a:t>
            </a:r>
            <a:r>
              <a:rPr lang="ru-RU" sz="2400" dirty="0" err="1">
                <a:effectLst>
                  <a:outerShdw blurRad="38100" dist="38100" dir="2700000" algn="tl">
                    <a:srgbClr val="000000">
                      <a:alpha val="43137"/>
                    </a:srgbClr>
                  </a:outerShdw>
                </a:effectLst>
              </a:rPr>
              <a:t>справи</a:t>
            </a:r>
            <a:r>
              <a:rPr lang="ru-RU" sz="2400" dirty="0">
                <a:effectLst>
                  <a:outerShdw blurRad="38100" dist="38100" dir="2700000" algn="tl">
                    <a:srgbClr val="000000">
                      <a:alpha val="43137"/>
                    </a:srgbClr>
                  </a:outerShdw>
                </a:effectLst>
              </a:rPr>
              <a:t> </a:t>
            </a:r>
            <a:r>
              <a:rPr lang="ru-RU" sz="2400" dirty="0" err="1">
                <a:effectLst>
                  <a:outerShdw blurRad="38100" dist="38100" dir="2700000" algn="tl">
                    <a:srgbClr val="000000">
                      <a:alpha val="43137"/>
                    </a:srgbClr>
                  </a:outerShdw>
                </a:effectLst>
              </a:rPr>
              <a:t>докази</a:t>
            </a:r>
            <a:r>
              <a:rPr lang="ru-RU" sz="2400" dirty="0">
                <a:effectLst>
                  <a:outerShdw blurRad="38100" dist="38100" dir="2700000" algn="tl">
                    <a:srgbClr val="000000">
                      <a:alpha val="43137"/>
                    </a:srgbClr>
                  </a:outerShdw>
                </a:effectLst>
              </a:rPr>
              <a:t> сторона, прокурор, </a:t>
            </a:r>
            <a:r>
              <a:rPr lang="ru-RU" sz="2400" dirty="0" err="1">
                <a:effectLst>
                  <a:outerShdw blurRad="38100" dist="38100" dir="2700000" algn="tl">
                    <a:srgbClr val="000000">
                      <a:alpha val="43137"/>
                    </a:srgbClr>
                  </a:outerShdw>
                </a:effectLst>
              </a:rPr>
              <a:t>третя</a:t>
            </a:r>
            <a:r>
              <a:rPr lang="ru-RU" sz="2400" dirty="0">
                <a:effectLst>
                  <a:outerShdw blurRad="38100" dist="38100" dir="2700000" algn="tl">
                    <a:srgbClr val="000000">
                      <a:alpha val="43137"/>
                    </a:srgbClr>
                  </a:outerShdw>
                </a:effectLst>
              </a:rPr>
              <a:t> особа </a:t>
            </a:r>
            <a:r>
              <a:rPr lang="ru-RU" sz="2400" dirty="0" err="1">
                <a:effectLst>
                  <a:outerShdw blurRad="38100" dist="38100" dir="2700000" algn="tl">
                    <a:srgbClr val="000000">
                      <a:alpha val="43137"/>
                    </a:srgbClr>
                  </a:outerShdw>
                </a:effectLst>
              </a:rPr>
              <a:t>вправі</a:t>
            </a:r>
            <a:r>
              <a:rPr lang="ru-RU" sz="2400" dirty="0">
                <a:effectLst>
                  <a:outerShdw blurRad="38100" dist="38100" dir="2700000" algn="tl">
                    <a:srgbClr val="000000">
                      <a:alpha val="43137"/>
                    </a:srgbClr>
                  </a:outerShdw>
                </a:effectLst>
              </a:rPr>
              <a:t> </a:t>
            </a:r>
            <a:r>
              <a:rPr lang="ru-RU" sz="2400" dirty="0" err="1">
                <a:effectLst>
                  <a:outerShdw blurRad="38100" dist="38100" dir="2700000" algn="tl">
                    <a:srgbClr val="000000">
                      <a:alpha val="43137"/>
                    </a:srgbClr>
                  </a:outerShdw>
                </a:effectLst>
              </a:rPr>
              <a:t>звернутися</a:t>
            </a:r>
            <a:r>
              <a:rPr lang="ru-RU" sz="2400" dirty="0">
                <a:effectLst>
                  <a:outerShdw blurRad="38100" dist="38100" dir="2700000" algn="tl">
                    <a:srgbClr val="000000">
                      <a:alpha val="43137"/>
                    </a:srgbClr>
                  </a:outerShdw>
                </a:effectLst>
              </a:rPr>
              <a:t> до </a:t>
            </a:r>
            <a:r>
              <a:rPr lang="ru-RU" sz="2400" dirty="0" err="1">
                <a:effectLst>
                  <a:outerShdw blurRad="38100" dist="38100" dir="2700000" algn="tl">
                    <a:srgbClr val="000000">
                      <a:alpha val="43137"/>
                    </a:srgbClr>
                  </a:outerShdw>
                </a:effectLst>
              </a:rPr>
              <a:t>господарського</a:t>
            </a:r>
            <a:r>
              <a:rPr lang="ru-RU" sz="2400" dirty="0">
                <a:effectLst>
                  <a:outerShdw blurRad="38100" dist="38100" dir="2700000" algn="tl">
                    <a:srgbClr val="000000">
                      <a:alpha val="43137"/>
                    </a:srgbClr>
                  </a:outerShdw>
                </a:effectLst>
              </a:rPr>
              <a:t> суду, в тому числі й </a:t>
            </a:r>
            <a:r>
              <a:rPr lang="ru-RU" sz="2400" dirty="0" err="1">
                <a:effectLst>
                  <a:outerShdw blurRad="38100" dist="38100" dir="2700000" algn="tl">
                    <a:srgbClr val="000000">
                      <a:alpha val="43137"/>
                    </a:srgbClr>
                  </a:outerShdw>
                </a:effectLst>
              </a:rPr>
              <a:t>апеляційної</a:t>
            </a:r>
            <a:r>
              <a:rPr lang="ru-RU" sz="2400" dirty="0">
                <a:effectLst>
                  <a:outerShdw blurRad="38100" dist="38100" dir="2700000" algn="tl">
                    <a:srgbClr val="000000">
                      <a:alpha val="43137"/>
                    </a:srgbClr>
                  </a:outerShdw>
                </a:effectLst>
              </a:rPr>
              <a:t> </a:t>
            </a:r>
            <a:r>
              <a:rPr lang="ru-RU" sz="2400" dirty="0" err="1">
                <a:effectLst>
                  <a:outerShdw blurRad="38100" dist="38100" dir="2700000" algn="tl">
                    <a:srgbClr val="000000">
                      <a:alpha val="43137"/>
                    </a:srgbClr>
                  </a:outerShdw>
                </a:effectLst>
              </a:rPr>
              <a:t>інстанції</a:t>
            </a:r>
            <a:r>
              <a:rPr lang="ru-RU" sz="2400" dirty="0">
                <a:effectLst>
                  <a:outerShdw blurRad="38100" dist="38100" dir="2700000" algn="tl">
                    <a:srgbClr val="000000">
                      <a:alpha val="43137"/>
                    </a:srgbClr>
                  </a:outerShdw>
                </a:effectLst>
              </a:rPr>
              <a:t>, з </a:t>
            </a:r>
            <a:r>
              <a:rPr lang="ru-RU" sz="2400" dirty="0" err="1">
                <a:effectLst>
                  <a:outerShdw blurRad="38100" dist="38100" dir="2700000" algn="tl">
                    <a:srgbClr val="000000">
                      <a:alpha val="43137"/>
                    </a:srgbClr>
                  </a:outerShdw>
                </a:effectLst>
              </a:rPr>
              <a:t>клопотанням</a:t>
            </a:r>
            <a:r>
              <a:rPr lang="ru-RU" sz="2400" dirty="0">
                <a:effectLst>
                  <a:outerShdw blurRad="38100" dist="38100" dir="2700000" algn="tl">
                    <a:srgbClr val="000000">
                      <a:alpha val="43137"/>
                    </a:srgbClr>
                  </a:outerShdw>
                </a:effectLst>
              </a:rPr>
              <a:t> про </a:t>
            </a:r>
            <a:r>
              <a:rPr lang="ru-RU" sz="2400" dirty="0" err="1">
                <a:effectLst>
                  <a:outerShdw blurRad="38100" dist="38100" dir="2700000" algn="tl">
                    <a:srgbClr val="000000">
                      <a:alpha val="43137"/>
                    </a:srgbClr>
                  </a:outerShdw>
                </a:effectLst>
              </a:rPr>
              <a:t>витребування</a:t>
            </a:r>
            <a:r>
              <a:rPr lang="ru-RU" sz="2400" dirty="0">
                <a:effectLst>
                  <a:outerShdw blurRad="38100" dist="38100" dir="2700000" algn="tl">
                    <a:srgbClr val="000000">
                      <a:alpha val="43137"/>
                    </a:srgbClr>
                  </a:outerShdw>
                </a:effectLst>
              </a:rPr>
              <a:t> </a:t>
            </a:r>
            <a:r>
              <a:rPr lang="ru-RU" sz="2400" dirty="0" err="1">
                <a:effectLst>
                  <a:outerShdw blurRad="38100" dist="38100" dir="2700000" algn="tl">
                    <a:srgbClr val="000000">
                      <a:alpha val="43137"/>
                    </a:srgbClr>
                  </a:outerShdw>
                </a:effectLst>
              </a:rPr>
              <a:t>доказів</a:t>
            </a:r>
            <a:r>
              <a:rPr lang="ru-RU" sz="2400" dirty="0">
                <a:effectLst>
                  <a:outerShdw blurRad="38100" dist="38100" dir="2700000" algn="tl">
                    <a:srgbClr val="000000">
                      <a:alpha val="43137"/>
                    </a:srgbClr>
                  </a:outerShdw>
                </a:effectLst>
              </a:rPr>
              <a:t>; при цьому </a:t>
            </a:r>
            <a:r>
              <a:rPr lang="ru-RU" sz="2400" dirty="0" err="1">
                <a:effectLst>
                  <a:outerShdw blurRad="38100" dist="38100" dir="2700000" algn="tl">
                    <a:srgbClr val="000000">
                      <a:alpha val="43137"/>
                    </a:srgbClr>
                  </a:outerShdw>
                </a:effectLst>
              </a:rPr>
              <a:t>обґрунтування</a:t>
            </a:r>
            <a:r>
              <a:rPr lang="ru-RU" sz="2400" dirty="0">
                <a:effectLst>
                  <a:outerShdw blurRad="38100" dist="38100" dir="2700000" algn="tl">
                    <a:srgbClr val="000000">
                      <a:alpha val="43137"/>
                    </a:srgbClr>
                  </a:outerShdw>
                </a:effectLst>
              </a:rPr>
              <a:t> </a:t>
            </a:r>
            <a:r>
              <a:rPr lang="ru-RU" sz="2400" dirty="0" err="1">
                <a:effectLst>
                  <a:outerShdw blurRad="38100" dist="38100" dir="2700000" algn="tl">
                    <a:srgbClr val="000000">
                      <a:alpha val="43137"/>
                    </a:srgbClr>
                  </a:outerShdw>
                </a:effectLst>
              </a:rPr>
              <a:t>такої</a:t>
            </a:r>
            <a:r>
              <a:rPr lang="ru-RU" sz="2400" dirty="0">
                <a:effectLst>
                  <a:outerShdw blurRad="38100" dist="38100" dir="2700000" algn="tl">
                    <a:srgbClr val="000000">
                      <a:alpha val="43137"/>
                    </a:srgbClr>
                  </a:outerShdw>
                </a:effectLst>
              </a:rPr>
              <a:t> </a:t>
            </a:r>
            <a:r>
              <a:rPr lang="ru-RU" sz="2400" dirty="0" err="1">
                <a:effectLst>
                  <a:outerShdw blurRad="38100" dist="38100" dir="2700000" algn="tl">
                    <a:srgbClr val="000000">
                      <a:alpha val="43137"/>
                    </a:srgbClr>
                  </a:outerShdw>
                </a:effectLst>
              </a:rPr>
              <a:t>неможливості</a:t>
            </a:r>
            <a:r>
              <a:rPr lang="ru-RU" sz="2400" dirty="0">
                <a:effectLst>
                  <a:outerShdw blurRad="38100" dist="38100" dir="2700000" algn="tl">
                    <a:srgbClr val="000000">
                      <a:alpha val="43137"/>
                    </a:srgbClr>
                  </a:outerShdw>
                </a:effectLst>
              </a:rPr>
              <a:t> покладається на особу, що </a:t>
            </a:r>
            <a:r>
              <a:rPr lang="ru-RU" sz="2400" dirty="0" err="1">
                <a:effectLst>
                  <a:outerShdw blurRad="38100" dist="38100" dir="2700000" algn="tl">
                    <a:srgbClr val="000000">
                      <a:alpha val="43137"/>
                    </a:srgbClr>
                  </a:outerShdw>
                </a:effectLst>
              </a:rPr>
              <a:t>заявляє</a:t>
            </a:r>
            <a:r>
              <a:rPr lang="ru-RU" sz="2400" dirty="0">
                <a:effectLst>
                  <a:outerShdw blurRad="38100" dist="38100" dir="2700000" algn="tl">
                    <a:srgbClr val="000000">
                      <a:alpha val="43137"/>
                    </a:srgbClr>
                  </a:outerShdw>
                </a:effectLst>
              </a:rPr>
              <a:t> </a:t>
            </a:r>
            <a:r>
              <a:rPr lang="ru-RU" sz="2400" dirty="0" err="1">
                <a:effectLst>
                  <a:outerShdw blurRad="38100" dist="38100" dir="2700000" algn="tl">
                    <a:srgbClr val="000000">
                      <a:alpha val="43137"/>
                    </a:srgbClr>
                  </a:outerShdw>
                </a:effectLst>
              </a:rPr>
              <a:t>відповідне</a:t>
            </a:r>
            <a:r>
              <a:rPr lang="ru-RU" sz="2400" dirty="0">
                <a:effectLst>
                  <a:outerShdw blurRad="38100" dist="38100" dir="2700000" algn="tl">
                    <a:srgbClr val="000000">
                      <a:alpha val="43137"/>
                    </a:srgbClr>
                  </a:outerShdw>
                </a:effectLst>
              </a:rPr>
              <a:t> </a:t>
            </a:r>
            <a:r>
              <a:rPr lang="ru-RU" sz="2400" dirty="0" err="1">
                <a:effectLst>
                  <a:outerShdw blurRad="38100" dist="38100" dir="2700000" algn="tl">
                    <a:srgbClr val="000000">
                      <a:alpha val="43137"/>
                    </a:srgbClr>
                  </a:outerShdw>
                </a:effectLst>
              </a:rPr>
              <a:t>клопотання</a:t>
            </a:r>
            <a:r>
              <a:rPr lang="ru-RU" sz="2400" dirty="0">
                <a:effectLst>
                  <a:outerShdw blurRad="38100" dist="38100" dir="2700000" algn="tl">
                    <a:srgbClr val="000000">
                      <a:alpha val="43137"/>
                    </a:srgbClr>
                  </a:outerShdw>
                </a:effectLst>
              </a:rPr>
              <a:t>.</a:t>
            </a:r>
            <a:endParaRPr lang="ru-UA"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78596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0" name="Прямоугольник 9">
            <a:extLst>
              <a:ext uri="{FF2B5EF4-FFF2-40B4-BE49-F238E27FC236}">
                <a16:creationId xmlns:a16="http://schemas.microsoft.com/office/drawing/2014/main" id="{93F2CC0B-D5F1-40B8-9CC6-4A36850B6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nvGrpSpPr>
          <p:cNvPr id="12" name="Группа 11">
            <a:extLst>
              <a:ext uri="{FF2B5EF4-FFF2-40B4-BE49-F238E27FC236}">
                <a16:creationId xmlns:a16="http://schemas.microsoft.com/office/drawing/2014/main" id="{631C6CE6-1810-44ED-A6D7-3FF53040A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13" name="Полилиния 11">
              <a:extLst>
                <a:ext uri="{FF2B5EF4-FFF2-40B4-BE49-F238E27FC236}">
                  <a16:creationId xmlns:a16="http://schemas.microsoft.com/office/drawing/2014/main" id="{1F6D8BFE-D0D0-4BAE-9D5A-701DE7D3C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Полилиния 12">
              <a:extLst>
                <a:ext uri="{FF2B5EF4-FFF2-40B4-BE49-F238E27FC236}">
                  <a16:creationId xmlns:a16="http://schemas.microsoft.com/office/drawing/2014/main" id="{53F86D30-CEDB-4D96-AF73-AA3CD5A43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Полилиния 13">
              <a:extLst>
                <a:ext uri="{FF2B5EF4-FFF2-40B4-BE49-F238E27FC236}">
                  <a16:creationId xmlns:a16="http://schemas.microsoft.com/office/drawing/2014/main" id="{F5187540-C4C8-410C-A395-69FCB1C8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Полилиния 14">
              <a:extLst>
                <a:ext uri="{FF2B5EF4-FFF2-40B4-BE49-F238E27FC236}">
                  <a16:creationId xmlns:a16="http://schemas.microsoft.com/office/drawing/2014/main" id="{75BD6E4A-797C-451B-B08F-D99C1A9D1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Полилиния 15">
              <a:extLst>
                <a:ext uri="{FF2B5EF4-FFF2-40B4-BE49-F238E27FC236}">
                  <a16:creationId xmlns:a16="http://schemas.microsoft.com/office/drawing/2014/main" id="{0D241082-BAFA-462E-827B-5814B020F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Полилиния 16">
              <a:extLst>
                <a:ext uri="{FF2B5EF4-FFF2-40B4-BE49-F238E27FC236}">
                  <a16:creationId xmlns:a16="http://schemas.microsoft.com/office/drawing/2014/main" id="{2920CCBD-116D-450B-9608-99F05F7D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Полилиния 17">
              <a:extLst>
                <a:ext uri="{FF2B5EF4-FFF2-40B4-BE49-F238E27FC236}">
                  <a16:creationId xmlns:a16="http://schemas.microsoft.com/office/drawing/2014/main" id="{A57CD3DE-CEAF-4BD4-A5EF-24B3E622B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Полилиния 18">
              <a:extLst>
                <a:ext uri="{FF2B5EF4-FFF2-40B4-BE49-F238E27FC236}">
                  <a16:creationId xmlns:a16="http://schemas.microsoft.com/office/drawing/2014/main" id="{4EC3258C-366B-4629-A7D3-5173D3637D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Полилиния 19">
              <a:extLst>
                <a:ext uri="{FF2B5EF4-FFF2-40B4-BE49-F238E27FC236}">
                  <a16:creationId xmlns:a16="http://schemas.microsoft.com/office/drawing/2014/main" id="{D444D63A-CE2B-4ACD-BA0E-4ADECAD8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Полилиния 20">
              <a:extLst>
                <a:ext uri="{FF2B5EF4-FFF2-40B4-BE49-F238E27FC236}">
                  <a16:creationId xmlns:a16="http://schemas.microsoft.com/office/drawing/2014/main" id="{7A504DF6-187A-4A54-96E8-3F3F28AAA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Полилиния 21">
              <a:extLst>
                <a:ext uri="{FF2B5EF4-FFF2-40B4-BE49-F238E27FC236}">
                  <a16:creationId xmlns:a16="http://schemas.microsoft.com/office/drawing/2014/main" id="{FE04C6F5-6DC5-4C7E-9278-9BE624FC78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Полилиния 22">
              <a:extLst>
                <a:ext uri="{FF2B5EF4-FFF2-40B4-BE49-F238E27FC236}">
                  <a16:creationId xmlns:a16="http://schemas.microsoft.com/office/drawing/2014/main" id="{94A02D9B-E6A9-4D6A-9D2A-D81C76802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Группа 25">
            <a:extLst>
              <a:ext uri="{FF2B5EF4-FFF2-40B4-BE49-F238E27FC236}">
                <a16:creationId xmlns:a16="http://schemas.microsoft.com/office/drawing/2014/main" id="{B78034A6-3565-46AA-9E73-1C954666AB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27" name="Полилиния 27">
              <a:extLst>
                <a:ext uri="{FF2B5EF4-FFF2-40B4-BE49-F238E27FC236}">
                  <a16:creationId xmlns:a16="http://schemas.microsoft.com/office/drawing/2014/main" id="{04947AA2-A772-42CB-9CEC-065095D3D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Полилиния 28">
              <a:extLst>
                <a:ext uri="{FF2B5EF4-FFF2-40B4-BE49-F238E27FC236}">
                  <a16:creationId xmlns:a16="http://schemas.microsoft.com/office/drawing/2014/main" id="{83C52D84-DEC1-4E16-972E-8EEA5D522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Полилиния 29">
              <a:extLst>
                <a:ext uri="{FF2B5EF4-FFF2-40B4-BE49-F238E27FC236}">
                  <a16:creationId xmlns:a16="http://schemas.microsoft.com/office/drawing/2014/main" id="{2036A28D-EF09-41F7-906F-CF405361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Полилиния 30">
              <a:extLst>
                <a:ext uri="{FF2B5EF4-FFF2-40B4-BE49-F238E27FC236}">
                  <a16:creationId xmlns:a16="http://schemas.microsoft.com/office/drawing/2014/main" id="{EE8D92C7-C907-4120-95E3-80E3DC85B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Полилиния 31">
              <a:extLst>
                <a:ext uri="{FF2B5EF4-FFF2-40B4-BE49-F238E27FC236}">
                  <a16:creationId xmlns:a16="http://schemas.microsoft.com/office/drawing/2014/main" id="{BBCEAAB8-CD22-41D7-B330-702682A27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Полилиния 32">
              <a:extLst>
                <a:ext uri="{FF2B5EF4-FFF2-40B4-BE49-F238E27FC236}">
                  <a16:creationId xmlns:a16="http://schemas.microsoft.com/office/drawing/2014/main" id="{6BBC1FEE-3D72-492B-8D8A-BE1A5507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Полилиния 33">
              <a:extLst>
                <a:ext uri="{FF2B5EF4-FFF2-40B4-BE49-F238E27FC236}">
                  <a16:creationId xmlns:a16="http://schemas.microsoft.com/office/drawing/2014/main" id="{C28C6E5C-C393-435C-96A1-AA2859BDC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Полилиния 34">
              <a:extLst>
                <a:ext uri="{FF2B5EF4-FFF2-40B4-BE49-F238E27FC236}">
                  <a16:creationId xmlns:a16="http://schemas.microsoft.com/office/drawing/2014/main" id="{2C2C991F-AC51-4DF5-B8DD-19B08C1CB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Полилиния 35">
              <a:extLst>
                <a:ext uri="{FF2B5EF4-FFF2-40B4-BE49-F238E27FC236}">
                  <a16:creationId xmlns:a16="http://schemas.microsoft.com/office/drawing/2014/main" id="{9C916B5F-285D-4F5A-9085-6781753AF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Полилиния 36">
              <a:extLst>
                <a:ext uri="{FF2B5EF4-FFF2-40B4-BE49-F238E27FC236}">
                  <a16:creationId xmlns:a16="http://schemas.microsoft.com/office/drawing/2014/main" id="{0375DD5F-9D17-4873-B697-3D44A5EBE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Полилиния 37">
              <a:extLst>
                <a:ext uri="{FF2B5EF4-FFF2-40B4-BE49-F238E27FC236}">
                  <a16:creationId xmlns:a16="http://schemas.microsoft.com/office/drawing/2014/main" id="{A159BBC7-6A8B-4612-94A8-56323452C7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Полилиния 38">
              <a:extLst>
                <a:ext uri="{FF2B5EF4-FFF2-40B4-BE49-F238E27FC236}">
                  <a16:creationId xmlns:a16="http://schemas.microsoft.com/office/drawing/2014/main" id="{177C901C-F8DE-4C99-95C8-F8CA1B84F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Прямоугольник 39">
            <a:extLst>
              <a:ext uri="{FF2B5EF4-FFF2-40B4-BE49-F238E27FC236}">
                <a16:creationId xmlns:a16="http://schemas.microsoft.com/office/drawing/2014/main" id="{D1D655F2-6D15-4265-ADEE-EF0075C13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42" name="Полилиния 69">
            <a:extLst>
              <a:ext uri="{FF2B5EF4-FFF2-40B4-BE49-F238E27FC236}">
                <a16:creationId xmlns:a16="http://schemas.microsoft.com/office/drawing/2014/main" id="{3248A930-1A6E-4EFB-8213-D1AC735BE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ru-RU" dirty="0"/>
          </a:p>
        </p:txBody>
      </p:sp>
      <p:sp>
        <p:nvSpPr>
          <p:cNvPr id="39" name="TextBox 38">
            <a:extLst>
              <a:ext uri="{FF2B5EF4-FFF2-40B4-BE49-F238E27FC236}">
                <a16:creationId xmlns:a16="http://schemas.microsoft.com/office/drawing/2014/main" id="{97093B50-A4EB-41A0-8E0B-CF0421112F79}"/>
              </a:ext>
            </a:extLst>
          </p:cNvPr>
          <p:cNvSpPr txBox="1"/>
          <p:nvPr/>
        </p:nvSpPr>
        <p:spPr>
          <a:xfrm>
            <a:off x="2383899" y="1896345"/>
            <a:ext cx="9749377" cy="954107"/>
          </a:xfrm>
          <a:prstGeom prst="rect">
            <a:avLst/>
          </a:prstGeom>
          <a:noFill/>
        </p:spPr>
        <p:txBody>
          <a:bodyPr wrap="square">
            <a:spAutoFit/>
          </a:bodyPr>
          <a:lstStyle/>
          <a:p>
            <a:r>
              <a:rPr lang="ru-RU" sz="2800" b="1" i="1" u="sng" dirty="0">
                <a:effectLst>
                  <a:outerShdw blurRad="38100" dist="38100" dir="2700000" algn="tl">
                    <a:srgbClr val="000000">
                      <a:alpha val="43137"/>
                    </a:srgbClr>
                  </a:outerShdw>
                </a:effectLst>
              </a:rPr>
              <a:t>5. ПРАВОВІ ПІДСТАВИ ЗАСТОСУВАННЯ ТА ВИДИ ЗАХОДІВ ПРОЦЕСУАЛЬНОГО ПРИМУСУ.</a:t>
            </a:r>
            <a:endParaRPr lang="ru-UA" sz="2800" b="1" i="1" u="sng" dirty="0">
              <a:effectLst>
                <a:outerShdw blurRad="38100" dist="38100" dir="2700000" algn="tl">
                  <a:srgbClr val="000000">
                    <a:alpha val="43137"/>
                  </a:srgbClr>
                </a:outerShdw>
              </a:effectLst>
            </a:endParaRPr>
          </a:p>
        </p:txBody>
      </p:sp>
      <p:sp>
        <p:nvSpPr>
          <p:cNvPr id="3" name="Прямоугольник: скругленные углы 2">
            <a:extLst>
              <a:ext uri="{FF2B5EF4-FFF2-40B4-BE49-F238E27FC236}">
                <a16:creationId xmlns:a16="http://schemas.microsoft.com/office/drawing/2014/main" id="{D18B279A-80C4-4E45-87A2-A450F19ABDF0}"/>
              </a:ext>
            </a:extLst>
          </p:cNvPr>
          <p:cNvSpPr/>
          <p:nvPr/>
        </p:nvSpPr>
        <p:spPr>
          <a:xfrm>
            <a:off x="2475280" y="3437952"/>
            <a:ext cx="8149835" cy="193655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b="1" i="1" u="sng">
                <a:effectLst>
                  <a:outerShdw blurRad="38100" dist="38100" dir="2700000" algn="tl">
                    <a:srgbClr val="000000">
                      <a:alpha val="43137"/>
                    </a:srgbClr>
                  </a:outerShdw>
                </a:effectLst>
              </a:rPr>
              <a:t>Глава 9 ГПК визначає порядок та правові підстави застосування господарським судом заходів процесуального примусу, а також види заходів процесуального примусу.</a:t>
            </a:r>
            <a:endParaRPr lang="ru-UA" b="1" i="1" u="sng">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415710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0" name="Прямоугольник 9">
            <a:extLst>
              <a:ext uri="{FF2B5EF4-FFF2-40B4-BE49-F238E27FC236}">
                <a16:creationId xmlns:a16="http://schemas.microsoft.com/office/drawing/2014/main" id="{93F2CC0B-D5F1-40B8-9CC6-4A36850B6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nvGrpSpPr>
          <p:cNvPr id="12" name="Группа 11">
            <a:extLst>
              <a:ext uri="{FF2B5EF4-FFF2-40B4-BE49-F238E27FC236}">
                <a16:creationId xmlns:a16="http://schemas.microsoft.com/office/drawing/2014/main" id="{631C6CE6-1810-44ED-A6D7-3FF53040A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13" name="Полилиния 11">
              <a:extLst>
                <a:ext uri="{FF2B5EF4-FFF2-40B4-BE49-F238E27FC236}">
                  <a16:creationId xmlns:a16="http://schemas.microsoft.com/office/drawing/2014/main" id="{1F6D8BFE-D0D0-4BAE-9D5A-701DE7D3C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Полилиния 12">
              <a:extLst>
                <a:ext uri="{FF2B5EF4-FFF2-40B4-BE49-F238E27FC236}">
                  <a16:creationId xmlns:a16="http://schemas.microsoft.com/office/drawing/2014/main" id="{53F86D30-CEDB-4D96-AF73-AA3CD5A43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Полилиния 13">
              <a:extLst>
                <a:ext uri="{FF2B5EF4-FFF2-40B4-BE49-F238E27FC236}">
                  <a16:creationId xmlns:a16="http://schemas.microsoft.com/office/drawing/2014/main" id="{F5187540-C4C8-410C-A395-69FCB1C8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Полилиния 14">
              <a:extLst>
                <a:ext uri="{FF2B5EF4-FFF2-40B4-BE49-F238E27FC236}">
                  <a16:creationId xmlns:a16="http://schemas.microsoft.com/office/drawing/2014/main" id="{75BD6E4A-797C-451B-B08F-D99C1A9D1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Полилиния 15">
              <a:extLst>
                <a:ext uri="{FF2B5EF4-FFF2-40B4-BE49-F238E27FC236}">
                  <a16:creationId xmlns:a16="http://schemas.microsoft.com/office/drawing/2014/main" id="{0D241082-BAFA-462E-827B-5814B020F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Полилиния 16">
              <a:extLst>
                <a:ext uri="{FF2B5EF4-FFF2-40B4-BE49-F238E27FC236}">
                  <a16:creationId xmlns:a16="http://schemas.microsoft.com/office/drawing/2014/main" id="{2920CCBD-116D-450B-9608-99F05F7D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Полилиния 17">
              <a:extLst>
                <a:ext uri="{FF2B5EF4-FFF2-40B4-BE49-F238E27FC236}">
                  <a16:creationId xmlns:a16="http://schemas.microsoft.com/office/drawing/2014/main" id="{A57CD3DE-CEAF-4BD4-A5EF-24B3E622B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Полилиния 18">
              <a:extLst>
                <a:ext uri="{FF2B5EF4-FFF2-40B4-BE49-F238E27FC236}">
                  <a16:creationId xmlns:a16="http://schemas.microsoft.com/office/drawing/2014/main" id="{4EC3258C-366B-4629-A7D3-5173D3637D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Полилиния 19">
              <a:extLst>
                <a:ext uri="{FF2B5EF4-FFF2-40B4-BE49-F238E27FC236}">
                  <a16:creationId xmlns:a16="http://schemas.microsoft.com/office/drawing/2014/main" id="{D444D63A-CE2B-4ACD-BA0E-4ADECAD8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Полилиния 20">
              <a:extLst>
                <a:ext uri="{FF2B5EF4-FFF2-40B4-BE49-F238E27FC236}">
                  <a16:creationId xmlns:a16="http://schemas.microsoft.com/office/drawing/2014/main" id="{7A504DF6-187A-4A54-96E8-3F3F28AAA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Полилиния 21">
              <a:extLst>
                <a:ext uri="{FF2B5EF4-FFF2-40B4-BE49-F238E27FC236}">
                  <a16:creationId xmlns:a16="http://schemas.microsoft.com/office/drawing/2014/main" id="{FE04C6F5-6DC5-4C7E-9278-9BE624FC78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Полилиния 22">
              <a:extLst>
                <a:ext uri="{FF2B5EF4-FFF2-40B4-BE49-F238E27FC236}">
                  <a16:creationId xmlns:a16="http://schemas.microsoft.com/office/drawing/2014/main" id="{94A02D9B-E6A9-4D6A-9D2A-D81C76802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Группа 25">
            <a:extLst>
              <a:ext uri="{FF2B5EF4-FFF2-40B4-BE49-F238E27FC236}">
                <a16:creationId xmlns:a16="http://schemas.microsoft.com/office/drawing/2014/main" id="{B78034A6-3565-46AA-9E73-1C954666AB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27" name="Полилиния 27">
              <a:extLst>
                <a:ext uri="{FF2B5EF4-FFF2-40B4-BE49-F238E27FC236}">
                  <a16:creationId xmlns:a16="http://schemas.microsoft.com/office/drawing/2014/main" id="{04947AA2-A772-42CB-9CEC-065095D3D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Полилиния 28">
              <a:extLst>
                <a:ext uri="{FF2B5EF4-FFF2-40B4-BE49-F238E27FC236}">
                  <a16:creationId xmlns:a16="http://schemas.microsoft.com/office/drawing/2014/main" id="{83C52D84-DEC1-4E16-972E-8EEA5D522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Полилиния 29">
              <a:extLst>
                <a:ext uri="{FF2B5EF4-FFF2-40B4-BE49-F238E27FC236}">
                  <a16:creationId xmlns:a16="http://schemas.microsoft.com/office/drawing/2014/main" id="{2036A28D-EF09-41F7-906F-CF405361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Полилиния 30">
              <a:extLst>
                <a:ext uri="{FF2B5EF4-FFF2-40B4-BE49-F238E27FC236}">
                  <a16:creationId xmlns:a16="http://schemas.microsoft.com/office/drawing/2014/main" id="{EE8D92C7-C907-4120-95E3-80E3DC85B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Полилиния 31">
              <a:extLst>
                <a:ext uri="{FF2B5EF4-FFF2-40B4-BE49-F238E27FC236}">
                  <a16:creationId xmlns:a16="http://schemas.microsoft.com/office/drawing/2014/main" id="{BBCEAAB8-CD22-41D7-B330-702682A27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Полилиния 32">
              <a:extLst>
                <a:ext uri="{FF2B5EF4-FFF2-40B4-BE49-F238E27FC236}">
                  <a16:creationId xmlns:a16="http://schemas.microsoft.com/office/drawing/2014/main" id="{6BBC1FEE-3D72-492B-8D8A-BE1A5507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Полилиния 33">
              <a:extLst>
                <a:ext uri="{FF2B5EF4-FFF2-40B4-BE49-F238E27FC236}">
                  <a16:creationId xmlns:a16="http://schemas.microsoft.com/office/drawing/2014/main" id="{C28C6E5C-C393-435C-96A1-AA2859BDC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Полилиния 34">
              <a:extLst>
                <a:ext uri="{FF2B5EF4-FFF2-40B4-BE49-F238E27FC236}">
                  <a16:creationId xmlns:a16="http://schemas.microsoft.com/office/drawing/2014/main" id="{2C2C991F-AC51-4DF5-B8DD-19B08C1CB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Полилиния 35">
              <a:extLst>
                <a:ext uri="{FF2B5EF4-FFF2-40B4-BE49-F238E27FC236}">
                  <a16:creationId xmlns:a16="http://schemas.microsoft.com/office/drawing/2014/main" id="{9C916B5F-285D-4F5A-9085-6781753AF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Полилиния 36">
              <a:extLst>
                <a:ext uri="{FF2B5EF4-FFF2-40B4-BE49-F238E27FC236}">
                  <a16:creationId xmlns:a16="http://schemas.microsoft.com/office/drawing/2014/main" id="{0375DD5F-9D17-4873-B697-3D44A5EBE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Полилиния 37">
              <a:extLst>
                <a:ext uri="{FF2B5EF4-FFF2-40B4-BE49-F238E27FC236}">
                  <a16:creationId xmlns:a16="http://schemas.microsoft.com/office/drawing/2014/main" id="{A159BBC7-6A8B-4612-94A8-56323452C7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Полилиния 38">
              <a:extLst>
                <a:ext uri="{FF2B5EF4-FFF2-40B4-BE49-F238E27FC236}">
                  <a16:creationId xmlns:a16="http://schemas.microsoft.com/office/drawing/2014/main" id="{177C901C-F8DE-4C99-95C8-F8CA1B84F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Прямоугольник 39">
            <a:extLst>
              <a:ext uri="{FF2B5EF4-FFF2-40B4-BE49-F238E27FC236}">
                <a16:creationId xmlns:a16="http://schemas.microsoft.com/office/drawing/2014/main" id="{D1D655F2-6D15-4265-ADEE-EF0075C13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42" name="Полилиния 69">
            <a:extLst>
              <a:ext uri="{FF2B5EF4-FFF2-40B4-BE49-F238E27FC236}">
                <a16:creationId xmlns:a16="http://schemas.microsoft.com/office/drawing/2014/main" id="{3248A930-1A6E-4EFB-8213-D1AC735BE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ru-RU" dirty="0"/>
          </a:p>
        </p:txBody>
      </p:sp>
      <p:sp>
        <p:nvSpPr>
          <p:cNvPr id="2" name="Прямоугольник: скругленные углы 1">
            <a:extLst>
              <a:ext uri="{FF2B5EF4-FFF2-40B4-BE49-F238E27FC236}">
                <a16:creationId xmlns:a16="http://schemas.microsoft.com/office/drawing/2014/main" id="{59702A8F-B8AE-4B3A-8245-CA5BAC8AA443}"/>
              </a:ext>
            </a:extLst>
          </p:cNvPr>
          <p:cNvSpPr/>
          <p:nvPr/>
        </p:nvSpPr>
        <p:spPr>
          <a:xfrm>
            <a:off x="1609138" y="929852"/>
            <a:ext cx="8208961" cy="304929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sz="2000" dirty="0"/>
              <a:t>Частина перша статті 131 ГПК визначає </a:t>
            </a:r>
            <a:r>
              <a:rPr lang="ru-RU" sz="2000" b="1" u="sng" dirty="0">
                <a:effectLst>
                  <a:outerShdw blurRad="38100" dist="38100" dir="2700000" algn="tl">
                    <a:srgbClr val="000000">
                      <a:alpha val="43137"/>
                    </a:srgbClr>
                  </a:outerShdw>
                </a:effectLst>
              </a:rPr>
              <a:t>заходами </a:t>
            </a:r>
            <a:r>
              <a:rPr lang="ru-RU" sz="2000" b="1" u="sng" dirty="0" err="1">
                <a:effectLst>
                  <a:outerShdw blurRad="38100" dist="38100" dir="2700000" algn="tl">
                    <a:srgbClr val="000000">
                      <a:alpha val="43137"/>
                    </a:srgbClr>
                  </a:outerShdw>
                </a:effectLst>
              </a:rPr>
              <a:t>процесуального</a:t>
            </a:r>
            <a:r>
              <a:rPr lang="ru-RU" sz="2000" b="1" u="sng" dirty="0">
                <a:effectLst>
                  <a:outerShdw blurRad="38100" dist="38100" dir="2700000" algn="tl">
                    <a:srgbClr val="000000">
                      <a:alpha val="43137"/>
                    </a:srgbClr>
                  </a:outerShdw>
                </a:effectLst>
              </a:rPr>
              <a:t> примусу</a:t>
            </a:r>
            <a:r>
              <a:rPr lang="ru-RU" sz="2000" dirty="0"/>
              <a:t> </a:t>
            </a:r>
            <a:r>
              <a:rPr lang="ru-RU" sz="2000" dirty="0" err="1"/>
              <a:t>процесуальні</a:t>
            </a:r>
            <a:r>
              <a:rPr lang="ru-RU" sz="2000" dirty="0"/>
              <a:t> дії, що </a:t>
            </a:r>
            <a:r>
              <a:rPr lang="ru-RU" sz="2000" dirty="0" err="1"/>
              <a:t>вчиняються</a:t>
            </a:r>
            <a:r>
              <a:rPr lang="ru-RU" sz="2000" dirty="0"/>
              <a:t> судом у </a:t>
            </a:r>
            <a:r>
              <a:rPr lang="ru-RU" sz="2000" dirty="0" err="1"/>
              <a:t>визначених</a:t>
            </a:r>
            <a:r>
              <a:rPr lang="ru-RU" sz="2000" dirty="0"/>
              <a:t> ГПК випадках з метою </a:t>
            </a:r>
            <a:r>
              <a:rPr lang="ru-RU" sz="2000" dirty="0" err="1"/>
              <a:t>спонукання</a:t>
            </a:r>
            <a:r>
              <a:rPr lang="ru-RU" sz="2000" dirty="0"/>
              <a:t> відповідних осіб до виконання </a:t>
            </a:r>
            <a:r>
              <a:rPr lang="ru-RU" sz="2000" dirty="0" err="1"/>
              <a:t>встановлених</a:t>
            </a:r>
            <a:r>
              <a:rPr lang="ru-RU" sz="2000" dirty="0"/>
              <a:t> в суді правил, </a:t>
            </a:r>
            <a:r>
              <a:rPr lang="ru-RU" sz="2000" dirty="0" err="1"/>
              <a:t>добросовісного</a:t>
            </a:r>
            <a:r>
              <a:rPr lang="ru-RU" sz="2000" dirty="0"/>
              <a:t> виконання </a:t>
            </a:r>
            <a:r>
              <a:rPr lang="ru-RU" sz="2000" dirty="0" err="1"/>
              <a:t>процесуальних</a:t>
            </a:r>
            <a:r>
              <a:rPr lang="ru-RU" sz="2000" dirty="0"/>
              <a:t> обов’язків, </a:t>
            </a:r>
            <a:r>
              <a:rPr lang="ru-RU" sz="2000" dirty="0" err="1"/>
              <a:t>припинення</a:t>
            </a:r>
            <a:r>
              <a:rPr lang="ru-RU" sz="2000" dirty="0"/>
              <a:t> </a:t>
            </a:r>
            <a:r>
              <a:rPr lang="ru-RU" sz="2000" dirty="0" err="1"/>
              <a:t>зловживання</a:t>
            </a:r>
            <a:r>
              <a:rPr lang="ru-RU" sz="2000" dirty="0"/>
              <a:t> правами та запобігання </a:t>
            </a:r>
            <a:r>
              <a:rPr lang="ru-RU" sz="2000" dirty="0" err="1"/>
              <a:t>створенню</a:t>
            </a:r>
            <a:r>
              <a:rPr lang="ru-RU" sz="2000" dirty="0"/>
              <a:t> </a:t>
            </a:r>
            <a:r>
              <a:rPr lang="ru-RU" sz="2000" dirty="0" err="1"/>
              <a:t>протиправних</a:t>
            </a:r>
            <a:r>
              <a:rPr lang="ru-RU" sz="2000" dirty="0"/>
              <a:t> </a:t>
            </a:r>
            <a:r>
              <a:rPr lang="ru-RU" sz="2000" dirty="0" err="1"/>
              <a:t>перешкод</a:t>
            </a:r>
            <a:r>
              <a:rPr lang="ru-RU" sz="2000" dirty="0"/>
              <a:t> у </a:t>
            </a:r>
            <a:r>
              <a:rPr lang="ru-RU" sz="2000" dirty="0" err="1"/>
              <a:t>здійсненні</a:t>
            </a:r>
            <a:r>
              <a:rPr lang="ru-RU" sz="2000" dirty="0"/>
              <a:t> </a:t>
            </a:r>
            <a:r>
              <a:rPr lang="ru-RU" sz="2000" dirty="0" err="1"/>
              <a:t>судочинства</a:t>
            </a:r>
            <a:r>
              <a:rPr lang="ru-RU" sz="2000" dirty="0"/>
              <a:t>. </a:t>
            </a:r>
            <a:endParaRPr lang="ru-UA" sz="2000" dirty="0"/>
          </a:p>
        </p:txBody>
      </p:sp>
      <p:sp>
        <p:nvSpPr>
          <p:cNvPr id="3" name="Прямоугольник: скругленные углы 2">
            <a:extLst>
              <a:ext uri="{FF2B5EF4-FFF2-40B4-BE49-F238E27FC236}">
                <a16:creationId xmlns:a16="http://schemas.microsoft.com/office/drawing/2014/main" id="{EBBB2AAB-D0D0-4049-A76F-0B17C194D67A}"/>
              </a:ext>
            </a:extLst>
          </p:cNvPr>
          <p:cNvSpPr/>
          <p:nvPr/>
        </p:nvSpPr>
        <p:spPr>
          <a:xfrm>
            <a:off x="5232765" y="4669112"/>
            <a:ext cx="6152226" cy="129767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sz="2000"/>
              <a:t>Заходи процесуального примусу застосовуються судом шляхом постановлення ухвали. </a:t>
            </a:r>
            <a:endParaRPr lang="ru-UA" sz="2000"/>
          </a:p>
        </p:txBody>
      </p:sp>
    </p:spTree>
    <p:extLst>
      <p:ext uri="{BB962C8B-B14F-4D97-AF65-F5344CB8AC3E}">
        <p14:creationId xmlns:p14="http://schemas.microsoft.com/office/powerpoint/2010/main" val="17944625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0" name="Прямоугольник 9">
            <a:extLst>
              <a:ext uri="{FF2B5EF4-FFF2-40B4-BE49-F238E27FC236}">
                <a16:creationId xmlns:a16="http://schemas.microsoft.com/office/drawing/2014/main" id="{93F2CC0B-D5F1-40B8-9CC6-4A36850B6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nvGrpSpPr>
          <p:cNvPr id="12" name="Группа 11">
            <a:extLst>
              <a:ext uri="{FF2B5EF4-FFF2-40B4-BE49-F238E27FC236}">
                <a16:creationId xmlns:a16="http://schemas.microsoft.com/office/drawing/2014/main" id="{631C6CE6-1810-44ED-A6D7-3FF53040A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13" name="Полилиния 11">
              <a:extLst>
                <a:ext uri="{FF2B5EF4-FFF2-40B4-BE49-F238E27FC236}">
                  <a16:creationId xmlns:a16="http://schemas.microsoft.com/office/drawing/2014/main" id="{1F6D8BFE-D0D0-4BAE-9D5A-701DE7D3C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Полилиния 12">
              <a:extLst>
                <a:ext uri="{FF2B5EF4-FFF2-40B4-BE49-F238E27FC236}">
                  <a16:creationId xmlns:a16="http://schemas.microsoft.com/office/drawing/2014/main" id="{53F86D30-CEDB-4D96-AF73-AA3CD5A43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Полилиния 13">
              <a:extLst>
                <a:ext uri="{FF2B5EF4-FFF2-40B4-BE49-F238E27FC236}">
                  <a16:creationId xmlns:a16="http://schemas.microsoft.com/office/drawing/2014/main" id="{F5187540-C4C8-410C-A395-69FCB1C8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Полилиния 14">
              <a:extLst>
                <a:ext uri="{FF2B5EF4-FFF2-40B4-BE49-F238E27FC236}">
                  <a16:creationId xmlns:a16="http://schemas.microsoft.com/office/drawing/2014/main" id="{75BD6E4A-797C-451B-B08F-D99C1A9D1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Полилиния 15">
              <a:extLst>
                <a:ext uri="{FF2B5EF4-FFF2-40B4-BE49-F238E27FC236}">
                  <a16:creationId xmlns:a16="http://schemas.microsoft.com/office/drawing/2014/main" id="{0D241082-BAFA-462E-827B-5814B020F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Полилиния 16">
              <a:extLst>
                <a:ext uri="{FF2B5EF4-FFF2-40B4-BE49-F238E27FC236}">
                  <a16:creationId xmlns:a16="http://schemas.microsoft.com/office/drawing/2014/main" id="{2920CCBD-116D-450B-9608-99F05F7D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Полилиния 17">
              <a:extLst>
                <a:ext uri="{FF2B5EF4-FFF2-40B4-BE49-F238E27FC236}">
                  <a16:creationId xmlns:a16="http://schemas.microsoft.com/office/drawing/2014/main" id="{A57CD3DE-CEAF-4BD4-A5EF-24B3E622B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Полилиния 18">
              <a:extLst>
                <a:ext uri="{FF2B5EF4-FFF2-40B4-BE49-F238E27FC236}">
                  <a16:creationId xmlns:a16="http://schemas.microsoft.com/office/drawing/2014/main" id="{4EC3258C-366B-4629-A7D3-5173D3637D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Полилиния 19">
              <a:extLst>
                <a:ext uri="{FF2B5EF4-FFF2-40B4-BE49-F238E27FC236}">
                  <a16:creationId xmlns:a16="http://schemas.microsoft.com/office/drawing/2014/main" id="{D444D63A-CE2B-4ACD-BA0E-4ADECAD8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Полилиния 20">
              <a:extLst>
                <a:ext uri="{FF2B5EF4-FFF2-40B4-BE49-F238E27FC236}">
                  <a16:creationId xmlns:a16="http://schemas.microsoft.com/office/drawing/2014/main" id="{7A504DF6-187A-4A54-96E8-3F3F28AAA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Полилиния 21">
              <a:extLst>
                <a:ext uri="{FF2B5EF4-FFF2-40B4-BE49-F238E27FC236}">
                  <a16:creationId xmlns:a16="http://schemas.microsoft.com/office/drawing/2014/main" id="{FE04C6F5-6DC5-4C7E-9278-9BE624FC78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Полилиния 22">
              <a:extLst>
                <a:ext uri="{FF2B5EF4-FFF2-40B4-BE49-F238E27FC236}">
                  <a16:creationId xmlns:a16="http://schemas.microsoft.com/office/drawing/2014/main" id="{94A02D9B-E6A9-4D6A-9D2A-D81C76802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Группа 25">
            <a:extLst>
              <a:ext uri="{FF2B5EF4-FFF2-40B4-BE49-F238E27FC236}">
                <a16:creationId xmlns:a16="http://schemas.microsoft.com/office/drawing/2014/main" id="{B78034A6-3565-46AA-9E73-1C954666AB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27" name="Полилиния 27">
              <a:extLst>
                <a:ext uri="{FF2B5EF4-FFF2-40B4-BE49-F238E27FC236}">
                  <a16:creationId xmlns:a16="http://schemas.microsoft.com/office/drawing/2014/main" id="{04947AA2-A772-42CB-9CEC-065095D3D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Полилиния 28">
              <a:extLst>
                <a:ext uri="{FF2B5EF4-FFF2-40B4-BE49-F238E27FC236}">
                  <a16:creationId xmlns:a16="http://schemas.microsoft.com/office/drawing/2014/main" id="{83C52D84-DEC1-4E16-972E-8EEA5D522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Полилиния 29">
              <a:extLst>
                <a:ext uri="{FF2B5EF4-FFF2-40B4-BE49-F238E27FC236}">
                  <a16:creationId xmlns:a16="http://schemas.microsoft.com/office/drawing/2014/main" id="{2036A28D-EF09-41F7-906F-CF405361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Полилиния 30">
              <a:extLst>
                <a:ext uri="{FF2B5EF4-FFF2-40B4-BE49-F238E27FC236}">
                  <a16:creationId xmlns:a16="http://schemas.microsoft.com/office/drawing/2014/main" id="{EE8D92C7-C907-4120-95E3-80E3DC85B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Полилиния 31">
              <a:extLst>
                <a:ext uri="{FF2B5EF4-FFF2-40B4-BE49-F238E27FC236}">
                  <a16:creationId xmlns:a16="http://schemas.microsoft.com/office/drawing/2014/main" id="{BBCEAAB8-CD22-41D7-B330-702682A27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Полилиния 32">
              <a:extLst>
                <a:ext uri="{FF2B5EF4-FFF2-40B4-BE49-F238E27FC236}">
                  <a16:creationId xmlns:a16="http://schemas.microsoft.com/office/drawing/2014/main" id="{6BBC1FEE-3D72-492B-8D8A-BE1A5507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Полилиния 33">
              <a:extLst>
                <a:ext uri="{FF2B5EF4-FFF2-40B4-BE49-F238E27FC236}">
                  <a16:creationId xmlns:a16="http://schemas.microsoft.com/office/drawing/2014/main" id="{C28C6E5C-C393-435C-96A1-AA2859BDC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Полилиния 34">
              <a:extLst>
                <a:ext uri="{FF2B5EF4-FFF2-40B4-BE49-F238E27FC236}">
                  <a16:creationId xmlns:a16="http://schemas.microsoft.com/office/drawing/2014/main" id="{2C2C991F-AC51-4DF5-B8DD-19B08C1CB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Полилиния 35">
              <a:extLst>
                <a:ext uri="{FF2B5EF4-FFF2-40B4-BE49-F238E27FC236}">
                  <a16:creationId xmlns:a16="http://schemas.microsoft.com/office/drawing/2014/main" id="{9C916B5F-285D-4F5A-9085-6781753AF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Полилиния 36">
              <a:extLst>
                <a:ext uri="{FF2B5EF4-FFF2-40B4-BE49-F238E27FC236}">
                  <a16:creationId xmlns:a16="http://schemas.microsoft.com/office/drawing/2014/main" id="{0375DD5F-9D17-4873-B697-3D44A5EBE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Полилиния 37">
              <a:extLst>
                <a:ext uri="{FF2B5EF4-FFF2-40B4-BE49-F238E27FC236}">
                  <a16:creationId xmlns:a16="http://schemas.microsoft.com/office/drawing/2014/main" id="{A159BBC7-6A8B-4612-94A8-56323452C7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Полилиния 38">
              <a:extLst>
                <a:ext uri="{FF2B5EF4-FFF2-40B4-BE49-F238E27FC236}">
                  <a16:creationId xmlns:a16="http://schemas.microsoft.com/office/drawing/2014/main" id="{177C901C-F8DE-4C99-95C8-F8CA1B84F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Прямоугольник 39">
            <a:extLst>
              <a:ext uri="{FF2B5EF4-FFF2-40B4-BE49-F238E27FC236}">
                <a16:creationId xmlns:a16="http://schemas.microsoft.com/office/drawing/2014/main" id="{D1D655F2-6D15-4265-ADEE-EF0075C13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42" name="Полилиния 69">
            <a:extLst>
              <a:ext uri="{FF2B5EF4-FFF2-40B4-BE49-F238E27FC236}">
                <a16:creationId xmlns:a16="http://schemas.microsoft.com/office/drawing/2014/main" id="{3248A930-1A6E-4EFB-8213-D1AC735BE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ru-RU" dirty="0"/>
          </a:p>
        </p:txBody>
      </p:sp>
      <p:graphicFrame>
        <p:nvGraphicFramePr>
          <p:cNvPr id="2" name="Таблица 2">
            <a:extLst>
              <a:ext uri="{FF2B5EF4-FFF2-40B4-BE49-F238E27FC236}">
                <a16:creationId xmlns:a16="http://schemas.microsoft.com/office/drawing/2014/main" id="{62939E01-2E5E-4F94-ACF8-22E394BEB391}"/>
              </a:ext>
            </a:extLst>
          </p:cNvPr>
          <p:cNvGraphicFramePr>
            <a:graphicFrameLocks noGrp="1"/>
          </p:cNvGraphicFramePr>
          <p:nvPr>
            <p:extLst>
              <p:ext uri="{D42A27DB-BD31-4B8C-83A1-F6EECF244321}">
                <p14:modId xmlns:p14="http://schemas.microsoft.com/office/powerpoint/2010/main" val="4045894673"/>
              </p:ext>
            </p:extLst>
          </p:nvPr>
        </p:nvGraphicFramePr>
        <p:xfrm>
          <a:off x="1903760" y="190040"/>
          <a:ext cx="10128194" cy="6339848"/>
        </p:xfrm>
        <a:graphic>
          <a:graphicData uri="http://schemas.openxmlformats.org/drawingml/2006/table">
            <a:tbl>
              <a:tblPr firstRow="1" bandRow="1">
                <a:tableStyleId>{5C22544A-7EE6-4342-B048-85BDC9FD1C3A}</a:tableStyleId>
              </a:tblPr>
              <a:tblGrid>
                <a:gridCol w="10128194">
                  <a:extLst>
                    <a:ext uri="{9D8B030D-6E8A-4147-A177-3AD203B41FA5}">
                      <a16:colId xmlns:a16="http://schemas.microsoft.com/office/drawing/2014/main" val="2659641999"/>
                    </a:ext>
                  </a:extLst>
                </a:gridCol>
              </a:tblGrid>
              <a:tr h="775064">
                <a:tc>
                  <a:txBody>
                    <a:bodyPr/>
                    <a:lstStyle/>
                    <a:p>
                      <a:r>
                        <a:rPr lang="ru-RU" dirty="0" err="1"/>
                        <a:t>Підставами</a:t>
                      </a:r>
                      <a:r>
                        <a:rPr lang="ru-RU" dirty="0"/>
                        <a:t> застосування заходів </a:t>
                      </a:r>
                      <a:r>
                        <a:rPr lang="ru-RU" dirty="0" err="1"/>
                        <a:t>процесуального</a:t>
                      </a:r>
                      <a:r>
                        <a:rPr lang="ru-RU" dirty="0"/>
                        <a:t> примусу, згідно норм статей 133–135 ГПК та частини </a:t>
                      </a:r>
                      <a:r>
                        <a:rPr lang="ru-RU" dirty="0" err="1"/>
                        <a:t>деятої</a:t>
                      </a:r>
                      <a:r>
                        <a:rPr lang="ru-RU" dirty="0"/>
                        <a:t> статті 188 ГПК є: </a:t>
                      </a:r>
                      <a:endParaRPr lang="ru-UA" dirty="0"/>
                    </a:p>
                  </a:txBody>
                  <a:tcPr/>
                </a:tc>
                <a:extLst>
                  <a:ext uri="{0D108BD9-81ED-4DB2-BD59-A6C34878D82A}">
                    <a16:rowId xmlns:a16="http://schemas.microsoft.com/office/drawing/2014/main" val="4199044813"/>
                  </a:ext>
                </a:extLst>
              </a:tr>
              <a:tr h="775064">
                <a:tc>
                  <a:txBody>
                    <a:bodyPr/>
                    <a:lstStyle/>
                    <a:p>
                      <a:r>
                        <a:rPr lang="ru-RU" dirty="0"/>
                        <a:t>♦  порушення порядку під час судового засідання або </a:t>
                      </a:r>
                      <a:r>
                        <a:rPr lang="ru-RU" dirty="0" err="1"/>
                        <a:t>невиконання</a:t>
                      </a:r>
                      <a:r>
                        <a:rPr lang="ru-RU" dirty="0"/>
                        <a:t> ними </a:t>
                      </a:r>
                      <a:r>
                        <a:rPr lang="ru-RU" dirty="0" err="1"/>
                        <a:t>розпоряджень</a:t>
                      </a:r>
                      <a:r>
                        <a:rPr lang="ru-RU" dirty="0"/>
                        <a:t> </a:t>
                      </a:r>
                      <a:r>
                        <a:rPr lang="ru-RU" dirty="0" err="1"/>
                        <a:t>судді</a:t>
                      </a:r>
                      <a:r>
                        <a:rPr lang="ru-RU" dirty="0"/>
                        <a:t> (</a:t>
                      </a:r>
                      <a:r>
                        <a:rPr lang="ru-RU" dirty="0" err="1"/>
                        <a:t>головуючого</a:t>
                      </a:r>
                      <a:r>
                        <a:rPr lang="ru-RU" dirty="0"/>
                        <a:t> </a:t>
                      </a:r>
                      <a:r>
                        <a:rPr lang="ru-RU" dirty="0" err="1"/>
                        <a:t>судді</a:t>
                      </a:r>
                      <a:r>
                        <a:rPr lang="ru-RU" dirty="0"/>
                        <a:t>); </a:t>
                      </a:r>
                      <a:endParaRPr lang="ru-UA" dirty="0"/>
                    </a:p>
                  </a:txBody>
                  <a:tcPr/>
                </a:tc>
                <a:extLst>
                  <a:ext uri="{0D108BD9-81ED-4DB2-BD59-A6C34878D82A}">
                    <a16:rowId xmlns:a16="http://schemas.microsoft.com/office/drawing/2014/main" val="2431122144"/>
                  </a:ext>
                </a:extLst>
              </a:tr>
              <a:tr h="775064">
                <a:tc>
                  <a:txBody>
                    <a:bodyPr/>
                    <a:lstStyle/>
                    <a:p>
                      <a:r>
                        <a:rPr lang="ru-RU" dirty="0"/>
                        <a:t>♦  </a:t>
                      </a:r>
                      <a:r>
                        <a:rPr lang="ru-RU" dirty="0" err="1"/>
                        <a:t>неподання</a:t>
                      </a:r>
                      <a:r>
                        <a:rPr lang="ru-RU" dirty="0"/>
                        <a:t>  </a:t>
                      </a:r>
                      <a:r>
                        <a:rPr lang="ru-RU" dirty="0" err="1"/>
                        <a:t>письмових</a:t>
                      </a:r>
                      <a:r>
                        <a:rPr lang="ru-RU" dirty="0"/>
                        <a:t>, </a:t>
                      </a:r>
                      <a:r>
                        <a:rPr lang="ru-RU" dirty="0" err="1"/>
                        <a:t>речових</a:t>
                      </a:r>
                      <a:r>
                        <a:rPr lang="ru-RU" dirty="0"/>
                        <a:t> чи </a:t>
                      </a:r>
                      <a:r>
                        <a:rPr lang="ru-RU" dirty="0" err="1"/>
                        <a:t>електронних</a:t>
                      </a:r>
                      <a:r>
                        <a:rPr lang="ru-RU" dirty="0"/>
                        <a:t> </a:t>
                      </a:r>
                      <a:r>
                        <a:rPr lang="ru-RU" dirty="0" err="1"/>
                        <a:t>доказів</a:t>
                      </a:r>
                      <a:r>
                        <a:rPr lang="ru-RU" dirty="0"/>
                        <a:t>, що </a:t>
                      </a:r>
                      <a:r>
                        <a:rPr lang="ru-RU" dirty="0" err="1"/>
                        <a:t>витребувані</a:t>
                      </a:r>
                      <a:r>
                        <a:rPr lang="ru-RU" dirty="0"/>
                        <a:t> судом, без </a:t>
                      </a:r>
                      <a:r>
                        <a:rPr lang="ru-RU" dirty="0" err="1"/>
                        <a:t>поважних</a:t>
                      </a:r>
                      <a:r>
                        <a:rPr lang="ru-RU" dirty="0"/>
                        <a:t> причин або без </a:t>
                      </a:r>
                      <a:r>
                        <a:rPr lang="ru-RU" dirty="0" err="1"/>
                        <a:t>повідомлення</a:t>
                      </a:r>
                      <a:r>
                        <a:rPr lang="ru-RU" dirty="0"/>
                        <a:t> причин; </a:t>
                      </a:r>
                      <a:endParaRPr lang="ru-UA" dirty="0"/>
                    </a:p>
                  </a:txBody>
                  <a:tcPr/>
                </a:tc>
                <a:extLst>
                  <a:ext uri="{0D108BD9-81ED-4DB2-BD59-A6C34878D82A}">
                    <a16:rowId xmlns:a16="http://schemas.microsoft.com/office/drawing/2014/main" val="1097694625"/>
                  </a:ext>
                </a:extLst>
              </a:tr>
              <a:tr h="775064">
                <a:tc>
                  <a:txBody>
                    <a:bodyPr/>
                    <a:lstStyle/>
                    <a:p>
                      <a:r>
                        <a:rPr lang="ru-RU" dirty="0"/>
                        <a:t>♦  </a:t>
                      </a:r>
                      <a:r>
                        <a:rPr lang="ru-RU" dirty="0" err="1"/>
                        <a:t>невиконання</a:t>
                      </a:r>
                      <a:r>
                        <a:rPr lang="ru-RU" dirty="0"/>
                        <a:t> </a:t>
                      </a:r>
                      <a:r>
                        <a:rPr lang="ru-RU" dirty="0" err="1"/>
                        <a:t>процесуальних</a:t>
                      </a:r>
                      <a:r>
                        <a:rPr lang="ru-RU" dirty="0"/>
                        <a:t> обов’язків, зокрема </a:t>
                      </a:r>
                      <a:r>
                        <a:rPr lang="ru-RU" dirty="0" err="1"/>
                        <a:t>ухилення</a:t>
                      </a:r>
                      <a:r>
                        <a:rPr lang="ru-RU" dirty="0"/>
                        <a:t> від </a:t>
                      </a:r>
                      <a:r>
                        <a:rPr lang="ru-RU" dirty="0" err="1"/>
                        <a:t>вчинення</a:t>
                      </a:r>
                      <a:r>
                        <a:rPr lang="ru-RU" dirty="0"/>
                        <a:t> дій, </a:t>
                      </a:r>
                      <a:r>
                        <a:rPr lang="ru-RU" dirty="0" err="1"/>
                        <a:t>покладених</a:t>
                      </a:r>
                      <a:r>
                        <a:rPr lang="ru-RU" dirty="0"/>
                        <a:t> судом на </a:t>
                      </a:r>
                      <a:r>
                        <a:rPr lang="ru-RU" dirty="0" err="1"/>
                        <a:t>учасника</a:t>
                      </a:r>
                      <a:r>
                        <a:rPr lang="ru-RU" dirty="0"/>
                        <a:t> судового </a:t>
                      </a:r>
                      <a:r>
                        <a:rPr lang="ru-RU" dirty="0" err="1"/>
                        <a:t>процесу</a:t>
                      </a:r>
                      <a:r>
                        <a:rPr lang="ru-RU" dirty="0"/>
                        <a:t>; </a:t>
                      </a:r>
                      <a:endParaRPr lang="ru-UA" dirty="0"/>
                    </a:p>
                  </a:txBody>
                  <a:tcPr/>
                </a:tc>
                <a:extLst>
                  <a:ext uri="{0D108BD9-81ED-4DB2-BD59-A6C34878D82A}">
                    <a16:rowId xmlns:a16="http://schemas.microsoft.com/office/drawing/2014/main" val="3584666356"/>
                  </a:ext>
                </a:extLst>
              </a:tr>
              <a:tr h="775064">
                <a:tc>
                  <a:txBody>
                    <a:bodyPr/>
                    <a:lstStyle/>
                    <a:p>
                      <a:r>
                        <a:rPr lang="ru-RU" dirty="0"/>
                        <a:t>♦  </a:t>
                      </a:r>
                      <a:r>
                        <a:rPr lang="ru-RU" dirty="0" err="1"/>
                        <a:t>зловживання</a:t>
                      </a:r>
                      <a:r>
                        <a:rPr lang="ru-RU" dirty="0"/>
                        <a:t> </a:t>
                      </a:r>
                      <a:r>
                        <a:rPr lang="ru-RU" dirty="0" err="1"/>
                        <a:t>процесуальними</a:t>
                      </a:r>
                      <a:r>
                        <a:rPr lang="ru-RU" dirty="0"/>
                        <a:t> правами, </a:t>
                      </a:r>
                      <a:r>
                        <a:rPr lang="ru-RU" dirty="0" err="1"/>
                        <a:t>вчинення</a:t>
                      </a:r>
                      <a:r>
                        <a:rPr lang="ru-RU" dirty="0"/>
                        <a:t> дій або </a:t>
                      </a:r>
                      <a:r>
                        <a:rPr lang="ru-RU" dirty="0" err="1"/>
                        <a:t>допущення</a:t>
                      </a:r>
                      <a:r>
                        <a:rPr lang="ru-RU" dirty="0"/>
                        <a:t> </a:t>
                      </a:r>
                      <a:r>
                        <a:rPr lang="ru-RU" dirty="0" err="1"/>
                        <a:t>бездіяльності</a:t>
                      </a:r>
                      <a:r>
                        <a:rPr lang="ru-RU" dirty="0"/>
                        <a:t> з метою </a:t>
                      </a:r>
                      <a:r>
                        <a:rPr lang="ru-RU" dirty="0" err="1"/>
                        <a:t>перешкоджання</a:t>
                      </a:r>
                      <a:r>
                        <a:rPr lang="ru-RU" dirty="0"/>
                        <a:t> </a:t>
                      </a:r>
                      <a:r>
                        <a:rPr lang="ru-RU" dirty="0" err="1"/>
                        <a:t>судочинству</a:t>
                      </a:r>
                      <a:r>
                        <a:rPr lang="ru-RU" dirty="0"/>
                        <a:t>;</a:t>
                      </a:r>
                      <a:endParaRPr lang="ru-UA" dirty="0"/>
                    </a:p>
                  </a:txBody>
                  <a:tcPr/>
                </a:tc>
                <a:extLst>
                  <a:ext uri="{0D108BD9-81ED-4DB2-BD59-A6C34878D82A}">
                    <a16:rowId xmlns:a16="http://schemas.microsoft.com/office/drawing/2014/main" val="1952247511"/>
                  </a:ext>
                </a:extLst>
              </a:tr>
              <a:tr h="775064">
                <a:tc>
                  <a:txBody>
                    <a:bodyPr/>
                    <a:lstStyle/>
                    <a:p>
                      <a:r>
                        <a:rPr lang="ru-RU" dirty="0"/>
                        <a:t> ♦  </a:t>
                      </a:r>
                      <a:r>
                        <a:rPr lang="ru-RU" dirty="0" err="1"/>
                        <a:t>неповідомлення</a:t>
                      </a:r>
                      <a:r>
                        <a:rPr lang="ru-RU" dirty="0"/>
                        <a:t> суду про </a:t>
                      </a:r>
                      <a:r>
                        <a:rPr lang="ru-RU" dirty="0" err="1"/>
                        <a:t>неможливість</a:t>
                      </a:r>
                      <a:r>
                        <a:rPr lang="ru-RU" dirty="0"/>
                        <a:t> подати </a:t>
                      </a:r>
                      <a:r>
                        <a:rPr lang="ru-RU" dirty="0" err="1"/>
                        <a:t>докази</a:t>
                      </a:r>
                      <a:r>
                        <a:rPr lang="ru-RU" dirty="0"/>
                        <a:t>, </a:t>
                      </a:r>
                      <a:r>
                        <a:rPr lang="ru-RU" dirty="0" err="1"/>
                        <a:t>витребувані</a:t>
                      </a:r>
                      <a:r>
                        <a:rPr lang="ru-RU" dirty="0"/>
                        <a:t> судом, або </a:t>
                      </a:r>
                      <a:r>
                        <a:rPr lang="ru-RU" dirty="0" err="1"/>
                        <a:t>неподання</a:t>
                      </a:r>
                      <a:r>
                        <a:rPr lang="ru-RU" dirty="0"/>
                        <a:t> таких </a:t>
                      </a:r>
                      <a:r>
                        <a:rPr lang="ru-RU" dirty="0" err="1"/>
                        <a:t>доказів</a:t>
                      </a:r>
                      <a:r>
                        <a:rPr lang="ru-RU" dirty="0"/>
                        <a:t> без </a:t>
                      </a:r>
                      <a:r>
                        <a:rPr lang="ru-RU" dirty="0" err="1"/>
                        <a:t>поважних</a:t>
                      </a:r>
                      <a:r>
                        <a:rPr lang="ru-RU" dirty="0"/>
                        <a:t> причин;</a:t>
                      </a:r>
                      <a:endParaRPr lang="ru-UA" dirty="0"/>
                    </a:p>
                  </a:txBody>
                  <a:tcPr/>
                </a:tc>
                <a:extLst>
                  <a:ext uri="{0D108BD9-81ED-4DB2-BD59-A6C34878D82A}">
                    <a16:rowId xmlns:a16="http://schemas.microsoft.com/office/drawing/2014/main" val="3473014799"/>
                  </a:ext>
                </a:extLst>
              </a:tr>
              <a:tr h="775064">
                <a:tc>
                  <a:txBody>
                    <a:bodyPr/>
                    <a:lstStyle/>
                    <a:p>
                      <a:r>
                        <a:rPr lang="ru-RU" dirty="0"/>
                        <a:t> ♦  </a:t>
                      </a:r>
                      <a:r>
                        <a:rPr lang="ru-RU" dirty="0" err="1"/>
                        <a:t>невиконання</a:t>
                      </a:r>
                      <a:r>
                        <a:rPr lang="ru-RU" dirty="0"/>
                        <a:t> </a:t>
                      </a:r>
                      <a:r>
                        <a:rPr lang="ru-RU" dirty="0" err="1"/>
                        <a:t>ухвали</a:t>
                      </a:r>
                      <a:r>
                        <a:rPr lang="ru-RU" dirty="0"/>
                        <a:t> про забезпечення позову або </a:t>
                      </a:r>
                      <a:r>
                        <a:rPr lang="ru-RU" dirty="0" err="1"/>
                        <a:t>доказів</a:t>
                      </a:r>
                      <a:r>
                        <a:rPr lang="ru-RU" dirty="0"/>
                        <a:t>, </a:t>
                      </a:r>
                      <a:r>
                        <a:rPr lang="ru-RU" dirty="0" err="1"/>
                        <a:t>ненадання</a:t>
                      </a:r>
                      <a:r>
                        <a:rPr lang="ru-RU" dirty="0"/>
                        <a:t> </a:t>
                      </a:r>
                      <a:r>
                        <a:rPr lang="ru-RU" dirty="0" err="1"/>
                        <a:t>копії</a:t>
                      </a:r>
                      <a:r>
                        <a:rPr lang="ru-RU" dirty="0"/>
                        <a:t> </a:t>
                      </a:r>
                      <a:r>
                        <a:rPr lang="ru-RU" dirty="0" err="1"/>
                        <a:t>відзиву</a:t>
                      </a:r>
                      <a:r>
                        <a:rPr lang="ru-RU" dirty="0"/>
                        <a:t> на </a:t>
                      </a:r>
                      <a:r>
                        <a:rPr lang="ru-RU" dirty="0" err="1"/>
                        <a:t>позов</a:t>
                      </a:r>
                      <a:r>
                        <a:rPr lang="ru-RU" dirty="0"/>
                        <a:t>, </a:t>
                      </a:r>
                      <a:r>
                        <a:rPr lang="ru-RU" dirty="0" err="1"/>
                        <a:t>апеляційну</a:t>
                      </a:r>
                      <a:r>
                        <a:rPr lang="ru-RU" dirty="0"/>
                        <a:t> чи </a:t>
                      </a:r>
                      <a:r>
                        <a:rPr lang="ru-RU" dirty="0" err="1"/>
                        <a:t>касаційну</a:t>
                      </a:r>
                      <a:r>
                        <a:rPr lang="ru-RU" dirty="0"/>
                        <a:t> </a:t>
                      </a:r>
                      <a:r>
                        <a:rPr lang="ru-RU" dirty="0" err="1"/>
                        <a:t>скаргу</a:t>
                      </a:r>
                      <a:r>
                        <a:rPr lang="ru-RU" dirty="0"/>
                        <a:t>, </a:t>
                      </a:r>
                      <a:r>
                        <a:rPr lang="ru-RU" dirty="0" err="1"/>
                        <a:t>відповіді</a:t>
                      </a:r>
                      <a:r>
                        <a:rPr lang="ru-RU" dirty="0"/>
                        <a:t> на </a:t>
                      </a:r>
                      <a:r>
                        <a:rPr lang="ru-RU" dirty="0" err="1"/>
                        <a:t>відзив</a:t>
                      </a:r>
                      <a:r>
                        <a:rPr lang="ru-RU" dirty="0"/>
                        <a:t>, </a:t>
                      </a:r>
                      <a:r>
                        <a:rPr lang="ru-RU" dirty="0" err="1"/>
                        <a:t>заперечення</a:t>
                      </a:r>
                      <a:r>
                        <a:rPr lang="ru-RU" dirty="0"/>
                        <a:t> </a:t>
                      </a:r>
                      <a:r>
                        <a:rPr lang="ru-RU" dirty="0" err="1"/>
                        <a:t>іншому</a:t>
                      </a:r>
                      <a:r>
                        <a:rPr lang="ru-RU" dirty="0"/>
                        <a:t> </a:t>
                      </a:r>
                      <a:r>
                        <a:rPr lang="ru-RU" dirty="0" err="1"/>
                        <a:t>учаснику</a:t>
                      </a:r>
                      <a:r>
                        <a:rPr lang="ru-RU" dirty="0"/>
                        <a:t> </a:t>
                      </a:r>
                      <a:r>
                        <a:rPr lang="ru-RU" dirty="0" err="1"/>
                        <a:t>справи</a:t>
                      </a:r>
                      <a:r>
                        <a:rPr lang="ru-RU" dirty="0"/>
                        <a:t> у </a:t>
                      </a:r>
                      <a:r>
                        <a:rPr lang="ru-RU" dirty="0" err="1"/>
                        <a:t>встановлений</a:t>
                      </a:r>
                      <a:r>
                        <a:rPr lang="ru-RU" dirty="0"/>
                        <a:t> судом строк; </a:t>
                      </a:r>
                      <a:endParaRPr lang="ru-UA" dirty="0"/>
                    </a:p>
                  </a:txBody>
                  <a:tcPr/>
                </a:tc>
                <a:extLst>
                  <a:ext uri="{0D108BD9-81ED-4DB2-BD59-A6C34878D82A}">
                    <a16:rowId xmlns:a16="http://schemas.microsoft.com/office/drawing/2014/main" val="2913671320"/>
                  </a:ext>
                </a:extLst>
              </a:tr>
              <a:tr h="775064">
                <a:tc>
                  <a:txBody>
                    <a:bodyPr/>
                    <a:lstStyle/>
                    <a:p>
                      <a:r>
                        <a:rPr lang="ru-RU" dirty="0"/>
                        <a:t>♦  використання </a:t>
                      </a:r>
                      <a:r>
                        <a:rPr lang="ru-RU" dirty="0" err="1"/>
                        <a:t>портативних</a:t>
                      </a:r>
                      <a:r>
                        <a:rPr lang="ru-RU" dirty="0"/>
                        <a:t> </a:t>
                      </a:r>
                      <a:r>
                        <a:rPr lang="ru-RU" dirty="0" err="1"/>
                        <a:t>аудіотехнічних</a:t>
                      </a:r>
                      <a:r>
                        <a:rPr lang="ru-RU" dirty="0"/>
                        <a:t> </a:t>
                      </a:r>
                      <a:r>
                        <a:rPr lang="ru-RU" dirty="0" err="1"/>
                        <a:t>пристроїв</a:t>
                      </a:r>
                      <a:r>
                        <a:rPr lang="ru-RU" dirty="0"/>
                        <a:t>, а також здійснення фото- і </a:t>
                      </a:r>
                      <a:r>
                        <a:rPr lang="ru-RU" dirty="0" err="1"/>
                        <a:t>кінозйомки</a:t>
                      </a:r>
                      <a:r>
                        <a:rPr lang="ru-RU" dirty="0"/>
                        <a:t>, </a:t>
                      </a:r>
                      <a:r>
                        <a:rPr lang="ru-RU" dirty="0" err="1"/>
                        <a:t>відео</a:t>
                      </a:r>
                      <a:r>
                        <a:rPr lang="ru-RU" dirty="0"/>
                        <a:t>-, </a:t>
                      </a:r>
                      <a:r>
                        <a:rPr lang="ru-RU" dirty="0" err="1"/>
                        <a:t>звукозапису</a:t>
                      </a:r>
                      <a:r>
                        <a:rPr lang="ru-RU" dirty="0"/>
                        <a:t> у разі заборони їх використання. </a:t>
                      </a:r>
                      <a:endParaRPr lang="ru-UA" dirty="0"/>
                    </a:p>
                  </a:txBody>
                  <a:tcPr/>
                </a:tc>
                <a:extLst>
                  <a:ext uri="{0D108BD9-81ED-4DB2-BD59-A6C34878D82A}">
                    <a16:rowId xmlns:a16="http://schemas.microsoft.com/office/drawing/2014/main" val="2475598865"/>
                  </a:ext>
                </a:extLst>
              </a:tr>
            </a:tbl>
          </a:graphicData>
        </a:graphic>
      </p:graphicFrame>
    </p:spTree>
    <p:extLst>
      <p:ext uri="{BB962C8B-B14F-4D97-AF65-F5344CB8AC3E}">
        <p14:creationId xmlns:p14="http://schemas.microsoft.com/office/powerpoint/2010/main" val="29755503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0" name="Прямоугольник 9">
            <a:extLst>
              <a:ext uri="{FF2B5EF4-FFF2-40B4-BE49-F238E27FC236}">
                <a16:creationId xmlns:a16="http://schemas.microsoft.com/office/drawing/2014/main" id="{93F2CC0B-D5F1-40B8-9CC6-4A36850B6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nvGrpSpPr>
          <p:cNvPr id="12" name="Группа 11">
            <a:extLst>
              <a:ext uri="{FF2B5EF4-FFF2-40B4-BE49-F238E27FC236}">
                <a16:creationId xmlns:a16="http://schemas.microsoft.com/office/drawing/2014/main" id="{631C6CE6-1810-44ED-A6D7-3FF53040A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13" name="Полилиния 11">
              <a:extLst>
                <a:ext uri="{FF2B5EF4-FFF2-40B4-BE49-F238E27FC236}">
                  <a16:creationId xmlns:a16="http://schemas.microsoft.com/office/drawing/2014/main" id="{1F6D8BFE-D0D0-4BAE-9D5A-701DE7D3C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Полилиния 12">
              <a:extLst>
                <a:ext uri="{FF2B5EF4-FFF2-40B4-BE49-F238E27FC236}">
                  <a16:creationId xmlns:a16="http://schemas.microsoft.com/office/drawing/2014/main" id="{53F86D30-CEDB-4D96-AF73-AA3CD5A43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Полилиния 13">
              <a:extLst>
                <a:ext uri="{FF2B5EF4-FFF2-40B4-BE49-F238E27FC236}">
                  <a16:creationId xmlns:a16="http://schemas.microsoft.com/office/drawing/2014/main" id="{F5187540-C4C8-410C-A395-69FCB1C8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Полилиния 14">
              <a:extLst>
                <a:ext uri="{FF2B5EF4-FFF2-40B4-BE49-F238E27FC236}">
                  <a16:creationId xmlns:a16="http://schemas.microsoft.com/office/drawing/2014/main" id="{75BD6E4A-797C-451B-B08F-D99C1A9D1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Полилиния 15">
              <a:extLst>
                <a:ext uri="{FF2B5EF4-FFF2-40B4-BE49-F238E27FC236}">
                  <a16:creationId xmlns:a16="http://schemas.microsoft.com/office/drawing/2014/main" id="{0D241082-BAFA-462E-827B-5814B020F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Полилиния 16">
              <a:extLst>
                <a:ext uri="{FF2B5EF4-FFF2-40B4-BE49-F238E27FC236}">
                  <a16:creationId xmlns:a16="http://schemas.microsoft.com/office/drawing/2014/main" id="{2920CCBD-116D-450B-9608-99F05F7D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Полилиния 17">
              <a:extLst>
                <a:ext uri="{FF2B5EF4-FFF2-40B4-BE49-F238E27FC236}">
                  <a16:creationId xmlns:a16="http://schemas.microsoft.com/office/drawing/2014/main" id="{A57CD3DE-CEAF-4BD4-A5EF-24B3E622B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Полилиния 18">
              <a:extLst>
                <a:ext uri="{FF2B5EF4-FFF2-40B4-BE49-F238E27FC236}">
                  <a16:creationId xmlns:a16="http://schemas.microsoft.com/office/drawing/2014/main" id="{4EC3258C-366B-4629-A7D3-5173D3637D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Полилиния 19">
              <a:extLst>
                <a:ext uri="{FF2B5EF4-FFF2-40B4-BE49-F238E27FC236}">
                  <a16:creationId xmlns:a16="http://schemas.microsoft.com/office/drawing/2014/main" id="{D444D63A-CE2B-4ACD-BA0E-4ADECAD8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Полилиния 20">
              <a:extLst>
                <a:ext uri="{FF2B5EF4-FFF2-40B4-BE49-F238E27FC236}">
                  <a16:creationId xmlns:a16="http://schemas.microsoft.com/office/drawing/2014/main" id="{7A504DF6-187A-4A54-96E8-3F3F28AAA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Полилиния 21">
              <a:extLst>
                <a:ext uri="{FF2B5EF4-FFF2-40B4-BE49-F238E27FC236}">
                  <a16:creationId xmlns:a16="http://schemas.microsoft.com/office/drawing/2014/main" id="{FE04C6F5-6DC5-4C7E-9278-9BE624FC78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Полилиния 22">
              <a:extLst>
                <a:ext uri="{FF2B5EF4-FFF2-40B4-BE49-F238E27FC236}">
                  <a16:creationId xmlns:a16="http://schemas.microsoft.com/office/drawing/2014/main" id="{94A02D9B-E6A9-4D6A-9D2A-D81C76802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Группа 25">
            <a:extLst>
              <a:ext uri="{FF2B5EF4-FFF2-40B4-BE49-F238E27FC236}">
                <a16:creationId xmlns:a16="http://schemas.microsoft.com/office/drawing/2014/main" id="{B78034A6-3565-46AA-9E73-1C954666AB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27" name="Полилиния 27">
              <a:extLst>
                <a:ext uri="{FF2B5EF4-FFF2-40B4-BE49-F238E27FC236}">
                  <a16:creationId xmlns:a16="http://schemas.microsoft.com/office/drawing/2014/main" id="{04947AA2-A772-42CB-9CEC-065095D3D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Полилиния 28">
              <a:extLst>
                <a:ext uri="{FF2B5EF4-FFF2-40B4-BE49-F238E27FC236}">
                  <a16:creationId xmlns:a16="http://schemas.microsoft.com/office/drawing/2014/main" id="{83C52D84-DEC1-4E16-972E-8EEA5D522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Полилиния 29">
              <a:extLst>
                <a:ext uri="{FF2B5EF4-FFF2-40B4-BE49-F238E27FC236}">
                  <a16:creationId xmlns:a16="http://schemas.microsoft.com/office/drawing/2014/main" id="{2036A28D-EF09-41F7-906F-CF405361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Полилиния 30">
              <a:extLst>
                <a:ext uri="{FF2B5EF4-FFF2-40B4-BE49-F238E27FC236}">
                  <a16:creationId xmlns:a16="http://schemas.microsoft.com/office/drawing/2014/main" id="{EE8D92C7-C907-4120-95E3-80E3DC85B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Полилиния 31">
              <a:extLst>
                <a:ext uri="{FF2B5EF4-FFF2-40B4-BE49-F238E27FC236}">
                  <a16:creationId xmlns:a16="http://schemas.microsoft.com/office/drawing/2014/main" id="{BBCEAAB8-CD22-41D7-B330-702682A27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Полилиния 32">
              <a:extLst>
                <a:ext uri="{FF2B5EF4-FFF2-40B4-BE49-F238E27FC236}">
                  <a16:creationId xmlns:a16="http://schemas.microsoft.com/office/drawing/2014/main" id="{6BBC1FEE-3D72-492B-8D8A-BE1A5507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Полилиния 33">
              <a:extLst>
                <a:ext uri="{FF2B5EF4-FFF2-40B4-BE49-F238E27FC236}">
                  <a16:creationId xmlns:a16="http://schemas.microsoft.com/office/drawing/2014/main" id="{C28C6E5C-C393-435C-96A1-AA2859BDC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Полилиния 34">
              <a:extLst>
                <a:ext uri="{FF2B5EF4-FFF2-40B4-BE49-F238E27FC236}">
                  <a16:creationId xmlns:a16="http://schemas.microsoft.com/office/drawing/2014/main" id="{2C2C991F-AC51-4DF5-B8DD-19B08C1CB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Полилиния 35">
              <a:extLst>
                <a:ext uri="{FF2B5EF4-FFF2-40B4-BE49-F238E27FC236}">
                  <a16:creationId xmlns:a16="http://schemas.microsoft.com/office/drawing/2014/main" id="{9C916B5F-285D-4F5A-9085-6781753AF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Полилиния 36">
              <a:extLst>
                <a:ext uri="{FF2B5EF4-FFF2-40B4-BE49-F238E27FC236}">
                  <a16:creationId xmlns:a16="http://schemas.microsoft.com/office/drawing/2014/main" id="{0375DD5F-9D17-4873-B697-3D44A5EBE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Полилиния 37">
              <a:extLst>
                <a:ext uri="{FF2B5EF4-FFF2-40B4-BE49-F238E27FC236}">
                  <a16:creationId xmlns:a16="http://schemas.microsoft.com/office/drawing/2014/main" id="{A159BBC7-6A8B-4612-94A8-56323452C7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Полилиния 38">
              <a:extLst>
                <a:ext uri="{FF2B5EF4-FFF2-40B4-BE49-F238E27FC236}">
                  <a16:creationId xmlns:a16="http://schemas.microsoft.com/office/drawing/2014/main" id="{177C901C-F8DE-4C99-95C8-F8CA1B84F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Прямоугольник 39">
            <a:extLst>
              <a:ext uri="{FF2B5EF4-FFF2-40B4-BE49-F238E27FC236}">
                <a16:creationId xmlns:a16="http://schemas.microsoft.com/office/drawing/2014/main" id="{D1D655F2-6D15-4265-ADEE-EF0075C13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42" name="Полилиния 69">
            <a:extLst>
              <a:ext uri="{FF2B5EF4-FFF2-40B4-BE49-F238E27FC236}">
                <a16:creationId xmlns:a16="http://schemas.microsoft.com/office/drawing/2014/main" id="{3248A930-1A6E-4EFB-8213-D1AC735BE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ru-RU" dirty="0"/>
          </a:p>
        </p:txBody>
      </p:sp>
      <p:sp>
        <p:nvSpPr>
          <p:cNvPr id="2" name="Прямоугольник: скругленные углы 1">
            <a:extLst>
              <a:ext uri="{FF2B5EF4-FFF2-40B4-BE49-F238E27FC236}">
                <a16:creationId xmlns:a16="http://schemas.microsoft.com/office/drawing/2014/main" id="{1E9AD067-EDFC-4F68-B26C-FA4598D42B36}"/>
              </a:ext>
            </a:extLst>
          </p:cNvPr>
          <p:cNvSpPr/>
          <p:nvPr/>
        </p:nvSpPr>
        <p:spPr>
          <a:xfrm>
            <a:off x="1073358" y="995316"/>
            <a:ext cx="5965803" cy="1833118"/>
          </a:xfrm>
          <a:prstGeom prst="roundRect">
            <a:avLst/>
          </a:prstGeom>
          <a:solidFill>
            <a:schemeClr val="accent5"/>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sz="2000" dirty="0"/>
              <a:t> </a:t>
            </a:r>
            <a:r>
              <a:rPr lang="ru-RU" sz="2000" dirty="0" err="1"/>
              <a:t>Водночас</a:t>
            </a:r>
            <a:r>
              <a:rPr lang="ru-RU" sz="2000" dirty="0"/>
              <a:t>, характерною </a:t>
            </a:r>
            <a:r>
              <a:rPr lang="ru-RU" sz="2000" dirty="0" err="1"/>
              <a:t>ознакою</a:t>
            </a:r>
            <a:r>
              <a:rPr lang="ru-RU" sz="2000" dirty="0"/>
              <a:t> </a:t>
            </a:r>
            <a:r>
              <a:rPr lang="ru-RU" sz="2000" dirty="0" err="1"/>
              <a:t>встановленої</a:t>
            </a:r>
            <a:r>
              <a:rPr lang="ru-RU" sz="2000" dirty="0"/>
              <a:t> ГПК </a:t>
            </a:r>
            <a:r>
              <a:rPr lang="ru-RU" sz="2000" dirty="0" err="1"/>
              <a:t>відповідальності</a:t>
            </a:r>
            <a:r>
              <a:rPr lang="ru-RU" sz="2000" dirty="0"/>
              <a:t> – відсутність </a:t>
            </a:r>
            <a:r>
              <a:rPr lang="ru-RU" sz="2000" dirty="0" err="1"/>
              <a:t>обов’язку</a:t>
            </a:r>
            <a:r>
              <a:rPr lang="ru-RU" sz="2000" dirty="0"/>
              <a:t> встановлення вини особи, яка </a:t>
            </a:r>
            <a:r>
              <a:rPr lang="ru-RU" sz="2000" dirty="0" err="1"/>
              <a:t>притягується</a:t>
            </a:r>
            <a:r>
              <a:rPr lang="ru-RU" sz="2000" dirty="0"/>
              <a:t> до </a:t>
            </a:r>
            <a:r>
              <a:rPr lang="ru-RU" sz="2000" dirty="0" err="1"/>
              <a:t>відповідальності</a:t>
            </a:r>
            <a:r>
              <a:rPr lang="ru-RU" sz="2000" dirty="0"/>
              <a:t>. </a:t>
            </a:r>
            <a:endParaRPr lang="ru-UA" sz="2000" dirty="0"/>
          </a:p>
        </p:txBody>
      </p:sp>
      <p:sp>
        <p:nvSpPr>
          <p:cNvPr id="3" name="Прямоугольник: скругленные углы 2">
            <a:extLst>
              <a:ext uri="{FF2B5EF4-FFF2-40B4-BE49-F238E27FC236}">
                <a16:creationId xmlns:a16="http://schemas.microsoft.com/office/drawing/2014/main" id="{57D345E8-FE42-4A32-9213-2F5BC2B6B691}"/>
              </a:ext>
            </a:extLst>
          </p:cNvPr>
          <p:cNvSpPr/>
          <p:nvPr/>
        </p:nvSpPr>
        <p:spPr>
          <a:xfrm>
            <a:off x="4599571" y="3350357"/>
            <a:ext cx="6817104" cy="280678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ru-RU" sz="2000" dirty="0"/>
              <a:t>Отже, </a:t>
            </a:r>
            <a:r>
              <a:rPr lang="ru-RU" sz="2000" b="1" u="sng" dirty="0">
                <a:effectLst>
                  <a:outerShdw blurRad="38100" dist="38100" dir="2700000" algn="tl">
                    <a:srgbClr val="000000">
                      <a:alpha val="43137"/>
                    </a:srgbClr>
                  </a:outerShdw>
                </a:effectLst>
              </a:rPr>
              <a:t>заходи </a:t>
            </a:r>
            <a:r>
              <a:rPr lang="ru-RU" sz="2000" b="1" u="sng" dirty="0" err="1">
                <a:effectLst>
                  <a:outerShdw blurRad="38100" dist="38100" dir="2700000" algn="tl">
                    <a:srgbClr val="000000">
                      <a:alpha val="43137"/>
                    </a:srgbClr>
                  </a:outerShdw>
                </a:effectLst>
              </a:rPr>
              <a:t>процесуального</a:t>
            </a:r>
            <a:r>
              <a:rPr lang="ru-RU" sz="2000" b="1" u="sng" dirty="0">
                <a:effectLst>
                  <a:outerShdw blurRad="38100" dist="38100" dir="2700000" algn="tl">
                    <a:srgbClr val="000000">
                      <a:alpha val="43137"/>
                    </a:srgbClr>
                  </a:outerShdw>
                </a:effectLst>
              </a:rPr>
              <a:t> примусу </a:t>
            </a:r>
            <a:r>
              <a:rPr lang="ru-RU" sz="2000" dirty="0"/>
              <a:t>– це </a:t>
            </a:r>
            <a:r>
              <a:rPr lang="ru-RU" sz="2000" dirty="0" err="1"/>
              <a:t>процесуальні</a:t>
            </a:r>
            <a:r>
              <a:rPr lang="ru-RU" sz="2000" dirty="0"/>
              <a:t> дії, що </a:t>
            </a:r>
            <a:r>
              <a:rPr lang="ru-RU" sz="2000" dirty="0" err="1"/>
              <a:t>вчиняються</a:t>
            </a:r>
            <a:r>
              <a:rPr lang="ru-RU" sz="2000" dirty="0"/>
              <a:t> судом за наявності </a:t>
            </a:r>
            <a:r>
              <a:rPr lang="ru-RU" sz="2000" dirty="0" err="1"/>
              <a:t>підстав</a:t>
            </a:r>
            <a:r>
              <a:rPr lang="ru-RU" sz="2000" dirty="0"/>
              <a:t> і у випадках, </a:t>
            </a:r>
            <a:r>
              <a:rPr lang="ru-RU" sz="2000" dirty="0" err="1"/>
              <a:t>передбачених</a:t>
            </a:r>
            <a:r>
              <a:rPr lang="ru-RU" sz="2000" dirty="0"/>
              <a:t> </a:t>
            </a:r>
            <a:r>
              <a:rPr lang="ru-RU" sz="2000" dirty="0" err="1"/>
              <a:t>господарсько-процесуальним</a:t>
            </a:r>
            <a:r>
              <a:rPr lang="ru-RU" sz="2000" dirty="0"/>
              <a:t> законом з метою </a:t>
            </a:r>
            <a:r>
              <a:rPr lang="ru-RU" sz="2000" dirty="0" err="1"/>
              <a:t>спонукання</a:t>
            </a:r>
            <a:r>
              <a:rPr lang="ru-RU" sz="2000" dirty="0"/>
              <a:t> відповідних осіб до виконання </a:t>
            </a:r>
            <a:r>
              <a:rPr lang="ru-RU" sz="2000" dirty="0" err="1"/>
              <a:t>встановлених</a:t>
            </a:r>
            <a:r>
              <a:rPr lang="ru-RU" sz="2000" dirty="0"/>
              <a:t> прав та </a:t>
            </a:r>
            <a:r>
              <a:rPr lang="ru-RU" sz="2000" dirty="0" err="1"/>
              <a:t>процесуальних</a:t>
            </a:r>
            <a:r>
              <a:rPr lang="ru-RU" sz="2000" dirty="0"/>
              <a:t> обов’язків. </a:t>
            </a:r>
            <a:endParaRPr lang="ru-UA" sz="2000" dirty="0"/>
          </a:p>
        </p:txBody>
      </p:sp>
    </p:spTree>
    <p:extLst>
      <p:ext uri="{BB962C8B-B14F-4D97-AF65-F5344CB8AC3E}">
        <p14:creationId xmlns:p14="http://schemas.microsoft.com/office/powerpoint/2010/main" val="23443786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0" name="Прямоугольник 9">
            <a:extLst>
              <a:ext uri="{FF2B5EF4-FFF2-40B4-BE49-F238E27FC236}">
                <a16:creationId xmlns:a16="http://schemas.microsoft.com/office/drawing/2014/main" id="{93F2CC0B-D5F1-40B8-9CC6-4A36850B6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nvGrpSpPr>
          <p:cNvPr id="12" name="Группа 11">
            <a:extLst>
              <a:ext uri="{FF2B5EF4-FFF2-40B4-BE49-F238E27FC236}">
                <a16:creationId xmlns:a16="http://schemas.microsoft.com/office/drawing/2014/main" id="{631C6CE6-1810-44ED-A6D7-3FF53040A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13" name="Полилиния 11">
              <a:extLst>
                <a:ext uri="{FF2B5EF4-FFF2-40B4-BE49-F238E27FC236}">
                  <a16:creationId xmlns:a16="http://schemas.microsoft.com/office/drawing/2014/main" id="{1F6D8BFE-D0D0-4BAE-9D5A-701DE7D3C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Полилиния 12">
              <a:extLst>
                <a:ext uri="{FF2B5EF4-FFF2-40B4-BE49-F238E27FC236}">
                  <a16:creationId xmlns:a16="http://schemas.microsoft.com/office/drawing/2014/main" id="{53F86D30-CEDB-4D96-AF73-AA3CD5A43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Полилиния 13">
              <a:extLst>
                <a:ext uri="{FF2B5EF4-FFF2-40B4-BE49-F238E27FC236}">
                  <a16:creationId xmlns:a16="http://schemas.microsoft.com/office/drawing/2014/main" id="{F5187540-C4C8-410C-A395-69FCB1C8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Полилиния 14">
              <a:extLst>
                <a:ext uri="{FF2B5EF4-FFF2-40B4-BE49-F238E27FC236}">
                  <a16:creationId xmlns:a16="http://schemas.microsoft.com/office/drawing/2014/main" id="{75BD6E4A-797C-451B-B08F-D99C1A9D1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Полилиния 15">
              <a:extLst>
                <a:ext uri="{FF2B5EF4-FFF2-40B4-BE49-F238E27FC236}">
                  <a16:creationId xmlns:a16="http://schemas.microsoft.com/office/drawing/2014/main" id="{0D241082-BAFA-462E-827B-5814B020F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Полилиния 16">
              <a:extLst>
                <a:ext uri="{FF2B5EF4-FFF2-40B4-BE49-F238E27FC236}">
                  <a16:creationId xmlns:a16="http://schemas.microsoft.com/office/drawing/2014/main" id="{2920CCBD-116D-450B-9608-99F05F7D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Полилиния 17">
              <a:extLst>
                <a:ext uri="{FF2B5EF4-FFF2-40B4-BE49-F238E27FC236}">
                  <a16:creationId xmlns:a16="http://schemas.microsoft.com/office/drawing/2014/main" id="{A57CD3DE-CEAF-4BD4-A5EF-24B3E622B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Полилиния 18">
              <a:extLst>
                <a:ext uri="{FF2B5EF4-FFF2-40B4-BE49-F238E27FC236}">
                  <a16:creationId xmlns:a16="http://schemas.microsoft.com/office/drawing/2014/main" id="{4EC3258C-366B-4629-A7D3-5173D3637D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Полилиния 19">
              <a:extLst>
                <a:ext uri="{FF2B5EF4-FFF2-40B4-BE49-F238E27FC236}">
                  <a16:creationId xmlns:a16="http://schemas.microsoft.com/office/drawing/2014/main" id="{D444D63A-CE2B-4ACD-BA0E-4ADECAD8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Полилиния 20">
              <a:extLst>
                <a:ext uri="{FF2B5EF4-FFF2-40B4-BE49-F238E27FC236}">
                  <a16:creationId xmlns:a16="http://schemas.microsoft.com/office/drawing/2014/main" id="{7A504DF6-187A-4A54-96E8-3F3F28AAA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Полилиния 21">
              <a:extLst>
                <a:ext uri="{FF2B5EF4-FFF2-40B4-BE49-F238E27FC236}">
                  <a16:creationId xmlns:a16="http://schemas.microsoft.com/office/drawing/2014/main" id="{FE04C6F5-6DC5-4C7E-9278-9BE624FC78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Полилиния 22">
              <a:extLst>
                <a:ext uri="{FF2B5EF4-FFF2-40B4-BE49-F238E27FC236}">
                  <a16:creationId xmlns:a16="http://schemas.microsoft.com/office/drawing/2014/main" id="{94A02D9B-E6A9-4D6A-9D2A-D81C76802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Группа 25">
            <a:extLst>
              <a:ext uri="{FF2B5EF4-FFF2-40B4-BE49-F238E27FC236}">
                <a16:creationId xmlns:a16="http://schemas.microsoft.com/office/drawing/2014/main" id="{B78034A6-3565-46AA-9E73-1C954666AB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27" name="Полилиния 27">
              <a:extLst>
                <a:ext uri="{FF2B5EF4-FFF2-40B4-BE49-F238E27FC236}">
                  <a16:creationId xmlns:a16="http://schemas.microsoft.com/office/drawing/2014/main" id="{04947AA2-A772-42CB-9CEC-065095D3D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Полилиния 28">
              <a:extLst>
                <a:ext uri="{FF2B5EF4-FFF2-40B4-BE49-F238E27FC236}">
                  <a16:creationId xmlns:a16="http://schemas.microsoft.com/office/drawing/2014/main" id="{83C52D84-DEC1-4E16-972E-8EEA5D522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Полилиния 29">
              <a:extLst>
                <a:ext uri="{FF2B5EF4-FFF2-40B4-BE49-F238E27FC236}">
                  <a16:creationId xmlns:a16="http://schemas.microsoft.com/office/drawing/2014/main" id="{2036A28D-EF09-41F7-906F-CF405361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Полилиния 30">
              <a:extLst>
                <a:ext uri="{FF2B5EF4-FFF2-40B4-BE49-F238E27FC236}">
                  <a16:creationId xmlns:a16="http://schemas.microsoft.com/office/drawing/2014/main" id="{EE8D92C7-C907-4120-95E3-80E3DC85B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Полилиния 31">
              <a:extLst>
                <a:ext uri="{FF2B5EF4-FFF2-40B4-BE49-F238E27FC236}">
                  <a16:creationId xmlns:a16="http://schemas.microsoft.com/office/drawing/2014/main" id="{BBCEAAB8-CD22-41D7-B330-702682A27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Полилиния 32">
              <a:extLst>
                <a:ext uri="{FF2B5EF4-FFF2-40B4-BE49-F238E27FC236}">
                  <a16:creationId xmlns:a16="http://schemas.microsoft.com/office/drawing/2014/main" id="{6BBC1FEE-3D72-492B-8D8A-BE1A5507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Полилиния 33">
              <a:extLst>
                <a:ext uri="{FF2B5EF4-FFF2-40B4-BE49-F238E27FC236}">
                  <a16:creationId xmlns:a16="http://schemas.microsoft.com/office/drawing/2014/main" id="{C28C6E5C-C393-435C-96A1-AA2859BDC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Полилиния 34">
              <a:extLst>
                <a:ext uri="{FF2B5EF4-FFF2-40B4-BE49-F238E27FC236}">
                  <a16:creationId xmlns:a16="http://schemas.microsoft.com/office/drawing/2014/main" id="{2C2C991F-AC51-4DF5-B8DD-19B08C1CB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Полилиния 35">
              <a:extLst>
                <a:ext uri="{FF2B5EF4-FFF2-40B4-BE49-F238E27FC236}">
                  <a16:creationId xmlns:a16="http://schemas.microsoft.com/office/drawing/2014/main" id="{9C916B5F-285D-4F5A-9085-6781753AF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Полилиния 36">
              <a:extLst>
                <a:ext uri="{FF2B5EF4-FFF2-40B4-BE49-F238E27FC236}">
                  <a16:creationId xmlns:a16="http://schemas.microsoft.com/office/drawing/2014/main" id="{0375DD5F-9D17-4873-B697-3D44A5EBE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Полилиния 37">
              <a:extLst>
                <a:ext uri="{FF2B5EF4-FFF2-40B4-BE49-F238E27FC236}">
                  <a16:creationId xmlns:a16="http://schemas.microsoft.com/office/drawing/2014/main" id="{A159BBC7-6A8B-4612-94A8-56323452C7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Полилиния 38">
              <a:extLst>
                <a:ext uri="{FF2B5EF4-FFF2-40B4-BE49-F238E27FC236}">
                  <a16:creationId xmlns:a16="http://schemas.microsoft.com/office/drawing/2014/main" id="{177C901C-F8DE-4C99-95C8-F8CA1B84F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Прямоугольник 39">
            <a:extLst>
              <a:ext uri="{FF2B5EF4-FFF2-40B4-BE49-F238E27FC236}">
                <a16:creationId xmlns:a16="http://schemas.microsoft.com/office/drawing/2014/main" id="{D1D655F2-6D15-4265-ADEE-EF0075C13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42" name="Полилиния 69">
            <a:extLst>
              <a:ext uri="{FF2B5EF4-FFF2-40B4-BE49-F238E27FC236}">
                <a16:creationId xmlns:a16="http://schemas.microsoft.com/office/drawing/2014/main" id="{3248A930-1A6E-4EFB-8213-D1AC735BE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ru-RU" dirty="0"/>
          </a:p>
        </p:txBody>
      </p:sp>
      <p:sp>
        <p:nvSpPr>
          <p:cNvPr id="2" name="Прямоугольник: скругленные углы 1">
            <a:extLst>
              <a:ext uri="{FF2B5EF4-FFF2-40B4-BE49-F238E27FC236}">
                <a16:creationId xmlns:a16="http://schemas.microsoft.com/office/drawing/2014/main" id="{F2870A53-5D28-45AC-BD21-9565451DC915}"/>
              </a:ext>
            </a:extLst>
          </p:cNvPr>
          <p:cNvSpPr/>
          <p:nvPr/>
        </p:nvSpPr>
        <p:spPr>
          <a:xfrm>
            <a:off x="2397793" y="228600"/>
            <a:ext cx="7587341" cy="77235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ru-RU"/>
              <a:t>Перелік видів заходів процесуального примусу визначений статтею 132 ГПК має вичерпний характер. </a:t>
            </a:r>
            <a:endParaRPr lang="ru-UA"/>
          </a:p>
        </p:txBody>
      </p:sp>
      <p:sp>
        <p:nvSpPr>
          <p:cNvPr id="3" name="Прямоугольник: скругленные углы 2">
            <a:extLst>
              <a:ext uri="{FF2B5EF4-FFF2-40B4-BE49-F238E27FC236}">
                <a16:creationId xmlns:a16="http://schemas.microsoft.com/office/drawing/2014/main" id="{B59CFEFA-EBBC-4960-9404-AEF9B4EA4AB0}"/>
              </a:ext>
            </a:extLst>
          </p:cNvPr>
          <p:cNvSpPr/>
          <p:nvPr/>
        </p:nvSpPr>
        <p:spPr>
          <a:xfrm>
            <a:off x="3683521" y="1230343"/>
            <a:ext cx="5015883" cy="63396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ru-RU"/>
              <a:t>Заходами процесуального примусу є:</a:t>
            </a:r>
            <a:endParaRPr lang="ru-UA"/>
          </a:p>
        </p:txBody>
      </p:sp>
      <p:sp>
        <p:nvSpPr>
          <p:cNvPr id="4" name="Стрелка: вправо 3">
            <a:extLst>
              <a:ext uri="{FF2B5EF4-FFF2-40B4-BE49-F238E27FC236}">
                <a16:creationId xmlns:a16="http://schemas.microsoft.com/office/drawing/2014/main" id="{8A89C4EA-5317-4CD6-82DE-24F6F840A1EF}"/>
              </a:ext>
            </a:extLst>
          </p:cNvPr>
          <p:cNvSpPr/>
          <p:nvPr/>
        </p:nvSpPr>
        <p:spPr>
          <a:xfrm>
            <a:off x="1193202" y="2334600"/>
            <a:ext cx="1061726" cy="58301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UA"/>
          </a:p>
        </p:txBody>
      </p:sp>
      <p:sp>
        <p:nvSpPr>
          <p:cNvPr id="5" name="Стрелка: вправо 4">
            <a:extLst>
              <a:ext uri="{FF2B5EF4-FFF2-40B4-BE49-F238E27FC236}">
                <a16:creationId xmlns:a16="http://schemas.microsoft.com/office/drawing/2014/main" id="{2537CCDB-D005-483A-A9AF-BC7D01A4995F}"/>
              </a:ext>
            </a:extLst>
          </p:cNvPr>
          <p:cNvSpPr/>
          <p:nvPr/>
        </p:nvSpPr>
        <p:spPr>
          <a:xfrm>
            <a:off x="1193203" y="3315684"/>
            <a:ext cx="964072" cy="487789"/>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UA"/>
          </a:p>
        </p:txBody>
      </p:sp>
      <p:sp>
        <p:nvSpPr>
          <p:cNvPr id="6" name="Стрелка: вправо 5">
            <a:extLst>
              <a:ext uri="{FF2B5EF4-FFF2-40B4-BE49-F238E27FC236}">
                <a16:creationId xmlns:a16="http://schemas.microsoft.com/office/drawing/2014/main" id="{A63E4E9E-A979-4A93-BEC7-A19C71B11E0F}"/>
              </a:ext>
            </a:extLst>
          </p:cNvPr>
          <p:cNvSpPr/>
          <p:nvPr/>
        </p:nvSpPr>
        <p:spPr>
          <a:xfrm>
            <a:off x="7146524" y="2256960"/>
            <a:ext cx="870012" cy="506027"/>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UA"/>
          </a:p>
        </p:txBody>
      </p:sp>
      <p:sp>
        <p:nvSpPr>
          <p:cNvPr id="7" name="Стрелка: вправо 6">
            <a:extLst>
              <a:ext uri="{FF2B5EF4-FFF2-40B4-BE49-F238E27FC236}">
                <a16:creationId xmlns:a16="http://schemas.microsoft.com/office/drawing/2014/main" id="{D46D86AE-689B-46FF-9DB0-F501CA08EF30}"/>
              </a:ext>
            </a:extLst>
          </p:cNvPr>
          <p:cNvSpPr/>
          <p:nvPr/>
        </p:nvSpPr>
        <p:spPr>
          <a:xfrm>
            <a:off x="7146524" y="3266079"/>
            <a:ext cx="870012" cy="506027"/>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UA"/>
          </a:p>
        </p:txBody>
      </p:sp>
      <p:sp>
        <p:nvSpPr>
          <p:cNvPr id="8" name="Прямоугольник: скругленные углы 7">
            <a:extLst>
              <a:ext uri="{FF2B5EF4-FFF2-40B4-BE49-F238E27FC236}">
                <a16:creationId xmlns:a16="http://schemas.microsoft.com/office/drawing/2014/main" id="{77963178-8E64-4E50-BD13-AD986F1965CC}"/>
              </a:ext>
            </a:extLst>
          </p:cNvPr>
          <p:cNvSpPr/>
          <p:nvPr/>
        </p:nvSpPr>
        <p:spPr>
          <a:xfrm>
            <a:off x="2851532" y="2256960"/>
            <a:ext cx="2528336" cy="60221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ru-RU"/>
              <a:t> 1)  попередження;</a:t>
            </a:r>
            <a:endParaRPr lang="ru-UA"/>
          </a:p>
        </p:txBody>
      </p:sp>
      <p:sp>
        <p:nvSpPr>
          <p:cNvPr id="9" name="Прямоугольник: скругленные углы 8">
            <a:extLst>
              <a:ext uri="{FF2B5EF4-FFF2-40B4-BE49-F238E27FC236}">
                <a16:creationId xmlns:a16="http://schemas.microsoft.com/office/drawing/2014/main" id="{BC4B07B8-DBAE-445D-8330-72A3E38B5C16}"/>
              </a:ext>
            </a:extLst>
          </p:cNvPr>
          <p:cNvSpPr/>
          <p:nvPr/>
        </p:nvSpPr>
        <p:spPr>
          <a:xfrm>
            <a:off x="2784157" y="3201258"/>
            <a:ext cx="2528336" cy="91392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ru-RU"/>
              <a:t> 2)  видалення із залу судового засідання; </a:t>
            </a:r>
            <a:endParaRPr lang="ru-UA"/>
          </a:p>
        </p:txBody>
      </p:sp>
      <p:sp>
        <p:nvSpPr>
          <p:cNvPr id="11" name="Прямоугольник: скругленные углы 10">
            <a:extLst>
              <a:ext uri="{FF2B5EF4-FFF2-40B4-BE49-F238E27FC236}">
                <a16:creationId xmlns:a16="http://schemas.microsoft.com/office/drawing/2014/main" id="{F8981322-0194-4AF3-BA9C-48361A75293E}"/>
              </a:ext>
            </a:extLst>
          </p:cNvPr>
          <p:cNvSpPr/>
          <p:nvPr/>
        </p:nvSpPr>
        <p:spPr>
          <a:xfrm>
            <a:off x="8502895" y="2154409"/>
            <a:ext cx="3348793" cy="88613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ru-RU"/>
              <a:t>3)  тимчасове вилучення доказів для дослідження судом;</a:t>
            </a:r>
            <a:endParaRPr lang="ru-UA"/>
          </a:p>
        </p:txBody>
      </p:sp>
      <p:sp>
        <p:nvSpPr>
          <p:cNvPr id="25" name="Прямоугольник: скругленные углы 24">
            <a:extLst>
              <a:ext uri="{FF2B5EF4-FFF2-40B4-BE49-F238E27FC236}">
                <a16:creationId xmlns:a16="http://schemas.microsoft.com/office/drawing/2014/main" id="{0F00C014-7207-40FC-B94E-57F109AD37FF}"/>
              </a:ext>
            </a:extLst>
          </p:cNvPr>
          <p:cNvSpPr/>
          <p:nvPr/>
        </p:nvSpPr>
        <p:spPr>
          <a:xfrm>
            <a:off x="8502895" y="3330654"/>
            <a:ext cx="2076207" cy="60221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ru-RU"/>
              <a:t>4) штраф. </a:t>
            </a:r>
            <a:endParaRPr lang="ru-UA"/>
          </a:p>
        </p:txBody>
      </p:sp>
      <p:sp>
        <p:nvSpPr>
          <p:cNvPr id="39" name="Прямоугольник: скругленные углы 38">
            <a:extLst>
              <a:ext uri="{FF2B5EF4-FFF2-40B4-BE49-F238E27FC236}">
                <a16:creationId xmlns:a16="http://schemas.microsoft.com/office/drawing/2014/main" id="{EFA3D2C5-2815-4DD2-84AF-629372F98DAF}"/>
              </a:ext>
            </a:extLst>
          </p:cNvPr>
          <p:cNvSpPr/>
          <p:nvPr/>
        </p:nvSpPr>
        <p:spPr>
          <a:xfrm>
            <a:off x="2397793" y="5068996"/>
            <a:ext cx="8787908" cy="1005288"/>
          </a:xfrm>
          <a:prstGeom prst="roundRect">
            <a:avLst/>
          </a:prstGeom>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ru-RU">
                <a:effectLst>
                  <a:outerShdw blurRad="38100" dist="38100" dir="2700000" algn="tl">
                    <a:srgbClr val="000000">
                      <a:alpha val="43137"/>
                    </a:srgbClr>
                  </a:outerShdw>
                </a:effectLst>
              </a:rPr>
              <a:t>Застосування до особи заходів процесуального примусу не звільняє її від виконання обов’язків, встановлених ГПК.</a:t>
            </a:r>
            <a:endParaRPr lang="ru-UA">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722249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0" name="Прямоугольник 9">
            <a:extLst>
              <a:ext uri="{FF2B5EF4-FFF2-40B4-BE49-F238E27FC236}">
                <a16:creationId xmlns:a16="http://schemas.microsoft.com/office/drawing/2014/main" id="{93F2CC0B-D5F1-40B8-9CC6-4A36850B6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nvGrpSpPr>
          <p:cNvPr id="12" name="Группа 11">
            <a:extLst>
              <a:ext uri="{FF2B5EF4-FFF2-40B4-BE49-F238E27FC236}">
                <a16:creationId xmlns:a16="http://schemas.microsoft.com/office/drawing/2014/main" id="{631C6CE6-1810-44ED-A6D7-3FF53040A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13" name="Полилиния 11">
              <a:extLst>
                <a:ext uri="{FF2B5EF4-FFF2-40B4-BE49-F238E27FC236}">
                  <a16:creationId xmlns:a16="http://schemas.microsoft.com/office/drawing/2014/main" id="{1F6D8BFE-D0D0-4BAE-9D5A-701DE7D3C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Полилиния 12">
              <a:extLst>
                <a:ext uri="{FF2B5EF4-FFF2-40B4-BE49-F238E27FC236}">
                  <a16:creationId xmlns:a16="http://schemas.microsoft.com/office/drawing/2014/main" id="{53F86D30-CEDB-4D96-AF73-AA3CD5A43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Полилиния 13">
              <a:extLst>
                <a:ext uri="{FF2B5EF4-FFF2-40B4-BE49-F238E27FC236}">
                  <a16:creationId xmlns:a16="http://schemas.microsoft.com/office/drawing/2014/main" id="{F5187540-C4C8-410C-A395-69FCB1C8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Полилиния 14">
              <a:extLst>
                <a:ext uri="{FF2B5EF4-FFF2-40B4-BE49-F238E27FC236}">
                  <a16:creationId xmlns:a16="http://schemas.microsoft.com/office/drawing/2014/main" id="{75BD6E4A-797C-451B-B08F-D99C1A9D1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Полилиния 15">
              <a:extLst>
                <a:ext uri="{FF2B5EF4-FFF2-40B4-BE49-F238E27FC236}">
                  <a16:creationId xmlns:a16="http://schemas.microsoft.com/office/drawing/2014/main" id="{0D241082-BAFA-462E-827B-5814B020F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Полилиния 16">
              <a:extLst>
                <a:ext uri="{FF2B5EF4-FFF2-40B4-BE49-F238E27FC236}">
                  <a16:creationId xmlns:a16="http://schemas.microsoft.com/office/drawing/2014/main" id="{2920CCBD-116D-450B-9608-99F05F7D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Полилиния 17">
              <a:extLst>
                <a:ext uri="{FF2B5EF4-FFF2-40B4-BE49-F238E27FC236}">
                  <a16:creationId xmlns:a16="http://schemas.microsoft.com/office/drawing/2014/main" id="{A57CD3DE-CEAF-4BD4-A5EF-24B3E622B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Полилиния 18">
              <a:extLst>
                <a:ext uri="{FF2B5EF4-FFF2-40B4-BE49-F238E27FC236}">
                  <a16:creationId xmlns:a16="http://schemas.microsoft.com/office/drawing/2014/main" id="{4EC3258C-366B-4629-A7D3-5173D3637D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Полилиния 19">
              <a:extLst>
                <a:ext uri="{FF2B5EF4-FFF2-40B4-BE49-F238E27FC236}">
                  <a16:creationId xmlns:a16="http://schemas.microsoft.com/office/drawing/2014/main" id="{D444D63A-CE2B-4ACD-BA0E-4ADECAD8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Полилиния 20">
              <a:extLst>
                <a:ext uri="{FF2B5EF4-FFF2-40B4-BE49-F238E27FC236}">
                  <a16:creationId xmlns:a16="http://schemas.microsoft.com/office/drawing/2014/main" id="{7A504DF6-187A-4A54-96E8-3F3F28AAA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Полилиния 21">
              <a:extLst>
                <a:ext uri="{FF2B5EF4-FFF2-40B4-BE49-F238E27FC236}">
                  <a16:creationId xmlns:a16="http://schemas.microsoft.com/office/drawing/2014/main" id="{FE04C6F5-6DC5-4C7E-9278-9BE624FC78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Полилиния 22">
              <a:extLst>
                <a:ext uri="{FF2B5EF4-FFF2-40B4-BE49-F238E27FC236}">
                  <a16:creationId xmlns:a16="http://schemas.microsoft.com/office/drawing/2014/main" id="{94A02D9B-E6A9-4D6A-9D2A-D81C76802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Группа 25">
            <a:extLst>
              <a:ext uri="{FF2B5EF4-FFF2-40B4-BE49-F238E27FC236}">
                <a16:creationId xmlns:a16="http://schemas.microsoft.com/office/drawing/2014/main" id="{B78034A6-3565-46AA-9E73-1C954666AB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27" name="Полилиния 27">
              <a:extLst>
                <a:ext uri="{FF2B5EF4-FFF2-40B4-BE49-F238E27FC236}">
                  <a16:creationId xmlns:a16="http://schemas.microsoft.com/office/drawing/2014/main" id="{04947AA2-A772-42CB-9CEC-065095D3D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Полилиния 28">
              <a:extLst>
                <a:ext uri="{FF2B5EF4-FFF2-40B4-BE49-F238E27FC236}">
                  <a16:creationId xmlns:a16="http://schemas.microsoft.com/office/drawing/2014/main" id="{83C52D84-DEC1-4E16-972E-8EEA5D522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Полилиния 29">
              <a:extLst>
                <a:ext uri="{FF2B5EF4-FFF2-40B4-BE49-F238E27FC236}">
                  <a16:creationId xmlns:a16="http://schemas.microsoft.com/office/drawing/2014/main" id="{2036A28D-EF09-41F7-906F-CF405361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Полилиния 30">
              <a:extLst>
                <a:ext uri="{FF2B5EF4-FFF2-40B4-BE49-F238E27FC236}">
                  <a16:creationId xmlns:a16="http://schemas.microsoft.com/office/drawing/2014/main" id="{EE8D92C7-C907-4120-95E3-80E3DC85B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Полилиния 31">
              <a:extLst>
                <a:ext uri="{FF2B5EF4-FFF2-40B4-BE49-F238E27FC236}">
                  <a16:creationId xmlns:a16="http://schemas.microsoft.com/office/drawing/2014/main" id="{BBCEAAB8-CD22-41D7-B330-702682A27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Полилиния 32">
              <a:extLst>
                <a:ext uri="{FF2B5EF4-FFF2-40B4-BE49-F238E27FC236}">
                  <a16:creationId xmlns:a16="http://schemas.microsoft.com/office/drawing/2014/main" id="{6BBC1FEE-3D72-492B-8D8A-BE1A5507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Полилиния 33">
              <a:extLst>
                <a:ext uri="{FF2B5EF4-FFF2-40B4-BE49-F238E27FC236}">
                  <a16:creationId xmlns:a16="http://schemas.microsoft.com/office/drawing/2014/main" id="{C28C6E5C-C393-435C-96A1-AA2859BDC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Полилиния 34">
              <a:extLst>
                <a:ext uri="{FF2B5EF4-FFF2-40B4-BE49-F238E27FC236}">
                  <a16:creationId xmlns:a16="http://schemas.microsoft.com/office/drawing/2014/main" id="{2C2C991F-AC51-4DF5-B8DD-19B08C1CB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Полилиния 35">
              <a:extLst>
                <a:ext uri="{FF2B5EF4-FFF2-40B4-BE49-F238E27FC236}">
                  <a16:creationId xmlns:a16="http://schemas.microsoft.com/office/drawing/2014/main" id="{9C916B5F-285D-4F5A-9085-6781753AF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Полилиния 36">
              <a:extLst>
                <a:ext uri="{FF2B5EF4-FFF2-40B4-BE49-F238E27FC236}">
                  <a16:creationId xmlns:a16="http://schemas.microsoft.com/office/drawing/2014/main" id="{0375DD5F-9D17-4873-B697-3D44A5EBE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Полилиния 37">
              <a:extLst>
                <a:ext uri="{FF2B5EF4-FFF2-40B4-BE49-F238E27FC236}">
                  <a16:creationId xmlns:a16="http://schemas.microsoft.com/office/drawing/2014/main" id="{A159BBC7-6A8B-4612-94A8-56323452C7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Полилиния 38">
              <a:extLst>
                <a:ext uri="{FF2B5EF4-FFF2-40B4-BE49-F238E27FC236}">
                  <a16:creationId xmlns:a16="http://schemas.microsoft.com/office/drawing/2014/main" id="{177C901C-F8DE-4C99-95C8-F8CA1B84F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Прямоугольник 39">
            <a:extLst>
              <a:ext uri="{FF2B5EF4-FFF2-40B4-BE49-F238E27FC236}">
                <a16:creationId xmlns:a16="http://schemas.microsoft.com/office/drawing/2014/main" id="{D1D655F2-6D15-4265-ADEE-EF0075C13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42" name="Полилиния 69">
            <a:extLst>
              <a:ext uri="{FF2B5EF4-FFF2-40B4-BE49-F238E27FC236}">
                <a16:creationId xmlns:a16="http://schemas.microsoft.com/office/drawing/2014/main" id="{3248A930-1A6E-4EFB-8213-D1AC735BE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ru-RU" dirty="0"/>
          </a:p>
        </p:txBody>
      </p:sp>
      <p:sp>
        <p:nvSpPr>
          <p:cNvPr id="39" name="TextBox 38">
            <a:extLst>
              <a:ext uri="{FF2B5EF4-FFF2-40B4-BE49-F238E27FC236}">
                <a16:creationId xmlns:a16="http://schemas.microsoft.com/office/drawing/2014/main" id="{05A8F283-DCC6-4BAC-80A5-467908D8061E}"/>
              </a:ext>
            </a:extLst>
          </p:cNvPr>
          <p:cNvSpPr txBox="1"/>
          <p:nvPr/>
        </p:nvSpPr>
        <p:spPr>
          <a:xfrm>
            <a:off x="1813428" y="1678182"/>
            <a:ext cx="10314282" cy="954107"/>
          </a:xfrm>
          <a:prstGeom prst="rect">
            <a:avLst/>
          </a:prstGeom>
          <a:noFill/>
        </p:spPr>
        <p:txBody>
          <a:bodyPr wrap="square">
            <a:spAutoFit/>
          </a:bodyPr>
          <a:lstStyle/>
          <a:p>
            <a:endParaRPr lang="ru-RU" sz="2800" b="1" i="1" u="sng" dirty="0">
              <a:effectLst>
                <a:outerShdw blurRad="38100" dist="38100" dir="2700000" algn="tl">
                  <a:srgbClr val="000000">
                    <a:alpha val="43137"/>
                  </a:srgbClr>
                </a:outerShdw>
              </a:effectLst>
            </a:endParaRPr>
          </a:p>
          <a:p>
            <a:r>
              <a:rPr lang="ru-RU" sz="2800" b="1" i="1" u="sng" dirty="0">
                <a:effectLst>
                  <a:outerShdw blurRad="38100" dist="38100" dir="2700000" algn="tl">
                    <a:srgbClr val="000000">
                      <a:alpha val="43137"/>
                    </a:srgbClr>
                  </a:outerShdw>
                </a:effectLst>
              </a:rPr>
              <a:t>6.Правові </a:t>
            </a:r>
            <a:r>
              <a:rPr lang="ru-RU" sz="2800" b="1" i="1" u="sng" dirty="0" err="1">
                <a:effectLst>
                  <a:outerShdw blurRad="38100" dist="38100" dir="2700000" algn="tl">
                    <a:srgbClr val="000000">
                      <a:alpha val="43137"/>
                    </a:srgbClr>
                  </a:outerShdw>
                </a:effectLst>
              </a:rPr>
              <a:t>підстави</a:t>
            </a:r>
            <a:r>
              <a:rPr lang="ru-RU" sz="2800" b="1" i="1" u="sng" dirty="0">
                <a:effectLst>
                  <a:outerShdw blurRad="38100" dist="38100" dir="2700000" algn="tl">
                    <a:srgbClr val="000000">
                      <a:alpha val="43137"/>
                    </a:srgbClr>
                  </a:outerShdw>
                </a:effectLst>
              </a:rPr>
              <a:t> та порядок забезпечення позову. </a:t>
            </a:r>
          </a:p>
        </p:txBody>
      </p:sp>
      <p:sp>
        <p:nvSpPr>
          <p:cNvPr id="3" name="Прямоугольник: скругленные углы 2">
            <a:extLst>
              <a:ext uri="{FF2B5EF4-FFF2-40B4-BE49-F238E27FC236}">
                <a16:creationId xmlns:a16="http://schemas.microsoft.com/office/drawing/2014/main" id="{65E76C66-2D06-42CB-A651-B10A3387FCCE}"/>
              </a:ext>
            </a:extLst>
          </p:cNvPr>
          <p:cNvSpPr/>
          <p:nvPr/>
        </p:nvSpPr>
        <p:spPr>
          <a:xfrm>
            <a:off x="2711776" y="3145804"/>
            <a:ext cx="8958673" cy="2143296"/>
          </a:xfrm>
          <a:prstGeom prst="roundRect">
            <a:avLst/>
          </a:prstGeom>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sz="2000">
                <a:effectLst>
                  <a:outerShdw blurRad="38100" dist="38100" dir="2700000" algn="tl">
                    <a:srgbClr val="000000">
                      <a:alpha val="43137"/>
                    </a:srgbClr>
                  </a:outerShdw>
                </a:effectLst>
              </a:rPr>
              <a:t>Інститут забезпечення позову охороняє інтереси як позивача, так і відповідача. Забезпечення позову у господарському судочинстві є однією із правових гарантій, що забезпечують виконання судового рішення, яке здійснюється за заявою учасника справи. </a:t>
            </a:r>
            <a:endParaRPr lang="ru-UA" sz="200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889968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0" name="Прямоугольник 9">
            <a:extLst>
              <a:ext uri="{FF2B5EF4-FFF2-40B4-BE49-F238E27FC236}">
                <a16:creationId xmlns:a16="http://schemas.microsoft.com/office/drawing/2014/main" id="{93F2CC0B-D5F1-40B8-9CC6-4A36850B6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nvGrpSpPr>
          <p:cNvPr id="12" name="Группа 11">
            <a:extLst>
              <a:ext uri="{FF2B5EF4-FFF2-40B4-BE49-F238E27FC236}">
                <a16:creationId xmlns:a16="http://schemas.microsoft.com/office/drawing/2014/main" id="{631C6CE6-1810-44ED-A6D7-3FF53040A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13" name="Полилиния 11">
              <a:extLst>
                <a:ext uri="{FF2B5EF4-FFF2-40B4-BE49-F238E27FC236}">
                  <a16:creationId xmlns:a16="http://schemas.microsoft.com/office/drawing/2014/main" id="{1F6D8BFE-D0D0-4BAE-9D5A-701DE7D3C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Полилиния 12">
              <a:extLst>
                <a:ext uri="{FF2B5EF4-FFF2-40B4-BE49-F238E27FC236}">
                  <a16:creationId xmlns:a16="http://schemas.microsoft.com/office/drawing/2014/main" id="{53F86D30-CEDB-4D96-AF73-AA3CD5A43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Полилиния 13">
              <a:extLst>
                <a:ext uri="{FF2B5EF4-FFF2-40B4-BE49-F238E27FC236}">
                  <a16:creationId xmlns:a16="http://schemas.microsoft.com/office/drawing/2014/main" id="{F5187540-C4C8-410C-A395-69FCB1C8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Полилиния 14">
              <a:extLst>
                <a:ext uri="{FF2B5EF4-FFF2-40B4-BE49-F238E27FC236}">
                  <a16:creationId xmlns:a16="http://schemas.microsoft.com/office/drawing/2014/main" id="{75BD6E4A-797C-451B-B08F-D99C1A9D1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Полилиния 15">
              <a:extLst>
                <a:ext uri="{FF2B5EF4-FFF2-40B4-BE49-F238E27FC236}">
                  <a16:creationId xmlns:a16="http://schemas.microsoft.com/office/drawing/2014/main" id="{0D241082-BAFA-462E-827B-5814B020F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Полилиния 16">
              <a:extLst>
                <a:ext uri="{FF2B5EF4-FFF2-40B4-BE49-F238E27FC236}">
                  <a16:creationId xmlns:a16="http://schemas.microsoft.com/office/drawing/2014/main" id="{2920CCBD-116D-450B-9608-99F05F7D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Полилиния 17">
              <a:extLst>
                <a:ext uri="{FF2B5EF4-FFF2-40B4-BE49-F238E27FC236}">
                  <a16:creationId xmlns:a16="http://schemas.microsoft.com/office/drawing/2014/main" id="{A57CD3DE-CEAF-4BD4-A5EF-24B3E622B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Полилиния 18">
              <a:extLst>
                <a:ext uri="{FF2B5EF4-FFF2-40B4-BE49-F238E27FC236}">
                  <a16:creationId xmlns:a16="http://schemas.microsoft.com/office/drawing/2014/main" id="{4EC3258C-366B-4629-A7D3-5173D3637D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Полилиния 19">
              <a:extLst>
                <a:ext uri="{FF2B5EF4-FFF2-40B4-BE49-F238E27FC236}">
                  <a16:creationId xmlns:a16="http://schemas.microsoft.com/office/drawing/2014/main" id="{D444D63A-CE2B-4ACD-BA0E-4ADECAD8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Полилиния 20">
              <a:extLst>
                <a:ext uri="{FF2B5EF4-FFF2-40B4-BE49-F238E27FC236}">
                  <a16:creationId xmlns:a16="http://schemas.microsoft.com/office/drawing/2014/main" id="{7A504DF6-187A-4A54-96E8-3F3F28AAA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Полилиния 21">
              <a:extLst>
                <a:ext uri="{FF2B5EF4-FFF2-40B4-BE49-F238E27FC236}">
                  <a16:creationId xmlns:a16="http://schemas.microsoft.com/office/drawing/2014/main" id="{FE04C6F5-6DC5-4C7E-9278-9BE624FC78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Полилиния 22">
              <a:extLst>
                <a:ext uri="{FF2B5EF4-FFF2-40B4-BE49-F238E27FC236}">
                  <a16:creationId xmlns:a16="http://schemas.microsoft.com/office/drawing/2014/main" id="{94A02D9B-E6A9-4D6A-9D2A-D81C76802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Группа 25">
            <a:extLst>
              <a:ext uri="{FF2B5EF4-FFF2-40B4-BE49-F238E27FC236}">
                <a16:creationId xmlns:a16="http://schemas.microsoft.com/office/drawing/2014/main" id="{B78034A6-3565-46AA-9E73-1C954666AB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27" name="Полилиния 27">
              <a:extLst>
                <a:ext uri="{FF2B5EF4-FFF2-40B4-BE49-F238E27FC236}">
                  <a16:creationId xmlns:a16="http://schemas.microsoft.com/office/drawing/2014/main" id="{04947AA2-A772-42CB-9CEC-065095D3D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Полилиния 28">
              <a:extLst>
                <a:ext uri="{FF2B5EF4-FFF2-40B4-BE49-F238E27FC236}">
                  <a16:creationId xmlns:a16="http://schemas.microsoft.com/office/drawing/2014/main" id="{83C52D84-DEC1-4E16-972E-8EEA5D522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Полилиния 29">
              <a:extLst>
                <a:ext uri="{FF2B5EF4-FFF2-40B4-BE49-F238E27FC236}">
                  <a16:creationId xmlns:a16="http://schemas.microsoft.com/office/drawing/2014/main" id="{2036A28D-EF09-41F7-906F-CF405361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Полилиния 30">
              <a:extLst>
                <a:ext uri="{FF2B5EF4-FFF2-40B4-BE49-F238E27FC236}">
                  <a16:creationId xmlns:a16="http://schemas.microsoft.com/office/drawing/2014/main" id="{EE8D92C7-C907-4120-95E3-80E3DC85B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Полилиния 31">
              <a:extLst>
                <a:ext uri="{FF2B5EF4-FFF2-40B4-BE49-F238E27FC236}">
                  <a16:creationId xmlns:a16="http://schemas.microsoft.com/office/drawing/2014/main" id="{BBCEAAB8-CD22-41D7-B330-702682A27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Полилиния 32">
              <a:extLst>
                <a:ext uri="{FF2B5EF4-FFF2-40B4-BE49-F238E27FC236}">
                  <a16:creationId xmlns:a16="http://schemas.microsoft.com/office/drawing/2014/main" id="{6BBC1FEE-3D72-492B-8D8A-BE1A5507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Полилиния 33">
              <a:extLst>
                <a:ext uri="{FF2B5EF4-FFF2-40B4-BE49-F238E27FC236}">
                  <a16:creationId xmlns:a16="http://schemas.microsoft.com/office/drawing/2014/main" id="{C28C6E5C-C393-435C-96A1-AA2859BDC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Полилиния 34">
              <a:extLst>
                <a:ext uri="{FF2B5EF4-FFF2-40B4-BE49-F238E27FC236}">
                  <a16:creationId xmlns:a16="http://schemas.microsoft.com/office/drawing/2014/main" id="{2C2C991F-AC51-4DF5-B8DD-19B08C1CB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Полилиния 35">
              <a:extLst>
                <a:ext uri="{FF2B5EF4-FFF2-40B4-BE49-F238E27FC236}">
                  <a16:creationId xmlns:a16="http://schemas.microsoft.com/office/drawing/2014/main" id="{9C916B5F-285D-4F5A-9085-6781753AF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Полилиния 36">
              <a:extLst>
                <a:ext uri="{FF2B5EF4-FFF2-40B4-BE49-F238E27FC236}">
                  <a16:creationId xmlns:a16="http://schemas.microsoft.com/office/drawing/2014/main" id="{0375DD5F-9D17-4873-B697-3D44A5EBE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Полилиния 37">
              <a:extLst>
                <a:ext uri="{FF2B5EF4-FFF2-40B4-BE49-F238E27FC236}">
                  <a16:creationId xmlns:a16="http://schemas.microsoft.com/office/drawing/2014/main" id="{A159BBC7-6A8B-4612-94A8-56323452C7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Полилиния 38">
              <a:extLst>
                <a:ext uri="{FF2B5EF4-FFF2-40B4-BE49-F238E27FC236}">
                  <a16:creationId xmlns:a16="http://schemas.microsoft.com/office/drawing/2014/main" id="{177C901C-F8DE-4C99-95C8-F8CA1B84F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Прямоугольник 39">
            <a:extLst>
              <a:ext uri="{FF2B5EF4-FFF2-40B4-BE49-F238E27FC236}">
                <a16:creationId xmlns:a16="http://schemas.microsoft.com/office/drawing/2014/main" id="{D1D655F2-6D15-4265-ADEE-EF0075C13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42" name="Полилиния 69">
            <a:extLst>
              <a:ext uri="{FF2B5EF4-FFF2-40B4-BE49-F238E27FC236}">
                <a16:creationId xmlns:a16="http://schemas.microsoft.com/office/drawing/2014/main" id="{3248A930-1A6E-4EFB-8213-D1AC735BE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ru-RU" dirty="0"/>
          </a:p>
        </p:txBody>
      </p:sp>
      <p:sp>
        <p:nvSpPr>
          <p:cNvPr id="2" name="Прямоугольник: скругленные углы 1">
            <a:extLst>
              <a:ext uri="{FF2B5EF4-FFF2-40B4-BE49-F238E27FC236}">
                <a16:creationId xmlns:a16="http://schemas.microsoft.com/office/drawing/2014/main" id="{C709F815-5854-4DFE-A9D0-7B6563075583}"/>
              </a:ext>
            </a:extLst>
          </p:cNvPr>
          <p:cNvSpPr/>
          <p:nvPr/>
        </p:nvSpPr>
        <p:spPr>
          <a:xfrm>
            <a:off x="1178738" y="848944"/>
            <a:ext cx="5703713" cy="1162975"/>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ru-RU" sz="2000" i="1">
                <a:effectLst>
                  <a:outerShdw blurRad="38100" dist="38100" dir="2700000" algn="tl">
                    <a:srgbClr val="000000">
                      <a:alpha val="43137"/>
                    </a:srgbClr>
                  </a:outerShdw>
                </a:effectLst>
              </a:rPr>
              <a:t>Підставою для забезпечення позову, згідно частини першої статті 136 ГПК є заява учасника справи. </a:t>
            </a:r>
            <a:endParaRPr lang="ru-UA" sz="2000" i="1">
              <a:effectLst>
                <a:outerShdw blurRad="38100" dist="38100" dir="2700000" algn="tl">
                  <a:srgbClr val="000000">
                    <a:alpha val="43137"/>
                  </a:srgbClr>
                </a:outerShdw>
              </a:effectLst>
            </a:endParaRPr>
          </a:p>
        </p:txBody>
      </p:sp>
      <p:sp>
        <p:nvSpPr>
          <p:cNvPr id="4" name="Стрелка: изогнутая вниз 3">
            <a:extLst>
              <a:ext uri="{FF2B5EF4-FFF2-40B4-BE49-F238E27FC236}">
                <a16:creationId xmlns:a16="http://schemas.microsoft.com/office/drawing/2014/main" id="{CBB85CA8-5D28-4C81-8319-9DFE23654449}"/>
              </a:ext>
            </a:extLst>
          </p:cNvPr>
          <p:cNvSpPr/>
          <p:nvPr/>
        </p:nvSpPr>
        <p:spPr>
          <a:xfrm rot="2645424">
            <a:off x="6666274" y="1095226"/>
            <a:ext cx="2805924" cy="857822"/>
          </a:xfrm>
          <a:prstGeom prst="curved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ru-UA">
              <a:solidFill>
                <a:schemeClr val="tx1"/>
              </a:solidFill>
            </a:endParaRPr>
          </a:p>
        </p:txBody>
      </p:sp>
      <p:sp>
        <p:nvSpPr>
          <p:cNvPr id="5" name="Прямоугольник: скругленные углы 4">
            <a:extLst>
              <a:ext uri="{FF2B5EF4-FFF2-40B4-BE49-F238E27FC236}">
                <a16:creationId xmlns:a16="http://schemas.microsoft.com/office/drawing/2014/main" id="{ACA44D6A-24D4-4029-B903-0E984905C59F}"/>
              </a:ext>
            </a:extLst>
          </p:cNvPr>
          <p:cNvSpPr/>
          <p:nvPr/>
        </p:nvSpPr>
        <p:spPr>
          <a:xfrm>
            <a:off x="3261754" y="3000506"/>
            <a:ext cx="7923947" cy="314159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ru-RU" sz="2000"/>
              <a:t>У такому випадку суд має право вжити передбачені статтею 137 ГПК заходи забезпечення позову. Забезпечення позову допускається як до пред’явлення позову, так і на будь-якій стадії розгляду справи, якщо невжиття таких заходів може істотно ускладнити чи унеможливити виконання рішення суду або ефективний захист або поновлення порушених чи оспорюваних прав або інтересів позивача, за захистом яких він звернувся або має намір звернутися до суду.</a:t>
            </a:r>
            <a:endParaRPr lang="ru-UA" sz="2000"/>
          </a:p>
        </p:txBody>
      </p:sp>
    </p:spTree>
    <p:extLst>
      <p:ext uri="{BB962C8B-B14F-4D97-AF65-F5344CB8AC3E}">
        <p14:creationId xmlns:p14="http://schemas.microsoft.com/office/powerpoint/2010/main" val="17814258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0" name="Прямоугольник 9">
            <a:extLst>
              <a:ext uri="{FF2B5EF4-FFF2-40B4-BE49-F238E27FC236}">
                <a16:creationId xmlns:a16="http://schemas.microsoft.com/office/drawing/2014/main" id="{93F2CC0B-D5F1-40B8-9CC6-4A36850B6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nvGrpSpPr>
          <p:cNvPr id="12" name="Группа 11">
            <a:extLst>
              <a:ext uri="{FF2B5EF4-FFF2-40B4-BE49-F238E27FC236}">
                <a16:creationId xmlns:a16="http://schemas.microsoft.com/office/drawing/2014/main" id="{631C6CE6-1810-44ED-A6D7-3FF53040A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13" name="Полилиния 11">
              <a:extLst>
                <a:ext uri="{FF2B5EF4-FFF2-40B4-BE49-F238E27FC236}">
                  <a16:creationId xmlns:a16="http://schemas.microsoft.com/office/drawing/2014/main" id="{1F6D8BFE-D0D0-4BAE-9D5A-701DE7D3C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Полилиния 12">
              <a:extLst>
                <a:ext uri="{FF2B5EF4-FFF2-40B4-BE49-F238E27FC236}">
                  <a16:creationId xmlns:a16="http://schemas.microsoft.com/office/drawing/2014/main" id="{53F86D30-CEDB-4D96-AF73-AA3CD5A43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Полилиния 13">
              <a:extLst>
                <a:ext uri="{FF2B5EF4-FFF2-40B4-BE49-F238E27FC236}">
                  <a16:creationId xmlns:a16="http://schemas.microsoft.com/office/drawing/2014/main" id="{F5187540-C4C8-410C-A395-69FCB1C8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Полилиния 14">
              <a:extLst>
                <a:ext uri="{FF2B5EF4-FFF2-40B4-BE49-F238E27FC236}">
                  <a16:creationId xmlns:a16="http://schemas.microsoft.com/office/drawing/2014/main" id="{75BD6E4A-797C-451B-B08F-D99C1A9D1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Полилиния 15">
              <a:extLst>
                <a:ext uri="{FF2B5EF4-FFF2-40B4-BE49-F238E27FC236}">
                  <a16:creationId xmlns:a16="http://schemas.microsoft.com/office/drawing/2014/main" id="{0D241082-BAFA-462E-827B-5814B020F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Полилиния 16">
              <a:extLst>
                <a:ext uri="{FF2B5EF4-FFF2-40B4-BE49-F238E27FC236}">
                  <a16:creationId xmlns:a16="http://schemas.microsoft.com/office/drawing/2014/main" id="{2920CCBD-116D-450B-9608-99F05F7D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Полилиния 17">
              <a:extLst>
                <a:ext uri="{FF2B5EF4-FFF2-40B4-BE49-F238E27FC236}">
                  <a16:creationId xmlns:a16="http://schemas.microsoft.com/office/drawing/2014/main" id="{A57CD3DE-CEAF-4BD4-A5EF-24B3E622B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Полилиния 18">
              <a:extLst>
                <a:ext uri="{FF2B5EF4-FFF2-40B4-BE49-F238E27FC236}">
                  <a16:creationId xmlns:a16="http://schemas.microsoft.com/office/drawing/2014/main" id="{4EC3258C-366B-4629-A7D3-5173D3637D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Полилиния 19">
              <a:extLst>
                <a:ext uri="{FF2B5EF4-FFF2-40B4-BE49-F238E27FC236}">
                  <a16:creationId xmlns:a16="http://schemas.microsoft.com/office/drawing/2014/main" id="{D444D63A-CE2B-4ACD-BA0E-4ADECAD8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Полилиния 20">
              <a:extLst>
                <a:ext uri="{FF2B5EF4-FFF2-40B4-BE49-F238E27FC236}">
                  <a16:creationId xmlns:a16="http://schemas.microsoft.com/office/drawing/2014/main" id="{7A504DF6-187A-4A54-96E8-3F3F28AAA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Полилиния 21">
              <a:extLst>
                <a:ext uri="{FF2B5EF4-FFF2-40B4-BE49-F238E27FC236}">
                  <a16:creationId xmlns:a16="http://schemas.microsoft.com/office/drawing/2014/main" id="{FE04C6F5-6DC5-4C7E-9278-9BE624FC78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Полилиния 22">
              <a:extLst>
                <a:ext uri="{FF2B5EF4-FFF2-40B4-BE49-F238E27FC236}">
                  <a16:creationId xmlns:a16="http://schemas.microsoft.com/office/drawing/2014/main" id="{94A02D9B-E6A9-4D6A-9D2A-D81C76802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Группа 25">
            <a:extLst>
              <a:ext uri="{FF2B5EF4-FFF2-40B4-BE49-F238E27FC236}">
                <a16:creationId xmlns:a16="http://schemas.microsoft.com/office/drawing/2014/main" id="{B78034A6-3565-46AA-9E73-1C954666AB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27" name="Полилиния 27">
              <a:extLst>
                <a:ext uri="{FF2B5EF4-FFF2-40B4-BE49-F238E27FC236}">
                  <a16:creationId xmlns:a16="http://schemas.microsoft.com/office/drawing/2014/main" id="{04947AA2-A772-42CB-9CEC-065095D3D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Полилиния 28">
              <a:extLst>
                <a:ext uri="{FF2B5EF4-FFF2-40B4-BE49-F238E27FC236}">
                  <a16:creationId xmlns:a16="http://schemas.microsoft.com/office/drawing/2014/main" id="{83C52D84-DEC1-4E16-972E-8EEA5D522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Полилиния 29">
              <a:extLst>
                <a:ext uri="{FF2B5EF4-FFF2-40B4-BE49-F238E27FC236}">
                  <a16:creationId xmlns:a16="http://schemas.microsoft.com/office/drawing/2014/main" id="{2036A28D-EF09-41F7-906F-CF405361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Полилиния 30">
              <a:extLst>
                <a:ext uri="{FF2B5EF4-FFF2-40B4-BE49-F238E27FC236}">
                  <a16:creationId xmlns:a16="http://schemas.microsoft.com/office/drawing/2014/main" id="{EE8D92C7-C907-4120-95E3-80E3DC85B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Полилиния 31">
              <a:extLst>
                <a:ext uri="{FF2B5EF4-FFF2-40B4-BE49-F238E27FC236}">
                  <a16:creationId xmlns:a16="http://schemas.microsoft.com/office/drawing/2014/main" id="{BBCEAAB8-CD22-41D7-B330-702682A27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Полилиния 32">
              <a:extLst>
                <a:ext uri="{FF2B5EF4-FFF2-40B4-BE49-F238E27FC236}">
                  <a16:creationId xmlns:a16="http://schemas.microsoft.com/office/drawing/2014/main" id="{6BBC1FEE-3D72-492B-8D8A-BE1A5507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Полилиния 33">
              <a:extLst>
                <a:ext uri="{FF2B5EF4-FFF2-40B4-BE49-F238E27FC236}">
                  <a16:creationId xmlns:a16="http://schemas.microsoft.com/office/drawing/2014/main" id="{C28C6E5C-C393-435C-96A1-AA2859BDC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Полилиния 34">
              <a:extLst>
                <a:ext uri="{FF2B5EF4-FFF2-40B4-BE49-F238E27FC236}">
                  <a16:creationId xmlns:a16="http://schemas.microsoft.com/office/drawing/2014/main" id="{2C2C991F-AC51-4DF5-B8DD-19B08C1CB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Полилиния 35">
              <a:extLst>
                <a:ext uri="{FF2B5EF4-FFF2-40B4-BE49-F238E27FC236}">
                  <a16:creationId xmlns:a16="http://schemas.microsoft.com/office/drawing/2014/main" id="{9C916B5F-285D-4F5A-9085-6781753AF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Полилиния 36">
              <a:extLst>
                <a:ext uri="{FF2B5EF4-FFF2-40B4-BE49-F238E27FC236}">
                  <a16:creationId xmlns:a16="http://schemas.microsoft.com/office/drawing/2014/main" id="{0375DD5F-9D17-4873-B697-3D44A5EBE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Полилиния 37">
              <a:extLst>
                <a:ext uri="{FF2B5EF4-FFF2-40B4-BE49-F238E27FC236}">
                  <a16:creationId xmlns:a16="http://schemas.microsoft.com/office/drawing/2014/main" id="{A159BBC7-6A8B-4612-94A8-56323452C7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Полилиния 38">
              <a:extLst>
                <a:ext uri="{FF2B5EF4-FFF2-40B4-BE49-F238E27FC236}">
                  <a16:creationId xmlns:a16="http://schemas.microsoft.com/office/drawing/2014/main" id="{177C901C-F8DE-4C99-95C8-F8CA1B84F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Прямоугольник 39">
            <a:extLst>
              <a:ext uri="{FF2B5EF4-FFF2-40B4-BE49-F238E27FC236}">
                <a16:creationId xmlns:a16="http://schemas.microsoft.com/office/drawing/2014/main" id="{D1D655F2-6D15-4265-ADEE-EF0075C13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42" name="Полилиния 69">
            <a:extLst>
              <a:ext uri="{FF2B5EF4-FFF2-40B4-BE49-F238E27FC236}">
                <a16:creationId xmlns:a16="http://schemas.microsoft.com/office/drawing/2014/main" id="{3248A930-1A6E-4EFB-8213-D1AC735BE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ru-RU" dirty="0"/>
          </a:p>
        </p:txBody>
      </p:sp>
      <p:sp>
        <p:nvSpPr>
          <p:cNvPr id="2" name="Прямоугольник: скругленные углы 1">
            <a:extLst>
              <a:ext uri="{FF2B5EF4-FFF2-40B4-BE49-F238E27FC236}">
                <a16:creationId xmlns:a16="http://schemas.microsoft.com/office/drawing/2014/main" id="{1D96D754-AD6C-4DA0-9DA2-46DE246FF341}"/>
              </a:ext>
            </a:extLst>
          </p:cNvPr>
          <p:cNvSpPr/>
          <p:nvPr/>
        </p:nvSpPr>
        <p:spPr>
          <a:xfrm>
            <a:off x="2731658" y="650403"/>
            <a:ext cx="7250234" cy="9303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effectLst>
                  <a:outerShdw blurRad="38100" dist="38100" dir="2700000" algn="tl">
                    <a:srgbClr val="000000">
                      <a:alpha val="43137"/>
                    </a:srgbClr>
                  </a:outerShdw>
                </a:effectLst>
              </a:rPr>
              <a:t>Господарський суд має право вживати заходів забезпечення позову, зокрема, за заявою сторони у справі:</a:t>
            </a:r>
            <a:endParaRPr lang="ru-UA">
              <a:effectLst>
                <a:outerShdw blurRad="38100" dist="38100" dir="2700000" algn="tl">
                  <a:srgbClr val="000000">
                    <a:alpha val="43137"/>
                  </a:srgbClr>
                </a:outerShdw>
              </a:effectLst>
            </a:endParaRPr>
          </a:p>
        </p:txBody>
      </p:sp>
      <p:sp>
        <p:nvSpPr>
          <p:cNvPr id="3" name="Стрелка: вправо 2">
            <a:extLst>
              <a:ext uri="{FF2B5EF4-FFF2-40B4-BE49-F238E27FC236}">
                <a16:creationId xmlns:a16="http://schemas.microsoft.com/office/drawing/2014/main" id="{5004AC99-E656-495D-8CAB-DE52DD2A0035}"/>
              </a:ext>
            </a:extLst>
          </p:cNvPr>
          <p:cNvSpPr/>
          <p:nvPr/>
        </p:nvSpPr>
        <p:spPr>
          <a:xfrm rot="5400000">
            <a:off x="2808955" y="1852159"/>
            <a:ext cx="494327" cy="4020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4" name="Стрелка: вниз 3">
            <a:extLst>
              <a:ext uri="{FF2B5EF4-FFF2-40B4-BE49-F238E27FC236}">
                <a16:creationId xmlns:a16="http://schemas.microsoft.com/office/drawing/2014/main" id="{95BF2C82-414F-4F4B-8658-1A35C09E33CE}"/>
              </a:ext>
            </a:extLst>
          </p:cNvPr>
          <p:cNvSpPr/>
          <p:nvPr/>
        </p:nvSpPr>
        <p:spPr>
          <a:xfrm>
            <a:off x="6035880" y="1880689"/>
            <a:ext cx="470516" cy="4332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5" name="Стрелка: вниз 4">
            <a:extLst>
              <a:ext uri="{FF2B5EF4-FFF2-40B4-BE49-F238E27FC236}">
                <a16:creationId xmlns:a16="http://schemas.microsoft.com/office/drawing/2014/main" id="{77C3287D-AED2-4CE8-9B75-E7054D603844}"/>
              </a:ext>
            </a:extLst>
          </p:cNvPr>
          <p:cNvSpPr/>
          <p:nvPr/>
        </p:nvSpPr>
        <p:spPr>
          <a:xfrm>
            <a:off x="9343007" y="1946087"/>
            <a:ext cx="470516" cy="4332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6" name="Прямоугольник: скругленные углы 5">
            <a:extLst>
              <a:ext uri="{FF2B5EF4-FFF2-40B4-BE49-F238E27FC236}">
                <a16:creationId xmlns:a16="http://schemas.microsoft.com/office/drawing/2014/main" id="{EBE15076-F064-4DA8-BE06-88C9FE2F4335}"/>
              </a:ext>
            </a:extLst>
          </p:cNvPr>
          <p:cNvSpPr/>
          <p:nvPr/>
        </p:nvSpPr>
        <p:spPr>
          <a:xfrm>
            <a:off x="1917789" y="2559361"/>
            <a:ext cx="2076207" cy="4943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t> ♦  позивача;</a:t>
            </a:r>
            <a:endParaRPr lang="ru-UA"/>
          </a:p>
        </p:txBody>
      </p:sp>
      <p:sp>
        <p:nvSpPr>
          <p:cNvPr id="7" name="Прямоугольник: скругленные углы 6">
            <a:extLst>
              <a:ext uri="{FF2B5EF4-FFF2-40B4-BE49-F238E27FC236}">
                <a16:creationId xmlns:a16="http://schemas.microsoft.com/office/drawing/2014/main" id="{82728FB5-FD57-417C-9446-2C29FC7BD50A}"/>
              </a:ext>
            </a:extLst>
          </p:cNvPr>
          <p:cNvSpPr/>
          <p:nvPr/>
        </p:nvSpPr>
        <p:spPr>
          <a:xfrm>
            <a:off x="5311049" y="2521755"/>
            <a:ext cx="2091451" cy="4943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t> ♦  відповідача;</a:t>
            </a:r>
            <a:endParaRPr lang="ru-UA"/>
          </a:p>
        </p:txBody>
      </p:sp>
      <p:sp>
        <p:nvSpPr>
          <p:cNvPr id="8" name="Прямоугольник: скругленные углы 7">
            <a:extLst>
              <a:ext uri="{FF2B5EF4-FFF2-40B4-BE49-F238E27FC236}">
                <a16:creationId xmlns:a16="http://schemas.microsoft.com/office/drawing/2014/main" id="{76436EBD-4335-4D59-B382-EEF3973338E4}"/>
              </a:ext>
            </a:extLst>
          </p:cNvPr>
          <p:cNvSpPr/>
          <p:nvPr/>
        </p:nvSpPr>
        <p:spPr>
          <a:xfrm>
            <a:off x="8384218" y="2521755"/>
            <a:ext cx="2388093" cy="4943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t> ♦  третьої особи. </a:t>
            </a:r>
            <a:endParaRPr lang="ru-UA"/>
          </a:p>
        </p:txBody>
      </p:sp>
      <p:sp>
        <p:nvSpPr>
          <p:cNvPr id="9" name="Прямоугольник: скругленные углы 8">
            <a:extLst>
              <a:ext uri="{FF2B5EF4-FFF2-40B4-BE49-F238E27FC236}">
                <a16:creationId xmlns:a16="http://schemas.microsoft.com/office/drawing/2014/main" id="{56866133-8446-4C57-9EB2-B35448BABD16}"/>
              </a:ext>
            </a:extLst>
          </p:cNvPr>
          <p:cNvSpPr/>
          <p:nvPr/>
        </p:nvSpPr>
        <p:spPr>
          <a:xfrm>
            <a:off x="2530135" y="4323810"/>
            <a:ext cx="8052047" cy="1644552"/>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Відповідно до </a:t>
            </a:r>
            <a:r>
              <a:rPr lang="ru-RU" b="1" u="sng" dirty="0">
                <a:effectLst>
                  <a:outerShdw blurRad="38100" dist="38100" dir="2700000" algn="tl">
                    <a:srgbClr val="000000">
                      <a:alpha val="43137"/>
                    </a:srgbClr>
                  </a:outerShdw>
                </a:effectLst>
              </a:rPr>
              <a:t>постанови Пленуму ВГСУ «Про деякі питання практики  застосування заходів до забезпечення позову» № 16 від 26.12.2011 р.</a:t>
            </a:r>
            <a:r>
              <a:rPr lang="ru-RU" dirty="0"/>
              <a:t>, особа, яка подала </a:t>
            </a:r>
            <a:r>
              <a:rPr lang="ru-RU" dirty="0" err="1"/>
              <a:t>заяву</a:t>
            </a:r>
            <a:r>
              <a:rPr lang="ru-RU" dirty="0"/>
              <a:t> про забезпечення позову, повинна </a:t>
            </a:r>
            <a:r>
              <a:rPr lang="ru-RU" dirty="0" err="1"/>
              <a:t>обґрунтувати</a:t>
            </a:r>
            <a:r>
              <a:rPr lang="ru-RU" dirty="0"/>
              <a:t> причини звернення із заявою про забезпечення позову. </a:t>
            </a:r>
            <a:endParaRPr lang="ru-UA" dirty="0"/>
          </a:p>
        </p:txBody>
      </p:sp>
    </p:spTree>
    <p:extLst>
      <p:ext uri="{BB962C8B-B14F-4D97-AF65-F5344CB8AC3E}">
        <p14:creationId xmlns:p14="http://schemas.microsoft.com/office/powerpoint/2010/main" val="32677102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0" name="Прямоугольник 9">
            <a:extLst>
              <a:ext uri="{FF2B5EF4-FFF2-40B4-BE49-F238E27FC236}">
                <a16:creationId xmlns:a16="http://schemas.microsoft.com/office/drawing/2014/main" id="{93F2CC0B-D5F1-40B8-9CC6-4A36850B6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nvGrpSpPr>
          <p:cNvPr id="12" name="Группа 11">
            <a:extLst>
              <a:ext uri="{FF2B5EF4-FFF2-40B4-BE49-F238E27FC236}">
                <a16:creationId xmlns:a16="http://schemas.microsoft.com/office/drawing/2014/main" id="{631C6CE6-1810-44ED-A6D7-3FF53040A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13" name="Полилиния 11">
              <a:extLst>
                <a:ext uri="{FF2B5EF4-FFF2-40B4-BE49-F238E27FC236}">
                  <a16:creationId xmlns:a16="http://schemas.microsoft.com/office/drawing/2014/main" id="{1F6D8BFE-D0D0-4BAE-9D5A-701DE7D3C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Полилиния 12">
              <a:extLst>
                <a:ext uri="{FF2B5EF4-FFF2-40B4-BE49-F238E27FC236}">
                  <a16:creationId xmlns:a16="http://schemas.microsoft.com/office/drawing/2014/main" id="{53F86D30-CEDB-4D96-AF73-AA3CD5A43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Полилиния 13">
              <a:extLst>
                <a:ext uri="{FF2B5EF4-FFF2-40B4-BE49-F238E27FC236}">
                  <a16:creationId xmlns:a16="http://schemas.microsoft.com/office/drawing/2014/main" id="{F5187540-C4C8-410C-A395-69FCB1C8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Полилиния 14">
              <a:extLst>
                <a:ext uri="{FF2B5EF4-FFF2-40B4-BE49-F238E27FC236}">
                  <a16:creationId xmlns:a16="http://schemas.microsoft.com/office/drawing/2014/main" id="{75BD6E4A-797C-451B-B08F-D99C1A9D1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Полилиния 15">
              <a:extLst>
                <a:ext uri="{FF2B5EF4-FFF2-40B4-BE49-F238E27FC236}">
                  <a16:creationId xmlns:a16="http://schemas.microsoft.com/office/drawing/2014/main" id="{0D241082-BAFA-462E-827B-5814B020F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Полилиния 16">
              <a:extLst>
                <a:ext uri="{FF2B5EF4-FFF2-40B4-BE49-F238E27FC236}">
                  <a16:creationId xmlns:a16="http://schemas.microsoft.com/office/drawing/2014/main" id="{2920CCBD-116D-450B-9608-99F05F7D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Полилиния 17">
              <a:extLst>
                <a:ext uri="{FF2B5EF4-FFF2-40B4-BE49-F238E27FC236}">
                  <a16:creationId xmlns:a16="http://schemas.microsoft.com/office/drawing/2014/main" id="{A57CD3DE-CEAF-4BD4-A5EF-24B3E622B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Полилиния 18">
              <a:extLst>
                <a:ext uri="{FF2B5EF4-FFF2-40B4-BE49-F238E27FC236}">
                  <a16:creationId xmlns:a16="http://schemas.microsoft.com/office/drawing/2014/main" id="{4EC3258C-366B-4629-A7D3-5173D3637D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Полилиния 19">
              <a:extLst>
                <a:ext uri="{FF2B5EF4-FFF2-40B4-BE49-F238E27FC236}">
                  <a16:creationId xmlns:a16="http://schemas.microsoft.com/office/drawing/2014/main" id="{D444D63A-CE2B-4ACD-BA0E-4ADECAD8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Полилиния 20">
              <a:extLst>
                <a:ext uri="{FF2B5EF4-FFF2-40B4-BE49-F238E27FC236}">
                  <a16:creationId xmlns:a16="http://schemas.microsoft.com/office/drawing/2014/main" id="{7A504DF6-187A-4A54-96E8-3F3F28AAA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Полилиния 21">
              <a:extLst>
                <a:ext uri="{FF2B5EF4-FFF2-40B4-BE49-F238E27FC236}">
                  <a16:creationId xmlns:a16="http://schemas.microsoft.com/office/drawing/2014/main" id="{FE04C6F5-6DC5-4C7E-9278-9BE624FC78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Полилиния 22">
              <a:extLst>
                <a:ext uri="{FF2B5EF4-FFF2-40B4-BE49-F238E27FC236}">
                  <a16:creationId xmlns:a16="http://schemas.microsoft.com/office/drawing/2014/main" id="{94A02D9B-E6A9-4D6A-9D2A-D81C76802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Группа 25">
            <a:extLst>
              <a:ext uri="{FF2B5EF4-FFF2-40B4-BE49-F238E27FC236}">
                <a16:creationId xmlns:a16="http://schemas.microsoft.com/office/drawing/2014/main" id="{B78034A6-3565-46AA-9E73-1C954666AB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27" name="Полилиния 27">
              <a:extLst>
                <a:ext uri="{FF2B5EF4-FFF2-40B4-BE49-F238E27FC236}">
                  <a16:creationId xmlns:a16="http://schemas.microsoft.com/office/drawing/2014/main" id="{04947AA2-A772-42CB-9CEC-065095D3D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Полилиния 28">
              <a:extLst>
                <a:ext uri="{FF2B5EF4-FFF2-40B4-BE49-F238E27FC236}">
                  <a16:creationId xmlns:a16="http://schemas.microsoft.com/office/drawing/2014/main" id="{83C52D84-DEC1-4E16-972E-8EEA5D522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Полилиния 29">
              <a:extLst>
                <a:ext uri="{FF2B5EF4-FFF2-40B4-BE49-F238E27FC236}">
                  <a16:creationId xmlns:a16="http://schemas.microsoft.com/office/drawing/2014/main" id="{2036A28D-EF09-41F7-906F-CF405361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Полилиния 30">
              <a:extLst>
                <a:ext uri="{FF2B5EF4-FFF2-40B4-BE49-F238E27FC236}">
                  <a16:creationId xmlns:a16="http://schemas.microsoft.com/office/drawing/2014/main" id="{EE8D92C7-C907-4120-95E3-80E3DC85B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Полилиния 31">
              <a:extLst>
                <a:ext uri="{FF2B5EF4-FFF2-40B4-BE49-F238E27FC236}">
                  <a16:creationId xmlns:a16="http://schemas.microsoft.com/office/drawing/2014/main" id="{BBCEAAB8-CD22-41D7-B330-702682A27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Полилиния 32">
              <a:extLst>
                <a:ext uri="{FF2B5EF4-FFF2-40B4-BE49-F238E27FC236}">
                  <a16:creationId xmlns:a16="http://schemas.microsoft.com/office/drawing/2014/main" id="{6BBC1FEE-3D72-492B-8D8A-BE1A5507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Полилиния 33">
              <a:extLst>
                <a:ext uri="{FF2B5EF4-FFF2-40B4-BE49-F238E27FC236}">
                  <a16:creationId xmlns:a16="http://schemas.microsoft.com/office/drawing/2014/main" id="{C28C6E5C-C393-435C-96A1-AA2859BDC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Полилиния 34">
              <a:extLst>
                <a:ext uri="{FF2B5EF4-FFF2-40B4-BE49-F238E27FC236}">
                  <a16:creationId xmlns:a16="http://schemas.microsoft.com/office/drawing/2014/main" id="{2C2C991F-AC51-4DF5-B8DD-19B08C1CB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Полилиния 35">
              <a:extLst>
                <a:ext uri="{FF2B5EF4-FFF2-40B4-BE49-F238E27FC236}">
                  <a16:creationId xmlns:a16="http://schemas.microsoft.com/office/drawing/2014/main" id="{9C916B5F-285D-4F5A-9085-6781753AF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Полилиния 36">
              <a:extLst>
                <a:ext uri="{FF2B5EF4-FFF2-40B4-BE49-F238E27FC236}">
                  <a16:creationId xmlns:a16="http://schemas.microsoft.com/office/drawing/2014/main" id="{0375DD5F-9D17-4873-B697-3D44A5EBE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Полилиния 37">
              <a:extLst>
                <a:ext uri="{FF2B5EF4-FFF2-40B4-BE49-F238E27FC236}">
                  <a16:creationId xmlns:a16="http://schemas.microsoft.com/office/drawing/2014/main" id="{A159BBC7-6A8B-4612-94A8-56323452C7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Полилиния 38">
              <a:extLst>
                <a:ext uri="{FF2B5EF4-FFF2-40B4-BE49-F238E27FC236}">
                  <a16:creationId xmlns:a16="http://schemas.microsoft.com/office/drawing/2014/main" id="{177C901C-F8DE-4C99-95C8-F8CA1B84F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Прямоугольник 39">
            <a:extLst>
              <a:ext uri="{FF2B5EF4-FFF2-40B4-BE49-F238E27FC236}">
                <a16:creationId xmlns:a16="http://schemas.microsoft.com/office/drawing/2014/main" id="{D1D655F2-6D15-4265-ADEE-EF0075C13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42" name="Полилиния 69">
            <a:extLst>
              <a:ext uri="{FF2B5EF4-FFF2-40B4-BE49-F238E27FC236}">
                <a16:creationId xmlns:a16="http://schemas.microsoft.com/office/drawing/2014/main" id="{3248A930-1A6E-4EFB-8213-D1AC735BE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ru-RU" dirty="0"/>
          </a:p>
        </p:txBody>
      </p:sp>
      <p:sp>
        <p:nvSpPr>
          <p:cNvPr id="2" name="Прямоугольник: скругленные углы 1">
            <a:extLst>
              <a:ext uri="{FF2B5EF4-FFF2-40B4-BE49-F238E27FC236}">
                <a16:creationId xmlns:a16="http://schemas.microsoft.com/office/drawing/2014/main" id="{06840C99-6606-4DD8-9D6F-8B5997D34C48}"/>
              </a:ext>
            </a:extLst>
          </p:cNvPr>
          <p:cNvSpPr/>
          <p:nvPr/>
        </p:nvSpPr>
        <p:spPr>
          <a:xfrm>
            <a:off x="1178738" y="386689"/>
            <a:ext cx="4460225" cy="226102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dirty="0" err="1"/>
              <a:t>Достатньо</a:t>
            </a:r>
            <a:r>
              <a:rPr lang="ru-RU" dirty="0"/>
              <a:t> </a:t>
            </a:r>
            <a:r>
              <a:rPr lang="ru-RU" dirty="0" err="1"/>
              <a:t>обґрунтованим</a:t>
            </a:r>
            <a:r>
              <a:rPr lang="ru-RU" dirty="0"/>
              <a:t> для забезпечення позову є </a:t>
            </a:r>
            <a:r>
              <a:rPr lang="ru-RU" dirty="0" err="1"/>
              <a:t>підтверджена</a:t>
            </a:r>
            <a:r>
              <a:rPr lang="ru-RU" dirty="0"/>
              <a:t> </a:t>
            </a:r>
            <a:r>
              <a:rPr lang="ru-RU" dirty="0" err="1"/>
              <a:t>доказами</a:t>
            </a:r>
            <a:r>
              <a:rPr lang="ru-RU" dirty="0"/>
              <a:t> </a:t>
            </a:r>
            <a:r>
              <a:rPr lang="ru-RU" dirty="0" err="1"/>
              <a:t>наявність</a:t>
            </a:r>
            <a:r>
              <a:rPr lang="ru-RU" dirty="0"/>
              <a:t> </a:t>
            </a:r>
            <a:r>
              <a:rPr lang="ru-RU" dirty="0" err="1"/>
              <a:t>фактичних</a:t>
            </a:r>
            <a:r>
              <a:rPr lang="ru-RU" dirty="0"/>
              <a:t> обставин, з якими </a:t>
            </a:r>
            <a:r>
              <a:rPr lang="ru-RU" dirty="0" err="1"/>
              <a:t>пов’язується</a:t>
            </a:r>
            <a:r>
              <a:rPr lang="ru-RU" dirty="0"/>
              <a:t> застосування </a:t>
            </a:r>
            <a:r>
              <a:rPr lang="ru-RU" dirty="0" err="1"/>
              <a:t>певного</a:t>
            </a:r>
            <a:r>
              <a:rPr lang="ru-RU" dirty="0"/>
              <a:t> виду забезпечення позову. </a:t>
            </a:r>
            <a:endParaRPr lang="ru-UA" dirty="0"/>
          </a:p>
        </p:txBody>
      </p:sp>
      <p:sp>
        <p:nvSpPr>
          <p:cNvPr id="3" name="Прямоугольник: скругленные углы 2">
            <a:extLst>
              <a:ext uri="{FF2B5EF4-FFF2-40B4-BE49-F238E27FC236}">
                <a16:creationId xmlns:a16="http://schemas.microsoft.com/office/drawing/2014/main" id="{603FF8BB-CAEC-4AAD-81DA-6BFF26849312}"/>
              </a:ext>
            </a:extLst>
          </p:cNvPr>
          <p:cNvSpPr/>
          <p:nvPr/>
        </p:nvSpPr>
        <p:spPr>
          <a:xfrm>
            <a:off x="6175442" y="1479915"/>
            <a:ext cx="5651975" cy="308636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dirty="0"/>
              <a:t>Про такі обставини може </a:t>
            </a:r>
            <a:r>
              <a:rPr lang="ru-RU" dirty="0" err="1"/>
              <a:t>свідчити</a:t>
            </a:r>
            <a:r>
              <a:rPr lang="ru-RU" dirty="0"/>
              <a:t> </a:t>
            </a:r>
            <a:r>
              <a:rPr lang="ru-RU" dirty="0" err="1"/>
              <a:t>вчинення</a:t>
            </a:r>
            <a:r>
              <a:rPr lang="ru-RU" dirty="0"/>
              <a:t> </a:t>
            </a:r>
            <a:r>
              <a:rPr lang="ru-RU" dirty="0" err="1"/>
              <a:t>відповідачем</a:t>
            </a:r>
            <a:r>
              <a:rPr lang="ru-RU" dirty="0"/>
              <a:t> дій, спрямованих на </a:t>
            </a:r>
            <a:r>
              <a:rPr lang="ru-RU" dirty="0" err="1"/>
              <a:t>ухилення</a:t>
            </a:r>
            <a:r>
              <a:rPr lang="ru-RU" dirty="0"/>
              <a:t> від виконання зобов’язання після </a:t>
            </a:r>
            <a:r>
              <a:rPr lang="ru-RU" dirty="0" err="1"/>
              <a:t>пред’явлення</a:t>
            </a:r>
            <a:r>
              <a:rPr lang="ru-RU" dirty="0"/>
              <a:t> </a:t>
            </a:r>
            <a:r>
              <a:rPr lang="ru-RU" dirty="0" err="1"/>
              <a:t>вимоги</a:t>
            </a:r>
            <a:r>
              <a:rPr lang="ru-RU" dirty="0"/>
              <a:t> чи </a:t>
            </a:r>
            <a:r>
              <a:rPr lang="ru-RU" dirty="0" err="1"/>
              <a:t>подання</a:t>
            </a:r>
            <a:r>
              <a:rPr lang="ru-RU" dirty="0"/>
              <a:t> позову до суду (</a:t>
            </a:r>
            <a:r>
              <a:rPr lang="ru-RU" dirty="0" err="1"/>
              <a:t>реалізація</a:t>
            </a:r>
            <a:r>
              <a:rPr lang="ru-RU" dirty="0"/>
              <a:t> майна чи </a:t>
            </a:r>
            <a:r>
              <a:rPr lang="ru-RU" dirty="0" err="1"/>
              <a:t>підготовчі</a:t>
            </a:r>
            <a:r>
              <a:rPr lang="ru-RU" dirty="0"/>
              <a:t> дії до його реалізації, </a:t>
            </a:r>
            <a:r>
              <a:rPr lang="ru-RU" dirty="0" err="1"/>
              <a:t>витрачання</a:t>
            </a:r>
            <a:r>
              <a:rPr lang="ru-RU" dirty="0"/>
              <a:t> </a:t>
            </a:r>
            <a:r>
              <a:rPr lang="ru-RU" dirty="0" err="1"/>
              <a:t>коштів</a:t>
            </a:r>
            <a:r>
              <a:rPr lang="ru-RU" dirty="0"/>
              <a:t> не для здійснення </a:t>
            </a:r>
            <a:r>
              <a:rPr lang="ru-RU" dirty="0" err="1"/>
              <a:t>розрахунків</a:t>
            </a:r>
            <a:r>
              <a:rPr lang="ru-RU" dirty="0"/>
              <a:t> з </a:t>
            </a:r>
            <a:r>
              <a:rPr lang="ru-RU" dirty="0" err="1"/>
              <a:t>позивачем</a:t>
            </a:r>
            <a:r>
              <a:rPr lang="ru-RU" dirty="0"/>
              <a:t>, </a:t>
            </a:r>
            <a:r>
              <a:rPr lang="ru-RU" dirty="0" err="1"/>
              <a:t>укладення</a:t>
            </a:r>
            <a:r>
              <a:rPr lang="ru-RU" dirty="0"/>
              <a:t> договорів поруки чи </a:t>
            </a:r>
            <a:r>
              <a:rPr lang="ru-RU" dirty="0" err="1"/>
              <a:t>застави</a:t>
            </a:r>
            <a:r>
              <a:rPr lang="ru-RU" dirty="0"/>
              <a:t> за наявності </a:t>
            </a:r>
            <a:r>
              <a:rPr lang="ru-RU" dirty="0" err="1"/>
              <a:t>невиконаного</a:t>
            </a:r>
            <a:r>
              <a:rPr lang="ru-RU" dirty="0"/>
              <a:t> </a:t>
            </a:r>
            <a:r>
              <a:rPr lang="ru-RU" dirty="0" err="1"/>
              <a:t>спірного</a:t>
            </a:r>
            <a:r>
              <a:rPr lang="ru-RU" dirty="0"/>
              <a:t> зобов’язання тощо). </a:t>
            </a:r>
            <a:endParaRPr lang="ru-UA" dirty="0"/>
          </a:p>
        </p:txBody>
      </p:sp>
      <p:sp>
        <p:nvSpPr>
          <p:cNvPr id="4" name="Прямоугольник: скругленные углы 3">
            <a:extLst>
              <a:ext uri="{FF2B5EF4-FFF2-40B4-BE49-F238E27FC236}">
                <a16:creationId xmlns:a16="http://schemas.microsoft.com/office/drawing/2014/main" id="{5F53540D-2947-4C1C-9CDC-6848E30BDC0A}"/>
              </a:ext>
            </a:extLst>
          </p:cNvPr>
          <p:cNvSpPr/>
          <p:nvPr/>
        </p:nvSpPr>
        <p:spPr>
          <a:xfrm>
            <a:off x="1834843" y="4724109"/>
            <a:ext cx="5651975" cy="194915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a:t>Саме лише посилання в заяві на потенційну можливість ухилення відповідача від виконання судового рішення без наведення відповідного обґрунтування не є достатньою підставою для задоволення відповідної заяви.</a:t>
            </a:r>
            <a:endParaRPr lang="ru-UA"/>
          </a:p>
        </p:txBody>
      </p:sp>
      <p:sp>
        <p:nvSpPr>
          <p:cNvPr id="5" name="Стрелка: вправо 4">
            <a:extLst>
              <a:ext uri="{FF2B5EF4-FFF2-40B4-BE49-F238E27FC236}">
                <a16:creationId xmlns:a16="http://schemas.microsoft.com/office/drawing/2014/main" id="{E5C569BC-F004-4EBB-92BA-67E15A8EF4FA}"/>
              </a:ext>
            </a:extLst>
          </p:cNvPr>
          <p:cNvSpPr/>
          <p:nvPr/>
        </p:nvSpPr>
        <p:spPr>
          <a:xfrm rot="2373542">
            <a:off x="5825635" y="807466"/>
            <a:ext cx="729288" cy="49715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UA"/>
          </a:p>
        </p:txBody>
      </p:sp>
      <p:sp>
        <p:nvSpPr>
          <p:cNvPr id="6" name="Стрелка: вправо 5">
            <a:extLst>
              <a:ext uri="{FF2B5EF4-FFF2-40B4-BE49-F238E27FC236}">
                <a16:creationId xmlns:a16="http://schemas.microsoft.com/office/drawing/2014/main" id="{099989F1-9DFB-47CF-8707-909E32D76870}"/>
              </a:ext>
            </a:extLst>
          </p:cNvPr>
          <p:cNvSpPr/>
          <p:nvPr/>
        </p:nvSpPr>
        <p:spPr>
          <a:xfrm rot="8507828">
            <a:off x="5366019" y="3819294"/>
            <a:ext cx="683580" cy="530366"/>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UA"/>
          </a:p>
        </p:txBody>
      </p:sp>
    </p:spTree>
    <p:extLst>
      <p:ext uri="{BB962C8B-B14F-4D97-AF65-F5344CB8AC3E}">
        <p14:creationId xmlns:p14="http://schemas.microsoft.com/office/powerpoint/2010/main" val="10714016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0" name="Прямоугольник 9">
            <a:extLst>
              <a:ext uri="{FF2B5EF4-FFF2-40B4-BE49-F238E27FC236}">
                <a16:creationId xmlns:a16="http://schemas.microsoft.com/office/drawing/2014/main" id="{93F2CC0B-D5F1-40B8-9CC6-4A36850B6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nvGrpSpPr>
          <p:cNvPr id="12" name="Группа 11">
            <a:extLst>
              <a:ext uri="{FF2B5EF4-FFF2-40B4-BE49-F238E27FC236}">
                <a16:creationId xmlns:a16="http://schemas.microsoft.com/office/drawing/2014/main" id="{631C6CE6-1810-44ED-A6D7-3FF53040A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13" name="Полилиния 11">
              <a:extLst>
                <a:ext uri="{FF2B5EF4-FFF2-40B4-BE49-F238E27FC236}">
                  <a16:creationId xmlns:a16="http://schemas.microsoft.com/office/drawing/2014/main" id="{1F6D8BFE-D0D0-4BAE-9D5A-701DE7D3C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Полилиния 12">
              <a:extLst>
                <a:ext uri="{FF2B5EF4-FFF2-40B4-BE49-F238E27FC236}">
                  <a16:creationId xmlns:a16="http://schemas.microsoft.com/office/drawing/2014/main" id="{53F86D30-CEDB-4D96-AF73-AA3CD5A43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Полилиния 13">
              <a:extLst>
                <a:ext uri="{FF2B5EF4-FFF2-40B4-BE49-F238E27FC236}">
                  <a16:creationId xmlns:a16="http://schemas.microsoft.com/office/drawing/2014/main" id="{F5187540-C4C8-410C-A395-69FCB1C8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Полилиния 14">
              <a:extLst>
                <a:ext uri="{FF2B5EF4-FFF2-40B4-BE49-F238E27FC236}">
                  <a16:creationId xmlns:a16="http://schemas.microsoft.com/office/drawing/2014/main" id="{75BD6E4A-797C-451B-B08F-D99C1A9D1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Полилиния 15">
              <a:extLst>
                <a:ext uri="{FF2B5EF4-FFF2-40B4-BE49-F238E27FC236}">
                  <a16:creationId xmlns:a16="http://schemas.microsoft.com/office/drawing/2014/main" id="{0D241082-BAFA-462E-827B-5814B020F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Полилиния 16">
              <a:extLst>
                <a:ext uri="{FF2B5EF4-FFF2-40B4-BE49-F238E27FC236}">
                  <a16:creationId xmlns:a16="http://schemas.microsoft.com/office/drawing/2014/main" id="{2920CCBD-116D-450B-9608-99F05F7D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Полилиния 17">
              <a:extLst>
                <a:ext uri="{FF2B5EF4-FFF2-40B4-BE49-F238E27FC236}">
                  <a16:creationId xmlns:a16="http://schemas.microsoft.com/office/drawing/2014/main" id="{A57CD3DE-CEAF-4BD4-A5EF-24B3E622B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Полилиния 18">
              <a:extLst>
                <a:ext uri="{FF2B5EF4-FFF2-40B4-BE49-F238E27FC236}">
                  <a16:creationId xmlns:a16="http://schemas.microsoft.com/office/drawing/2014/main" id="{4EC3258C-366B-4629-A7D3-5173D3637D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Полилиния 19">
              <a:extLst>
                <a:ext uri="{FF2B5EF4-FFF2-40B4-BE49-F238E27FC236}">
                  <a16:creationId xmlns:a16="http://schemas.microsoft.com/office/drawing/2014/main" id="{D444D63A-CE2B-4ACD-BA0E-4ADECAD8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Полилиния 20">
              <a:extLst>
                <a:ext uri="{FF2B5EF4-FFF2-40B4-BE49-F238E27FC236}">
                  <a16:creationId xmlns:a16="http://schemas.microsoft.com/office/drawing/2014/main" id="{7A504DF6-187A-4A54-96E8-3F3F28AAA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Полилиния 21">
              <a:extLst>
                <a:ext uri="{FF2B5EF4-FFF2-40B4-BE49-F238E27FC236}">
                  <a16:creationId xmlns:a16="http://schemas.microsoft.com/office/drawing/2014/main" id="{FE04C6F5-6DC5-4C7E-9278-9BE624FC78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Полилиния 22">
              <a:extLst>
                <a:ext uri="{FF2B5EF4-FFF2-40B4-BE49-F238E27FC236}">
                  <a16:creationId xmlns:a16="http://schemas.microsoft.com/office/drawing/2014/main" id="{94A02D9B-E6A9-4D6A-9D2A-D81C76802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Группа 25">
            <a:extLst>
              <a:ext uri="{FF2B5EF4-FFF2-40B4-BE49-F238E27FC236}">
                <a16:creationId xmlns:a16="http://schemas.microsoft.com/office/drawing/2014/main" id="{B78034A6-3565-46AA-9E73-1C954666AB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27" name="Полилиния 27">
              <a:extLst>
                <a:ext uri="{FF2B5EF4-FFF2-40B4-BE49-F238E27FC236}">
                  <a16:creationId xmlns:a16="http://schemas.microsoft.com/office/drawing/2014/main" id="{04947AA2-A772-42CB-9CEC-065095D3D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Полилиния 28">
              <a:extLst>
                <a:ext uri="{FF2B5EF4-FFF2-40B4-BE49-F238E27FC236}">
                  <a16:creationId xmlns:a16="http://schemas.microsoft.com/office/drawing/2014/main" id="{83C52D84-DEC1-4E16-972E-8EEA5D522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Полилиния 29">
              <a:extLst>
                <a:ext uri="{FF2B5EF4-FFF2-40B4-BE49-F238E27FC236}">
                  <a16:creationId xmlns:a16="http://schemas.microsoft.com/office/drawing/2014/main" id="{2036A28D-EF09-41F7-906F-CF405361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Полилиния 30">
              <a:extLst>
                <a:ext uri="{FF2B5EF4-FFF2-40B4-BE49-F238E27FC236}">
                  <a16:creationId xmlns:a16="http://schemas.microsoft.com/office/drawing/2014/main" id="{EE8D92C7-C907-4120-95E3-80E3DC85B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Полилиния 31">
              <a:extLst>
                <a:ext uri="{FF2B5EF4-FFF2-40B4-BE49-F238E27FC236}">
                  <a16:creationId xmlns:a16="http://schemas.microsoft.com/office/drawing/2014/main" id="{BBCEAAB8-CD22-41D7-B330-702682A27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Полилиния 32">
              <a:extLst>
                <a:ext uri="{FF2B5EF4-FFF2-40B4-BE49-F238E27FC236}">
                  <a16:creationId xmlns:a16="http://schemas.microsoft.com/office/drawing/2014/main" id="{6BBC1FEE-3D72-492B-8D8A-BE1A5507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Полилиния 33">
              <a:extLst>
                <a:ext uri="{FF2B5EF4-FFF2-40B4-BE49-F238E27FC236}">
                  <a16:creationId xmlns:a16="http://schemas.microsoft.com/office/drawing/2014/main" id="{C28C6E5C-C393-435C-96A1-AA2859BDC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Полилиния 34">
              <a:extLst>
                <a:ext uri="{FF2B5EF4-FFF2-40B4-BE49-F238E27FC236}">
                  <a16:creationId xmlns:a16="http://schemas.microsoft.com/office/drawing/2014/main" id="{2C2C991F-AC51-4DF5-B8DD-19B08C1CB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Полилиния 35">
              <a:extLst>
                <a:ext uri="{FF2B5EF4-FFF2-40B4-BE49-F238E27FC236}">
                  <a16:creationId xmlns:a16="http://schemas.microsoft.com/office/drawing/2014/main" id="{9C916B5F-285D-4F5A-9085-6781753AF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Полилиния 36">
              <a:extLst>
                <a:ext uri="{FF2B5EF4-FFF2-40B4-BE49-F238E27FC236}">
                  <a16:creationId xmlns:a16="http://schemas.microsoft.com/office/drawing/2014/main" id="{0375DD5F-9D17-4873-B697-3D44A5EBE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Полилиния 37">
              <a:extLst>
                <a:ext uri="{FF2B5EF4-FFF2-40B4-BE49-F238E27FC236}">
                  <a16:creationId xmlns:a16="http://schemas.microsoft.com/office/drawing/2014/main" id="{A159BBC7-6A8B-4612-94A8-56323452C7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Полилиния 38">
              <a:extLst>
                <a:ext uri="{FF2B5EF4-FFF2-40B4-BE49-F238E27FC236}">
                  <a16:creationId xmlns:a16="http://schemas.microsoft.com/office/drawing/2014/main" id="{177C901C-F8DE-4C99-95C8-F8CA1B84F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Прямоугольник 39">
            <a:extLst>
              <a:ext uri="{FF2B5EF4-FFF2-40B4-BE49-F238E27FC236}">
                <a16:creationId xmlns:a16="http://schemas.microsoft.com/office/drawing/2014/main" id="{D1D655F2-6D15-4265-ADEE-EF0075C13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42" name="Полилиния 69">
            <a:extLst>
              <a:ext uri="{FF2B5EF4-FFF2-40B4-BE49-F238E27FC236}">
                <a16:creationId xmlns:a16="http://schemas.microsoft.com/office/drawing/2014/main" id="{3248A930-1A6E-4EFB-8213-D1AC735BE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ru-RU" dirty="0"/>
          </a:p>
        </p:txBody>
      </p:sp>
      <p:graphicFrame>
        <p:nvGraphicFramePr>
          <p:cNvPr id="2" name="Таблица 2">
            <a:extLst>
              <a:ext uri="{FF2B5EF4-FFF2-40B4-BE49-F238E27FC236}">
                <a16:creationId xmlns:a16="http://schemas.microsoft.com/office/drawing/2014/main" id="{35B6BC2B-806B-41DD-8383-977AF1ECF411}"/>
              </a:ext>
            </a:extLst>
          </p:cNvPr>
          <p:cNvGraphicFramePr>
            <a:graphicFrameLocks noGrp="1"/>
          </p:cNvGraphicFramePr>
          <p:nvPr>
            <p:extLst>
              <p:ext uri="{D42A27DB-BD31-4B8C-83A1-F6EECF244321}">
                <p14:modId xmlns:p14="http://schemas.microsoft.com/office/powerpoint/2010/main" val="2623889247"/>
              </p:ext>
            </p:extLst>
          </p:nvPr>
        </p:nvGraphicFramePr>
        <p:xfrm>
          <a:off x="2040582" y="541538"/>
          <a:ext cx="9491511" cy="5881594"/>
        </p:xfrm>
        <a:graphic>
          <a:graphicData uri="http://schemas.openxmlformats.org/drawingml/2006/table">
            <a:tbl>
              <a:tblPr firstRow="1" bandRow="1">
                <a:tableStyleId>{F5AB1C69-6EDB-4FF4-983F-18BD219EF322}</a:tableStyleId>
              </a:tblPr>
              <a:tblGrid>
                <a:gridCol w="9491511">
                  <a:extLst>
                    <a:ext uri="{9D8B030D-6E8A-4147-A177-3AD203B41FA5}">
                      <a16:colId xmlns:a16="http://schemas.microsoft.com/office/drawing/2014/main" val="1894469521"/>
                    </a:ext>
                  </a:extLst>
                </a:gridCol>
              </a:tblGrid>
              <a:tr h="978101">
                <a:tc>
                  <a:txBody>
                    <a:bodyPr/>
                    <a:lstStyle/>
                    <a:p>
                      <a:r>
                        <a:rPr lang="ru-RU" dirty="0"/>
                        <a:t> У </a:t>
                      </a:r>
                      <a:r>
                        <a:rPr lang="ru-RU" dirty="0" err="1"/>
                        <a:t>вирішенні</a:t>
                      </a:r>
                      <a:r>
                        <a:rPr lang="ru-RU" dirty="0"/>
                        <a:t> питання про забезпечення позову </a:t>
                      </a:r>
                      <a:r>
                        <a:rPr lang="ru-RU" dirty="0" err="1"/>
                        <a:t>господарський</a:t>
                      </a:r>
                      <a:r>
                        <a:rPr lang="ru-RU" dirty="0"/>
                        <a:t> суд має </a:t>
                      </a:r>
                      <a:r>
                        <a:rPr lang="ru-RU" dirty="0" err="1"/>
                        <a:t>здійснити</a:t>
                      </a:r>
                      <a:r>
                        <a:rPr lang="ru-RU" dirty="0"/>
                        <a:t> </a:t>
                      </a:r>
                      <a:r>
                        <a:rPr lang="ru-RU" dirty="0" err="1"/>
                        <a:t>оцінку</a:t>
                      </a:r>
                      <a:r>
                        <a:rPr lang="ru-RU" dirty="0"/>
                        <a:t> </a:t>
                      </a:r>
                      <a:r>
                        <a:rPr lang="ru-RU" dirty="0" err="1"/>
                        <a:t>обґрунтованості</a:t>
                      </a:r>
                      <a:r>
                        <a:rPr lang="ru-RU" dirty="0"/>
                        <a:t> </a:t>
                      </a:r>
                      <a:r>
                        <a:rPr lang="ru-RU" dirty="0" err="1"/>
                        <a:t>доводів</a:t>
                      </a:r>
                      <a:r>
                        <a:rPr lang="ru-RU" dirty="0"/>
                        <a:t> </a:t>
                      </a:r>
                      <a:r>
                        <a:rPr lang="ru-RU" dirty="0" err="1"/>
                        <a:t>заявника</a:t>
                      </a:r>
                      <a:r>
                        <a:rPr lang="ru-RU" dirty="0"/>
                        <a:t> щодо необхідності </a:t>
                      </a:r>
                      <a:r>
                        <a:rPr lang="ru-RU" dirty="0" err="1"/>
                        <a:t>вжиття</a:t>
                      </a:r>
                      <a:r>
                        <a:rPr lang="ru-RU" dirty="0"/>
                        <a:t> відповідних заходів з урахуванням: </a:t>
                      </a:r>
                      <a:endParaRPr lang="ru-UA" dirty="0"/>
                    </a:p>
                  </a:txBody>
                  <a:tcPr/>
                </a:tc>
                <a:extLst>
                  <a:ext uri="{0D108BD9-81ED-4DB2-BD59-A6C34878D82A}">
                    <a16:rowId xmlns:a16="http://schemas.microsoft.com/office/drawing/2014/main" val="4205374181"/>
                  </a:ext>
                </a:extLst>
              </a:tr>
              <a:tr h="884620">
                <a:tc>
                  <a:txBody>
                    <a:bodyPr/>
                    <a:lstStyle/>
                    <a:p>
                      <a:r>
                        <a:rPr lang="ru-RU" dirty="0"/>
                        <a:t>♦  </a:t>
                      </a:r>
                      <a:r>
                        <a:rPr lang="ru-RU" dirty="0" err="1"/>
                        <a:t>розумності</a:t>
                      </a:r>
                      <a:r>
                        <a:rPr lang="ru-RU" dirty="0"/>
                        <a:t>, </a:t>
                      </a:r>
                      <a:r>
                        <a:rPr lang="ru-RU" dirty="0" err="1"/>
                        <a:t>обґрунтованості</a:t>
                      </a:r>
                      <a:r>
                        <a:rPr lang="ru-RU" dirty="0"/>
                        <a:t> і </a:t>
                      </a:r>
                      <a:r>
                        <a:rPr lang="ru-RU" dirty="0" err="1"/>
                        <a:t>адекватності</a:t>
                      </a:r>
                      <a:r>
                        <a:rPr lang="ru-RU" dirty="0"/>
                        <a:t> вимог </a:t>
                      </a:r>
                      <a:r>
                        <a:rPr lang="ru-RU" dirty="0" err="1"/>
                        <a:t>заявника</a:t>
                      </a:r>
                      <a:r>
                        <a:rPr lang="ru-RU" dirty="0"/>
                        <a:t> щодо забезпечення позову; </a:t>
                      </a:r>
                      <a:endParaRPr lang="ru-UA" dirty="0"/>
                    </a:p>
                  </a:txBody>
                  <a:tcPr/>
                </a:tc>
                <a:extLst>
                  <a:ext uri="{0D108BD9-81ED-4DB2-BD59-A6C34878D82A}">
                    <a16:rowId xmlns:a16="http://schemas.microsoft.com/office/drawing/2014/main" val="4045130518"/>
                  </a:ext>
                </a:extLst>
              </a:tr>
              <a:tr h="884620">
                <a:tc>
                  <a:txBody>
                    <a:bodyPr/>
                    <a:lstStyle/>
                    <a:p>
                      <a:r>
                        <a:rPr lang="ru-RU" dirty="0"/>
                        <a:t>♦  забезпечення </a:t>
                      </a:r>
                      <a:r>
                        <a:rPr lang="ru-RU" dirty="0" err="1"/>
                        <a:t>збалансованості</a:t>
                      </a:r>
                      <a:r>
                        <a:rPr lang="ru-RU" dirty="0"/>
                        <a:t> інтересів </a:t>
                      </a:r>
                      <a:r>
                        <a:rPr lang="ru-RU" dirty="0" err="1"/>
                        <a:t>сторін</a:t>
                      </a:r>
                      <a:r>
                        <a:rPr lang="ru-RU" dirty="0"/>
                        <a:t>, а також інших  </a:t>
                      </a:r>
                      <a:r>
                        <a:rPr lang="ru-RU" dirty="0" err="1"/>
                        <a:t>учасників</a:t>
                      </a:r>
                      <a:r>
                        <a:rPr lang="ru-RU" dirty="0"/>
                        <a:t> судового </a:t>
                      </a:r>
                      <a:r>
                        <a:rPr lang="ru-RU" dirty="0" err="1"/>
                        <a:t>процесу</a:t>
                      </a:r>
                      <a:r>
                        <a:rPr lang="ru-RU" dirty="0"/>
                        <a:t>;</a:t>
                      </a:r>
                      <a:endParaRPr lang="ru-UA" dirty="0"/>
                    </a:p>
                  </a:txBody>
                  <a:tcPr/>
                </a:tc>
                <a:extLst>
                  <a:ext uri="{0D108BD9-81ED-4DB2-BD59-A6C34878D82A}">
                    <a16:rowId xmlns:a16="http://schemas.microsoft.com/office/drawing/2014/main" val="2734252212"/>
                  </a:ext>
                </a:extLst>
              </a:tr>
              <a:tr h="1271532">
                <a:tc>
                  <a:txBody>
                    <a:bodyPr/>
                    <a:lstStyle/>
                    <a:p>
                      <a:r>
                        <a:rPr lang="ru-RU" dirty="0"/>
                        <a:t>♦  наявності зв’язку між </a:t>
                      </a:r>
                      <a:r>
                        <a:rPr lang="ru-RU" dirty="0" err="1"/>
                        <a:t>конкретним</a:t>
                      </a:r>
                      <a:r>
                        <a:rPr lang="ru-RU" dirty="0"/>
                        <a:t> заходом до забезпечення позову і предметом </a:t>
                      </a:r>
                      <a:r>
                        <a:rPr lang="ru-RU" dirty="0" err="1"/>
                        <a:t>позовної</a:t>
                      </a:r>
                      <a:r>
                        <a:rPr lang="ru-RU" dirty="0"/>
                        <a:t> </a:t>
                      </a:r>
                      <a:r>
                        <a:rPr lang="ru-RU" dirty="0" err="1"/>
                        <a:t>вимоги</a:t>
                      </a:r>
                      <a:r>
                        <a:rPr lang="ru-RU" dirty="0"/>
                        <a:t>, зокрема, чи </a:t>
                      </a:r>
                      <a:r>
                        <a:rPr lang="ru-RU" dirty="0" err="1"/>
                        <a:t>спроможний</a:t>
                      </a:r>
                      <a:r>
                        <a:rPr lang="ru-RU" dirty="0"/>
                        <a:t> </a:t>
                      </a:r>
                      <a:r>
                        <a:rPr lang="ru-RU" dirty="0" err="1"/>
                        <a:t>такий</a:t>
                      </a:r>
                      <a:r>
                        <a:rPr lang="ru-RU" dirty="0"/>
                        <a:t> </a:t>
                      </a:r>
                      <a:r>
                        <a:rPr lang="ru-RU" dirty="0" err="1"/>
                        <a:t>захід</a:t>
                      </a:r>
                      <a:r>
                        <a:rPr lang="ru-RU" dirty="0"/>
                        <a:t> забезпечити </a:t>
                      </a:r>
                      <a:r>
                        <a:rPr lang="ru-RU" dirty="0" err="1"/>
                        <a:t>фактичне</a:t>
                      </a:r>
                      <a:r>
                        <a:rPr lang="ru-RU" dirty="0"/>
                        <a:t> виконання судового рішення в разі </a:t>
                      </a:r>
                      <a:r>
                        <a:rPr lang="ru-RU" dirty="0" err="1"/>
                        <a:t>задоволення</a:t>
                      </a:r>
                      <a:r>
                        <a:rPr lang="ru-RU" dirty="0"/>
                        <a:t> позову;</a:t>
                      </a:r>
                      <a:endParaRPr lang="ru-UA" dirty="0"/>
                    </a:p>
                  </a:txBody>
                  <a:tcPr/>
                </a:tc>
                <a:extLst>
                  <a:ext uri="{0D108BD9-81ED-4DB2-BD59-A6C34878D82A}">
                    <a16:rowId xmlns:a16="http://schemas.microsoft.com/office/drawing/2014/main" val="1148115900"/>
                  </a:ext>
                </a:extLst>
              </a:tr>
              <a:tr h="884620">
                <a:tc>
                  <a:txBody>
                    <a:bodyPr/>
                    <a:lstStyle/>
                    <a:p>
                      <a:r>
                        <a:rPr lang="ru-RU" dirty="0"/>
                        <a:t> ♦  </a:t>
                      </a:r>
                      <a:r>
                        <a:rPr lang="ru-RU" dirty="0" err="1"/>
                        <a:t>імовірності</a:t>
                      </a:r>
                      <a:r>
                        <a:rPr lang="ru-RU" dirty="0"/>
                        <a:t> </a:t>
                      </a:r>
                      <a:r>
                        <a:rPr lang="ru-RU" dirty="0" err="1"/>
                        <a:t>утруднення</a:t>
                      </a:r>
                      <a:r>
                        <a:rPr lang="ru-RU" dirty="0"/>
                        <a:t> виконання або </a:t>
                      </a:r>
                      <a:r>
                        <a:rPr lang="ru-RU" dirty="0" err="1"/>
                        <a:t>невиконання</a:t>
                      </a:r>
                      <a:r>
                        <a:rPr lang="ru-RU" dirty="0"/>
                        <a:t> рішення  </a:t>
                      </a:r>
                      <a:r>
                        <a:rPr lang="ru-RU" dirty="0" err="1"/>
                        <a:t>господарського</a:t>
                      </a:r>
                      <a:r>
                        <a:rPr lang="ru-RU" dirty="0"/>
                        <a:t> суду в разі </a:t>
                      </a:r>
                      <a:r>
                        <a:rPr lang="ru-RU" dirty="0" err="1"/>
                        <a:t>невжиття</a:t>
                      </a:r>
                      <a:r>
                        <a:rPr lang="ru-RU" dirty="0"/>
                        <a:t> таких заходів;</a:t>
                      </a:r>
                      <a:endParaRPr lang="ru-UA" dirty="0"/>
                    </a:p>
                  </a:txBody>
                  <a:tcPr/>
                </a:tc>
                <a:extLst>
                  <a:ext uri="{0D108BD9-81ED-4DB2-BD59-A6C34878D82A}">
                    <a16:rowId xmlns:a16="http://schemas.microsoft.com/office/drawing/2014/main" val="2228879143"/>
                  </a:ext>
                </a:extLst>
              </a:tr>
              <a:tr h="978101">
                <a:tc>
                  <a:txBody>
                    <a:bodyPr/>
                    <a:lstStyle/>
                    <a:p>
                      <a:r>
                        <a:rPr lang="ru-RU" dirty="0"/>
                        <a:t> ♦  запобігання </a:t>
                      </a:r>
                      <a:r>
                        <a:rPr lang="ru-RU" dirty="0" err="1"/>
                        <a:t>порушенню</a:t>
                      </a:r>
                      <a:r>
                        <a:rPr lang="ru-RU" dirty="0"/>
                        <a:t> у зв’язку із </a:t>
                      </a:r>
                      <a:r>
                        <a:rPr lang="ru-RU" dirty="0" err="1"/>
                        <a:t>вжиттям</a:t>
                      </a:r>
                      <a:r>
                        <a:rPr lang="ru-RU" dirty="0"/>
                        <a:t> таких заходів прав та </a:t>
                      </a:r>
                      <a:r>
                        <a:rPr lang="ru-RU" dirty="0" err="1"/>
                        <a:t>охоронюваних</a:t>
                      </a:r>
                      <a:r>
                        <a:rPr lang="ru-RU" dirty="0"/>
                        <a:t> законом інтересів осіб, що не є учасниками даного  судового </a:t>
                      </a:r>
                      <a:r>
                        <a:rPr lang="ru-RU" dirty="0" err="1"/>
                        <a:t>процесу</a:t>
                      </a:r>
                      <a:r>
                        <a:rPr lang="ru-RU" dirty="0"/>
                        <a:t>.</a:t>
                      </a:r>
                      <a:endParaRPr lang="ru-UA" dirty="0"/>
                    </a:p>
                  </a:txBody>
                  <a:tcPr/>
                </a:tc>
                <a:extLst>
                  <a:ext uri="{0D108BD9-81ED-4DB2-BD59-A6C34878D82A}">
                    <a16:rowId xmlns:a16="http://schemas.microsoft.com/office/drawing/2014/main" val="869808460"/>
                  </a:ext>
                </a:extLst>
              </a:tr>
            </a:tbl>
          </a:graphicData>
        </a:graphic>
      </p:graphicFrame>
    </p:spTree>
    <p:extLst>
      <p:ext uri="{BB962C8B-B14F-4D97-AF65-F5344CB8AC3E}">
        <p14:creationId xmlns:p14="http://schemas.microsoft.com/office/powerpoint/2010/main" val="4164641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0" name="Прямоугольник 9">
            <a:extLst>
              <a:ext uri="{FF2B5EF4-FFF2-40B4-BE49-F238E27FC236}">
                <a16:creationId xmlns:a16="http://schemas.microsoft.com/office/drawing/2014/main" id="{93F2CC0B-D5F1-40B8-9CC6-4A36850B6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nvGrpSpPr>
          <p:cNvPr id="12" name="Группа 11">
            <a:extLst>
              <a:ext uri="{FF2B5EF4-FFF2-40B4-BE49-F238E27FC236}">
                <a16:creationId xmlns:a16="http://schemas.microsoft.com/office/drawing/2014/main" id="{631C6CE6-1810-44ED-A6D7-3FF53040A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13" name="Полилиния 11">
              <a:extLst>
                <a:ext uri="{FF2B5EF4-FFF2-40B4-BE49-F238E27FC236}">
                  <a16:creationId xmlns:a16="http://schemas.microsoft.com/office/drawing/2014/main" id="{1F6D8BFE-D0D0-4BAE-9D5A-701DE7D3C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Полилиния 12">
              <a:extLst>
                <a:ext uri="{FF2B5EF4-FFF2-40B4-BE49-F238E27FC236}">
                  <a16:creationId xmlns:a16="http://schemas.microsoft.com/office/drawing/2014/main" id="{53F86D30-CEDB-4D96-AF73-AA3CD5A43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Полилиния 13">
              <a:extLst>
                <a:ext uri="{FF2B5EF4-FFF2-40B4-BE49-F238E27FC236}">
                  <a16:creationId xmlns:a16="http://schemas.microsoft.com/office/drawing/2014/main" id="{F5187540-C4C8-410C-A395-69FCB1C8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Полилиния 14">
              <a:extLst>
                <a:ext uri="{FF2B5EF4-FFF2-40B4-BE49-F238E27FC236}">
                  <a16:creationId xmlns:a16="http://schemas.microsoft.com/office/drawing/2014/main" id="{75BD6E4A-797C-451B-B08F-D99C1A9D1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Полилиния 15">
              <a:extLst>
                <a:ext uri="{FF2B5EF4-FFF2-40B4-BE49-F238E27FC236}">
                  <a16:creationId xmlns:a16="http://schemas.microsoft.com/office/drawing/2014/main" id="{0D241082-BAFA-462E-827B-5814B020F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Полилиния 16">
              <a:extLst>
                <a:ext uri="{FF2B5EF4-FFF2-40B4-BE49-F238E27FC236}">
                  <a16:creationId xmlns:a16="http://schemas.microsoft.com/office/drawing/2014/main" id="{2920CCBD-116D-450B-9608-99F05F7D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Полилиния 17">
              <a:extLst>
                <a:ext uri="{FF2B5EF4-FFF2-40B4-BE49-F238E27FC236}">
                  <a16:creationId xmlns:a16="http://schemas.microsoft.com/office/drawing/2014/main" id="{A57CD3DE-CEAF-4BD4-A5EF-24B3E622B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Полилиния 18">
              <a:extLst>
                <a:ext uri="{FF2B5EF4-FFF2-40B4-BE49-F238E27FC236}">
                  <a16:creationId xmlns:a16="http://schemas.microsoft.com/office/drawing/2014/main" id="{4EC3258C-366B-4629-A7D3-5173D3637D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Полилиния 19">
              <a:extLst>
                <a:ext uri="{FF2B5EF4-FFF2-40B4-BE49-F238E27FC236}">
                  <a16:creationId xmlns:a16="http://schemas.microsoft.com/office/drawing/2014/main" id="{D444D63A-CE2B-4ACD-BA0E-4ADECAD8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Полилиния 20">
              <a:extLst>
                <a:ext uri="{FF2B5EF4-FFF2-40B4-BE49-F238E27FC236}">
                  <a16:creationId xmlns:a16="http://schemas.microsoft.com/office/drawing/2014/main" id="{7A504DF6-187A-4A54-96E8-3F3F28AAA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Полилиния 21">
              <a:extLst>
                <a:ext uri="{FF2B5EF4-FFF2-40B4-BE49-F238E27FC236}">
                  <a16:creationId xmlns:a16="http://schemas.microsoft.com/office/drawing/2014/main" id="{FE04C6F5-6DC5-4C7E-9278-9BE624FC78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Полилиния 22">
              <a:extLst>
                <a:ext uri="{FF2B5EF4-FFF2-40B4-BE49-F238E27FC236}">
                  <a16:creationId xmlns:a16="http://schemas.microsoft.com/office/drawing/2014/main" id="{94A02D9B-E6A9-4D6A-9D2A-D81C76802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Группа 25">
            <a:extLst>
              <a:ext uri="{FF2B5EF4-FFF2-40B4-BE49-F238E27FC236}">
                <a16:creationId xmlns:a16="http://schemas.microsoft.com/office/drawing/2014/main" id="{B78034A6-3565-46AA-9E73-1C954666AB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27" name="Полилиния 27">
              <a:extLst>
                <a:ext uri="{FF2B5EF4-FFF2-40B4-BE49-F238E27FC236}">
                  <a16:creationId xmlns:a16="http://schemas.microsoft.com/office/drawing/2014/main" id="{04947AA2-A772-42CB-9CEC-065095D3D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Полилиния 28">
              <a:extLst>
                <a:ext uri="{FF2B5EF4-FFF2-40B4-BE49-F238E27FC236}">
                  <a16:creationId xmlns:a16="http://schemas.microsoft.com/office/drawing/2014/main" id="{83C52D84-DEC1-4E16-972E-8EEA5D522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Полилиния 29">
              <a:extLst>
                <a:ext uri="{FF2B5EF4-FFF2-40B4-BE49-F238E27FC236}">
                  <a16:creationId xmlns:a16="http://schemas.microsoft.com/office/drawing/2014/main" id="{2036A28D-EF09-41F7-906F-CF405361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Полилиния 30">
              <a:extLst>
                <a:ext uri="{FF2B5EF4-FFF2-40B4-BE49-F238E27FC236}">
                  <a16:creationId xmlns:a16="http://schemas.microsoft.com/office/drawing/2014/main" id="{EE8D92C7-C907-4120-95E3-80E3DC85B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Полилиния 31">
              <a:extLst>
                <a:ext uri="{FF2B5EF4-FFF2-40B4-BE49-F238E27FC236}">
                  <a16:creationId xmlns:a16="http://schemas.microsoft.com/office/drawing/2014/main" id="{BBCEAAB8-CD22-41D7-B330-702682A27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Полилиния 32">
              <a:extLst>
                <a:ext uri="{FF2B5EF4-FFF2-40B4-BE49-F238E27FC236}">
                  <a16:creationId xmlns:a16="http://schemas.microsoft.com/office/drawing/2014/main" id="{6BBC1FEE-3D72-492B-8D8A-BE1A5507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Полилиния 33">
              <a:extLst>
                <a:ext uri="{FF2B5EF4-FFF2-40B4-BE49-F238E27FC236}">
                  <a16:creationId xmlns:a16="http://schemas.microsoft.com/office/drawing/2014/main" id="{C28C6E5C-C393-435C-96A1-AA2859BDC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Полилиния 34">
              <a:extLst>
                <a:ext uri="{FF2B5EF4-FFF2-40B4-BE49-F238E27FC236}">
                  <a16:creationId xmlns:a16="http://schemas.microsoft.com/office/drawing/2014/main" id="{2C2C991F-AC51-4DF5-B8DD-19B08C1CB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Полилиния 35">
              <a:extLst>
                <a:ext uri="{FF2B5EF4-FFF2-40B4-BE49-F238E27FC236}">
                  <a16:creationId xmlns:a16="http://schemas.microsoft.com/office/drawing/2014/main" id="{9C916B5F-285D-4F5A-9085-6781753AF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Полилиния 36">
              <a:extLst>
                <a:ext uri="{FF2B5EF4-FFF2-40B4-BE49-F238E27FC236}">
                  <a16:creationId xmlns:a16="http://schemas.microsoft.com/office/drawing/2014/main" id="{0375DD5F-9D17-4873-B697-3D44A5EBE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Полилиния 37">
              <a:extLst>
                <a:ext uri="{FF2B5EF4-FFF2-40B4-BE49-F238E27FC236}">
                  <a16:creationId xmlns:a16="http://schemas.microsoft.com/office/drawing/2014/main" id="{A159BBC7-6A8B-4612-94A8-56323452C7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Полилиния 38">
              <a:extLst>
                <a:ext uri="{FF2B5EF4-FFF2-40B4-BE49-F238E27FC236}">
                  <a16:creationId xmlns:a16="http://schemas.microsoft.com/office/drawing/2014/main" id="{177C901C-F8DE-4C99-95C8-F8CA1B84F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Прямоугольник 39">
            <a:extLst>
              <a:ext uri="{FF2B5EF4-FFF2-40B4-BE49-F238E27FC236}">
                <a16:creationId xmlns:a16="http://schemas.microsoft.com/office/drawing/2014/main" id="{D1D655F2-6D15-4265-ADEE-EF0075C13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42" name="Полилиния 69">
            <a:extLst>
              <a:ext uri="{FF2B5EF4-FFF2-40B4-BE49-F238E27FC236}">
                <a16:creationId xmlns:a16="http://schemas.microsoft.com/office/drawing/2014/main" id="{3248A930-1A6E-4EFB-8213-D1AC735BE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ru-RU" dirty="0"/>
          </a:p>
        </p:txBody>
      </p:sp>
      <p:sp>
        <p:nvSpPr>
          <p:cNvPr id="3" name="Прямоугольник: скругленные углы 2">
            <a:extLst>
              <a:ext uri="{FF2B5EF4-FFF2-40B4-BE49-F238E27FC236}">
                <a16:creationId xmlns:a16="http://schemas.microsoft.com/office/drawing/2014/main" id="{1E0902EA-C028-49A1-A269-8383006B4F00}"/>
              </a:ext>
            </a:extLst>
          </p:cNvPr>
          <p:cNvSpPr/>
          <p:nvPr/>
        </p:nvSpPr>
        <p:spPr>
          <a:xfrm>
            <a:off x="274387" y="111340"/>
            <a:ext cx="11726838" cy="8545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effectLst>
                  <a:outerShdw blurRad="38100" dist="38100" dir="2700000" algn="tl">
                    <a:srgbClr val="000000">
                      <a:alpha val="43137"/>
                    </a:srgbClr>
                  </a:outerShdw>
                </a:effectLst>
              </a:rPr>
              <a:t>Будь-які </a:t>
            </a:r>
            <a:r>
              <a:rPr lang="ru-RU" dirty="0" err="1">
                <a:effectLst>
                  <a:outerShdw blurRad="38100" dist="38100" dir="2700000" algn="tl">
                    <a:srgbClr val="000000">
                      <a:alpha val="43137"/>
                    </a:srgbClr>
                  </a:outerShdw>
                </a:effectLst>
              </a:rPr>
              <a:t>подані</a:t>
            </a:r>
            <a:r>
              <a:rPr lang="ru-RU" dirty="0">
                <a:effectLst>
                  <a:outerShdw blurRad="38100" dist="38100" dir="2700000" algn="tl">
                    <a:srgbClr val="000000">
                      <a:alpha val="43137"/>
                    </a:srgbClr>
                  </a:outerShdw>
                </a:effectLst>
              </a:rPr>
              <a:t> учасниками </a:t>
            </a:r>
            <a:r>
              <a:rPr lang="ru-RU" dirty="0" err="1">
                <a:effectLst>
                  <a:outerShdw blurRad="38100" dist="38100" dir="2700000" algn="tl">
                    <a:srgbClr val="000000">
                      <a:alpha val="43137"/>
                    </a:srgbClr>
                  </a:outerShdw>
                </a:effectLst>
              </a:rPr>
              <a:t>процесу</a:t>
            </a:r>
            <a:r>
              <a:rPr lang="ru-RU" dirty="0">
                <a:effectLst>
                  <a:outerShdw blurRad="38100" dist="38100" dir="2700000" algn="tl">
                    <a:srgbClr val="000000">
                      <a:alpha val="43137"/>
                    </a:srgbClr>
                  </a:outerShdw>
                </a:effectLst>
              </a:rPr>
              <a:t> </a:t>
            </a:r>
            <a:r>
              <a:rPr lang="ru-RU" dirty="0" err="1">
                <a:effectLst>
                  <a:outerShdw blurRad="38100" dist="38100" dir="2700000" algn="tl">
                    <a:srgbClr val="000000">
                      <a:alpha val="43137"/>
                    </a:srgbClr>
                  </a:outerShdw>
                </a:effectLst>
              </a:rPr>
              <a:t>докази</a:t>
            </a:r>
            <a:r>
              <a:rPr lang="ru-RU" dirty="0">
                <a:effectLst>
                  <a:outerShdw blurRad="38100" dist="38100" dir="2700000" algn="tl">
                    <a:srgbClr val="000000">
                      <a:alpha val="43137"/>
                    </a:srgbClr>
                  </a:outerShdw>
                </a:effectLst>
              </a:rPr>
              <a:t> (в тому числі, зокрема, й стосовно інформації у </a:t>
            </a:r>
            <a:r>
              <a:rPr lang="ru-RU" dirty="0" err="1">
                <a:effectLst>
                  <a:outerShdw blurRad="38100" dist="38100" dir="2700000" algn="tl">
                    <a:srgbClr val="000000">
                      <a:alpha val="43137"/>
                    </a:srgbClr>
                  </a:outerShdw>
                </a:effectLst>
              </a:rPr>
              <a:t>мережі</a:t>
            </a:r>
            <a:r>
              <a:rPr lang="ru-RU" dirty="0">
                <a:effectLst>
                  <a:outerShdw blurRad="38100" dist="38100" dir="2700000" algn="tl">
                    <a:srgbClr val="000000">
                      <a:alpha val="43137"/>
                    </a:srgbClr>
                  </a:outerShdw>
                </a:effectLst>
              </a:rPr>
              <a:t> </a:t>
            </a:r>
            <a:r>
              <a:rPr lang="ru-RU" dirty="0" err="1">
                <a:effectLst>
                  <a:outerShdw blurRad="38100" dist="38100" dir="2700000" algn="tl">
                    <a:srgbClr val="000000">
                      <a:alpha val="43137"/>
                    </a:srgbClr>
                  </a:outerShdw>
                </a:effectLst>
              </a:rPr>
              <a:t>Інтернет</a:t>
            </a:r>
            <a:r>
              <a:rPr lang="ru-RU" dirty="0">
                <a:effectLst>
                  <a:outerShdw blurRad="38100" dist="38100" dir="2700000" algn="tl">
                    <a:srgbClr val="000000">
                      <a:alpha val="43137"/>
                    </a:srgbClr>
                  </a:outerShdw>
                </a:effectLst>
              </a:rPr>
              <a:t>) </a:t>
            </a:r>
            <a:r>
              <a:rPr lang="ru-RU" dirty="0" err="1">
                <a:effectLst>
                  <a:outerShdw blurRad="38100" dist="38100" dir="2700000" algn="tl">
                    <a:srgbClr val="000000">
                      <a:alpha val="43137"/>
                    </a:srgbClr>
                  </a:outerShdw>
                </a:effectLst>
              </a:rPr>
              <a:t>підлягають</a:t>
            </a:r>
            <a:r>
              <a:rPr lang="ru-RU" dirty="0">
                <a:effectLst>
                  <a:outerShdw blurRad="38100" dist="38100" dir="2700000" algn="tl">
                    <a:srgbClr val="000000">
                      <a:alpha val="43137"/>
                    </a:srgbClr>
                  </a:outerShdw>
                </a:effectLst>
              </a:rPr>
              <a:t> </a:t>
            </a:r>
            <a:r>
              <a:rPr lang="ru-RU" dirty="0" err="1">
                <a:effectLst>
                  <a:outerShdw blurRad="38100" dist="38100" dir="2700000" algn="tl">
                    <a:srgbClr val="000000">
                      <a:alpha val="43137"/>
                    </a:srgbClr>
                  </a:outerShdw>
                </a:effectLst>
              </a:rPr>
              <a:t>оцінці</a:t>
            </a:r>
            <a:r>
              <a:rPr lang="ru-RU" dirty="0">
                <a:effectLst>
                  <a:outerShdw blurRad="38100" dist="38100" dir="2700000" algn="tl">
                    <a:srgbClr val="000000">
                      <a:alpha val="43137"/>
                    </a:srgbClr>
                  </a:outerShdw>
                </a:effectLst>
              </a:rPr>
              <a:t> судом </a:t>
            </a:r>
            <a:r>
              <a:rPr lang="ru-RU" dirty="0">
                <a:ln w="0"/>
                <a:solidFill>
                  <a:schemeClr val="tx1"/>
                </a:solidFill>
                <a:effectLst>
                  <a:outerShdw blurRad="38100" dist="38100" dir="2700000" algn="tl" rotWithShape="0">
                    <a:srgbClr val="000000">
                      <a:alpha val="43137"/>
                    </a:srgbClr>
                  </a:outerShdw>
                </a:effectLst>
              </a:rPr>
              <a:t>на</a:t>
            </a:r>
            <a:r>
              <a:rPr lang="ru-RU" dirty="0">
                <a:effectLst>
                  <a:outerShdw blurRad="38100" dist="38100" dir="2700000" algn="tl">
                    <a:srgbClr val="000000">
                      <a:alpha val="43137"/>
                    </a:srgbClr>
                  </a:outerShdw>
                </a:effectLst>
              </a:rPr>
              <a:t> предмет </a:t>
            </a:r>
            <a:r>
              <a:rPr lang="ru-RU" dirty="0" err="1">
                <a:effectLst>
                  <a:outerShdw blurRad="38100" dist="38100" dir="2700000" algn="tl">
                    <a:srgbClr val="000000">
                      <a:alpha val="43137"/>
                    </a:srgbClr>
                  </a:outerShdw>
                </a:effectLst>
              </a:rPr>
              <a:t>належності</a:t>
            </a:r>
            <a:r>
              <a:rPr lang="ru-RU" dirty="0">
                <a:effectLst>
                  <a:outerShdw blurRad="38100" dist="38100" dir="2700000" algn="tl">
                    <a:srgbClr val="000000">
                      <a:alpha val="43137"/>
                    </a:srgbClr>
                  </a:outerShdw>
                </a:effectLst>
              </a:rPr>
              <a:t> і </a:t>
            </a:r>
            <a:r>
              <a:rPr lang="ru-RU" dirty="0" err="1">
                <a:effectLst>
                  <a:outerShdw blurRad="38100" dist="38100" dir="2700000" algn="tl">
                    <a:srgbClr val="000000">
                      <a:alpha val="43137"/>
                    </a:srgbClr>
                  </a:outerShdw>
                </a:effectLst>
              </a:rPr>
              <a:t>допустимості</a:t>
            </a:r>
            <a:r>
              <a:rPr lang="ru-RU" dirty="0">
                <a:effectLst>
                  <a:outerShdw blurRad="38100" dist="38100" dir="2700000" algn="tl">
                    <a:srgbClr val="000000">
                      <a:alpha val="43137"/>
                    </a:srgbClr>
                  </a:outerShdw>
                </a:effectLst>
              </a:rPr>
              <a:t>. </a:t>
            </a:r>
            <a:endParaRPr lang="ru-UA" dirty="0">
              <a:effectLst>
                <a:outerShdw blurRad="38100" dist="38100" dir="2700000" algn="tl">
                  <a:srgbClr val="000000">
                    <a:alpha val="43137"/>
                  </a:srgbClr>
                </a:outerShdw>
              </a:effectLst>
            </a:endParaRPr>
          </a:p>
        </p:txBody>
      </p:sp>
      <p:sp>
        <p:nvSpPr>
          <p:cNvPr id="4" name="Стрелка: вниз 3">
            <a:extLst>
              <a:ext uri="{FF2B5EF4-FFF2-40B4-BE49-F238E27FC236}">
                <a16:creationId xmlns:a16="http://schemas.microsoft.com/office/drawing/2014/main" id="{ED6A2290-74EA-4EAF-A065-797E36F2DDC2}"/>
              </a:ext>
            </a:extLst>
          </p:cNvPr>
          <p:cNvSpPr/>
          <p:nvPr/>
        </p:nvSpPr>
        <p:spPr>
          <a:xfrm>
            <a:off x="5524733" y="1046933"/>
            <a:ext cx="1189608" cy="3442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2" name="Прямоугольник: скругленные углы 1">
            <a:extLst>
              <a:ext uri="{FF2B5EF4-FFF2-40B4-BE49-F238E27FC236}">
                <a16:creationId xmlns:a16="http://schemas.microsoft.com/office/drawing/2014/main" id="{C2A34FDE-DA45-4A54-9595-7E4D41B6FE76}"/>
              </a:ext>
            </a:extLst>
          </p:cNvPr>
          <p:cNvSpPr/>
          <p:nvPr/>
        </p:nvSpPr>
        <p:spPr>
          <a:xfrm>
            <a:off x="339619" y="1483714"/>
            <a:ext cx="11661606" cy="12556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a:t>Вирішуючи</a:t>
            </a:r>
            <a:r>
              <a:rPr lang="ru-RU" dirty="0"/>
              <a:t> питання щодо </a:t>
            </a:r>
            <a:r>
              <a:rPr lang="ru-RU" dirty="0" err="1"/>
              <a:t>доказів</a:t>
            </a:r>
            <a:r>
              <a:rPr lang="ru-RU" dirty="0"/>
              <a:t>, </a:t>
            </a:r>
            <a:r>
              <a:rPr lang="ru-RU" dirty="0" err="1"/>
              <a:t>господарські</a:t>
            </a:r>
            <a:r>
              <a:rPr lang="ru-RU" dirty="0"/>
              <a:t> суди повинні враховувати </a:t>
            </a:r>
            <a:r>
              <a:rPr lang="ru-RU" dirty="0" err="1"/>
              <a:t>інститут</a:t>
            </a:r>
            <a:r>
              <a:rPr lang="ru-RU" dirty="0"/>
              <a:t> </a:t>
            </a:r>
            <a:r>
              <a:rPr lang="ru-RU" dirty="0" err="1"/>
              <a:t>допустимості</a:t>
            </a:r>
            <a:r>
              <a:rPr lang="ru-RU" dirty="0"/>
              <a:t> засобів </a:t>
            </a:r>
            <a:r>
              <a:rPr lang="ru-RU" dirty="0" err="1"/>
              <a:t>доказування</a:t>
            </a:r>
            <a:r>
              <a:rPr lang="ru-RU" dirty="0"/>
              <a:t>, згідно з яким обставини </a:t>
            </a:r>
            <a:r>
              <a:rPr lang="ru-RU" dirty="0" err="1"/>
              <a:t>справи</a:t>
            </a:r>
            <a:r>
              <a:rPr lang="ru-RU" dirty="0"/>
              <a:t>, що відповідно до законодавства повинні бути </a:t>
            </a:r>
            <a:r>
              <a:rPr lang="ru-RU" dirty="0" err="1"/>
              <a:t>підтверджені</a:t>
            </a:r>
            <a:r>
              <a:rPr lang="ru-RU" dirty="0"/>
              <a:t> </a:t>
            </a:r>
            <a:r>
              <a:rPr lang="ru-RU" dirty="0" err="1"/>
              <a:t>певними</a:t>
            </a:r>
            <a:r>
              <a:rPr lang="ru-RU" dirty="0"/>
              <a:t> </a:t>
            </a:r>
            <a:r>
              <a:rPr lang="ru-RU" dirty="0" err="1"/>
              <a:t>засобами</a:t>
            </a:r>
            <a:r>
              <a:rPr lang="ru-RU" dirty="0"/>
              <a:t> </a:t>
            </a:r>
            <a:r>
              <a:rPr lang="ru-RU" dirty="0" err="1"/>
              <a:t>доказування</a:t>
            </a:r>
            <a:r>
              <a:rPr lang="ru-RU" dirty="0"/>
              <a:t>, не можуть </a:t>
            </a:r>
            <a:r>
              <a:rPr lang="ru-RU" dirty="0" err="1"/>
              <a:t>підтверджуватись</a:t>
            </a:r>
            <a:r>
              <a:rPr lang="ru-RU" dirty="0"/>
              <a:t> іншими </a:t>
            </a:r>
            <a:r>
              <a:rPr lang="ru-RU" dirty="0" err="1"/>
              <a:t>засобами</a:t>
            </a:r>
            <a:r>
              <a:rPr lang="ru-RU" dirty="0"/>
              <a:t> </a:t>
            </a:r>
            <a:r>
              <a:rPr lang="ru-RU" dirty="0" err="1"/>
              <a:t>доказування</a:t>
            </a:r>
            <a:r>
              <a:rPr lang="ru-RU" dirty="0"/>
              <a:t>. </a:t>
            </a:r>
            <a:endParaRPr lang="ru-UA" dirty="0"/>
          </a:p>
        </p:txBody>
      </p:sp>
      <p:sp>
        <p:nvSpPr>
          <p:cNvPr id="5" name="Прямоугольник: скругленные углы 4">
            <a:extLst>
              <a:ext uri="{FF2B5EF4-FFF2-40B4-BE49-F238E27FC236}">
                <a16:creationId xmlns:a16="http://schemas.microsoft.com/office/drawing/2014/main" id="{BEFBBD86-8E2E-4D48-9117-617B353F5C6B}"/>
              </a:ext>
            </a:extLst>
          </p:cNvPr>
          <p:cNvSpPr/>
          <p:nvPr/>
        </p:nvSpPr>
        <p:spPr>
          <a:xfrm>
            <a:off x="1758613" y="3423042"/>
            <a:ext cx="10355101" cy="13001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t>Наприклад, чинним законодавством, що регулює відносини за договором перевезення вантажу, встановлено перелік документів-доказів, які є підставою для покладення на перевізника відповідальності за втрату, псування, пошкодження або недостачу вантажу. </a:t>
            </a:r>
            <a:endParaRPr lang="ru-UA"/>
          </a:p>
        </p:txBody>
      </p:sp>
      <p:sp>
        <p:nvSpPr>
          <p:cNvPr id="6" name="Прямоугольник: скругленные углы 5">
            <a:extLst>
              <a:ext uri="{FF2B5EF4-FFF2-40B4-BE49-F238E27FC236}">
                <a16:creationId xmlns:a16="http://schemas.microsoft.com/office/drawing/2014/main" id="{ADFD795D-A986-4824-A539-83FCC4813724}"/>
              </a:ext>
            </a:extLst>
          </p:cNvPr>
          <p:cNvSpPr/>
          <p:nvPr/>
        </p:nvSpPr>
        <p:spPr>
          <a:xfrm>
            <a:off x="2356334" y="5384111"/>
            <a:ext cx="9765437" cy="9916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t>Отже, ніякі інші документи не можуть підтверджувати обставини, що є підставою для покладення на перевізника відповідальності за незбереження вантажу.</a:t>
            </a:r>
            <a:endParaRPr lang="ru-UA"/>
          </a:p>
        </p:txBody>
      </p:sp>
      <p:sp>
        <p:nvSpPr>
          <p:cNvPr id="7" name="Стрелка: вниз 6">
            <a:extLst>
              <a:ext uri="{FF2B5EF4-FFF2-40B4-BE49-F238E27FC236}">
                <a16:creationId xmlns:a16="http://schemas.microsoft.com/office/drawing/2014/main" id="{4B367486-D298-43ED-AF46-35BA297A9B6E}"/>
              </a:ext>
            </a:extLst>
          </p:cNvPr>
          <p:cNvSpPr/>
          <p:nvPr/>
        </p:nvSpPr>
        <p:spPr>
          <a:xfrm>
            <a:off x="6243824" y="2856999"/>
            <a:ext cx="941033" cy="3690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8" name="Стрелка: вниз 7">
            <a:extLst>
              <a:ext uri="{FF2B5EF4-FFF2-40B4-BE49-F238E27FC236}">
                <a16:creationId xmlns:a16="http://schemas.microsoft.com/office/drawing/2014/main" id="{678B1159-5E53-4D27-9306-0650D58A13DD}"/>
              </a:ext>
            </a:extLst>
          </p:cNvPr>
          <p:cNvSpPr/>
          <p:nvPr/>
        </p:nvSpPr>
        <p:spPr>
          <a:xfrm>
            <a:off x="7548723" y="4789502"/>
            <a:ext cx="893942" cy="4882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Tree>
    <p:extLst>
      <p:ext uri="{BB962C8B-B14F-4D97-AF65-F5344CB8AC3E}">
        <p14:creationId xmlns:p14="http://schemas.microsoft.com/office/powerpoint/2010/main" val="21891631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0" name="Прямоугольник 9">
            <a:extLst>
              <a:ext uri="{FF2B5EF4-FFF2-40B4-BE49-F238E27FC236}">
                <a16:creationId xmlns:a16="http://schemas.microsoft.com/office/drawing/2014/main" id="{93F2CC0B-D5F1-40B8-9CC6-4A36850B6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nvGrpSpPr>
          <p:cNvPr id="12" name="Группа 11">
            <a:extLst>
              <a:ext uri="{FF2B5EF4-FFF2-40B4-BE49-F238E27FC236}">
                <a16:creationId xmlns:a16="http://schemas.microsoft.com/office/drawing/2014/main" id="{631C6CE6-1810-44ED-A6D7-3FF53040A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13" name="Полилиния 11">
              <a:extLst>
                <a:ext uri="{FF2B5EF4-FFF2-40B4-BE49-F238E27FC236}">
                  <a16:creationId xmlns:a16="http://schemas.microsoft.com/office/drawing/2014/main" id="{1F6D8BFE-D0D0-4BAE-9D5A-701DE7D3C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Полилиния 12">
              <a:extLst>
                <a:ext uri="{FF2B5EF4-FFF2-40B4-BE49-F238E27FC236}">
                  <a16:creationId xmlns:a16="http://schemas.microsoft.com/office/drawing/2014/main" id="{53F86D30-CEDB-4D96-AF73-AA3CD5A43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Полилиния 13">
              <a:extLst>
                <a:ext uri="{FF2B5EF4-FFF2-40B4-BE49-F238E27FC236}">
                  <a16:creationId xmlns:a16="http://schemas.microsoft.com/office/drawing/2014/main" id="{F5187540-C4C8-410C-A395-69FCB1C8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Полилиния 14">
              <a:extLst>
                <a:ext uri="{FF2B5EF4-FFF2-40B4-BE49-F238E27FC236}">
                  <a16:creationId xmlns:a16="http://schemas.microsoft.com/office/drawing/2014/main" id="{75BD6E4A-797C-451B-B08F-D99C1A9D1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Полилиния 15">
              <a:extLst>
                <a:ext uri="{FF2B5EF4-FFF2-40B4-BE49-F238E27FC236}">
                  <a16:creationId xmlns:a16="http://schemas.microsoft.com/office/drawing/2014/main" id="{0D241082-BAFA-462E-827B-5814B020F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Полилиния 16">
              <a:extLst>
                <a:ext uri="{FF2B5EF4-FFF2-40B4-BE49-F238E27FC236}">
                  <a16:creationId xmlns:a16="http://schemas.microsoft.com/office/drawing/2014/main" id="{2920CCBD-116D-450B-9608-99F05F7D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Полилиния 17">
              <a:extLst>
                <a:ext uri="{FF2B5EF4-FFF2-40B4-BE49-F238E27FC236}">
                  <a16:creationId xmlns:a16="http://schemas.microsoft.com/office/drawing/2014/main" id="{A57CD3DE-CEAF-4BD4-A5EF-24B3E622B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Полилиния 18">
              <a:extLst>
                <a:ext uri="{FF2B5EF4-FFF2-40B4-BE49-F238E27FC236}">
                  <a16:creationId xmlns:a16="http://schemas.microsoft.com/office/drawing/2014/main" id="{4EC3258C-366B-4629-A7D3-5173D3637D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Полилиния 19">
              <a:extLst>
                <a:ext uri="{FF2B5EF4-FFF2-40B4-BE49-F238E27FC236}">
                  <a16:creationId xmlns:a16="http://schemas.microsoft.com/office/drawing/2014/main" id="{D444D63A-CE2B-4ACD-BA0E-4ADECAD8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Полилиния 20">
              <a:extLst>
                <a:ext uri="{FF2B5EF4-FFF2-40B4-BE49-F238E27FC236}">
                  <a16:creationId xmlns:a16="http://schemas.microsoft.com/office/drawing/2014/main" id="{7A504DF6-187A-4A54-96E8-3F3F28AAA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Полилиния 21">
              <a:extLst>
                <a:ext uri="{FF2B5EF4-FFF2-40B4-BE49-F238E27FC236}">
                  <a16:creationId xmlns:a16="http://schemas.microsoft.com/office/drawing/2014/main" id="{FE04C6F5-6DC5-4C7E-9278-9BE624FC78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Полилиния 22">
              <a:extLst>
                <a:ext uri="{FF2B5EF4-FFF2-40B4-BE49-F238E27FC236}">
                  <a16:creationId xmlns:a16="http://schemas.microsoft.com/office/drawing/2014/main" id="{94A02D9B-E6A9-4D6A-9D2A-D81C76802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Группа 25">
            <a:extLst>
              <a:ext uri="{FF2B5EF4-FFF2-40B4-BE49-F238E27FC236}">
                <a16:creationId xmlns:a16="http://schemas.microsoft.com/office/drawing/2014/main" id="{B78034A6-3565-46AA-9E73-1C954666AB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27" name="Полилиния 27">
              <a:extLst>
                <a:ext uri="{FF2B5EF4-FFF2-40B4-BE49-F238E27FC236}">
                  <a16:creationId xmlns:a16="http://schemas.microsoft.com/office/drawing/2014/main" id="{04947AA2-A772-42CB-9CEC-065095D3D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Полилиния 28">
              <a:extLst>
                <a:ext uri="{FF2B5EF4-FFF2-40B4-BE49-F238E27FC236}">
                  <a16:creationId xmlns:a16="http://schemas.microsoft.com/office/drawing/2014/main" id="{83C52D84-DEC1-4E16-972E-8EEA5D522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Полилиния 29">
              <a:extLst>
                <a:ext uri="{FF2B5EF4-FFF2-40B4-BE49-F238E27FC236}">
                  <a16:creationId xmlns:a16="http://schemas.microsoft.com/office/drawing/2014/main" id="{2036A28D-EF09-41F7-906F-CF405361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Полилиния 30">
              <a:extLst>
                <a:ext uri="{FF2B5EF4-FFF2-40B4-BE49-F238E27FC236}">
                  <a16:creationId xmlns:a16="http://schemas.microsoft.com/office/drawing/2014/main" id="{EE8D92C7-C907-4120-95E3-80E3DC85B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Полилиния 31">
              <a:extLst>
                <a:ext uri="{FF2B5EF4-FFF2-40B4-BE49-F238E27FC236}">
                  <a16:creationId xmlns:a16="http://schemas.microsoft.com/office/drawing/2014/main" id="{BBCEAAB8-CD22-41D7-B330-702682A27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Полилиния 32">
              <a:extLst>
                <a:ext uri="{FF2B5EF4-FFF2-40B4-BE49-F238E27FC236}">
                  <a16:creationId xmlns:a16="http://schemas.microsoft.com/office/drawing/2014/main" id="{6BBC1FEE-3D72-492B-8D8A-BE1A5507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Полилиния 33">
              <a:extLst>
                <a:ext uri="{FF2B5EF4-FFF2-40B4-BE49-F238E27FC236}">
                  <a16:creationId xmlns:a16="http://schemas.microsoft.com/office/drawing/2014/main" id="{C28C6E5C-C393-435C-96A1-AA2859BDC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Полилиния 34">
              <a:extLst>
                <a:ext uri="{FF2B5EF4-FFF2-40B4-BE49-F238E27FC236}">
                  <a16:creationId xmlns:a16="http://schemas.microsoft.com/office/drawing/2014/main" id="{2C2C991F-AC51-4DF5-B8DD-19B08C1CB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Полилиния 35">
              <a:extLst>
                <a:ext uri="{FF2B5EF4-FFF2-40B4-BE49-F238E27FC236}">
                  <a16:creationId xmlns:a16="http://schemas.microsoft.com/office/drawing/2014/main" id="{9C916B5F-285D-4F5A-9085-6781753AF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Полилиния 36">
              <a:extLst>
                <a:ext uri="{FF2B5EF4-FFF2-40B4-BE49-F238E27FC236}">
                  <a16:creationId xmlns:a16="http://schemas.microsoft.com/office/drawing/2014/main" id="{0375DD5F-9D17-4873-B697-3D44A5EBE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Полилиния 37">
              <a:extLst>
                <a:ext uri="{FF2B5EF4-FFF2-40B4-BE49-F238E27FC236}">
                  <a16:creationId xmlns:a16="http://schemas.microsoft.com/office/drawing/2014/main" id="{A159BBC7-6A8B-4612-94A8-56323452C7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Полилиния 38">
              <a:extLst>
                <a:ext uri="{FF2B5EF4-FFF2-40B4-BE49-F238E27FC236}">
                  <a16:creationId xmlns:a16="http://schemas.microsoft.com/office/drawing/2014/main" id="{177C901C-F8DE-4C99-95C8-F8CA1B84F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Прямоугольник 39">
            <a:extLst>
              <a:ext uri="{FF2B5EF4-FFF2-40B4-BE49-F238E27FC236}">
                <a16:creationId xmlns:a16="http://schemas.microsoft.com/office/drawing/2014/main" id="{D1D655F2-6D15-4265-ADEE-EF0075C13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42" name="Полилиния 69">
            <a:extLst>
              <a:ext uri="{FF2B5EF4-FFF2-40B4-BE49-F238E27FC236}">
                <a16:creationId xmlns:a16="http://schemas.microsoft.com/office/drawing/2014/main" id="{3248A930-1A6E-4EFB-8213-D1AC735BE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ru-RU" dirty="0"/>
          </a:p>
        </p:txBody>
      </p:sp>
      <p:sp>
        <p:nvSpPr>
          <p:cNvPr id="39" name="TextBox 38">
            <a:extLst>
              <a:ext uri="{FF2B5EF4-FFF2-40B4-BE49-F238E27FC236}">
                <a16:creationId xmlns:a16="http://schemas.microsoft.com/office/drawing/2014/main" id="{270EC460-E158-497E-B178-EA5B2F81BCF2}"/>
              </a:ext>
            </a:extLst>
          </p:cNvPr>
          <p:cNvSpPr txBox="1"/>
          <p:nvPr/>
        </p:nvSpPr>
        <p:spPr>
          <a:xfrm>
            <a:off x="2017874" y="426780"/>
            <a:ext cx="9706223" cy="6186309"/>
          </a:xfrm>
          <a:prstGeom prst="rect">
            <a:avLst/>
          </a:prstGeom>
          <a:solidFill>
            <a:schemeClr val="accent3"/>
          </a:solidFill>
          <a:ln>
            <a:solidFill>
              <a:srgbClr val="FFFF00"/>
            </a:solidFill>
          </a:ln>
        </p:spPr>
        <p:txBody>
          <a:bodyPr wrap="square">
            <a:spAutoFit/>
          </a:bodyPr>
          <a:lstStyle/>
          <a:p>
            <a:r>
              <a:rPr lang="ru-RU" dirty="0">
                <a:effectLst>
                  <a:outerShdw blurRad="38100" dist="38100" dir="2700000" algn="tl">
                    <a:srgbClr val="000000">
                      <a:alpha val="43137"/>
                    </a:srgbClr>
                  </a:outerShdw>
                </a:effectLst>
              </a:rPr>
              <a:t>Згідно частини </a:t>
            </a:r>
            <a:r>
              <a:rPr lang="ru-RU" dirty="0" err="1">
                <a:effectLst>
                  <a:outerShdw blurRad="38100" dist="38100" dir="2700000" algn="tl">
                    <a:srgbClr val="000000">
                      <a:alpha val="43137"/>
                    </a:srgbClr>
                  </a:outerShdw>
                </a:effectLst>
              </a:rPr>
              <a:t>першої</a:t>
            </a:r>
            <a:r>
              <a:rPr lang="ru-RU"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c</a:t>
            </a:r>
            <a:r>
              <a:rPr lang="ru-RU" dirty="0" err="1">
                <a:effectLst>
                  <a:outerShdw blurRad="38100" dist="38100" dir="2700000" algn="tl">
                    <a:srgbClr val="000000">
                      <a:alpha val="43137"/>
                    </a:srgbClr>
                  </a:outerShdw>
                </a:effectLst>
              </a:rPr>
              <a:t>татті</a:t>
            </a:r>
            <a:r>
              <a:rPr lang="ru-RU" dirty="0">
                <a:effectLst>
                  <a:outerShdw blurRad="38100" dist="38100" dir="2700000" algn="tl">
                    <a:srgbClr val="000000">
                      <a:alpha val="43137"/>
                    </a:srgbClr>
                  </a:outerShdw>
                </a:effectLst>
              </a:rPr>
              <a:t> 137 ГПК заходи забезпечення позову </a:t>
            </a:r>
            <a:r>
              <a:rPr lang="ru-RU" dirty="0" err="1">
                <a:effectLst>
                  <a:outerShdw blurRad="38100" dist="38100" dir="2700000" algn="tl">
                    <a:srgbClr val="000000">
                      <a:alpha val="43137"/>
                    </a:srgbClr>
                  </a:outerShdw>
                </a:effectLst>
              </a:rPr>
              <a:t>забезпечується</a:t>
            </a:r>
            <a:r>
              <a:rPr lang="ru-RU" dirty="0">
                <a:effectLst>
                  <a:outerShdw blurRad="38100" dist="38100" dir="2700000" algn="tl">
                    <a:srgbClr val="000000">
                      <a:alpha val="43137"/>
                    </a:srgbClr>
                  </a:outerShdw>
                </a:effectLst>
              </a:rPr>
              <a:t>:</a:t>
            </a:r>
          </a:p>
          <a:p>
            <a:r>
              <a:rPr lang="ru-RU" dirty="0">
                <a:effectLst>
                  <a:outerShdw blurRad="38100" dist="38100" dir="2700000" algn="tl">
                    <a:srgbClr val="000000">
                      <a:alpha val="43137"/>
                    </a:srgbClr>
                  </a:outerShdw>
                </a:effectLst>
              </a:rPr>
              <a:t> 1)  </a:t>
            </a:r>
            <a:r>
              <a:rPr lang="ru-RU" dirty="0" err="1">
                <a:effectLst>
                  <a:outerShdw blurRad="38100" dist="38100" dir="2700000" algn="tl">
                    <a:srgbClr val="000000">
                      <a:alpha val="43137"/>
                    </a:srgbClr>
                  </a:outerShdw>
                </a:effectLst>
              </a:rPr>
              <a:t>накладенням</a:t>
            </a:r>
            <a:r>
              <a:rPr lang="ru-RU" dirty="0">
                <a:effectLst>
                  <a:outerShdw blurRad="38100" dist="38100" dir="2700000" algn="tl">
                    <a:srgbClr val="000000">
                      <a:alpha val="43137"/>
                    </a:srgbClr>
                  </a:outerShdw>
                </a:effectLst>
              </a:rPr>
              <a:t> </a:t>
            </a:r>
            <a:r>
              <a:rPr lang="ru-RU" dirty="0" err="1">
                <a:effectLst>
                  <a:outerShdw blurRad="38100" dist="38100" dir="2700000" algn="tl">
                    <a:srgbClr val="000000">
                      <a:alpha val="43137"/>
                    </a:srgbClr>
                  </a:outerShdw>
                </a:effectLst>
              </a:rPr>
              <a:t>арешту</a:t>
            </a:r>
            <a:r>
              <a:rPr lang="ru-RU" dirty="0">
                <a:effectLst>
                  <a:outerShdw blurRad="38100" dist="38100" dir="2700000" algn="tl">
                    <a:srgbClr val="000000">
                      <a:alpha val="43137"/>
                    </a:srgbClr>
                  </a:outerShdw>
                </a:effectLst>
              </a:rPr>
              <a:t> на </a:t>
            </a:r>
            <a:r>
              <a:rPr lang="ru-RU" dirty="0" err="1">
                <a:effectLst>
                  <a:outerShdw blurRad="38100" dist="38100" dir="2700000" algn="tl">
                    <a:srgbClr val="000000">
                      <a:alpha val="43137"/>
                    </a:srgbClr>
                  </a:outerShdw>
                </a:effectLst>
              </a:rPr>
              <a:t>майно</a:t>
            </a:r>
            <a:r>
              <a:rPr lang="ru-RU" dirty="0">
                <a:effectLst>
                  <a:outerShdw blurRad="38100" dist="38100" dir="2700000" algn="tl">
                    <a:srgbClr val="000000">
                      <a:alpha val="43137"/>
                    </a:srgbClr>
                  </a:outerShdw>
                </a:effectLst>
              </a:rPr>
              <a:t> та (або) </a:t>
            </a:r>
            <a:r>
              <a:rPr lang="ru-RU" dirty="0" err="1">
                <a:effectLst>
                  <a:outerShdw blurRad="38100" dist="38100" dir="2700000" algn="tl">
                    <a:srgbClr val="000000">
                      <a:alpha val="43137"/>
                    </a:srgbClr>
                  </a:outerShdw>
                </a:effectLst>
              </a:rPr>
              <a:t>грошові</a:t>
            </a:r>
            <a:r>
              <a:rPr lang="ru-RU" dirty="0">
                <a:effectLst>
                  <a:outerShdw blurRad="38100" dist="38100" dir="2700000" algn="tl">
                    <a:srgbClr val="000000">
                      <a:alpha val="43137"/>
                    </a:srgbClr>
                  </a:outerShdw>
                </a:effectLst>
              </a:rPr>
              <a:t> кошти, що належать або </a:t>
            </a:r>
            <a:r>
              <a:rPr lang="ru-RU" dirty="0" err="1">
                <a:effectLst>
                  <a:outerShdw blurRad="38100" dist="38100" dir="2700000" algn="tl">
                    <a:srgbClr val="000000">
                      <a:alpha val="43137"/>
                    </a:srgbClr>
                  </a:outerShdw>
                </a:effectLst>
              </a:rPr>
              <a:t>підлягають</a:t>
            </a:r>
            <a:r>
              <a:rPr lang="ru-RU" dirty="0">
                <a:effectLst>
                  <a:outerShdw blurRad="38100" dist="38100" dir="2700000" algn="tl">
                    <a:srgbClr val="000000">
                      <a:alpha val="43137"/>
                    </a:srgbClr>
                  </a:outerShdw>
                </a:effectLst>
              </a:rPr>
              <a:t> передачі або </a:t>
            </a:r>
            <a:r>
              <a:rPr lang="ru-RU" dirty="0" err="1">
                <a:effectLst>
                  <a:outerShdw blurRad="38100" dist="38100" dir="2700000" algn="tl">
                    <a:srgbClr val="000000">
                      <a:alpha val="43137"/>
                    </a:srgbClr>
                  </a:outerShdw>
                </a:effectLst>
              </a:rPr>
              <a:t>сплаті</a:t>
            </a:r>
            <a:r>
              <a:rPr lang="ru-RU" dirty="0">
                <a:effectLst>
                  <a:outerShdw blurRad="38100" dist="38100" dir="2700000" algn="tl">
                    <a:srgbClr val="000000">
                      <a:alpha val="43137"/>
                    </a:srgbClr>
                  </a:outerShdw>
                </a:effectLst>
              </a:rPr>
              <a:t> </a:t>
            </a:r>
            <a:r>
              <a:rPr lang="ru-RU" dirty="0" err="1">
                <a:effectLst>
                  <a:outerShdw blurRad="38100" dist="38100" dir="2700000" algn="tl">
                    <a:srgbClr val="000000">
                      <a:alpha val="43137"/>
                    </a:srgbClr>
                  </a:outerShdw>
                </a:effectLst>
              </a:rPr>
              <a:t>відповідачу</a:t>
            </a:r>
            <a:r>
              <a:rPr lang="ru-RU" dirty="0">
                <a:effectLst>
                  <a:outerShdw blurRad="38100" dist="38100" dir="2700000" algn="tl">
                    <a:srgbClr val="000000">
                      <a:alpha val="43137"/>
                    </a:srgbClr>
                  </a:outerShdw>
                </a:effectLst>
              </a:rPr>
              <a:t> і </a:t>
            </a:r>
            <a:r>
              <a:rPr lang="ru-RU" dirty="0" err="1">
                <a:effectLst>
                  <a:outerShdw blurRad="38100" dist="38100" dir="2700000" algn="tl">
                    <a:srgbClr val="000000">
                      <a:alpha val="43137"/>
                    </a:srgbClr>
                  </a:outerShdw>
                </a:effectLst>
              </a:rPr>
              <a:t>знаходяться</a:t>
            </a:r>
            <a:r>
              <a:rPr lang="ru-RU" dirty="0">
                <a:effectLst>
                  <a:outerShdw blurRad="38100" dist="38100" dir="2700000" algn="tl">
                    <a:srgbClr val="000000">
                      <a:alpha val="43137"/>
                    </a:srgbClr>
                  </a:outerShdw>
                </a:effectLst>
              </a:rPr>
              <a:t> у нього чи в інших осіб; </a:t>
            </a:r>
          </a:p>
          <a:p>
            <a:r>
              <a:rPr lang="ru-RU" dirty="0">
                <a:effectLst>
                  <a:outerShdw blurRad="38100" dist="38100" dir="2700000" algn="tl">
                    <a:srgbClr val="000000">
                      <a:alpha val="43137"/>
                    </a:srgbClr>
                  </a:outerShdw>
                </a:effectLst>
              </a:rPr>
              <a:t>2)  забороною </a:t>
            </a:r>
            <a:r>
              <a:rPr lang="ru-RU" dirty="0" err="1">
                <a:effectLst>
                  <a:outerShdw blurRad="38100" dist="38100" dir="2700000" algn="tl">
                    <a:srgbClr val="000000">
                      <a:alpha val="43137"/>
                    </a:srgbClr>
                  </a:outerShdw>
                </a:effectLst>
              </a:rPr>
              <a:t>відповідачу</a:t>
            </a:r>
            <a:r>
              <a:rPr lang="ru-RU" dirty="0">
                <a:effectLst>
                  <a:outerShdw blurRad="38100" dist="38100" dir="2700000" algn="tl">
                    <a:srgbClr val="000000">
                      <a:alpha val="43137"/>
                    </a:srgbClr>
                  </a:outerShdw>
                </a:effectLst>
              </a:rPr>
              <a:t> </a:t>
            </a:r>
            <a:r>
              <a:rPr lang="ru-RU" dirty="0" err="1">
                <a:effectLst>
                  <a:outerShdw blurRad="38100" dist="38100" dir="2700000" algn="tl">
                    <a:srgbClr val="000000">
                      <a:alpha val="43137"/>
                    </a:srgbClr>
                  </a:outerShdw>
                </a:effectLst>
              </a:rPr>
              <a:t>вчиняти</a:t>
            </a:r>
            <a:r>
              <a:rPr lang="ru-RU" dirty="0">
                <a:effectLst>
                  <a:outerShdw blurRad="38100" dist="38100" dir="2700000" algn="tl">
                    <a:srgbClr val="000000">
                      <a:alpha val="43137"/>
                    </a:srgbClr>
                  </a:outerShdw>
                </a:effectLst>
              </a:rPr>
              <a:t> певні дії; </a:t>
            </a:r>
          </a:p>
          <a:p>
            <a:r>
              <a:rPr lang="ru-RU" dirty="0">
                <a:effectLst>
                  <a:outerShdw blurRad="38100" dist="38100" dir="2700000" algn="tl">
                    <a:srgbClr val="000000">
                      <a:alpha val="43137"/>
                    </a:srgbClr>
                  </a:outerShdw>
                </a:effectLst>
              </a:rPr>
              <a:t>3)  </a:t>
            </a:r>
            <a:r>
              <a:rPr lang="ru-RU" dirty="0" err="1">
                <a:effectLst>
                  <a:outerShdw blurRad="38100" dist="38100" dir="2700000" algn="tl">
                    <a:srgbClr val="000000">
                      <a:alpha val="43137"/>
                    </a:srgbClr>
                  </a:outerShdw>
                </a:effectLst>
              </a:rPr>
              <a:t>встановленням</a:t>
            </a:r>
            <a:r>
              <a:rPr lang="ru-RU" dirty="0">
                <a:effectLst>
                  <a:outerShdw blurRad="38100" dist="38100" dir="2700000" algn="tl">
                    <a:srgbClr val="000000">
                      <a:alpha val="43137"/>
                    </a:srgbClr>
                  </a:outerShdw>
                </a:effectLst>
              </a:rPr>
              <a:t> </a:t>
            </a:r>
            <a:r>
              <a:rPr lang="ru-RU" dirty="0" err="1">
                <a:effectLst>
                  <a:outerShdw blurRad="38100" dist="38100" dir="2700000" algn="tl">
                    <a:srgbClr val="000000">
                      <a:alpha val="43137"/>
                    </a:srgbClr>
                  </a:outerShdw>
                </a:effectLst>
              </a:rPr>
              <a:t>обов’язку</a:t>
            </a:r>
            <a:r>
              <a:rPr lang="ru-RU" dirty="0">
                <a:effectLst>
                  <a:outerShdw blurRad="38100" dist="38100" dir="2700000" algn="tl">
                    <a:srgbClr val="000000">
                      <a:alpha val="43137"/>
                    </a:srgbClr>
                  </a:outerShdw>
                </a:effectLst>
              </a:rPr>
              <a:t> </a:t>
            </a:r>
            <a:r>
              <a:rPr lang="ru-RU" dirty="0" err="1">
                <a:effectLst>
                  <a:outerShdw blurRad="38100" dist="38100" dir="2700000" algn="tl">
                    <a:srgbClr val="000000">
                      <a:alpha val="43137"/>
                    </a:srgbClr>
                  </a:outerShdw>
                </a:effectLst>
              </a:rPr>
              <a:t>вчинити</a:t>
            </a:r>
            <a:r>
              <a:rPr lang="ru-RU" dirty="0">
                <a:effectLst>
                  <a:outerShdw blurRad="38100" dist="38100" dir="2700000" algn="tl">
                    <a:srgbClr val="000000">
                      <a:alpha val="43137"/>
                    </a:srgbClr>
                  </a:outerShdw>
                </a:effectLst>
              </a:rPr>
              <a:t> певні дії;</a:t>
            </a:r>
          </a:p>
          <a:p>
            <a:r>
              <a:rPr lang="ru-RU" dirty="0">
                <a:effectLst>
                  <a:outerShdw blurRad="38100" dist="38100" dir="2700000" algn="tl">
                    <a:srgbClr val="000000">
                      <a:alpha val="43137"/>
                    </a:srgbClr>
                  </a:outerShdw>
                </a:effectLst>
              </a:rPr>
              <a:t> 4)  забороною іншим особам </a:t>
            </a:r>
            <a:r>
              <a:rPr lang="ru-RU" dirty="0" err="1">
                <a:effectLst>
                  <a:outerShdw blurRad="38100" dist="38100" dir="2700000" algn="tl">
                    <a:srgbClr val="000000">
                      <a:alpha val="43137"/>
                    </a:srgbClr>
                  </a:outerShdw>
                </a:effectLst>
              </a:rPr>
              <a:t>вчиняти</a:t>
            </a:r>
            <a:r>
              <a:rPr lang="ru-RU" dirty="0">
                <a:effectLst>
                  <a:outerShdw blurRad="38100" dist="38100" dir="2700000" algn="tl">
                    <a:srgbClr val="000000">
                      <a:alpha val="43137"/>
                    </a:srgbClr>
                  </a:outerShdw>
                </a:effectLst>
              </a:rPr>
              <a:t> дії щодо предмета спору або </a:t>
            </a:r>
            <a:r>
              <a:rPr lang="ru-RU" dirty="0" err="1">
                <a:effectLst>
                  <a:outerShdw blurRad="38100" dist="38100" dir="2700000" algn="tl">
                    <a:srgbClr val="000000">
                      <a:alpha val="43137"/>
                    </a:srgbClr>
                  </a:outerShdw>
                </a:effectLst>
              </a:rPr>
              <a:t>здійснювати</a:t>
            </a:r>
            <a:r>
              <a:rPr lang="ru-RU" dirty="0">
                <a:effectLst>
                  <a:outerShdw blurRad="38100" dist="38100" dir="2700000" algn="tl">
                    <a:srgbClr val="000000">
                      <a:alpha val="43137"/>
                    </a:srgbClr>
                  </a:outerShdw>
                </a:effectLst>
              </a:rPr>
              <a:t> </a:t>
            </a:r>
            <a:r>
              <a:rPr lang="ru-RU" dirty="0" err="1">
                <a:effectLst>
                  <a:outerShdw blurRad="38100" dist="38100" dir="2700000" algn="tl">
                    <a:srgbClr val="000000">
                      <a:alpha val="43137"/>
                    </a:srgbClr>
                  </a:outerShdw>
                </a:effectLst>
              </a:rPr>
              <a:t>платежі</a:t>
            </a:r>
            <a:r>
              <a:rPr lang="ru-RU" dirty="0">
                <a:effectLst>
                  <a:outerShdw blurRad="38100" dist="38100" dir="2700000" algn="tl">
                    <a:srgbClr val="000000">
                      <a:alpha val="43137"/>
                    </a:srgbClr>
                  </a:outerShdw>
                </a:effectLst>
              </a:rPr>
              <a:t>, або </a:t>
            </a:r>
            <a:r>
              <a:rPr lang="ru-RU" dirty="0" err="1">
                <a:effectLst>
                  <a:outerShdw blurRad="38100" dist="38100" dir="2700000" algn="tl">
                    <a:srgbClr val="000000">
                      <a:alpha val="43137"/>
                    </a:srgbClr>
                  </a:outerShdw>
                </a:effectLst>
              </a:rPr>
              <a:t>передавати</a:t>
            </a:r>
            <a:r>
              <a:rPr lang="ru-RU" dirty="0">
                <a:effectLst>
                  <a:outerShdw blurRad="38100" dist="38100" dir="2700000" algn="tl">
                    <a:srgbClr val="000000">
                      <a:alpha val="43137"/>
                    </a:srgbClr>
                  </a:outerShdw>
                </a:effectLst>
              </a:rPr>
              <a:t> </a:t>
            </a:r>
            <a:r>
              <a:rPr lang="ru-RU" dirty="0" err="1">
                <a:effectLst>
                  <a:outerShdw blurRad="38100" dist="38100" dir="2700000" algn="tl">
                    <a:srgbClr val="000000">
                      <a:alpha val="43137"/>
                    </a:srgbClr>
                  </a:outerShdw>
                </a:effectLst>
              </a:rPr>
              <a:t>майно</a:t>
            </a:r>
            <a:r>
              <a:rPr lang="ru-RU" dirty="0">
                <a:effectLst>
                  <a:outerShdw blurRad="38100" dist="38100" dir="2700000" algn="tl">
                    <a:srgbClr val="000000">
                      <a:alpha val="43137"/>
                    </a:srgbClr>
                  </a:outerShdw>
                </a:effectLst>
              </a:rPr>
              <a:t> </a:t>
            </a:r>
            <a:r>
              <a:rPr lang="ru-RU" dirty="0" err="1">
                <a:effectLst>
                  <a:outerShdw blurRad="38100" dist="38100" dir="2700000" algn="tl">
                    <a:srgbClr val="000000">
                      <a:alpha val="43137"/>
                    </a:srgbClr>
                  </a:outerShdw>
                </a:effectLst>
              </a:rPr>
              <a:t>відповідачеві</a:t>
            </a:r>
            <a:r>
              <a:rPr lang="ru-RU" dirty="0">
                <a:effectLst>
                  <a:outerShdw blurRad="38100" dist="38100" dir="2700000" algn="tl">
                    <a:srgbClr val="000000">
                      <a:alpha val="43137"/>
                    </a:srgbClr>
                  </a:outerShdw>
                </a:effectLst>
              </a:rPr>
              <a:t>, або виконувати щодо нього інші зобов’язання; </a:t>
            </a:r>
          </a:p>
          <a:p>
            <a:r>
              <a:rPr lang="ru-RU" dirty="0">
                <a:effectLst>
                  <a:outerShdw blurRad="38100" dist="38100" dir="2700000" algn="tl">
                    <a:srgbClr val="000000">
                      <a:alpha val="43137"/>
                    </a:srgbClr>
                  </a:outerShdw>
                </a:effectLst>
              </a:rPr>
              <a:t>5)  </a:t>
            </a:r>
            <a:r>
              <a:rPr lang="ru-RU" dirty="0" err="1">
                <a:effectLst>
                  <a:outerShdw blurRad="38100" dist="38100" dir="2700000" algn="tl">
                    <a:srgbClr val="000000">
                      <a:alpha val="43137"/>
                    </a:srgbClr>
                  </a:outerShdw>
                </a:effectLst>
              </a:rPr>
              <a:t>зупиненням</a:t>
            </a:r>
            <a:r>
              <a:rPr lang="ru-RU" dirty="0">
                <a:effectLst>
                  <a:outerShdw blurRad="38100" dist="38100" dir="2700000" algn="tl">
                    <a:srgbClr val="000000">
                      <a:alpha val="43137"/>
                    </a:srgbClr>
                  </a:outerShdw>
                </a:effectLst>
              </a:rPr>
              <a:t> </a:t>
            </a:r>
            <a:r>
              <a:rPr lang="ru-RU" dirty="0" err="1">
                <a:effectLst>
                  <a:outerShdw blurRad="38100" dist="38100" dir="2700000" algn="tl">
                    <a:srgbClr val="000000">
                      <a:alpha val="43137"/>
                    </a:srgbClr>
                  </a:outerShdw>
                </a:effectLst>
              </a:rPr>
              <a:t>стягнення</a:t>
            </a:r>
            <a:r>
              <a:rPr lang="ru-RU" dirty="0">
                <a:effectLst>
                  <a:outerShdw blurRad="38100" dist="38100" dir="2700000" algn="tl">
                    <a:srgbClr val="000000">
                      <a:alpha val="43137"/>
                    </a:srgbClr>
                  </a:outerShdw>
                </a:effectLst>
              </a:rPr>
              <a:t> на </a:t>
            </a:r>
            <a:r>
              <a:rPr lang="ru-RU" dirty="0" err="1">
                <a:effectLst>
                  <a:outerShdw blurRad="38100" dist="38100" dir="2700000" algn="tl">
                    <a:srgbClr val="000000">
                      <a:alpha val="43137"/>
                    </a:srgbClr>
                  </a:outerShdw>
                </a:effectLst>
              </a:rPr>
              <a:t>підставі</a:t>
            </a:r>
            <a:r>
              <a:rPr lang="ru-RU" dirty="0">
                <a:effectLst>
                  <a:outerShdw blurRad="38100" dist="38100" dir="2700000" algn="tl">
                    <a:srgbClr val="000000">
                      <a:alpha val="43137"/>
                    </a:srgbClr>
                  </a:outerShdw>
                </a:effectLst>
              </a:rPr>
              <a:t> </a:t>
            </a:r>
            <a:r>
              <a:rPr lang="ru-RU" dirty="0" err="1">
                <a:effectLst>
                  <a:outerShdw blurRad="38100" dist="38100" dir="2700000" algn="tl">
                    <a:srgbClr val="000000">
                      <a:alpha val="43137"/>
                    </a:srgbClr>
                  </a:outerShdw>
                </a:effectLst>
              </a:rPr>
              <a:t>виконавчого</a:t>
            </a:r>
            <a:r>
              <a:rPr lang="ru-RU" dirty="0">
                <a:effectLst>
                  <a:outerShdw blurRad="38100" dist="38100" dir="2700000" algn="tl">
                    <a:srgbClr val="000000">
                      <a:alpha val="43137"/>
                    </a:srgbClr>
                  </a:outerShdw>
                </a:effectLst>
              </a:rPr>
              <a:t> документа або </a:t>
            </a:r>
            <a:r>
              <a:rPr lang="ru-RU" dirty="0" err="1">
                <a:effectLst>
                  <a:outerShdw blurRad="38100" dist="38100" dir="2700000" algn="tl">
                    <a:srgbClr val="000000">
                      <a:alpha val="43137"/>
                    </a:srgbClr>
                  </a:outerShdw>
                </a:effectLst>
              </a:rPr>
              <a:t>іншого</a:t>
            </a:r>
            <a:r>
              <a:rPr lang="ru-RU" dirty="0">
                <a:effectLst>
                  <a:outerShdw blurRad="38100" dist="38100" dir="2700000" algn="tl">
                    <a:srgbClr val="000000">
                      <a:alpha val="43137"/>
                    </a:srgbClr>
                  </a:outerShdw>
                </a:effectLst>
              </a:rPr>
              <a:t> документа, за яким </a:t>
            </a:r>
            <a:r>
              <a:rPr lang="ru-RU" dirty="0" err="1">
                <a:effectLst>
                  <a:outerShdw blurRad="38100" dist="38100" dir="2700000" algn="tl">
                    <a:srgbClr val="000000">
                      <a:alpha val="43137"/>
                    </a:srgbClr>
                  </a:outerShdw>
                </a:effectLst>
              </a:rPr>
              <a:t>стягнення</a:t>
            </a:r>
            <a:r>
              <a:rPr lang="ru-RU" dirty="0">
                <a:effectLst>
                  <a:outerShdw blurRad="38100" dist="38100" dir="2700000" algn="tl">
                    <a:srgbClr val="000000">
                      <a:alpha val="43137"/>
                    </a:srgbClr>
                  </a:outerShdw>
                </a:effectLst>
              </a:rPr>
              <a:t> </a:t>
            </a:r>
            <a:r>
              <a:rPr lang="ru-RU" dirty="0" err="1">
                <a:effectLst>
                  <a:outerShdw blurRad="38100" dist="38100" dir="2700000" algn="tl">
                    <a:srgbClr val="000000">
                      <a:alpha val="43137"/>
                    </a:srgbClr>
                  </a:outerShdw>
                </a:effectLst>
              </a:rPr>
              <a:t>здійснюється</a:t>
            </a:r>
            <a:r>
              <a:rPr lang="ru-RU" dirty="0">
                <a:effectLst>
                  <a:outerShdw blurRad="38100" dist="38100" dir="2700000" algn="tl">
                    <a:srgbClr val="000000">
                      <a:alpha val="43137"/>
                    </a:srgbClr>
                  </a:outerShdw>
                </a:effectLst>
              </a:rPr>
              <a:t> у </a:t>
            </a:r>
            <a:r>
              <a:rPr lang="ru-RU" dirty="0" err="1">
                <a:effectLst>
                  <a:outerShdw blurRad="38100" dist="38100" dir="2700000" algn="tl">
                    <a:srgbClr val="000000">
                      <a:alpha val="43137"/>
                    </a:srgbClr>
                  </a:outerShdw>
                </a:effectLst>
              </a:rPr>
              <a:t>безспірному</a:t>
            </a:r>
            <a:r>
              <a:rPr lang="ru-RU" dirty="0">
                <a:effectLst>
                  <a:outerShdw blurRad="38100" dist="38100" dir="2700000" algn="tl">
                    <a:srgbClr val="000000">
                      <a:alpha val="43137"/>
                    </a:srgbClr>
                  </a:outerShdw>
                </a:effectLst>
              </a:rPr>
              <a:t> порядку; </a:t>
            </a:r>
          </a:p>
          <a:p>
            <a:r>
              <a:rPr lang="ru-RU" dirty="0">
                <a:effectLst>
                  <a:outerShdw blurRad="38100" dist="38100" dir="2700000" algn="tl">
                    <a:srgbClr val="000000">
                      <a:alpha val="43137"/>
                    </a:srgbClr>
                  </a:outerShdw>
                </a:effectLst>
              </a:rPr>
              <a:t>6)  </a:t>
            </a:r>
            <a:r>
              <a:rPr lang="ru-RU" dirty="0" err="1">
                <a:effectLst>
                  <a:outerShdw blurRad="38100" dist="38100" dir="2700000" algn="tl">
                    <a:srgbClr val="000000">
                      <a:alpha val="43137"/>
                    </a:srgbClr>
                  </a:outerShdw>
                </a:effectLst>
              </a:rPr>
              <a:t>зупиненням</a:t>
            </a:r>
            <a:r>
              <a:rPr lang="ru-RU" dirty="0">
                <a:effectLst>
                  <a:outerShdw blurRad="38100" dist="38100" dir="2700000" algn="tl">
                    <a:srgbClr val="000000">
                      <a:alpha val="43137"/>
                    </a:srgbClr>
                  </a:outerShdw>
                </a:effectLst>
              </a:rPr>
              <a:t> продажу майна, якщо подано </a:t>
            </a:r>
            <a:r>
              <a:rPr lang="ru-RU" dirty="0" err="1">
                <a:effectLst>
                  <a:outerShdw blurRad="38100" dist="38100" dir="2700000" algn="tl">
                    <a:srgbClr val="000000">
                      <a:alpha val="43137"/>
                    </a:srgbClr>
                  </a:outerShdw>
                </a:effectLst>
              </a:rPr>
              <a:t>позов</a:t>
            </a:r>
            <a:r>
              <a:rPr lang="ru-RU" dirty="0">
                <a:effectLst>
                  <a:outerShdw blurRad="38100" dist="38100" dir="2700000" algn="tl">
                    <a:srgbClr val="000000">
                      <a:alpha val="43137"/>
                    </a:srgbClr>
                  </a:outerShdw>
                </a:effectLst>
              </a:rPr>
              <a:t> про </a:t>
            </a:r>
            <a:r>
              <a:rPr lang="ru-RU" dirty="0" err="1">
                <a:effectLst>
                  <a:outerShdw blurRad="38100" dist="38100" dir="2700000" algn="tl">
                    <a:srgbClr val="000000">
                      <a:alpha val="43137"/>
                    </a:srgbClr>
                  </a:outerShdw>
                </a:effectLst>
              </a:rPr>
              <a:t>визнання</a:t>
            </a:r>
            <a:r>
              <a:rPr lang="ru-RU" dirty="0">
                <a:effectLst>
                  <a:outerShdw blurRad="38100" dist="38100" dir="2700000" algn="tl">
                    <a:srgbClr val="000000">
                      <a:alpha val="43137"/>
                    </a:srgbClr>
                  </a:outerShdw>
                </a:effectLst>
              </a:rPr>
              <a:t> права власності на це </a:t>
            </a:r>
            <a:r>
              <a:rPr lang="ru-RU" dirty="0" err="1">
                <a:effectLst>
                  <a:outerShdw blurRad="38100" dist="38100" dir="2700000" algn="tl">
                    <a:srgbClr val="000000">
                      <a:alpha val="43137"/>
                    </a:srgbClr>
                  </a:outerShdw>
                </a:effectLst>
              </a:rPr>
              <a:t>майно</a:t>
            </a:r>
            <a:r>
              <a:rPr lang="ru-RU" dirty="0">
                <a:effectLst>
                  <a:outerShdw blurRad="38100" dist="38100" dir="2700000" algn="tl">
                    <a:srgbClr val="000000">
                      <a:alpha val="43137"/>
                    </a:srgbClr>
                  </a:outerShdw>
                </a:effectLst>
              </a:rPr>
              <a:t>, або про </a:t>
            </a:r>
            <a:r>
              <a:rPr lang="ru-RU" dirty="0" err="1">
                <a:effectLst>
                  <a:outerShdw blurRad="38100" dist="38100" dir="2700000" algn="tl">
                    <a:srgbClr val="000000">
                      <a:alpha val="43137"/>
                    </a:srgbClr>
                  </a:outerShdw>
                </a:effectLst>
              </a:rPr>
              <a:t>виключення</a:t>
            </a:r>
            <a:r>
              <a:rPr lang="ru-RU" dirty="0">
                <a:effectLst>
                  <a:outerShdw blurRad="38100" dist="38100" dir="2700000" algn="tl">
                    <a:srgbClr val="000000">
                      <a:alpha val="43137"/>
                    </a:srgbClr>
                  </a:outerShdw>
                </a:effectLst>
              </a:rPr>
              <a:t> його з </a:t>
            </a:r>
            <a:r>
              <a:rPr lang="ru-RU" dirty="0" err="1">
                <a:effectLst>
                  <a:outerShdw blurRad="38100" dist="38100" dir="2700000" algn="tl">
                    <a:srgbClr val="000000">
                      <a:alpha val="43137"/>
                    </a:srgbClr>
                  </a:outerShdw>
                </a:effectLst>
              </a:rPr>
              <a:t>опису</a:t>
            </a:r>
            <a:r>
              <a:rPr lang="ru-RU" dirty="0">
                <a:effectLst>
                  <a:outerShdw blurRad="38100" dist="38100" dir="2700000" algn="tl">
                    <a:srgbClr val="000000">
                      <a:alpha val="43137"/>
                    </a:srgbClr>
                  </a:outerShdw>
                </a:effectLst>
              </a:rPr>
              <a:t> і про </a:t>
            </a:r>
            <a:r>
              <a:rPr lang="ru-RU" dirty="0" err="1">
                <a:effectLst>
                  <a:outerShdw blurRad="38100" dist="38100" dir="2700000" algn="tl">
                    <a:srgbClr val="000000">
                      <a:alpha val="43137"/>
                    </a:srgbClr>
                  </a:outerShdw>
                </a:effectLst>
              </a:rPr>
              <a:t>зняття</a:t>
            </a:r>
            <a:r>
              <a:rPr lang="ru-RU" dirty="0">
                <a:effectLst>
                  <a:outerShdw blurRad="38100" dist="38100" dir="2700000" algn="tl">
                    <a:srgbClr val="000000">
                      <a:alpha val="43137"/>
                    </a:srgbClr>
                  </a:outerShdw>
                </a:effectLst>
              </a:rPr>
              <a:t> з нього </a:t>
            </a:r>
            <a:r>
              <a:rPr lang="ru-RU" dirty="0" err="1">
                <a:effectLst>
                  <a:outerShdw blurRad="38100" dist="38100" dir="2700000" algn="tl">
                    <a:srgbClr val="000000">
                      <a:alpha val="43137"/>
                    </a:srgbClr>
                  </a:outerShdw>
                </a:effectLst>
              </a:rPr>
              <a:t>арешту</a:t>
            </a:r>
            <a:r>
              <a:rPr lang="ru-RU" dirty="0">
                <a:effectLst>
                  <a:outerShdw blurRad="38100" dist="38100" dir="2700000" algn="tl">
                    <a:srgbClr val="000000">
                      <a:alpha val="43137"/>
                    </a:srgbClr>
                  </a:outerShdw>
                </a:effectLst>
              </a:rPr>
              <a:t>; </a:t>
            </a:r>
          </a:p>
          <a:p>
            <a:r>
              <a:rPr lang="ru-RU" dirty="0">
                <a:effectLst>
                  <a:outerShdw blurRad="38100" dist="38100" dir="2700000" algn="tl">
                    <a:srgbClr val="000000">
                      <a:alpha val="43137"/>
                    </a:srgbClr>
                  </a:outerShdw>
                </a:effectLst>
              </a:rPr>
              <a:t>7)  передачею </a:t>
            </a:r>
            <a:r>
              <a:rPr lang="ru-RU" dirty="0" err="1">
                <a:effectLst>
                  <a:outerShdw blurRad="38100" dist="38100" dir="2700000" algn="tl">
                    <a:srgbClr val="000000">
                      <a:alpha val="43137"/>
                    </a:srgbClr>
                  </a:outerShdw>
                </a:effectLst>
              </a:rPr>
              <a:t>речі</a:t>
            </a:r>
            <a:r>
              <a:rPr lang="ru-RU" dirty="0">
                <a:effectLst>
                  <a:outerShdw blurRad="38100" dist="38100" dir="2700000" algn="tl">
                    <a:srgbClr val="000000">
                      <a:alpha val="43137"/>
                    </a:srgbClr>
                  </a:outerShdw>
                </a:effectLst>
              </a:rPr>
              <a:t>, що є предметом спору, на </a:t>
            </a:r>
            <a:r>
              <a:rPr lang="ru-RU" dirty="0" err="1">
                <a:effectLst>
                  <a:outerShdw blurRad="38100" dist="38100" dir="2700000" algn="tl">
                    <a:srgbClr val="000000">
                      <a:alpha val="43137"/>
                    </a:srgbClr>
                  </a:outerShdw>
                </a:effectLst>
              </a:rPr>
              <a:t>зберігання</a:t>
            </a:r>
            <a:r>
              <a:rPr lang="ru-RU" dirty="0">
                <a:effectLst>
                  <a:outerShdw blurRad="38100" dist="38100" dir="2700000" algn="tl">
                    <a:srgbClr val="000000">
                      <a:alpha val="43137"/>
                    </a:srgbClr>
                  </a:outerShdw>
                </a:effectLst>
              </a:rPr>
              <a:t> </a:t>
            </a:r>
            <a:r>
              <a:rPr lang="ru-RU" dirty="0" err="1">
                <a:effectLst>
                  <a:outerShdw blurRad="38100" dist="38100" dir="2700000" algn="tl">
                    <a:srgbClr val="000000">
                      <a:alpha val="43137"/>
                    </a:srgbClr>
                  </a:outerShdw>
                </a:effectLst>
              </a:rPr>
              <a:t>іншій</a:t>
            </a:r>
            <a:r>
              <a:rPr lang="ru-RU" dirty="0">
                <a:effectLst>
                  <a:outerShdw blurRad="38100" dist="38100" dir="2700000" algn="tl">
                    <a:srgbClr val="000000">
                      <a:alpha val="43137"/>
                    </a:srgbClr>
                  </a:outerShdw>
                </a:effectLst>
              </a:rPr>
              <a:t> особі, яка не має </a:t>
            </a:r>
            <a:r>
              <a:rPr lang="ru-RU" dirty="0" err="1">
                <a:effectLst>
                  <a:outerShdw blurRad="38100" dist="38100" dir="2700000" algn="tl">
                    <a:srgbClr val="000000">
                      <a:alpha val="43137"/>
                    </a:srgbClr>
                  </a:outerShdw>
                </a:effectLst>
              </a:rPr>
              <a:t>інтересу</a:t>
            </a:r>
            <a:r>
              <a:rPr lang="ru-RU" dirty="0">
                <a:effectLst>
                  <a:outerShdw blurRad="38100" dist="38100" dir="2700000" algn="tl">
                    <a:srgbClr val="000000">
                      <a:alpha val="43137"/>
                    </a:srgbClr>
                  </a:outerShdw>
                </a:effectLst>
              </a:rPr>
              <a:t> в </a:t>
            </a:r>
            <a:r>
              <a:rPr lang="ru-RU" dirty="0" err="1">
                <a:effectLst>
                  <a:outerShdw blurRad="38100" dist="38100" dir="2700000" algn="tl">
                    <a:srgbClr val="000000">
                      <a:alpha val="43137"/>
                    </a:srgbClr>
                  </a:outerShdw>
                </a:effectLst>
              </a:rPr>
              <a:t>результаті</a:t>
            </a:r>
            <a:r>
              <a:rPr lang="ru-RU" dirty="0">
                <a:effectLst>
                  <a:outerShdw blurRad="38100" dist="38100" dir="2700000" algn="tl">
                    <a:srgbClr val="000000">
                      <a:alpha val="43137"/>
                    </a:srgbClr>
                  </a:outerShdw>
                </a:effectLst>
              </a:rPr>
              <a:t> вирішення спору; </a:t>
            </a:r>
          </a:p>
          <a:p>
            <a:r>
              <a:rPr lang="ru-RU" dirty="0">
                <a:effectLst>
                  <a:outerShdw blurRad="38100" dist="38100" dir="2700000" algn="tl">
                    <a:srgbClr val="000000">
                      <a:alpha val="43137"/>
                    </a:srgbClr>
                  </a:outerShdw>
                </a:effectLst>
              </a:rPr>
              <a:t>8)  </a:t>
            </a:r>
            <a:r>
              <a:rPr lang="ru-RU" dirty="0" err="1">
                <a:effectLst>
                  <a:outerShdw blurRad="38100" dist="38100" dir="2700000" algn="tl">
                    <a:srgbClr val="000000">
                      <a:alpha val="43137"/>
                    </a:srgbClr>
                  </a:outerShdw>
                </a:effectLst>
              </a:rPr>
              <a:t>зупиненням</a:t>
            </a:r>
            <a:r>
              <a:rPr lang="ru-RU" dirty="0">
                <a:effectLst>
                  <a:outerShdw blurRad="38100" dist="38100" dir="2700000" algn="tl">
                    <a:srgbClr val="000000">
                      <a:alpha val="43137"/>
                    </a:srgbClr>
                  </a:outerShdw>
                </a:effectLst>
              </a:rPr>
              <a:t> </a:t>
            </a:r>
            <a:r>
              <a:rPr lang="ru-RU" dirty="0" err="1">
                <a:effectLst>
                  <a:outerShdw blurRad="38100" dist="38100" dir="2700000" algn="tl">
                    <a:srgbClr val="000000">
                      <a:alpha val="43137"/>
                    </a:srgbClr>
                  </a:outerShdw>
                </a:effectLst>
              </a:rPr>
              <a:t>митного</a:t>
            </a:r>
            <a:r>
              <a:rPr lang="ru-RU" dirty="0">
                <a:effectLst>
                  <a:outerShdw blurRad="38100" dist="38100" dir="2700000" algn="tl">
                    <a:srgbClr val="000000">
                      <a:alpha val="43137"/>
                    </a:srgbClr>
                  </a:outerShdw>
                </a:effectLst>
              </a:rPr>
              <a:t> </a:t>
            </a:r>
            <a:r>
              <a:rPr lang="ru-RU" dirty="0" err="1">
                <a:effectLst>
                  <a:outerShdw blurRad="38100" dist="38100" dir="2700000" algn="tl">
                    <a:srgbClr val="000000">
                      <a:alpha val="43137"/>
                    </a:srgbClr>
                  </a:outerShdw>
                </a:effectLst>
              </a:rPr>
              <a:t>оформлення</a:t>
            </a:r>
            <a:r>
              <a:rPr lang="ru-RU" dirty="0">
                <a:effectLst>
                  <a:outerShdw blurRad="38100" dist="38100" dir="2700000" algn="tl">
                    <a:srgbClr val="000000">
                      <a:alpha val="43137"/>
                    </a:srgbClr>
                  </a:outerShdw>
                </a:effectLst>
              </a:rPr>
              <a:t> </a:t>
            </a:r>
            <a:r>
              <a:rPr lang="ru-RU" dirty="0" err="1">
                <a:effectLst>
                  <a:outerShdw blurRad="38100" dist="38100" dir="2700000" algn="tl">
                    <a:srgbClr val="000000">
                      <a:alpha val="43137"/>
                    </a:srgbClr>
                  </a:outerShdw>
                </a:effectLst>
              </a:rPr>
              <a:t>товарів</a:t>
            </a:r>
            <a:r>
              <a:rPr lang="ru-RU" dirty="0">
                <a:effectLst>
                  <a:outerShdw blurRad="38100" dist="38100" dir="2700000" algn="tl">
                    <a:srgbClr val="000000">
                      <a:alpha val="43137"/>
                    </a:srgbClr>
                  </a:outerShdw>
                </a:effectLst>
              </a:rPr>
              <a:t> чи </a:t>
            </a:r>
            <a:r>
              <a:rPr lang="ru-RU" dirty="0" err="1">
                <a:effectLst>
                  <a:outerShdw blurRad="38100" dist="38100" dir="2700000" algn="tl">
                    <a:srgbClr val="000000">
                      <a:alpha val="43137"/>
                    </a:srgbClr>
                  </a:outerShdw>
                </a:effectLst>
              </a:rPr>
              <a:t>предметів</a:t>
            </a:r>
            <a:r>
              <a:rPr lang="ru-RU" dirty="0">
                <a:effectLst>
                  <a:outerShdw blurRad="38100" dist="38100" dir="2700000" algn="tl">
                    <a:srgbClr val="000000">
                      <a:alpha val="43137"/>
                    </a:srgbClr>
                  </a:outerShdw>
                </a:effectLst>
              </a:rPr>
              <a:t>, що </a:t>
            </a:r>
            <a:r>
              <a:rPr lang="ru-RU" dirty="0" err="1">
                <a:effectLst>
                  <a:outerShdw blurRad="38100" dist="38100" dir="2700000" algn="tl">
                    <a:srgbClr val="000000">
                      <a:alpha val="43137"/>
                    </a:srgbClr>
                  </a:outerShdw>
                </a:effectLst>
              </a:rPr>
              <a:t>містять</a:t>
            </a:r>
            <a:r>
              <a:rPr lang="ru-RU" dirty="0">
                <a:effectLst>
                  <a:outerShdw blurRad="38100" dist="38100" dir="2700000" algn="tl">
                    <a:srgbClr val="000000">
                      <a:alpha val="43137"/>
                    </a:srgbClr>
                  </a:outerShdw>
                </a:effectLst>
              </a:rPr>
              <a:t> об’єкти інтелектуальної власності; </a:t>
            </a:r>
          </a:p>
          <a:p>
            <a:r>
              <a:rPr lang="ru-RU" dirty="0">
                <a:effectLst>
                  <a:outerShdw blurRad="38100" dist="38100" dir="2700000" algn="tl">
                    <a:srgbClr val="000000">
                      <a:alpha val="43137"/>
                    </a:srgbClr>
                  </a:outerShdw>
                </a:effectLst>
              </a:rPr>
              <a:t>9)  </a:t>
            </a:r>
            <a:r>
              <a:rPr lang="ru-RU" dirty="0" err="1">
                <a:effectLst>
                  <a:outerShdw blurRad="38100" dist="38100" dir="2700000" algn="tl">
                    <a:srgbClr val="000000">
                      <a:alpha val="43137"/>
                    </a:srgbClr>
                  </a:outerShdw>
                </a:effectLst>
              </a:rPr>
              <a:t>арештом</a:t>
            </a:r>
            <a:r>
              <a:rPr lang="ru-RU" dirty="0">
                <a:effectLst>
                  <a:outerShdw blurRad="38100" dist="38100" dir="2700000" algn="tl">
                    <a:srgbClr val="000000">
                      <a:alpha val="43137"/>
                    </a:srgbClr>
                  </a:outerShdw>
                </a:effectLst>
              </a:rPr>
              <a:t> </a:t>
            </a:r>
            <a:r>
              <a:rPr lang="ru-RU" dirty="0" err="1">
                <a:effectLst>
                  <a:outerShdw blurRad="38100" dist="38100" dir="2700000" algn="tl">
                    <a:srgbClr val="000000">
                      <a:alpha val="43137"/>
                    </a:srgbClr>
                  </a:outerShdw>
                </a:effectLst>
              </a:rPr>
              <a:t>морського</a:t>
            </a:r>
            <a:r>
              <a:rPr lang="ru-RU" dirty="0">
                <a:effectLst>
                  <a:outerShdw blurRad="38100" dist="38100" dir="2700000" algn="tl">
                    <a:srgbClr val="000000">
                      <a:alpha val="43137"/>
                    </a:srgbClr>
                  </a:outerShdw>
                </a:effectLst>
              </a:rPr>
              <a:t> судна, що </a:t>
            </a:r>
            <a:r>
              <a:rPr lang="ru-RU" dirty="0" err="1">
                <a:effectLst>
                  <a:outerShdw blurRad="38100" dist="38100" dir="2700000" algn="tl">
                    <a:srgbClr val="000000">
                      <a:alpha val="43137"/>
                    </a:srgbClr>
                  </a:outerShdw>
                </a:effectLst>
              </a:rPr>
              <a:t>здійснюється</a:t>
            </a:r>
            <a:r>
              <a:rPr lang="ru-RU" dirty="0">
                <a:effectLst>
                  <a:outerShdw blurRad="38100" dist="38100" dir="2700000" algn="tl">
                    <a:srgbClr val="000000">
                      <a:alpha val="43137"/>
                    </a:srgbClr>
                  </a:outerShdw>
                </a:effectLst>
              </a:rPr>
              <a:t> для забезпечення </a:t>
            </a:r>
            <a:r>
              <a:rPr lang="ru-RU" dirty="0" err="1">
                <a:effectLst>
                  <a:outerShdw blurRad="38100" dist="38100" dir="2700000" algn="tl">
                    <a:srgbClr val="000000">
                      <a:alpha val="43137"/>
                    </a:srgbClr>
                  </a:outerShdw>
                </a:effectLst>
              </a:rPr>
              <a:t>морської</a:t>
            </a:r>
            <a:r>
              <a:rPr lang="ru-RU" dirty="0">
                <a:effectLst>
                  <a:outerShdw blurRad="38100" dist="38100" dir="2700000" algn="tl">
                    <a:srgbClr val="000000">
                      <a:alpha val="43137"/>
                    </a:srgbClr>
                  </a:outerShdw>
                </a:effectLst>
              </a:rPr>
              <a:t> </a:t>
            </a:r>
            <a:r>
              <a:rPr lang="ru-RU" dirty="0" err="1">
                <a:effectLst>
                  <a:outerShdw blurRad="38100" dist="38100" dir="2700000" algn="tl">
                    <a:srgbClr val="000000">
                      <a:alpha val="43137"/>
                    </a:srgbClr>
                  </a:outerShdw>
                </a:effectLst>
              </a:rPr>
              <a:t>вимоги</a:t>
            </a:r>
            <a:r>
              <a:rPr lang="ru-RU" dirty="0">
                <a:effectLst>
                  <a:outerShdw blurRad="38100" dist="38100" dir="2700000" algn="tl">
                    <a:srgbClr val="000000">
                      <a:alpha val="43137"/>
                    </a:srgbClr>
                  </a:outerShdw>
                </a:effectLst>
              </a:rPr>
              <a:t>; </a:t>
            </a:r>
          </a:p>
          <a:p>
            <a:r>
              <a:rPr lang="ru-RU" dirty="0">
                <a:effectLst>
                  <a:outerShdw blurRad="38100" dist="38100" dir="2700000" algn="tl">
                    <a:srgbClr val="000000">
                      <a:alpha val="43137"/>
                    </a:srgbClr>
                  </a:outerShdw>
                </a:effectLst>
              </a:rPr>
              <a:t>10)  іншими заходами, </a:t>
            </a:r>
            <a:r>
              <a:rPr lang="ru-RU" dirty="0" err="1">
                <a:effectLst>
                  <a:outerShdw blurRad="38100" dist="38100" dir="2700000" algn="tl">
                    <a:srgbClr val="000000">
                      <a:alpha val="43137"/>
                    </a:srgbClr>
                  </a:outerShdw>
                </a:effectLst>
              </a:rPr>
              <a:t>необхідними</a:t>
            </a:r>
            <a:r>
              <a:rPr lang="ru-RU" dirty="0">
                <a:effectLst>
                  <a:outerShdw blurRad="38100" dist="38100" dir="2700000" algn="tl">
                    <a:srgbClr val="000000">
                      <a:alpha val="43137"/>
                    </a:srgbClr>
                  </a:outerShdw>
                </a:effectLst>
              </a:rPr>
              <a:t> для забезпечення </a:t>
            </a:r>
            <a:r>
              <a:rPr lang="ru-RU" dirty="0" err="1">
                <a:effectLst>
                  <a:outerShdw blurRad="38100" dist="38100" dir="2700000" algn="tl">
                    <a:srgbClr val="000000">
                      <a:alpha val="43137"/>
                    </a:srgbClr>
                  </a:outerShdw>
                </a:effectLst>
              </a:rPr>
              <a:t>ефективного</a:t>
            </a:r>
            <a:r>
              <a:rPr lang="ru-RU" dirty="0">
                <a:effectLst>
                  <a:outerShdw blurRad="38100" dist="38100" dir="2700000" algn="tl">
                    <a:srgbClr val="000000">
                      <a:alpha val="43137"/>
                    </a:srgbClr>
                  </a:outerShdw>
                </a:effectLst>
              </a:rPr>
              <a:t> захисту або поновлення порушених чи </a:t>
            </a:r>
            <a:r>
              <a:rPr lang="ru-RU" dirty="0" err="1">
                <a:effectLst>
                  <a:outerShdw blurRad="38100" dist="38100" dir="2700000" algn="tl">
                    <a:srgbClr val="000000">
                      <a:alpha val="43137"/>
                    </a:srgbClr>
                  </a:outerShdw>
                </a:effectLst>
              </a:rPr>
              <a:t>оспорюваних</a:t>
            </a:r>
            <a:r>
              <a:rPr lang="ru-RU" dirty="0">
                <a:effectLst>
                  <a:outerShdw blurRad="38100" dist="38100" dir="2700000" algn="tl">
                    <a:srgbClr val="000000">
                      <a:alpha val="43137"/>
                    </a:srgbClr>
                  </a:outerShdw>
                </a:effectLst>
              </a:rPr>
              <a:t> прав та інтересів, якщо </a:t>
            </a:r>
            <a:r>
              <a:rPr lang="ru-RU" dirty="0" err="1">
                <a:effectLst>
                  <a:outerShdw blurRad="38100" dist="38100" dir="2700000" algn="tl">
                    <a:srgbClr val="000000">
                      <a:alpha val="43137"/>
                    </a:srgbClr>
                  </a:outerShdw>
                </a:effectLst>
              </a:rPr>
              <a:t>такий</a:t>
            </a:r>
            <a:r>
              <a:rPr lang="ru-RU" dirty="0">
                <a:effectLst>
                  <a:outerShdw blurRad="38100" dist="38100" dir="2700000" algn="tl">
                    <a:srgbClr val="000000">
                      <a:alpha val="43137"/>
                    </a:srgbClr>
                  </a:outerShdw>
                </a:effectLst>
              </a:rPr>
              <a:t> захист або поновлення не </a:t>
            </a:r>
            <a:r>
              <a:rPr lang="ru-RU" dirty="0" err="1">
                <a:effectLst>
                  <a:outerShdw blurRad="38100" dist="38100" dir="2700000" algn="tl">
                    <a:srgbClr val="000000">
                      <a:alpha val="43137"/>
                    </a:srgbClr>
                  </a:outerShdw>
                </a:effectLst>
              </a:rPr>
              <a:t>забезпечуються</a:t>
            </a:r>
            <a:r>
              <a:rPr lang="ru-RU" dirty="0">
                <a:effectLst>
                  <a:outerShdw blurRad="38100" dist="38100" dir="2700000" algn="tl">
                    <a:srgbClr val="000000">
                      <a:alpha val="43137"/>
                    </a:srgbClr>
                  </a:outerShdw>
                </a:effectLst>
              </a:rPr>
              <a:t> заходами, зазначеними у пунктах 1–9 частини </a:t>
            </a:r>
            <a:r>
              <a:rPr lang="ru-RU" dirty="0" err="1">
                <a:effectLst>
                  <a:outerShdw blurRad="38100" dist="38100" dir="2700000" algn="tl">
                    <a:srgbClr val="000000">
                      <a:alpha val="43137"/>
                    </a:srgbClr>
                  </a:outerShdw>
                </a:effectLst>
              </a:rPr>
              <a:t>першої</a:t>
            </a:r>
            <a:r>
              <a:rPr lang="ru-RU" dirty="0">
                <a:effectLst>
                  <a:outerShdw blurRad="38100" dist="38100" dir="2700000" algn="tl">
                    <a:srgbClr val="000000">
                      <a:alpha val="43137"/>
                    </a:srgbClr>
                  </a:outerShdw>
                </a:effectLst>
              </a:rPr>
              <a:t> статті 137. </a:t>
            </a:r>
          </a:p>
        </p:txBody>
      </p:sp>
    </p:spTree>
    <p:extLst>
      <p:ext uri="{BB962C8B-B14F-4D97-AF65-F5344CB8AC3E}">
        <p14:creationId xmlns:p14="http://schemas.microsoft.com/office/powerpoint/2010/main" val="17205587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0" name="Прямоугольник 9">
            <a:extLst>
              <a:ext uri="{FF2B5EF4-FFF2-40B4-BE49-F238E27FC236}">
                <a16:creationId xmlns:a16="http://schemas.microsoft.com/office/drawing/2014/main" id="{93F2CC0B-D5F1-40B8-9CC6-4A36850B6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nvGrpSpPr>
          <p:cNvPr id="12" name="Группа 11">
            <a:extLst>
              <a:ext uri="{FF2B5EF4-FFF2-40B4-BE49-F238E27FC236}">
                <a16:creationId xmlns:a16="http://schemas.microsoft.com/office/drawing/2014/main" id="{631C6CE6-1810-44ED-A6D7-3FF53040A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13" name="Полилиния 11">
              <a:extLst>
                <a:ext uri="{FF2B5EF4-FFF2-40B4-BE49-F238E27FC236}">
                  <a16:creationId xmlns:a16="http://schemas.microsoft.com/office/drawing/2014/main" id="{1F6D8BFE-D0D0-4BAE-9D5A-701DE7D3C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Полилиния 12">
              <a:extLst>
                <a:ext uri="{FF2B5EF4-FFF2-40B4-BE49-F238E27FC236}">
                  <a16:creationId xmlns:a16="http://schemas.microsoft.com/office/drawing/2014/main" id="{53F86D30-CEDB-4D96-AF73-AA3CD5A43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Полилиния 13">
              <a:extLst>
                <a:ext uri="{FF2B5EF4-FFF2-40B4-BE49-F238E27FC236}">
                  <a16:creationId xmlns:a16="http://schemas.microsoft.com/office/drawing/2014/main" id="{F5187540-C4C8-410C-A395-69FCB1C8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Полилиния 14">
              <a:extLst>
                <a:ext uri="{FF2B5EF4-FFF2-40B4-BE49-F238E27FC236}">
                  <a16:creationId xmlns:a16="http://schemas.microsoft.com/office/drawing/2014/main" id="{75BD6E4A-797C-451B-B08F-D99C1A9D1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Полилиния 15">
              <a:extLst>
                <a:ext uri="{FF2B5EF4-FFF2-40B4-BE49-F238E27FC236}">
                  <a16:creationId xmlns:a16="http://schemas.microsoft.com/office/drawing/2014/main" id="{0D241082-BAFA-462E-827B-5814B020F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Полилиния 16">
              <a:extLst>
                <a:ext uri="{FF2B5EF4-FFF2-40B4-BE49-F238E27FC236}">
                  <a16:creationId xmlns:a16="http://schemas.microsoft.com/office/drawing/2014/main" id="{2920CCBD-116D-450B-9608-99F05F7D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Полилиния 17">
              <a:extLst>
                <a:ext uri="{FF2B5EF4-FFF2-40B4-BE49-F238E27FC236}">
                  <a16:creationId xmlns:a16="http://schemas.microsoft.com/office/drawing/2014/main" id="{A57CD3DE-CEAF-4BD4-A5EF-24B3E622B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Полилиния 18">
              <a:extLst>
                <a:ext uri="{FF2B5EF4-FFF2-40B4-BE49-F238E27FC236}">
                  <a16:creationId xmlns:a16="http://schemas.microsoft.com/office/drawing/2014/main" id="{4EC3258C-366B-4629-A7D3-5173D3637D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Полилиния 19">
              <a:extLst>
                <a:ext uri="{FF2B5EF4-FFF2-40B4-BE49-F238E27FC236}">
                  <a16:creationId xmlns:a16="http://schemas.microsoft.com/office/drawing/2014/main" id="{D444D63A-CE2B-4ACD-BA0E-4ADECAD8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Полилиния 20">
              <a:extLst>
                <a:ext uri="{FF2B5EF4-FFF2-40B4-BE49-F238E27FC236}">
                  <a16:creationId xmlns:a16="http://schemas.microsoft.com/office/drawing/2014/main" id="{7A504DF6-187A-4A54-96E8-3F3F28AAA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Полилиния 21">
              <a:extLst>
                <a:ext uri="{FF2B5EF4-FFF2-40B4-BE49-F238E27FC236}">
                  <a16:creationId xmlns:a16="http://schemas.microsoft.com/office/drawing/2014/main" id="{FE04C6F5-6DC5-4C7E-9278-9BE624FC78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Полилиния 22">
              <a:extLst>
                <a:ext uri="{FF2B5EF4-FFF2-40B4-BE49-F238E27FC236}">
                  <a16:creationId xmlns:a16="http://schemas.microsoft.com/office/drawing/2014/main" id="{94A02D9B-E6A9-4D6A-9D2A-D81C76802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Группа 25">
            <a:extLst>
              <a:ext uri="{FF2B5EF4-FFF2-40B4-BE49-F238E27FC236}">
                <a16:creationId xmlns:a16="http://schemas.microsoft.com/office/drawing/2014/main" id="{B78034A6-3565-46AA-9E73-1C954666AB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27" name="Полилиния 27">
              <a:extLst>
                <a:ext uri="{FF2B5EF4-FFF2-40B4-BE49-F238E27FC236}">
                  <a16:creationId xmlns:a16="http://schemas.microsoft.com/office/drawing/2014/main" id="{04947AA2-A772-42CB-9CEC-065095D3D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Полилиния 28">
              <a:extLst>
                <a:ext uri="{FF2B5EF4-FFF2-40B4-BE49-F238E27FC236}">
                  <a16:creationId xmlns:a16="http://schemas.microsoft.com/office/drawing/2014/main" id="{83C52D84-DEC1-4E16-972E-8EEA5D522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Полилиния 29">
              <a:extLst>
                <a:ext uri="{FF2B5EF4-FFF2-40B4-BE49-F238E27FC236}">
                  <a16:creationId xmlns:a16="http://schemas.microsoft.com/office/drawing/2014/main" id="{2036A28D-EF09-41F7-906F-CF405361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Полилиния 30">
              <a:extLst>
                <a:ext uri="{FF2B5EF4-FFF2-40B4-BE49-F238E27FC236}">
                  <a16:creationId xmlns:a16="http://schemas.microsoft.com/office/drawing/2014/main" id="{EE8D92C7-C907-4120-95E3-80E3DC85B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Полилиния 31">
              <a:extLst>
                <a:ext uri="{FF2B5EF4-FFF2-40B4-BE49-F238E27FC236}">
                  <a16:creationId xmlns:a16="http://schemas.microsoft.com/office/drawing/2014/main" id="{BBCEAAB8-CD22-41D7-B330-702682A27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Полилиния 32">
              <a:extLst>
                <a:ext uri="{FF2B5EF4-FFF2-40B4-BE49-F238E27FC236}">
                  <a16:creationId xmlns:a16="http://schemas.microsoft.com/office/drawing/2014/main" id="{6BBC1FEE-3D72-492B-8D8A-BE1A5507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Полилиния 33">
              <a:extLst>
                <a:ext uri="{FF2B5EF4-FFF2-40B4-BE49-F238E27FC236}">
                  <a16:creationId xmlns:a16="http://schemas.microsoft.com/office/drawing/2014/main" id="{C28C6E5C-C393-435C-96A1-AA2859BDC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Полилиния 34">
              <a:extLst>
                <a:ext uri="{FF2B5EF4-FFF2-40B4-BE49-F238E27FC236}">
                  <a16:creationId xmlns:a16="http://schemas.microsoft.com/office/drawing/2014/main" id="{2C2C991F-AC51-4DF5-B8DD-19B08C1CB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Полилиния 35">
              <a:extLst>
                <a:ext uri="{FF2B5EF4-FFF2-40B4-BE49-F238E27FC236}">
                  <a16:creationId xmlns:a16="http://schemas.microsoft.com/office/drawing/2014/main" id="{9C916B5F-285D-4F5A-9085-6781753AF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Полилиния 36">
              <a:extLst>
                <a:ext uri="{FF2B5EF4-FFF2-40B4-BE49-F238E27FC236}">
                  <a16:creationId xmlns:a16="http://schemas.microsoft.com/office/drawing/2014/main" id="{0375DD5F-9D17-4873-B697-3D44A5EBE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Полилиния 37">
              <a:extLst>
                <a:ext uri="{FF2B5EF4-FFF2-40B4-BE49-F238E27FC236}">
                  <a16:creationId xmlns:a16="http://schemas.microsoft.com/office/drawing/2014/main" id="{A159BBC7-6A8B-4612-94A8-56323452C7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Полилиния 38">
              <a:extLst>
                <a:ext uri="{FF2B5EF4-FFF2-40B4-BE49-F238E27FC236}">
                  <a16:creationId xmlns:a16="http://schemas.microsoft.com/office/drawing/2014/main" id="{177C901C-F8DE-4C99-95C8-F8CA1B84F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Прямоугольник 39">
            <a:extLst>
              <a:ext uri="{FF2B5EF4-FFF2-40B4-BE49-F238E27FC236}">
                <a16:creationId xmlns:a16="http://schemas.microsoft.com/office/drawing/2014/main" id="{D1D655F2-6D15-4265-ADEE-EF0075C13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42" name="Полилиния 69">
            <a:extLst>
              <a:ext uri="{FF2B5EF4-FFF2-40B4-BE49-F238E27FC236}">
                <a16:creationId xmlns:a16="http://schemas.microsoft.com/office/drawing/2014/main" id="{3248A930-1A6E-4EFB-8213-D1AC735BE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ru-RU" dirty="0"/>
          </a:p>
        </p:txBody>
      </p:sp>
      <p:sp>
        <p:nvSpPr>
          <p:cNvPr id="2" name="Прямоугольник: скругленные углы 1">
            <a:extLst>
              <a:ext uri="{FF2B5EF4-FFF2-40B4-BE49-F238E27FC236}">
                <a16:creationId xmlns:a16="http://schemas.microsoft.com/office/drawing/2014/main" id="{1CD52265-5B10-4EC3-A4F3-9715049DE0D2}"/>
              </a:ext>
            </a:extLst>
          </p:cNvPr>
          <p:cNvSpPr/>
          <p:nvPr/>
        </p:nvSpPr>
        <p:spPr>
          <a:xfrm>
            <a:off x="169169" y="161159"/>
            <a:ext cx="10434782" cy="66582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ru-RU" u="sng">
                <a:effectLst>
                  <a:outerShdw blurRad="38100" dist="38100" dir="2700000" algn="tl">
                    <a:srgbClr val="000000">
                      <a:alpha val="43137"/>
                    </a:srgbClr>
                  </a:outerShdw>
                </a:effectLst>
              </a:rPr>
              <a:t>Статтею 138 ГПК визначено порядок подання заяви про забезпечення позову. </a:t>
            </a:r>
            <a:endParaRPr lang="ru-UA" u="sng">
              <a:effectLst>
                <a:outerShdw blurRad="38100" dist="38100" dir="2700000" algn="tl">
                  <a:srgbClr val="000000">
                    <a:alpha val="43137"/>
                  </a:srgbClr>
                </a:outerShdw>
              </a:effectLst>
            </a:endParaRPr>
          </a:p>
        </p:txBody>
      </p:sp>
      <p:sp>
        <p:nvSpPr>
          <p:cNvPr id="3" name="Прямоугольник: скругленные углы 2">
            <a:extLst>
              <a:ext uri="{FF2B5EF4-FFF2-40B4-BE49-F238E27FC236}">
                <a16:creationId xmlns:a16="http://schemas.microsoft.com/office/drawing/2014/main" id="{ED079677-7AAD-405F-BA77-56473426ECA1}"/>
              </a:ext>
            </a:extLst>
          </p:cNvPr>
          <p:cNvSpPr/>
          <p:nvPr/>
        </p:nvSpPr>
        <p:spPr>
          <a:xfrm>
            <a:off x="354150" y="1199099"/>
            <a:ext cx="5663954" cy="577049"/>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ru-RU"/>
              <a:t>Заява про забезпечення позову подається: </a:t>
            </a:r>
            <a:endParaRPr lang="ru-UA"/>
          </a:p>
        </p:txBody>
      </p:sp>
      <p:sp>
        <p:nvSpPr>
          <p:cNvPr id="4" name="Стрелка: вправо 3">
            <a:extLst>
              <a:ext uri="{FF2B5EF4-FFF2-40B4-BE49-F238E27FC236}">
                <a16:creationId xmlns:a16="http://schemas.microsoft.com/office/drawing/2014/main" id="{FC4C7158-66AA-400F-8B5C-D6E8FEB05F41}"/>
              </a:ext>
            </a:extLst>
          </p:cNvPr>
          <p:cNvSpPr/>
          <p:nvPr/>
        </p:nvSpPr>
        <p:spPr>
          <a:xfrm>
            <a:off x="1871248" y="2552151"/>
            <a:ext cx="945282" cy="53615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ru-UA"/>
          </a:p>
        </p:txBody>
      </p:sp>
      <p:sp>
        <p:nvSpPr>
          <p:cNvPr id="5" name="Стрелка: вправо 4">
            <a:extLst>
              <a:ext uri="{FF2B5EF4-FFF2-40B4-BE49-F238E27FC236}">
                <a16:creationId xmlns:a16="http://schemas.microsoft.com/office/drawing/2014/main" id="{91765192-9095-4AE3-B430-42C73E5345E4}"/>
              </a:ext>
            </a:extLst>
          </p:cNvPr>
          <p:cNvSpPr/>
          <p:nvPr/>
        </p:nvSpPr>
        <p:spPr>
          <a:xfrm>
            <a:off x="1932350" y="4130470"/>
            <a:ext cx="1016303" cy="529933"/>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ru-UA"/>
          </a:p>
        </p:txBody>
      </p:sp>
      <p:sp>
        <p:nvSpPr>
          <p:cNvPr id="6" name="Стрелка: вправо 5">
            <a:extLst>
              <a:ext uri="{FF2B5EF4-FFF2-40B4-BE49-F238E27FC236}">
                <a16:creationId xmlns:a16="http://schemas.microsoft.com/office/drawing/2014/main" id="{9ED1F5AF-CA17-443E-9A8E-A908E998A891}"/>
              </a:ext>
            </a:extLst>
          </p:cNvPr>
          <p:cNvSpPr/>
          <p:nvPr/>
        </p:nvSpPr>
        <p:spPr>
          <a:xfrm>
            <a:off x="2057245" y="5633278"/>
            <a:ext cx="940310" cy="529934"/>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ru-UA"/>
          </a:p>
        </p:txBody>
      </p:sp>
      <p:sp>
        <p:nvSpPr>
          <p:cNvPr id="7" name="Прямоугольник: скругленные углы 6">
            <a:extLst>
              <a:ext uri="{FF2B5EF4-FFF2-40B4-BE49-F238E27FC236}">
                <a16:creationId xmlns:a16="http://schemas.microsoft.com/office/drawing/2014/main" id="{647E543A-BE53-4156-AE27-C8DECE9CD494}"/>
              </a:ext>
            </a:extLst>
          </p:cNvPr>
          <p:cNvSpPr/>
          <p:nvPr/>
        </p:nvSpPr>
        <p:spPr>
          <a:xfrm>
            <a:off x="3373514" y="2118210"/>
            <a:ext cx="8194089" cy="127550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ru-RU"/>
              <a:t>1)  до подання позовної заяви – за правилами підсудності, встановленими ГПК, для відповідного позову, або до суду за місцезнаходженням предмета спору – якщо суд, до підсудності якого відноситься справа, визначити неможливо; </a:t>
            </a:r>
            <a:endParaRPr lang="ru-UA"/>
          </a:p>
        </p:txBody>
      </p:sp>
      <p:sp>
        <p:nvSpPr>
          <p:cNvPr id="8" name="Прямоугольник: скругленные углы 7">
            <a:extLst>
              <a:ext uri="{FF2B5EF4-FFF2-40B4-BE49-F238E27FC236}">
                <a16:creationId xmlns:a16="http://schemas.microsoft.com/office/drawing/2014/main" id="{B29BC06B-B8E2-4234-AC63-F0D27848C339}"/>
              </a:ext>
            </a:extLst>
          </p:cNvPr>
          <p:cNvSpPr/>
          <p:nvPr/>
        </p:nvSpPr>
        <p:spPr>
          <a:xfrm>
            <a:off x="3373515" y="3864357"/>
            <a:ext cx="8194089" cy="1038805"/>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ru-RU"/>
              <a:t>2)  одночасно з пред’явленням позову – до суду, до якого подається позовна заява, за правилами підсудності, встановленими ГПК;</a:t>
            </a:r>
            <a:endParaRPr lang="ru-UA"/>
          </a:p>
        </p:txBody>
      </p:sp>
      <p:sp>
        <p:nvSpPr>
          <p:cNvPr id="9" name="Прямоугольник: скругленные углы 8">
            <a:extLst>
              <a:ext uri="{FF2B5EF4-FFF2-40B4-BE49-F238E27FC236}">
                <a16:creationId xmlns:a16="http://schemas.microsoft.com/office/drawing/2014/main" id="{26E11FDC-EEE9-49B9-99BA-785CBA3ED65E}"/>
              </a:ext>
            </a:extLst>
          </p:cNvPr>
          <p:cNvSpPr/>
          <p:nvPr/>
        </p:nvSpPr>
        <p:spPr>
          <a:xfrm>
            <a:off x="3462978" y="5526095"/>
            <a:ext cx="7480222" cy="87528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ru-RU"/>
              <a:t> 3)  після відкриття провадження у справі – до суду, у провадженні якого перебуває справа. </a:t>
            </a:r>
            <a:endParaRPr lang="ru-UA"/>
          </a:p>
        </p:txBody>
      </p:sp>
    </p:spTree>
    <p:extLst>
      <p:ext uri="{BB962C8B-B14F-4D97-AF65-F5344CB8AC3E}">
        <p14:creationId xmlns:p14="http://schemas.microsoft.com/office/powerpoint/2010/main" val="40800885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0" name="Прямоугольник 9">
            <a:extLst>
              <a:ext uri="{FF2B5EF4-FFF2-40B4-BE49-F238E27FC236}">
                <a16:creationId xmlns:a16="http://schemas.microsoft.com/office/drawing/2014/main" id="{93F2CC0B-D5F1-40B8-9CC6-4A36850B6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nvGrpSpPr>
          <p:cNvPr id="12" name="Группа 11">
            <a:extLst>
              <a:ext uri="{FF2B5EF4-FFF2-40B4-BE49-F238E27FC236}">
                <a16:creationId xmlns:a16="http://schemas.microsoft.com/office/drawing/2014/main" id="{631C6CE6-1810-44ED-A6D7-3FF53040A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13" name="Полилиния 11">
              <a:extLst>
                <a:ext uri="{FF2B5EF4-FFF2-40B4-BE49-F238E27FC236}">
                  <a16:creationId xmlns:a16="http://schemas.microsoft.com/office/drawing/2014/main" id="{1F6D8BFE-D0D0-4BAE-9D5A-701DE7D3C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Полилиния 12">
              <a:extLst>
                <a:ext uri="{FF2B5EF4-FFF2-40B4-BE49-F238E27FC236}">
                  <a16:creationId xmlns:a16="http://schemas.microsoft.com/office/drawing/2014/main" id="{53F86D30-CEDB-4D96-AF73-AA3CD5A43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Полилиния 13">
              <a:extLst>
                <a:ext uri="{FF2B5EF4-FFF2-40B4-BE49-F238E27FC236}">
                  <a16:creationId xmlns:a16="http://schemas.microsoft.com/office/drawing/2014/main" id="{F5187540-C4C8-410C-A395-69FCB1C8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Полилиния 14">
              <a:extLst>
                <a:ext uri="{FF2B5EF4-FFF2-40B4-BE49-F238E27FC236}">
                  <a16:creationId xmlns:a16="http://schemas.microsoft.com/office/drawing/2014/main" id="{75BD6E4A-797C-451B-B08F-D99C1A9D1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Полилиния 15">
              <a:extLst>
                <a:ext uri="{FF2B5EF4-FFF2-40B4-BE49-F238E27FC236}">
                  <a16:creationId xmlns:a16="http://schemas.microsoft.com/office/drawing/2014/main" id="{0D241082-BAFA-462E-827B-5814B020F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Полилиния 16">
              <a:extLst>
                <a:ext uri="{FF2B5EF4-FFF2-40B4-BE49-F238E27FC236}">
                  <a16:creationId xmlns:a16="http://schemas.microsoft.com/office/drawing/2014/main" id="{2920CCBD-116D-450B-9608-99F05F7D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Полилиния 17">
              <a:extLst>
                <a:ext uri="{FF2B5EF4-FFF2-40B4-BE49-F238E27FC236}">
                  <a16:creationId xmlns:a16="http://schemas.microsoft.com/office/drawing/2014/main" id="{A57CD3DE-CEAF-4BD4-A5EF-24B3E622B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Полилиния 18">
              <a:extLst>
                <a:ext uri="{FF2B5EF4-FFF2-40B4-BE49-F238E27FC236}">
                  <a16:creationId xmlns:a16="http://schemas.microsoft.com/office/drawing/2014/main" id="{4EC3258C-366B-4629-A7D3-5173D3637D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Полилиния 19">
              <a:extLst>
                <a:ext uri="{FF2B5EF4-FFF2-40B4-BE49-F238E27FC236}">
                  <a16:creationId xmlns:a16="http://schemas.microsoft.com/office/drawing/2014/main" id="{D444D63A-CE2B-4ACD-BA0E-4ADECAD8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Полилиния 20">
              <a:extLst>
                <a:ext uri="{FF2B5EF4-FFF2-40B4-BE49-F238E27FC236}">
                  <a16:creationId xmlns:a16="http://schemas.microsoft.com/office/drawing/2014/main" id="{7A504DF6-187A-4A54-96E8-3F3F28AAA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Полилиния 21">
              <a:extLst>
                <a:ext uri="{FF2B5EF4-FFF2-40B4-BE49-F238E27FC236}">
                  <a16:creationId xmlns:a16="http://schemas.microsoft.com/office/drawing/2014/main" id="{FE04C6F5-6DC5-4C7E-9278-9BE624FC78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Полилиния 22">
              <a:extLst>
                <a:ext uri="{FF2B5EF4-FFF2-40B4-BE49-F238E27FC236}">
                  <a16:creationId xmlns:a16="http://schemas.microsoft.com/office/drawing/2014/main" id="{94A02D9B-E6A9-4D6A-9D2A-D81C76802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Группа 25">
            <a:extLst>
              <a:ext uri="{FF2B5EF4-FFF2-40B4-BE49-F238E27FC236}">
                <a16:creationId xmlns:a16="http://schemas.microsoft.com/office/drawing/2014/main" id="{B78034A6-3565-46AA-9E73-1C954666AB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27" name="Полилиния 27">
              <a:extLst>
                <a:ext uri="{FF2B5EF4-FFF2-40B4-BE49-F238E27FC236}">
                  <a16:creationId xmlns:a16="http://schemas.microsoft.com/office/drawing/2014/main" id="{04947AA2-A772-42CB-9CEC-065095D3D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Полилиния 28">
              <a:extLst>
                <a:ext uri="{FF2B5EF4-FFF2-40B4-BE49-F238E27FC236}">
                  <a16:creationId xmlns:a16="http://schemas.microsoft.com/office/drawing/2014/main" id="{83C52D84-DEC1-4E16-972E-8EEA5D522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Полилиния 29">
              <a:extLst>
                <a:ext uri="{FF2B5EF4-FFF2-40B4-BE49-F238E27FC236}">
                  <a16:creationId xmlns:a16="http://schemas.microsoft.com/office/drawing/2014/main" id="{2036A28D-EF09-41F7-906F-CF405361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Полилиния 30">
              <a:extLst>
                <a:ext uri="{FF2B5EF4-FFF2-40B4-BE49-F238E27FC236}">
                  <a16:creationId xmlns:a16="http://schemas.microsoft.com/office/drawing/2014/main" id="{EE8D92C7-C907-4120-95E3-80E3DC85B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Полилиния 31">
              <a:extLst>
                <a:ext uri="{FF2B5EF4-FFF2-40B4-BE49-F238E27FC236}">
                  <a16:creationId xmlns:a16="http://schemas.microsoft.com/office/drawing/2014/main" id="{BBCEAAB8-CD22-41D7-B330-702682A27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Полилиния 32">
              <a:extLst>
                <a:ext uri="{FF2B5EF4-FFF2-40B4-BE49-F238E27FC236}">
                  <a16:creationId xmlns:a16="http://schemas.microsoft.com/office/drawing/2014/main" id="{6BBC1FEE-3D72-492B-8D8A-BE1A5507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Полилиния 33">
              <a:extLst>
                <a:ext uri="{FF2B5EF4-FFF2-40B4-BE49-F238E27FC236}">
                  <a16:creationId xmlns:a16="http://schemas.microsoft.com/office/drawing/2014/main" id="{C28C6E5C-C393-435C-96A1-AA2859BDC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Полилиния 34">
              <a:extLst>
                <a:ext uri="{FF2B5EF4-FFF2-40B4-BE49-F238E27FC236}">
                  <a16:creationId xmlns:a16="http://schemas.microsoft.com/office/drawing/2014/main" id="{2C2C991F-AC51-4DF5-B8DD-19B08C1CB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Полилиния 35">
              <a:extLst>
                <a:ext uri="{FF2B5EF4-FFF2-40B4-BE49-F238E27FC236}">
                  <a16:creationId xmlns:a16="http://schemas.microsoft.com/office/drawing/2014/main" id="{9C916B5F-285D-4F5A-9085-6781753AF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Полилиния 36">
              <a:extLst>
                <a:ext uri="{FF2B5EF4-FFF2-40B4-BE49-F238E27FC236}">
                  <a16:creationId xmlns:a16="http://schemas.microsoft.com/office/drawing/2014/main" id="{0375DD5F-9D17-4873-B697-3D44A5EBE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Полилиния 37">
              <a:extLst>
                <a:ext uri="{FF2B5EF4-FFF2-40B4-BE49-F238E27FC236}">
                  <a16:creationId xmlns:a16="http://schemas.microsoft.com/office/drawing/2014/main" id="{A159BBC7-6A8B-4612-94A8-56323452C7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Полилиния 38">
              <a:extLst>
                <a:ext uri="{FF2B5EF4-FFF2-40B4-BE49-F238E27FC236}">
                  <a16:creationId xmlns:a16="http://schemas.microsoft.com/office/drawing/2014/main" id="{177C901C-F8DE-4C99-95C8-F8CA1B84F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Прямоугольник 39">
            <a:extLst>
              <a:ext uri="{FF2B5EF4-FFF2-40B4-BE49-F238E27FC236}">
                <a16:creationId xmlns:a16="http://schemas.microsoft.com/office/drawing/2014/main" id="{D1D655F2-6D15-4265-ADEE-EF0075C13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42" name="Полилиния 69">
            <a:extLst>
              <a:ext uri="{FF2B5EF4-FFF2-40B4-BE49-F238E27FC236}">
                <a16:creationId xmlns:a16="http://schemas.microsoft.com/office/drawing/2014/main" id="{3248A930-1A6E-4EFB-8213-D1AC735BE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ru-RU" dirty="0"/>
          </a:p>
        </p:txBody>
      </p:sp>
      <p:sp>
        <p:nvSpPr>
          <p:cNvPr id="2" name="Прямоугольник: скругленные углы 1">
            <a:extLst>
              <a:ext uri="{FF2B5EF4-FFF2-40B4-BE49-F238E27FC236}">
                <a16:creationId xmlns:a16="http://schemas.microsoft.com/office/drawing/2014/main" id="{371B6492-B726-4E23-B94C-C2028332E875}"/>
              </a:ext>
            </a:extLst>
          </p:cNvPr>
          <p:cNvSpPr/>
          <p:nvPr/>
        </p:nvSpPr>
        <p:spPr>
          <a:xfrm>
            <a:off x="420241" y="1275233"/>
            <a:ext cx="6099676" cy="258869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a:t>Заява про арешт морського судна подається за місцезнаходженням порту реєстрації судна або за місцезнаходженням морського порту, в якому судно знаходиться або до якого прямує, незалежно від того, чи має такий суд юрисдикцію щодо розгляду по суті справи щодо морської вимоги, яка є підставою для арешту. </a:t>
            </a:r>
            <a:endParaRPr lang="ru-UA"/>
          </a:p>
        </p:txBody>
      </p:sp>
      <p:sp>
        <p:nvSpPr>
          <p:cNvPr id="3" name="Стрелка: вправо 2">
            <a:extLst>
              <a:ext uri="{FF2B5EF4-FFF2-40B4-BE49-F238E27FC236}">
                <a16:creationId xmlns:a16="http://schemas.microsoft.com/office/drawing/2014/main" id="{154858D7-42D1-4F18-9ECF-6364576E8681}"/>
              </a:ext>
            </a:extLst>
          </p:cNvPr>
          <p:cNvSpPr/>
          <p:nvPr/>
        </p:nvSpPr>
        <p:spPr>
          <a:xfrm>
            <a:off x="6702153" y="2160002"/>
            <a:ext cx="710213" cy="64283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UA"/>
          </a:p>
        </p:txBody>
      </p:sp>
      <p:sp>
        <p:nvSpPr>
          <p:cNvPr id="4" name="Прямоугольник: скругленные углы 3">
            <a:extLst>
              <a:ext uri="{FF2B5EF4-FFF2-40B4-BE49-F238E27FC236}">
                <a16:creationId xmlns:a16="http://schemas.microsoft.com/office/drawing/2014/main" id="{1C9BD568-F37D-4D88-ADD0-70831029A1C0}"/>
              </a:ext>
            </a:extLst>
          </p:cNvPr>
          <p:cNvSpPr/>
          <p:nvPr/>
        </p:nvSpPr>
        <p:spPr>
          <a:xfrm>
            <a:off x="7776839" y="1033546"/>
            <a:ext cx="3947258" cy="336746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dirty="0"/>
              <a:t>У разі </a:t>
            </a:r>
            <a:r>
              <a:rPr lang="ru-RU" dirty="0" err="1"/>
              <a:t>подання</a:t>
            </a:r>
            <a:r>
              <a:rPr lang="ru-RU" dirty="0"/>
              <a:t> заяви про забезпечення позову до </a:t>
            </a:r>
            <a:r>
              <a:rPr lang="ru-RU" dirty="0" err="1"/>
              <a:t>подання</a:t>
            </a:r>
            <a:r>
              <a:rPr lang="ru-RU" dirty="0"/>
              <a:t> </a:t>
            </a:r>
            <a:r>
              <a:rPr lang="ru-RU" dirty="0" err="1"/>
              <a:t>позовної</a:t>
            </a:r>
            <a:r>
              <a:rPr lang="ru-RU" dirty="0"/>
              <a:t> заяви </a:t>
            </a:r>
            <a:r>
              <a:rPr lang="ru-RU" dirty="0" err="1"/>
              <a:t>заявник</a:t>
            </a:r>
            <a:r>
              <a:rPr lang="ru-RU" dirty="0"/>
              <a:t> повинен </a:t>
            </a:r>
            <a:r>
              <a:rPr lang="ru-RU" dirty="0" err="1"/>
              <a:t>пред’явити</a:t>
            </a:r>
            <a:r>
              <a:rPr lang="ru-RU" dirty="0"/>
              <a:t> </a:t>
            </a:r>
            <a:r>
              <a:rPr lang="ru-RU" dirty="0" err="1"/>
              <a:t>позов</a:t>
            </a:r>
            <a:r>
              <a:rPr lang="ru-RU" dirty="0"/>
              <a:t> </a:t>
            </a:r>
            <a:r>
              <a:rPr lang="ru-RU" b="1" u="sng" dirty="0">
                <a:effectLst>
                  <a:outerShdw blurRad="38100" dist="38100" dir="2700000" algn="tl">
                    <a:srgbClr val="000000">
                      <a:alpha val="43137"/>
                    </a:srgbClr>
                  </a:outerShdw>
                </a:effectLst>
              </a:rPr>
              <a:t>протягом десяти </a:t>
            </a:r>
            <a:r>
              <a:rPr lang="ru-RU" b="1" u="sng" dirty="0" err="1">
                <a:effectLst>
                  <a:outerShdw blurRad="38100" dist="38100" dir="2700000" algn="tl">
                    <a:srgbClr val="000000">
                      <a:alpha val="43137"/>
                    </a:srgbClr>
                  </a:outerShdw>
                </a:effectLst>
              </a:rPr>
              <a:t>днів</a:t>
            </a:r>
            <a:r>
              <a:rPr lang="ru-RU" dirty="0"/>
              <a:t>, а у разі </a:t>
            </a:r>
            <a:r>
              <a:rPr lang="ru-RU" dirty="0" err="1"/>
              <a:t>подання</a:t>
            </a:r>
            <a:r>
              <a:rPr lang="ru-RU" dirty="0"/>
              <a:t> заяви про арешт </a:t>
            </a:r>
            <a:r>
              <a:rPr lang="ru-RU" dirty="0" err="1"/>
              <a:t>морського</a:t>
            </a:r>
            <a:r>
              <a:rPr lang="ru-RU" dirty="0"/>
              <a:t> судна – </a:t>
            </a:r>
            <a:r>
              <a:rPr lang="ru-RU" b="1" u="sng" dirty="0" err="1">
                <a:effectLst>
                  <a:outerShdw blurRad="38100" dist="38100" dir="2700000" algn="tl">
                    <a:srgbClr val="000000">
                      <a:alpha val="43137"/>
                    </a:srgbClr>
                  </a:outerShdw>
                </a:effectLst>
              </a:rPr>
              <a:t>тридцяти</a:t>
            </a:r>
            <a:r>
              <a:rPr lang="ru-RU" b="1" u="sng" dirty="0">
                <a:effectLst>
                  <a:outerShdw blurRad="38100" dist="38100" dir="2700000" algn="tl">
                    <a:srgbClr val="000000">
                      <a:alpha val="43137"/>
                    </a:srgbClr>
                  </a:outerShdw>
                </a:effectLst>
              </a:rPr>
              <a:t> </a:t>
            </a:r>
            <a:r>
              <a:rPr lang="ru-RU" b="1" u="sng" dirty="0" err="1">
                <a:effectLst>
                  <a:outerShdw blurRad="38100" dist="38100" dir="2700000" algn="tl">
                    <a:srgbClr val="000000">
                      <a:alpha val="43137"/>
                    </a:srgbClr>
                  </a:outerShdw>
                </a:effectLst>
              </a:rPr>
              <a:t>днів</a:t>
            </a:r>
            <a:r>
              <a:rPr lang="ru-RU" b="1" u="sng" dirty="0">
                <a:effectLst>
                  <a:outerShdw blurRad="38100" dist="38100" dir="2700000" algn="tl">
                    <a:srgbClr val="000000">
                      <a:alpha val="43137"/>
                    </a:srgbClr>
                  </a:outerShdw>
                </a:effectLst>
              </a:rPr>
              <a:t> </a:t>
            </a:r>
            <a:r>
              <a:rPr lang="ru-RU" dirty="0"/>
              <a:t>з дня </a:t>
            </a:r>
            <a:r>
              <a:rPr lang="ru-RU" dirty="0" err="1"/>
              <a:t>постановлення</a:t>
            </a:r>
            <a:r>
              <a:rPr lang="ru-RU" dirty="0"/>
              <a:t> </a:t>
            </a:r>
            <a:r>
              <a:rPr lang="ru-RU" dirty="0" err="1"/>
              <a:t>ухвали</a:t>
            </a:r>
            <a:r>
              <a:rPr lang="ru-RU" dirty="0"/>
              <a:t> про забезпечення позову. </a:t>
            </a:r>
            <a:endParaRPr lang="ru-UA" dirty="0"/>
          </a:p>
        </p:txBody>
      </p:sp>
      <p:sp>
        <p:nvSpPr>
          <p:cNvPr id="5" name="Прямоугольник: скругленные углы 4">
            <a:extLst>
              <a:ext uri="{FF2B5EF4-FFF2-40B4-BE49-F238E27FC236}">
                <a16:creationId xmlns:a16="http://schemas.microsoft.com/office/drawing/2014/main" id="{F018F148-142B-4B41-AAE7-F77FB348C174}"/>
              </a:ext>
            </a:extLst>
          </p:cNvPr>
          <p:cNvSpPr/>
          <p:nvPr/>
        </p:nvSpPr>
        <p:spPr>
          <a:xfrm>
            <a:off x="2734322" y="5158492"/>
            <a:ext cx="8783834" cy="10758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b="1">
                <a:effectLst>
                  <a:outerShdw blurRad="38100" dist="38100" dir="2700000" algn="tl">
                    <a:srgbClr val="000000">
                      <a:alpha val="43137"/>
                    </a:srgbClr>
                  </a:outerShdw>
                </a:effectLst>
              </a:rPr>
              <a:t>Статтею 139 ГПК встановлені вимоги до змісту і форми заяви про забезпечення позову, які носять обов’язковий характер.</a:t>
            </a:r>
            <a:endParaRPr lang="ru-UA" b="1">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43006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0" name="Прямоугольник 9">
            <a:extLst>
              <a:ext uri="{FF2B5EF4-FFF2-40B4-BE49-F238E27FC236}">
                <a16:creationId xmlns:a16="http://schemas.microsoft.com/office/drawing/2014/main" id="{93F2CC0B-D5F1-40B8-9CC6-4A36850B6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nvGrpSpPr>
          <p:cNvPr id="12" name="Группа 11">
            <a:extLst>
              <a:ext uri="{FF2B5EF4-FFF2-40B4-BE49-F238E27FC236}">
                <a16:creationId xmlns:a16="http://schemas.microsoft.com/office/drawing/2014/main" id="{631C6CE6-1810-44ED-A6D7-3FF53040A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13" name="Полилиния 11">
              <a:extLst>
                <a:ext uri="{FF2B5EF4-FFF2-40B4-BE49-F238E27FC236}">
                  <a16:creationId xmlns:a16="http://schemas.microsoft.com/office/drawing/2014/main" id="{1F6D8BFE-D0D0-4BAE-9D5A-701DE7D3C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Полилиния 12">
              <a:extLst>
                <a:ext uri="{FF2B5EF4-FFF2-40B4-BE49-F238E27FC236}">
                  <a16:creationId xmlns:a16="http://schemas.microsoft.com/office/drawing/2014/main" id="{53F86D30-CEDB-4D96-AF73-AA3CD5A43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Полилиния 13">
              <a:extLst>
                <a:ext uri="{FF2B5EF4-FFF2-40B4-BE49-F238E27FC236}">
                  <a16:creationId xmlns:a16="http://schemas.microsoft.com/office/drawing/2014/main" id="{F5187540-C4C8-410C-A395-69FCB1C8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Полилиния 14">
              <a:extLst>
                <a:ext uri="{FF2B5EF4-FFF2-40B4-BE49-F238E27FC236}">
                  <a16:creationId xmlns:a16="http://schemas.microsoft.com/office/drawing/2014/main" id="{75BD6E4A-797C-451B-B08F-D99C1A9D1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Полилиния 15">
              <a:extLst>
                <a:ext uri="{FF2B5EF4-FFF2-40B4-BE49-F238E27FC236}">
                  <a16:creationId xmlns:a16="http://schemas.microsoft.com/office/drawing/2014/main" id="{0D241082-BAFA-462E-827B-5814B020F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Полилиния 16">
              <a:extLst>
                <a:ext uri="{FF2B5EF4-FFF2-40B4-BE49-F238E27FC236}">
                  <a16:creationId xmlns:a16="http://schemas.microsoft.com/office/drawing/2014/main" id="{2920CCBD-116D-450B-9608-99F05F7D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Полилиния 17">
              <a:extLst>
                <a:ext uri="{FF2B5EF4-FFF2-40B4-BE49-F238E27FC236}">
                  <a16:creationId xmlns:a16="http://schemas.microsoft.com/office/drawing/2014/main" id="{A57CD3DE-CEAF-4BD4-A5EF-24B3E622B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Полилиния 18">
              <a:extLst>
                <a:ext uri="{FF2B5EF4-FFF2-40B4-BE49-F238E27FC236}">
                  <a16:creationId xmlns:a16="http://schemas.microsoft.com/office/drawing/2014/main" id="{4EC3258C-366B-4629-A7D3-5173D3637D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Полилиния 19">
              <a:extLst>
                <a:ext uri="{FF2B5EF4-FFF2-40B4-BE49-F238E27FC236}">
                  <a16:creationId xmlns:a16="http://schemas.microsoft.com/office/drawing/2014/main" id="{D444D63A-CE2B-4ACD-BA0E-4ADECAD8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Полилиния 20">
              <a:extLst>
                <a:ext uri="{FF2B5EF4-FFF2-40B4-BE49-F238E27FC236}">
                  <a16:creationId xmlns:a16="http://schemas.microsoft.com/office/drawing/2014/main" id="{7A504DF6-187A-4A54-96E8-3F3F28AAA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Полилиния 21">
              <a:extLst>
                <a:ext uri="{FF2B5EF4-FFF2-40B4-BE49-F238E27FC236}">
                  <a16:creationId xmlns:a16="http://schemas.microsoft.com/office/drawing/2014/main" id="{FE04C6F5-6DC5-4C7E-9278-9BE624FC78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Полилиния 22">
              <a:extLst>
                <a:ext uri="{FF2B5EF4-FFF2-40B4-BE49-F238E27FC236}">
                  <a16:creationId xmlns:a16="http://schemas.microsoft.com/office/drawing/2014/main" id="{94A02D9B-E6A9-4D6A-9D2A-D81C76802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Группа 25">
            <a:extLst>
              <a:ext uri="{FF2B5EF4-FFF2-40B4-BE49-F238E27FC236}">
                <a16:creationId xmlns:a16="http://schemas.microsoft.com/office/drawing/2014/main" id="{B78034A6-3565-46AA-9E73-1C954666AB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27" name="Полилиния 27">
              <a:extLst>
                <a:ext uri="{FF2B5EF4-FFF2-40B4-BE49-F238E27FC236}">
                  <a16:creationId xmlns:a16="http://schemas.microsoft.com/office/drawing/2014/main" id="{04947AA2-A772-42CB-9CEC-065095D3D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Полилиния 28">
              <a:extLst>
                <a:ext uri="{FF2B5EF4-FFF2-40B4-BE49-F238E27FC236}">
                  <a16:creationId xmlns:a16="http://schemas.microsoft.com/office/drawing/2014/main" id="{83C52D84-DEC1-4E16-972E-8EEA5D522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Полилиния 29">
              <a:extLst>
                <a:ext uri="{FF2B5EF4-FFF2-40B4-BE49-F238E27FC236}">
                  <a16:creationId xmlns:a16="http://schemas.microsoft.com/office/drawing/2014/main" id="{2036A28D-EF09-41F7-906F-CF405361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Полилиния 30">
              <a:extLst>
                <a:ext uri="{FF2B5EF4-FFF2-40B4-BE49-F238E27FC236}">
                  <a16:creationId xmlns:a16="http://schemas.microsoft.com/office/drawing/2014/main" id="{EE8D92C7-C907-4120-95E3-80E3DC85B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Полилиния 31">
              <a:extLst>
                <a:ext uri="{FF2B5EF4-FFF2-40B4-BE49-F238E27FC236}">
                  <a16:creationId xmlns:a16="http://schemas.microsoft.com/office/drawing/2014/main" id="{BBCEAAB8-CD22-41D7-B330-702682A27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Полилиния 32">
              <a:extLst>
                <a:ext uri="{FF2B5EF4-FFF2-40B4-BE49-F238E27FC236}">
                  <a16:creationId xmlns:a16="http://schemas.microsoft.com/office/drawing/2014/main" id="{6BBC1FEE-3D72-492B-8D8A-BE1A5507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Полилиния 33">
              <a:extLst>
                <a:ext uri="{FF2B5EF4-FFF2-40B4-BE49-F238E27FC236}">
                  <a16:creationId xmlns:a16="http://schemas.microsoft.com/office/drawing/2014/main" id="{C28C6E5C-C393-435C-96A1-AA2859BDC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Полилиния 34">
              <a:extLst>
                <a:ext uri="{FF2B5EF4-FFF2-40B4-BE49-F238E27FC236}">
                  <a16:creationId xmlns:a16="http://schemas.microsoft.com/office/drawing/2014/main" id="{2C2C991F-AC51-4DF5-B8DD-19B08C1CB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Полилиния 35">
              <a:extLst>
                <a:ext uri="{FF2B5EF4-FFF2-40B4-BE49-F238E27FC236}">
                  <a16:creationId xmlns:a16="http://schemas.microsoft.com/office/drawing/2014/main" id="{9C916B5F-285D-4F5A-9085-6781753AF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Полилиния 36">
              <a:extLst>
                <a:ext uri="{FF2B5EF4-FFF2-40B4-BE49-F238E27FC236}">
                  <a16:creationId xmlns:a16="http://schemas.microsoft.com/office/drawing/2014/main" id="{0375DD5F-9D17-4873-B697-3D44A5EBE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Полилиния 37">
              <a:extLst>
                <a:ext uri="{FF2B5EF4-FFF2-40B4-BE49-F238E27FC236}">
                  <a16:creationId xmlns:a16="http://schemas.microsoft.com/office/drawing/2014/main" id="{A159BBC7-6A8B-4612-94A8-56323452C7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Полилиния 38">
              <a:extLst>
                <a:ext uri="{FF2B5EF4-FFF2-40B4-BE49-F238E27FC236}">
                  <a16:creationId xmlns:a16="http://schemas.microsoft.com/office/drawing/2014/main" id="{177C901C-F8DE-4C99-95C8-F8CA1B84F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Прямоугольник 39">
            <a:extLst>
              <a:ext uri="{FF2B5EF4-FFF2-40B4-BE49-F238E27FC236}">
                <a16:creationId xmlns:a16="http://schemas.microsoft.com/office/drawing/2014/main" id="{D1D655F2-6D15-4265-ADEE-EF0075C13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42" name="Полилиния 69">
            <a:extLst>
              <a:ext uri="{FF2B5EF4-FFF2-40B4-BE49-F238E27FC236}">
                <a16:creationId xmlns:a16="http://schemas.microsoft.com/office/drawing/2014/main" id="{3248A930-1A6E-4EFB-8213-D1AC735BE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ru-RU" dirty="0"/>
          </a:p>
        </p:txBody>
      </p:sp>
      <p:sp>
        <p:nvSpPr>
          <p:cNvPr id="39" name="TextBox 38">
            <a:extLst>
              <a:ext uri="{FF2B5EF4-FFF2-40B4-BE49-F238E27FC236}">
                <a16:creationId xmlns:a16="http://schemas.microsoft.com/office/drawing/2014/main" id="{1E605FE3-BBD0-45E2-8963-32518F168546}"/>
              </a:ext>
            </a:extLst>
          </p:cNvPr>
          <p:cNvSpPr txBox="1"/>
          <p:nvPr/>
        </p:nvSpPr>
        <p:spPr>
          <a:xfrm>
            <a:off x="3448599" y="704430"/>
            <a:ext cx="6094520" cy="584775"/>
          </a:xfrm>
          <a:prstGeom prst="rect">
            <a:avLst/>
          </a:prstGeom>
          <a:noFill/>
        </p:spPr>
        <p:txBody>
          <a:bodyPr wrap="square">
            <a:spAutoFit/>
          </a:bodyPr>
          <a:lstStyle/>
          <a:p>
            <a:r>
              <a:rPr lang="ru-RU" sz="3200" b="1" dirty="0">
                <a:effectLst>
                  <a:outerShdw blurRad="38100" dist="38100" dir="2700000" algn="tl">
                    <a:srgbClr val="000000">
                      <a:alpha val="43137"/>
                    </a:srgbClr>
                  </a:outerShdw>
                </a:effectLst>
              </a:rPr>
              <a:t>Питання для самоконтролю:</a:t>
            </a:r>
            <a:endParaRPr lang="ru-UA" sz="3200" b="1" dirty="0">
              <a:effectLst>
                <a:outerShdw blurRad="38100" dist="38100" dir="2700000" algn="tl">
                  <a:srgbClr val="000000">
                    <a:alpha val="43137"/>
                  </a:srgbClr>
                </a:outerShdw>
              </a:effectLst>
            </a:endParaRPr>
          </a:p>
        </p:txBody>
      </p:sp>
      <p:sp>
        <p:nvSpPr>
          <p:cNvPr id="41" name="TextBox 40">
            <a:extLst>
              <a:ext uri="{FF2B5EF4-FFF2-40B4-BE49-F238E27FC236}">
                <a16:creationId xmlns:a16="http://schemas.microsoft.com/office/drawing/2014/main" id="{98EA96C1-AA5E-41E1-AB2B-88FCA78DE030}"/>
              </a:ext>
            </a:extLst>
          </p:cNvPr>
          <p:cNvSpPr txBox="1"/>
          <p:nvPr/>
        </p:nvSpPr>
        <p:spPr>
          <a:xfrm>
            <a:off x="1955433" y="1590064"/>
            <a:ext cx="10416227" cy="4401205"/>
          </a:xfrm>
          <a:prstGeom prst="rect">
            <a:avLst/>
          </a:prstGeom>
          <a:noFill/>
        </p:spPr>
        <p:txBody>
          <a:bodyPr wrap="square">
            <a:spAutoFit/>
          </a:bodyPr>
          <a:lstStyle/>
          <a:p>
            <a:pPr marL="457200" indent="-457200">
              <a:buAutoNum type="arabicPeriod"/>
            </a:pPr>
            <a:r>
              <a:rPr lang="ru-RU" sz="2000" b="1" dirty="0">
                <a:effectLst>
                  <a:outerShdw blurRad="38100" dist="38100" dir="2700000" algn="tl">
                    <a:srgbClr val="000000">
                      <a:alpha val="43137"/>
                    </a:srgbClr>
                  </a:outerShdw>
                </a:effectLst>
              </a:rPr>
              <a:t>Що слід </a:t>
            </a:r>
            <a:r>
              <a:rPr lang="ru-RU" sz="2000" b="1" dirty="0" err="1">
                <a:effectLst>
                  <a:outerShdw blurRad="38100" dist="38100" dir="2700000" algn="tl">
                    <a:srgbClr val="000000">
                      <a:alpha val="43137"/>
                    </a:srgbClr>
                  </a:outerShdw>
                </a:effectLst>
              </a:rPr>
              <a:t>розуміти</a:t>
            </a:r>
            <a:r>
              <a:rPr lang="ru-RU" sz="2000" b="1" dirty="0">
                <a:effectLst>
                  <a:outerShdw blurRad="38100" dist="38100" dir="2700000" algn="tl">
                    <a:srgbClr val="000000">
                      <a:alpha val="43137"/>
                    </a:srgbClr>
                  </a:outerShdw>
                </a:effectLst>
              </a:rPr>
              <a:t> під </a:t>
            </a:r>
            <a:r>
              <a:rPr lang="ru-RU" sz="2000" b="1" dirty="0" err="1">
                <a:effectLst>
                  <a:outerShdw blurRad="38100" dist="38100" dir="2700000" algn="tl">
                    <a:srgbClr val="000000">
                      <a:alpha val="43137"/>
                    </a:srgbClr>
                  </a:outerShdw>
                </a:effectLst>
              </a:rPr>
              <a:t>належністю</a:t>
            </a:r>
            <a:r>
              <a:rPr lang="ru-RU" sz="2000" b="1" dirty="0">
                <a:effectLst>
                  <a:outerShdw blurRad="38100" dist="38100" dir="2700000" algn="tl">
                    <a:srgbClr val="000000">
                      <a:alpha val="43137"/>
                    </a:srgbClr>
                  </a:outerShdw>
                </a:effectLst>
              </a:rPr>
              <a:t> і </a:t>
            </a:r>
            <a:r>
              <a:rPr lang="ru-RU" sz="2000" b="1" dirty="0" err="1">
                <a:effectLst>
                  <a:outerShdw blurRad="38100" dist="38100" dir="2700000" algn="tl">
                    <a:srgbClr val="000000">
                      <a:alpha val="43137"/>
                    </a:srgbClr>
                  </a:outerShdw>
                </a:effectLst>
              </a:rPr>
              <a:t>допустимістю</a:t>
            </a:r>
            <a:r>
              <a:rPr lang="ru-RU" sz="2000" b="1" dirty="0">
                <a:effectLst>
                  <a:outerShdw blurRad="38100" dist="38100" dir="2700000" algn="tl">
                    <a:srgbClr val="000000">
                      <a:alpha val="43137"/>
                    </a:srgbClr>
                  </a:outerShdw>
                </a:effectLst>
              </a:rPr>
              <a:t> </a:t>
            </a:r>
            <a:r>
              <a:rPr lang="ru-RU" sz="2000" b="1" dirty="0" err="1">
                <a:effectLst>
                  <a:outerShdw blurRad="38100" dist="38100" dir="2700000" algn="tl">
                    <a:srgbClr val="000000">
                      <a:alpha val="43137"/>
                    </a:srgbClr>
                  </a:outerShdw>
                </a:effectLst>
              </a:rPr>
              <a:t>доказів</a:t>
            </a:r>
            <a:r>
              <a:rPr lang="ru-RU" sz="2000" b="1" dirty="0">
                <a:effectLst>
                  <a:outerShdw blurRad="38100" dist="38100" dir="2700000" algn="tl">
                    <a:srgbClr val="000000">
                      <a:alpha val="43137"/>
                    </a:srgbClr>
                  </a:outerShdw>
                </a:effectLst>
              </a:rPr>
              <a:t> ? </a:t>
            </a:r>
          </a:p>
          <a:p>
            <a:pPr marL="457200" indent="-457200">
              <a:buAutoNum type="arabicPeriod" startAt="2"/>
            </a:pPr>
            <a:r>
              <a:rPr lang="ru-RU" sz="2000" b="1" dirty="0">
                <a:effectLst>
                  <a:outerShdw blurRad="38100" dist="38100" dir="2700000" algn="tl">
                    <a:srgbClr val="000000">
                      <a:alpha val="43137"/>
                    </a:srgbClr>
                  </a:outerShdw>
                </a:effectLst>
              </a:rPr>
              <a:t>Що слід </a:t>
            </a:r>
            <a:r>
              <a:rPr lang="ru-RU" sz="2000" b="1" dirty="0" err="1">
                <a:effectLst>
                  <a:outerShdw blurRad="38100" dist="38100" dir="2700000" algn="tl">
                    <a:srgbClr val="000000">
                      <a:alpha val="43137"/>
                    </a:srgbClr>
                  </a:outerShdw>
                </a:effectLst>
              </a:rPr>
              <a:t>розуміти</a:t>
            </a:r>
            <a:r>
              <a:rPr lang="ru-RU" sz="2000" b="1" dirty="0">
                <a:effectLst>
                  <a:outerShdw blurRad="38100" dist="38100" dir="2700000" algn="tl">
                    <a:srgbClr val="000000">
                      <a:alpha val="43137"/>
                    </a:srgbClr>
                  </a:outerShdw>
                </a:effectLst>
              </a:rPr>
              <a:t> під </a:t>
            </a:r>
            <a:r>
              <a:rPr lang="ru-RU" sz="2000" b="1" dirty="0" err="1">
                <a:effectLst>
                  <a:outerShdw blurRad="38100" dist="38100" dir="2700000" algn="tl">
                    <a:srgbClr val="000000">
                      <a:alpha val="43137"/>
                    </a:srgbClr>
                  </a:outerShdw>
                </a:effectLst>
              </a:rPr>
              <a:t>достовірністю</a:t>
            </a:r>
            <a:r>
              <a:rPr lang="ru-RU" sz="2000" b="1" dirty="0">
                <a:effectLst>
                  <a:outerShdw blurRad="38100" dist="38100" dir="2700000" algn="tl">
                    <a:srgbClr val="000000">
                      <a:alpha val="43137"/>
                    </a:srgbClr>
                  </a:outerShdw>
                </a:effectLst>
              </a:rPr>
              <a:t> і </a:t>
            </a:r>
            <a:r>
              <a:rPr lang="ru-RU" sz="2000" b="1" dirty="0" err="1">
                <a:effectLst>
                  <a:outerShdw blurRad="38100" dist="38100" dir="2700000" algn="tl">
                    <a:srgbClr val="000000">
                      <a:alpha val="43137"/>
                    </a:srgbClr>
                  </a:outerShdw>
                </a:effectLst>
              </a:rPr>
              <a:t>достатністю</a:t>
            </a:r>
            <a:r>
              <a:rPr lang="ru-RU" sz="2000" b="1" dirty="0">
                <a:effectLst>
                  <a:outerShdw blurRad="38100" dist="38100" dir="2700000" algn="tl">
                    <a:srgbClr val="000000">
                      <a:alpha val="43137"/>
                    </a:srgbClr>
                  </a:outerShdw>
                </a:effectLst>
              </a:rPr>
              <a:t> </a:t>
            </a:r>
            <a:r>
              <a:rPr lang="ru-RU" sz="2000" b="1" dirty="0" err="1">
                <a:effectLst>
                  <a:outerShdw blurRad="38100" dist="38100" dir="2700000" algn="tl">
                    <a:srgbClr val="000000">
                      <a:alpha val="43137"/>
                    </a:srgbClr>
                  </a:outerShdw>
                </a:effectLst>
              </a:rPr>
              <a:t>доказів</a:t>
            </a:r>
            <a:r>
              <a:rPr lang="ru-RU" sz="2000" b="1" dirty="0">
                <a:effectLst>
                  <a:outerShdw blurRad="38100" dist="38100" dir="2700000" algn="tl">
                    <a:srgbClr val="000000">
                      <a:alpha val="43137"/>
                    </a:srgbClr>
                  </a:outerShdw>
                </a:effectLst>
              </a:rPr>
              <a:t> ?  </a:t>
            </a:r>
          </a:p>
          <a:p>
            <a:pPr marL="457200" indent="-457200">
              <a:buAutoNum type="arabicPeriod" startAt="3"/>
            </a:pPr>
            <a:r>
              <a:rPr lang="ru-RU" sz="2000" b="1" dirty="0">
                <a:effectLst>
                  <a:outerShdw blurRad="38100" dist="38100" dir="2700000" algn="tl">
                    <a:srgbClr val="000000">
                      <a:alpha val="43137"/>
                    </a:srgbClr>
                  </a:outerShdw>
                </a:effectLst>
              </a:rPr>
              <a:t>Що слід </a:t>
            </a:r>
            <a:r>
              <a:rPr lang="ru-RU" sz="2000" b="1" dirty="0" err="1">
                <a:effectLst>
                  <a:outerShdw blurRad="38100" dist="38100" dir="2700000" algn="tl">
                    <a:srgbClr val="000000">
                      <a:alpha val="43137"/>
                    </a:srgbClr>
                  </a:outerShdw>
                </a:effectLst>
              </a:rPr>
              <a:t>розуміти</a:t>
            </a:r>
            <a:r>
              <a:rPr lang="ru-RU" sz="2000" b="1" dirty="0">
                <a:effectLst>
                  <a:outerShdw blurRad="38100" dist="38100" dir="2700000" algn="tl">
                    <a:srgbClr val="000000">
                      <a:alpha val="43137"/>
                    </a:srgbClr>
                  </a:outerShdw>
                </a:effectLst>
              </a:rPr>
              <a:t> під </a:t>
            </a:r>
            <a:r>
              <a:rPr lang="ru-RU" sz="2000" b="1" dirty="0" err="1">
                <a:effectLst>
                  <a:outerShdw blurRad="38100" dist="38100" dir="2700000" algn="tl">
                    <a:srgbClr val="000000">
                      <a:alpha val="43137"/>
                    </a:srgbClr>
                  </a:outerShdw>
                </a:effectLst>
              </a:rPr>
              <a:t>процесуальним</a:t>
            </a:r>
            <a:r>
              <a:rPr lang="ru-RU" sz="2000" b="1" dirty="0">
                <a:effectLst>
                  <a:outerShdw blurRad="38100" dist="38100" dir="2700000" algn="tl">
                    <a:srgbClr val="000000">
                      <a:alpha val="43137"/>
                    </a:srgbClr>
                  </a:outerShdw>
                </a:effectLst>
              </a:rPr>
              <a:t> строком ? </a:t>
            </a:r>
          </a:p>
          <a:p>
            <a:pPr marL="457200" indent="-457200">
              <a:buAutoNum type="arabicPeriod" startAt="4"/>
            </a:pPr>
            <a:r>
              <a:rPr lang="ru-RU" sz="2000" b="1" dirty="0">
                <a:effectLst>
                  <a:outerShdw blurRad="38100" dist="38100" dir="2700000" algn="tl">
                    <a:srgbClr val="000000">
                      <a:alpha val="43137"/>
                    </a:srgbClr>
                  </a:outerShdw>
                </a:effectLst>
              </a:rPr>
              <a:t>Які </a:t>
            </a:r>
            <a:r>
              <a:rPr lang="ru-RU" sz="2000" b="1" dirty="0" err="1">
                <a:effectLst>
                  <a:outerShdw blurRad="38100" dist="38100" dir="2700000" algn="tl">
                    <a:srgbClr val="000000">
                      <a:alpha val="43137"/>
                    </a:srgbClr>
                  </a:outerShdw>
                </a:effectLst>
              </a:rPr>
              <a:t>існують</a:t>
            </a:r>
            <a:r>
              <a:rPr lang="ru-RU" sz="2000" b="1" dirty="0">
                <a:effectLst>
                  <a:outerShdw blurRad="38100" dist="38100" dir="2700000" algn="tl">
                    <a:srgbClr val="000000">
                      <a:alpha val="43137"/>
                    </a:srgbClr>
                  </a:outerShdw>
                </a:effectLst>
              </a:rPr>
              <a:t> </a:t>
            </a:r>
            <a:r>
              <a:rPr lang="ru-RU" sz="2000" b="1" dirty="0" err="1">
                <a:effectLst>
                  <a:outerShdw blurRad="38100" dist="38100" dir="2700000" algn="tl">
                    <a:srgbClr val="000000">
                      <a:alpha val="43137"/>
                    </a:srgbClr>
                  </a:outerShdw>
                </a:effectLst>
              </a:rPr>
              <a:t>види</a:t>
            </a:r>
            <a:r>
              <a:rPr lang="ru-RU" sz="2000" b="1" dirty="0">
                <a:effectLst>
                  <a:outerShdw blurRad="38100" dist="38100" dir="2700000" algn="tl">
                    <a:srgbClr val="000000">
                      <a:alpha val="43137"/>
                    </a:srgbClr>
                  </a:outerShdw>
                </a:effectLst>
              </a:rPr>
              <a:t> </a:t>
            </a:r>
            <a:r>
              <a:rPr lang="ru-RU" sz="2000" b="1" dirty="0" err="1">
                <a:effectLst>
                  <a:outerShdw blurRad="38100" dist="38100" dir="2700000" algn="tl">
                    <a:srgbClr val="000000">
                      <a:alpha val="43137"/>
                    </a:srgbClr>
                  </a:outerShdw>
                </a:effectLst>
              </a:rPr>
              <a:t>процесуальних</a:t>
            </a:r>
            <a:r>
              <a:rPr lang="ru-RU" sz="2000" b="1" dirty="0">
                <a:effectLst>
                  <a:outerShdw blurRad="38100" dist="38100" dir="2700000" algn="tl">
                    <a:srgbClr val="000000">
                      <a:alpha val="43137"/>
                    </a:srgbClr>
                  </a:outerShdw>
                </a:effectLst>
              </a:rPr>
              <a:t> строків ?</a:t>
            </a:r>
          </a:p>
          <a:p>
            <a:r>
              <a:rPr lang="ru-RU" sz="2000" b="1" dirty="0">
                <a:effectLst>
                  <a:outerShdw blurRad="38100" dist="38100" dir="2700000" algn="tl">
                    <a:srgbClr val="000000">
                      <a:alpha val="43137"/>
                    </a:srgbClr>
                  </a:outerShdw>
                </a:effectLst>
              </a:rPr>
              <a:t>5.	У який строк повинна бути </a:t>
            </a:r>
            <a:r>
              <a:rPr lang="ru-RU" sz="2000" b="1" dirty="0" err="1">
                <a:effectLst>
                  <a:outerShdw blurRad="38100" dist="38100" dir="2700000" algn="tl">
                    <a:srgbClr val="000000">
                      <a:alpha val="43137"/>
                    </a:srgbClr>
                  </a:outerShdw>
                </a:effectLst>
              </a:rPr>
              <a:t>повідомленою</a:t>
            </a:r>
            <a:r>
              <a:rPr lang="ru-RU" sz="2000" b="1" dirty="0">
                <a:effectLst>
                  <a:outerShdw blurRad="38100" dist="38100" dir="2700000" algn="tl">
                    <a:srgbClr val="000000">
                      <a:alpha val="43137"/>
                    </a:srgbClr>
                  </a:outerShdw>
                </a:effectLst>
              </a:rPr>
              <a:t> особа про дату, час та </a:t>
            </a:r>
            <a:r>
              <a:rPr lang="ru-RU" sz="2000" b="1" dirty="0" err="1">
                <a:effectLst>
                  <a:outerShdw blurRad="38100" dist="38100" dir="2700000" algn="tl">
                    <a:srgbClr val="000000">
                      <a:alpha val="43137"/>
                    </a:srgbClr>
                  </a:outerShdw>
                </a:effectLst>
              </a:rPr>
              <a:t>місце</a:t>
            </a:r>
            <a:r>
              <a:rPr lang="ru-RU" sz="2000" b="1" dirty="0">
                <a:effectLst>
                  <a:outerShdw blurRad="38100" dist="38100" dir="2700000" algn="tl">
                    <a:srgbClr val="000000">
                      <a:alpha val="43137"/>
                    </a:srgbClr>
                  </a:outerShdw>
                </a:effectLst>
              </a:rPr>
              <a:t> судового засідання чи </a:t>
            </a:r>
            <a:r>
              <a:rPr lang="ru-RU" sz="2000" b="1" dirty="0" err="1">
                <a:effectLst>
                  <a:outerShdw blurRad="38100" dist="38100" dir="2700000" algn="tl">
                    <a:srgbClr val="000000">
                      <a:alpha val="43137"/>
                    </a:srgbClr>
                  </a:outerShdw>
                </a:effectLst>
              </a:rPr>
              <a:t>вчинення</a:t>
            </a:r>
            <a:r>
              <a:rPr lang="ru-RU" sz="2000" b="1" dirty="0">
                <a:effectLst>
                  <a:outerShdw blurRad="38100" dist="38100" dir="2700000" algn="tl">
                    <a:srgbClr val="000000">
                      <a:alpha val="43137"/>
                    </a:srgbClr>
                  </a:outerShdw>
                </a:effectLst>
              </a:rPr>
              <a:t> відповідної </a:t>
            </a:r>
            <a:r>
              <a:rPr lang="ru-RU" sz="2000" b="1" dirty="0" err="1">
                <a:effectLst>
                  <a:outerShdw blurRad="38100" dist="38100" dir="2700000" algn="tl">
                    <a:srgbClr val="000000">
                      <a:alpha val="43137"/>
                    </a:srgbClr>
                  </a:outerShdw>
                </a:effectLst>
              </a:rPr>
              <a:t>процесуальної</a:t>
            </a:r>
            <a:r>
              <a:rPr lang="ru-RU" sz="2000" b="1" dirty="0">
                <a:effectLst>
                  <a:outerShdw blurRad="38100" dist="38100" dir="2700000" algn="tl">
                    <a:srgbClr val="000000">
                      <a:alpha val="43137"/>
                    </a:srgbClr>
                  </a:outerShdw>
                </a:effectLst>
              </a:rPr>
              <a:t> дії ?</a:t>
            </a:r>
          </a:p>
          <a:p>
            <a:r>
              <a:rPr lang="ru-RU" sz="2000" b="1" dirty="0">
                <a:effectLst>
                  <a:outerShdw blurRad="38100" dist="38100" dir="2700000" algn="tl">
                    <a:srgbClr val="000000">
                      <a:alpha val="43137"/>
                    </a:srgbClr>
                  </a:outerShdw>
                </a:effectLst>
              </a:rPr>
              <a:t>6.	В </a:t>
            </a:r>
            <a:r>
              <a:rPr lang="ru-RU" sz="2000" b="1" dirty="0" err="1">
                <a:effectLst>
                  <a:outerShdw blurRad="38100" dist="38100" dir="2700000" algn="tl">
                    <a:srgbClr val="000000">
                      <a:alpha val="43137"/>
                    </a:srgbClr>
                  </a:outerShdw>
                </a:effectLst>
              </a:rPr>
              <a:t>чому</a:t>
            </a:r>
            <a:r>
              <a:rPr lang="ru-RU" sz="2000" b="1" dirty="0">
                <a:effectLst>
                  <a:outerShdw blurRad="38100" dist="38100" dir="2700000" algn="tl">
                    <a:srgbClr val="000000">
                      <a:alpha val="43137"/>
                    </a:srgbClr>
                  </a:outerShdw>
                </a:effectLst>
              </a:rPr>
              <a:t> полягає </a:t>
            </a:r>
            <a:r>
              <a:rPr lang="ru-RU" sz="2000" b="1" dirty="0" err="1">
                <a:effectLst>
                  <a:outerShdw blurRad="38100" dist="38100" dir="2700000" algn="tl">
                    <a:srgbClr val="000000">
                      <a:alpha val="43137"/>
                    </a:srgbClr>
                  </a:outerShdw>
                </a:effectLst>
              </a:rPr>
              <a:t>зміст</a:t>
            </a:r>
            <a:r>
              <a:rPr lang="ru-RU" sz="2000" b="1" dirty="0">
                <a:effectLst>
                  <a:outerShdw blurRad="38100" dist="38100" dir="2700000" algn="tl">
                    <a:srgbClr val="000000">
                      <a:alpha val="43137"/>
                    </a:srgbClr>
                  </a:outerShdw>
                </a:effectLst>
              </a:rPr>
              <a:t> </a:t>
            </a:r>
            <a:r>
              <a:rPr lang="ru-RU" sz="2000" b="1" dirty="0" err="1">
                <a:effectLst>
                  <a:outerShdw blurRad="38100" dist="38100" dir="2700000" algn="tl">
                    <a:srgbClr val="000000">
                      <a:alpha val="43137"/>
                    </a:srgbClr>
                  </a:outerShdw>
                </a:effectLst>
              </a:rPr>
              <a:t>офіційного</a:t>
            </a:r>
            <a:r>
              <a:rPr lang="ru-RU" sz="2000" b="1" dirty="0">
                <a:effectLst>
                  <a:outerShdw blurRad="38100" dist="38100" dir="2700000" algn="tl">
                    <a:srgbClr val="000000">
                      <a:alpha val="43137"/>
                    </a:srgbClr>
                  </a:outerShdw>
                </a:effectLst>
              </a:rPr>
              <a:t> </a:t>
            </a:r>
            <a:r>
              <a:rPr lang="ru-RU" sz="2000" b="1" dirty="0" err="1">
                <a:effectLst>
                  <a:outerShdw blurRad="38100" dist="38100" dir="2700000" algn="tl">
                    <a:srgbClr val="000000">
                      <a:alpha val="43137"/>
                    </a:srgbClr>
                  </a:outerShdw>
                </a:effectLst>
              </a:rPr>
              <a:t>оприлюднення</a:t>
            </a:r>
            <a:r>
              <a:rPr lang="ru-RU" sz="2000" b="1" dirty="0">
                <a:effectLst>
                  <a:outerShdw blurRad="38100" dist="38100" dir="2700000" algn="tl">
                    <a:srgbClr val="000000">
                      <a:alpha val="43137"/>
                    </a:srgbClr>
                  </a:outerShdw>
                </a:effectLst>
              </a:rPr>
              <a:t> </a:t>
            </a:r>
            <a:r>
              <a:rPr lang="ru-RU" sz="2000" b="1" dirty="0" err="1">
                <a:effectLst>
                  <a:outerShdw blurRad="38100" dist="38100" dir="2700000" algn="tl">
                    <a:srgbClr val="000000">
                      <a:alpha val="43137"/>
                    </a:srgbClr>
                  </a:outerShdw>
                </a:effectLst>
              </a:rPr>
              <a:t>оголошень</a:t>
            </a:r>
            <a:r>
              <a:rPr lang="ru-RU" sz="2000" b="1" dirty="0">
                <a:effectLst>
                  <a:outerShdw blurRad="38100" dist="38100" dir="2700000" algn="tl">
                    <a:srgbClr val="000000">
                      <a:alpha val="43137"/>
                    </a:srgbClr>
                  </a:outerShdw>
                </a:effectLst>
              </a:rPr>
              <a:t> у справах </a:t>
            </a:r>
            <a:r>
              <a:rPr lang="ru-RU" sz="2000" b="1" dirty="0" err="1">
                <a:effectLst>
                  <a:outerShdw blurRad="38100" dist="38100" dir="2700000" algn="tl">
                    <a:srgbClr val="000000">
                      <a:alpha val="43137"/>
                    </a:srgbClr>
                  </a:outerShdw>
                </a:effectLst>
              </a:rPr>
              <a:t>певних</a:t>
            </a:r>
            <a:r>
              <a:rPr lang="ru-RU" sz="2000" b="1" dirty="0">
                <a:effectLst>
                  <a:outerShdw blurRad="38100" dist="38100" dir="2700000" algn="tl">
                    <a:srgbClr val="000000">
                      <a:alpha val="43137"/>
                    </a:srgbClr>
                  </a:outerShdw>
                </a:effectLst>
              </a:rPr>
              <a:t> категорій ?  </a:t>
            </a:r>
          </a:p>
          <a:p>
            <a:r>
              <a:rPr lang="ru-RU" sz="2000" b="1" dirty="0">
                <a:effectLst>
                  <a:outerShdw blurRad="38100" dist="38100" dir="2700000" algn="tl">
                    <a:srgbClr val="000000">
                      <a:alpha val="43137"/>
                    </a:srgbClr>
                  </a:outerShdw>
                </a:effectLst>
              </a:rPr>
              <a:t>7.	</a:t>
            </a:r>
            <a:r>
              <a:rPr lang="ru-RU" sz="2000" b="1" dirty="0" err="1">
                <a:effectLst>
                  <a:outerShdw blurRad="38100" dist="38100" dir="2700000" algn="tl">
                    <a:srgbClr val="000000">
                      <a:alpha val="43137"/>
                    </a:srgbClr>
                  </a:outerShdw>
                </a:effectLst>
              </a:rPr>
              <a:t>Назвіть</a:t>
            </a:r>
            <a:r>
              <a:rPr lang="ru-RU" sz="2000" b="1" dirty="0">
                <a:effectLst>
                  <a:outerShdw blurRad="38100" dist="38100" dir="2700000" algn="tl">
                    <a:srgbClr val="000000">
                      <a:alpha val="43137"/>
                    </a:srgbClr>
                  </a:outerShdw>
                </a:effectLst>
              </a:rPr>
              <a:t> нормативні акти, які визначають </a:t>
            </a:r>
            <a:r>
              <a:rPr lang="ru-RU" sz="2000" b="1" dirty="0" err="1">
                <a:effectLst>
                  <a:outerShdw blurRad="38100" dist="38100" dir="2700000" algn="tl">
                    <a:srgbClr val="000000">
                      <a:alpha val="43137"/>
                    </a:srgbClr>
                  </a:outerShdw>
                </a:effectLst>
              </a:rPr>
              <a:t>розмір</a:t>
            </a:r>
            <a:r>
              <a:rPr lang="ru-RU" sz="2000" b="1" dirty="0">
                <a:effectLst>
                  <a:outerShdw blurRad="38100" dist="38100" dir="2700000" algn="tl">
                    <a:srgbClr val="000000">
                      <a:alpha val="43137"/>
                    </a:srgbClr>
                  </a:outerShdw>
                </a:effectLst>
              </a:rPr>
              <a:t> та порядок </a:t>
            </a:r>
            <a:r>
              <a:rPr lang="ru-RU" sz="2000" b="1" dirty="0" err="1">
                <a:effectLst>
                  <a:outerShdw blurRad="38100" dist="38100" dir="2700000" algn="tl">
                    <a:srgbClr val="000000">
                      <a:alpha val="43137"/>
                    </a:srgbClr>
                  </a:outerShdw>
                </a:effectLst>
              </a:rPr>
              <a:t>судових</a:t>
            </a:r>
            <a:r>
              <a:rPr lang="ru-RU" sz="2000" b="1" dirty="0">
                <a:effectLst>
                  <a:outerShdw blurRad="38100" dist="38100" dir="2700000" algn="tl">
                    <a:srgbClr val="000000">
                      <a:alpha val="43137"/>
                    </a:srgbClr>
                  </a:outerShdw>
                </a:effectLst>
              </a:rPr>
              <a:t> </a:t>
            </a:r>
            <a:r>
              <a:rPr lang="ru-RU" sz="2000" b="1" dirty="0" err="1">
                <a:effectLst>
                  <a:outerShdw blurRad="38100" dist="38100" dir="2700000" algn="tl">
                    <a:srgbClr val="000000">
                      <a:alpha val="43137"/>
                    </a:srgbClr>
                  </a:outerShdw>
                </a:effectLst>
              </a:rPr>
              <a:t>витрат</a:t>
            </a:r>
            <a:r>
              <a:rPr lang="ru-RU" sz="2000" b="1" dirty="0">
                <a:effectLst>
                  <a:outerShdw blurRad="38100" dist="38100" dir="2700000" algn="tl">
                    <a:srgbClr val="000000">
                      <a:alpha val="43137"/>
                    </a:srgbClr>
                  </a:outerShdw>
                </a:effectLst>
              </a:rPr>
              <a:t> пов’язаних з </a:t>
            </a:r>
            <a:r>
              <a:rPr lang="ru-RU" sz="2000" b="1" dirty="0" err="1">
                <a:effectLst>
                  <a:outerShdw blurRad="38100" dist="38100" dir="2700000" algn="tl">
                    <a:srgbClr val="000000">
                      <a:alpha val="43137"/>
                    </a:srgbClr>
                  </a:outerShdw>
                </a:effectLst>
              </a:rPr>
              <a:t>розглядом</a:t>
            </a:r>
            <a:r>
              <a:rPr lang="ru-RU" sz="2000" b="1" dirty="0">
                <a:effectLst>
                  <a:outerShdw blurRad="38100" dist="38100" dir="2700000" algn="tl">
                    <a:srgbClr val="000000">
                      <a:alpha val="43137"/>
                    </a:srgbClr>
                  </a:outerShdw>
                </a:effectLst>
              </a:rPr>
              <a:t> </a:t>
            </a:r>
            <a:r>
              <a:rPr lang="ru-RU" sz="2000" b="1" dirty="0" err="1">
                <a:effectLst>
                  <a:outerShdw blurRad="38100" dist="38100" dir="2700000" algn="tl">
                    <a:srgbClr val="000000">
                      <a:alpha val="43137"/>
                    </a:srgbClr>
                  </a:outerShdw>
                </a:effectLst>
              </a:rPr>
              <a:t>справи</a:t>
            </a:r>
            <a:r>
              <a:rPr lang="ru-RU" sz="2000" b="1" dirty="0">
                <a:effectLst>
                  <a:outerShdw blurRad="38100" dist="38100" dir="2700000" algn="tl">
                    <a:srgbClr val="000000">
                      <a:alpha val="43137"/>
                    </a:srgbClr>
                  </a:outerShdw>
                </a:effectLst>
              </a:rPr>
              <a:t> в суді. </a:t>
            </a:r>
          </a:p>
          <a:p>
            <a:r>
              <a:rPr lang="ru-RU" sz="2000" b="1" dirty="0">
                <a:effectLst>
                  <a:outerShdw blurRad="38100" dist="38100" dir="2700000" algn="tl">
                    <a:srgbClr val="000000">
                      <a:alpha val="43137"/>
                    </a:srgbClr>
                  </a:outerShdw>
                </a:effectLst>
              </a:rPr>
              <a:t>8.	З чого </a:t>
            </a:r>
            <a:r>
              <a:rPr lang="ru-RU" sz="2000" b="1" dirty="0" err="1">
                <a:effectLst>
                  <a:outerShdw blurRad="38100" dist="38100" dir="2700000" algn="tl">
                    <a:srgbClr val="000000">
                      <a:alpha val="43137"/>
                    </a:srgbClr>
                  </a:outerShdw>
                </a:effectLst>
              </a:rPr>
              <a:t>складаються</a:t>
            </a:r>
            <a:r>
              <a:rPr lang="ru-RU" sz="2000" b="1" dirty="0">
                <a:effectLst>
                  <a:outerShdw blurRad="38100" dist="38100" dir="2700000" algn="tl">
                    <a:srgbClr val="000000">
                      <a:alpha val="43137"/>
                    </a:srgbClr>
                  </a:outerShdw>
                </a:effectLst>
              </a:rPr>
              <a:t> </a:t>
            </a:r>
            <a:r>
              <a:rPr lang="ru-RU" sz="2000" b="1" dirty="0" err="1">
                <a:effectLst>
                  <a:outerShdw blurRad="38100" dist="38100" dir="2700000" algn="tl">
                    <a:srgbClr val="000000">
                      <a:alpha val="43137"/>
                    </a:srgbClr>
                  </a:outerShdw>
                </a:effectLst>
              </a:rPr>
              <a:t>судові</a:t>
            </a:r>
            <a:r>
              <a:rPr lang="ru-RU" sz="2000" b="1" dirty="0">
                <a:effectLst>
                  <a:outerShdw blurRad="38100" dist="38100" dir="2700000" algn="tl">
                    <a:srgbClr val="000000">
                      <a:alpha val="43137"/>
                    </a:srgbClr>
                  </a:outerShdw>
                </a:effectLst>
              </a:rPr>
              <a:t> </a:t>
            </a:r>
            <a:r>
              <a:rPr lang="ru-RU" sz="2000" b="1" dirty="0" err="1">
                <a:effectLst>
                  <a:outerShdw blurRad="38100" dist="38100" dir="2700000" algn="tl">
                    <a:srgbClr val="000000">
                      <a:alpha val="43137"/>
                    </a:srgbClr>
                  </a:outerShdw>
                </a:effectLst>
              </a:rPr>
              <a:t>витрати</a:t>
            </a:r>
            <a:r>
              <a:rPr lang="ru-RU" sz="2000" b="1" dirty="0">
                <a:effectLst>
                  <a:outerShdw blurRad="38100" dist="38100" dir="2700000" algn="tl">
                    <a:srgbClr val="000000">
                      <a:alpha val="43137"/>
                    </a:srgbClr>
                  </a:outerShdw>
                </a:effectLst>
              </a:rPr>
              <a:t> ?</a:t>
            </a:r>
          </a:p>
          <a:p>
            <a:r>
              <a:rPr lang="ru-RU" sz="2000" b="1" dirty="0">
                <a:effectLst>
                  <a:outerShdw blurRad="38100" dist="38100" dir="2700000" algn="tl">
                    <a:srgbClr val="000000">
                      <a:alpha val="43137"/>
                    </a:srgbClr>
                  </a:outerShdw>
                </a:effectLst>
              </a:rPr>
              <a:t>9.	</a:t>
            </a:r>
            <a:r>
              <a:rPr lang="ru-RU" sz="2000" b="1" dirty="0" err="1">
                <a:effectLst>
                  <a:outerShdw blurRad="38100" dist="38100" dir="2700000" algn="tl">
                    <a:srgbClr val="000000">
                      <a:alpha val="43137"/>
                    </a:srgbClr>
                  </a:outerShdw>
                </a:effectLst>
              </a:rPr>
              <a:t>Розкрийте</a:t>
            </a:r>
            <a:r>
              <a:rPr lang="ru-RU" sz="2000" b="1" dirty="0">
                <a:effectLst>
                  <a:outerShdw blurRad="38100" dist="38100" dir="2700000" algn="tl">
                    <a:srgbClr val="000000">
                      <a:alpha val="43137"/>
                    </a:srgbClr>
                  </a:outerShdw>
                </a:effectLst>
              </a:rPr>
              <a:t> правові </a:t>
            </a:r>
            <a:r>
              <a:rPr lang="ru-RU" sz="2000" b="1" dirty="0" err="1">
                <a:effectLst>
                  <a:outerShdw blurRad="38100" dist="38100" dir="2700000" algn="tl">
                    <a:srgbClr val="000000">
                      <a:alpha val="43137"/>
                    </a:srgbClr>
                  </a:outerShdw>
                </a:effectLst>
              </a:rPr>
              <a:t>підстави</a:t>
            </a:r>
            <a:r>
              <a:rPr lang="ru-RU" sz="2000" b="1" dirty="0">
                <a:effectLst>
                  <a:outerShdw blurRad="38100" dist="38100" dir="2700000" algn="tl">
                    <a:srgbClr val="000000">
                      <a:alpha val="43137"/>
                    </a:srgbClr>
                  </a:outerShdw>
                </a:effectLst>
              </a:rPr>
              <a:t> застосування заходів </a:t>
            </a:r>
            <a:r>
              <a:rPr lang="ru-RU" sz="2000" b="1" dirty="0" err="1">
                <a:effectLst>
                  <a:outerShdw blurRad="38100" dist="38100" dir="2700000" algn="tl">
                    <a:srgbClr val="000000">
                      <a:alpha val="43137"/>
                    </a:srgbClr>
                  </a:outerShdw>
                </a:effectLst>
              </a:rPr>
              <a:t>процесуального</a:t>
            </a:r>
            <a:r>
              <a:rPr lang="ru-RU" sz="2000" b="1" dirty="0">
                <a:effectLst>
                  <a:outerShdw blurRad="38100" dist="38100" dir="2700000" algn="tl">
                    <a:srgbClr val="000000">
                      <a:alpha val="43137"/>
                    </a:srgbClr>
                  </a:outerShdw>
                </a:effectLst>
              </a:rPr>
              <a:t> примусу.</a:t>
            </a:r>
          </a:p>
          <a:p>
            <a:r>
              <a:rPr lang="ru-RU" sz="2000" b="1" dirty="0">
                <a:effectLst>
                  <a:outerShdw blurRad="38100" dist="38100" dir="2700000" algn="tl">
                    <a:srgbClr val="000000">
                      <a:alpha val="43137"/>
                    </a:srgbClr>
                  </a:outerShdw>
                </a:effectLst>
              </a:rPr>
              <a:t>10.	В </a:t>
            </a:r>
            <a:r>
              <a:rPr lang="ru-RU" sz="2000" b="1" dirty="0" err="1">
                <a:effectLst>
                  <a:outerShdw blurRad="38100" dist="38100" dir="2700000" algn="tl">
                    <a:srgbClr val="000000">
                      <a:alpha val="43137"/>
                    </a:srgbClr>
                  </a:outerShdw>
                </a:effectLst>
              </a:rPr>
              <a:t>чому</a:t>
            </a:r>
            <a:r>
              <a:rPr lang="ru-RU" sz="2000" b="1" dirty="0">
                <a:effectLst>
                  <a:outerShdw blurRad="38100" dist="38100" dir="2700000" algn="tl">
                    <a:srgbClr val="000000">
                      <a:alpha val="43137"/>
                    </a:srgbClr>
                  </a:outerShdw>
                </a:effectLst>
              </a:rPr>
              <a:t> </a:t>
            </a:r>
            <a:r>
              <a:rPr lang="ru-RU" sz="2000" b="1" dirty="0" err="1">
                <a:effectLst>
                  <a:outerShdw blurRad="38100" dist="38100" dir="2700000" algn="tl">
                    <a:srgbClr val="000000">
                      <a:alpha val="43137"/>
                    </a:srgbClr>
                  </a:outerShdw>
                </a:effectLst>
              </a:rPr>
              <a:t>полягають</a:t>
            </a:r>
            <a:r>
              <a:rPr lang="ru-RU" sz="2000" b="1" dirty="0">
                <a:effectLst>
                  <a:outerShdw blurRad="38100" dist="38100" dir="2700000" algn="tl">
                    <a:srgbClr val="000000">
                      <a:alpha val="43137"/>
                    </a:srgbClr>
                  </a:outerShdw>
                </a:effectLst>
              </a:rPr>
              <a:t> заходи забезпечення позову ?</a:t>
            </a:r>
          </a:p>
        </p:txBody>
      </p:sp>
    </p:spTree>
    <p:extLst>
      <p:ext uri="{BB962C8B-B14F-4D97-AF65-F5344CB8AC3E}">
        <p14:creationId xmlns:p14="http://schemas.microsoft.com/office/powerpoint/2010/main" val="3658380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0" name="Прямоугольник 9">
            <a:extLst>
              <a:ext uri="{FF2B5EF4-FFF2-40B4-BE49-F238E27FC236}">
                <a16:creationId xmlns:a16="http://schemas.microsoft.com/office/drawing/2014/main" id="{93F2CC0B-D5F1-40B8-9CC6-4A36850B6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nvGrpSpPr>
          <p:cNvPr id="12" name="Группа 11">
            <a:extLst>
              <a:ext uri="{FF2B5EF4-FFF2-40B4-BE49-F238E27FC236}">
                <a16:creationId xmlns:a16="http://schemas.microsoft.com/office/drawing/2014/main" id="{631C6CE6-1810-44ED-A6D7-3FF53040A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13" name="Полилиния 11">
              <a:extLst>
                <a:ext uri="{FF2B5EF4-FFF2-40B4-BE49-F238E27FC236}">
                  <a16:creationId xmlns:a16="http://schemas.microsoft.com/office/drawing/2014/main" id="{1F6D8BFE-D0D0-4BAE-9D5A-701DE7D3C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Полилиния 12">
              <a:extLst>
                <a:ext uri="{FF2B5EF4-FFF2-40B4-BE49-F238E27FC236}">
                  <a16:creationId xmlns:a16="http://schemas.microsoft.com/office/drawing/2014/main" id="{53F86D30-CEDB-4D96-AF73-AA3CD5A43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Полилиния 13">
              <a:extLst>
                <a:ext uri="{FF2B5EF4-FFF2-40B4-BE49-F238E27FC236}">
                  <a16:creationId xmlns:a16="http://schemas.microsoft.com/office/drawing/2014/main" id="{F5187540-C4C8-410C-A395-69FCB1C8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Полилиния 14">
              <a:extLst>
                <a:ext uri="{FF2B5EF4-FFF2-40B4-BE49-F238E27FC236}">
                  <a16:creationId xmlns:a16="http://schemas.microsoft.com/office/drawing/2014/main" id="{75BD6E4A-797C-451B-B08F-D99C1A9D1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Полилиния 15">
              <a:extLst>
                <a:ext uri="{FF2B5EF4-FFF2-40B4-BE49-F238E27FC236}">
                  <a16:creationId xmlns:a16="http://schemas.microsoft.com/office/drawing/2014/main" id="{0D241082-BAFA-462E-827B-5814B020F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Полилиния 16">
              <a:extLst>
                <a:ext uri="{FF2B5EF4-FFF2-40B4-BE49-F238E27FC236}">
                  <a16:creationId xmlns:a16="http://schemas.microsoft.com/office/drawing/2014/main" id="{2920CCBD-116D-450B-9608-99F05F7D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Полилиния 17">
              <a:extLst>
                <a:ext uri="{FF2B5EF4-FFF2-40B4-BE49-F238E27FC236}">
                  <a16:creationId xmlns:a16="http://schemas.microsoft.com/office/drawing/2014/main" id="{A57CD3DE-CEAF-4BD4-A5EF-24B3E622B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Полилиния 18">
              <a:extLst>
                <a:ext uri="{FF2B5EF4-FFF2-40B4-BE49-F238E27FC236}">
                  <a16:creationId xmlns:a16="http://schemas.microsoft.com/office/drawing/2014/main" id="{4EC3258C-366B-4629-A7D3-5173D3637D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Полилиния 19">
              <a:extLst>
                <a:ext uri="{FF2B5EF4-FFF2-40B4-BE49-F238E27FC236}">
                  <a16:creationId xmlns:a16="http://schemas.microsoft.com/office/drawing/2014/main" id="{D444D63A-CE2B-4ACD-BA0E-4ADECAD8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Полилиния 20">
              <a:extLst>
                <a:ext uri="{FF2B5EF4-FFF2-40B4-BE49-F238E27FC236}">
                  <a16:creationId xmlns:a16="http://schemas.microsoft.com/office/drawing/2014/main" id="{7A504DF6-187A-4A54-96E8-3F3F28AAA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Полилиния 21">
              <a:extLst>
                <a:ext uri="{FF2B5EF4-FFF2-40B4-BE49-F238E27FC236}">
                  <a16:creationId xmlns:a16="http://schemas.microsoft.com/office/drawing/2014/main" id="{FE04C6F5-6DC5-4C7E-9278-9BE624FC78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Полилиния 22">
              <a:extLst>
                <a:ext uri="{FF2B5EF4-FFF2-40B4-BE49-F238E27FC236}">
                  <a16:creationId xmlns:a16="http://schemas.microsoft.com/office/drawing/2014/main" id="{94A02D9B-E6A9-4D6A-9D2A-D81C76802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Группа 25">
            <a:extLst>
              <a:ext uri="{FF2B5EF4-FFF2-40B4-BE49-F238E27FC236}">
                <a16:creationId xmlns:a16="http://schemas.microsoft.com/office/drawing/2014/main" id="{B78034A6-3565-46AA-9E73-1C954666AB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27" name="Полилиния 27">
              <a:extLst>
                <a:ext uri="{FF2B5EF4-FFF2-40B4-BE49-F238E27FC236}">
                  <a16:creationId xmlns:a16="http://schemas.microsoft.com/office/drawing/2014/main" id="{04947AA2-A772-42CB-9CEC-065095D3D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Полилиния 28">
              <a:extLst>
                <a:ext uri="{FF2B5EF4-FFF2-40B4-BE49-F238E27FC236}">
                  <a16:creationId xmlns:a16="http://schemas.microsoft.com/office/drawing/2014/main" id="{83C52D84-DEC1-4E16-972E-8EEA5D522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Полилиния 29">
              <a:extLst>
                <a:ext uri="{FF2B5EF4-FFF2-40B4-BE49-F238E27FC236}">
                  <a16:creationId xmlns:a16="http://schemas.microsoft.com/office/drawing/2014/main" id="{2036A28D-EF09-41F7-906F-CF405361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Полилиния 30">
              <a:extLst>
                <a:ext uri="{FF2B5EF4-FFF2-40B4-BE49-F238E27FC236}">
                  <a16:creationId xmlns:a16="http://schemas.microsoft.com/office/drawing/2014/main" id="{EE8D92C7-C907-4120-95E3-80E3DC85B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Полилиния 31">
              <a:extLst>
                <a:ext uri="{FF2B5EF4-FFF2-40B4-BE49-F238E27FC236}">
                  <a16:creationId xmlns:a16="http://schemas.microsoft.com/office/drawing/2014/main" id="{BBCEAAB8-CD22-41D7-B330-702682A27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Полилиния 32">
              <a:extLst>
                <a:ext uri="{FF2B5EF4-FFF2-40B4-BE49-F238E27FC236}">
                  <a16:creationId xmlns:a16="http://schemas.microsoft.com/office/drawing/2014/main" id="{6BBC1FEE-3D72-492B-8D8A-BE1A5507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Полилиния 33">
              <a:extLst>
                <a:ext uri="{FF2B5EF4-FFF2-40B4-BE49-F238E27FC236}">
                  <a16:creationId xmlns:a16="http://schemas.microsoft.com/office/drawing/2014/main" id="{C28C6E5C-C393-435C-96A1-AA2859BDC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Полилиния 34">
              <a:extLst>
                <a:ext uri="{FF2B5EF4-FFF2-40B4-BE49-F238E27FC236}">
                  <a16:creationId xmlns:a16="http://schemas.microsoft.com/office/drawing/2014/main" id="{2C2C991F-AC51-4DF5-B8DD-19B08C1CB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Полилиния 35">
              <a:extLst>
                <a:ext uri="{FF2B5EF4-FFF2-40B4-BE49-F238E27FC236}">
                  <a16:creationId xmlns:a16="http://schemas.microsoft.com/office/drawing/2014/main" id="{9C916B5F-285D-4F5A-9085-6781753AF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Полилиния 36">
              <a:extLst>
                <a:ext uri="{FF2B5EF4-FFF2-40B4-BE49-F238E27FC236}">
                  <a16:creationId xmlns:a16="http://schemas.microsoft.com/office/drawing/2014/main" id="{0375DD5F-9D17-4873-B697-3D44A5EBE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Полилиния 37">
              <a:extLst>
                <a:ext uri="{FF2B5EF4-FFF2-40B4-BE49-F238E27FC236}">
                  <a16:creationId xmlns:a16="http://schemas.microsoft.com/office/drawing/2014/main" id="{A159BBC7-6A8B-4612-94A8-56323452C7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Полилиния 38">
              <a:extLst>
                <a:ext uri="{FF2B5EF4-FFF2-40B4-BE49-F238E27FC236}">
                  <a16:creationId xmlns:a16="http://schemas.microsoft.com/office/drawing/2014/main" id="{177C901C-F8DE-4C99-95C8-F8CA1B84F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Прямоугольник 39">
            <a:extLst>
              <a:ext uri="{FF2B5EF4-FFF2-40B4-BE49-F238E27FC236}">
                <a16:creationId xmlns:a16="http://schemas.microsoft.com/office/drawing/2014/main" id="{D1D655F2-6D15-4265-ADEE-EF0075C13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42" name="Полилиния 69">
            <a:extLst>
              <a:ext uri="{FF2B5EF4-FFF2-40B4-BE49-F238E27FC236}">
                <a16:creationId xmlns:a16="http://schemas.microsoft.com/office/drawing/2014/main" id="{3248A930-1A6E-4EFB-8213-D1AC735BE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ru-RU" dirty="0"/>
          </a:p>
        </p:txBody>
      </p:sp>
      <p:sp>
        <p:nvSpPr>
          <p:cNvPr id="39" name="TextBox 38">
            <a:extLst>
              <a:ext uri="{FF2B5EF4-FFF2-40B4-BE49-F238E27FC236}">
                <a16:creationId xmlns:a16="http://schemas.microsoft.com/office/drawing/2014/main" id="{C1D98CDC-3DC9-4035-833C-7FF6117A9FE1}"/>
              </a:ext>
            </a:extLst>
          </p:cNvPr>
          <p:cNvSpPr txBox="1"/>
          <p:nvPr/>
        </p:nvSpPr>
        <p:spPr>
          <a:xfrm>
            <a:off x="1822607" y="806462"/>
            <a:ext cx="10176372" cy="526297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ru-RU" sz="2800" dirty="0"/>
              <a:t>Так само за </a:t>
            </a:r>
            <a:r>
              <a:rPr lang="ru-RU" sz="2800" dirty="0" err="1"/>
              <a:t>змістом</a:t>
            </a:r>
            <a:r>
              <a:rPr lang="ru-RU" sz="2800" dirty="0"/>
              <a:t> статті 10 Закону України «Про </a:t>
            </a:r>
            <a:r>
              <a:rPr lang="ru-RU" sz="2800" dirty="0" err="1"/>
              <a:t>тимчасові</a:t>
            </a:r>
            <a:r>
              <a:rPr lang="ru-RU" sz="2800" dirty="0"/>
              <a:t> заходи на період проведення антитерористичної операції» та статті 141 Закону України «Про торгово-</a:t>
            </a:r>
            <a:r>
              <a:rPr lang="ru-RU" sz="2800" dirty="0" err="1"/>
              <a:t>промислові</a:t>
            </a:r>
            <a:r>
              <a:rPr lang="ru-RU" sz="2800" dirty="0"/>
              <a:t> </a:t>
            </a:r>
            <a:r>
              <a:rPr lang="ru-RU" sz="2800" dirty="0" err="1"/>
              <a:t>палати</a:t>
            </a:r>
            <a:r>
              <a:rPr lang="ru-RU" sz="2800" dirty="0"/>
              <a:t> в Україні» </a:t>
            </a:r>
            <a:r>
              <a:rPr lang="ru-RU" sz="2800" dirty="0" err="1"/>
              <a:t>єдиним</a:t>
            </a:r>
            <a:r>
              <a:rPr lang="ru-RU" sz="2800" dirty="0"/>
              <a:t> </a:t>
            </a:r>
            <a:r>
              <a:rPr lang="ru-RU" sz="2800" dirty="0" err="1"/>
              <a:t>належним</a:t>
            </a:r>
            <a:r>
              <a:rPr lang="ru-RU" sz="2800" dirty="0"/>
              <a:t> </a:t>
            </a:r>
            <a:r>
              <a:rPr lang="ru-RU" sz="2800" dirty="0" err="1"/>
              <a:t>доказом</a:t>
            </a:r>
            <a:r>
              <a:rPr lang="ru-RU" sz="2800" dirty="0"/>
              <a:t>, що </a:t>
            </a:r>
            <a:r>
              <a:rPr lang="ru-RU" sz="2800" dirty="0" err="1"/>
              <a:t>підтверджує</a:t>
            </a:r>
            <a:r>
              <a:rPr lang="ru-RU" sz="2800" dirty="0"/>
              <a:t> </a:t>
            </a:r>
            <a:r>
              <a:rPr lang="ru-RU" sz="2800" dirty="0" err="1"/>
              <a:t>настання</a:t>
            </a:r>
            <a:r>
              <a:rPr lang="ru-RU" sz="2800" dirty="0"/>
              <a:t> обставин </a:t>
            </a:r>
            <a:r>
              <a:rPr lang="ru-RU" sz="2800" dirty="0" err="1"/>
              <a:t>непереборної</a:t>
            </a:r>
            <a:r>
              <a:rPr lang="ru-RU" sz="2800" dirty="0"/>
              <a:t> сили (форс-мажору), які </a:t>
            </a:r>
            <a:r>
              <a:rPr lang="ru-RU" sz="2800" dirty="0" err="1"/>
              <a:t>мали</a:t>
            </a:r>
            <a:r>
              <a:rPr lang="ru-RU" sz="2800" dirty="0"/>
              <a:t> </a:t>
            </a:r>
            <a:r>
              <a:rPr lang="ru-RU" sz="2800" dirty="0" err="1"/>
              <a:t>місце</a:t>
            </a:r>
            <a:r>
              <a:rPr lang="ru-RU" sz="2800" dirty="0"/>
              <a:t> на території проведення антитерористичної операції, як </a:t>
            </a:r>
            <a:r>
              <a:rPr lang="ru-RU" sz="2800" dirty="0" err="1"/>
              <a:t>підстави</a:t>
            </a:r>
            <a:r>
              <a:rPr lang="ru-RU" sz="2800" dirty="0"/>
              <a:t> звільнення від </a:t>
            </a:r>
            <a:r>
              <a:rPr lang="ru-RU" sz="2800" dirty="0" err="1"/>
              <a:t>відповідальності</a:t>
            </a:r>
            <a:r>
              <a:rPr lang="ru-RU" sz="2800" dirty="0"/>
              <a:t> за </a:t>
            </a:r>
            <a:r>
              <a:rPr lang="ru-RU" sz="2800" dirty="0" err="1"/>
              <a:t>невиконання</a:t>
            </a:r>
            <a:r>
              <a:rPr lang="ru-RU" sz="2800" dirty="0"/>
              <a:t> (</a:t>
            </a:r>
            <a:r>
              <a:rPr lang="ru-RU" sz="2800" dirty="0" err="1"/>
              <a:t>неналежне</a:t>
            </a:r>
            <a:r>
              <a:rPr lang="ru-RU" sz="2800" dirty="0"/>
              <a:t> виконання) </a:t>
            </a:r>
            <a:r>
              <a:rPr lang="ru-RU" sz="2800" dirty="0" err="1"/>
              <a:t>зобов’язань</a:t>
            </a:r>
            <a:r>
              <a:rPr lang="ru-RU" sz="2800" dirty="0"/>
              <a:t>, є </a:t>
            </a:r>
            <a:r>
              <a:rPr lang="ru-RU" sz="2800" dirty="0" err="1"/>
              <a:t>сертифікат</a:t>
            </a:r>
            <a:r>
              <a:rPr lang="ru-RU" sz="2800" dirty="0"/>
              <a:t> Торгово-</a:t>
            </a:r>
            <a:r>
              <a:rPr lang="ru-RU" sz="2800" dirty="0" err="1"/>
              <a:t>промислової</a:t>
            </a:r>
            <a:r>
              <a:rPr lang="ru-RU" sz="2800" dirty="0"/>
              <a:t> </a:t>
            </a:r>
            <a:r>
              <a:rPr lang="ru-RU" sz="2800" dirty="0" err="1"/>
              <a:t>палати</a:t>
            </a:r>
            <a:r>
              <a:rPr lang="ru-RU" sz="2800" dirty="0"/>
              <a:t> України, тоді як інші документи не можуть </a:t>
            </a:r>
            <a:r>
              <a:rPr lang="ru-RU" sz="2800" dirty="0" err="1"/>
              <a:t>вважатися</a:t>
            </a:r>
            <a:r>
              <a:rPr lang="ru-RU" sz="2800" dirty="0"/>
              <a:t> </a:t>
            </a:r>
            <a:r>
              <a:rPr lang="ru-RU" sz="2800" dirty="0" err="1"/>
              <a:t>доказами</a:t>
            </a:r>
            <a:r>
              <a:rPr lang="ru-RU" sz="2800" dirty="0"/>
              <a:t> наявності таких обставин</a:t>
            </a:r>
            <a:endParaRPr lang="ru-UA" sz="2800" dirty="0"/>
          </a:p>
        </p:txBody>
      </p:sp>
    </p:spTree>
    <p:extLst>
      <p:ext uri="{BB962C8B-B14F-4D97-AF65-F5344CB8AC3E}">
        <p14:creationId xmlns:p14="http://schemas.microsoft.com/office/powerpoint/2010/main" val="3230815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0" name="Прямоугольник 9">
            <a:extLst>
              <a:ext uri="{FF2B5EF4-FFF2-40B4-BE49-F238E27FC236}">
                <a16:creationId xmlns:a16="http://schemas.microsoft.com/office/drawing/2014/main" id="{93F2CC0B-D5F1-40B8-9CC6-4A36850B6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nvGrpSpPr>
          <p:cNvPr id="12" name="Группа 11">
            <a:extLst>
              <a:ext uri="{FF2B5EF4-FFF2-40B4-BE49-F238E27FC236}">
                <a16:creationId xmlns:a16="http://schemas.microsoft.com/office/drawing/2014/main" id="{631C6CE6-1810-44ED-A6D7-3FF53040A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13" name="Полилиния 11">
              <a:extLst>
                <a:ext uri="{FF2B5EF4-FFF2-40B4-BE49-F238E27FC236}">
                  <a16:creationId xmlns:a16="http://schemas.microsoft.com/office/drawing/2014/main" id="{1F6D8BFE-D0D0-4BAE-9D5A-701DE7D3C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Полилиния 12">
              <a:extLst>
                <a:ext uri="{FF2B5EF4-FFF2-40B4-BE49-F238E27FC236}">
                  <a16:creationId xmlns:a16="http://schemas.microsoft.com/office/drawing/2014/main" id="{53F86D30-CEDB-4D96-AF73-AA3CD5A43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Полилиния 13">
              <a:extLst>
                <a:ext uri="{FF2B5EF4-FFF2-40B4-BE49-F238E27FC236}">
                  <a16:creationId xmlns:a16="http://schemas.microsoft.com/office/drawing/2014/main" id="{F5187540-C4C8-410C-A395-69FCB1C8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Полилиния 14">
              <a:extLst>
                <a:ext uri="{FF2B5EF4-FFF2-40B4-BE49-F238E27FC236}">
                  <a16:creationId xmlns:a16="http://schemas.microsoft.com/office/drawing/2014/main" id="{75BD6E4A-797C-451B-B08F-D99C1A9D1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Полилиния 15">
              <a:extLst>
                <a:ext uri="{FF2B5EF4-FFF2-40B4-BE49-F238E27FC236}">
                  <a16:creationId xmlns:a16="http://schemas.microsoft.com/office/drawing/2014/main" id="{0D241082-BAFA-462E-827B-5814B020F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Полилиния 16">
              <a:extLst>
                <a:ext uri="{FF2B5EF4-FFF2-40B4-BE49-F238E27FC236}">
                  <a16:creationId xmlns:a16="http://schemas.microsoft.com/office/drawing/2014/main" id="{2920CCBD-116D-450B-9608-99F05F7D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Полилиния 17">
              <a:extLst>
                <a:ext uri="{FF2B5EF4-FFF2-40B4-BE49-F238E27FC236}">
                  <a16:creationId xmlns:a16="http://schemas.microsoft.com/office/drawing/2014/main" id="{A57CD3DE-CEAF-4BD4-A5EF-24B3E622B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Полилиния 18">
              <a:extLst>
                <a:ext uri="{FF2B5EF4-FFF2-40B4-BE49-F238E27FC236}">
                  <a16:creationId xmlns:a16="http://schemas.microsoft.com/office/drawing/2014/main" id="{4EC3258C-366B-4629-A7D3-5173D3637D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Полилиния 19">
              <a:extLst>
                <a:ext uri="{FF2B5EF4-FFF2-40B4-BE49-F238E27FC236}">
                  <a16:creationId xmlns:a16="http://schemas.microsoft.com/office/drawing/2014/main" id="{D444D63A-CE2B-4ACD-BA0E-4ADECAD8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Полилиния 20">
              <a:extLst>
                <a:ext uri="{FF2B5EF4-FFF2-40B4-BE49-F238E27FC236}">
                  <a16:creationId xmlns:a16="http://schemas.microsoft.com/office/drawing/2014/main" id="{7A504DF6-187A-4A54-96E8-3F3F28AAA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Полилиния 21">
              <a:extLst>
                <a:ext uri="{FF2B5EF4-FFF2-40B4-BE49-F238E27FC236}">
                  <a16:creationId xmlns:a16="http://schemas.microsoft.com/office/drawing/2014/main" id="{FE04C6F5-6DC5-4C7E-9278-9BE624FC78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Полилиния 22">
              <a:extLst>
                <a:ext uri="{FF2B5EF4-FFF2-40B4-BE49-F238E27FC236}">
                  <a16:creationId xmlns:a16="http://schemas.microsoft.com/office/drawing/2014/main" id="{94A02D9B-E6A9-4D6A-9D2A-D81C76802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Группа 25">
            <a:extLst>
              <a:ext uri="{FF2B5EF4-FFF2-40B4-BE49-F238E27FC236}">
                <a16:creationId xmlns:a16="http://schemas.microsoft.com/office/drawing/2014/main" id="{B78034A6-3565-46AA-9E73-1C954666AB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27" name="Полилиния 27">
              <a:extLst>
                <a:ext uri="{FF2B5EF4-FFF2-40B4-BE49-F238E27FC236}">
                  <a16:creationId xmlns:a16="http://schemas.microsoft.com/office/drawing/2014/main" id="{04947AA2-A772-42CB-9CEC-065095D3D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Полилиния 28">
              <a:extLst>
                <a:ext uri="{FF2B5EF4-FFF2-40B4-BE49-F238E27FC236}">
                  <a16:creationId xmlns:a16="http://schemas.microsoft.com/office/drawing/2014/main" id="{83C52D84-DEC1-4E16-972E-8EEA5D522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Полилиния 29">
              <a:extLst>
                <a:ext uri="{FF2B5EF4-FFF2-40B4-BE49-F238E27FC236}">
                  <a16:creationId xmlns:a16="http://schemas.microsoft.com/office/drawing/2014/main" id="{2036A28D-EF09-41F7-906F-CF405361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Полилиния 30">
              <a:extLst>
                <a:ext uri="{FF2B5EF4-FFF2-40B4-BE49-F238E27FC236}">
                  <a16:creationId xmlns:a16="http://schemas.microsoft.com/office/drawing/2014/main" id="{EE8D92C7-C907-4120-95E3-80E3DC85B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Полилиния 31">
              <a:extLst>
                <a:ext uri="{FF2B5EF4-FFF2-40B4-BE49-F238E27FC236}">
                  <a16:creationId xmlns:a16="http://schemas.microsoft.com/office/drawing/2014/main" id="{BBCEAAB8-CD22-41D7-B330-702682A27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Полилиния 32">
              <a:extLst>
                <a:ext uri="{FF2B5EF4-FFF2-40B4-BE49-F238E27FC236}">
                  <a16:creationId xmlns:a16="http://schemas.microsoft.com/office/drawing/2014/main" id="{6BBC1FEE-3D72-492B-8D8A-BE1A5507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Полилиния 33">
              <a:extLst>
                <a:ext uri="{FF2B5EF4-FFF2-40B4-BE49-F238E27FC236}">
                  <a16:creationId xmlns:a16="http://schemas.microsoft.com/office/drawing/2014/main" id="{C28C6E5C-C393-435C-96A1-AA2859BDC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Полилиния 34">
              <a:extLst>
                <a:ext uri="{FF2B5EF4-FFF2-40B4-BE49-F238E27FC236}">
                  <a16:creationId xmlns:a16="http://schemas.microsoft.com/office/drawing/2014/main" id="{2C2C991F-AC51-4DF5-B8DD-19B08C1CB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Полилиния 35">
              <a:extLst>
                <a:ext uri="{FF2B5EF4-FFF2-40B4-BE49-F238E27FC236}">
                  <a16:creationId xmlns:a16="http://schemas.microsoft.com/office/drawing/2014/main" id="{9C916B5F-285D-4F5A-9085-6781753AF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Полилиния 36">
              <a:extLst>
                <a:ext uri="{FF2B5EF4-FFF2-40B4-BE49-F238E27FC236}">
                  <a16:creationId xmlns:a16="http://schemas.microsoft.com/office/drawing/2014/main" id="{0375DD5F-9D17-4873-B697-3D44A5EBE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Полилиния 37">
              <a:extLst>
                <a:ext uri="{FF2B5EF4-FFF2-40B4-BE49-F238E27FC236}">
                  <a16:creationId xmlns:a16="http://schemas.microsoft.com/office/drawing/2014/main" id="{A159BBC7-6A8B-4612-94A8-56323452C7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Полилиния 38">
              <a:extLst>
                <a:ext uri="{FF2B5EF4-FFF2-40B4-BE49-F238E27FC236}">
                  <a16:creationId xmlns:a16="http://schemas.microsoft.com/office/drawing/2014/main" id="{177C901C-F8DE-4C99-95C8-F8CA1B84F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Прямоугольник 39">
            <a:extLst>
              <a:ext uri="{FF2B5EF4-FFF2-40B4-BE49-F238E27FC236}">
                <a16:creationId xmlns:a16="http://schemas.microsoft.com/office/drawing/2014/main" id="{D1D655F2-6D15-4265-ADEE-EF0075C13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42" name="Полилиния 69">
            <a:extLst>
              <a:ext uri="{FF2B5EF4-FFF2-40B4-BE49-F238E27FC236}">
                <a16:creationId xmlns:a16="http://schemas.microsoft.com/office/drawing/2014/main" id="{3248A930-1A6E-4EFB-8213-D1AC735BE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ru-RU" dirty="0"/>
          </a:p>
        </p:txBody>
      </p:sp>
      <p:sp>
        <p:nvSpPr>
          <p:cNvPr id="2" name="Прямоугольник: скругленные углы 1">
            <a:extLst>
              <a:ext uri="{FF2B5EF4-FFF2-40B4-BE49-F238E27FC236}">
                <a16:creationId xmlns:a16="http://schemas.microsoft.com/office/drawing/2014/main" id="{0E45D380-8252-4101-B722-A3F1E859C3DA}"/>
              </a:ext>
            </a:extLst>
          </p:cNvPr>
          <p:cNvSpPr/>
          <p:nvPr/>
        </p:nvSpPr>
        <p:spPr>
          <a:xfrm>
            <a:off x="371362" y="298724"/>
            <a:ext cx="8833406" cy="5713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a:t>Обов’язок доказування і подання доказів визначено статтею 74 ГПК. </a:t>
            </a:r>
            <a:endParaRPr lang="ru-UA" sz="2000"/>
          </a:p>
        </p:txBody>
      </p:sp>
      <p:cxnSp>
        <p:nvCxnSpPr>
          <p:cNvPr id="8" name="Соединитель: уступ 7">
            <a:extLst>
              <a:ext uri="{FF2B5EF4-FFF2-40B4-BE49-F238E27FC236}">
                <a16:creationId xmlns:a16="http://schemas.microsoft.com/office/drawing/2014/main" id="{42B1E9CC-9449-4750-9131-D2C634E1502A}"/>
              </a:ext>
            </a:extLst>
          </p:cNvPr>
          <p:cNvCxnSpPr/>
          <p:nvPr/>
        </p:nvCxnSpPr>
        <p:spPr>
          <a:xfrm>
            <a:off x="460731" y="872363"/>
            <a:ext cx="955722" cy="625437"/>
          </a:xfrm>
          <a:prstGeom prst="bentConnector3">
            <a:avLst>
              <a:gd name="adj1" fmla="val 57431"/>
            </a:avLst>
          </a:prstGeom>
          <a:ln>
            <a:solidFill>
              <a:schemeClr val="tx1"/>
            </a:solidFill>
            <a:tailEnd type="triangle"/>
          </a:ln>
        </p:spPr>
        <p:style>
          <a:lnRef idx="3">
            <a:schemeClr val="accent1"/>
          </a:lnRef>
          <a:fillRef idx="0">
            <a:schemeClr val="accent1"/>
          </a:fillRef>
          <a:effectRef idx="2">
            <a:schemeClr val="accent1"/>
          </a:effectRef>
          <a:fontRef idx="minor">
            <a:schemeClr val="tx1"/>
          </a:fontRef>
        </p:style>
      </p:cxnSp>
      <p:sp>
        <p:nvSpPr>
          <p:cNvPr id="11" name="Прямоугольник: скругленные углы 10">
            <a:extLst>
              <a:ext uri="{FF2B5EF4-FFF2-40B4-BE49-F238E27FC236}">
                <a16:creationId xmlns:a16="http://schemas.microsoft.com/office/drawing/2014/main" id="{600F2E77-8D5D-4684-A8A9-6001E41E1DC4}"/>
              </a:ext>
            </a:extLst>
          </p:cNvPr>
          <p:cNvSpPr/>
          <p:nvPr/>
        </p:nvSpPr>
        <p:spPr>
          <a:xfrm>
            <a:off x="1512994" y="1275315"/>
            <a:ext cx="10239628" cy="6442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Відповідно до норм цієї статті кожна сторона повинна довести </a:t>
            </a:r>
            <a:r>
              <a:rPr lang="ru-RU" dirty="0" err="1"/>
              <a:t>ті</a:t>
            </a:r>
            <a:r>
              <a:rPr lang="ru-RU" dirty="0"/>
              <a:t> обставини, на які вона </a:t>
            </a:r>
            <a:r>
              <a:rPr lang="ru-RU" dirty="0" err="1"/>
              <a:t>посилається</a:t>
            </a:r>
            <a:r>
              <a:rPr lang="ru-RU" dirty="0"/>
              <a:t> як на </a:t>
            </a:r>
            <a:r>
              <a:rPr lang="ru-RU" dirty="0" err="1"/>
              <a:t>підставу</a:t>
            </a:r>
            <a:r>
              <a:rPr lang="ru-RU" dirty="0"/>
              <a:t> своїх вимог або </a:t>
            </a:r>
            <a:r>
              <a:rPr lang="ru-RU" dirty="0" err="1"/>
              <a:t>заперечень</a:t>
            </a:r>
            <a:r>
              <a:rPr lang="ru-RU" dirty="0"/>
              <a:t>.</a:t>
            </a:r>
            <a:endParaRPr lang="ru-UA" dirty="0"/>
          </a:p>
        </p:txBody>
      </p:sp>
      <p:sp>
        <p:nvSpPr>
          <p:cNvPr id="25" name="Стрелка: вниз 24">
            <a:extLst>
              <a:ext uri="{FF2B5EF4-FFF2-40B4-BE49-F238E27FC236}">
                <a16:creationId xmlns:a16="http://schemas.microsoft.com/office/drawing/2014/main" id="{7A183814-B387-47CE-B895-4FEC815FA358}"/>
              </a:ext>
            </a:extLst>
          </p:cNvPr>
          <p:cNvSpPr/>
          <p:nvPr/>
        </p:nvSpPr>
        <p:spPr>
          <a:xfrm>
            <a:off x="4188062" y="1919525"/>
            <a:ext cx="890726" cy="4793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39" name="Прямоугольник: скругленные углы 38">
            <a:extLst>
              <a:ext uri="{FF2B5EF4-FFF2-40B4-BE49-F238E27FC236}">
                <a16:creationId xmlns:a16="http://schemas.microsoft.com/office/drawing/2014/main" id="{6CCA4C0F-3440-4435-A1E3-315B2FB763A5}"/>
              </a:ext>
            </a:extLst>
          </p:cNvPr>
          <p:cNvSpPr/>
          <p:nvPr/>
        </p:nvSpPr>
        <p:spPr>
          <a:xfrm>
            <a:off x="2720574" y="2597758"/>
            <a:ext cx="4250586" cy="23682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t>У разі посилання учасника справи на невчинення іншим учасником справи певних дій або відсутність певної події, суд може зобов’язати такого іншого учасника справи надати відповідні докази вчинення цих дій або наявності певної події.</a:t>
            </a:r>
            <a:endParaRPr lang="ru-UA"/>
          </a:p>
        </p:txBody>
      </p:sp>
      <p:sp>
        <p:nvSpPr>
          <p:cNvPr id="44" name="Прямоугольник: скругленные углы 43">
            <a:extLst>
              <a:ext uri="{FF2B5EF4-FFF2-40B4-BE49-F238E27FC236}">
                <a16:creationId xmlns:a16="http://schemas.microsoft.com/office/drawing/2014/main" id="{D3632E32-C8B3-4552-941A-E1BC6F97C460}"/>
              </a:ext>
            </a:extLst>
          </p:cNvPr>
          <p:cNvSpPr/>
          <p:nvPr/>
        </p:nvSpPr>
        <p:spPr>
          <a:xfrm>
            <a:off x="6781575" y="4333061"/>
            <a:ext cx="3830715" cy="19894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У разі </a:t>
            </a:r>
            <a:r>
              <a:rPr lang="ru-RU" dirty="0" err="1"/>
              <a:t>ненадання</a:t>
            </a:r>
            <a:r>
              <a:rPr lang="ru-RU" dirty="0"/>
              <a:t> таких </a:t>
            </a:r>
            <a:r>
              <a:rPr lang="ru-RU" dirty="0" err="1"/>
              <a:t>доказів</a:t>
            </a:r>
            <a:r>
              <a:rPr lang="ru-RU" dirty="0"/>
              <a:t> суд може визнати </a:t>
            </a:r>
            <a:r>
              <a:rPr lang="ru-RU" dirty="0" err="1"/>
              <a:t>обставину</a:t>
            </a:r>
            <a:r>
              <a:rPr lang="ru-RU" dirty="0"/>
              <a:t> </a:t>
            </a:r>
            <a:r>
              <a:rPr lang="ru-RU" dirty="0" err="1"/>
              <a:t>невчинення</a:t>
            </a:r>
            <a:r>
              <a:rPr lang="ru-RU" dirty="0"/>
              <a:t> відповідних дій або </a:t>
            </a:r>
            <a:r>
              <a:rPr lang="ru-RU" dirty="0" err="1"/>
              <a:t>відсутності</a:t>
            </a:r>
            <a:r>
              <a:rPr lang="ru-RU" dirty="0"/>
              <a:t> </a:t>
            </a:r>
            <a:r>
              <a:rPr lang="ru-RU" dirty="0" err="1"/>
              <a:t>події</a:t>
            </a:r>
            <a:r>
              <a:rPr lang="ru-RU" dirty="0"/>
              <a:t> </a:t>
            </a:r>
            <a:r>
              <a:rPr lang="ru-RU" dirty="0" err="1"/>
              <a:t>встановленою</a:t>
            </a:r>
            <a:r>
              <a:rPr lang="ru-RU" dirty="0"/>
              <a:t>. </a:t>
            </a:r>
            <a:endParaRPr lang="ru-UA" dirty="0"/>
          </a:p>
        </p:txBody>
      </p:sp>
    </p:spTree>
    <p:extLst>
      <p:ext uri="{BB962C8B-B14F-4D97-AF65-F5344CB8AC3E}">
        <p14:creationId xmlns:p14="http://schemas.microsoft.com/office/powerpoint/2010/main" val="1200962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0" name="Прямоугольник 9">
            <a:extLst>
              <a:ext uri="{FF2B5EF4-FFF2-40B4-BE49-F238E27FC236}">
                <a16:creationId xmlns:a16="http://schemas.microsoft.com/office/drawing/2014/main" id="{93F2CC0B-D5F1-40B8-9CC6-4A36850B6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nvGrpSpPr>
          <p:cNvPr id="12" name="Группа 11">
            <a:extLst>
              <a:ext uri="{FF2B5EF4-FFF2-40B4-BE49-F238E27FC236}">
                <a16:creationId xmlns:a16="http://schemas.microsoft.com/office/drawing/2014/main" id="{631C6CE6-1810-44ED-A6D7-3FF53040A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13" name="Полилиния 11">
              <a:extLst>
                <a:ext uri="{FF2B5EF4-FFF2-40B4-BE49-F238E27FC236}">
                  <a16:creationId xmlns:a16="http://schemas.microsoft.com/office/drawing/2014/main" id="{1F6D8BFE-D0D0-4BAE-9D5A-701DE7D3C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Полилиния 12">
              <a:extLst>
                <a:ext uri="{FF2B5EF4-FFF2-40B4-BE49-F238E27FC236}">
                  <a16:creationId xmlns:a16="http://schemas.microsoft.com/office/drawing/2014/main" id="{53F86D30-CEDB-4D96-AF73-AA3CD5A43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Полилиния 13">
              <a:extLst>
                <a:ext uri="{FF2B5EF4-FFF2-40B4-BE49-F238E27FC236}">
                  <a16:creationId xmlns:a16="http://schemas.microsoft.com/office/drawing/2014/main" id="{F5187540-C4C8-410C-A395-69FCB1C8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Полилиния 14">
              <a:extLst>
                <a:ext uri="{FF2B5EF4-FFF2-40B4-BE49-F238E27FC236}">
                  <a16:creationId xmlns:a16="http://schemas.microsoft.com/office/drawing/2014/main" id="{75BD6E4A-797C-451B-B08F-D99C1A9D1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Полилиния 15">
              <a:extLst>
                <a:ext uri="{FF2B5EF4-FFF2-40B4-BE49-F238E27FC236}">
                  <a16:creationId xmlns:a16="http://schemas.microsoft.com/office/drawing/2014/main" id="{0D241082-BAFA-462E-827B-5814B020F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Полилиния 16">
              <a:extLst>
                <a:ext uri="{FF2B5EF4-FFF2-40B4-BE49-F238E27FC236}">
                  <a16:creationId xmlns:a16="http://schemas.microsoft.com/office/drawing/2014/main" id="{2920CCBD-116D-450B-9608-99F05F7D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Полилиния 17">
              <a:extLst>
                <a:ext uri="{FF2B5EF4-FFF2-40B4-BE49-F238E27FC236}">
                  <a16:creationId xmlns:a16="http://schemas.microsoft.com/office/drawing/2014/main" id="{A57CD3DE-CEAF-4BD4-A5EF-24B3E622B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Полилиния 18">
              <a:extLst>
                <a:ext uri="{FF2B5EF4-FFF2-40B4-BE49-F238E27FC236}">
                  <a16:creationId xmlns:a16="http://schemas.microsoft.com/office/drawing/2014/main" id="{4EC3258C-366B-4629-A7D3-5173D3637D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Полилиния 19">
              <a:extLst>
                <a:ext uri="{FF2B5EF4-FFF2-40B4-BE49-F238E27FC236}">
                  <a16:creationId xmlns:a16="http://schemas.microsoft.com/office/drawing/2014/main" id="{D444D63A-CE2B-4ACD-BA0E-4ADECAD8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Полилиния 20">
              <a:extLst>
                <a:ext uri="{FF2B5EF4-FFF2-40B4-BE49-F238E27FC236}">
                  <a16:creationId xmlns:a16="http://schemas.microsoft.com/office/drawing/2014/main" id="{7A504DF6-187A-4A54-96E8-3F3F28AAA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Полилиния 21">
              <a:extLst>
                <a:ext uri="{FF2B5EF4-FFF2-40B4-BE49-F238E27FC236}">
                  <a16:creationId xmlns:a16="http://schemas.microsoft.com/office/drawing/2014/main" id="{FE04C6F5-6DC5-4C7E-9278-9BE624FC78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Полилиния 22">
              <a:extLst>
                <a:ext uri="{FF2B5EF4-FFF2-40B4-BE49-F238E27FC236}">
                  <a16:creationId xmlns:a16="http://schemas.microsoft.com/office/drawing/2014/main" id="{94A02D9B-E6A9-4D6A-9D2A-D81C76802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Группа 25">
            <a:extLst>
              <a:ext uri="{FF2B5EF4-FFF2-40B4-BE49-F238E27FC236}">
                <a16:creationId xmlns:a16="http://schemas.microsoft.com/office/drawing/2014/main" id="{B78034A6-3565-46AA-9E73-1C954666AB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27" name="Полилиния 27">
              <a:extLst>
                <a:ext uri="{FF2B5EF4-FFF2-40B4-BE49-F238E27FC236}">
                  <a16:creationId xmlns:a16="http://schemas.microsoft.com/office/drawing/2014/main" id="{04947AA2-A772-42CB-9CEC-065095D3D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Полилиния 28">
              <a:extLst>
                <a:ext uri="{FF2B5EF4-FFF2-40B4-BE49-F238E27FC236}">
                  <a16:creationId xmlns:a16="http://schemas.microsoft.com/office/drawing/2014/main" id="{83C52D84-DEC1-4E16-972E-8EEA5D522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Полилиния 29">
              <a:extLst>
                <a:ext uri="{FF2B5EF4-FFF2-40B4-BE49-F238E27FC236}">
                  <a16:creationId xmlns:a16="http://schemas.microsoft.com/office/drawing/2014/main" id="{2036A28D-EF09-41F7-906F-CF405361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Полилиния 30">
              <a:extLst>
                <a:ext uri="{FF2B5EF4-FFF2-40B4-BE49-F238E27FC236}">
                  <a16:creationId xmlns:a16="http://schemas.microsoft.com/office/drawing/2014/main" id="{EE8D92C7-C907-4120-95E3-80E3DC85B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Полилиния 31">
              <a:extLst>
                <a:ext uri="{FF2B5EF4-FFF2-40B4-BE49-F238E27FC236}">
                  <a16:creationId xmlns:a16="http://schemas.microsoft.com/office/drawing/2014/main" id="{BBCEAAB8-CD22-41D7-B330-702682A27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Полилиния 32">
              <a:extLst>
                <a:ext uri="{FF2B5EF4-FFF2-40B4-BE49-F238E27FC236}">
                  <a16:creationId xmlns:a16="http://schemas.microsoft.com/office/drawing/2014/main" id="{6BBC1FEE-3D72-492B-8D8A-BE1A5507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Полилиния 33">
              <a:extLst>
                <a:ext uri="{FF2B5EF4-FFF2-40B4-BE49-F238E27FC236}">
                  <a16:creationId xmlns:a16="http://schemas.microsoft.com/office/drawing/2014/main" id="{C28C6E5C-C393-435C-96A1-AA2859BDC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Полилиния 34">
              <a:extLst>
                <a:ext uri="{FF2B5EF4-FFF2-40B4-BE49-F238E27FC236}">
                  <a16:creationId xmlns:a16="http://schemas.microsoft.com/office/drawing/2014/main" id="{2C2C991F-AC51-4DF5-B8DD-19B08C1CB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Полилиния 35">
              <a:extLst>
                <a:ext uri="{FF2B5EF4-FFF2-40B4-BE49-F238E27FC236}">
                  <a16:creationId xmlns:a16="http://schemas.microsoft.com/office/drawing/2014/main" id="{9C916B5F-285D-4F5A-9085-6781753AF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Полилиния 36">
              <a:extLst>
                <a:ext uri="{FF2B5EF4-FFF2-40B4-BE49-F238E27FC236}">
                  <a16:creationId xmlns:a16="http://schemas.microsoft.com/office/drawing/2014/main" id="{0375DD5F-9D17-4873-B697-3D44A5EBE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Полилиния 37">
              <a:extLst>
                <a:ext uri="{FF2B5EF4-FFF2-40B4-BE49-F238E27FC236}">
                  <a16:creationId xmlns:a16="http://schemas.microsoft.com/office/drawing/2014/main" id="{A159BBC7-6A8B-4612-94A8-56323452C7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Полилиния 38">
              <a:extLst>
                <a:ext uri="{FF2B5EF4-FFF2-40B4-BE49-F238E27FC236}">
                  <a16:creationId xmlns:a16="http://schemas.microsoft.com/office/drawing/2014/main" id="{177C901C-F8DE-4C99-95C8-F8CA1B84F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Прямоугольник 39">
            <a:extLst>
              <a:ext uri="{FF2B5EF4-FFF2-40B4-BE49-F238E27FC236}">
                <a16:creationId xmlns:a16="http://schemas.microsoft.com/office/drawing/2014/main" id="{D1D655F2-6D15-4265-ADEE-EF0075C13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42" name="Полилиния 69">
            <a:extLst>
              <a:ext uri="{FF2B5EF4-FFF2-40B4-BE49-F238E27FC236}">
                <a16:creationId xmlns:a16="http://schemas.microsoft.com/office/drawing/2014/main" id="{3248A930-1A6E-4EFB-8213-D1AC735BE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ru-RU" dirty="0"/>
          </a:p>
        </p:txBody>
      </p:sp>
      <p:sp>
        <p:nvSpPr>
          <p:cNvPr id="2" name="Прямоугольник: скругленные углы 1">
            <a:extLst>
              <a:ext uri="{FF2B5EF4-FFF2-40B4-BE49-F238E27FC236}">
                <a16:creationId xmlns:a16="http://schemas.microsoft.com/office/drawing/2014/main" id="{D56D50F6-2E95-465D-97B2-FE8A2728437F}"/>
              </a:ext>
            </a:extLst>
          </p:cNvPr>
          <p:cNvSpPr/>
          <p:nvPr/>
        </p:nvSpPr>
        <p:spPr>
          <a:xfrm>
            <a:off x="1060350" y="1040685"/>
            <a:ext cx="7554905" cy="23408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a:ln w="0"/>
                <a:solidFill>
                  <a:schemeClr val="tx1"/>
                </a:solidFill>
                <a:effectLst>
                  <a:outerShdw blurRad="38100" dist="19050" dir="2700000" algn="tl" rotWithShape="0">
                    <a:schemeClr val="dk1">
                      <a:alpha val="40000"/>
                    </a:schemeClr>
                  </a:outerShdw>
                </a:effectLst>
              </a:rPr>
              <a:t>Докази</a:t>
            </a:r>
            <a:r>
              <a:rPr lang="ru-RU" dirty="0">
                <a:ln w="0"/>
                <a:solidFill>
                  <a:schemeClr val="tx1"/>
                </a:solidFill>
                <a:effectLst>
                  <a:outerShdw blurRad="38100" dist="19050" dir="2700000" algn="tl" rotWithShape="0">
                    <a:schemeClr val="dk1">
                      <a:alpha val="40000"/>
                    </a:schemeClr>
                  </a:outerShdw>
                </a:effectLst>
              </a:rPr>
              <a:t> </a:t>
            </a:r>
            <a:r>
              <a:rPr lang="ru-RU" dirty="0" err="1">
                <a:ln w="0"/>
                <a:solidFill>
                  <a:schemeClr val="tx1"/>
                </a:solidFill>
                <a:effectLst>
                  <a:outerShdw blurRad="38100" dist="19050" dir="2700000" algn="tl" rotWithShape="0">
                    <a:schemeClr val="dk1">
                      <a:alpha val="40000"/>
                    </a:schemeClr>
                  </a:outerShdw>
                </a:effectLst>
              </a:rPr>
              <a:t>подаються</a:t>
            </a:r>
            <a:r>
              <a:rPr lang="ru-RU" dirty="0">
                <a:ln w="0"/>
                <a:solidFill>
                  <a:schemeClr val="tx1"/>
                </a:solidFill>
                <a:effectLst>
                  <a:outerShdw blurRad="38100" dist="19050" dir="2700000" algn="tl" rotWithShape="0">
                    <a:schemeClr val="dk1">
                      <a:alpha val="40000"/>
                    </a:schemeClr>
                  </a:outerShdw>
                </a:effectLst>
              </a:rPr>
              <a:t> сторонами та іншими учасниками </a:t>
            </a:r>
            <a:r>
              <a:rPr lang="ru-RU" dirty="0" err="1">
                <a:ln w="0"/>
                <a:solidFill>
                  <a:schemeClr val="tx1"/>
                </a:solidFill>
                <a:effectLst>
                  <a:outerShdw blurRad="38100" dist="19050" dir="2700000" algn="tl" rotWithShape="0">
                    <a:schemeClr val="dk1">
                      <a:alpha val="40000"/>
                    </a:schemeClr>
                  </a:outerShdw>
                </a:effectLst>
              </a:rPr>
              <a:t>справи</a:t>
            </a:r>
            <a:r>
              <a:rPr lang="ru-RU" dirty="0">
                <a:ln w="0"/>
                <a:solidFill>
                  <a:schemeClr val="tx1"/>
                </a:solidFill>
                <a:effectLst>
                  <a:outerShdw blurRad="38100" dist="19050" dir="2700000" algn="tl" rotWithShape="0">
                    <a:schemeClr val="dk1">
                      <a:alpha val="40000"/>
                    </a:schemeClr>
                  </a:outerShdw>
                </a:effectLst>
              </a:rPr>
              <a:t>. Суд не може </a:t>
            </a:r>
            <a:r>
              <a:rPr lang="ru-RU" dirty="0" err="1">
                <a:ln w="0"/>
                <a:solidFill>
                  <a:schemeClr val="tx1"/>
                </a:solidFill>
                <a:effectLst>
                  <a:outerShdw blurRad="38100" dist="19050" dir="2700000" algn="tl" rotWithShape="0">
                    <a:schemeClr val="dk1">
                      <a:alpha val="40000"/>
                    </a:schemeClr>
                  </a:outerShdw>
                </a:effectLst>
              </a:rPr>
              <a:t>збирати</a:t>
            </a:r>
            <a:r>
              <a:rPr lang="ru-RU" dirty="0">
                <a:ln w="0"/>
                <a:solidFill>
                  <a:schemeClr val="tx1"/>
                </a:solidFill>
                <a:effectLst>
                  <a:outerShdw blurRad="38100" dist="19050" dir="2700000" algn="tl" rotWithShape="0">
                    <a:schemeClr val="dk1">
                      <a:alpha val="40000"/>
                    </a:schemeClr>
                  </a:outerShdw>
                </a:effectLst>
              </a:rPr>
              <a:t> </a:t>
            </a:r>
            <a:r>
              <a:rPr lang="ru-RU" dirty="0" err="1">
                <a:ln w="0"/>
                <a:solidFill>
                  <a:schemeClr val="tx1"/>
                </a:solidFill>
                <a:effectLst>
                  <a:outerShdw blurRad="38100" dist="19050" dir="2700000" algn="tl" rotWithShape="0">
                    <a:schemeClr val="dk1">
                      <a:alpha val="40000"/>
                    </a:schemeClr>
                  </a:outerShdw>
                </a:effectLst>
              </a:rPr>
              <a:t>докази</a:t>
            </a:r>
            <a:r>
              <a:rPr lang="ru-RU" dirty="0">
                <a:ln w="0"/>
                <a:solidFill>
                  <a:schemeClr val="tx1"/>
                </a:solidFill>
                <a:effectLst>
                  <a:outerShdw blurRad="38100" dist="19050" dir="2700000" algn="tl" rotWithShape="0">
                    <a:schemeClr val="dk1">
                      <a:alpha val="40000"/>
                    </a:schemeClr>
                  </a:outerShdw>
                </a:effectLst>
              </a:rPr>
              <a:t>, що стосуються предмета спору, з </a:t>
            </a:r>
            <a:r>
              <a:rPr lang="ru-RU" dirty="0" err="1">
                <a:ln w="0"/>
                <a:solidFill>
                  <a:schemeClr val="tx1"/>
                </a:solidFill>
                <a:effectLst>
                  <a:outerShdw blurRad="38100" dist="19050" dir="2700000" algn="tl" rotWithShape="0">
                    <a:schemeClr val="dk1">
                      <a:alpha val="40000"/>
                    </a:schemeClr>
                  </a:outerShdw>
                </a:effectLst>
              </a:rPr>
              <a:t>власної</a:t>
            </a:r>
            <a:r>
              <a:rPr lang="ru-RU" dirty="0">
                <a:ln w="0"/>
                <a:solidFill>
                  <a:schemeClr val="tx1"/>
                </a:solidFill>
                <a:effectLst>
                  <a:outerShdw blurRad="38100" dist="19050" dir="2700000" algn="tl" rotWithShape="0">
                    <a:schemeClr val="dk1">
                      <a:alpha val="40000"/>
                    </a:schemeClr>
                  </a:outerShdw>
                </a:effectLst>
              </a:rPr>
              <a:t> </a:t>
            </a:r>
            <a:r>
              <a:rPr lang="ru-RU" dirty="0" err="1">
                <a:ln w="0"/>
                <a:solidFill>
                  <a:schemeClr val="tx1"/>
                </a:solidFill>
                <a:effectLst>
                  <a:outerShdw blurRad="38100" dist="19050" dir="2700000" algn="tl" rotWithShape="0">
                    <a:schemeClr val="dk1">
                      <a:alpha val="40000"/>
                    </a:schemeClr>
                  </a:outerShdw>
                </a:effectLst>
              </a:rPr>
              <a:t>ініціативи</a:t>
            </a:r>
            <a:r>
              <a:rPr lang="ru-RU" dirty="0">
                <a:ln w="0"/>
                <a:solidFill>
                  <a:schemeClr val="tx1"/>
                </a:solidFill>
                <a:effectLst>
                  <a:outerShdw blurRad="38100" dist="19050" dir="2700000" algn="tl" rotWithShape="0">
                    <a:schemeClr val="dk1">
                      <a:alpha val="40000"/>
                    </a:schemeClr>
                  </a:outerShdw>
                </a:effectLst>
              </a:rPr>
              <a:t>, </a:t>
            </a:r>
            <a:r>
              <a:rPr lang="ru-RU" dirty="0" err="1">
                <a:ln w="0"/>
                <a:solidFill>
                  <a:schemeClr val="tx1"/>
                </a:solidFill>
                <a:effectLst>
                  <a:outerShdw blurRad="38100" dist="19050" dir="2700000" algn="tl" rotWithShape="0">
                    <a:schemeClr val="dk1">
                      <a:alpha val="40000"/>
                    </a:schemeClr>
                  </a:outerShdw>
                </a:effectLst>
              </a:rPr>
              <a:t>крім</a:t>
            </a:r>
            <a:r>
              <a:rPr lang="ru-RU" dirty="0">
                <a:ln w="0"/>
                <a:solidFill>
                  <a:schemeClr val="tx1"/>
                </a:solidFill>
                <a:effectLst>
                  <a:outerShdw blurRad="38100" dist="19050" dir="2700000" algn="tl" rotWithShape="0">
                    <a:schemeClr val="dk1">
                      <a:alpha val="40000"/>
                    </a:schemeClr>
                  </a:outerShdw>
                </a:effectLst>
              </a:rPr>
              <a:t> </a:t>
            </a:r>
            <a:r>
              <a:rPr lang="ru-RU" dirty="0" err="1">
                <a:ln w="0"/>
                <a:solidFill>
                  <a:schemeClr val="tx1"/>
                </a:solidFill>
                <a:effectLst>
                  <a:outerShdw blurRad="38100" dist="19050" dir="2700000" algn="tl" rotWithShape="0">
                    <a:schemeClr val="dk1">
                      <a:alpha val="40000"/>
                    </a:schemeClr>
                  </a:outerShdw>
                </a:effectLst>
              </a:rPr>
              <a:t>витребування</a:t>
            </a:r>
            <a:r>
              <a:rPr lang="ru-RU" dirty="0">
                <a:ln w="0"/>
                <a:solidFill>
                  <a:schemeClr val="tx1"/>
                </a:solidFill>
                <a:effectLst>
                  <a:outerShdw blurRad="38100" dist="19050" dir="2700000" algn="tl" rotWithShape="0">
                    <a:schemeClr val="dk1">
                      <a:alpha val="40000"/>
                    </a:schemeClr>
                  </a:outerShdw>
                </a:effectLst>
              </a:rPr>
              <a:t> </a:t>
            </a:r>
            <a:r>
              <a:rPr lang="ru-RU" dirty="0" err="1">
                <a:ln w="0"/>
                <a:solidFill>
                  <a:schemeClr val="tx1"/>
                </a:solidFill>
                <a:effectLst>
                  <a:outerShdw blurRad="38100" dist="19050" dir="2700000" algn="tl" rotWithShape="0">
                    <a:schemeClr val="dk1">
                      <a:alpha val="40000"/>
                    </a:schemeClr>
                  </a:outerShdw>
                </a:effectLst>
              </a:rPr>
              <a:t>доказів</a:t>
            </a:r>
            <a:r>
              <a:rPr lang="ru-RU" dirty="0">
                <a:ln w="0"/>
                <a:solidFill>
                  <a:schemeClr val="tx1"/>
                </a:solidFill>
                <a:effectLst>
                  <a:outerShdw blurRad="38100" dist="19050" dir="2700000" algn="tl" rotWithShape="0">
                    <a:schemeClr val="dk1">
                      <a:alpha val="40000"/>
                    </a:schemeClr>
                  </a:outerShdw>
                </a:effectLst>
              </a:rPr>
              <a:t> судом у </a:t>
            </a:r>
            <a:r>
              <a:rPr lang="ru-RU" dirty="0" err="1">
                <a:ln w="0"/>
                <a:solidFill>
                  <a:schemeClr val="tx1"/>
                </a:solidFill>
                <a:effectLst>
                  <a:outerShdw blurRad="38100" dist="19050" dir="2700000" algn="tl" rotWithShape="0">
                    <a:schemeClr val="dk1">
                      <a:alpha val="40000"/>
                    </a:schemeClr>
                  </a:outerShdw>
                </a:effectLst>
              </a:rPr>
              <a:t>випадку</a:t>
            </a:r>
            <a:r>
              <a:rPr lang="ru-RU" dirty="0">
                <a:ln w="0"/>
                <a:solidFill>
                  <a:schemeClr val="tx1"/>
                </a:solidFill>
                <a:effectLst>
                  <a:outerShdw blurRad="38100" dist="19050" dir="2700000" algn="tl" rotWithShape="0">
                    <a:schemeClr val="dk1">
                      <a:alpha val="40000"/>
                    </a:schemeClr>
                  </a:outerShdw>
                </a:effectLst>
              </a:rPr>
              <a:t>, коли він має </a:t>
            </a:r>
            <a:r>
              <a:rPr lang="ru-RU" dirty="0" err="1">
                <a:ln w="0"/>
                <a:solidFill>
                  <a:schemeClr val="tx1"/>
                </a:solidFill>
                <a:effectLst>
                  <a:outerShdw blurRad="38100" dist="19050" dir="2700000" algn="tl" rotWithShape="0">
                    <a:schemeClr val="dk1">
                      <a:alpha val="40000"/>
                    </a:schemeClr>
                  </a:outerShdw>
                </a:effectLst>
              </a:rPr>
              <a:t>сумніви</a:t>
            </a:r>
            <a:r>
              <a:rPr lang="ru-RU" dirty="0">
                <a:ln w="0"/>
                <a:solidFill>
                  <a:schemeClr val="tx1"/>
                </a:solidFill>
                <a:effectLst>
                  <a:outerShdw blurRad="38100" dist="19050" dir="2700000" algn="tl" rotWithShape="0">
                    <a:schemeClr val="dk1">
                      <a:alpha val="40000"/>
                    </a:schemeClr>
                  </a:outerShdw>
                </a:effectLst>
              </a:rPr>
              <a:t> у </a:t>
            </a:r>
            <a:r>
              <a:rPr lang="ru-RU" dirty="0" err="1">
                <a:ln w="0"/>
                <a:solidFill>
                  <a:schemeClr val="tx1"/>
                </a:solidFill>
                <a:effectLst>
                  <a:outerShdw blurRad="38100" dist="19050" dir="2700000" algn="tl" rotWithShape="0">
                    <a:schemeClr val="dk1">
                      <a:alpha val="40000"/>
                    </a:schemeClr>
                  </a:outerShdw>
                </a:effectLst>
              </a:rPr>
              <a:t>добросовісному</a:t>
            </a:r>
            <a:r>
              <a:rPr lang="ru-RU" dirty="0">
                <a:ln w="0"/>
                <a:solidFill>
                  <a:schemeClr val="tx1"/>
                </a:solidFill>
                <a:effectLst>
                  <a:outerShdw blurRad="38100" dist="19050" dir="2700000" algn="tl" rotWithShape="0">
                    <a:schemeClr val="dk1">
                      <a:alpha val="40000"/>
                    </a:schemeClr>
                  </a:outerShdw>
                </a:effectLst>
              </a:rPr>
              <a:t> </a:t>
            </a:r>
            <a:r>
              <a:rPr lang="ru-RU" dirty="0" err="1">
                <a:ln w="0"/>
                <a:solidFill>
                  <a:schemeClr val="tx1"/>
                </a:solidFill>
                <a:effectLst>
                  <a:outerShdw blurRad="38100" dist="19050" dir="2700000" algn="tl" rotWithShape="0">
                    <a:schemeClr val="dk1">
                      <a:alpha val="40000"/>
                    </a:schemeClr>
                  </a:outerShdw>
                </a:effectLst>
              </a:rPr>
              <a:t>здійсненні</a:t>
            </a:r>
            <a:r>
              <a:rPr lang="ru-RU" dirty="0">
                <a:ln w="0"/>
                <a:solidFill>
                  <a:schemeClr val="tx1"/>
                </a:solidFill>
                <a:effectLst>
                  <a:outerShdw blurRad="38100" dist="19050" dir="2700000" algn="tl" rotWithShape="0">
                    <a:schemeClr val="dk1">
                      <a:alpha val="40000"/>
                    </a:schemeClr>
                  </a:outerShdw>
                </a:effectLst>
              </a:rPr>
              <a:t> учасниками </a:t>
            </a:r>
            <a:r>
              <a:rPr lang="ru-RU" dirty="0" err="1">
                <a:ln w="0"/>
                <a:solidFill>
                  <a:schemeClr val="tx1"/>
                </a:solidFill>
                <a:effectLst>
                  <a:outerShdw blurRad="38100" dist="19050" dir="2700000" algn="tl" rotWithShape="0">
                    <a:schemeClr val="dk1">
                      <a:alpha val="40000"/>
                    </a:schemeClr>
                  </a:outerShdw>
                </a:effectLst>
              </a:rPr>
              <a:t>справи</a:t>
            </a:r>
            <a:r>
              <a:rPr lang="ru-RU" dirty="0">
                <a:ln w="0"/>
                <a:solidFill>
                  <a:schemeClr val="tx1"/>
                </a:solidFill>
                <a:effectLst>
                  <a:outerShdw blurRad="38100" dist="19050" dir="2700000" algn="tl" rotWithShape="0">
                    <a:schemeClr val="dk1">
                      <a:alpha val="40000"/>
                    </a:schemeClr>
                  </a:outerShdw>
                </a:effectLst>
              </a:rPr>
              <a:t> їхніх </a:t>
            </a:r>
            <a:r>
              <a:rPr lang="ru-RU" dirty="0" err="1">
                <a:ln w="0"/>
                <a:solidFill>
                  <a:schemeClr val="tx1"/>
                </a:solidFill>
                <a:effectLst>
                  <a:outerShdw blurRad="38100" dist="19050" dir="2700000" algn="tl" rotWithShape="0">
                    <a:schemeClr val="dk1">
                      <a:alpha val="40000"/>
                    </a:schemeClr>
                  </a:outerShdw>
                </a:effectLst>
              </a:rPr>
              <a:t>процесуальних</a:t>
            </a:r>
            <a:r>
              <a:rPr lang="ru-RU" dirty="0">
                <a:ln w="0"/>
                <a:solidFill>
                  <a:schemeClr val="tx1"/>
                </a:solidFill>
                <a:effectLst>
                  <a:outerShdw blurRad="38100" dist="19050" dir="2700000" algn="tl" rotWithShape="0">
                    <a:schemeClr val="dk1">
                      <a:alpha val="40000"/>
                    </a:schemeClr>
                  </a:outerShdw>
                </a:effectLst>
              </a:rPr>
              <a:t> прав або </a:t>
            </a:r>
            <a:r>
              <a:rPr lang="ru-RU" dirty="0" err="1">
                <a:ln w="0"/>
                <a:solidFill>
                  <a:schemeClr val="tx1"/>
                </a:solidFill>
                <a:effectLst>
                  <a:outerShdw blurRad="38100" dist="19050" dir="2700000" algn="tl" rotWithShape="0">
                    <a:schemeClr val="dk1">
                      <a:alpha val="40000"/>
                    </a:schemeClr>
                  </a:outerShdw>
                </a:effectLst>
              </a:rPr>
              <a:t>виконанні</a:t>
            </a:r>
            <a:r>
              <a:rPr lang="ru-RU" dirty="0">
                <a:ln w="0"/>
                <a:solidFill>
                  <a:schemeClr val="tx1"/>
                </a:solidFill>
                <a:effectLst>
                  <a:outerShdw blurRad="38100" dist="19050" dir="2700000" algn="tl" rotWithShape="0">
                    <a:schemeClr val="dk1">
                      <a:alpha val="40000"/>
                    </a:schemeClr>
                  </a:outerShdw>
                </a:effectLst>
              </a:rPr>
              <a:t> обов’язків щодо </a:t>
            </a:r>
            <a:r>
              <a:rPr lang="ru-RU" dirty="0" err="1">
                <a:ln w="0"/>
                <a:solidFill>
                  <a:schemeClr val="tx1"/>
                </a:solidFill>
                <a:effectLst>
                  <a:outerShdw blurRad="38100" dist="19050" dir="2700000" algn="tl" rotWithShape="0">
                    <a:schemeClr val="dk1">
                      <a:alpha val="40000"/>
                    </a:schemeClr>
                  </a:outerShdw>
                </a:effectLst>
              </a:rPr>
              <a:t>доказів</a:t>
            </a:r>
            <a:r>
              <a:rPr lang="ru-RU" dirty="0">
                <a:ln w="0"/>
                <a:solidFill>
                  <a:schemeClr val="tx1"/>
                </a:solidFill>
                <a:effectLst>
                  <a:outerShdw blurRad="38100" dist="19050" dir="2700000" algn="tl" rotWithShape="0">
                    <a:schemeClr val="dk1">
                      <a:alpha val="40000"/>
                    </a:schemeClr>
                  </a:outerShdw>
                </a:effectLst>
              </a:rPr>
              <a:t>.</a:t>
            </a:r>
            <a:endParaRPr lang="ru-UA" dirty="0">
              <a:ln w="0"/>
              <a:solidFill>
                <a:schemeClr val="tx1"/>
              </a:solidFill>
              <a:effectLst>
                <a:outerShdw blurRad="38100" dist="19050" dir="2700000" algn="tl" rotWithShape="0">
                  <a:schemeClr val="dk1">
                    <a:alpha val="40000"/>
                  </a:schemeClr>
                </a:outerShdw>
              </a:effectLst>
            </a:endParaRPr>
          </a:p>
        </p:txBody>
      </p:sp>
      <p:sp>
        <p:nvSpPr>
          <p:cNvPr id="3" name="Прямоугольник: скругленные углы 2">
            <a:extLst>
              <a:ext uri="{FF2B5EF4-FFF2-40B4-BE49-F238E27FC236}">
                <a16:creationId xmlns:a16="http://schemas.microsoft.com/office/drawing/2014/main" id="{211E6B49-97DD-4D0E-9F92-6D1E4DAE08FE}"/>
              </a:ext>
            </a:extLst>
          </p:cNvPr>
          <p:cNvSpPr/>
          <p:nvPr/>
        </p:nvSpPr>
        <p:spPr>
          <a:xfrm>
            <a:off x="6715029" y="4147603"/>
            <a:ext cx="5089701" cy="174956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dirty="0">
                <a:ln w="0"/>
                <a:solidFill>
                  <a:schemeClr val="tx1"/>
                </a:solidFill>
                <a:effectLst>
                  <a:outerShdw blurRad="38100" dist="19050" dir="2700000" algn="tl" rotWithShape="0">
                    <a:schemeClr val="dk1">
                      <a:alpha val="40000"/>
                    </a:schemeClr>
                  </a:outerShdw>
                </a:effectLst>
              </a:rPr>
              <a:t>За </a:t>
            </a:r>
            <a:r>
              <a:rPr lang="ru-RU" dirty="0" err="1">
                <a:ln w="0"/>
                <a:solidFill>
                  <a:schemeClr val="tx1"/>
                </a:solidFill>
                <a:effectLst>
                  <a:outerShdw blurRad="38100" dist="19050" dir="2700000" algn="tl" rotWithShape="0">
                    <a:schemeClr val="dk1">
                      <a:alpha val="40000"/>
                    </a:schemeClr>
                  </a:outerShdw>
                </a:effectLst>
              </a:rPr>
              <a:t>певних</a:t>
            </a:r>
            <a:r>
              <a:rPr lang="ru-RU" dirty="0">
                <a:ln w="0"/>
                <a:solidFill>
                  <a:schemeClr val="tx1"/>
                </a:solidFill>
                <a:effectLst>
                  <a:outerShdw blurRad="38100" dist="19050" dir="2700000" algn="tl" rotWithShape="0">
                    <a:schemeClr val="dk1">
                      <a:alpha val="40000"/>
                    </a:schemeClr>
                  </a:outerShdw>
                </a:effectLst>
              </a:rPr>
              <a:t> обставин </a:t>
            </a:r>
            <a:r>
              <a:rPr lang="ru-RU" dirty="0" err="1">
                <a:ln w="0"/>
                <a:solidFill>
                  <a:schemeClr val="tx1"/>
                </a:solidFill>
                <a:effectLst>
                  <a:outerShdw blurRad="38100" dist="19050" dir="2700000" algn="tl" rotWithShape="0">
                    <a:schemeClr val="dk1">
                      <a:alpha val="40000"/>
                    </a:schemeClr>
                  </a:outerShdw>
                </a:effectLst>
              </a:rPr>
              <a:t>учасник</a:t>
            </a:r>
            <a:r>
              <a:rPr lang="ru-RU" dirty="0">
                <a:ln w="0"/>
                <a:solidFill>
                  <a:schemeClr val="tx1"/>
                </a:solidFill>
                <a:effectLst>
                  <a:outerShdw blurRad="38100" dist="19050" dir="2700000" algn="tl" rotWithShape="0">
                    <a:schemeClr val="dk1">
                      <a:alpha val="40000"/>
                    </a:schemeClr>
                  </a:outerShdw>
                </a:effectLst>
              </a:rPr>
              <a:t> </a:t>
            </a:r>
            <a:r>
              <a:rPr lang="ru-RU" dirty="0" err="1">
                <a:ln w="0"/>
                <a:solidFill>
                  <a:schemeClr val="tx1"/>
                </a:solidFill>
                <a:effectLst>
                  <a:outerShdw blurRad="38100" dist="19050" dir="2700000" algn="tl" rotWithShape="0">
                    <a:schemeClr val="dk1">
                      <a:alpha val="40000"/>
                    </a:schemeClr>
                  </a:outerShdw>
                </a:effectLst>
              </a:rPr>
              <a:t>господарського</a:t>
            </a:r>
            <a:r>
              <a:rPr lang="ru-RU" dirty="0">
                <a:ln w="0"/>
                <a:solidFill>
                  <a:schemeClr val="tx1"/>
                </a:solidFill>
                <a:effectLst>
                  <a:outerShdw blurRad="38100" dist="19050" dir="2700000" algn="tl" rotWithShape="0">
                    <a:schemeClr val="dk1">
                      <a:alpha val="40000"/>
                    </a:schemeClr>
                  </a:outerShdw>
                </a:effectLst>
              </a:rPr>
              <a:t> </a:t>
            </a:r>
            <a:r>
              <a:rPr lang="ru-RU" dirty="0" err="1">
                <a:ln w="0"/>
                <a:solidFill>
                  <a:schemeClr val="tx1"/>
                </a:solidFill>
                <a:effectLst>
                  <a:outerShdw blurRad="38100" dist="19050" dir="2700000" algn="tl" rotWithShape="0">
                    <a:schemeClr val="dk1">
                      <a:alpha val="40000"/>
                    </a:schemeClr>
                  </a:outerShdw>
                </a:effectLst>
              </a:rPr>
              <a:t>процесу</a:t>
            </a:r>
            <a:r>
              <a:rPr lang="ru-RU" dirty="0">
                <a:ln w="0"/>
                <a:solidFill>
                  <a:schemeClr val="tx1"/>
                </a:solidFill>
                <a:effectLst>
                  <a:outerShdw blurRad="38100" dist="19050" dir="2700000" algn="tl" rotWithShape="0">
                    <a:schemeClr val="dk1">
                      <a:alpha val="40000"/>
                    </a:schemeClr>
                  </a:outerShdw>
                </a:effectLst>
              </a:rPr>
              <a:t> може бути </a:t>
            </a:r>
            <a:r>
              <a:rPr lang="ru-RU" dirty="0" err="1">
                <a:ln w="0"/>
                <a:solidFill>
                  <a:schemeClr val="tx1"/>
                </a:solidFill>
                <a:effectLst>
                  <a:outerShdw blurRad="38100" dist="19050" dir="2700000" algn="tl" rotWithShape="0">
                    <a:schemeClr val="dk1">
                      <a:alpha val="40000"/>
                    </a:schemeClr>
                  </a:outerShdw>
                </a:effectLst>
              </a:rPr>
              <a:t>звільнений</a:t>
            </a:r>
            <a:r>
              <a:rPr lang="ru-RU" dirty="0">
                <a:ln w="0"/>
                <a:solidFill>
                  <a:schemeClr val="tx1"/>
                </a:solidFill>
                <a:effectLst>
                  <a:outerShdw blurRad="38100" dist="19050" dir="2700000" algn="tl" rotWithShape="0">
                    <a:schemeClr val="dk1">
                      <a:alpha val="40000"/>
                    </a:schemeClr>
                  </a:outerShdw>
                </a:effectLst>
              </a:rPr>
              <a:t> від необхідності </a:t>
            </a:r>
            <a:r>
              <a:rPr lang="ru-RU" dirty="0" err="1">
                <a:ln w="0"/>
                <a:solidFill>
                  <a:schemeClr val="tx1"/>
                </a:solidFill>
                <a:effectLst>
                  <a:outerShdw blurRad="38100" dist="19050" dir="2700000" algn="tl" rotWithShape="0">
                    <a:schemeClr val="dk1">
                      <a:alpha val="40000"/>
                    </a:schemeClr>
                  </a:outerShdw>
                </a:effectLst>
              </a:rPr>
              <a:t>доказування</a:t>
            </a:r>
            <a:r>
              <a:rPr lang="ru-RU" dirty="0">
                <a:ln w="0"/>
                <a:solidFill>
                  <a:schemeClr val="tx1"/>
                </a:solidFill>
                <a:effectLst>
                  <a:outerShdw blurRad="38100" dist="19050" dir="2700000" algn="tl" rotWithShape="0">
                    <a:schemeClr val="dk1">
                      <a:alpha val="40000"/>
                    </a:schemeClr>
                  </a:outerShdw>
                </a:effectLst>
              </a:rPr>
              <a:t>, які визначені </a:t>
            </a:r>
            <a:r>
              <a:rPr lang="ru-RU" dirty="0" err="1">
                <a:ln w="0"/>
                <a:solidFill>
                  <a:schemeClr val="tx1"/>
                </a:solidFill>
                <a:effectLst>
                  <a:outerShdw blurRad="38100" dist="19050" dir="2700000" algn="tl" rotWithShape="0">
                    <a:schemeClr val="dk1">
                      <a:alpha val="40000"/>
                    </a:schemeClr>
                  </a:outerShdw>
                </a:effectLst>
              </a:rPr>
              <a:t>статтею</a:t>
            </a:r>
            <a:r>
              <a:rPr lang="ru-RU" dirty="0">
                <a:ln w="0"/>
                <a:solidFill>
                  <a:schemeClr val="tx1"/>
                </a:solidFill>
                <a:effectLst>
                  <a:outerShdw blurRad="38100" dist="19050" dir="2700000" algn="tl" rotWithShape="0">
                    <a:schemeClr val="dk1">
                      <a:alpha val="40000"/>
                    </a:schemeClr>
                  </a:outerShdw>
                </a:effectLst>
              </a:rPr>
              <a:t> 75 ГПК.</a:t>
            </a:r>
            <a:endParaRPr lang="ru-UA"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962497448"/>
      </p:ext>
    </p:extLst>
  </p:cSld>
  <p:clrMapOvr>
    <a:masterClrMapping/>
  </p:clrMapOvr>
</p:sld>
</file>

<file path=ppt/theme/theme1.xml><?xml version="1.0" encoding="utf-8"?>
<a:theme xmlns:a="http://schemas.openxmlformats.org/drawingml/2006/main" name="Легкий дым">
  <a:themeElements>
    <a:clrScheme name="Wisp">
      <a:dk1>
        <a:sysClr val="windowText" lastClr="000000"/>
      </a:dk1>
      <a:lt1>
        <a:sysClr val="window" lastClr="FFFFFF"/>
      </a:lt1>
      <a:dk2>
        <a:srgbClr val="2C333A"/>
      </a:dk2>
      <a:lt2>
        <a:srgbClr val="D6ECED"/>
      </a:lt2>
      <a:accent1>
        <a:srgbClr val="DE32DE"/>
      </a:accent1>
      <a:accent2>
        <a:srgbClr val="F42B8A"/>
      </a:accent2>
      <a:accent3>
        <a:srgbClr val="349FE7"/>
      </a:accent3>
      <a:accent4>
        <a:srgbClr val="565FF8"/>
      </a:accent4>
      <a:accent5>
        <a:srgbClr val="876BE7"/>
      </a:accent5>
      <a:accent6>
        <a:srgbClr val="F268C2"/>
      </a:accent6>
      <a:hlink>
        <a:srgbClr val="F55CF9"/>
      </a:hlink>
      <a:folHlink>
        <a:srgbClr val="E8A0EE"/>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F20B7C8E-B819-43F3-AAF9-EE50B1A83630}"/>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7C3E52-A0B1-49C0-88BD-66B715EE8BB7}">
  <ds:schemaRefs>
    <ds:schemaRef ds:uri="http://schemas.microsoft.com/sharepoint/v3/contenttype/forms"/>
  </ds:schemaRefs>
</ds:datastoreItem>
</file>

<file path=customXml/itemProps2.xml><?xml version="1.0" encoding="utf-8"?>
<ds:datastoreItem xmlns:ds="http://schemas.openxmlformats.org/officeDocument/2006/customXml" ds:itemID="{CCB8F5F2-61AB-4CE6-A5E3-F34B87B0EE42}">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D575CB40-8686-4C48-810A-C2974D3D3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Шаблон «Легкий дым» для планирования мероприятий</Template>
  <TotalTime>384</TotalTime>
  <Words>5765</Words>
  <Application>Microsoft Office PowerPoint</Application>
  <PresentationFormat>Широкоэкранный</PresentationFormat>
  <Paragraphs>316</Paragraphs>
  <Slides>63</Slides>
  <Notes>63</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63</vt:i4>
      </vt:variant>
    </vt:vector>
  </HeadingPairs>
  <TitlesOfParts>
    <vt:vector size="68" baseType="lpstr">
      <vt:lpstr>Arial</vt:lpstr>
      <vt:lpstr>Calibri</vt:lpstr>
      <vt:lpstr>Century Gothic</vt:lpstr>
      <vt:lpstr>Wingdings 3</vt:lpstr>
      <vt:lpstr>Легкий дым</vt:lpstr>
      <vt:lpstr>ТЕМА 3.  ДОКАЗИ ТА ДОКАЗУВАННЯ.  ПРОЦЕСУАЛЬНІ СТРОКИ.  СУДОВІ ВИКЛИКИ ТА ПОВІДОМЛЕННЯ.  ЗАХОДИ ПРОЦЕСУАЛЬНОГО ПРИМУСУ.  ЗАБЕЗПЕЧЕННЯ ПОЗОВУ.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3.  Докази та доказування.  Процесуальні строки.  Судові виклики та повідомлення.  Заходи процесуального примусу.  Забезпечення позову.</dc:title>
  <dc:creator>Лиза</dc:creator>
  <cp:lastModifiedBy>Лиза</cp:lastModifiedBy>
  <cp:revision>28</cp:revision>
  <dcterms:created xsi:type="dcterms:W3CDTF">2025-04-21T08:41:42Z</dcterms:created>
  <dcterms:modified xsi:type="dcterms:W3CDTF">2025-04-27T10:48:57Z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