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83" autoAdjust="0"/>
    <p:restoredTop sz="94598" autoAdjust="0"/>
  </p:normalViewPr>
  <p:slideViewPr>
    <p:cSldViewPr>
      <p:cViewPr>
        <p:scale>
          <a:sx n="100" d="100"/>
          <a:sy n="100" d="100"/>
        </p:scale>
        <p:origin x="-50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19.10.2023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19.10.2023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СИСТЕМНИЙ АНАЛІЗ</a:t>
            </a:r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8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86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рівняння Вольтерри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Зображувана точка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фазовій площині віддаляється від початку координат, що показує нестійкий характер стаціонарного стану 1) (2.3.4). 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майже незмінній і навіть 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трохи спадаючій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кількості хижаків кількість жертв швидко росте.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Однак, коли ця кількість стає досить великою, створюються умови для швидкого розмноження хижаків. Тепер різко зростає кількість хижаків, а кількість жертв починає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спадати.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4273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рівняння Вольтерри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Але у деякий момент часу створюється катастрофічна ситуація для хижаків, коли їх стає дуже багато, а жертв – дуже мало, і хижаки починають вимирати від голоду. Усе повертається в початкову точку.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тепер фазову криву, найбільш близьку до точки, що відповідає рішенню 2) (2.3.4). Ця крива локалізована в околі стаціонарного рішення, що говорить про стійкий характер цього рішення. Відповідні залежності 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(t) і 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(t) також приведені на рис. 2.3.2. Вони, як і фазова крива, показують невеликі коливання системи поблизу стаціонарного рішення.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8422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75" y="1628800"/>
            <a:ext cx="6343650" cy="44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6929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рівняння Вольтерри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 теоретичної точки зору приведений аналіз, що спирається на чисельне інтегрування рівнянь (2.3.2), не можна вважати цілком строгим. Пізніше ми повернемося до питання про поводження механічних і будь-яких інших систем поблизу особливих точок. У тому числі буде проведене і додаткове теоретичне дослідження рівнянь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Вольтерри.</a:t>
            </a: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Однак у даному випадку можна вважати проведений аналіз цілком змістовним і таким, що дав досить повну інформацію про властивості і поводження досліджуваної системи хижак-жертва.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387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рівняння Вольтерри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Відзначимо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що досить високий рівень вірогідності чисельних результатів і можливість виконання на їхній основі якісного аналізу обумовлені попереднім аналітичним знаходженням двох стаціонарних рішень. Тобто навіть у такій найпростішій формі аналітичне дослідження передувало чисельному і забезпечило його ефективність.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1008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Видозмінений </a:t>
            </a:r>
            <a:r>
              <a:rPr lang="uk-UA" sz="31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варіант системи </a:t>
            </a:r>
            <a:r>
              <a:rPr lang="uk-UA" sz="31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31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sz="31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uk-UA" sz="31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хижак-жертва»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рівняннях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Вольтерри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(2.3.2) коефіцієнти смертності як для хижаків, так і для жертв не залежать від власних обсягів цих популяцій. Тобто не врахований той ефект, що відігравав істотну роль при дослідженні одиночної популяції в параграфі 2.2. Уведемо відповідні доданки, одержуючи, замість (2.3.2), рівняння: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2.4.1)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Знову почнемо з </a:t>
            </a:r>
            <a:r>
              <a:rPr lang="uk-UA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пошуку </a:t>
            </a:r>
            <a:r>
              <a:rPr lang="uk-UA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стаціонарних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рішень: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2.4.2)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669403"/>
              </p:ext>
            </p:extLst>
          </p:nvPr>
        </p:nvGraphicFramePr>
        <p:xfrm>
          <a:off x="1691680" y="3861048"/>
          <a:ext cx="5184576" cy="572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Формула" r:id="rId3" imgW="4165600" imgH="431800" progId="Equation.3">
                  <p:embed/>
                </p:oleObj>
              </mc:Choice>
              <mc:Fallback>
                <p:oleObj name="Формула" r:id="rId3" imgW="4165600" imgH="4318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861048"/>
                        <a:ext cx="5184576" cy="5722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159744"/>
              </p:ext>
            </p:extLst>
          </p:nvPr>
        </p:nvGraphicFramePr>
        <p:xfrm>
          <a:off x="1835696" y="5301208"/>
          <a:ext cx="5184576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Формула" r:id="rId5" imgW="3797300" imgH="241300" progId="Equation.3">
                  <p:embed/>
                </p:oleObj>
              </mc:Choice>
              <mc:Fallback>
                <p:oleObj name="Формула" r:id="rId5" imgW="3797300" imgH="2413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301208"/>
                        <a:ext cx="5184576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8562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Видозмінений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варіант системи 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«хижак-жертва»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Одне з рішень системи (2.4.2) залишається, як і колись, нульовим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               .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Інше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шукується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 рішення системи лінійних рівнянь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2.4.3)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Звідси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uk-UA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Таким чином, кількість стаціонарних точок залишилося колишньою. Однак характер рішення тепер змінюється. На рис. 2.4.1 і 2.4.2 приведені результати чисельного інтегрування рівнянь (2.4.1) при r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=0.1, a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=1, a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=1, r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=0.1, a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=1, a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22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=1.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582699"/>
              </p:ext>
            </p:extLst>
          </p:nvPr>
        </p:nvGraphicFramePr>
        <p:xfrm>
          <a:off x="1619672" y="2708920"/>
          <a:ext cx="345638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Формула" r:id="rId3" imgW="2781300" imgH="241300" progId="Equation.3">
                  <p:embed/>
                </p:oleObj>
              </mc:Choice>
              <mc:Fallback>
                <p:oleObj name="Формула" r:id="rId3" imgW="2781300" imgH="24130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708920"/>
                        <a:ext cx="345638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549909"/>
              </p:ext>
            </p:extLst>
          </p:nvPr>
        </p:nvGraphicFramePr>
        <p:xfrm>
          <a:off x="2123728" y="1988840"/>
          <a:ext cx="122413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Формула" r:id="rId5" imgW="863280" imgH="215640" progId="Equation.3">
                  <p:embed/>
                </p:oleObj>
              </mc:Choice>
              <mc:Fallback>
                <p:oleObj name="Формула" r:id="rId5" imgW="863280" imgH="215640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988840"/>
                        <a:ext cx="1224136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568325"/>
              </p:ext>
            </p:extLst>
          </p:nvPr>
        </p:nvGraphicFramePr>
        <p:xfrm>
          <a:off x="1619672" y="3429000"/>
          <a:ext cx="4680520" cy="707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Формула" r:id="rId7" imgW="2908080" imgH="431640" progId="Equation.3">
                  <p:embed/>
                </p:oleObj>
              </mc:Choice>
              <mc:Fallback>
                <p:oleObj name="Формула" r:id="rId7" imgW="2908080" imgH="43164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429000"/>
                        <a:ext cx="4680520" cy="7075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9766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Видозмінений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варіант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системи </a:t>
            </a:r>
            <a:b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хижак-жертва»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 smtClean="0">
                <a:solidFill>
                  <a:schemeClr val="bg1"/>
                </a:solidFill>
              </a:rPr>
              <a:t>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Видно</a:t>
            </a:r>
            <a:r>
              <a:rPr lang="uk-UA" dirty="0">
                <a:solidFill>
                  <a:schemeClr val="bg1"/>
                </a:solidFill>
              </a:rPr>
              <a:t>, що </a:t>
            </a:r>
            <a:r>
              <a:rPr lang="uk-UA" dirty="0">
                <a:solidFill>
                  <a:srgbClr val="FF0000"/>
                </a:solidFill>
              </a:rPr>
              <a:t>поводження</a:t>
            </a:r>
            <a:r>
              <a:rPr lang="uk-UA" dirty="0">
                <a:solidFill>
                  <a:schemeClr val="bg1"/>
                </a:solidFill>
              </a:rPr>
              <a:t> системи істотно відрізняється від попереднього випадку наявністю загасання коливань. Якими б ні були початкові умови, </a:t>
            </a:r>
            <a:r>
              <a:rPr lang="uk-UA" dirty="0">
                <a:solidFill>
                  <a:srgbClr val="FF0000"/>
                </a:solidFill>
              </a:rPr>
              <a:t>обсяги </a:t>
            </a:r>
            <a:r>
              <a:rPr lang="uk-UA" dirty="0">
                <a:solidFill>
                  <a:schemeClr val="bg1"/>
                </a:solidFill>
              </a:rPr>
              <a:t>обох популяцій прагнуть до стаціонарних значень (2.4.4).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9798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Видозмінений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варіант системи 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«хижак-жертва»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238" y="1772816"/>
            <a:ext cx="4581525" cy="4420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762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Видозмінений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варіант системи 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«хижак-жертва»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1628800"/>
            <a:ext cx="6172200" cy="4525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7402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про взаємодію двох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популяцій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Вольтерри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рівняння </a:t>
            </a:r>
            <a:r>
              <a:rPr lang="uk-UA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Вольтерри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>
                <a:solidFill>
                  <a:schemeClr val="bg1"/>
                </a:solidFill>
              </a:rPr>
              <a:t>Видозмінений </a:t>
            </a:r>
            <a:r>
              <a:rPr lang="uk-UA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варіант системи </a:t>
            </a:r>
            <a:br>
              <a:rPr lang="uk-UA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«хижак-жертва»</a:t>
            </a:r>
            <a:br>
              <a:rPr lang="uk-UA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Такий результат виглядає більш природно, ніж незатухаючі коливання, отримані в попередньому параграфі. Дійсно, у природних умовах важко уявити собі постійне розгойдування обсягів популяцій з великою амплітудою. Більш реальною є поступова стабілізація цих обсягів навколо якихось рівноважних значень, що і вийшло в даному випадку.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0952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 взаємодію двох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популяцій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Розвиваючи ідеї попередніх параграфів, перейдемо до розгляду більш складної задачі про взаємодію двох популяцій. Нехай обсяг однієї популяції дорівнює 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а іншої – 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Складемо диференціальні рівняння для обох популяцій: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2.3.1)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Нехай перша популяція складається з хижаків, а друга – з жертв. Єдиним джерелом харчування хижаків є жертви, тому їхній коефіцієнт народжуваності пропорційний кількості жертв: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=a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Коефіцієнт природної смертності хижаків постійний: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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=a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У підсумку сумарний коефіцієнт пропорційності буде: m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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=a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–a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941062"/>
              </p:ext>
            </p:extLst>
          </p:nvPr>
        </p:nvGraphicFramePr>
        <p:xfrm>
          <a:off x="2987824" y="3212976"/>
          <a:ext cx="302433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Формула" r:id="rId3" imgW="1917700" imgH="431800" progId="Equation.3">
                  <p:embed/>
                </p:oleObj>
              </mc:Choice>
              <mc:Fallback>
                <p:oleObj name="Формула" r:id="rId3" imgW="1917700" imgH="431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12976"/>
                        <a:ext cx="3024336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445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Вольтерри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жертв є якесь своє джерело харчування, що забезпечує їм постійний коефіцієнт народжуваності: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=a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Жодна з жертв не умирає своєю смертю; усі вони поїдаються хижаками; тому коефіцієнт смертності жертв пропорційний кількості хижаків: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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=a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Сумарний коефіцієнт пропорційності для жертв дорівнює: m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=a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–a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 урахуванням отриманих виражень для m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m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одержуємо з (2.3.1):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2.3.2)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Ця система двох взаємозалежних рівнянь була вперше отримана італійським ученим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Вольтерра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 має його ім'я.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330895"/>
              </p:ext>
            </p:extLst>
          </p:nvPr>
        </p:nvGraphicFramePr>
        <p:xfrm>
          <a:off x="1265238" y="4437063"/>
          <a:ext cx="5103812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Формула" r:id="rId3" imgW="2755800" imgH="393480" progId="Equation.3">
                  <p:embed/>
                </p:oleObj>
              </mc:Choice>
              <mc:Fallback>
                <p:oleObj name="Формула" r:id="rId3" imgW="2755800" imgH="39348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38" y="4437063"/>
                        <a:ext cx="5103812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6570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рівняння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Вольтерри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Вольтерри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є нелінійними, тому їхнє рішення зв'язане з деякими проблемами. Застосуємо, у зв'язку з цим, чисельний метод інтегрування даних рівнянь. Проведемо, попередньо, найпростіший аналіз рівнянь. Розглянемо питання про існування стаціонарного рішення, тобто постійних значень 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n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У цьому випадку похідні в правих частинах рівнянь (2.3.2) обертаються в нуль і рівняння приймають вид: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2.3.3)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966202"/>
              </p:ext>
            </p:extLst>
          </p:nvPr>
        </p:nvGraphicFramePr>
        <p:xfrm>
          <a:off x="2051720" y="4797152"/>
          <a:ext cx="417646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Формула" r:id="rId3" imgW="2895600" imgH="241300" progId="Equation.3">
                  <p:embed/>
                </p:oleObj>
              </mc:Choice>
              <mc:Fallback>
                <p:oleObj name="Формула" r:id="rId3" imgW="2895600" imgH="2413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797152"/>
                        <a:ext cx="417646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279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Вольтерри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Алгебраїчні рівняння (2.3.3) мають два рішення: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2.3.4)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(2.3.2) мають класичну форму рівнянь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Гамільтона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тому природно застосування в цьому випадку методу фазової площини. Два стаціонарних рішення (2.3.4) відповідають двом особливим точкам на цій площині. З'єднаємо ці точки відрізком, розіб'ємо його на кілька частин і використаємо точки розбивки як початкові значення при чисельному інтегруванні рівнянь (2.3.2).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450358"/>
              </p:ext>
            </p:extLst>
          </p:nvPr>
        </p:nvGraphicFramePr>
        <p:xfrm>
          <a:off x="1331640" y="2470795"/>
          <a:ext cx="1440160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Формула" r:id="rId3" imgW="1054100" imgH="241300" progId="Equation.3">
                  <p:embed/>
                </p:oleObj>
              </mc:Choice>
              <mc:Fallback>
                <p:oleObj name="Формула" r:id="rId3" imgW="1054100" imgH="2413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70795"/>
                        <a:ext cx="1440160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320644"/>
              </p:ext>
            </p:extLst>
          </p:nvPr>
        </p:nvGraphicFramePr>
        <p:xfrm>
          <a:off x="3563888" y="2276872"/>
          <a:ext cx="1656184" cy="701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Формула" r:id="rId5" imgW="1397000" imgH="482600" progId="Equation.3">
                  <p:embed/>
                </p:oleObj>
              </mc:Choice>
              <mc:Fallback>
                <p:oleObj name="Формула" r:id="rId5" imgW="1397000" imgH="4826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276872"/>
                        <a:ext cx="1656184" cy="7017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0702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рівняння Вольтерри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Відповідний фазовий портрет зображений на рис. 2.3.1. Ми бачимо на цьому рисунку дві добре знайомі по задачах механіки особливі точки.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Рішенню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1) (2.3.4) відповідає особлива точка типу сідло, а рішенню 2) (2.3.4) – фокус.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619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рівняння Вольтерри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772816"/>
            <a:ext cx="4867275" cy="4454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7276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Стаціонарне рішення рівняння Вольтерри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</a:rPr>
              <a:t>Розглянемо докладно поводження системи відповідно до самої зовнішньої фазової кривої з приведених на рис. 2.3.1. Вона відповідає малим початковим значенням n</a:t>
            </a:r>
            <a:r>
              <a:rPr lang="uk-UA" baseline="-25000" dirty="0">
                <a:solidFill>
                  <a:schemeClr val="bg1"/>
                </a:solidFill>
              </a:rPr>
              <a:t>1</a:t>
            </a:r>
            <a:r>
              <a:rPr lang="uk-UA" dirty="0">
                <a:solidFill>
                  <a:schemeClr val="bg1"/>
                </a:solidFill>
              </a:rPr>
              <a:t> і n</a:t>
            </a:r>
            <a:r>
              <a:rPr lang="uk-UA" baseline="-25000" dirty="0">
                <a:solidFill>
                  <a:schemeClr val="bg1"/>
                </a:solidFill>
              </a:rPr>
              <a:t>2</a:t>
            </a:r>
            <a:r>
              <a:rPr lang="uk-UA" dirty="0">
                <a:solidFill>
                  <a:schemeClr val="bg1"/>
                </a:solidFill>
              </a:rPr>
              <a:t>, тобто старту системи з околу рішення 1) (2.3.4). Відповідні залежності n</a:t>
            </a:r>
            <a:r>
              <a:rPr lang="uk-UA" baseline="-25000" dirty="0">
                <a:solidFill>
                  <a:schemeClr val="bg1"/>
                </a:solidFill>
              </a:rPr>
              <a:t>1</a:t>
            </a:r>
            <a:r>
              <a:rPr lang="uk-UA" dirty="0">
                <a:solidFill>
                  <a:schemeClr val="bg1"/>
                </a:solidFill>
              </a:rPr>
              <a:t>=n</a:t>
            </a:r>
            <a:r>
              <a:rPr lang="uk-UA" baseline="-25000" dirty="0">
                <a:solidFill>
                  <a:schemeClr val="bg1"/>
                </a:solidFill>
              </a:rPr>
              <a:t>1</a:t>
            </a:r>
            <a:r>
              <a:rPr lang="uk-UA" dirty="0">
                <a:solidFill>
                  <a:schemeClr val="bg1"/>
                </a:solidFill>
              </a:rPr>
              <a:t>(t) і n</a:t>
            </a:r>
            <a:r>
              <a:rPr lang="uk-UA" baseline="-25000" dirty="0">
                <a:solidFill>
                  <a:schemeClr val="bg1"/>
                </a:solidFill>
              </a:rPr>
              <a:t>2</a:t>
            </a:r>
            <a:r>
              <a:rPr lang="uk-UA" dirty="0">
                <a:solidFill>
                  <a:schemeClr val="bg1"/>
                </a:solidFill>
              </a:rPr>
              <a:t>=n</a:t>
            </a:r>
            <a:r>
              <a:rPr lang="uk-UA" baseline="-25000" dirty="0">
                <a:solidFill>
                  <a:schemeClr val="bg1"/>
                </a:solidFill>
              </a:rPr>
              <a:t>2</a:t>
            </a:r>
            <a:r>
              <a:rPr lang="uk-UA" dirty="0">
                <a:solidFill>
                  <a:schemeClr val="bg1"/>
                </a:solidFill>
              </a:rPr>
              <a:t>(t) приведені на рис. 2.3.2.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Якщо в початковий момент часу мало і хижаків і жертв, то перевага на стороні жертв. Їх майже не знищують, і вони починають стрімко розмножуватися.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38191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2319</TotalTime>
  <Words>837</Words>
  <Application>Microsoft Office PowerPoint</Application>
  <PresentationFormat>Экран (4:3)</PresentationFormat>
  <Paragraphs>83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Паркет</vt:lpstr>
      <vt:lpstr>Формула</vt:lpstr>
      <vt:lpstr>СИСТЕМНИЙ АНАЛІЗ 7</vt:lpstr>
      <vt:lpstr>ЛЕКЦІЯ 7</vt:lpstr>
      <vt:lpstr>Задача про взаємодію двох популяцій</vt:lpstr>
      <vt:lpstr>Рівняння Вольтерри</vt:lpstr>
      <vt:lpstr>Стаціонарне рішення рівняння Вольтерри</vt:lpstr>
      <vt:lpstr>Стаціонарне рішення рівняння Вольтерри</vt:lpstr>
      <vt:lpstr>Стаціонарне рішення рівняння Вольтерри</vt:lpstr>
      <vt:lpstr>Стаціонарне рішення рівняння Вольтерри</vt:lpstr>
      <vt:lpstr>Стаціонарне рішення рівняння Вольтерри</vt:lpstr>
      <vt:lpstr>Стаціонарне рішення рівняння Вольтерри</vt:lpstr>
      <vt:lpstr>Стаціонарне рішення рівняння Вольтерри</vt:lpstr>
      <vt:lpstr>Презентация PowerPoint</vt:lpstr>
      <vt:lpstr>Стаціонарне рішення рівняння Вольтерри</vt:lpstr>
      <vt:lpstr>Стаціонарне рішення рівняння Вольтерри</vt:lpstr>
      <vt:lpstr>Видозмінений варіант системи  «хижак-жертва» </vt:lpstr>
      <vt:lpstr>Видозмінений варіант системи  «хижак-жертва» </vt:lpstr>
      <vt:lpstr>Видозмінений варіант системи  «хижак-жертва»  </vt:lpstr>
      <vt:lpstr>Видозмінений варіант системи  «хижак-жертва» </vt:lpstr>
      <vt:lpstr>Видозмінений варіант системи  «хижак-жертва» </vt:lpstr>
      <vt:lpstr>Видозмінений варіант системи  «хижак-жертва»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207</cp:revision>
  <dcterms:created xsi:type="dcterms:W3CDTF">2018-09-10T07:12:08Z</dcterms:created>
  <dcterms:modified xsi:type="dcterms:W3CDTF">2023-10-19T12:52:14Z</dcterms:modified>
</cp:coreProperties>
</file>