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381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1" r:id="rId55"/>
    <p:sldId id="312" r:id="rId56"/>
    <p:sldId id="313" r:id="rId57"/>
    <p:sldId id="315" r:id="rId58"/>
    <p:sldId id="316" r:id="rId59"/>
    <p:sldId id="317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5" r:id="rId76"/>
    <p:sldId id="336" r:id="rId77"/>
    <p:sldId id="337" r:id="rId78"/>
    <p:sldId id="338" r:id="rId79"/>
    <p:sldId id="339" r:id="rId80"/>
    <p:sldId id="340" r:id="rId81"/>
    <p:sldId id="341" r:id="rId82"/>
    <p:sldId id="342" r:id="rId83"/>
    <p:sldId id="343" r:id="rId84"/>
    <p:sldId id="344" r:id="rId85"/>
    <p:sldId id="345" r:id="rId86"/>
    <p:sldId id="346" r:id="rId87"/>
    <p:sldId id="347" r:id="rId88"/>
    <p:sldId id="348" r:id="rId89"/>
    <p:sldId id="349" r:id="rId90"/>
    <p:sldId id="350" r:id="rId91"/>
    <p:sldId id="351" r:id="rId92"/>
  </p:sldIdLst>
  <p:sldSz cx="12192000" cy="6858000"/>
  <p:notesSz cx="12192000" cy="6858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75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57200" y="0"/>
            <a:ext cx="1122045" cy="5329555"/>
          </a:xfrm>
          <a:custGeom>
            <a:avLst/>
            <a:gdLst/>
            <a:ahLst/>
            <a:cxnLst/>
            <a:rect l="l" t="t" r="r" b="b"/>
            <a:pathLst>
              <a:path w="1122045" h="5329555">
                <a:moveTo>
                  <a:pt x="1121664" y="0"/>
                </a:moveTo>
                <a:lnTo>
                  <a:pt x="867791" y="0"/>
                </a:lnTo>
                <a:lnTo>
                  <a:pt x="0" y="5286502"/>
                </a:lnTo>
                <a:lnTo>
                  <a:pt x="247497" y="5329428"/>
                </a:lnTo>
                <a:lnTo>
                  <a:pt x="1121664" y="0"/>
                </a:lnTo>
                <a:close/>
              </a:path>
            </a:pathLst>
          </a:custGeom>
          <a:solidFill>
            <a:srgbClr val="2F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50876" y="0"/>
            <a:ext cx="1117600" cy="5278120"/>
          </a:xfrm>
          <a:custGeom>
            <a:avLst/>
            <a:gdLst/>
            <a:ahLst/>
            <a:cxnLst/>
            <a:rect l="l" t="t" r="r" b="b"/>
            <a:pathLst>
              <a:path w="1117600" h="5278120">
                <a:moveTo>
                  <a:pt x="1117092" y="0"/>
                </a:moveTo>
                <a:lnTo>
                  <a:pt x="864793" y="0"/>
                </a:lnTo>
                <a:lnTo>
                  <a:pt x="0" y="5239512"/>
                </a:lnTo>
                <a:lnTo>
                  <a:pt x="249123" y="5277612"/>
                </a:lnTo>
                <a:lnTo>
                  <a:pt x="1117092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50876" y="5239511"/>
            <a:ext cx="1228725" cy="1618615"/>
          </a:xfrm>
          <a:custGeom>
            <a:avLst/>
            <a:gdLst/>
            <a:ahLst/>
            <a:cxnLst/>
            <a:rect l="l" t="t" r="r" b="b"/>
            <a:pathLst>
              <a:path w="1228725" h="1618615">
                <a:moveTo>
                  <a:pt x="0" y="0"/>
                </a:moveTo>
                <a:lnTo>
                  <a:pt x="1174369" y="1618487"/>
                </a:lnTo>
                <a:lnTo>
                  <a:pt x="1228344" y="161848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57200" y="5291328"/>
            <a:ext cx="1495425" cy="1567180"/>
          </a:xfrm>
          <a:custGeom>
            <a:avLst/>
            <a:gdLst/>
            <a:ahLst/>
            <a:cxnLst/>
            <a:rect l="l" t="t" r="r" b="b"/>
            <a:pathLst>
              <a:path w="1495425" h="1567179">
                <a:moveTo>
                  <a:pt x="0" y="0"/>
                </a:moveTo>
                <a:lnTo>
                  <a:pt x="1442720" y="1566672"/>
                </a:lnTo>
                <a:lnTo>
                  <a:pt x="1495044" y="1566672"/>
                </a:lnTo>
                <a:lnTo>
                  <a:pt x="0" y="0"/>
                </a:lnTo>
                <a:close/>
              </a:path>
            </a:pathLst>
          </a:custGeom>
          <a:solidFill>
            <a:srgbClr val="0C5A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57200" y="5286755"/>
            <a:ext cx="2131060" cy="1571625"/>
          </a:xfrm>
          <a:custGeom>
            <a:avLst/>
            <a:gdLst/>
            <a:ahLst/>
            <a:cxnLst/>
            <a:rect l="l" t="t" r="r" b="b"/>
            <a:pathLst>
              <a:path w="2131060" h="1571625">
                <a:moveTo>
                  <a:pt x="0" y="0"/>
                </a:moveTo>
                <a:lnTo>
                  <a:pt x="0" y="4699"/>
                </a:lnTo>
                <a:lnTo>
                  <a:pt x="1495552" y="1571243"/>
                </a:lnTo>
                <a:lnTo>
                  <a:pt x="2130552" y="1571243"/>
                </a:lnTo>
                <a:lnTo>
                  <a:pt x="247662" y="42799"/>
                </a:lnTo>
                <a:lnTo>
                  <a:pt x="0" y="0"/>
                </a:lnTo>
                <a:close/>
              </a:path>
            </a:pathLst>
          </a:custGeom>
          <a:solidFill>
            <a:srgbClr val="1286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50876" y="5239511"/>
            <a:ext cx="1694814" cy="1618615"/>
          </a:xfrm>
          <a:custGeom>
            <a:avLst/>
            <a:gdLst/>
            <a:ahLst/>
            <a:cxnLst/>
            <a:rect l="l" t="t" r="r" b="b"/>
            <a:pathLst>
              <a:path w="1694814" h="1618615">
                <a:moveTo>
                  <a:pt x="0" y="0"/>
                </a:moveTo>
                <a:lnTo>
                  <a:pt x="1228217" y="1618487"/>
                </a:lnTo>
                <a:lnTo>
                  <a:pt x="1694688" y="1618487"/>
                </a:lnTo>
                <a:lnTo>
                  <a:pt x="291973" y="95250"/>
                </a:lnTo>
                <a:lnTo>
                  <a:pt x="244360" y="42799"/>
                </a:lnTo>
                <a:lnTo>
                  <a:pt x="249123" y="42799"/>
                </a:lnTo>
                <a:lnTo>
                  <a:pt x="249123" y="38100"/>
                </a:lnTo>
                <a:lnTo>
                  <a:pt x="24436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C5A8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C5A8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C5A8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93920" y="527049"/>
            <a:ext cx="280415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C5A8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63116" y="1249425"/>
            <a:ext cx="9485630" cy="16040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TR/html4/loose.dtd" TargetMode="External"/><Relationship Id="rId2" Type="http://schemas.openxmlformats.org/officeDocument/2006/relationships/hyperlink" Target="http://www.w3.org/TR/html4/strict.dtd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w3.org/TR/html4/frameset.dtd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m/" TargetMode="External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hyperlink" Target="http://google.com/" TargetMode="External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hyperlink" Target="mailto:you@company.com" TargetMode="External"/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>
            <a:spLocks noGrp="1"/>
          </p:cNvSpPr>
          <p:nvPr>
            <p:ph type="title" idx="4294967295"/>
          </p:nvPr>
        </p:nvSpPr>
        <p:spPr>
          <a:xfrm>
            <a:off x="1524000" y="152400"/>
            <a:ext cx="9144000" cy="20697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sz="4400" spc="-275" dirty="0"/>
              <a:t>Лекція</a:t>
            </a:r>
            <a:r>
              <a:rPr sz="4400" spc="-605" dirty="0"/>
              <a:t> </a:t>
            </a:r>
            <a:r>
              <a:rPr sz="4400" spc="-495" dirty="0"/>
              <a:t>1</a:t>
            </a:r>
            <a:endParaRPr sz="4400" dirty="0"/>
          </a:p>
          <a:p>
            <a:pPr marL="442913" marR="5080" indent="481013" algn="ctr">
              <a:spcBef>
                <a:spcPts val="235"/>
              </a:spcBef>
            </a:pPr>
            <a:r>
              <a:rPr sz="4400" spc="-355" dirty="0">
                <a:solidFill>
                  <a:schemeClr val="tx1"/>
                </a:solidFill>
              </a:rPr>
              <a:t>«</a:t>
            </a:r>
            <a:r>
              <a:rPr sz="4400" spc="-355" dirty="0" err="1">
                <a:solidFill>
                  <a:schemeClr val="tx1"/>
                </a:solidFill>
              </a:rPr>
              <a:t>Створення</a:t>
            </a:r>
            <a:r>
              <a:rPr sz="4400" spc="-780" dirty="0">
                <a:solidFill>
                  <a:schemeClr val="tx1"/>
                </a:solidFill>
              </a:rPr>
              <a:t> </a:t>
            </a:r>
            <a:r>
              <a:rPr sz="4400" spc="5" dirty="0">
                <a:solidFill>
                  <a:schemeClr val="tx1"/>
                </a:solidFill>
              </a:rPr>
              <a:t>HTML- </a:t>
            </a:r>
            <a:r>
              <a:rPr sz="4400" spc="-204" dirty="0">
                <a:solidFill>
                  <a:schemeClr val="tx1"/>
                </a:solidFill>
              </a:rPr>
              <a:t> </a:t>
            </a:r>
            <a:r>
              <a:rPr sz="4400" spc="-305" dirty="0">
                <a:solidFill>
                  <a:schemeClr val="tx1"/>
                </a:solidFill>
              </a:rPr>
              <a:t>сторінок </a:t>
            </a:r>
            <a:r>
              <a:rPr sz="4400" spc="-335" dirty="0">
                <a:solidFill>
                  <a:schemeClr val="tx1"/>
                </a:solidFill>
              </a:rPr>
              <a:t>(частина</a:t>
            </a:r>
            <a:r>
              <a:rPr sz="4400" spc="-1125" dirty="0">
                <a:solidFill>
                  <a:schemeClr val="tx1"/>
                </a:solidFill>
              </a:rPr>
              <a:t> </a:t>
            </a:r>
            <a:r>
              <a:rPr sz="4400" spc="-535" dirty="0">
                <a:solidFill>
                  <a:schemeClr val="tx1"/>
                </a:solidFill>
              </a:rPr>
              <a:t>1)»</a:t>
            </a:r>
            <a:endParaRPr sz="4400" dirty="0">
              <a:solidFill>
                <a:schemeClr val="tx1"/>
              </a:solidFill>
            </a:endParaRPr>
          </a:p>
        </p:txBody>
      </p:sp>
      <p:pic>
        <p:nvPicPr>
          <p:cNvPr id="2050" name="Picture 2" descr="Приложения в Google Play – Learn HTML">
            <a:extLst>
              <a:ext uri="{FF2B5EF4-FFF2-40B4-BE49-F238E27FC236}">
                <a16:creationId xmlns:a16="http://schemas.microsoft.com/office/drawing/2014/main" id="{AA1B3322-37FC-4EEC-89FD-1D16B5462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438400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676400"/>
            <a:ext cx="7018903" cy="3733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9703" y="4572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  <a:latin typeface="Cambria" panose="02040503050406030204" pitchFamily="18" charset="0"/>
              </a:rPr>
              <a:t>Запит браузера та </a:t>
            </a:r>
            <a:r>
              <a:rPr lang="ru-RU" sz="3200" b="1" dirty="0" err="1">
                <a:solidFill>
                  <a:schemeClr val="accent1"/>
                </a:solidFill>
                <a:latin typeface="Cambria" panose="02040503050406030204" pitchFamily="18" charset="0"/>
              </a:rPr>
              <a:t>відповідь</a:t>
            </a:r>
            <a:r>
              <a:rPr lang="ru-RU" sz="3200" b="1" dirty="0">
                <a:solidFill>
                  <a:schemeClr val="accent1"/>
                </a:solidFill>
                <a:latin typeface="Cambria" panose="02040503050406030204" pitchFamily="18" charset="0"/>
              </a:rPr>
              <a:t> сервера</a:t>
            </a:r>
            <a:endParaRPr lang="uk-UA" sz="3200" b="1" dirty="0">
              <a:solidFill>
                <a:schemeClr val="accent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205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type="title" idx="4294967295"/>
          </p:nvPr>
        </p:nvSpPr>
        <p:spPr>
          <a:xfrm>
            <a:off x="449179" y="704317"/>
            <a:ext cx="117348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58845" marR="5080" indent="-3446145" algn="ctr">
              <a:lnSpc>
                <a:spcPct val="100000"/>
              </a:lnSpc>
              <a:spcBef>
                <a:spcPts val="95"/>
              </a:spcBef>
            </a:pPr>
            <a:r>
              <a:rPr spc="-185" dirty="0"/>
              <a:t>Інструменти </a:t>
            </a:r>
            <a:r>
              <a:rPr spc="-190" dirty="0" err="1"/>
              <a:t>створення</a:t>
            </a:r>
            <a:r>
              <a:rPr spc="-190" dirty="0"/>
              <a:t> </a:t>
            </a:r>
            <a:r>
              <a:rPr spc="-165" dirty="0"/>
              <a:t>web-  </a:t>
            </a:r>
            <a:r>
              <a:rPr spc="-170" dirty="0"/>
              <a:t>сторінок</a:t>
            </a:r>
          </a:p>
        </p:txBody>
      </p:sp>
      <p:sp>
        <p:nvSpPr>
          <p:cNvPr id="13" name="object 13"/>
          <p:cNvSpPr/>
          <p:nvPr/>
        </p:nvSpPr>
        <p:spPr>
          <a:xfrm>
            <a:off x="2092451" y="1793748"/>
            <a:ext cx="2714244" cy="31912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10555" y="1793748"/>
            <a:ext cx="2715768" cy="31912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30183" y="1793748"/>
            <a:ext cx="2657855" cy="3124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5867400" y="595386"/>
            <a:ext cx="1360488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30" dirty="0"/>
              <a:t>HTML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80742" y="1477517"/>
            <a:ext cx="9592945" cy="4351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Clr>
                <a:srgbClr val="1286C3"/>
              </a:buClr>
              <a:buSzPct val="144642"/>
              <a:buFont typeface="Arial"/>
              <a:buChar char="•"/>
              <a:tabLst>
                <a:tab pos="299720" algn="l"/>
              </a:tabLst>
            </a:pPr>
            <a:r>
              <a:rPr sz="2800" b="1" spc="20" dirty="0">
                <a:latin typeface="Trebuchet MS"/>
                <a:cs typeface="Trebuchet MS"/>
              </a:rPr>
              <a:t>HTML</a:t>
            </a:r>
            <a:r>
              <a:rPr sz="2800" b="1" spc="-300" dirty="0">
                <a:latin typeface="Trebuchet MS"/>
                <a:cs typeface="Trebuchet MS"/>
              </a:rPr>
              <a:t> </a:t>
            </a:r>
            <a:r>
              <a:rPr sz="2800" spc="-135" dirty="0">
                <a:latin typeface="Arial"/>
                <a:cs typeface="Arial"/>
              </a:rPr>
              <a:t>або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b="1" spc="-130" dirty="0">
                <a:latin typeface="Trebuchet MS"/>
                <a:cs typeface="Trebuchet MS"/>
              </a:rPr>
              <a:t>HyperText</a:t>
            </a:r>
            <a:r>
              <a:rPr sz="2800" b="1" spc="-245" dirty="0">
                <a:latin typeface="Trebuchet MS"/>
                <a:cs typeface="Trebuchet MS"/>
              </a:rPr>
              <a:t> </a:t>
            </a:r>
            <a:r>
              <a:rPr sz="2800" b="1" spc="-65" dirty="0">
                <a:latin typeface="Trebuchet MS"/>
                <a:cs typeface="Trebuchet MS"/>
              </a:rPr>
              <a:t>Markup</a:t>
            </a:r>
            <a:r>
              <a:rPr sz="2800" b="1" spc="-270" dirty="0">
                <a:latin typeface="Trebuchet MS"/>
                <a:cs typeface="Trebuchet MS"/>
              </a:rPr>
              <a:t> </a:t>
            </a:r>
            <a:r>
              <a:rPr sz="2800" b="1" spc="-40" dirty="0">
                <a:latin typeface="Trebuchet MS"/>
                <a:cs typeface="Trebuchet MS"/>
              </a:rPr>
              <a:t>Language</a:t>
            </a:r>
            <a:r>
              <a:rPr sz="2800" b="1" spc="-270" dirty="0">
                <a:latin typeface="Trebuchet MS"/>
                <a:cs typeface="Trebuchet MS"/>
              </a:rPr>
              <a:t> </a:t>
            </a:r>
            <a:r>
              <a:rPr sz="2800" spc="-145" dirty="0">
                <a:latin typeface="Arial"/>
                <a:cs typeface="Arial"/>
              </a:rPr>
              <a:t>є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стандартною</a:t>
            </a:r>
            <a:endParaRPr sz="2800">
              <a:latin typeface="Arial"/>
              <a:cs typeface="Arial"/>
            </a:endParaRPr>
          </a:p>
          <a:p>
            <a:pPr marL="299085" marR="163830">
              <a:lnSpc>
                <a:spcPct val="100000"/>
              </a:lnSpc>
            </a:pPr>
            <a:r>
              <a:rPr sz="2800" spc="-95" dirty="0">
                <a:latin typeface="Arial"/>
                <a:cs typeface="Arial"/>
              </a:rPr>
              <a:t>мовою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розмітки,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яка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використовується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для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створення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web-  </a:t>
            </a:r>
            <a:r>
              <a:rPr sz="2800" spc="-50" dirty="0">
                <a:latin typeface="Arial"/>
                <a:cs typeface="Arial"/>
              </a:rPr>
              <a:t>сторінок.</a:t>
            </a:r>
            <a:endParaRPr sz="280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spcBef>
                <a:spcPts val="1275"/>
              </a:spcBef>
              <a:buClr>
                <a:srgbClr val="1286C3"/>
              </a:buClr>
              <a:buSzPct val="144642"/>
              <a:buFont typeface="Arial"/>
              <a:buChar char="•"/>
              <a:tabLst>
                <a:tab pos="299720" algn="l"/>
              </a:tabLst>
            </a:pPr>
            <a:r>
              <a:rPr sz="2800" b="1" spc="20" dirty="0">
                <a:latin typeface="Trebuchet MS"/>
                <a:cs typeface="Trebuchet MS"/>
              </a:rPr>
              <a:t>HTML</a:t>
            </a:r>
            <a:r>
              <a:rPr sz="2800" b="1" spc="-295" dirty="0">
                <a:latin typeface="Trebuchet MS"/>
                <a:cs typeface="Trebuchet MS"/>
              </a:rPr>
              <a:t> </a:t>
            </a:r>
            <a:r>
              <a:rPr sz="2800" spc="-95" dirty="0">
                <a:latin typeface="Arial"/>
                <a:cs typeface="Arial"/>
              </a:rPr>
              <a:t>розглядають</a:t>
            </a:r>
            <a:r>
              <a:rPr sz="2800" spc="-18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як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систему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верстки,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яка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визначає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склад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25" dirty="0">
                <a:latin typeface="Arial"/>
                <a:cs typeface="Arial"/>
              </a:rPr>
              <a:t>і  </a:t>
            </a:r>
            <a:r>
              <a:rPr sz="2800" spc="-114" dirty="0">
                <a:latin typeface="Arial"/>
                <a:cs typeface="Arial"/>
              </a:rPr>
              <a:t>розташування </a:t>
            </a:r>
            <a:r>
              <a:rPr sz="2800" spc="-125" dirty="0">
                <a:latin typeface="Arial"/>
                <a:cs typeface="Arial"/>
              </a:rPr>
              <a:t>елементів на</a:t>
            </a:r>
            <a:r>
              <a:rPr sz="2800" spc="-375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web-сторінці.</a:t>
            </a:r>
            <a:endParaRPr sz="2800">
              <a:latin typeface="Arial"/>
              <a:cs typeface="Arial"/>
            </a:endParaRPr>
          </a:p>
          <a:p>
            <a:pPr marL="299085" marR="1465580" indent="-286385">
              <a:lnSpc>
                <a:spcPct val="100000"/>
              </a:lnSpc>
              <a:spcBef>
                <a:spcPts val="1275"/>
              </a:spcBef>
              <a:buClr>
                <a:srgbClr val="1286C3"/>
              </a:buClr>
              <a:buSzPct val="144642"/>
              <a:buFont typeface="Arial"/>
              <a:buChar char="•"/>
              <a:tabLst>
                <a:tab pos="299720" algn="l"/>
              </a:tabLst>
            </a:pPr>
            <a:r>
              <a:rPr sz="2800" b="1" spc="20" dirty="0">
                <a:latin typeface="Trebuchet MS"/>
                <a:cs typeface="Trebuchet MS"/>
              </a:rPr>
              <a:t>HTML</a:t>
            </a:r>
            <a:r>
              <a:rPr sz="2800" b="1" spc="-295" dirty="0">
                <a:latin typeface="Trebuchet MS"/>
                <a:cs typeface="Trebuchet MS"/>
              </a:rPr>
              <a:t> </a:t>
            </a:r>
            <a:r>
              <a:rPr sz="2800" spc="-85" dirty="0">
                <a:latin typeface="Arial"/>
                <a:cs typeface="Arial"/>
              </a:rPr>
              <a:t>призначений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для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виділення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логічних</a:t>
            </a:r>
            <a:r>
              <a:rPr sz="2800" spc="-180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частин  </a:t>
            </a:r>
            <a:r>
              <a:rPr sz="2800" spc="-80" dirty="0">
                <a:latin typeface="Arial"/>
                <a:cs typeface="Arial"/>
              </a:rPr>
              <a:t>документа.</a:t>
            </a:r>
            <a:endParaRPr sz="2800">
              <a:latin typeface="Arial"/>
              <a:cs typeface="Arial"/>
            </a:endParaRPr>
          </a:p>
          <a:p>
            <a:pPr marL="299085" marR="802640" indent="-286385">
              <a:lnSpc>
                <a:spcPct val="100000"/>
              </a:lnSpc>
              <a:spcBef>
                <a:spcPts val="1270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10" dirty="0">
                <a:latin typeface="Arial"/>
                <a:cs typeface="Arial"/>
              </a:rPr>
              <a:t>Текстові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документи,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що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містять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розмітку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на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мові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HTML,  </a:t>
            </a:r>
            <a:r>
              <a:rPr sz="2800" spc="-60" dirty="0">
                <a:latin typeface="Arial"/>
                <a:cs typeface="Arial"/>
              </a:rPr>
              <a:t>традиційно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мають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розширення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80" dirty="0">
                <a:latin typeface="Arial"/>
                <a:cs typeface="Arial"/>
              </a:rPr>
              <a:t>*.html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30" dirty="0">
                <a:latin typeface="Arial"/>
                <a:cs typeface="Arial"/>
              </a:rPr>
              <a:t>або</a:t>
            </a:r>
            <a:r>
              <a:rPr sz="2800" spc="-229" dirty="0">
                <a:latin typeface="Arial"/>
                <a:cs typeface="Arial"/>
              </a:rPr>
              <a:t> </a:t>
            </a:r>
            <a:r>
              <a:rPr sz="2800" spc="70" dirty="0">
                <a:latin typeface="Arial"/>
                <a:cs typeface="Arial"/>
              </a:rPr>
              <a:t>*.htm.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01367" y="0"/>
            <a:ext cx="969263" cy="1132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5867400" y="1219200"/>
            <a:ext cx="9080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30" dirty="0"/>
              <a:t>CSS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63116" y="2248357"/>
            <a:ext cx="9862185" cy="294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lr>
                <a:srgbClr val="1286C3"/>
              </a:buClr>
              <a:buSzPct val="143750"/>
              <a:buFont typeface="Arial"/>
              <a:buChar char="•"/>
              <a:tabLst>
                <a:tab pos="299720" algn="l"/>
              </a:tabLst>
            </a:pPr>
            <a:r>
              <a:rPr sz="2400" b="1" spc="80" dirty="0">
                <a:latin typeface="Trebuchet MS"/>
                <a:cs typeface="Trebuchet MS"/>
              </a:rPr>
              <a:t>CSS</a:t>
            </a:r>
            <a:r>
              <a:rPr sz="2400" b="1" spc="-225" dirty="0">
                <a:latin typeface="Trebuchet MS"/>
                <a:cs typeface="Trebuchet MS"/>
              </a:rPr>
              <a:t> </a:t>
            </a:r>
            <a:r>
              <a:rPr sz="2400" b="1" spc="-80" dirty="0">
                <a:latin typeface="Trebuchet MS"/>
                <a:cs typeface="Trebuchet MS"/>
              </a:rPr>
              <a:t>(Cascading</a:t>
            </a:r>
            <a:r>
              <a:rPr sz="2400" b="1" spc="-270" dirty="0">
                <a:latin typeface="Trebuchet MS"/>
                <a:cs typeface="Trebuchet MS"/>
              </a:rPr>
              <a:t> </a:t>
            </a:r>
            <a:r>
              <a:rPr sz="2400" b="1" spc="-40" dirty="0">
                <a:latin typeface="Trebuchet MS"/>
                <a:cs typeface="Trebuchet MS"/>
              </a:rPr>
              <a:t>Style</a:t>
            </a:r>
            <a:r>
              <a:rPr sz="2400" b="1" spc="-280" dirty="0">
                <a:latin typeface="Trebuchet MS"/>
                <a:cs typeface="Trebuchet MS"/>
              </a:rPr>
              <a:t> </a:t>
            </a:r>
            <a:r>
              <a:rPr sz="2400" b="1" spc="-50" dirty="0">
                <a:latin typeface="Trebuchet MS"/>
                <a:cs typeface="Trebuchet MS"/>
              </a:rPr>
              <a:t>Sheets</a:t>
            </a:r>
            <a:r>
              <a:rPr sz="2400" b="1" spc="-254" dirty="0">
                <a:latin typeface="Trebuchet MS"/>
                <a:cs typeface="Trebuchet MS"/>
              </a:rPr>
              <a:t> </a:t>
            </a:r>
            <a:r>
              <a:rPr sz="2400" b="1" spc="-85" dirty="0">
                <a:latin typeface="Trebuchet MS"/>
                <a:cs typeface="Trebuchet MS"/>
              </a:rPr>
              <a:t>-</a:t>
            </a:r>
            <a:r>
              <a:rPr sz="2400" b="1" spc="-215" dirty="0">
                <a:latin typeface="Trebuchet MS"/>
                <a:cs typeface="Trebuchet MS"/>
              </a:rPr>
              <a:t> </a:t>
            </a:r>
            <a:r>
              <a:rPr sz="2400" b="1" spc="-114" dirty="0">
                <a:latin typeface="Trebuchet MS"/>
                <a:cs typeface="Trebuchet MS"/>
              </a:rPr>
              <a:t>каскадні</a:t>
            </a:r>
            <a:r>
              <a:rPr sz="2400" b="1" spc="-225" dirty="0">
                <a:latin typeface="Trebuchet MS"/>
                <a:cs typeface="Trebuchet MS"/>
              </a:rPr>
              <a:t> </a:t>
            </a:r>
            <a:r>
              <a:rPr sz="2400" b="1" spc="-120" dirty="0">
                <a:latin typeface="Trebuchet MS"/>
                <a:cs typeface="Trebuchet MS"/>
              </a:rPr>
              <a:t>таблиці</a:t>
            </a:r>
            <a:r>
              <a:rPr sz="2400" b="1" spc="-204" dirty="0">
                <a:latin typeface="Trebuchet MS"/>
                <a:cs typeface="Trebuchet MS"/>
              </a:rPr>
              <a:t> </a:t>
            </a:r>
            <a:r>
              <a:rPr sz="2400" b="1" spc="-135" dirty="0">
                <a:latin typeface="Trebuchet MS"/>
                <a:cs typeface="Trebuchet MS"/>
              </a:rPr>
              <a:t>стилів)</a:t>
            </a:r>
            <a:r>
              <a:rPr sz="2400" b="1" spc="-204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Arial"/>
                <a:cs typeface="Arial"/>
              </a:rPr>
              <a:t>-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технологія</a:t>
            </a:r>
            <a:endParaRPr sz="24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2400" spc="-80" dirty="0">
                <a:latin typeface="Arial"/>
                <a:cs typeface="Arial"/>
              </a:rPr>
              <a:t>управління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зовнішнім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виглядом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елементів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(тегів)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веб-сторінки.</a:t>
            </a:r>
            <a:endParaRPr sz="2400">
              <a:latin typeface="Arial"/>
              <a:cs typeface="Arial"/>
            </a:endParaRPr>
          </a:p>
          <a:p>
            <a:pPr marL="299085" marR="829944" indent="-286385" algn="just">
              <a:lnSpc>
                <a:spcPct val="99500"/>
              </a:lnSpc>
              <a:spcBef>
                <a:spcPts val="1190"/>
              </a:spcBef>
              <a:buClr>
                <a:srgbClr val="1286C3"/>
              </a:buClr>
              <a:buSzPct val="143750"/>
              <a:buChar char="•"/>
              <a:tabLst>
                <a:tab pos="299720" algn="l"/>
              </a:tabLst>
            </a:pPr>
            <a:r>
              <a:rPr sz="2400" spc="-295" dirty="0">
                <a:latin typeface="Arial"/>
                <a:cs typeface="Arial"/>
              </a:rPr>
              <a:t>CSS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або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каскадні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таблиці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стилів,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описують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правила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форматування  </a:t>
            </a:r>
            <a:r>
              <a:rPr sz="2400" spc="-65" dirty="0">
                <a:latin typeface="Arial"/>
                <a:cs typeface="Arial"/>
              </a:rPr>
              <a:t>окремих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елементів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веб-сторінки.</a:t>
            </a:r>
            <a:r>
              <a:rPr sz="2400" spc="-290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Створивши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стиль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один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раз,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його  </a:t>
            </a:r>
            <a:r>
              <a:rPr sz="2400" spc="-90" dirty="0">
                <a:latin typeface="Arial"/>
                <a:cs typeface="Arial"/>
              </a:rPr>
              <a:t>можна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застосовувати</a:t>
            </a:r>
            <a:r>
              <a:rPr sz="2800" spc="-27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до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будь-яких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елементів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сторінки.</a:t>
            </a:r>
            <a:endParaRPr sz="240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spcBef>
                <a:spcPts val="1205"/>
              </a:spcBef>
              <a:buClr>
                <a:srgbClr val="1286C3"/>
              </a:buClr>
              <a:buSzPct val="143750"/>
              <a:buChar char="•"/>
              <a:tabLst>
                <a:tab pos="299720" algn="l"/>
              </a:tabLst>
            </a:pPr>
            <a:r>
              <a:rPr sz="2400" spc="-125" dirty="0">
                <a:latin typeface="Arial"/>
                <a:cs typeface="Arial"/>
              </a:rPr>
              <a:t>Стилі </a:t>
            </a:r>
            <a:r>
              <a:rPr sz="2400" spc="-120" dirty="0">
                <a:latin typeface="Arial"/>
                <a:cs typeface="Arial"/>
              </a:rPr>
              <a:t>є </a:t>
            </a:r>
            <a:r>
              <a:rPr sz="2400" spc="-95" dirty="0">
                <a:latin typeface="Arial"/>
                <a:cs typeface="Arial"/>
              </a:rPr>
              <a:t>набором параметрів, </a:t>
            </a:r>
            <a:r>
              <a:rPr sz="2400" spc="-120" dirty="0">
                <a:latin typeface="Arial"/>
                <a:cs typeface="Arial"/>
              </a:rPr>
              <a:t>що </a:t>
            </a:r>
            <a:r>
              <a:rPr sz="2400" spc="-85" dirty="0">
                <a:latin typeface="Arial"/>
                <a:cs typeface="Arial"/>
              </a:rPr>
              <a:t>управляють </a:t>
            </a:r>
            <a:r>
              <a:rPr sz="2400" spc="-80" dirty="0">
                <a:latin typeface="Arial"/>
                <a:cs typeface="Arial"/>
              </a:rPr>
              <a:t>видом </a:t>
            </a:r>
            <a:r>
              <a:rPr sz="2400" spc="20" dirty="0">
                <a:latin typeface="Arial"/>
                <a:cs typeface="Arial"/>
              </a:rPr>
              <a:t>і </a:t>
            </a:r>
            <a:r>
              <a:rPr sz="2400" spc="-100" dirty="0">
                <a:latin typeface="Arial"/>
                <a:cs typeface="Arial"/>
              </a:rPr>
              <a:t>станом </a:t>
            </a:r>
            <a:r>
              <a:rPr sz="2400" spc="-105" dirty="0">
                <a:latin typeface="Arial"/>
                <a:cs typeface="Arial"/>
              </a:rPr>
              <a:t>елементів  </a:t>
            </a:r>
            <a:r>
              <a:rPr sz="2400" spc="-55" dirty="0">
                <a:latin typeface="Arial"/>
                <a:cs typeface="Arial"/>
              </a:rPr>
              <a:t>веб-сторінки.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28800" y="911327"/>
            <a:ext cx="969263" cy="1139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6444391" y="685800"/>
            <a:ext cx="522288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35" dirty="0"/>
              <a:t>JS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3400" y="1396110"/>
            <a:ext cx="11266395" cy="2004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227965" indent="-286385">
              <a:lnSpc>
                <a:spcPct val="100000"/>
              </a:lnSpc>
              <a:spcBef>
                <a:spcPts val="100"/>
              </a:spcBef>
              <a:buClr>
                <a:srgbClr val="1286C3"/>
              </a:buClr>
              <a:buSzPct val="143750"/>
              <a:buChar char="•"/>
              <a:tabLst>
                <a:tab pos="299720" algn="l"/>
              </a:tabLst>
            </a:pPr>
            <a:r>
              <a:rPr sz="2400" spc="-105" dirty="0">
                <a:latin typeface="Arial"/>
                <a:cs typeface="Arial"/>
              </a:rPr>
              <a:t>JavaScript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робить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документи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HTML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динамічними,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змінюючи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елементи  </a:t>
            </a:r>
            <a:r>
              <a:rPr sz="2400" spc="-100" dirty="0">
                <a:latin typeface="Arial"/>
                <a:cs typeface="Arial"/>
              </a:rPr>
              <a:t>HTML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у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відповідь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на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взаємодію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користувачів.</a:t>
            </a:r>
            <a:endParaRPr sz="2400" dirty="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spcBef>
                <a:spcPts val="1175"/>
              </a:spcBef>
              <a:buClr>
                <a:srgbClr val="1286C3"/>
              </a:buClr>
              <a:buSzPct val="143750"/>
              <a:buChar char="•"/>
              <a:tabLst>
                <a:tab pos="299720" algn="l"/>
              </a:tabLst>
            </a:pPr>
            <a:r>
              <a:rPr sz="2400" spc="-105" dirty="0">
                <a:latin typeface="Arial"/>
                <a:cs typeface="Arial"/>
              </a:rPr>
              <a:t>JavaScript </a:t>
            </a:r>
            <a:r>
              <a:rPr sz="2400" spc="-95" dirty="0">
                <a:latin typeface="Arial"/>
                <a:cs typeface="Arial"/>
              </a:rPr>
              <a:t>взаємодіє </a:t>
            </a:r>
            <a:r>
              <a:rPr sz="2400" spc="-35" dirty="0">
                <a:latin typeface="Arial"/>
                <a:cs typeface="Arial"/>
              </a:rPr>
              <a:t>із </a:t>
            </a:r>
            <a:r>
              <a:rPr sz="2400" spc="-75" dirty="0">
                <a:latin typeface="Arial"/>
                <a:cs typeface="Arial"/>
              </a:rPr>
              <a:t>HTML-документами </a:t>
            </a:r>
            <a:r>
              <a:rPr sz="2400" spc="-120" dirty="0">
                <a:latin typeface="Arial"/>
                <a:cs typeface="Arial"/>
              </a:rPr>
              <a:t>за </a:t>
            </a:r>
            <a:r>
              <a:rPr sz="2400" spc="-45" dirty="0">
                <a:latin typeface="Arial"/>
                <a:cs typeface="Arial"/>
              </a:rPr>
              <a:t>допомогою </a:t>
            </a:r>
            <a:r>
              <a:rPr sz="2400" spc="-100" dirty="0">
                <a:latin typeface="Arial"/>
                <a:cs typeface="Arial"/>
              </a:rPr>
              <a:t>HTML </a:t>
            </a:r>
            <a:r>
              <a:rPr sz="2400" spc="-90" dirty="0">
                <a:latin typeface="Arial"/>
                <a:cs typeface="Arial"/>
              </a:rPr>
              <a:t>DOM  </a:t>
            </a:r>
            <a:r>
              <a:rPr sz="2400" spc="-55" dirty="0">
                <a:latin typeface="Arial"/>
                <a:cs typeface="Arial"/>
              </a:rPr>
              <a:t>(Model</a:t>
            </a:r>
            <a:r>
              <a:rPr sz="2400" spc="-28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Object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Model),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інтерфейсу,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який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дозволяє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змінювати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властивості  </a:t>
            </a:r>
            <a:r>
              <a:rPr sz="2400" spc="-105" dirty="0">
                <a:latin typeface="Arial"/>
                <a:cs typeface="Arial"/>
              </a:rPr>
              <a:t>елементів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HTML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та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отримувати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зворотній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зв'язок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із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їх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поточним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станом.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8782" y="71538"/>
            <a:ext cx="970788" cy="1139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This en JavaScript">
            <a:extLst>
              <a:ext uri="{FF2B5EF4-FFF2-40B4-BE49-F238E27FC236}">
                <a16:creationId xmlns:a16="http://schemas.microsoft.com/office/drawing/2014/main" id="{E728C1E9-84B6-487E-838A-5D8E45738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05" y="3581400"/>
            <a:ext cx="5486400" cy="284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om JavaScript to React | Learn Next.js">
            <a:extLst>
              <a:ext uri="{FF2B5EF4-FFF2-40B4-BE49-F238E27FC236}">
                <a16:creationId xmlns:a16="http://schemas.microsoft.com/office/drawing/2014/main" id="{49B8554E-184B-473B-A7A1-D4994079F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597" y="3457831"/>
            <a:ext cx="5542157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3217164" y="83819"/>
            <a:ext cx="6452616" cy="6769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>
            <a:spLocks noGrp="1"/>
          </p:cNvSpPr>
          <p:nvPr>
            <p:ph type="title" idx="4294967295"/>
          </p:nvPr>
        </p:nvSpPr>
        <p:spPr>
          <a:xfrm>
            <a:off x="1066800" y="838200"/>
            <a:ext cx="10480675" cy="18589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49425" algn="r">
              <a:lnSpc>
                <a:spcPct val="100000"/>
              </a:lnSpc>
              <a:spcBef>
                <a:spcPts val="100"/>
              </a:spcBef>
            </a:pPr>
            <a:r>
              <a:rPr sz="6000" spc="-490" dirty="0">
                <a:solidFill>
                  <a:schemeClr val="tx1"/>
                </a:solidFill>
              </a:rPr>
              <a:t>2.</a:t>
            </a:r>
            <a:r>
              <a:rPr sz="6000" spc="-900" dirty="0">
                <a:solidFill>
                  <a:schemeClr val="tx1"/>
                </a:solidFill>
              </a:rPr>
              <a:t> </a:t>
            </a:r>
            <a:r>
              <a:rPr sz="6000" spc="-280" dirty="0">
                <a:solidFill>
                  <a:schemeClr val="tx1"/>
                </a:solidFill>
              </a:rPr>
              <a:t>Створення </a:t>
            </a:r>
            <a:r>
              <a:rPr sz="6000" spc="-150" dirty="0">
                <a:solidFill>
                  <a:schemeClr val="tx1"/>
                </a:solidFill>
              </a:rPr>
              <a:t> </a:t>
            </a:r>
            <a:r>
              <a:rPr sz="6000" spc="-250" dirty="0">
                <a:solidFill>
                  <a:schemeClr val="tx1"/>
                </a:solidFill>
              </a:rPr>
              <a:t>web-сторінок</a:t>
            </a:r>
            <a:r>
              <a:rPr sz="6000" spc="-625" dirty="0">
                <a:solidFill>
                  <a:schemeClr val="tx1"/>
                </a:solidFill>
              </a:rPr>
              <a:t> </a:t>
            </a:r>
            <a:r>
              <a:rPr sz="6000" spc="-140" dirty="0">
                <a:solidFill>
                  <a:schemeClr val="tx1"/>
                </a:solidFill>
              </a:rPr>
              <a:t>за </a:t>
            </a:r>
            <a:r>
              <a:rPr sz="6000" spc="-70" dirty="0">
                <a:solidFill>
                  <a:schemeClr val="tx1"/>
                </a:solidFill>
              </a:rPr>
              <a:t> </a:t>
            </a:r>
            <a:r>
              <a:rPr sz="6000" spc="-210" dirty="0">
                <a:solidFill>
                  <a:schemeClr val="tx1"/>
                </a:solidFill>
              </a:rPr>
              <a:t>допомогою</a:t>
            </a:r>
            <a:r>
              <a:rPr sz="6000" spc="-650" dirty="0">
                <a:solidFill>
                  <a:schemeClr val="tx1"/>
                </a:solidFill>
              </a:rPr>
              <a:t> </a:t>
            </a:r>
            <a:r>
              <a:rPr sz="6000" spc="50" dirty="0">
                <a:solidFill>
                  <a:schemeClr val="tx1"/>
                </a:solidFill>
              </a:rPr>
              <a:t>HTML</a:t>
            </a:r>
            <a:endParaRPr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type="title" idx="4294967295"/>
          </p:nvPr>
        </p:nvSpPr>
        <p:spPr>
          <a:xfrm>
            <a:off x="1752600" y="685800"/>
            <a:ext cx="857567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75000" marR="5080" indent="-3162935">
              <a:lnSpc>
                <a:spcPct val="100000"/>
              </a:lnSpc>
              <a:spcBef>
                <a:spcPts val="95"/>
              </a:spcBef>
            </a:pPr>
            <a:r>
              <a:rPr spc="-335" dirty="0"/>
              <a:t>2.1. </a:t>
            </a:r>
            <a:r>
              <a:rPr spc="-145" dirty="0"/>
              <a:t>Основні </a:t>
            </a:r>
            <a:r>
              <a:rPr spc="-245" dirty="0"/>
              <a:t>елементи</a:t>
            </a:r>
            <a:r>
              <a:rPr spc="-770" dirty="0"/>
              <a:t> </a:t>
            </a:r>
            <a:r>
              <a:rPr spc="-175" dirty="0"/>
              <a:t>web-строрінок.  </a:t>
            </a:r>
            <a:r>
              <a:rPr spc="-300" dirty="0"/>
              <a:t>Теги</a:t>
            </a:r>
            <a:r>
              <a:rPr spc="-365" dirty="0"/>
              <a:t> </a:t>
            </a:r>
            <a:r>
              <a:rPr spc="-170" dirty="0"/>
              <a:t>(Tag)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646935" y="2232787"/>
            <a:ext cx="9354185" cy="2638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372110" indent="-286385">
              <a:lnSpc>
                <a:spcPct val="100000"/>
              </a:lnSpc>
              <a:spcBef>
                <a:spcPts val="105"/>
              </a:spcBef>
              <a:buClr>
                <a:srgbClr val="1286C3"/>
              </a:buClr>
              <a:buSzPct val="145312"/>
              <a:buChar char="•"/>
              <a:tabLst>
                <a:tab pos="299720" algn="l"/>
              </a:tabLst>
            </a:pPr>
            <a:r>
              <a:rPr sz="3200" spc="-55" dirty="0">
                <a:latin typeface="Arial"/>
                <a:cs typeface="Arial"/>
              </a:rPr>
              <a:t>Коди</a:t>
            </a:r>
            <a:r>
              <a:rPr sz="3200" spc="-265" dirty="0">
                <a:latin typeface="Arial"/>
                <a:cs typeface="Arial"/>
              </a:rPr>
              <a:t> </a:t>
            </a:r>
            <a:r>
              <a:rPr sz="3200" spc="-110" dirty="0">
                <a:latin typeface="Arial"/>
                <a:cs typeface="Arial"/>
              </a:rPr>
              <a:t>мови</a:t>
            </a:r>
            <a:r>
              <a:rPr sz="3200" spc="-254" dirty="0">
                <a:latin typeface="Arial"/>
                <a:cs typeface="Arial"/>
              </a:rPr>
              <a:t> </a:t>
            </a:r>
            <a:r>
              <a:rPr sz="3200" spc="-114" dirty="0">
                <a:latin typeface="Arial"/>
                <a:cs typeface="Arial"/>
              </a:rPr>
              <a:t>HTML,</a:t>
            </a:r>
            <a:r>
              <a:rPr sz="3200" spc="-270" dirty="0">
                <a:latin typeface="Arial"/>
                <a:cs typeface="Arial"/>
              </a:rPr>
              <a:t> </a:t>
            </a:r>
            <a:r>
              <a:rPr sz="3200" spc="-150" dirty="0">
                <a:latin typeface="Arial"/>
                <a:cs typeface="Arial"/>
              </a:rPr>
              <a:t>за</a:t>
            </a:r>
            <a:r>
              <a:rPr sz="3200" spc="-270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допомогою</a:t>
            </a:r>
            <a:r>
              <a:rPr sz="3200" spc="-229" dirty="0">
                <a:latin typeface="Arial"/>
                <a:cs typeface="Arial"/>
              </a:rPr>
              <a:t> </a:t>
            </a:r>
            <a:r>
              <a:rPr sz="3200" spc="-40" dirty="0">
                <a:latin typeface="Arial"/>
                <a:cs typeface="Arial"/>
              </a:rPr>
              <a:t>яких</a:t>
            </a:r>
            <a:r>
              <a:rPr sz="3200" spc="-260" dirty="0">
                <a:latin typeface="Arial"/>
                <a:cs typeface="Arial"/>
              </a:rPr>
              <a:t> </a:t>
            </a:r>
            <a:r>
              <a:rPr sz="3200" spc="-100" dirty="0">
                <a:latin typeface="Arial"/>
                <a:cs typeface="Arial"/>
              </a:rPr>
              <a:t>розмічають  </a:t>
            </a:r>
            <a:r>
              <a:rPr sz="3200" spc="-55" dirty="0">
                <a:latin typeface="Arial"/>
                <a:cs typeface="Arial"/>
              </a:rPr>
              <a:t>вихідний </a:t>
            </a:r>
            <a:r>
              <a:rPr sz="3200" spc="-114" dirty="0">
                <a:latin typeface="Arial"/>
                <a:cs typeface="Arial"/>
              </a:rPr>
              <a:t>текст, </a:t>
            </a:r>
            <a:r>
              <a:rPr sz="3200" spc="-110" dirty="0">
                <a:latin typeface="Arial"/>
                <a:cs typeface="Arial"/>
              </a:rPr>
              <a:t>називають</a:t>
            </a:r>
            <a:r>
              <a:rPr sz="3200" spc="-640" dirty="0">
                <a:latin typeface="Arial"/>
                <a:cs typeface="Arial"/>
              </a:rPr>
              <a:t> </a:t>
            </a:r>
            <a:r>
              <a:rPr sz="3200" b="1" spc="-140" dirty="0">
                <a:latin typeface="Trebuchet MS"/>
                <a:cs typeface="Trebuchet MS"/>
              </a:rPr>
              <a:t>тегами</a:t>
            </a:r>
            <a:r>
              <a:rPr sz="3200" spc="-140" dirty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 marL="299085" marR="5080" indent="-286385" algn="just">
              <a:lnSpc>
                <a:spcPct val="100000"/>
              </a:lnSpc>
              <a:spcBef>
                <a:spcPts val="1370"/>
              </a:spcBef>
              <a:buClr>
                <a:srgbClr val="1286C3"/>
              </a:buClr>
              <a:buSzPct val="145312"/>
              <a:buChar char="•"/>
              <a:tabLst>
                <a:tab pos="299720" algn="l"/>
              </a:tabLst>
            </a:pPr>
            <a:r>
              <a:rPr sz="3200" spc="-100" dirty="0">
                <a:latin typeface="Arial"/>
                <a:cs typeface="Arial"/>
              </a:rPr>
              <a:t>При</a:t>
            </a:r>
            <a:r>
              <a:rPr sz="3200" spc="-260" dirty="0">
                <a:latin typeface="Arial"/>
                <a:cs typeface="Arial"/>
              </a:rPr>
              <a:t> </a:t>
            </a:r>
            <a:r>
              <a:rPr sz="3200" spc="-85" dirty="0">
                <a:latin typeface="Arial"/>
                <a:cs typeface="Arial"/>
              </a:rPr>
              <a:t>відображенні</a:t>
            </a:r>
            <a:r>
              <a:rPr sz="3200" spc="-290" dirty="0">
                <a:latin typeface="Arial"/>
                <a:cs typeface="Arial"/>
              </a:rPr>
              <a:t> </a:t>
            </a:r>
            <a:r>
              <a:rPr sz="3200" spc="-90" dirty="0">
                <a:latin typeface="Arial"/>
                <a:cs typeface="Arial"/>
              </a:rPr>
              <a:t>документа</a:t>
            </a:r>
            <a:r>
              <a:rPr sz="3200" spc="-245" dirty="0">
                <a:latin typeface="Arial"/>
                <a:cs typeface="Arial"/>
              </a:rPr>
              <a:t> </a:t>
            </a:r>
            <a:r>
              <a:rPr sz="3200" spc="-130" dirty="0">
                <a:latin typeface="Arial"/>
                <a:cs typeface="Arial"/>
              </a:rPr>
              <a:t>в</a:t>
            </a:r>
            <a:r>
              <a:rPr sz="3200" spc="-245" dirty="0">
                <a:latin typeface="Arial"/>
                <a:cs typeface="Arial"/>
              </a:rPr>
              <a:t> </a:t>
            </a:r>
            <a:r>
              <a:rPr sz="3200" spc="-110" dirty="0">
                <a:latin typeface="Arial"/>
                <a:cs typeface="Arial"/>
              </a:rPr>
              <a:t>браузері</a:t>
            </a:r>
            <a:r>
              <a:rPr sz="3200" spc="-290" dirty="0">
                <a:latin typeface="Arial"/>
                <a:cs typeface="Arial"/>
              </a:rPr>
              <a:t> </a:t>
            </a:r>
            <a:r>
              <a:rPr sz="3200" spc="-150" dirty="0">
                <a:latin typeface="Arial"/>
                <a:cs typeface="Arial"/>
              </a:rPr>
              <a:t>самих</a:t>
            </a:r>
            <a:r>
              <a:rPr sz="3200" spc="-275" dirty="0">
                <a:latin typeface="Arial"/>
                <a:cs typeface="Arial"/>
              </a:rPr>
              <a:t> </a:t>
            </a:r>
            <a:r>
              <a:rPr sz="3200" spc="-40" dirty="0">
                <a:latin typeface="Arial"/>
                <a:cs typeface="Arial"/>
              </a:rPr>
              <a:t>тегів  </a:t>
            </a:r>
            <a:r>
              <a:rPr sz="3200" spc="-125" dirty="0">
                <a:latin typeface="Arial"/>
                <a:cs typeface="Arial"/>
              </a:rPr>
              <a:t>не</a:t>
            </a:r>
            <a:r>
              <a:rPr sz="3200" spc="-270" dirty="0">
                <a:latin typeface="Arial"/>
                <a:cs typeface="Arial"/>
              </a:rPr>
              <a:t> </a:t>
            </a:r>
            <a:r>
              <a:rPr sz="3200" spc="-70" dirty="0">
                <a:latin typeface="Arial"/>
                <a:cs typeface="Arial"/>
              </a:rPr>
              <a:t>видно,</a:t>
            </a:r>
            <a:r>
              <a:rPr sz="3200" spc="-245" dirty="0">
                <a:latin typeface="Arial"/>
                <a:cs typeface="Arial"/>
              </a:rPr>
              <a:t> </a:t>
            </a:r>
            <a:r>
              <a:rPr sz="3200" spc="-195" dirty="0">
                <a:latin typeface="Arial"/>
                <a:cs typeface="Arial"/>
              </a:rPr>
              <a:t>але</a:t>
            </a:r>
            <a:r>
              <a:rPr sz="3200" spc="-265" dirty="0">
                <a:latin typeface="Arial"/>
                <a:cs typeface="Arial"/>
              </a:rPr>
              <a:t> </a:t>
            </a:r>
            <a:r>
              <a:rPr sz="3200" spc="-75" dirty="0">
                <a:latin typeface="Arial"/>
                <a:cs typeface="Arial"/>
              </a:rPr>
              <a:t>вони</a:t>
            </a:r>
            <a:r>
              <a:rPr sz="3200" spc="-250" dirty="0">
                <a:latin typeface="Arial"/>
                <a:cs typeface="Arial"/>
              </a:rPr>
              <a:t> </a:t>
            </a:r>
            <a:r>
              <a:rPr sz="3200" spc="-110" dirty="0">
                <a:latin typeface="Arial"/>
                <a:cs typeface="Arial"/>
              </a:rPr>
              <a:t>впливають</a:t>
            </a:r>
            <a:r>
              <a:rPr sz="3200" spc="-254" dirty="0">
                <a:latin typeface="Arial"/>
                <a:cs typeface="Arial"/>
              </a:rPr>
              <a:t> </a:t>
            </a:r>
            <a:r>
              <a:rPr sz="3200" spc="-140" dirty="0">
                <a:latin typeface="Arial"/>
                <a:cs typeface="Arial"/>
              </a:rPr>
              <a:t>на</a:t>
            </a:r>
            <a:r>
              <a:rPr sz="3200" spc="-260" dirty="0">
                <a:latin typeface="Arial"/>
                <a:cs typeface="Arial"/>
              </a:rPr>
              <a:t> </a:t>
            </a:r>
            <a:r>
              <a:rPr sz="3200" spc="-80" dirty="0">
                <a:latin typeface="Arial"/>
                <a:cs typeface="Arial"/>
              </a:rPr>
              <a:t>зовнішній</a:t>
            </a:r>
            <a:r>
              <a:rPr sz="3200" spc="-270" dirty="0">
                <a:latin typeface="Arial"/>
                <a:cs typeface="Arial"/>
              </a:rPr>
              <a:t> </a:t>
            </a:r>
            <a:r>
              <a:rPr sz="3200" spc="-90" dirty="0">
                <a:latin typeface="Arial"/>
                <a:cs typeface="Arial"/>
              </a:rPr>
              <a:t>вигляд  </a:t>
            </a:r>
            <a:r>
              <a:rPr sz="3200" spc="-85" dirty="0">
                <a:latin typeface="Arial"/>
                <a:cs typeface="Arial"/>
              </a:rPr>
              <a:t>документа.</a:t>
            </a:r>
            <a:endParaRPr sz="3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813292" y="4721352"/>
            <a:ext cx="2438400" cy="21366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title" idx="4294967295"/>
          </p:nvPr>
        </p:nvSpPr>
        <p:spPr>
          <a:xfrm>
            <a:off x="1905000" y="533400"/>
            <a:ext cx="865822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5460" marR="5080" indent="-3033395">
              <a:lnSpc>
                <a:spcPct val="100000"/>
              </a:lnSpc>
              <a:spcBef>
                <a:spcPts val="95"/>
              </a:spcBef>
            </a:pPr>
            <a:r>
              <a:rPr spc="-145" dirty="0"/>
              <a:t>Основні</a:t>
            </a:r>
            <a:r>
              <a:rPr spc="-355" dirty="0"/>
              <a:t> </a:t>
            </a:r>
            <a:r>
              <a:rPr spc="-165" dirty="0"/>
              <a:t>групи</a:t>
            </a:r>
            <a:r>
              <a:rPr spc="-375" dirty="0"/>
              <a:t> </a:t>
            </a:r>
            <a:r>
              <a:rPr spc="-210" dirty="0"/>
              <a:t>тегів</a:t>
            </a:r>
            <a:r>
              <a:rPr spc="-365" dirty="0"/>
              <a:t> </a:t>
            </a:r>
            <a:r>
              <a:rPr spc="-105" dirty="0"/>
              <a:t>за</a:t>
            </a:r>
            <a:r>
              <a:rPr spc="-390" dirty="0"/>
              <a:t> </a:t>
            </a:r>
            <a:r>
              <a:rPr spc="-185" dirty="0"/>
              <a:t>призначенням</a:t>
            </a:r>
            <a:r>
              <a:rPr spc="-345" dirty="0"/>
              <a:t> </a:t>
            </a:r>
            <a:r>
              <a:rPr spc="-210" dirty="0"/>
              <a:t>і  сферою</a:t>
            </a:r>
            <a:r>
              <a:rPr spc="-385" dirty="0"/>
              <a:t> </a:t>
            </a:r>
            <a:r>
              <a:rPr spc="-254" dirty="0"/>
              <a:t>дії: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905000" y="2057400"/>
            <a:ext cx="9563100" cy="3684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Clr>
                <a:srgbClr val="1286C3"/>
              </a:buClr>
              <a:buSzPct val="145312"/>
              <a:buChar char="•"/>
              <a:tabLst>
                <a:tab pos="299720" algn="l"/>
              </a:tabLst>
            </a:pPr>
            <a:r>
              <a:rPr sz="3200" spc="-35" dirty="0">
                <a:latin typeface="Arial"/>
                <a:cs typeface="Arial"/>
              </a:rPr>
              <a:t>теги,</a:t>
            </a:r>
            <a:r>
              <a:rPr sz="3200" spc="-265" dirty="0">
                <a:latin typeface="Arial"/>
                <a:cs typeface="Arial"/>
              </a:rPr>
              <a:t> </a:t>
            </a:r>
            <a:r>
              <a:rPr sz="3200" spc="-155" dirty="0">
                <a:latin typeface="Arial"/>
                <a:cs typeface="Arial"/>
              </a:rPr>
              <a:t>що</a:t>
            </a:r>
            <a:r>
              <a:rPr sz="3200" spc="-250" dirty="0">
                <a:latin typeface="Arial"/>
                <a:cs typeface="Arial"/>
              </a:rPr>
              <a:t> </a:t>
            </a:r>
            <a:r>
              <a:rPr sz="3200" spc="-110" dirty="0">
                <a:latin typeface="Arial"/>
                <a:cs typeface="Arial"/>
              </a:rPr>
              <a:t>визначають</a:t>
            </a:r>
            <a:r>
              <a:rPr sz="3200" spc="-285" dirty="0">
                <a:latin typeface="Arial"/>
                <a:cs typeface="Arial"/>
              </a:rPr>
              <a:t> </a:t>
            </a:r>
            <a:r>
              <a:rPr sz="3200" spc="-65" dirty="0">
                <a:latin typeface="Arial"/>
                <a:cs typeface="Arial"/>
              </a:rPr>
              <a:t>структуру</a:t>
            </a:r>
            <a:r>
              <a:rPr sz="3200" spc="-245" dirty="0">
                <a:latin typeface="Arial"/>
                <a:cs typeface="Arial"/>
              </a:rPr>
              <a:t> </a:t>
            </a:r>
            <a:r>
              <a:rPr sz="3200" spc="-85" dirty="0">
                <a:latin typeface="Arial"/>
                <a:cs typeface="Arial"/>
              </a:rPr>
              <a:t>документа;</a:t>
            </a:r>
            <a:endParaRPr sz="3200" dirty="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spcBef>
                <a:spcPts val="1365"/>
              </a:spcBef>
              <a:buClr>
                <a:srgbClr val="1286C3"/>
              </a:buClr>
              <a:buSzPct val="145312"/>
              <a:buChar char="•"/>
              <a:tabLst>
                <a:tab pos="299720" algn="l"/>
              </a:tabLst>
            </a:pPr>
            <a:r>
              <a:rPr sz="3200" spc="-35" dirty="0">
                <a:latin typeface="Arial"/>
                <a:cs typeface="Arial"/>
              </a:rPr>
              <a:t>теги,</a:t>
            </a:r>
            <a:r>
              <a:rPr sz="3200" spc="-265" dirty="0">
                <a:latin typeface="Arial"/>
                <a:cs typeface="Arial"/>
              </a:rPr>
              <a:t> </a:t>
            </a:r>
            <a:r>
              <a:rPr sz="3200" spc="-155" dirty="0">
                <a:latin typeface="Arial"/>
                <a:cs typeface="Arial"/>
              </a:rPr>
              <a:t>що</a:t>
            </a:r>
            <a:r>
              <a:rPr sz="3200" spc="-245" dirty="0">
                <a:latin typeface="Arial"/>
                <a:cs typeface="Arial"/>
              </a:rPr>
              <a:t> </a:t>
            </a:r>
            <a:r>
              <a:rPr sz="3200" spc="-110" dirty="0">
                <a:latin typeface="Arial"/>
                <a:cs typeface="Arial"/>
              </a:rPr>
              <a:t>визначають</a:t>
            </a:r>
            <a:r>
              <a:rPr sz="3200" spc="-280" dirty="0">
                <a:latin typeface="Arial"/>
                <a:cs typeface="Arial"/>
              </a:rPr>
              <a:t> </a:t>
            </a:r>
            <a:r>
              <a:rPr sz="3200" spc="-160" dirty="0">
                <a:latin typeface="Arial"/>
                <a:cs typeface="Arial"/>
              </a:rPr>
              <a:t>оформлення</a:t>
            </a:r>
            <a:r>
              <a:rPr sz="3200" spc="-240" dirty="0">
                <a:latin typeface="Arial"/>
                <a:cs typeface="Arial"/>
              </a:rPr>
              <a:t> </a:t>
            </a:r>
            <a:r>
              <a:rPr sz="3200" spc="-75" dirty="0">
                <a:latin typeface="Arial"/>
                <a:cs typeface="Arial"/>
              </a:rPr>
              <a:t>блоків</a:t>
            </a:r>
            <a:r>
              <a:rPr sz="3200" spc="-265" dirty="0">
                <a:latin typeface="Arial"/>
                <a:cs typeface="Arial"/>
              </a:rPr>
              <a:t> </a:t>
            </a:r>
            <a:r>
              <a:rPr sz="3200" spc="-65" dirty="0">
                <a:latin typeface="Arial"/>
                <a:cs typeface="Arial"/>
              </a:rPr>
              <a:t>гіпертексту  </a:t>
            </a:r>
            <a:r>
              <a:rPr sz="3200" spc="-125" dirty="0">
                <a:latin typeface="Arial"/>
                <a:cs typeface="Arial"/>
              </a:rPr>
              <a:t>(параграфи, </a:t>
            </a:r>
            <a:r>
              <a:rPr sz="3200" spc="-70" dirty="0">
                <a:latin typeface="Arial"/>
                <a:cs typeface="Arial"/>
              </a:rPr>
              <a:t>списки, </a:t>
            </a:r>
            <a:r>
              <a:rPr sz="3200" spc="-100" dirty="0">
                <a:latin typeface="Arial"/>
                <a:cs typeface="Arial"/>
              </a:rPr>
              <a:t>таблиці,</a:t>
            </a:r>
            <a:r>
              <a:rPr sz="3200" spc="-595" dirty="0">
                <a:latin typeface="Arial"/>
                <a:cs typeface="Arial"/>
              </a:rPr>
              <a:t> </a:t>
            </a:r>
            <a:r>
              <a:rPr sz="3200" spc="-45" dirty="0">
                <a:latin typeface="Arial"/>
                <a:cs typeface="Arial"/>
              </a:rPr>
              <a:t>картинки);</a:t>
            </a:r>
            <a:endParaRPr sz="32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370"/>
              </a:spcBef>
              <a:buClr>
                <a:srgbClr val="1286C3"/>
              </a:buClr>
              <a:buSzPct val="145312"/>
              <a:buChar char="•"/>
              <a:tabLst>
                <a:tab pos="299720" algn="l"/>
              </a:tabLst>
            </a:pPr>
            <a:r>
              <a:rPr sz="3200" spc="-65" dirty="0">
                <a:latin typeface="Arial"/>
                <a:cs typeface="Arial"/>
              </a:rPr>
              <a:t>гіпертекстові </a:t>
            </a:r>
            <a:r>
              <a:rPr sz="3200" spc="-114" dirty="0">
                <a:latin typeface="Arial"/>
                <a:cs typeface="Arial"/>
              </a:rPr>
              <a:t>посилання </a:t>
            </a:r>
            <a:r>
              <a:rPr sz="3200" spc="-135" dirty="0">
                <a:latin typeface="Arial"/>
                <a:cs typeface="Arial"/>
              </a:rPr>
              <a:t>та</a:t>
            </a:r>
            <a:r>
              <a:rPr sz="3200" spc="-590" dirty="0">
                <a:latin typeface="Arial"/>
                <a:cs typeface="Arial"/>
              </a:rPr>
              <a:t> </a:t>
            </a:r>
            <a:r>
              <a:rPr sz="3200" spc="-70" dirty="0">
                <a:latin typeface="Arial"/>
                <a:cs typeface="Arial"/>
              </a:rPr>
              <a:t>закладки;</a:t>
            </a:r>
            <a:endParaRPr sz="32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370"/>
              </a:spcBef>
              <a:buClr>
                <a:srgbClr val="1286C3"/>
              </a:buClr>
              <a:buSzPct val="145312"/>
              <a:buChar char="•"/>
              <a:tabLst>
                <a:tab pos="299720" algn="l"/>
              </a:tabLst>
            </a:pPr>
            <a:r>
              <a:rPr sz="3200" spc="-175" dirty="0">
                <a:latin typeface="Arial"/>
                <a:cs typeface="Arial"/>
              </a:rPr>
              <a:t>форми </a:t>
            </a:r>
            <a:r>
              <a:rPr sz="3200" spc="-110" dirty="0">
                <a:latin typeface="Arial"/>
                <a:cs typeface="Arial"/>
              </a:rPr>
              <a:t>для </a:t>
            </a:r>
            <a:r>
              <a:rPr sz="3200" spc="-70" dirty="0">
                <a:latin typeface="Arial"/>
                <a:cs typeface="Arial"/>
              </a:rPr>
              <a:t>організації</a:t>
            </a:r>
            <a:r>
              <a:rPr sz="3200" spc="-515" dirty="0">
                <a:latin typeface="Arial"/>
                <a:cs typeface="Arial"/>
              </a:rPr>
              <a:t> </a:t>
            </a:r>
            <a:r>
              <a:rPr sz="3200" spc="-55" dirty="0">
                <a:latin typeface="Arial"/>
                <a:cs typeface="Arial"/>
              </a:rPr>
              <a:t>діалогу;</a:t>
            </a:r>
            <a:endParaRPr sz="32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370"/>
              </a:spcBef>
              <a:buClr>
                <a:srgbClr val="1286C3"/>
              </a:buClr>
              <a:buSzPct val="145312"/>
              <a:buChar char="•"/>
              <a:tabLst>
                <a:tab pos="299720" algn="l"/>
              </a:tabLst>
            </a:pPr>
            <a:r>
              <a:rPr sz="3200" spc="-30" dirty="0">
                <a:latin typeface="Arial"/>
                <a:cs typeface="Arial"/>
              </a:rPr>
              <a:t>теги </a:t>
            </a:r>
            <a:r>
              <a:rPr sz="3200" spc="-110" dirty="0">
                <a:latin typeface="Arial"/>
                <a:cs typeface="Arial"/>
              </a:rPr>
              <a:t>для </a:t>
            </a:r>
            <a:r>
              <a:rPr sz="3200" spc="-30" dirty="0">
                <a:latin typeface="Arial"/>
                <a:cs typeface="Arial"/>
              </a:rPr>
              <a:t>виклику</a:t>
            </a:r>
            <a:r>
              <a:rPr sz="3200" spc="-625" dirty="0">
                <a:latin typeface="Arial"/>
                <a:cs typeface="Arial"/>
              </a:rPr>
              <a:t> </a:t>
            </a:r>
            <a:r>
              <a:rPr sz="3200" spc="-75" dirty="0">
                <a:latin typeface="Arial"/>
                <a:cs typeface="Arial"/>
              </a:rPr>
              <a:t>програм.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4038600" y="609600"/>
            <a:ext cx="3894137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70" dirty="0"/>
              <a:t>Властивості</a:t>
            </a:r>
            <a:r>
              <a:rPr spc="-415" dirty="0"/>
              <a:t> </a:t>
            </a:r>
            <a:r>
              <a:rPr spc="-215" dirty="0"/>
              <a:t>тегів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4400" y="1376933"/>
            <a:ext cx="10820400" cy="4959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633095" indent="-286385">
              <a:lnSpc>
                <a:spcPct val="100000"/>
              </a:lnSpc>
              <a:spcBef>
                <a:spcPts val="105"/>
              </a:spcBef>
              <a:buClr>
                <a:srgbClr val="1286C3"/>
              </a:buClr>
              <a:buSzPct val="145312"/>
              <a:buChar char="•"/>
              <a:tabLst>
                <a:tab pos="299720" algn="l"/>
              </a:tabLst>
            </a:pPr>
            <a:r>
              <a:rPr sz="3200" spc="-140" dirty="0">
                <a:latin typeface="Arial"/>
                <a:cs typeface="Arial"/>
              </a:rPr>
              <a:t>Всі</a:t>
            </a:r>
            <a:r>
              <a:rPr sz="3200" spc="-250" dirty="0">
                <a:latin typeface="Arial"/>
                <a:cs typeface="Arial"/>
              </a:rPr>
              <a:t> </a:t>
            </a:r>
            <a:r>
              <a:rPr sz="3200" spc="-35" dirty="0">
                <a:latin typeface="Arial"/>
                <a:cs typeface="Arial"/>
              </a:rPr>
              <a:t>теги</a:t>
            </a:r>
            <a:r>
              <a:rPr sz="3200" spc="-245" dirty="0">
                <a:latin typeface="Arial"/>
                <a:cs typeface="Arial"/>
              </a:rPr>
              <a:t> </a:t>
            </a:r>
            <a:r>
              <a:rPr sz="3200" spc="-114" dirty="0">
                <a:latin typeface="Arial"/>
                <a:cs typeface="Arial"/>
              </a:rPr>
              <a:t>починаються</a:t>
            </a:r>
            <a:r>
              <a:rPr sz="3200" spc="-250" dirty="0">
                <a:latin typeface="Arial"/>
                <a:cs typeface="Arial"/>
              </a:rPr>
              <a:t> </a:t>
            </a:r>
            <a:r>
              <a:rPr sz="3200" spc="-95" dirty="0">
                <a:latin typeface="Arial"/>
                <a:cs typeface="Arial"/>
              </a:rPr>
              <a:t>з</a:t>
            </a:r>
            <a:r>
              <a:rPr sz="3200" spc="-245" dirty="0">
                <a:latin typeface="Arial"/>
                <a:cs typeface="Arial"/>
              </a:rPr>
              <a:t> </a:t>
            </a:r>
            <a:r>
              <a:rPr sz="3200" spc="-135" dirty="0">
                <a:latin typeface="Arial"/>
                <a:cs typeface="Arial"/>
              </a:rPr>
              <a:t>символу</a:t>
            </a:r>
            <a:r>
              <a:rPr sz="3200" spc="-220" dirty="0">
                <a:latin typeface="Arial"/>
                <a:cs typeface="Arial"/>
              </a:rPr>
              <a:t> </a:t>
            </a:r>
            <a:r>
              <a:rPr sz="3200" b="1" spc="-190" dirty="0">
                <a:latin typeface="Trebuchet MS"/>
                <a:cs typeface="Trebuchet MS"/>
              </a:rPr>
              <a:t>&lt;</a:t>
            </a:r>
            <a:r>
              <a:rPr sz="3200" b="1" spc="-340" dirty="0">
                <a:latin typeface="Trebuchet MS"/>
                <a:cs typeface="Trebuchet MS"/>
              </a:rPr>
              <a:t> </a:t>
            </a:r>
            <a:r>
              <a:rPr sz="3200" spc="30" dirty="0">
                <a:latin typeface="Arial"/>
                <a:cs typeface="Arial"/>
              </a:rPr>
              <a:t>і</a:t>
            </a:r>
            <a:r>
              <a:rPr sz="3200" spc="-245" dirty="0">
                <a:latin typeface="Arial"/>
                <a:cs typeface="Arial"/>
              </a:rPr>
              <a:t> </a:t>
            </a:r>
            <a:r>
              <a:rPr sz="3200" spc="-90" dirty="0">
                <a:latin typeface="Arial"/>
                <a:cs typeface="Arial"/>
              </a:rPr>
              <a:t>закінчуються  </a:t>
            </a:r>
            <a:r>
              <a:rPr sz="3200" spc="-145" dirty="0">
                <a:latin typeface="Arial"/>
                <a:cs typeface="Arial"/>
              </a:rPr>
              <a:t>символом </a:t>
            </a:r>
            <a:r>
              <a:rPr sz="3200" b="1" spc="-190" dirty="0">
                <a:latin typeface="Trebuchet MS"/>
                <a:cs typeface="Trebuchet MS"/>
              </a:rPr>
              <a:t>&gt;</a:t>
            </a:r>
            <a:r>
              <a:rPr sz="3200" b="1" spc="-415" dirty="0">
                <a:latin typeface="Trebuchet MS"/>
                <a:cs typeface="Trebuchet MS"/>
              </a:rPr>
              <a:t> </a:t>
            </a:r>
            <a:r>
              <a:rPr sz="3200" spc="-45" dirty="0">
                <a:latin typeface="Arial"/>
                <a:cs typeface="Arial"/>
              </a:rPr>
              <a:t>.</a:t>
            </a:r>
            <a:endParaRPr sz="3200" dirty="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spcBef>
                <a:spcPts val="1365"/>
              </a:spcBef>
              <a:buClr>
                <a:srgbClr val="1286C3"/>
              </a:buClr>
              <a:buSzPct val="145312"/>
              <a:buChar char="•"/>
              <a:tabLst>
                <a:tab pos="299720" algn="l"/>
              </a:tabLst>
            </a:pPr>
            <a:r>
              <a:rPr sz="3200" spc="-135" dirty="0">
                <a:latin typeface="Arial"/>
                <a:cs typeface="Arial"/>
              </a:rPr>
              <a:t>Після</a:t>
            </a:r>
            <a:r>
              <a:rPr sz="3200" spc="-265" dirty="0">
                <a:latin typeface="Arial"/>
                <a:cs typeface="Arial"/>
              </a:rPr>
              <a:t> </a:t>
            </a:r>
            <a:r>
              <a:rPr sz="3200" spc="-55" dirty="0">
                <a:latin typeface="Arial"/>
                <a:cs typeface="Arial"/>
              </a:rPr>
              <a:t>відкритої</a:t>
            </a:r>
            <a:r>
              <a:rPr sz="3200" spc="-240" dirty="0">
                <a:latin typeface="Arial"/>
                <a:cs typeface="Arial"/>
              </a:rPr>
              <a:t> </a:t>
            </a:r>
            <a:r>
              <a:rPr sz="3200" spc="-65" dirty="0">
                <a:latin typeface="Arial"/>
                <a:cs typeface="Arial"/>
              </a:rPr>
              <a:t>кутової</a:t>
            </a:r>
            <a:r>
              <a:rPr sz="3200" spc="-229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дужки</a:t>
            </a:r>
            <a:r>
              <a:rPr sz="3200" spc="-250" dirty="0">
                <a:latin typeface="Arial"/>
                <a:cs typeface="Arial"/>
              </a:rPr>
              <a:t> </a:t>
            </a:r>
            <a:r>
              <a:rPr sz="3200" spc="-100" dirty="0">
                <a:latin typeface="Arial"/>
                <a:cs typeface="Arial"/>
              </a:rPr>
              <a:t>розміщують</a:t>
            </a:r>
            <a:r>
              <a:rPr sz="3200" spc="-225" dirty="0">
                <a:latin typeface="Arial"/>
                <a:cs typeface="Arial"/>
              </a:rPr>
              <a:t> </a:t>
            </a:r>
            <a:r>
              <a:rPr sz="3200" spc="-90" dirty="0">
                <a:latin typeface="Arial"/>
                <a:cs typeface="Arial"/>
              </a:rPr>
              <a:t>ключове  </a:t>
            </a:r>
            <a:r>
              <a:rPr sz="3200" spc="-135" dirty="0">
                <a:latin typeface="Arial"/>
                <a:cs typeface="Arial"/>
              </a:rPr>
              <a:t>слово</a:t>
            </a:r>
            <a:r>
              <a:rPr sz="3200" spc="-240" dirty="0">
                <a:latin typeface="Arial"/>
                <a:cs typeface="Arial"/>
              </a:rPr>
              <a:t> </a:t>
            </a:r>
            <a:r>
              <a:rPr sz="3200" spc="-220" dirty="0">
                <a:latin typeface="Arial"/>
                <a:cs typeface="Arial"/>
              </a:rPr>
              <a:t>–</a:t>
            </a:r>
            <a:r>
              <a:rPr sz="3200" spc="-260" dirty="0">
                <a:latin typeface="Arial"/>
                <a:cs typeface="Arial"/>
              </a:rPr>
              <a:t> </a:t>
            </a:r>
            <a:r>
              <a:rPr sz="3200" b="1" spc="-165" dirty="0">
                <a:latin typeface="Trebuchet MS"/>
                <a:cs typeface="Trebuchet MS"/>
              </a:rPr>
              <a:t>ідентифікатор</a:t>
            </a:r>
            <a:r>
              <a:rPr sz="3200" b="1" spc="-295" dirty="0">
                <a:latin typeface="Trebuchet MS"/>
                <a:cs typeface="Trebuchet MS"/>
              </a:rPr>
              <a:t> </a:t>
            </a:r>
            <a:r>
              <a:rPr sz="3200" b="1" spc="-135" dirty="0">
                <a:latin typeface="Trebuchet MS"/>
                <a:cs typeface="Trebuchet MS"/>
              </a:rPr>
              <a:t>тегу</a:t>
            </a:r>
            <a:r>
              <a:rPr sz="3200" spc="-135" dirty="0">
                <a:latin typeface="Arial"/>
                <a:cs typeface="Arial"/>
              </a:rPr>
              <a:t>,</a:t>
            </a:r>
            <a:r>
              <a:rPr sz="3200" spc="-250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який</a:t>
            </a:r>
            <a:r>
              <a:rPr sz="3200" spc="-260" dirty="0">
                <a:latin typeface="Arial"/>
                <a:cs typeface="Arial"/>
              </a:rPr>
              <a:t> </a:t>
            </a:r>
            <a:r>
              <a:rPr sz="3200" spc="-90" dirty="0">
                <a:latin typeface="Arial"/>
                <a:cs typeface="Arial"/>
              </a:rPr>
              <a:t>вказує</a:t>
            </a:r>
            <a:r>
              <a:rPr sz="3200" spc="-265" dirty="0">
                <a:latin typeface="Arial"/>
                <a:cs typeface="Arial"/>
              </a:rPr>
              <a:t> </a:t>
            </a:r>
            <a:r>
              <a:rPr sz="3200" spc="-140" dirty="0">
                <a:latin typeface="Arial"/>
                <a:cs typeface="Arial"/>
              </a:rPr>
              <a:t>на</a:t>
            </a:r>
            <a:r>
              <a:rPr sz="3200" spc="-26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його</a:t>
            </a:r>
            <a:endParaRPr sz="3200" dirty="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3200" spc="-100" dirty="0">
                <a:latin typeface="Arial"/>
                <a:cs typeface="Arial"/>
              </a:rPr>
              <a:t>призначення.</a:t>
            </a:r>
            <a:endParaRPr sz="32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365"/>
              </a:spcBef>
              <a:buClr>
                <a:srgbClr val="1286C3"/>
              </a:buClr>
              <a:buSzPct val="145312"/>
              <a:buChar char="•"/>
              <a:tabLst>
                <a:tab pos="299720" algn="l"/>
              </a:tabLst>
            </a:pPr>
            <a:r>
              <a:rPr sz="3200" spc="-114" dirty="0">
                <a:latin typeface="Arial"/>
                <a:cs typeface="Arial"/>
              </a:rPr>
              <a:t>Регістр</a:t>
            </a:r>
            <a:r>
              <a:rPr sz="3200" spc="-254" dirty="0">
                <a:latin typeface="Arial"/>
                <a:cs typeface="Arial"/>
              </a:rPr>
              <a:t> </a:t>
            </a:r>
            <a:r>
              <a:rPr sz="3200" spc="-130" dirty="0">
                <a:latin typeface="Arial"/>
                <a:cs typeface="Arial"/>
              </a:rPr>
              <a:t>в</a:t>
            </a:r>
            <a:r>
              <a:rPr sz="3200" spc="-260" dirty="0">
                <a:latin typeface="Arial"/>
                <a:cs typeface="Arial"/>
              </a:rPr>
              <a:t> </a:t>
            </a:r>
            <a:r>
              <a:rPr sz="3200" spc="-135" dirty="0">
                <a:latin typeface="Arial"/>
                <a:cs typeface="Arial"/>
              </a:rPr>
              <a:t>назвах</a:t>
            </a:r>
            <a:r>
              <a:rPr sz="3200" spc="-275" dirty="0">
                <a:latin typeface="Arial"/>
                <a:cs typeface="Arial"/>
              </a:rPr>
              <a:t> </a:t>
            </a:r>
            <a:r>
              <a:rPr sz="3200" spc="-40" dirty="0">
                <a:latin typeface="Arial"/>
                <a:cs typeface="Arial"/>
              </a:rPr>
              <a:t>тегів</a:t>
            </a:r>
            <a:r>
              <a:rPr sz="3200" spc="-250" dirty="0">
                <a:latin typeface="Arial"/>
                <a:cs typeface="Arial"/>
              </a:rPr>
              <a:t> </a:t>
            </a:r>
            <a:r>
              <a:rPr sz="3200" spc="-125" dirty="0">
                <a:latin typeface="Arial"/>
                <a:cs typeface="Arial"/>
              </a:rPr>
              <a:t>не</a:t>
            </a:r>
            <a:r>
              <a:rPr sz="3200" spc="-275" dirty="0">
                <a:latin typeface="Arial"/>
                <a:cs typeface="Arial"/>
              </a:rPr>
              <a:t> </a:t>
            </a:r>
            <a:r>
              <a:rPr sz="3200" spc="-180" dirty="0">
                <a:latin typeface="Arial"/>
                <a:cs typeface="Arial"/>
              </a:rPr>
              <a:t>має</a:t>
            </a:r>
            <a:r>
              <a:rPr sz="3200" spc="-260" dirty="0">
                <a:latin typeface="Arial"/>
                <a:cs typeface="Arial"/>
              </a:rPr>
              <a:t> </a:t>
            </a:r>
            <a:r>
              <a:rPr sz="3200" spc="-114" dirty="0">
                <a:latin typeface="Arial"/>
                <a:cs typeface="Arial"/>
              </a:rPr>
              <a:t>значення.</a:t>
            </a:r>
            <a:endParaRPr sz="32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370"/>
              </a:spcBef>
              <a:buClr>
                <a:srgbClr val="1286C3"/>
              </a:buClr>
              <a:buSzPct val="145312"/>
              <a:buChar char="•"/>
              <a:tabLst>
                <a:tab pos="299720" algn="l"/>
              </a:tabLst>
            </a:pPr>
            <a:r>
              <a:rPr sz="3200" spc="-114" dirty="0">
                <a:latin typeface="Arial"/>
                <a:cs typeface="Arial"/>
              </a:rPr>
              <a:t>Розрізняють</a:t>
            </a:r>
            <a:r>
              <a:rPr sz="3200" spc="-245" dirty="0">
                <a:latin typeface="Arial"/>
                <a:cs typeface="Arial"/>
              </a:rPr>
              <a:t> </a:t>
            </a:r>
            <a:r>
              <a:rPr sz="3200" b="1" spc="-145" dirty="0">
                <a:latin typeface="Trebuchet MS"/>
                <a:cs typeface="Trebuchet MS"/>
              </a:rPr>
              <a:t>одиночні</a:t>
            </a:r>
            <a:r>
              <a:rPr sz="3200" b="1" spc="-315" dirty="0">
                <a:latin typeface="Trebuchet MS"/>
                <a:cs typeface="Trebuchet MS"/>
              </a:rPr>
              <a:t> </a:t>
            </a:r>
            <a:r>
              <a:rPr sz="3200" spc="30" dirty="0">
                <a:latin typeface="Arial"/>
                <a:cs typeface="Arial"/>
              </a:rPr>
              <a:t>і</a:t>
            </a:r>
            <a:r>
              <a:rPr sz="3200" spc="-254" dirty="0">
                <a:latin typeface="Arial"/>
                <a:cs typeface="Arial"/>
              </a:rPr>
              <a:t> </a:t>
            </a:r>
            <a:r>
              <a:rPr sz="3200" b="1" spc="-130" dirty="0">
                <a:latin typeface="Trebuchet MS"/>
                <a:cs typeface="Trebuchet MS"/>
              </a:rPr>
              <a:t>парні</a:t>
            </a:r>
            <a:r>
              <a:rPr sz="3200" b="1" spc="-325" dirty="0">
                <a:latin typeface="Trebuchet MS"/>
                <a:cs typeface="Trebuchet MS"/>
              </a:rPr>
              <a:t> </a:t>
            </a:r>
            <a:r>
              <a:rPr sz="3200" spc="-35" dirty="0">
                <a:latin typeface="Arial"/>
                <a:cs typeface="Arial"/>
              </a:rPr>
              <a:t>теги.</a:t>
            </a:r>
            <a:endParaRPr sz="3200" dirty="0">
              <a:latin typeface="Arial"/>
              <a:cs typeface="Arial"/>
            </a:endParaRPr>
          </a:p>
          <a:p>
            <a:pPr marL="1470660">
              <a:lnSpc>
                <a:spcPct val="100000"/>
              </a:lnSpc>
              <a:spcBef>
                <a:spcPts val="2100"/>
              </a:spcBef>
            </a:pPr>
            <a:r>
              <a:rPr sz="2400" spc="-70" dirty="0">
                <a:latin typeface="Arial"/>
                <a:cs typeface="Arial"/>
              </a:rPr>
              <a:t>Приклади </a:t>
            </a:r>
            <a:r>
              <a:rPr sz="2400" spc="-30" dirty="0">
                <a:latin typeface="Arial"/>
                <a:cs typeface="Arial"/>
              </a:rPr>
              <a:t>тегів</a:t>
            </a:r>
            <a:r>
              <a:rPr sz="2400" spc="-30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HTML:</a:t>
            </a:r>
            <a:endParaRPr sz="2400" dirty="0">
              <a:latin typeface="Arial"/>
              <a:cs typeface="Arial"/>
            </a:endParaRPr>
          </a:p>
          <a:p>
            <a:pPr marL="1470660">
              <a:lnSpc>
                <a:spcPct val="100000"/>
              </a:lnSpc>
            </a:pPr>
            <a:r>
              <a:rPr sz="2400" spc="-25" dirty="0">
                <a:latin typeface="Arial"/>
                <a:cs typeface="Arial"/>
              </a:rPr>
              <a:t>&lt;title&gt;,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&lt;body&gt;,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&lt;table&gt;,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&lt;/a&gt;,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&lt;img&gt;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&lt;/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div&gt;.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5181600" y="525907"/>
            <a:ext cx="27463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25" dirty="0"/>
              <a:t>План</a:t>
            </a:r>
            <a:r>
              <a:rPr spc="-450" dirty="0"/>
              <a:t> </a:t>
            </a:r>
            <a:r>
              <a:rPr spc="-240" dirty="0"/>
              <a:t>лекції: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63116" y="1682623"/>
            <a:ext cx="7680325" cy="3411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595"/>
              </a:lnSpc>
            </a:pPr>
            <a:r>
              <a:rPr sz="4050" b="1" spc="-340" dirty="0">
                <a:solidFill>
                  <a:srgbClr val="1286C3"/>
                </a:solidFill>
                <a:latin typeface="Trebuchet MS"/>
                <a:cs typeface="Trebuchet MS"/>
              </a:rPr>
              <a:t>1.</a:t>
            </a:r>
            <a:r>
              <a:rPr sz="4050" b="1" spc="-819" dirty="0">
                <a:solidFill>
                  <a:srgbClr val="1286C3"/>
                </a:solidFill>
                <a:latin typeface="Trebuchet MS"/>
                <a:cs typeface="Trebuchet MS"/>
              </a:rPr>
              <a:t> </a:t>
            </a:r>
            <a:r>
              <a:rPr sz="2800" b="1" spc="-145" dirty="0">
                <a:latin typeface="Trebuchet MS"/>
                <a:cs typeface="Trebuchet MS"/>
              </a:rPr>
              <a:t>Сутність</a:t>
            </a:r>
            <a:r>
              <a:rPr sz="2800" b="1" spc="-250" dirty="0">
                <a:latin typeface="Trebuchet MS"/>
                <a:cs typeface="Trebuchet MS"/>
              </a:rPr>
              <a:t> </a:t>
            </a:r>
            <a:r>
              <a:rPr sz="2800" b="1" spc="-110" dirty="0">
                <a:latin typeface="Trebuchet MS"/>
                <a:cs typeface="Trebuchet MS"/>
              </a:rPr>
              <a:t>web-дизайну</a:t>
            </a:r>
            <a:r>
              <a:rPr sz="2800" b="1" spc="-265" dirty="0">
                <a:latin typeface="Trebuchet MS"/>
                <a:cs typeface="Trebuchet MS"/>
              </a:rPr>
              <a:t> </a:t>
            </a:r>
            <a:r>
              <a:rPr sz="2800" b="1" spc="-105" dirty="0">
                <a:latin typeface="Trebuchet MS"/>
                <a:cs typeface="Trebuchet MS"/>
              </a:rPr>
              <a:t>та</a:t>
            </a:r>
            <a:r>
              <a:rPr sz="2800" b="1" spc="-275" dirty="0">
                <a:latin typeface="Trebuchet MS"/>
                <a:cs typeface="Trebuchet MS"/>
              </a:rPr>
              <a:t> </a:t>
            </a:r>
            <a:r>
              <a:rPr sz="2800" b="1" spc="-105" dirty="0">
                <a:latin typeface="Trebuchet MS"/>
                <a:cs typeface="Trebuchet MS"/>
              </a:rPr>
              <a:t>web-розробки</a:t>
            </a:r>
            <a:endParaRPr sz="2800" dirty="0">
              <a:latin typeface="Trebuchet MS"/>
              <a:cs typeface="Trebuchet MS"/>
            </a:endParaRPr>
          </a:p>
          <a:p>
            <a:pPr marL="12700">
              <a:lnSpc>
                <a:spcPts val="4635"/>
              </a:lnSpc>
            </a:pPr>
            <a:r>
              <a:rPr sz="4050" b="1" spc="-325" dirty="0">
                <a:solidFill>
                  <a:srgbClr val="1286C3"/>
                </a:solidFill>
                <a:latin typeface="Trebuchet MS"/>
                <a:cs typeface="Trebuchet MS"/>
              </a:rPr>
              <a:t>2.</a:t>
            </a:r>
            <a:r>
              <a:rPr sz="4050" b="1" spc="-835" dirty="0">
                <a:solidFill>
                  <a:srgbClr val="1286C3"/>
                </a:solidFill>
                <a:latin typeface="Trebuchet MS"/>
                <a:cs typeface="Trebuchet MS"/>
              </a:rPr>
              <a:t> </a:t>
            </a:r>
            <a:r>
              <a:rPr sz="2800" b="1" spc="-140" dirty="0">
                <a:latin typeface="Trebuchet MS"/>
                <a:cs typeface="Trebuchet MS"/>
              </a:rPr>
              <a:t>Створення</a:t>
            </a:r>
            <a:r>
              <a:rPr sz="2800" b="1" spc="-254" dirty="0">
                <a:latin typeface="Trebuchet MS"/>
                <a:cs typeface="Trebuchet MS"/>
              </a:rPr>
              <a:t> </a:t>
            </a:r>
            <a:r>
              <a:rPr sz="2800" b="1" spc="-120" dirty="0">
                <a:latin typeface="Trebuchet MS"/>
                <a:cs typeface="Trebuchet MS"/>
              </a:rPr>
              <a:t>web-сторінок</a:t>
            </a:r>
            <a:r>
              <a:rPr sz="2800" b="1" spc="-235" dirty="0">
                <a:latin typeface="Trebuchet MS"/>
                <a:cs typeface="Trebuchet MS"/>
              </a:rPr>
              <a:t> </a:t>
            </a:r>
            <a:r>
              <a:rPr sz="2800" b="1" spc="-75" dirty="0">
                <a:latin typeface="Trebuchet MS"/>
                <a:cs typeface="Trebuchet MS"/>
              </a:rPr>
              <a:t>за</a:t>
            </a:r>
            <a:r>
              <a:rPr sz="2800" b="1" spc="-270" dirty="0">
                <a:latin typeface="Trebuchet MS"/>
                <a:cs typeface="Trebuchet MS"/>
              </a:rPr>
              <a:t> </a:t>
            </a:r>
            <a:r>
              <a:rPr sz="2800" b="1" spc="-100" dirty="0">
                <a:latin typeface="Trebuchet MS"/>
                <a:cs typeface="Trebuchet MS"/>
              </a:rPr>
              <a:t>допомогою</a:t>
            </a:r>
            <a:r>
              <a:rPr sz="2800" b="1" spc="-260" dirty="0">
                <a:latin typeface="Trebuchet MS"/>
                <a:cs typeface="Trebuchet MS"/>
              </a:rPr>
              <a:t> </a:t>
            </a:r>
            <a:r>
              <a:rPr sz="2800" b="1" spc="20" dirty="0">
                <a:latin typeface="Trebuchet MS"/>
                <a:cs typeface="Trebuchet MS"/>
              </a:rPr>
              <a:t>HTML</a:t>
            </a:r>
            <a:endParaRPr sz="2800" dirty="0">
              <a:latin typeface="Trebuchet MS"/>
              <a:cs typeface="Trebuchet MS"/>
            </a:endParaRPr>
          </a:p>
          <a:p>
            <a:pPr marL="12700">
              <a:lnSpc>
                <a:spcPts val="4630"/>
              </a:lnSpc>
            </a:pPr>
            <a:r>
              <a:rPr sz="4050" b="1" spc="-350" dirty="0">
                <a:solidFill>
                  <a:srgbClr val="1286C3"/>
                </a:solidFill>
                <a:latin typeface="Trebuchet MS"/>
                <a:cs typeface="Trebuchet MS"/>
              </a:rPr>
              <a:t>3.</a:t>
            </a:r>
            <a:r>
              <a:rPr sz="4050" b="1" spc="-795" dirty="0">
                <a:solidFill>
                  <a:srgbClr val="1286C3"/>
                </a:solidFill>
                <a:latin typeface="Trebuchet MS"/>
                <a:cs typeface="Trebuchet MS"/>
              </a:rPr>
              <a:t> </a:t>
            </a:r>
            <a:r>
              <a:rPr sz="2800" b="1" spc="-110" dirty="0">
                <a:latin typeface="Trebuchet MS"/>
                <a:cs typeface="Trebuchet MS"/>
              </a:rPr>
              <a:t>Блочні</a:t>
            </a:r>
            <a:r>
              <a:rPr sz="2800" b="1" spc="-260" dirty="0">
                <a:latin typeface="Trebuchet MS"/>
                <a:cs typeface="Trebuchet MS"/>
              </a:rPr>
              <a:t> </a:t>
            </a:r>
            <a:r>
              <a:rPr sz="2800" b="1" spc="-105" dirty="0">
                <a:latin typeface="Trebuchet MS"/>
                <a:cs typeface="Trebuchet MS"/>
              </a:rPr>
              <a:t>та</a:t>
            </a:r>
            <a:r>
              <a:rPr sz="2800" b="1" spc="-265" dirty="0">
                <a:latin typeface="Trebuchet MS"/>
                <a:cs typeface="Trebuchet MS"/>
              </a:rPr>
              <a:t> </a:t>
            </a:r>
            <a:r>
              <a:rPr sz="2800" b="1" spc="-140" dirty="0">
                <a:latin typeface="Trebuchet MS"/>
                <a:cs typeface="Trebuchet MS"/>
              </a:rPr>
              <a:t>рядкові</a:t>
            </a:r>
            <a:r>
              <a:rPr sz="2800" b="1" spc="-265" dirty="0">
                <a:latin typeface="Trebuchet MS"/>
                <a:cs typeface="Trebuchet MS"/>
              </a:rPr>
              <a:t> </a:t>
            </a:r>
            <a:r>
              <a:rPr sz="2800" b="1" spc="-175" dirty="0">
                <a:latin typeface="Trebuchet MS"/>
                <a:cs typeface="Trebuchet MS"/>
              </a:rPr>
              <a:t>елементи</a:t>
            </a:r>
            <a:endParaRPr sz="2800" dirty="0">
              <a:latin typeface="Trebuchet MS"/>
              <a:cs typeface="Trebuchet MS"/>
            </a:endParaRPr>
          </a:p>
          <a:p>
            <a:pPr marL="12700">
              <a:lnSpc>
                <a:spcPts val="4635"/>
              </a:lnSpc>
            </a:pPr>
            <a:r>
              <a:rPr sz="4050" b="1" spc="-135" dirty="0">
                <a:solidFill>
                  <a:srgbClr val="1286C3"/>
                </a:solidFill>
                <a:latin typeface="Trebuchet MS"/>
                <a:cs typeface="Trebuchet MS"/>
              </a:rPr>
              <a:t>4.</a:t>
            </a:r>
            <a:r>
              <a:rPr sz="2800" b="1" spc="-135" dirty="0">
                <a:latin typeface="Trebuchet MS"/>
                <a:cs typeface="Trebuchet MS"/>
              </a:rPr>
              <a:t>Оформлення </a:t>
            </a:r>
            <a:r>
              <a:rPr sz="2800" b="1" spc="-160" dirty="0">
                <a:latin typeface="Trebuchet MS"/>
                <a:cs typeface="Trebuchet MS"/>
              </a:rPr>
              <a:t>тексту </a:t>
            </a:r>
            <a:r>
              <a:rPr sz="2800" b="1" spc="-114" dirty="0">
                <a:latin typeface="Trebuchet MS"/>
                <a:cs typeface="Trebuchet MS"/>
              </a:rPr>
              <a:t>в</a:t>
            </a:r>
            <a:r>
              <a:rPr sz="2800" b="1" spc="-484" dirty="0">
                <a:latin typeface="Trebuchet MS"/>
                <a:cs typeface="Trebuchet MS"/>
              </a:rPr>
              <a:t> </a:t>
            </a:r>
            <a:r>
              <a:rPr sz="2800" b="1" spc="20" dirty="0">
                <a:latin typeface="Trebuchet MS"/>
                <a:cs typeface="Trebuchet MS"/>
              </a:rPr>
              <a:t>HTML</a:t>
            </a:r>
            <a:endParaRPr sz="2800" dirty="0">
              <a:latin typeface="Trebuchet MS"/>
              <a:cs typeface="Trebuchet MS"/>
            </a:endParaRPr>
          </a:p>
          <a:p>
            <a:pPr marL="12700">
              <a:lnSpc>
                <a:spcPts val="4635"/>
              </a:lnSpc>
            </a:pPr>
            <a:r>
              <a:rPr sz="4050" b="1" spc="-350" dirty="0">
                <a:solidFill>
                  <a:srgbClr val="1286C3"/>
                </a:solidFill>
                <a:latin typeface="Trebuchet MS"/>
                <a:cs typeface="Trebuchet MS"/>
              </a:rPr>
              <a:t>5.</a:t>
            </a:r>
            <a:r>
              <a:rPr sz="4050" b="1" spc="-795" dirty="0">
                <a:solidFill>
                  <a:srgbClr val="1286C3"/>
                </a:solidFill>
                <a:latin typeface="Trebuchet MS"/>
                <a:cs typeface="Trebuchet MS"/>
              </a:rPr>
              <a:t> </a:t>
            </a:r>
            <a:r>
              <a:rPr sz="2800" b="1" spc="-140" dirty="0">
                <a:latin typeface="Trebuchet MS"/>
                <a:cs typeface="Trebuchet MS"/>
              </a:rPr>
              <a:t>Створення</a:t>
            </a:r>
            <a:r>
              <a:rPr sz="2800" b="1" spc="-260" dirty="0">
                <a:latin typeface="Trebuchet MS"/>
                <a:cs typeface="Trebuchet MS"/>
              </a:rPr>
              <a:t> </a:t>
            </a:r>
            <a:r>
              <a:rPr sz="2800" b="1" spc="-150" dirty="0">
                <a:latin typeface="Trebuchet MS"/>
                <a:cs typeface="Trebuchet MS"/>
              </a:rPr>
              <a:t>списків</a:t>
            </a:r>
            <a:r>
              <a:rPr sz="2800" b="1" spc="-254" dirty="0">
                <a:latin typeface="Trebuchet MS"/>
                <a:cs typeface="Trebuchet MS"/>
              </a:rPr>
              <a:t> </a:t>
            </a:r>
            <a:r>
              <a:rPr sz="2800" b="1" spc="-114" dirty="0">
                <a:latin typeface="Trebuchet MS"/>
                <a:cs typeface="Trebuchet MS"/>
              </a:rPr>
              <a:t>в</a:t>
            </a:r>
            <a:r>
              <a:rPr sz="2800" b="1" spc="-280" dirty="0">
                <a:latin typeface="Trebuchet MS"/>
                <a:cs typeface="Trebuchet MS"/>
              </a:rPr>
              <a:t> </a:t>
            </a:r>
            <a:r>
              <a:rPr sz="2800" b="1" spc="20" dirty="0">
                <a:latin typeface="Trebuchet MS"/>
                <a:cs typeface="Trebuchet MS"/>
              </a:rPr>
              <a:t>HTML</a:t>
            </a:r>
            <a:endParaRPr sz="2800" dirty="0">
              <a:latin typeface="Trebuchet MS"/>
              <a:cs typeface="Trebuchet MS"/>
            </a:endParaRPr>
          </a:p>
          <a:p>
            <a:pPr marL="12700">
              <a:lnSpc>
                <a:spcPts val="4635"/>
              </a:lnSpc>
            </a:pPr>
            <a:r>
              <a:rPr sz="4050" b="1" spc="-130" dirty="0">
                <a:solidFill>
                  <a:srgbClr val="1286C3"/>
                </a:solidFill>
                <a:latin typeface="Trebuchet MS"/>
                <a:cs typeface="Trebuchet MS"/>
              </a:rPr>
              <a:t>6.</a:t>
            </a:r>
            <a:r>
              <a:rPr sz="2800" b="1" spc="-130" dirty="0">
                <a:latin typeface="Trebuchet MS"/>
                <a:cs typeface="Trebuchet MS"/>
              </a:rPr>
              <a:t>Гіперпосилання </a:t>
            </a:r>
            <a:r>
              <a:rPr sz="2800" b="1" spc="-114">
                <a:latin typeface="Trebuchet MS"/>
                <a:cs typeface="Trebuchet MS"/>
              </a:rPr>
              <a:t>в</a:t>
            </a:r>
            <a:r>
              <a:rPr sz="2800" b="1" spc="-409">
                <a:latin typeface="Trebuchet MS"/>
                <a:cs typeface="Trebuchet MS"/>
              </a:rPr>
              <a:t> </a:t>
            </a:r>
            <a:r>
              <a:rPr sz="2800" b="1" spc="20">
                <a:latin typeface="Trebuchet MS"/>
                <a:cs typeface="Trebuchet MS"/>
              </a:rPr>
              <a:t>HTML</a:t>
            </a:r>
            <a:endParaRPr sz="2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3810000" y="613567"/>
            <a:ext cx="3894137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70" dirty="0"/>
              <a:t>Властивості</a:t>
            </a:r>
            <a:r>
              <a:rPr spc="-415" dirty="0"/>
              <a:t> </a:t>
            </a:r>
            <a:r>
              <a:rPr spc="-215" dirty="0"/>
              <a:t>тегів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44244" y="1330832"/>
            <a:ext cx="9808845" cy="4645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spcBef>
                <a:spcPts val="105"/>
              </a:spcBef>
              <a:buClr>
                <a:srgbClr val="1286C3"/>
              </a:buClr>
              <a:buSzPct val="145312"/>
              <a:buChar char="•"/>
              <a:tabLst>
                <a:tab pos="299720" algn="l"/>
              </a:tabLst>
            </a:pPr>
            <a:r>
              <a:rPr sz="3200" spc="-130" dirty="0">
                <a:latin typeface="Arial"/>
                <a:cs typeface="Arial"/>
              </a:rPr>
              <a:t>Зазвичай</a:t>
            </a:r>
            <a:r>
              <a:rPr sz="3200" spc="-290" dirty="0">
                <a:latin typeface="Arial"/>
                <a:cs typeface="Arial"/>
              </a:rPr>
              <a:t> </a:t>
            </a:r>
            <a:r>
              <a:rPr sz="3200" spc="-30" dirty="0">
                <a:latin typeface="Arial"/>
                <a:cs typeface="Arial"/>
              </a:rPr>
              <a:t>тег</a:t>
            </a:r>
            <a:r>
              <a:rPr sz="3200" spc="-270" dirty="0">
                <a:latin typeface="Arial"/>
                <a:cs typeface="Arial"/>
              </a:rPr>
              <a:t> </a:t>
            </a:r>
            <a:r>
              <a:rPr sz="3200" spc="-130" dirty="0">
                <a:latin typeface="Arial"/>
                <a:cs typeface="Arial"/>
              </a:rPr>
              <a:t>впливає</a:t>
            </a:r>
            <a:r>
              <a:rPr sz="3200" spc="-254" dirty="0">
                <a:latin typeface="Arial"/>
                <a:cs typeface="Arial"/>
              </a:rPr>
              <a:t> </a:t>
            </a:r>
            <a:r>
              <a:rPr sz="3200" spc="-140" dirty="0">
                <a:latin typeface="Arial"/>
                <a:cs typeface="Arial"/>
              </a:rPr>
              <a:t>на</a:t>
            </a:r>
            <a:r>
              <a:rPr sz="3200" spc="-265" dirty="0">
                <a:latin typeface="Arial"/>
                <a:cs typeface="Arial"/>
              </a:rPr>
              <a:t> </a:t>
            </a:r>
            <a:r>
              <a:rPr sz="3200" spc="-85" dirty="0">
                <a:latin typeface="Arial"/>
                <a:cs typeface="Arial"/>
              </a:rPr>
              <a:t>певний</a:t>
            </a:r>
            <a:r>
              <a:rPr sz="3200" spc="-270" dirty="0">
                <a:latin typeface="Arial"/>
                <a:cs typeface="Arial"/>
              </a:rPr>
              <a:t> </a:t>
            </a:r>
            <a:r>
              <a:rPr sz="3200" spc="-145" dirty="0">
                <a:latin typeface="Arial"/>
                <a:cs typeface="Arial"/>
              </a:rPr>
              <a:t>фрагмент</a:t>
            </a:r>
            <a:r>
              <a:rPr sz="3200" spc="-270" dirty="0">
                <a:latin typeface="Arial"/>
                <a:cs typeface="Arial"/>
              </a:rPr>
              <a:t> </a:t>
            </a:r>
            <a:r>
              <a:rPr sz="3200" spc="-85" dirty="0">
                <a:latin typeface="Arial"/>
                <a:cs typeface="Arial"/>
              </a:rPr>
              <a:t>документа,  </a:t>
            </a:r>
            <a:r>
              <a:rPr sz="3200" spc="-80" dirty="0">
                <a:latin typeface="Arial"/>
                <a:cs typeface="Arial"/>
              </a:rPr>
              <a:t>наприклад </a:t>
            </a:r>
            <a:r>
              <a:rPr sz="3200" spc="-120" dirty="0">
                <a:latin typeface="Arial"/>
                <a:cs typeface="Arial"/>
              </a:rPr>
              <a:t>абзац. </a:t>
            </a:r>
            <a:r>
              <a:rPr sz="3200" spc="-145" dirty="0">
                <a:latin typeface="Arial"/>
                <a:cs typeface="Arial"/>
              </a:rPr>
              <a:t>У </a:t>
            </a:r>
            <a:r>
              <a:rPr sz="3200" spc="-60" dirty="0">
                <a:latin typeface="Arial"/>
                <a:cs typeface="Arial"/>
              </a:rPr>
              <a:t>таких </a:t>
            </a:r>
            <a:r>
              <a:rPr sz="3200" spc="-90" dirty="0">
                <a:latin typeface="Arial"/>
                <a:cs typeface="Arial"/>
              </a:rPr>
              <a:t>випадках </a:t>
            </a:r>
            <a:r>
              <a:rPr sz="3200" spc="-80" dirty="0">
                <a:latin typeface="Arial"/>
                <a:cs typeface="Arial"/>
              </a:rPr>
              <a:t>використовують  </a:t>
            </a:r>
            <a:r>
              <a:rPr sz="3200" b="1" spc="-130" dirty="0">
                <a:latin typeface="Trebuchet MS"/>
                <a:cs typeface="Trebuchet MS"/>
              </a:rPr>
              <a:t>парні </a:t>
            </a:r>
            <a:r>
              <a:rPr sz="3200" b="1" spc="-165" dirty="0">
                <a:latin typeface="Trebuchet MS"/>
                <a:cs typeface="Trebuchet MS"/>
              </a:rPr>
              <a:t>теги </a:t>
            </a:r>
            <a:r>
              <a:rPr sz="3200" spc="-130" dirty="0">
                <a:latin typeface="Arial"/>
                <a:cs typeface="Arial"/>
              </a:rPr>
              <a:t>(</a:t>
            </a:r>
            <a:r>
              <a:rPr sz="3200" b="1" spc="-130" dirty="0">
                <a:latin typeface="Trebuchet MS"/>
                <a:cs typeface="Trebuchet MS"/>
              </a:rPr>
              <a:t>відкриваючий </a:t>
            </a:r>
            <a:r>
              <a:rPr sz="3200" spc="30" dirty="0">
                <a:latin typeface="Arial"/>
                <a:cs typeface="Arial"/>
              </a:rPr>
              <a:t>і </a:t>
            </a:r>
            <a:r>
              <a:rPr sz="3200" b="1" spc="-105" dirty="0">
                <a:latin typeface="Trebuchet MS"/>
                <a:cs typeface="Trebuchet MS"/>
              </a:rPr>
              <a:t>закриваючий</a:t>
            </a:r>
            <a:r>
              <a:rPr sz="3200" spc="-105" dirty="0">
                <a:latin typeface="Arial"/>
                <a:cs typeface="Arial"/>
              </a:rPr>
              <a:t>). </a:t>
            </a:r>
            <a:r>
              <a:rPr sz="3200" spc="-135" dirty="0">
                <a:latin typeface="Arial"/>
                <a:cs typeface="Arial"/>
              </a:rPr>
              <a:t>Перший </a:t>
            </a:r>
            <a:r>
              <a:rPr sz="3200" spc="-95" dirty="0">
                <a:latin typeface="Arial"/>
                <a:cs typeface="Arial"/>
              </a:rPr>
              <a:t>з  </a:t>
            </a:r>
            <a:r>
              <a:rPr sz="3200" spc="-70" dirty="0">
                <a:latin typeface="Arial"/>
                <a:cs typeface="Arial"/>
              </a:rPr>
              <a:t>них</a:t>
            </a:r>
            <a:r>
              <a:rPr sz="3200" spc="-254" dirty="0">
                <a:latin typeface="Arial"/>
                <a:cs typeface="Arial"/>
              </a:rPr>
              <a:t> </a:t>
            </a:r>
            <a:r>
              <a:rPr sz="3200" spc="-150" dirty="0">
                <a:latin typeface="Arial"/>
                <a:cs typeface="Arial"/>
              </a:rPr>
              <a:t>задає</a:t>
            </a:r>
            <a:r>
              <a:rPr sz="3200" spc="-275" dirty="0">
                <a:latin typeface="Arial"/>
                <a:cs typeface="Arial"/>
              </a:rPr>
              <a:t> </a:t>
            </a:r>
            <a:r>
              <a:rPr sz="3200" spc="-170" dirty="0">
                <a:latin typeface="Arial"/>
                <a:cs typeface="Arial"/>
              </a:rPr>
              <a:t>ефект,</a:t>
            </a:r>
            <a:r>
              <a:rPr sz="3200" spc="-265" dirty="0">
                <a:latin typeface="Arial"/>
                <a:cs typeface="Arial"/>
              </a:rPr>
              <a:t> </a:t>
            </a:r>
            <a:r>
              <a:rPr sz="3200" spc="-215" dirty="0">
                <a:latin typeface="Arial"/>
                <a:cs typeface="Arial"/>
              </a:rPr>
              <a:t>а</a:t>
            </a:r>
            <a:r>
              <a:rPr sz="3200" spc="-250" dirty="0">
                <a:latin typeface="Arial"/>
                <a:cs typeface="Arial"/>
              </a:rPr>
              <a:t> </a:t>
            </a:r>
            <a:r>
              <a:rPr sz="3200" spc="-15" dirty="0">
                <a:latin typeface="Arial"/>
                <a:cs typeface="Arial"/>
              </a:rPr>
              <a:t>другий</a:t>
            </a:r>
            <a:r>
              <a:rPr sz="3200" spc="-265" dirty="0">
                <a:latin typeface="Arial"/>
                <a:cs typeface="Arial"/>
              </a:rPr>
              <a:t> </a:t>
            </a:r>
            <a:r>
              <a:rPr sz="3200" spc="-220" dirty="0">
                <a:latin typeface="Arial"/>
                <a:cs typeface="Arial"/>
              </a:rPr>
              <a:t>–</a:t>
            </a:r>
            <a:r>
              <a:rPr sz="3200" spc="-265" dirty="0">
                <a:latin typeface="Arial"/>
                <a:cs typeface="Arial"/>
              </a:rPr>
              <a:t> </a:t>
            </a:r>
            <a:r>
              <a:rPr sz="3200" spc="-80" dirty="0">
                <a:latin typeface="Arial"/>
                <a:cs typeface="Arial"/>
              </a:rPr>
              <a:t>припиняє</a:t>
            </a:r>
            <a:r>
              <a:rPr sz="3200" spc="-254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його</a:t>
            </a:r>
            <a:r>
              <a:rPr sz="3200" spc="-240" dirty="0">
                <a:latin typeface="Arial"/>
                <a:cs typeface="Arial"/>
              </a:rPr>
              <a:t> </a:t>
            </a:r>
            <a:r>
              <a:rPr sz="3200" spc="-30" dirty="0">
                <a:latin typeface="Arial"/>
                <a:cs typeface="Arial"/>
              </a:rPr>
              <a:t>дію.</a:t>
            </a:r>
            <a:endParaRPr sz="3200" dirty="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3200" spc="-95" dirty="0">
                <a:latin typeface="Arial"/>
                <a:cs typeface="Arial"/>
              </a:rPr>
              <a:t>Закриваючий</a:t>
            </a:r>
            <a:r>
              <a:rPr sz="3200" spc="-290" dirty="0">
                <a:latin typeface="Arial"/>
                <a:cs typeface="Arial"/>
              </a:rPr>
              <a:t> </a:t>
            </a:r>
            <a:r>
              <a:rPr sz="3200" spc="-30" dirty="0">
                <a:latin typeface="Arial"/>
                <a:cs typeface="Arial"/>
              </a:rPr>
              <a:t>тег</a:t>
            </a:r>
            <a:r>
              <a:rPr sz="3200" spc="-265" dirty="0">
                <a:latin typeface="Arial"/>
                <a:cs typeface="Arial"/>
              </a:rPr>
              <a:t> </a:t>
            </a:r>
            <a:r>
              <a:rPr sz="3200" spc="-114" dirty="0">
                <a:latin typeface="Arial"/>
                <a:cs typeface="Arial"/>
              </a:rPr>
              <a:t>починається</a:t>
            </a:r>
            <a:r>
              <a:rPr sz="3200" spc="-254" dirty="0">
                <a:latin typeface="Arial"/>
                <a:cs typeface="Arial"/>
              </a:rPr>
              <a:t> </a:t>
            </a:r>
            <a:r>
              <a:rPr sz="3200" spc="-95" dirty="0">
                <a:latin typeface="Arial"/>
                <a:cs typeface="Arial"/>
              </a:rPr>
              <a:t>з</a:t>
            </a:r>
            <a:r>
              <a:rPr sz="3200" spc="-250" dirty="0">
                <a:latin typeface="Arial"/>
                <a:cs typeface="Arial"/>
              </a:rPr>
              <a:t> </a:t>
            </a:r>
            <a:r>
              <a:rPr sz="3200" spc="-135" dirty="0">
                <a:latin typeface="Arial"/>
                <a:cs typeface="Arial"/>
              </a:rPr>
              <a:t>символу</a:t>
            </a:r>
            <a:r>
              <a:rPr sz="3200" spc="-250" dirty="0">
                <a:latin typeface="Arial"/>
                <a:cs typeface="Arial"/>
              </a:rPr>
              <a:t> </a:t>
            </a:r>
            <a:r>
              <a:rPr sz="3200" b="1" spc="-310" dirty="0">
                <a:latin typeface="Trebuchet MS"/>
                <a:cs typeface="Trebuchet MS"/>
              </a:rPr>
              <a:t>/</a:t>
            </a:r>
            <a:r>
              <a:rPr sz="3200" b="1" spc="-315" dirty="0">
                <a:latin typeface="Trebuchet MS"/>
                <a:cs typeface="Trebuchet MS"/>
              </a:rPr>
              <a:t> </a:t>
            </a:r>
            <a:r>
              <a:rPr sz="3200" spc="-190" dirty="0">
                <a:latin typeface="Arial"/>
                <a:cs typeface="Arial"/>
              </a:rPr>
              <a:t>(слеш)</a:t>
            </a:r>
            <a:endParaRPr sz="3200" dirty="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1220"/>
              </a:spcBef>
            </a:pPr>
            <a:r>
              <a:rPr sz="2400" spc="-70" dirty="0">
                <a:latin typeface="Arial"/>
                <a:cs typeface="Arial"/>
              </a:rPr>
              <a:t>Приклади </a:t>
            </a:r>
            <a:r>
              <a:rPr sz="2400" spc="-75" dirty="0">
                <a:latin typeface="Arial"/>
                <a:cs typeface="Arial"/>
              </a:rPr>
              <a:t>парних</a:t>
            </a:r>
            <a:r>
              <a:rPr sz="2400" spc="-29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тегів:</a:t>
            </a:r>
            <a:endParaRPr sz="2400" dirty="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1180"/>
              </a:spcBef>
            </a:pPr>
            <a:r>
              <a:rPr sz="2400" spc="-45" dirty="0">
                <a:latin typeface="Arial"/>
                <a:cs typeface="Arial"/>
              </a:rPr>
              <a:t>&lt;html&gt;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&lt;/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html&gt;,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&lt;b&gt;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&lt;/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b&gt;,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&lt;head&gt;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&lt;/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head&gt;,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165" dirty="0">
                <a:latin typeface="Arial"/>
                <a:cs typeface="Arial"/>
              </a:rPr>
              <a:t>&lt;h3&gt;</a:t>
            </a:r>
            <a:r>
              <a:rPr sz="2400" spc="-22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&lt;/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h3&gt;.</a:t>
            </a:r>
            <a:endParaRPr sz="2400" dirty="0">
              <a:latin typeface="Arial"/>
              <a:cs typeface="Arial"/>
            </a:endParaRPr>
          </a:p>
          <a:p>
            <a:pPr marL="299085" marR="518795" indent="-286385">
              <a:lnSpc>
                <a:spcPct val="100000"/>
              </a:lnSpc>
              <a:spcBef>
                <a:spcPts val="1325"/>
              </a:spcBef>
              <a:buClr>
                <a:srgbClr val="1286C3"/>
              </a:buClr>
              <a:buSzPct val="145312"/>
              <a:buChar char="•"/>
              <a:tabLst>
                <a:tab pos="299720" algn="l"/>
              </a:tabLst>
            </a:pPr>
            <a:r>
              <a:rPr sz="3200" spc="-170" dirty="0">
                <a:latin typeface="Arial"/>
                <a:cs typeface="Arial"/>
              </a:rPr>
              <a:t>Все,</a:t>
            </a:r>
            <a:r>
              <a:rPr sz="3200" spc="-270" dirty="0">
                <a:latin typeface="Arial"/>
                <a:cs typeface="Arial"/>
              </a:rPr>
              <a:t> </a:t>
            </a:r>
            <a:r>
              <a:rPr sz="3200" spc="-155" dirty="0">
                <a:latin typeface="Arial"/>
                <a:cs typeface="Arial"/>
              </a:rPr>
              <a:t>що</a:t>
            </a:r>
            <a:r>
              <a:rPr sz="3200" spc="-250" dirty="0">
                <a:latin typeface="Arial"/>
                <a:cs typeface="Arial"/>
              </a:rPr>
              <a:t> </a:t>
            </a:r>
            <a:r>
              <a:rPr sz="3200" spc="-120" dirty="0">
                <a:latin typeface="Arial"/>
                <a:cs typeface="Arial"/>
              </a:rPr>
              <a:t>записано</a:t>
            </a:r>
            <a:r>
              <a:rPr sz="3200" spc="-275" dirty="0">
                <a:latin typeface="Arial"/>
                <a:cs typeface="Arial"/>
              </a:rPr>
              <a:t> </a:t>
            </a:r>
            <a:r>
              <a:rPr sz="3200" spc="-45" dirty="0">
                <a:latin typeface="Arial"/>
                <a:cs typeface="Arial"/>
              </a:rPr>
              <a:t>між</a:t>
            </a:r>
            <a:r>
              <a:rPr sz="3200" spc="-250" dirty="0">
                <a:latin typeface="Arial"/>
                <a:cs typeface="Arial"/>
              </a:rPr>
              <a:t> </a:t>
            </a:r>
            <a:r>
              <a:rPr sz="3200" spc="-75" dirty="0">
                <a:latin typeface="Arial"/>
                <a:cs typeface="Arial"/>
              </a:rPr>
              <a:t>відкриваючим</a:t>
            </a:r>
            <a:r>
              <a:rPr sz="3200" spc="-280" dirty="0">
                <a:latin typeface="Arial"/>
                <a:cs typeface="Arial"/>
              </a:rPr>
              <a:t> </a:t>
            </a:r>
            <a:r>
              <a:rPr sz="3200" spc="30" dirty="0">
                <a:latin typeface="Arial"/>
                <a:cs typeface="Arial"/>
              </a:rPr>
              <a:t>і</a:t>
            </a:r>
            <a:r>
              <a:rPr sz="3200" spc="-250" dirty="0">
                <a:latin typeface="Arial"/>
                <a:cs typeface="Arial"/>
              </a:rPr>
              <a:t> </a:t>
            </a:r>
            <a:r>
              <a:rPr sz="3200" spc="-100" dirty="0">
                <a:latin typeface="Arial"/>
                <a:cs typeface="Arial"/>
              </a:rPr>
              <a:t>закриваючим  </a:t>
            </a:r>
            <a:r>
              <a:rPr sz="3200" spc="-70" dirty="0">
                <a:latin typeface="Arial"/>
                <a:cs typeface="Arial"/>
              </a:rPr>
              <a:t>тегом </a:t>
            </a:r>
            <a:r>
              <a:rPr sz="3200" spc="-110" dirty="0">
                <a:latin typeface="Arial"/>
                <a:cs typeface="Arial"/>
              </a:rPr>
              <a:t>називають </a:t>
            </a:r>
            <a:r>
              <a:rPr sz="3200" b="1" spc="-170" dirty="0">
                <a:latin typeface="Trebuchet MS"/>
                <a:cs typeface="Trebuchet MS"/>
              </a:rPr>
              <a:t>вмістом</a:t>
            </a:r>
            <a:r>
              <a:rPr sz="3200" b="1" spc="-660" dirty="0">
                <a:latin typeface="Trebuchet MS"/>
                <a:cs typeface="Trebuchet MS"/>
              </a:rPr>
              <a:t> </a:t>
            </a:r>
            <a:r>
              <a:rPr sz="3200" b="1" spc="-130" dirty="0">
                <a:latin typeface="Trebuchet MS"/>
                <a:cs typeface="Trebuchet MS"/>
              </a:rPr>
              <a:t>тегу</a:t>
            </a:r>
            <a:r>
              <a:rPr sz="3200" spc="-130" dirty="0">
                <a:latin typeface="Arial"/>
                <a:cs typeface="Arial"/>
              </a:rPr>
              <a:t>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50452" y="5608320"/>
            <a:ext cx="2970276" cy="1046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3208020" y="196595"/>
            <a:ext cx="6641592" cy="6426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4191000" y="533400"/>
            <a:ext cx="3354387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0" dirty="0"/>
              <a:t>Атрибути</a:t>
            </a:r>
            <a:r>
              <a:rPr spc="-400" dirty="0"/>
              <a:t> </a:t>
            </a:r>
            <a:r>
              <a:rPr spc="-215" dirty="0"/>
              <a:t>тегів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62480" y="1250442"/>
            <a:ext cx="9823450" cy="5132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65" dirty="0">
                <a:latin typeface="Arial"/>
                <a:cs typeface="Arial"/>
              </a:rPr>
              <a:t>Відкриваючі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теги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можуть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містити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параметри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(</a:t>
            </a:r>
            <a:r>
              <a:rPr sz="2800" b="1" spc="-105" dirty="0">
                <a:latin typeface="Trebuchet MS"/>
                <a:cs typeface="Trebuchet MS"/>
              </a:rPr>
              <a:t>атрибути)</a:t>
            </a:r>
            <a:r>
              <a:rPr sz="2800" spc="-105" dirty="0"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spcBef>
                <a:spcPts val="1275"/>
              </a:spcBef>
              <a:buClr>
                <a:srgbClr val="1286C3"/>
              </a:buClr>
              <a:buSzPct val="144642"/>
              <a:buFont typeface="Arial"/>
              <a:buChar char="•"/>
              <a:tabLst>
                <a:tab pos="299720" algn="l"/>
              </a:tabLst>
            </a:pPr>
            <a:r>
              <a:rPr sz="2800" b="1" spc="-105" dirty="0">
                <a:latin typeface="Trebuchet MS"/>
                <a:cs typeface="Trebuchet MS"/>
              </a:rPr>
              <a:t>Атрибути </a:t>
            </a:r>
            <a:r>
              <a:rPr sz="2800" spc="-195" dirty="0">
                <a:latin typeface="Arial"/>
                <a:cs typeface="Arial"/>
              </a:rPr>
              <a:t>– </a:t>
            </a:r>
            <a:r>
              <a:rPr sz="2800" spc="-120" dirty="0">
                <a:latin typeface="Arial"/>
                <a:cs typeface="Arial"/>
              </a:rPr>
              <a:t>це </a:t>
            </a:r>
            <a:r>
              <a:rPr sz="2800" spc="-75" dirty="0">
                <a:latin typeface="Arial"/>
                <a:cs typeface="Arial"/>
              </a:rPr>
              <a:t>додаткові </a:t>
            </a:r>
            <a:r>
              <a:rPr sz="2800" spc="-60" dirty="0">
                <a:latin typeface="Arial"/>
                <a:cs typeface="Arial"/>
              </a:rPr>
              <a:t>ключові </a:t>
            </a:r>
            <a:r>
              <a:rPr sz="2800" spc="-130" dirty="0">
                <a:latin typeface="Arial"/>
                <a:cs typeface="Arial"/>
              </a:rPr>
              <a:t>слова, </a:t>
            </a:r>
            <a:r>
              <a:rPr sz="2800" spc="-80" dirty="0">
                <a:latin typeface="Arial"/>
                <a:cs typeface="Arial"/>
              </a:rPr>
              <a:t>відокремлені </a:t>
            </a:r>
            <a:r>
              <a:rPr sz="2800" spc="-35" dirty="0">
                <a:latin typeface="Arial"/>
                <a:cs typeface="Arial"/>
              </a:rPr>
              <a:t>від  </a:t>
            </a:r>
            <a:r>
              <a:rPr sz="2800" spc="-65" dirty="0">
                <a:latin typeface="Arial"/>
                <a:cs typeface="Arial"/>
              </a:rPr>
              <a:t>основного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ключового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150" dirty="0">
                <a:latin typeface="Arial"/>
                <a:cs typeface="Arial"/>
              </a:rPr>
              <a:t>слова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тегу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25" dirty="0">
                <a:latin typeface="Arial"/>
                <a:cs typeface="Arial"/>
              </a:rPr>
              <a:t>і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один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від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одного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символами  </a:t>
            </a:r>
            <a:r>
              <a:rPr sz="2800" spc="-90" dirty="0">
                <a:latin typeface="Arial"/>
                <a:cs typeface="Arial"/>
              </a:rPr>
              <a:t>пробілу.</a:t>
            </a:r>
            <a:endParaRPr sz="2800" dirty="0">
              <a:latin typeface="Arial"/>
              <a:cs typeface="Arial"/>
            </a:endParaRPr>
          </a:p>
          <a:p>
            <a:pPr marL="299085" marR="69850" indent="-286385">
              <a:lnSpc>
                <a:spcPct val="100000"/>
              </a:lnSpc>
              <a:spcBef>
                <a:spcPts val="1270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45" dirty="0">
                <a:latin typeface="Arial"/>
                <a:cs typeface="Arial"/>
              </a:rPr>
              <a:t>Для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деяких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атрибутів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слід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задавати</a:t>
            </a:r>
            <a:r>
              <a:rPr sz="2800" spc="-175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значення,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яке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відділяють  </a:t>
            </a:r>
            <a:r>
              <a:rPr sz="2800" spc="-35" dirty="0">
                <a:latin typeface="Arial"/>
                <a:cs typeface="Arial"/>
              </a:rPr>
              <a:t>від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імені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атрибута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30" dirty="0">
                <a:latin typeface="Arial"/>
                <a:cs typeface="Arial"/>
              </a:rPr>
              <a:t>символом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=.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Значення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атрибуту,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як</a:t>
            </a:r>
            <a:endParaRPr sz="2800" dirty="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800" spc="-95" dirty="0">
                <a:latin typeface="Arial"/>
                <a:cs typeface="Arial"/>
              </a:rPr>
              <a:t>правило, </a:t>
            </a:r>
            <a:r>
              <a:rPr sz="2800" spc="-105" dirty="0">
                <a:latin typeface="Arial"/>
                <a:cs typeface="Arial"/>
              </a:rPr>
              <a:t>беруть </a:t>
            </a:r>
            <a:r>
              <a:rPr sz="2800" spc="-60" dirty="0">
                <a:latin typeface="Arial"/>
                <a:cs typeface="Arial"/>
              </a:rPr>
              <a:t>у</a:t>
            </a:r>
            <a:r>
              <a:rPr sz="2800" spc="-450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лапки.</a:t>
            </a:r>
            <a:endParaRPr sz="28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27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30" dirty="0">
                <a:latin typeface="Arial"/>
                <a:cs typeface="Arial"/>
              </a:rPr>
              <a:t>У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загальному</a:t>
            </a:r>
            <a:r>
              <a:rPr sz="2800" spc="-180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випадку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тег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записується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наступним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чином: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sz="2800" b="1" spc="-190" dirty="0">
                <a:latin typeface="Trebuchet MS"/>
                <a:cs typeface="Trebuchet MS"/>
              </a:rPr>
              <a:t>&lt;ім’я_тегу </a:t>
            </a:r>
            <a:r>
              <a:rPr sz="2800" b="1" spc="-130" dirty="0">
                <a:latin typeface="Trebuchet MS"/>
                <a:cs typeface="Trebuchet MS"/>
              </a:rPr>
              <a:t>атрибут1 </a:t>
            </a:r>
            <a:r>
              <a:rPr sz="2800" b="1" spc="-170" dirty="0">
                <a:latin typeface="Trebuchet MS"/>
                <a:cs typeface="Trebuchet MS"/>
              </a:rPr>
              <a:t>= </a:t>
            </a:r>
            <a:r>
              <a:rPr sz="2800" b="1" spc="-105" dirty="0">
                <a:latin typeface="Trebuchet MS"/>
                <a:cs typeface="Trebuchet MS"/>
              </a:rPr>
              <a:t>"значення1" </a:t>
            </a:r>
            <a:r>
              <a:rPr sz="2800" b="1" spc="-130" dirty="0">
                <a:latin typeface="Trebuchet MS"/>
                <a:cs typeface="Trebuchet MS"/>
              </a:rPr>
              <a:t>атрибут2 </a:t>
            </a:r>
            <a:r>
              <a:rPr sz="2800" b="1" spc="-170" dirty="0">
                <a:latin typeface="Trebuchet MS"/>
                <a:cs typeface="Trebuchet MS"/>
              </a:rPr>
              <a:t>= </a:t>
            </a:r>
            <a:r>
              <a:rPr sz="2800" b="1" spc="-105" dirty="0">
                <a:latin typeface="Trebuchet MS"/>
                <a:cs typeface="Trebuchet MS"/>
              </a:rPr>
              <a:t>"значення2"</a:t>
            </a:r>
            <a:r>
              <a:rPr sz="2800" b="1" spc="-465" dirty="0">
                <a:latin typeface="Trebuchet MS"/>
                <a:cs typeface="Trebuchet MS"/>
              </a:rPr>
              <a:t> </a:t>
            </a:r>
            <a:r>
              <a:rPr sz="2800" b="1" spc="-170" dirty="0">
                <a:latin typeface="Trebuchet MS"/>
                <a:cs typeface="Trebuchet MS"/>
              </a:rPr>
              <a:t>&gt;</a:t>
            </a:r>
            <a:endParaRPr sz="2800" dirty="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spcBef>
                <a:spcPts val="1270"/>
              </a:spcBef>
              <a:buClr>
                <a:srgbClr val="1286C3"/>
              </a:buClr>
              <a:buSzPct val="144642"/>
              <a:buFont typeface="Arial"/>
              <a:buChar char="•"/>
              <a:tabLst>
                <a:tab pos="299720" algn="l"/>
              </a:tabLst>
            </a:pPr>
            <a:r>
              <a:rPr sz="2800" b="1" spc="-90" dirty="0" err="1">
                <a:latin typeface="Trebuchet MS"/>
                <a:cs typeface="Trebuchet MS"/>
              </a:rPr>
              <a:t>Закриваючі</a:t>
            </a:r>
            <a:r>
              <a:rPr sz="2800" b="1" spc="-655" dirty="0">
                <a:latin typeface="Trebuchet MS"/>
                <a:cs typeface="Trebuchet MS"/>
              </a:rPr>
              <a:t> </a:t>
            </a:r>
            <a:r>
              <a:rPr lang="uk-UA" sz="2800" b="1" spc="-655" dirty="0">
                <a:latin typeface="Trebuchet MS"/>
                <a:cs typeface="Trebuchet MS"/>
              </a:rPr>
              <a:t> </a:t>
            </a:r>
            <a:r>
              <a:rPr sz="2800" b="1" spc="-150" dirty="0" err="1">
                <a:latin typeface="Trebuchet MS"/>
                <a:cs typeface="Trebuchet MS"/>
              </a:rPr>
              <a:t>теги</a:t>
            </a:r>
            <a:r>
              <a:rPr sz="2800" b="1" spc="-150" dirty="0">
                <a:latin typeface="Trebuchet MS"/>
                <a:cs typeface="Trebuchet MS"/>
              </a:rPr>
              <a:t> </a:t>
            </a:r>
            <a:r>
              <a:rPr sz="2800" b="1" spc="-120" dirty="0">
                <a:latin typeface="Trebuchet MS"/>
                <a:cs typeface="Trebuchet MS"/>
              </a:rPr>
              <a:t>атрибутів </a:t>
            </a:r>
            <a:r>
              <a:rPr sz="2800" b="1" spc="-160" dirty="0">
                <a:latin typeface="Trebuchet MS"/>
                <a:cs typeface="Trebuchet MS"/>
              </a:rPr>
              <a:t>не </a:t>
            </a:r>
            <a:r>
              <a:rPr sz="2800" b="1" spc="-155" dirty="0">
                <a:latin typeface="Trebuchet MS"/>
                <a:cs typeface="Trebuchet MS"/>
              </a:rPr>
              <a:t>містять</a:t>
            </a:r>
            <a:endParaRPr sz="2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4344161" y="3047725"/>
            <a:ext cx="4043679" cy="1122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27100" marR="5080" indent="-914400">
              <a:lnSpc>
                <a:spcPct val="150000"/>
              </a:lnSpc>
              <a:spcBef>
                <a:spcPts val="95"/>
              </a:spcBef>
            </a:pPr>
            <a:r>
              <a:rPr sz="2400" b="1" spc="-5" dirty="0">
                <a:solidFill>
                  <a:srgbClr val="0000FF"/>
                </a:solidFill>
                <a:latin typeface="Courier New"/>
                <a:cs typeface="Courier New"/>
              </a:rPr>
              <a:t>&lt;</a:t>
            </a:r>
            <a:r>
              <a:rPr sz="2400" b="1" spc="-5" dirty="0">
                <a:solidFill>
                  <a:srgbClr val="800000"/>
                </a:solidFill>
                <a:latin typeface="Courier New"/>
                <a:cs typeface="Courier New"/>
              </a:rPr>
              <a:t>body </a:t>
            </a:r>
            <a:r>
              <a:rPr sz="2400" b="1" spc="-10" dirty="0">
                <a:solidFill>
                  <a:srgbClr val="FF0000"/>
                </a:solidFill>
                <a:latin typeface="Courier New"/>
                <a:cs typeface="Courier New"/>
              </a:rPr>
              <a:t>class</a:t>
            </a:r>
            <a:r>
              <a:rPr sz="2400" b="1" spc="-10" dirty="0">
                <a:solidFill>
                  <a:srgbClr val="0000FF"/>
                </a:solidFill>
                <a:latin typeface="Courier New"/>
                <a:cs typeface="Courier New"/>
              </a:rPr>
              <a:t>=</a:t>
            </a:r>
            <a:r>
              <a:rPr sz="2400" b="1" i="1" spc="-10" dirty="0">
                <a:solidFill>
                  <a:srgbClr val="008000"/>
                </a:solidFill>
                <a:latin typeface="Courier New"/>
                <a:cs typeface="Courier New"/>
              </a:rPr>
              <a:t>”bgstyle”</a:t>
            </a:r>
            <a:r>
              <a:rPr sz="2400" b="1" spc="-10" dirty="0">
                <a:solidFill>
                  <a:srgbClr val="0000FF"/>
                </a:solidFill>
                <a:latin typeface="Courier New"/>
                <a:cs typeface="Courier New"/>
              </a:rPr>
              <a:t>&gt;  </a:t>
            </a:r>
            <a:r>
              <a:rPr sz="2400" b="1" spc="-5" dirty="0">
                <a:latin typeface="Courier New"/>
                <a:cs typeface="Courier New"/>
              </a:rPr>
              <a:t>Some</a:t>
            </a:r>
            <a:r>
              <a:rPr sz="2400" b="1" spc="-10" dirty="0">
                <a:latin typeface="Courier New"/>
                <a:cs typeface="Courier New"/>
              </a:rPr>
              <a:t> text.</a:t>
            </a:r>
            <a:endParaRPr sz="2400" dirty="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44161" y="4327652"/>
            <a:ext cx="13061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0FF"/>
                </a:solidFill>
                <a:latin typeface="Courier New"/>
                <a:cs typeface="Courier New"/>
              </a:rPr>
              <a:t>&lt;/</a:t>
            </a:r>
            <a:r>
              <a:rPr sz="2400" b="1" spc="-5" dirty="0">
                <a:solidFill>
                  <a:srgbClr val="800000"/>
                </a:solidFill>
                <a:latin typeface="Courier New"/>
                <a:cs typeface="Courier New"/>
              </a:rPr>
              <a:t>bod</a:t>
            </a:r>
            <a:r>
              <a:rPr sz="2400" b="1" dirty="0">
                <a:solidFill>
                  <a:srgbClr val="800000"/>
                </a:solidFill>
                <a:latin typeface="Courier New"/>
                <a:cs typeface="Courier New"/>
              </a:rPr>
              <a:t>y</a:t>
            </a:r>
            <a:r>
              <a:rPr sz="2400" b="1" dirty="0">
                <a:solidFill>
                  <a:srgbClr val="0000FF"/>
                </a:solidFill>
                <a:latin typeface="Courier New"/>
                <a:cs typeface="Courier New"/>
              </a:rPr>
              <a:t>&gt;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23133" y="2231847"/>
            <a:ext cx="210693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Tahoma"/>
                <a:cs typeface="Tahoma"/>
              </a:rPr>
              <a:t>Відкриваючий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тег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789682" y="2597657"/>
            <a:ext cx="2159635" cy="719455"/>
          </a:xfrm>
          <a:custGeom>
            <a:avLst/>
            <a:gdLst/>
            <a:ahLst/>
            <a:cxnLst/>
            <a:rect l="l" t="t" r="r" b="b"/>
            <a:pathLst>
              <a:path w="2159635" h="719454">
                <a:moveTo>
                  <a:pt x="1942083" y="719327"/>
                </a:moveTo>
                <a:lnTo>
                  <a:pt x="2159508" y="0"/>
                </a:lnTo>
                <a:lnTo>
                  <a:pt x="0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241163" y="2037714"/>
            <a:ext cx="244792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Tahoma"/>
                <a:cs typeface="Tahoma"/>
              </a:rPr>
              <a:t>Атрибут </a:t>
            </a:r>
            <a:r>
              <a:rPr sz="2000" dirty="0">
                <a:latin typeface="Tahoma"/>
                <a:cs typeface="Tahoma"/>
              </a:rPr>
              <a:t>–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задає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Tahoma"/>
                <a:cs typeface="Tahoma"/>
              </a:rPr>
              <a:t>параметри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елементу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307329" y="2655570"/>
            <a:ext cx="2159635" cy="719455"/>
          </a:xfrm>
          <a:custGeom>
            <a:avLst/>
            <a:gdLst/>
            <a:ahLst/>
            <a:cxnLst/>
            <a:rect l="l" t="t" r="r" b="b"/>
            <a:pathLst>
              <a:path w="2159634" h="719454">
                <a:moveTo>
                  <a:pt x="217424" y="719327"/>
                </a:moveTo>
                <a:lnTo>
                  <a:pt x="0" y="0"/>
                </a:lnTo>
                <a:lnTo>
                  <a:pt x="2159508" y="0"/>
                </a:lnTo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365617" y="2253742"/>
            <a:ext cx="22561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5" dirty="0">
                <a:latin typeface="Tahoma"/>
                <a:cs typeface="Tahoma"/>
              </a:rPr>
              <a:t>Значення</a:t>
            </a:r>
            <a:r>
              <a:rPr sz="2000" spc="-9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атрибуту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861554" y="2548889"/>
            <a:ext cx="2733040" cy="706120"/>
          </a:xfrm>
          <a:custGeom>
            <a:avLst/>
            <a:gdLst/>
            <a:ahLst/>
            <a:cxnLst/>
            <a:rect l="l" t="t" r="r" b="b"/>
            <a:pathLst>
              <a:path w="2733040" h="706120">
                <a:moveTo>
                  <a:pt x="0" y="705612"/>
                </a:moveTo>
                <a:lnTo>
                  <a:pt x="571626" y="0"/>
                </a:lnTo>
                <a:lnTo>
                  <a:pt x="2732531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190738" y="4541342"/>
            <a:ext cx="119761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Tahoma"/>
                <a:cs typeface="Tahoma"/>
              </a:rPr>
              <a:t>Вміст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тегу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291578" y="4150614"/>
            <a:ext cx="3127375" cy="685800"/>
          </a:xfrm>
          <a:custGeom>
            <a:avLst/>
            <a:gdLst/>
            <a:ahLst/>
            <a:cxnLst/>
            <a:rect l="l" t="t" r="r" b="b"/>
            <a:pathLst>
              <a:path w="3127375" h="685800">
                <a:moveTo>
                  <a:pt x="0" y="0"/>
                </a:moveTo>
                <a:lnTo>
                  <a:pt x="966724" y="685800"/>
                </a:lnTo>
                <a:lnTo>
                  <a:pt x="3127248" y="68580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987034" y="5189347"/>
            <a:ext cx="20256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ahoma"/>
                <a:cs typeface="Tahoma"/>
              </a:rPr>
              <a:t>Закриваючий</a:t>
            </a:r>
            <a:r>
              <a:rPr sz="2000" spc="-9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тег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984241" y="4802885"/>
            <a:ext cx="3127375" cy="685800"/>
          </a:xfrm>
          <a:custGeom>
            <a:avLst/>
            <a:gdLst/>
            <a:ahLst/>
            <a:cxnLst/>
            <a:rect l="l" t="t" r="r" b="b"/>
            <a:pathLst>
              <a:path w="3127375" h="685800">
                <a:moveTo>
                  <a:pt x="0" y="0"/>
                </a:moveTo>
                <a:lnTo>
                  <a:pt x="966724" y="685800"/>
                </a:lnTo>
                <a:lnTo>
                  <a:pt x="3127248" y="68580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064511" y="3571188"/>
            <a:ext cx="207391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ahoma"/>
                <a:cs typeface="Tahoma"/>
              </a:rPr>
              <a:t>Тег –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ключове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ahoma"/>
                <a:cs typeface="Tahoma"/>
              </a:rPr>
              <a:t>слово мови</a:t>
            </a:r>
            <a:r>
              <a:rPr sz="2000" spc="-9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HTML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135885" y="3679697"/>
            <a:ext cx="2598420" cy="680085"/>
          </a:xfrm>
          <a:custGeom>
            <a:avLst/>
            <a:gdLst/>
            <a:ahLst/>
            <a:cxnLst/>
            <a:rect l="l" t="t" r="r" b="b"/>
            <a:pathLst>
              <a:path w="2598420" h="680085">
                <a:moveTo>
                  <a:pt x="2598419" y="0"/>
                </a:moveTo>
                <a:lnTo>
                  <a:pt x="2160269" y="679703"/>
                </a:lnTo>
                <a:lnTo>
                  <a:pt x="0" y="679703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49256" y="4511040"/>
            <a:ext cx="1898903" cy="2087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3886200" y="1066800"/>
            <a:ext cx="42862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75" dirty="0"/>
              <a:t>Семантика </a:t>
            </a:r>
            <a:r>
              <a:rPr spc="-165" dirty="0"/>
              <a:t>в</a:t>
            </a:r>
            <a:r>
              <a:rPr spc="-575" dirty="0"/>
              <a:t> </a:t>
            </a:r>
            <a:r>
              <a:rPr spc="30" dirty="0"/>
              <a:t>HTML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47622" y="1860042"/>
            <a:ext cx="9180830" cy="3762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spcBef>
                <a:spcPts val="95"/>
              </a:spcBef>
              <a:buClr>
                <a:srgbClr val="1286C3"/>
              </a:buClr>
              <a:buSzPct val="144642"/>
              <a:buFont typeface="Arial"/>
              <a:buChar char="•"/>
              <a:tabLst>
                <a:tab pos="299720" algn="l"/>
              </a:tabLst>
            </a:pPr>
            <a:r>
              <a:rPr sz="2800" b="1" spc="-125" dirty="0">
                <a:latin typeface="Trebuchet MS"/>
                <a:cs typeface="Trebuchet MS"/>
              </a:rPr>
              <a:t>Семантика</a:t>
            </a:r>
            <a:r>
              <a:rPr sz="2800" b="1" spc="-260" dirty="0">
                <a:latin typeface="Trebuchet MS"/>
                <a:cs typeface="Trebuchet MS"/>
              </a:rPr>
              <a:t> </a:t>
            </a:r>
            <a:r>
              <a:rPr sz="2800" b="1" spc="-114" dirty="0">
                <a:latin typeface="Trebuchet MS"/>
                <a:cs typeface="Trebuchet MS"/>
              </a:rPr>
              <a:t>в</a:t>
            </a:r>
            <a:r>
              <a:rPr sz="2800" b="1" spc="-270" dirty="0">
                <a:latin typeface="Trebuchet MS"/>
                <a:cs typeface="Trebuchet MS"/>
              </a:rPr>
              <a:t> </a:t>
            </a:r>
            <a:r>
              <a:rPr sz="2800" b="1" spc="20" dirty="0">
                <a:latin typeface="Trebuchet MS"/>
                <a:cs typeface="Trebuchet MS"/>
              </a:rPr>
              <a:t>HTML</a:t>
            </a:r>
            <a:r>
              <a:rPr sz="2800" b="1" spc="-260" dirty="0">
                <a:latin typeface="Trebuchet MS"/>
                <a:cs typeface="Trebuchet MS"/>
              </a:rPr>
              <a:t> </a:t>
            </a:r>
            <a:r>
              <a:rPr sz="2800" spc="-195" dirty="0">
                <a:latin typeface="Arial"/>
                <a:cs typeface="Arial"/>
              </a:rPr>
              <a:t>–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практика</a:t>
            </a:r>
            <a:r>
              <a:rPr sz="2800" spc="-165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надання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змісту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25" dirty="0">
                <a:latin typeface="Arial"/>
                <a:cs typeface="Arial"/>
              </a:rPr>
              <a:t>і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структури  </a:t>
            </a:r>
            <a:r>
              <a:rPr sz="2800" spc="-60" dirty="0">
                <a:latin typeface="Arial"/>
                <a:cs typeface="Arial"/>
              </a:rPr>
              <a:t>web-сторінці </a:t>
            </a:r>
            <a:r>
              <a:rPr sz="2800" spc="-140" dirty="0">
                <a:latin typeface="Arial"/>
                <a:cs typeface="Arial"/>
              </a:rPr>
              <a:t>за </a:t>
            </a:r>
            <a:r>
              <a:rPr sz="2800" spc="-55" dirty="0">
                <a:latin typeface="Arial"/>
                <a:cs typeface="Arial"/>
              </a:rPr>
              <a:t>допомогою відповідних</a:t>
            </a:r>
            <a:r>
              <a:rPr sz="2800" spc="-610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елементів.</a:t>
            </a:r>
            <a:endParaRPr sz="2800">
              <a:latin typeface="Arial"/>
              <a:cs typeface="Arial"/>
            </a:endParaRPr>
          </a:p>
          <a:p>
            <a:pPr marL="299085" marR="100965" indent="-286385">
              <a:lnSpc>
                <a:spcPct val="100000"/>
              </a:lnSpc>
              <a:spcBef>
                <a:spcPts val="127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20" dirty="0">
                <a:latin typeface="Arial"/>
                <a:cs typeface="Arial"/>
              </a:rPr>
              <a:t>Семантичний</a:t>
            </a:r>
            <a:r>
              <a:rPr sz="2800" spc="-180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код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описує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призначення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вмісту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на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сторінці,  </a:t>
            </a:r>
            <a:r>
              <a:rPr sz="2800" spc="-110" dirty="0">
                <a:latin typeface="Arial"/>
                <a:cs typeface="Arial"/>
              </a:rPr>
              <a:t>незалежно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від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його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стилю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чи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зовнішнього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вигляду</a:t>
            </a:r>
            <a:endParaRPr sz="2800">
              <a:latin typeface="Arial"/>
              <a:cs typeface="Arial"/>
            </a:endParaRPr>
          </a:p>
          <a:p>
            <a:pPr marL="299085" marR="123189">
              <a:lnSpc>
                <a:spcPct val="100000"/>
              </a:lnSpc>
            </a:pPr>
            <a:r>
              <a:rPr sz="2800" spc="-70" dirty="0">
                <a:latin typeface="Arial"/>
                <a:cs typeface="Arial"/>
              </a:rPr>
              <a:t>(наприклад,</a:t>
            </a:r>
            <a:r>
              <a:rPr sz="2800" spc="-605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заголовок, </a:t>
            </a:r>
            <a:r>
              <a:rPr sz="2800" spc="-135" dirty="0">
                <a:latin typeface="Arial"/>
                <a:cs typeface="Arial"/>
              </a:rPr>
              <a:t>параграф </a:t>
            </a:r>
            <a:r>
              <a:rPr sz="2800" spc="-90" dirty="0">
                <a:latin typeface="Arial"/>
                <a:cs typeface="Arial"/>
              </a:rPr>
              <a:t>тексту, </a:t>
            </a:r>
            <a:r>
              <a:rPr sz="2800" spc="-114" dirty="0">
                <a:latin typeface="Arial"/>
                <a:cs typeface="Arial"/>
              </a:rPr>
              <a:t>хєдер </a:t>
            </a:r>
            <a:r>
              <a:rPr sz="2800" spc="-125" dirty="0">
                <a:latin typeface="Arial"/>
                <a:cs typeface="Arial"/>
              </a:rPr>
              <a:t>та </a:t>
            </a:r>
            <a:r>
              <a:rPr sz="2800" spc="-140" dirty="0">
                <a:latin typeface="Arial"/>
                <a:cs typeface="Arial"/>
              </a:rPr>
              <a:t>футер,  </a:t>
            </a:r>
            <a:r>
              <a:rPr sz="2800" spc="-110" dirty="0">
                <a:latin typeface="Arial"/>
                <a:cs typeface="Arial"/>
              </a:rPr>
              <a:t>стаття, </a:t>
            </a:r>
            <a:r>
              <a:rPr sz="2800" spc="-95" dirty="0">
                <a:latin typeface="Arial"/>
                <a:cs typeface="Arial"/>
              </a:rPr>
              <a:t>меню,</a:t>
            </a:r>
            <a:r>
              <a:rPr sz="2800" spc="-33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блок).</a:t>
            </a:r>
            <a:endParaRPr sz="2800">
              <a:latin typeface="Arial"/>
              <a:cs typeface="Arial"/>
            </a:endParaRPr>
          </a:p>
          <a:p>
            <a:pPr marL="299085" marR="1318895" indent="-286385">
              <a:lnSpc>
                <a:spcPct val="100000"/>
              </a:lnSpc>
              <a:spcBef>
                <a:spcPts val="1270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25" dirty="0">
                <a:latin typeface="Arial"/>
                <a:cs typeface="Arial"/>
              </a:rPr>
              <a:t>Семантичні </a:t>
            </a:r>
            <a:r>
              <a:rPr sz="2800" spc="-135" dirty="0">
                <a:latin typeface="Arial"/>
                <a:cs typeface="Arial"/>
              </a:rPr>
              <a:t>елементи </a:t>
            </a:r>
            <a:r>
              <a:rPr sz="2800" spc="-100" dirty="0">
                <a:latin typeface="Arial"/>
                <a:cs typeface="Arial"/>
              </a:rPr>
              <a:t>впливають </a:t>
            </a:r>
            <a:r>
              <a:rPr sz="2800" spc="-125" dirty="0">
                <a:latin typeface="Arial"/>
                <a:cs typeface="Arial"/>
              </a:rPr>
              <a:t>на</a:t>
            </a:r>
            <a:r>
              <a:rPr sz="2800" spc="-415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адекватність  відображення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сторінки.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 idx="4294967295"/>
          </p:nvPr>
        </p:nvSpPr>
        <p:spPr>
          <a:xfrm>
            <a:off x="2819400" y="762000"/>
            <a:ext cx="6491287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30" dirty="0"/>
              <a:t>2.2. </a:t>
            </a:r>
            <a:r>
              <a:rPr spc="-170" dirty="0"/>
              <a:t>Структура</a:t>
            </a:r>
            <a:r>
              <a:rPr spc="-610" dirty="0"/>
              <a:t> </a:t>
            </a:r>
            <a:r>
              <a:rPr spc="-155" dirty="0"/>
              <a:t>html-сторінки</a:t>
            </a:r>
          </a:p>
        </p:txBody>
      </p:sp>
      <p:sp>
        <p:nvSpPr>
          <p:cNvPr id="7" name="object 7"/>
          <p:cNvSpPr/>
          <p:nvPr/>
        </p:nvSpPr>
        <p:spPr>
          <a:xfrm>
            <a:off x="8220456" y="3762755"/>
            <a:ext cx="3438144" cy="2857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656333" y="1617344"/>
            <a:ext cx="9643110" cy="4692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10" dirty="0">
                <a:latin typeface="Arial"/>
                <a:cs typeface="Arial"/>
              </a:rPr>
              <a:t>Вказується </a:t>
            </a:r>
            <a:r>
              <a:rPr sz="2800" spc="-95" dirty="0">
                <a:latin typeface="Arial"/>
                <a:cs typeface="Arial"/>
              </a:rPr>
              <a:t>службовий </a:t>
            </a:r>
            <a:r>
              <a:rPr sz="2800" spc="-145" dirty="0">
                <a:latin typeface="Arial"/>
                <a:cs typeface="Arial"/>
              </a:rPr>
              <a:t>елемент </a:t>
            </a:r>
            <a:r>
              <a:rPr sz="2800" b="1" spc="-195" dirty="0">
                <a:latin typeface="Trebuchet MS"/>
                <a:cs typeface="Trebuchet MS"/>
              </a:rPr>
              <a:t>&lt;!</a:t>
            </a:r>
            <a:r>
              <a:rPr sz="2800" b="1" spc="-490" dirty="0">
                <a:latin typeface="Trebuchet MS"/>
                <a:cs typeface="Trebuchet MS"/>
              </a:rPr>
              <a:t> </a:t>
            </a:r>
            <a:r>
              <a:rPr sz="2800" b="1" spc="-10" dirty="0">
                <a:latin typeface="Trebuchet MS"/>
                <a:cs typeface="Trebuchet MS"/>
              </a:rPr>
              <a:t>DOCTYPE&gt;</a:t>
            </a:r>
            <a:endParaRPr sz="2800" dirty="0">
              <a:latin typeface="Trebuchet MS"/>
              <a:cs typeface="Trebuchet MS"/>
            </a:endParaRPr>
          </a:p>
          <a:p>
            <a:pPr marL="299085" marR="5080" indent="-286385">
              <a:lnSpc>
                <a:spcPct val="100000"/>
              </a:lnSpc>
              <a:spcBef>
                <a:spcPts val="1270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20" dirty="0">
                <a:latin typeface="Arial"/>
                <a:cs typeface="Arial"/>
              </a:rPr>
              <a:t>Починається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з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тегу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b="1" spc="-105" dirty="0">
                <a:latin typeface="Trebuchet MS"/>
                <a:cs typeface="Trebuchet MS"/>
              </a:rPr>
              <a:t>&lt;html&gt;</a:t>
            </a:r>
            <a:r>
              <a:rPr sz="2800" b="1" spc="-270" dirty="0">
                <a:latin typeface="Trebuchet MS"/>
                <a:cs typeface="Trebuchet MS"/>
              </a:rPr>
              <a:t> </a:t>
            </a:r>
            <a:r>
              <a:rPr sz="2800" spc="25" dirty="0">
                <a:latin typeface="Arial"/>
                <a:cs typeface="Arial"/>
              </a:rPr>
              <a:t>і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закінчується</a:t>
            </a:r>
            <a:r>
              <a:rPr sz="2800" spc="-180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тегом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b="1" spc="-120" dirty="0">
                <a:latin typeface="Trebuchet MS"/>
                <a:cs typeface="Trebuchet MS"/>
              </a:rPr>
              <a:t>&lt;/html&gt;</a:t>
            </a:r>
            <a:r>
              <a:rPr sz="2800" spc="-120" dirty="0">
                <a:latin typeface="Arial"/>
                <a:cs typeface="Arial"/>
              </a:rPr>
              <a:t>.</a:t>
            </a:r>
            <a:r>
              <a:rPr sz="2800" spc="-405" dirty="0">
                <a:latin typeface="Arial"/>
                <a:cs typeface="Arial"/>
              </a:rPr>
              <a:t> </a:t>
            </a:r>
            <a:r>
              <a:rPr sz="2800" spc="-160" dirty="0">
                <a:latin typeface="Arial"/>
                <a:cs typeface="Arial"/>
              </a:rPr>
              <a:t>Така  </a:t>
            </a:r>
            <a:r>
              <a:rPr sz="2800" spc="-130" dirty="0">
                <a:latin typeface="Arial"/>
                <a:cs typeface="Arial"/>
              </a:rPr>
              <a:t>пара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тегів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повідомляє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браузеру,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що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це</a:t>
            </a:r>
            <a:r>
              <a:rPr sz="2800" spc="-175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html-документ.</a:t>
            </a:r>
            <a:endParaRPr sz="28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27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60" dirty="0">
                <a:latin typeface="Arial"/>
                <a:cs typeface="Arial"/>
              </a:rPr>
              <a:t>Містить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два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розділи</a:t>
            </a:r>
            <a:r>
              <a:rPr sz="2800" spc="-229" dirty="0">
                <a:latin typeface="Arial"/>
                <a:cs typeface="Arial"/>
              </a:rPr>
              <a:t> </a:t>
            </a:r>
            <a:r>
              <a:rPr sz="2800" spc="-195" dirty="0">
                <a:latin typeface="Arial"/>
                <a:cs typeface="Arial"/>
              </a:rPr>
              <a:t>–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b="1" spc="-114" dirty="0">
                <a:latin typeface="Trebuchet MS"/>
                <a:cs typeface="Trebuchet MS"/>
              </a:rPr>
              <a:t>заголовки</a:t>
            </a:r>
            <a:r>
              <a:rPr sz="2800" b="1" spc="-275" dirty="0">
                <a:latin typeface="Trebuchet MS"/>
                <a:cs typeface="Trebuchet MS"/>
              </a:rPr>
              <a:t> </a:t>
            </a:r>
            <a:r>
              <a:rPr sz="2800" spc="25" dirty="0">
                <a:latin typeface="Arial"/>
                <a:cs typeface="Arial"/>
              </a:rPr>
              <a:t>і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b="1" spc="-140" dirty="0">
                <a:latin typeface="Trebuchet MS"/>
                <a:cs typeface="Trebuchet MS"/>
              </a:rPr>
              <a:t>тіло</a:t>
            </a:r>
            <a:r>
              <a:rPr sz="2800" b="1" spc="-260" dirty="0">
                <a:latin typeface="Trebuchet MS"/>
                <a:cs typeface="Trebuchet MS"/>
              </a:rPr>
              <a:t> </a:t>
            </a:r>
            <a:r>
              <a:rPr sz="2800" b="1" spc="-125" dirty="0">
                <a:latin typeface="Trebuchet MS"/>
                <a:cs typeface="Trebuchet MS"/>
              </a:rPr>
              <a:t>документа</a:t>
            </a:r>
            <a:r>
              <a:rPr sz="2800" spc="-125" dirty="0"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30" dirty="0">
                <a:latin typeface="Arial"/>
                <a:cs typeface="Arial"/>
              </a:rPr>
              <a:t>Розділ </a:t>
            </a:r>
            <a:r>
              <a:rPr sz="2800" spc="-65" dirty="0">
                <a:latin typeface="Arial"/>
                <a:cs typeface="Arial"/>
              </a:rPr>
              <a:t>заголовків </a:t>
            </a:r>
            <a:r>
              <a:rPr sz="2800" spc="-75" dirty="0">
                <a:latin typeface="Arial"/>
                <a:cs typeface="Arial"/>
              </a:rPr>
              <a:t>помічений</a:t>
            </a:r>
            <a:r>
              <a:rPr sz="2800" spc="-42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тегами</a:t>
            </a:r>
            <a:endParaRPr sz="2800" dirty="0">
              <a:latin typeface="Arial"/>
              <a:cs typeface="Arial"/>
            </a:endParaRPr>
          </a:p>
          <a:p>
            <a:pPr marL="83820" marR="3495675" indent="-71755">
              <a:lnSpc>
                <a:spcPct val="100000"/>
              </a:lnSpc>
              <a:spcBef>
                <a:spcPts val="5"/>
              </a:spcBef>
            </a:pPr>
            <a:r>
              <a:rPr sz="2800" b="1" spc="-125" dirty="0">
                <a:latin typeface="Trebuchet MS"/>
                <a:cs typeface="Trebuchet MS"/>
              </a:rPr>
              <a:t>&lt;head&gt;</a:t>
            </a:r>
            <a:r>
              <a:rPr sz="2800" b="1" spc="-260" dirty="0">
                <a:latin typeface="Trebuchet MS"/>
                <a:cs typeface="Trebuchet MS"/>
              </a:rPr>
              <a:t> </a:t>
            </a:r>
            <a:r>
              <a:rPr sz="2800" spc="25" dirty="0">
                <a:latin typeface="Arial"/>
                <a:cs typeface="Arial"/>
              </a:rPr>
              <a:t>і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b="1" spc="-145" dirty="0">
                <a:latin typeface="Trebuchet MS"/>
                <a:cs typeface="Trebuchet MS"/>
              </a:rPr>
              <a:t>&lt;/head&gt;</a:t>
            </a:r>
            <a:r>
              <a:rPr sz="2800" b="1" spc="-270" dirty="0">
                <a:latin typeface="Trebuchet MS"/>
                <a:cs typeface="Trebuchet MS"/>
              </a:rPr>
              <a:t> </a:t>
            </a:r>
            <a:r>
              <a:rPr sz="2800" spc="-125" dirty="0">
                <a:latin typeface="Arial"/>
                <a:cs typeface="Arial"/>
              </a:rPr>
              <a:t>та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містить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інформацію  </a:t>
            </a:r>
            <a:r>
              <a:rPr sz="2800" spc="-70" dirty="0">
                <a:latin typeface="Arial"/>
                <a:cs typeface="Arial"/>
              </a:rPr>
              <a:t>про документ</a:t>
            </a:r>
            <a:r>
              <a:rPr sz="2800" spc="-370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загалом.</a:t>
            </a:r>
            <a:endParaRPr sz="2800" dirty="0">
              <a:latin typeface="Arial"/>
              <a:cs typeface="Arial"/>
            </a:endParaRPr>
          </a:p>
          <a:p>
            <a:pPr marL="12700" marR="3534410">
              <a:lnSpc>
                <a:spcPct val="100000"/>
              </a:lnSpc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40" dirty="0">
                <a:latin typeface="Arial"/>
                <a:cs typeface="Arial"/>
              </a:rPr>
              <a:t>Текст </a:t>
            </a:r>
            <a:r>
              <a:rPr sz="2800" spc="-85" dirty="0">
                <a:latin typeface="Arial"/>
                <a:cs typeface="Arial"/>
              </a:rPr>
              <a:t>документа </a:t>
            </a:r>
            <a:r>
              <a:rPr sz="2800" spc="-100" dirty="0">
                <a:latin typeface="Arial"/>
                <a:cs typeface="Arial"/>
              </a:rPr>
              <a:t>міститься </a:t>
            </a:r>
            <a:r>
              <a:rPr sz="2800" spc="-120" dirty="0">
                <a:latin typeface="Arial"/>
                <a:cs typeface="Arial"/>
              </a:rPr>
              <a:t>в </a:t>
            </a:r>
            <a:r>
              <a:rPr sz="2800" spc="-15" dirty="0">
                <a:latin typeface="Arial"/>
                <a:cs typeface="Arial"/>
              </a:rPr>
              <a:t>його</a:t>
            </a:r>
            <a:r>
              <a:rPr sz="2800" spc="-600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тілі,  </a:t>
            </a:r>
            <a:r>
              <a:rPr sz="2800" spc="-85" dirty="0">
                <a:latin typeface="Arial"/>
                <a:cs typeface="Arial"/>
              </a:rPr>
              <a:t>яке </a:t>
            </a:r>
            <a:r>
              <a:rPr sz="2800" spc="-125" dirty="0">
                <a:latin typeface="Arial"/>
                <a:cs typeface="Arial"/>
              </a:rPr>
              <a:t>розташоване </a:t>
            </a:r>
            <a:r>
              <a:rPr sz="2800" spc="-40" dirty="0">
                <a:latin typeface="Arial"/>
                <a:cs typeface="Arial"/>
              </a:rPr>
              <a:t>між</a:t>
            </a:r>
            <a:r>
              <a:rPr sz="2800" spc="-445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тегами</a:t>
            </a:r>
            <a:endParaRPr sz="2800" dirty="0">
              <a:latin typeface="Arial"/>
              <a:cs typeface="Arial"/>
            </a:endParaRPr>
          </a:p>
          <a:p>
            <a:pPr marL="83820">
              <a:lnSpc>
                <a:spcPct val="100000"/>
              </a:lnSpc>
            </a:pPr>
            <a:r>
              <a:rPr sz="2800" b="1" spc="-95" dirty="0">
                <a:latin typeface="Trebuchet MS"/>
                <a:cs typeface="Trebuchet MS"/>
              </a:rPr>
              <a:t>&lt;body&gt; </a:t>
            </a:r>
            <a:r>
              <a:rPr sz="2800" spc="-125" dirty="0">
                <a:latin typeface="Arial"/>
                <a:cs typeface="Arial"/>
              </a:rPr>
              <a:t>та</a:t>
            </a:r>
            <a:r>
              <a:rPr sz="2800" spc="-380" dirty="0">
                <a:latin typeface="Arial"/>
                <a:cs typeface="Arial"/>
              </a:rPr>
              <a:t> </a:t>
            </a:r>
            <a:r>
              <a:rPr sz="2800" b="1" spc="-114" dirty="0">
                <a:latin typeface="Trebuchet MS"/>
                <a:cs typeface="Trebuchet MS"/>
              </a:rPr>
              <a:t>&lt;/body&gt;</a:t>
            </a:r>
            <a:r>
              <a:rPr sz="2800" spc="-114" dirty="0"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41720" y="1950720"/>
            <a:ext cx="5459095" cy="4627245"/>
          </a:xfrm>
          <a:prstGeom prst="rect">
            <a:avLst/>
          </a:prstGeom>
          <a:solidFill>
            <a:srgbClr val="C1CDFF"/>
          </a:solidFill>
          <a:ln w="9144">
            <a:solidFill>
              <a:srgbClr val="000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50"/>
              </a:spcBef>
            </a:pPr>
            <a:r>
              <a:rPr sz="1400" b="1" dirty="0">
                <a:solidFill>
                  <a:srgbClr val="0000FF"/>
                </a:solidFill>
                <a:latin typeface="Tahoma"/>
                <a:cs typeface="Tahoma"/>
              </a:rPr>
              <a:t>&lt;html&gt;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21552" y="2342388"/>
            <a:ext cx="5140960" cy="1457325"/>
          </a:xfrm>
          <a:prstGeom prst="rect">
            <a:avLst/>
          </a:prstGeom>
          <a:solidFill>
            <a:srgbClr val="CC99FF"/>
          </a:solidFill>
          <a:ln w="9144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55"/>
              </a:spcBef>
            </a:pPr>
            <a:r>
              <a:rPr sz="1400" b="1" dirty="0">
                <a:solidFill>
                  <a:srgbClr val="6600FF"/>
                </a:solidFill>
                <a:latin typeface="Tahoma"/>
                <a:cs typeface="Tahoma"/>
              </a:rPr>
              <a:t>&lt;head&gt;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97752" y="2747772"/>
            <a:ext cx="4927600" cy="942340"/>
          </a:xfrm>
          <a:prstGeom prst="rect">
            <a:avLst/>
          </a:prstGeom>
          <a:solidFill>
            <a:srgbClr val="FFCCFF"/>
          </a:solidFill>
          <a:ln w="9144">
            <a:solidFill>
              <a:srgbClr val="000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50"/>
              </a:spcBef>
            </a:pPr>
            <a:r>
              <a:rPr sz="1400" b="1" dirty="0">
                <a:solidFill>
                  <a:srgbClr val="9900FF"/>
                </a:solidFill>
                <a:latin typeface="Tahoma"/>
                <a:cs typeface="Tahoma"/>
              </a:rPr>
              <a:t>&lt;title&gt;</a:t>
            </a:r>
            <a:endParaRPr sz="1400" dirty="0">
              <a:latin typeface="Tahoma"/>
              <a:cs typeface="Tahoma"/>
            </a:endParaRPr>
          </a:p>
          <a:p>
            <a:pPr marL="92710">
              <a:lnSpc>
                <a:spcPct val="100000"/>
              </a:lnSpc>
              <a:spcBef>
                <a:spcPts val="845"/>
              </a:spcBef>
            </a:pPr>
            <a:r>
              <a:rPr sz="1400" b="1" dirty="0">
                <a:latin typeface="Tahoma"/>
                <a:cs typeface="Tahoma"/>
              </a:rPr>
              <a:t>Приклад</a:t>
            </a:r>
            <a:r>
              <a:rPr sz="1400" b="1" spc="-20" dirty="0">
                <a:latin typeface="Tahoma"/>
                <a:cs typeface="Tahoma"/>
              </a:rPr>
              <a:t> </a:t>
            </a:r>
            <a:r>
              <a:rPr sz="1400" b="1" spc="-5" dirty="0">
                <a:latin typeface="Tahoma"/>
                <a:cs typeface="Tahoma"/>
              </a:rPr>
              <a:t>HTML-документу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21552" y="4015740"/>
            <a:ext cx="5140960" cy="2313940"/>
          </a:xfrm>
          <a:prstGeom prst="rect">
            <a:avLst/>
          </a:prstGeom>
          <a:solidFill>
            <a:srgbClr val="2FACEB"/>
          </a:solidFill>
          <a:ln w="9144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55"/>
              </a:spcBef>
            </a:pPr>
            <a:r>
              <a:rPr sz="1400" b="1" dirty="0">
                <a:solidFill>
                  <a:srgbClr val="006600"/>
                </a:solidFill>
                <a:latin typeface="Tahoma"/>
                <a:cs typeface="Tahoma"/>
              </a:rPr>
              <a:t>&lt;body&gt;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97752" y="4489703"/>
            <a:ext cx="4927600" cy="771525"/>
          </a:xfrm>
          <a:prstGeom prst="rect">
            <a:avLst/>
          </a:prstGeom>
          <a:solidFill>
            <a:srgbClr val="99FFCC"/>
          </a:solidFill>
          <a:ln w="9144">
            <a:solidFill>
              <a:srgbClr val="000000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59"/>
              </a:spcBef>
            </a:pPr>
            <a:r>
              <a:rPr sz="1400" b="1" spc="-5" dirty="0">
                <a:solidFill>
                  <a:srgbClr val="006699"/>
                </a:solidFill>
                <a:latin typeface="Tahoma"/>
                <a:cs typeface="Tahoma"/>
              </a:rPr>
              <a:t>&lt;h1&gt;</a:t>
            </a:r>
            <a:endParaRPr sz="1400">
              <a:latin typeface="Tahoma"/>
              <a:cs typeface="Tahoma"/>
            </a:endParaRPr>
          </a:p>
          <a:p>
            <a:pPr marL="92710">
              <a:lnSpc>
                <a:spcPct val="100000"/>
              </a:lnSpc>
              <a:spcBef>
                <a:spcPts val="335"/>
              </a:spcBef>
            </a:pPr>
            <a:r>
              <a:rPr sz="1400" b="1" dirty="0">
                <a:latin typeface="Tahoma"/>
                <a:cs typeface="Tahoma"/>
              </a:rPr>
              <a:t>Приклад</a:t>
            </a:r>
            <a:r>
              <a:rPr sz="1400" b="1" spc="-20" dirty="0">
                <a:latin typeface="Tahoma"/>
                <a:cs typeface="Tahoma"/>
              </a:rPr>
              <a:t> </a:t>
            </a:r>
            <a:r>
              <a:rPr sz="1400" b="1" spc="-5" dirty="0">
                <a:latin typeface="Tahoma"/>
                <a:cs typeface="Tahoma"/>
              </a:rPr>
              <a:t>HTML-документу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97752" y="5343144"/>
            <a:ext cx="4927600" cy="856615"/>
          </a:xfrm>
          <a:prstGeom prst="rect">
            <a:avLst/>
          </a:prstGeom>
          <a:solidFill>
            <a:srgbClr val="FFCC99"/>
          </a:solidFill>
          <a:ln w="9144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55"/>
              </a:spcBef>
            </a:pPr>
            <a:r>
              <a:rPr sz="1400" b="1" dirty="0">
                <a:solidFill>
                  <a:srgbClr val="660066"/>
                </a:solidFill>
                <a:latin typeface="Tahoma"/>
                <a:cs typeface="Tahoma"/>
              </a:rPr>
              <a:t>&lt;p&gt;</a:t>
            </a:r>
            <a:endParaRPr sz="1400">
              <a:latin typeface="Tahoma"/>
              <a:cs typeface="Tahoma"/>
            </a:endParaRPr>
          </a:p>
          <a:p>
            <a:pPr marL="92710">
              <a:lnSpc>
                <a:spcPct val="100000"/>
              </a:lnSpc>
              <a:spcBef>
                <a:spcPts val="845"/>
              </a:spcBef>
            </a:pPr>
            <a:r>
              <a:rPr sz="1400" b="1" spc="-5" dirty="0">
                <a:latin typeface="Tahoma"/>
                <a:cs typeface="Tahoma"/>
              </a:rPr>
              <a:t>Перша</a:t>
            </a:r>
            <a:r>
              <a:rPr sz="1400" b="1" spc="-10" dirty="0">
                <a:latin typeface="Tahoma"/>
                <a:cs typeface="Tahoma"/>
              </a:rPr>
              <a:t> </a:t>
            </a:r>
            <a:r>
              <a:rPr sz="1400" b="1" spc="-5" dirty="0">
                <a:latin typeface="Tahoma"/>
                <a:cs typeface="Tahoma"/>
              </a:rPr>
              <a:t>web-сторінка!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 idx="4294967295"/>
          </p:nvPr>
        </p:nvSpPr>
        <p:spPr>
          <a:xfrm>
            <a:off x="5029200" y="752253"/>
            <a:ext cx="2292350" cy="3603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95" dirty="0">
                <a:solidFill>
                  <a:srgbClr val="000000"/>
                </a:solidFill>
              </a:rPr>
              <a:t>Код</a:t>
            </a:r>
            <a:r>
              <a:rPr sz="2200" spc="-270" dirty="0">
                <a:solidFill>
                  <a:srgbClr val="000000"/>
                </a:solidFill>
              </a:rPr>
              <a:t> </a:t>
            </a:r>
            <a:r>
              <a:rPr sz="2200" spc="-90" dirty="0">
                <a:solidFill>
                  <a:srgbClr val="000000"/>
                </a:solidFill>
              </a:rPr>
              <a:t>html-сторінки</a:t>
            </a:r>
            <a:endParaRPr sz="2200" dirty="0"/>
          </a:p>
        </p:txBody>
      </p:sp>
      <p:sp>
        <p:nvSpPr>
          <p:cNvPr id="9" name="object 9"/>
          <p:cNvSpPr txBox="1"/>
          <p:nvPr/>
        </p:nvSpPr>
        <p:spPr>
          <a:xfrm>
            <a:off x="2011807" y="932434"/>
            <a:ext cx="3700145" cy="529971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800" b="1" spc="-70" dirty="0">
                <a:latin typeface="Trebuchet MS"/>
                <a:cs typeface="Trebuchet MS"/>
              </a:rPr>
              <a:t>&lt;html&gt;</a:t>
            </a:r>
            <a:endParaRPr sz="1800">
              <a:latin typeface="Trebuchet MS"/>
              <a:cs typeface="Trebuchet MS"/>
            </a:endParaRPr>
          </a:p>
          <a:p>
            <a:pPr marL="469900">
              <a:lnSpc>
                <a:spcPct val="100000"/>
              </a:lnSpc>
              <a:spcBef>
                <a:spcPts val="600"/>
              </a:spcBef>
            </a:pPr>
            <a:r>
              <a:rPr sz="1800" b="1" spc="-80" dirty="0">
                <a:latin typeface="Trebuchet MS"/>
                <a:cs typeface="Trebuchet MS"/>
              </a:rPr>
              <a:t>&lt;head&gt;</a:t>
            </a:r>
            <a:endParaRPr sz="1800">
              <a:latin typeface="Trebuchet MS"/>
              <a:cs typeface="Trebuchet MS"/>
            </a:endParaRPr>
          </a:p>
          <a:p>
            <a:pPr marL="927100">
              <a:lnSpc>
                <a:spcPct val="100000"/>
              </a:lnSpc>
              <a:spcBef>
                <a:spcPts val="600"/>
              </a:spcBef>
            </a:pPr>
            <a:r>
              <a:rPr sz="1800" b="1" spc="-85" dirty="0">
                <a:latin typeface="Trebuchet MS"/>
                <a:cs typeface="Trebuchet MS"/>
              </a:rPr>
              <a:t>&lt;title&gt;</a:t>
            </a:r>
            <a:endParaRPr sz="1800">
              <a:latin typeface="Trebuchet MS"/>
              <a:cs typeface="Trebuchet MS"/>
            </a:endParaRPr>
          </a:p>
          <a:p>
            <a:pPr marL="927100">
              <a:lnSpc>
                <a:spcPct val="100000"/>
              </a:lnSpc>
              <a:spcBef>
                <a:spcPts val="600"/>
              </a:spcBef>
            </a:pPr>
            <a:r>
              <a:rPr sz="1800" b="1" spc="-70" dirty="0">
                <a:latin typeface="Trebuchet MS"/>
                <a:cs typeface="Trebuchet MS"/>
              </a:rPr>
              <a:t>Приклад</a:t>
            </a:r>
            <a:r>
              <a:rPr sz="1800" b="1" spc="-200" dirty="0">
                <a:latin typeface="Trebuchet MS"/>
                <a:cs typeface="Trebuchet MS"/>
              </a:rPr>
              <a:t> </a:t>
            </a:r>
            <a:r>
              <a:rPr sz="1800" b="1" spc="-55" dirty="0">
                <a:latin typeface="Trebuchet MS"/>
                <a:cs typeface="Trebuchet MS"/>
              </a:rPr>
              <a:t>HTML-документу</a:t>
            </a:r>
            <a:endParaRPr sz="1800">
              <a:latin typeface="Trebuchet MS"/>
              <a:cs typeface="Trebuchet MS"/>
            </a:endParaRPr>
          </a:p>
          <a:p>
            <a:pPr marL="927100">
              <a:lnSpc>
                <a:spcPct val="100000"/>
              </a:lnSpc>
              <a:spcBef>
                <a:spcPts val="600"/>
              </a:spcBef>
            </a:pPr>
            <a:r>
              <a:rPr sz="1800" b="1" spc="-100" dirty="0">
                <a:latin typeface="Trebuchet MS"/>
                <a:cs typeface="Trebuchet MS"/>
              </a:rPr>
              <a:t>&lt;/title&gt;</a:t>
            </a:r>
            <a:endParaRPr sz="1800">
              <a:latin typeface="Trebuchet MS"/>
              <a:cs typeface="Trebuchet MS"/>
            </a:endParaRPr>
          </a:p>
          <a:p>
            <a:pPr marL="469900">
              <a:lnSpc>
                <a:spcPct val="100000"/>
              </a:lnSpc>
              <a:spcBef>
                <a:spcPts val="600"/>
              </a:spcBef>
            </a:pPr>
            <a:r>
              <a:rPr sz="1800" b="1" spc="-95" dirty="0">
                <a:latin typeface="Trebuchet MS"/>
                <a:cs typeface="Trebuchet MS"/>
              </a:rPr>
              <a:t>&lt;/head&gt;</a:t>
            </a:r>
            <a:endParaRPr sz="1800">
              <a:latin typeface="Trebuchet MS"/>
              <a:cs typeface="Trebuchet MS"/>
            </a:endParaRPr>
          </a:p>
          <a:p>
            <a:pPr marL="469900">
              <a:lnSpc>
                <a:spcPct val="100000"/>
              </a:lnSpc>
              <a:spcBef>
                <a:spcPts val="600"/>
              </a:spcBef>
            </a:pPr>
            <a:r>
              <a:rPr sz="1800" b="1" spc="-65" dirty="0">
                <a:latin typeface="Trebuchet MS"/>
                <a:cs typeface="Trebuchet MS"/>
              </a:rPr>
              <a:t>&lt;body&gt;</a:t>
            </a:r>
            <a:endParaRPr sz="1800">
              <a:latin typeface="Trebuchet MS"/>
              <a:cs typeface="Trebuchet MS"/>
            </a:endParaRPr>
          </a:p>
          <a:p>
            <a:pPr marL="927100">
              <a:lnSpc>
                <a:spcPct val="100000"/>
              </a:lnSpc>
              <a:spcBef>
                <a:spcPts val="600"/>
              </a:spcBef>
            </a:pPr>
            <a:r>
              <a:rPr sz="1800" b="1" spc="-114" dirty="0">
                <a:latin typeface="Trebuchet MS"/>
                <a:cs typeface="Trebuchet MS"/>
              </a:rPr>
              <a:t>&lt;h1&gt;</a:t>
            </a:r>
            <a:endParaRPr sz="1800">
              <a:latin typeface="Trebuchet MS"/>
              <a:cs typeface="Trebuchet MS"/>
            </a:endParaRPr>
          </a:p>
          <a:p>
            <a:pPr marL="974090">
              <a:lnSpc>
                <a:spcPct val="100000"/>
              </a:lnSpc>
              <a:spcBef>
                <a:spcPts val="605"/>
              </a:spcBef>
            </a:pPr>
            <a:r>
              <a:rPr sz="1800" b="1" spc="-70" dirty="0">
                <a:latin typeface="Trebuchet MS"/>
                <a:cs typeface="Trebuchet MS"/>
              </a:rPr>
              <a:t>Приклад</a:t>
            </a:r>
            <a:r>
              <a:rPr sz="1800" b="1" spc="-220" dirty="0">
                <a:latin typeface="Trebuchet MS"/>
                <a:cs typeface="Trebuchet MS"/>
              </a:rPr>
              <a:t> </a:t>
            </a:r>
            <a:r>
              <a:rPr sz="1800" b="1" spc="-55" dirty="0">
                <a:latin typeface="Trebuchet MS"/>
                <a:cs typeface="Trebuchet MS"/>
              </a:rPr>
              <a:t>HTML-документу</a:t>
            </a:r>
            <a:endParaRPr sz="1800">
              <a:latin typeface="Trebuchet MS"/>
              <a:cs typeface="Trebuchet MS"/>
            </a:endParaRPr>
          </a:p>
          <a:p>
            <a:pPr marL="927100">
              <a:lnSpc>
                <a:spcPct val="100000"/>
              </a:lnSpc>
              <a:spcBef>
                <a:spcPts val="600"/>
              </a:spcBef>
            </a:pPr>
            <a:r>
              <a:rPr sz="1800" b="1" spc="-130" dirty="0">
                <a:latin typeface="Trebuchet MS"/>
                <a:cs typeface="Trebuchet MS"/>
              </a:rPr>
              <a:t>&lt;/h1&gt;</a:t>
            </a:r>
            <a:endParaRPr sz="1800">
              <a:latin typeface="Trebuchet MS"/>
              <a:cs typeface="Trebuchet MS"/>
            </a:endParaRPr>
          </a:p>
          <a:p>
            <a:pPr marL="927100">
              <a:lnSpc>
                <a:spcPct val="100000"/>
              </a:lnSpc>
              <a:spcBef>
                <a:spcPts val="600"/>
              </a:spcBef>
            </a:pPr>
            <a:r>
              <a:rPr sz="1800" b="1" spc="-95" dirty="0">
                <a:latin typeface="Trebuchet MS"/>
                <a:cs typeface="Trebuchet MS"/>
              </a:rPr>
              <a:t>&lt;p&gt;</a:t>
            </a:r>
            <a:endParaRPr sz="1800">
              <a:latin typeface="Trebuchet MS"/>
              <a:cs typeface="Trebuchet MS"/>
            </a:endParaRPr>
          </a:p>
          <a:p>
            <a:pPr marL="927100">
              <a:lnSpc>
                <a:spcPct val="100000"/>
              </a:lnSpc>
              <a:spcBef>
                <a:spcPts val="595"/>
              </a:spcBef>
            </a:pPr>
            <a:r>
              <a:rPr sz="1900" b="1" spc="-70" dirty="0">
                <a:latin typeface="Trebuchet MS"/>
                <a:cs typeface="Trebuchet MS"/>
              </a:rPr>
              <a:t>Перша</a:t>
            </a:r>
            <a:r>
              <a:rPr sz="1900" b="1" spc="-175" dirty="0">
                <a:latin typeface="Trebuchet MS"/>
                <a:cs typeface="Trebuchet MS"/>
              </a:rPr>
              <a:t> </a:t>
            </a:r>
            <a:r>
              <a:rPr sz="1900" b="1" spc="-90" dirty="0">
                <a:latin typeface="Trebuchet MS"/>
                <a:cs typeface="Trebuchet MS"/>
              </a:rPr>
              <a:t>web-сторінка!</a:t>
            </a:r>
            <a:endParaRPr sz="1900">
              <a:latin typeface="Trebuchet MS"/>
              <a:cs typeface="Trebuchet MS"/>
            </a:endParaRPr>
          </a:p>
          <a:p>
            <a:pPr marL="927100">
              <a:lnSpc>
                <a:spcPct val="100000"/>
              </a:lnSpc>
              <a:spcBef>
                <a:spcPts val="605"/>
              </a:spcBef>
            </a:pPr>
            <a:r>
              <a:rPr sz="1800" b="1" spc="-120" dirty="0">
                <a:latin typeface="Trebuchet MS"/>
                <a:cs typeface="Trebuchet MS"/>
              </a:rPr>
              <a:t>&lt;/p&gt;</a:t>
            </a:r>
            <a:endParaRPr sz="1800">
              <a:latin typeface="Trebuchet MS"/>
              <a:cs typeface="Trebuchet MS"/>
            </a:endParaRPr>
          </a:p>
          <a:p>
            <a:pPr marL="469900">
              <a:lnSpc>
                <a:spcPct val="100000"/>
              </a:lnSpc>
              <a:spcBef>
                <a:spcPts val="600"/>
              </a:spcBef>
            </a:pPr>
            <a:r>
              <a:rPr sz="1800" b="1" spc="-80" dirty="0">
                <a:latin typeface="Trebuchet MS"/>
                <a:cs typeface="Trebuchet MS"/>
              </a:rPr>
              <a:t>&lt;/body&gt;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800" b="1" spc="-80" dirty="0">
                <a:latin typeface="Trebuchet MS"/>
                <a:cs typeface="Trebuchet MS"/>
              </a:rPr>
              <a:t>&lt;/html</a:t>
            </a:r>
            <a:r>
              <a:rPr sz="1400" b="1" spc="-80" dirty="0">
                <a:latin typeface="Trebuchet MS"/>
                <a:cs typeface="Trebuchet MS"/>
              </a:rPr>
              <a:t>&gt;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4953000" y="1066800"/>
            <a:ext cx="37623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5" dirty="0"/>
              <a:t>Тег</a:t>
            </a:r>
            <a:r>
              <a:rPr spc="-420" dirty="0"/>
              <a:t> </a:t>
            </a:r>
            <a:r>
              <a:rPr spc="-70" dirty="0"/>
              <a:t>&lt;!DOCTYPE&gt;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38200" y="2169363"/>
            <a:ext cx="10972800" cy="317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280035" indent="-286385" algn="just">
              <a:lnSpc>
                <a:spcPct val="100000"/>
              </a:lnSpc>
              <a:spcBef>
                <a:spcPts val="9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60" dirty="0">
                <a:latin typeface="Arial"/>
                <a:cs typeface="Arial"/>
              </a:rPr>
              <a:t>Елемент </a:t>
            </a:r>
            <a:r>
              <a:rPr sz="2800" b="1" spc="-55" dirty="0">
                <a:latin typeface="Trebuchet MS"/>
                <a:cs typeface="Trebuchet MS"/>
              </a:rPr>
              <a:t>&lt;!DOCTYPE</a:t>
            </a:r>
            <a:r>
              <a:rPr sz="2800" spc="-55" dirty="0">
                <a:latin typeface="Arial"/>
                <a:cs typeface="Arial"/>
              </a:rPr>
              <a:t>&gt; </a:t>
            </a:r>
            <a:r>
              <a:rPr sz="2800" spc="-85" dirty="0">
                <a:latin typeface="Arial"/>
                <a:cs typeface="Arial"/>
              </a:rPr>
              <a:t>призначений </a:t>
            </a:r>
            <a:r>
              <a:rPr sz="2800" spc="-100" dirty="0">
                <a:latin typeface="Arial"/>
                <a:cs typeface="Arial"/>
              </a:rPr>
              <a:t>для </a:t>
            </a:r>
            <a:r>
              <a:rPr sz="2800" spc="-114" dirty="0">
                <a:latin typeface="Arial"/>
                <a:cs typeface="Arial"/>
              </a:rPr>
              <a:t>зазначення  </a:t>
            </a:r>
            <a:r>
              <a:rPr sz="2800" spc="-50" dirty="0">
                <a:latin typeface="Arial"/>
                <a:cs typeface="Arial"/>
              </a:rPr>
              <a:t>типу </a:t>
            </a:r>
            <a:r>
              <a:rPr sz="2800" spc="-45" dirty="0">
                <a:latin typeface="Arial"/>
                <a:cs typeface="Arial"/>
              </a:rPr>
              <a:t>поточного </a:t>
            </a:r>
            <a:r>
              <a:rPr sz="2800" spc="-85" dirty="0">
                <a:latin typeface="Arial"/>
                <a:cs typeface="Arial"/>
              </a:rPr>
              <a:t>документа </a:t>
            </a:r>
            <a:r>
              <a:rPr sz="2800" spc="-5" dirty="0">
                <a:latin typeface="Arial"/>
                <a:cs typeface="Arial"/>
              </a:rPr>
              <a:t>- </a:t>
            </a:r>
            <a:r>
              <a:rPr sz="2800" spc="-180" dirty="0">
                <a:latin typeface="Arial"/>
                <a:cs typeface="Arial"/>
              </a:rPr>
              <a:t>DTD </a:t>
            </a:r>
            <a:r>
              <a:rPr sz="2800" spc="-75" dirty="0">
                <a:latin typeface="Arial"/>
                <a:cs typeface="Arial"/>
              </a:rPr>
              <a:t>(Document </a:t>
            </a:r>
            <a:r>
              <a:rPr sz="2800" spc="-165" dirty="0">
                <a:latin typeface="Arial"/>
                <a:cs typeface="Arial"/>
              </a:rPr>
              <a:t>Type  </a:t>
            </a:r>
            <a:r>
              <a:rPr sz="2800" spc="-20" dirty="0">
                <a:latin typeface="Arial"/>
                <a:cs typeface="Arial"/>
              </a:rPr>
              <a:t>Definition,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опис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типу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документа).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55" dirty="0">
                <a:latin typeface="Arial"/>
                <a:cs typeface="Arial"/>
              </a:rPr>
              <a:t>Це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необхідно,</a:t>
            </a:r>
            <a:r>
              <a:rPr sz="2800" spc="-235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щоб</a:t>
            </a:r>
            <a:endParaRPr sz="2800" dirty="0">
              <a:latin typeface="Arial"/>
              <a:cs typeface="Arial"/>
            </a:endParaRPr>
          </a:p>
          <a:p>
            <a:pPr marL="299085" marR="5080" algn="just">
              <a:lnSpc>
                <a:spcPct val="100000"/>
              </a:lnSpc>
              <a:spcBef>
                <a:spcPts val="5"/>
              </a:spcBef>
            </a:pPr>
            <a:r>
              <a:rPr sz="2800" spc="-120" dirty="0">
                <a:latin typeface="Arial"/>
                <a:cs typeface="Arial"/>
              </a:rPr>
              <a:t>браузер</a:t>
            </a:r>
            <a:r>
              <a:rPr sz="2800" spc="-229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розумів,</a:t>
            </a:r>
            <a:r>
              <a:rPr sz="2800" spc="-229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як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слід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інтерпретувати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поточну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web-  </a:t>
            </a:r>
            <a:r>
              <a:rPr sz="2800" spc="-60" dirty="0">
                <a:latin typeface="Arial"/>
                <a:cs typeface="Arial"/>
              </a:rPr>
              <a:t>сторінку,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оскільки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HTML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існує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в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декількох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версіях.</a:t>
            </a:r>
            <a:endParaRPr sz="2800" dirty="0">
              <a:latin typeface="Arial"/>
              <a:cs typeface="Arial"/>
            </a:endParaRPr>
          </a:p>
          <a:p>
            <a:pPr marL="299085" marR="786765" indent="-286385" algn="just">
              <a:lnSpc>
                <a:spcPct val="100000"/>
              </a:lnSpc>
              <a:spcBef>
                <a:spcPts val="127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10" dirty="0">
                <a:latin typeface="Arial"/>
                <a:cs typeface="Arial"/>
              </a:rPr>
              <a:t>Існує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кілька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видів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b="1" spc="-45" dirty="0">
                <a:latin typeface="Trebuchet MS"/>
                <a:cs typeface="Trebuchet MS"/>
              </a:rPr>
              <a:t>&lt;!DOCTYPE&gt;</a:t>
            </a:r>
            <a:r>
              <a:rPr sz="2800" spc="-45" dirty="0">
                <a:latin typeface="Arial"/>
                <a:cs typeface="Arial"/>
              </a:rPr>
              <a:t>,</a:t>
            </a:r>
            <a:r>
              <a:rPr sz="2800" spc="-170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вони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різняться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в  </a:t>
            </a:r>
            <a:r>
              <a:rPr sz="2800" spc="-100" dirty="0">
                <a:latin typeface="Arial"/>
                <a:cs typeface="Arial"/>
              </a:rPr>
              <a:t>залежності</a:t>
            </a:r>
            <a:r>
              <a:rPr sz="2800" spc="-180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від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версії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мови,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на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яку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орієнтовані.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329" y="1168869"/>
            <a:ext cx="6123305" cy="574675"/>
          </a:xfrm>
          <a:custGeom>
            <a:avLst/>
            <a:gdLst/>
            <a:ahLst/>
            <a:cxnLst/>
            <a:rect l="l" t="t" r="r" b="b"/>
            <a:pathLst>
              <a:path w="6123305" h="574675">
                <a:moveTo>
                  <a:pt x="0" y="574586"/>
                </a:moveTo>
                <a:lnTo>
                  <a:pt x="6123051" y="574586"/>
                </a:lnTo>
                <a:lnTo>
                  <a:pt x="6123051" y="0"/>
                </a:lnTo>
                <a:lnTo>
                  <a:pt x="0" y="0"/>
                </a:lnTo>
                <a:lnTo>
                  <a:pt x="0" y="574586"/>
                </a:lnTo>
                <a:close/>
              </a:path>
            </a:pathLst>
          </a:custGeom>
          <a:solidFill>
            <a:srgbClr val="2F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16979" y="1162519"/>
          <a:ext cx="11209655" cy="5405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02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4040">
                <a:tc>
                  <a:txBody>
                    <a:bodyPr/>
                    <a:lstStyle/>
                    <a:p>
                      <a:pPr marL="133350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2400" b="1" spc="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DOCTYPE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2FACEB"/>
                      </a:solidFill>
                      <a:prstDash val="solid"/>
                    </a:lnL>
                    <a:lnT w="12700">
                      <a:solidFill>
                        <a:srgbClr val="2FACEB"/>
                      </a:solidFill>
                      <a:prstDash val="solid"/>
                    </a:lnT>
                    <a:lnB w="12700">
                      <a:solidFill>
                        <a:srgbClr val="2FAC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255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2400" b="1" spc="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ОПИС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85090" marB="0">
                    <a:solidFill>
                      <a:srgbClr val="2FA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420">
                <a:tc gridSpan="2"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400" b="1" spc="20" dirty="0">
                          <a:latin typeface="Trebuchet MS"/>
                          <a:cs typeface="Trebuchet MS"/>
                        </a:rPr>
                        <a:t>HTML</a:t>
                      </a:r>
                      <a:r>
                        <a:rPr sz="2400" b="1" spc="-229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b="1" spc="-180" dirty="0">
                          <a:latin typeface="Trebuchet MS"/>
                          <a:cs typeface="Trebuchet MS"/>
                        </a:rPr>
                        <a:t>4.1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2FACEB"/>
                      </a:solidFill>
                      <a:prstDash val="solid"/>
                    </a:lnL>
                    <a:lnR w="12700">
                      <a:solidFill>
                        <a:srgbClr val="2FACEB"/>
                      </a:solidFill>
                      <a:prstDash val="solid"/>
                    </a:lnR>
                    <a:lnT w="12700">
                      <a:solidFill>
                        <a:srgbClr val="2FACEB"/>
                      </a:solidFill>
                      <a:prstDash val="solid"/>
                    </a:lnT>
                    <a:lnB w="12700">
                      <a:solidFill>
                        <a:srgbClr val="2FACEB"/>
                      </a:solidFill>
                      <a:prstDash val="solid"/>
                    </a:lnB>
                    <a:solidFill>
                      <a:srgbClr val="E8F0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0940">
                <a:tc>
                  <a:txBody>
                    <a:bodyPr/>
                    <a:lstStyle/>
                    <a:p>
                      <a:pPr marL="80010" marR="73660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400" spc="-180" dirty="0">
                          <a:latin typeface="Arial"/>
                          <a:cs typeface="Arial"/>
                        </a:rPr>
                        <a:t>&lt;!DOCTYPE </a:t>
                      </a:r>
                      <a:r>
                        <a:rPr sz="2400" spc="-100" dirty="0">
                          <a:latin typeface="Arial"/>
                          <a:cs typeface="Arial"/>
                        </a:rPr>
                        <a:t>HTML </a:t>
                      </a:r>
                      <a:r>
                        <a:rPr sz="2400" spc="-175" dirty="0">
                          <a:latin typeface="Arial"/>
                          <a:cs typeface="Arial"/>
                        </a:rPr>
                        <a:t>PUBLIC</a:t>
                      </a:r>
                      <a:r>
                        <a:rPr sz="2400" spc="-3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100" dirty="0">
                          <a:latin typeface="Arial"/>
                          <a:cs typeface="Arial"/>
                        </a:rPr>
                        <a:t>"-//W3C//DTD  HTML</a:t>
                      </a:r>
                      <a:r>
                        <a:rPr sz="24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95" dirty="0">
                          <a:latin typeface="Arial"/>
                          <a:cs typeface="Arial"/>
                        </a:rPr>
                        <a:t>4.01//EN"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800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spc="-30" dirty="0">
                          <a:latin typeface="Arial"/>
                          <a:cs typeface="Arial"/>
                          <a:hlinkClick r:id="rId2"/>
                        </a:rPr>
                        <a:t>"http://www</a:t>
                      </a:r>
                      <a:r>
                        <a:rPr sz="2400" spc="-3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400" spc="-30" dirty="0">
                          <a:latin typeface="Arial"/>
                          <a:cs typeface="Arial"/>
                          <a:hlinkClick r:id="rId2"/>
                        </a:rPr>
                        <a:t>w3.org/TR/html4/strict.dtd"&gt;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2FACEB"/>
                      </a:solidFill>
                      <a:prstDash val="solid"/>
                    </a:lnL>
                    <a:lnT w="12700">
                      <a:solidFill>
                        <a:srgbClr val="2FACEB"/>
                      </a:solidFill>
                      <a:prstDash val="solid"/>
                    </a:lnT>
                    <a:lnB w="12700">
                      <a:solidFill>
                        <a:srgbClr val="2FACEB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400" spc="-80" dirty="0">
                          <a:latin typeface="Arial"/>
                          <a:cs typeface="Arial"/>
                        </a:rPr>
                        <a:t>Строгий </a:t>
                      </a:r>
                      <a:r>
                        <a:rPr sz="2400" spc="-85" dirty="0">
                          <a:latin typeface="Arial"/>
                          <a:cs typeface="Arial"/>
                        </a:rPr>
                        <a:t>синтаксис</a:t>
                      </a:r>
                      <a:r>
                        <a:rPr sz="2400" spc="-3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100" dirty="0">
                          <a:latin typeface="Arial"/>
                          <a:cs typeface="Arial"/>
                        </a:rPr>
                        <a:t>HTML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R w="12700">
                      <a:solidFill>
                        <a:srgbClr val="2FACEB"/>
                      </a:solidFill>
                      <a:prstDash val="solid"/>
                    </a:lnR>
                    <a:lnT w="12700">
                      <a:solidFill>
                        <a:srgbClr val="2FACEB"/>
                      </a:solidFill>
                      <a:prstDash val="solid"/>
                    </a:lnT>
                    <a:lnB w="12700">
                      <a:solidFill>
                        <a:srgbClr val="2FACEB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0940"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400" spc="-180" dirty="0">
                          <a:latin typeface="Arial"/>
                          <a:cs typeface="Arial"/>
                        </a:rPr>
                        <a:t>&lt;!DOCTYPE </a:t>
                      </a:r>
                      <a:r>
                        <a:rPr sz="2400" spc="-100" dirty="0">
                          <a:latin typeface="Arial"/>
                          <a:cs typeface="Arial"/>
                        </a:rPr>
                        <a:t>HTML </a:t>
                      </a:r>
                      <a:r>
                        <a:rPr sz="2400" spc="-175" dirty="0">
                          <a:latin typeface="Arial"/>
                          <a:cs typeface="Arial"/>
                        </a:rPr>
                        <a:t>PUBLIC</a:t>
                      </a:r>
                      <a:r>
                        <a:rPr sz="2400" spc="-3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100" dirty="0">
                          <a:latin typeface="Arial"/>
                          <a:cs typeface="Arial"/>
                        </a:rPr>
                        <a:t>"-//W3C//DTD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80010" marR="643255">
                        <a:lnSpc>
                          <a:spcPct val="100000"/>
                        </a:lnSpc>
                      </a:pPr>
                      <a:r>
                        <a:rPr sz="2400" spc="-100" dirty="0">
                          <a:latin typeface="Arial"/>
                          <a:cs typeface="Arial"/>
                        </a:rPr>
                        <a:t>HTML </a:t>
                      </a:r>
                      <a:r>
                        <a:rPr sz="2400" spc="-125" dirty="0">
                          <a:latin typeface="Arial"/>
                          <a:cs typeface="Arial"/>
                        </a:rPr>
                        <a:t>4.01 </a:t>
                      </a:r>
                      <a:r>
                        <a:rPr sz="2400" spc="-75" dirty="0">
                          <a:latin typeface="Arial"/>
                          <a:cs typeface="Arial"/>
                        </a:rPr>
                        <a:t>Transitional//EN"  </a:t>
                      </a:r>
                      <a:r>
                        <a:rPr sz="2400" spc="-45" dirty="0">
                          <a:latin typeface="Arial"/>
                          <a:cs typeface="Arial"/>
                          <a:hlinkClick r:id="rId3"/>
                        </a:rPr>
                        <a:t>"http://www</a:t>
                      </a:r>
                      <a:r>
                        <a:rPr sz="2400" spc="-4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400" spc="-45" dirty="0">
                          <a:latin typeface="Arial"/>
                          <a:cs typeface="Arial"/>
                          <a:hlinkClick r:id="rId3"/>
                        </a:rPr>
                        <a:t>w3.org/TR/html4/loose.dtd"&gt;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2FACEB"/>
                      </a:solidFill>
                      <a:prstDash val="solid"/>
                    </a:lnL>
                    <a:lnT w="12700">
                      <a:solidFill>
                        <a:srgbClr val="2FACEB"/>
                      </a:solidFill>
                      <a:prstDash val="solid"/>
                    </a:lnT>
                    <a:lnB w="12700">
                      <a:solidFill>
                        <a:srgbClr val="2FACEB"/>
                      </a:solidFill>
                      <a:prstDash val="solid"/>
                    </a:lnB>
                    <a:solidFill>
                      <a:srgbClr val="E8F0FA"/>
                    </a:solidFill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400" spc="-70" dirty="0">
                          <a:latin typeface="Arial"/>
                          <a:cs typeface="Arial"/>
                        </a:rPr>
                        <a:t>Перехідний </a:t>
                      </a:r>
                      <a:r>
                        <a:rPr sz="2400" spc="-85" dirty="0">
                          <a:latin typeface="Arial"/>
                          <a:cs typeface="Arial"/>
                        </a:rPr>
                        <a:t>синтаксис</a:t>
                      </a:r>
                      <a:r>
                        <a:rPr sz="2400" spc="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100" dirty="0">
                          <a:latin typeface="Arial"/>
                          <a:cs typeface="Arial"/>
                        </a:rPr>
                        <a:t>HTML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R w="12700">
                      <a:solidFill>
                        <a:srgbClr val="2FACEB"/>
                      </a:solidFill>
                      <a:prstDash val="solid"/>
                    </a:lnR>
                    <a:lnT w="12700">
                      <a:solidFill>
                        <a:srgbClr val="2FACEB"/>
                      </a:solidFill>
                      <a:prstDash val="solid"/>
                    </a:lnT>
                    <a:lnB w="12700">
                      <a:solidFill>
                        <a:srgbClr val="2FACEB"/>
                      </a:solidFill>
                      <a:prstDash val="solid"/>
                    </a:lnB>
                    <a:solidFill>
                      <a:srgbClr val="E8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0940"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400" spc="-175" dirty="0">
                          <a:latin typeface="Arial"/>
                          <a:cs typeface="Arial"/>
                        </a:rPr>
                        <a:t>&lt;!DOCTYPE </a:t>
                      </a:r>
                      <a:r>
                        <a:rPr sz="2400" spc="-100" dirty="0">
                          <a:latin typeface="Arial"/>
                          <a:cs typeface="Arial"/>
                        </a:rPr>
                        <a:t>HTML </a:t>
                      </a:r>
                      <a:r>
                        <a:rPr sz="2400" spc="-175" dirty="0">
                          <a:latin typeface="Arial"/>
                          <a:cs typeface="Arial"/>
                        </a:rPr>
                        <a:t>PUBLIC</a:t>
                      </a:r>
                      <a:r>
                        <a:rPr sz="2400" spc="-2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105" dirty="0">
                          <a:latin typeface="Arial"/>
                          <a:cs typeface="Arial"/>
                        </a:rPr>
                        <a:t>"-//W3C//DTD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80010" marR="180340">
                        <a:lnSpc>
                          <a:spcPct val="100000"/>
                        </a:lnSpc>
                      </a:pPr>
                      <a:r>
                        <a:rPr sz="2400" spc="-100" dirty="0">
                          <a:latin typeface="Arial"/>
                          <a:cs typeface="Arial"/>
                        </a:rPr>
                        <a:t>HTML </a:t>
                      </a:r>
                      <a:r>
                        <a:rPr sz="2400" spc="-125" dirty="0">
                          <a:latin typeface="Arial"/>
                          <a:cs typeface="Arial"/>
                        </a:rPr>
                        <a:t>4.01 </a:t>
                      </a:r>
                      <a:r>
                        <a:rPr sz="2400" spc="-90" dirty="0">
                          <a:latin typeface="Arial"/>
                          <a:cs typeface="Arial"/>
                        </a:rPr>
                        <a:t>Frameset//EN"  </a:t>
                      </a:r>
                      <a:r>
                        <a:rPr sz="2400" spc="-40" dirty="0">
                          <a:latin typeface="Arial"/>
                          <a:cs typeface="Arial"/>
                          <a:hlinkClick r:id="rId4"/>
                        </a:rPr>
                        <a:t>"http://www</a:t>
                      </a:r>
                      <a:r>
                        <a:rPr sz="2400" spc="-4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400" spc="-40" dirty="0">
                          <a:latin typeface="Arial"/>
                          <a:cs typeface="Arial"/>
                          <a:hlinkClick r:id="rId4"/>
                        </a:rPr>
                        <a:t>w3.org/TR/html4/frameset.dtd"&gt;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2FACEB"/>
                      </a:solidFill>
                      <a:prstDash val="solid"/>
                    </a:lnL>
                    <a:lnT w="12700">
                      <a:solidFill>
                        <a:srgbClr val="2FACEB"/>
                      </a:solidFill>
                      <a:prstDash val="solid"/>
                    </a:lnT>
                    <a:lnB w="12700">
                      <a:solidFill>
                        <a:srgbClr val="2FACEB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400" spc="-18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24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60" dirty="0">
                          <a:latin typeface="Arial"/>
                          <a:cs typeface="Arial"/>
                        </a:rPr>
                        <a:t>HTML-документі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2400" spc="-70" dirty="0">
                          <a:latin typeface="Arial"/>
                          <a:cs typeface="Arial"/>
                        </a:rPr>
                        <a:t>використовуються</a:t>
                      </a:r>
                      <a:r>
                        <a:rPr sz="240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130" dirty="0">
                          <a:latin typeface="Arial"/>
                          <a:cs typeface="Arial"/>
                        </a:rPr>
                        <a:t>фрейми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R w="12700">
                      <a:solidFill>
                        <a:srgbClr val="2FACEB"/>
                      </a:solidFill>
                      <a:prstDash val="solid"/>
                    </a:lnR>
                    <a:lnT w="12700">
                      <a:solidFill>
                        <a:srgbClr val="2FACEB"/>
                      </a:solidFill>
                      <a:prstDash val="solid"/>
                    </a:lnT>
                    <a:lnB w="12700">
                      <a:solidFill>
                        <a:srgbClr val="2FACEB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420">
                <a:tc gridSpan="2"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400" b="1" spc="15" dirty="0">
                          <a:latin typeface="Trebuchet MS"/>
                          <a:cs typeface="Trebuchet MS"/>
                        </a:rPr>
                        <a:t>HTML</a:t>
                      </a:r>
                      <a:r>
                        <a:rPr sz="2400" b="1" spc="-2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b="1" spc="-235" dirty="0">
                          <a:latin typeface="Trebuchet MS"/>
                          <a:cs typeface="Trebuchet MS"/>
                        </a:rPr>
                        <a:t>5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2FACEB"/>
                      </a:solidFill>
                      <a:prstDash val="solid"/>
                    </a:lnL>
                    <a:lnR w="12700">
                      <a:solidFill>
                        <a:srgbClr val="2FACEB"/>
                      </a:solidFill>
                      <a:prstDash val="solid"/>
                    </a:lnR>
                    <a:lnT w="12700">
                      <a:solidFill>
                        <a:srgbClr val="2FACEB"/>
                      </a:solidFill>
                      <a:prstDash val="solid"/>
                    </a:lnT>
                    <a:lnB w="12700">
                      <a:solidFill>
                        <a:srgbClr val="2FACEB"/>
                      </a:solidFill>
                      <a:prstDash val="solid"/>
                    </a:lnB>
                    <a:solidFill>
                      <a:srgbClr val="E8F0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420"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400" spc="-180" dirty="0">
                          <a:latin typeface="Arial"/>
                          <a:cs typeface="Arial"/>
                        </a:rPr>
                        <a:t>&lt;!DOCTYPE</a:t>
                      </a:r>
                      <a:r>
                        <a:rPr sz="240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15" dirty="0">
                          <a:latin typeface="Arial"/>
                          <a:cs typeface="Arial"/>
                        </a:rPr>
                        <a:t>html&gt;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2FACEB"/>
                      </a:solidFill>
                      <a:prstDash val="solid"/>
                    </a:lnL>
                    <a:lnT w="12700">
                      <a:solidFill>
                        <a:srgbClr val="2FACEB"/>
                      </a:solidFill>
                      <a:prstDash val="solid"/>
                    </a:lnT>
                    <a:lnB w="12700">
                      <a:solidFill>
                        <a:srgbClr val="2FACEB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400" spc="-35" dirty="0">
                          <a:latin typeface="Arial"/>
                          <a:cs typeface="Arial"/>
                        </a:rPr>
                        <a:t>Для </a:t>
                      </a:r>
                      <a:r>
                        <a:rPr sz="2400" spc="-75" dirty="0">
                          <a:latin typeface="Arial"/>
                          <a:cs typeface="Arial"/>
                        </a:rPr>
                        <a:t>всіх</a:t>
                      </a:r>
                      <a:r>
                        <a:rPr sz="2400" spc="-3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5" dirty="0">
                          <a:latin typeface="Arial"/>
                          <a:cs typeface="Arial"/>
                        </a:rPr>
                        <a:t>документів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R w="12700">
                      <a:solidFill>
                        <a:srgbClr val="2FACEB"/>
                      </a:solidFill>
                      <a:prstDash val="solid"/>
                    </a:lnR>
                    <a:lnT w="12700">
                      <a:solidFill>
                        <a:srgbClr val="2FACEB"/>
                      </a:solidFill>
                      <a:prstDash val="solid"/>
                    </a:lnT>
                    <a:lnB w="12700">
                      <a:solidFill>
                        <a:srgbClr val="2FACEB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0" y="365759"/>
            <a:ext cx="12192000" cy="548640"/>
          </a:xfrm>
          <a:custGeom>
            <a:avLst/>
            <a:gdLst/>
            <a:ahLst/>
            <a:cxnLst/>
            <a:rect l="l" t="t" r="r" b="b"/>
            <a:pathLst>
              <a:path w="12192000" h="548640">
                <a:moveTo>
                  <a:pt x="0" y="548639"/>
                </a:moveTo>
                <a:lnTo>
                  <a:pt x="12192000" y="548639"/>
                </a:lnTo>
                <a:lnTo>
                  <a:pt x="12192000" y="0"/>
                </a:lnTo>
                <a:lnTo>
                  <a:pt x="0" y="0"/>
                </a:lnTo>
                <a:lnTo>
                  <a:pt x="0" y="548639"/>
                </a:lnTo>
                <a:close/>
              </a:path>
            </a:pathLst>
          </a:custGeom>
          <a:solidFill>
            <a:srgbClr val="83C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 idx="4294967295"/>
          </p:nvPr>
        </p:nvSpPr>
        <p:spPr>
          <a:xfrm>
            <a:off x="4495800" y="322579"/>
            <a:ext cx="37623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5" dirty="0">
                <a:solidFill>
                  <a:srgbClr val="000000"/>
                </a:solidFill>
              </a:rPr>
              <a:t>Тег</a:t>
            </a:r>
            <a:r>
              <a:rPr spc="-420" dirty="0">
                <a:solidFill>
                  <a:srgbClr val="000000"/>
                </a:solidFill>
              </a:rPr>
              <a:t> </a:t>
            </a:r>
            <a:r>
              <a:rPr spc="-70" dirty="0">
                <a:solidFill>
                  <a:srgbClr val="000000"/>
                </a:solidFill>
              </a:rPr>
              <a:t>&lt;!DOCTYPE&gt;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525524" y="635508"/>
            <a:ext cx="10009632" cy="5760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2778251" y="2662427"/>
            <a:ext cx="4674870" cy="16680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70903" y="2662427"/>
            <a:ext cx="2369057" cy="16680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57743" y="2662427"/>
            <a:ext cx="1235202" cy="16680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10728" y="2662427"/>
            <a:ext cx="3972305" cy="16680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73979" y="3576828"/>
            <a:ext cx="1864614" cy="16680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56376" y="3576828"/>
            <a:ext cx="2369057" cy="16680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43216" y="3576828"/>
            <a:ext cx="1235202" cy="16680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96200" y="3576828"/>
            <a:ext cx="4228338" cy="166801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235198" y="2841701"/>
            <a:ext cx="8188959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8555" marR="5080" indent="-2396490">
              <a:lnSpc>
                <a:spcPct val="100000"/>
              </a:lnSpc>
              <a:spcBef>
                <a:spcPts val="100"/>
              </a:spcBef>
            </a:pPr>
            <a:r>
              <a:rPr sz="6000" b="1" spc="-500" dirty="0">
                <a:solidFill>
                  <a:srgbClr val="1286C3"/>
                </a:solidFill>
                <a:latin typeface="Trebuchet MS"/>
                <a:cs typeface="Trebuchet MS"/>
              </a:rPr>
              <a:t>1. </a:t>
            </a:r>
            <a:r>
              <a:rPr sz="6000" b="1" spc="-295" dirty="0">
                <a:solidFill>
                  <a:srgbClr val="1286C3"/>
                </a:solidFill>
                <a:latin typeface="Trebuchet MS"/>
                <a:cs typeface="Trebuchet MS"/>
              </a:rPr>
              <a:t>Сутність</a:t>
            </a:r>
            <a:r>
              <a:rPr sz="6000" b="1" spc="-975" dirty="0">
                <a:solidFill>
                  <a:srgbClr val="1286C3"/>
                </a:solidFill>
                <a:latin typeface="Trebuchet MS"/>
                <a:cs typeface="Trebuchet MS"/>
              </a:rPr>
              <a:t> </a:t>
            </a:r>
            <a:r>
              <a:rPr sz="6000" b="1" spc="-235" dirty="0">
                <a:solidFill>
                  <a:srgbClr val="0070C0"/>
                </a:solidFill>
                <a:latin typeface="Trebuchet MS"/>
                <a:cs typeface="Trebuchet MS"/>
              </a:rPr>
              <a:t>web-дизайну</a:t>
            </a:r>
            <a:r>
              <a:rPr sz="6000" b="1" spc="-235" dirty="0">
                <a:solidFill>
                  <a:srgbClr val="1286C3"/>
                </a:solidFill>
                <a:latin typeface="Trebuchet MS"/>
                <a:cs typeface="Trebuchet MS"/>
              </a:rPr>
              <a:t>  </a:t>
            </a:r>
            <a:r>
              <a:rPr sz="6000" b="1" spc="-215" dirty="0">
                <a:solidFill>
                  <a:srgbClr val="1286C3"/>
                </a:solidFill>
                <a:latin typeface="Trebuchet MS"/>
                <a:cs typeface="Trebuchet MS"/>
              </a:rPr>
              <a:t>та</a:t>
            </a:r>
            <a:r>
              <a:rPr sz="6000" b="1" spc="-640" dirty="0">
                <a:solidFill>
                  <a:srgbClr val="1286C3"/>
                </a:solidFill>
                <a:latin typeface="Trebuchet MS"/>
                <a:cs typeface="Trebuchet MS"/>
              </a:rPr>
              <a:t> </a:t>
            </a:r>
            <a:r>
              <a:rPr sz="6000" b="1" spc="-215" dirty="0">
                <a:solidFill>
                  <a:srgbClr val="1286C3"/>
                </a:solidFill>
                <a:latin typeface="Trebuchet MS"/>
                <a:cs typeface="Trebuchet MS"/>
              </a:rPr>
              <a:t>web-розробки</a:t>
            </a:r>
            <a:endParaRPr sz="6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4191000" y="1066800"/>
            <a:ext cx="36163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15" dirty="0"/>
              <a:t>Елемент</a:t>
            </a:r>
            <a:r>
              <a:rPr spc="-420" dirty="0"/>
              <a:t> </a:t>
            </a:r>
            <a:r>
              <a:rPr spc="-150" dirty="0"/>
              <a:t>&lt;html&gt;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63116" y="2108707"/>
            <a:ext cx="9802495" cy="20554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405" dirty="0">
                <a:latin typeface="Arial"/>
                <a:cs typeface="Arial"/>
              </a:rPr>
              <a:t>Є </a:t>
            </a:r>
            <a:r>
              <a:rPr lang="en-US" sz="2800" spc="-405" dirty="0">
                <a:latin typeface="Arial"/>
                <a:cs typeface="Arial"/>
              </a:rPr>
              <a:t>   </a:t>
            </a:r>
            <a:r>
              <a:rPr sz="2800" spc="-95" dirty="0" err="1">
                <a:latin typeface="Arial"/>
                <a:cs typeface="Arial"/>
              </a:rPr>
              <a:t>кореневим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spc="-140" dirty="0">
                <a:latin typeface="Arial"/>
                <a:cs typeface="Arial"/>
              </a:rPr>
              <a:t>елементом</a:t>
            </a:r>
            <a:r>
              <a:rPr sz="2800" spc="-54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документа.</a:t>
            </a:r>
            <a:endParaRPr sz="28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270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25" dirty="0">
                <a:latin typeface="Arial"/>
                <a:cs typeface="Arial"/>
              </a:rPr>
              <a:t>Всі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інші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елементи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містяться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всередині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тегів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&lt;html&gt;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...</a:t>
            </a:r>
            <a:r>
              <a:rPr sz="2800" spc="-229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&lt;/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html&gt;.</a:t>
            </a:r>
            <a:endParaRPr sz="2800" dirty="0">
              <a:latin typeface="Arial"/>
              <a:cs typeface="Arial"/>
            </a:endParaRPr>
          </a:p>
          <a:p>
            <a:pPr marL="299085" marR="1089660" indent="-286385">
              <a:lnSpc>
                <a:spcPct val="100000"/>
              </a:lnSpc>
              <a:spcBef>
                <a:spcPts val="127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55" dirty="0">
                <a:latin typeface="Arial"/>
                <a:cs typeface="Arial"/>
              </a:rPr>
              <a:t>Все,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що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знаходиться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40" dirty="0">
                <a:latin typeface="Arial"/>
                <a:cs typeface="Arial"/>
              </a:rPr>
              <a:t>за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межами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тегів,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не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сприймається  </a:t>
            </a:r>
            <a:r>
              <a:rPr sz="2800" spc="-120" dirty="0">
                <a:latin typeface="Arial"/>
                <a:cs typeface="Arial"/>
              </a:rPr>
              <a:t>браузером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як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код</a:t>
            </a:r>
            <a:r>
              <a:rPr sz="2800" spc="-180" dirty="0">
                <a:latin typeface="Arial"/>
                <a:cs typeface="Arial"/>
              </a:rPr>
              <a:t> </a:t>
            </a:r>
            <a:r>
              <a:rPr sz="2800" spc="25" dirty="0">
                <a:latin typeface="Arial"/>
                <a:cs typeface="Arial"/>
              </a:rPr>
              <a:t>html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25" dirty="0">
                <a:latin typeface="Arial"/>
                <a:cs typeface="Arial"/>
              </a:rPr>
              <a:t>і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ніяк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40" dirty="0">
                <a:latin typeface="Arial"/>
                <a:cs typeface="Arial"/>
              </a:rPr>
              <a:t>їм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не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обробляється.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491996" y="685800"/>
            <a:ext cx="10011156" cy="5760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 idx="4294967295"/>
          </p:nvPr>
        </p:nvSpPr>
        <p:spPr>
          <a:xfrm>
            <a:off x="3276600" y="685800"/>
            <a:ext cx="3668712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15" dirty="0"/>
              <a:t>Елемент</a:t>
            </a:r>
            <a:r>
              <a:rPr spc="-409" dirty="0"/>
              <a:t> </a:t>
            </a:r>
            <a:r>
              <a:rPr spc="-175" dirty="0"/>
              <a:t>&lt;head&gt;</a:t>
            </a:r>
          </a:p>
        </p:txBody>
      </p:sp>
      <p:sp>
        <p:nvSpPr>
          <p:cNvPr id="7" name="object 7"/>
          <p:cNvSpPr/>
          <p:nvPr/>
        </p:nvSpPr>
        <p:spPr>
          <a:xfrm>
            <a:off x="1673351" y="3994403"/>
            <a:ext cx="927353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41576" y="3994403"/>
            <a:ext cx="1457705" cy="11163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40151" y="3994403"/>
            <a:ext cx="1462277" cy="11163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43300" y="3994403"/>
            <a:ext cx="1805177" cy="11163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89347" y="3994403"/>
            <a:ext cx="1462277" cy="11163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92496" y="3994403"/>
            <a:ext cx="1872233" cy="11163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05600" y="3994403"/>
            <a:ext cx="1463802" cy="11163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10271" y="3994403"/>
            <a:ext cx="1715262" cy="111633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566404" y="3994403"/>
            <a:ext cx="1462277" cy="11163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369552" y="3994403"/>
            <a:ext cx="1558290" cy="111633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268711" y="3994403"/>
            <a:ext cx="1075181" cy="111633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563116" y="1627377"/>
            <a:ext cx="9828530" cy="4570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128270" indent="-286385">
              <a:lnSpc>
                <a:spcPct val="100000"/>
              </a:lnSpc>
              <a:spcBef>
                <a:spcPts val="9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80" dirty="0">
                <a:latin typeface="Arial"/>
                <a:cs typeface="Arial"/>
              </a:rPr>
              <a:t>Контейнер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b="1" spc="-125" dirty="0">
                <a:latin typeface="Trebuchet MS"/>
                <a:cs typeface="Trebuchet MS"/>
              </a:rPr>
              <a:t>&lt;head&gt;</a:t>
            </a:r>
            <a:r>
              <a:rPr sz="2800" b="1" spc="-245" dirty="0">
                <a:latin typeface="Trebuchet MS"/>
                <a:cs typeface="Trebuchet MS"/>
              </a:rPr>
              <a:t> </a:t>
            </a:r>
            <a:r>
              <a:rPr sz="2800" b="1" spc="-225" dirty="0">
                <a:latin typeface="Trebuchet MS"/>
                <a:cs typeface="Trebuchet MS"/>
              </a:rPr>
              <a:t>&lt;/</a:t>
            </a:r>
            <a:r>
              <a:rPr sz="2800" b="1" spc="-254" dirty="0">
                <a:latin typeface="Trebuchet MS"/>
                <a:cs typeface="Trebuchet MS"/>
              </a:rPr>
              <a:t> </a:t>
            </a:r>
            <a:r>
              <a:rPr sz="2800" b="1" spc="-114" dirty="0">
                <a:latin typeface="Trebuchet MS"/>
                <a:cs typeface="Trebuchet MS"/>
              </a:rPr>
              <a:t>head&gt;</a:t>
            </a:r>
            <a:r>
              <a:rPr sz="2800" b="1" spc="-245" dirty="0">
                <a:latin typeface="Trebuchet MS"/>
                <a:cs typeface="Trebuchet MS"/>
              </a:rPr>
              <a:t> </a:t>
            </a:r>
            <a:r>
              <a:rPr sz="2800" spc="-80" dirty="0">
                <a:latin typeface="Arial"/>
                <a:cs typeface="Arial"/>
              </a:rPr>
              <a:t>містить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технічну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інформацію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про  </a:t>
            </a:r>
            <a:r>
              <a:rPr sz="2800" spc="-50" dirty="0">
                <a:latin typeface="Arial"/>
                <a:cs typeface="Arial"/>
              </a:rPr>
              <a:t>сторінку: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заголовок,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опис,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ключові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50" dirty="0">
                <a:latin typeface="Arial"/>
                <a:cs typeface="Arial"/>
              </a:rPr>
              <a:t>слова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для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пошукових</a:t>
            </a:r>
            <a:endParaRPr sz="2800" dirty="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800" spc="-70" dirty="0">
                <a:latin typeface="Arial"/>
                <a:cs typeface="Arial"/>
              </a:rPr>
              <a:t>роботів, </a:t>
            </a:r>
            <a:r>
              <a:rPr sz="2800" spc="-85" dirty="0">
                <a:latin typeface="Arial"/>
                <a:cs typeface="Arial"/>
              </a:rPr>
              <a:t>кодування</a:t>
            </a:r>
            <a:r>
              <a:rPr sz="2800" spc="-345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тощо.</a:t>
            </a:r>
            <a:endParaRPr sz="2800" dirty="0">
              <a:latin typeface="Arial"/>
              <a:cs typeface="Arial"/>
            </a:endParaRPr>
          </a:p>
          <a:p>
            <a:pPr marL="299085" marR="33655" indent="-286385">
              <a:lnSpc>
                <a:spcPct val="100000"/>
              </a:lnSpc>
              <a:spcBef>
                <a:spcPts val="1275"/>
              </a:spcBef>
              <a:buClr>
                <a:srgbClr val="1286C3"/>
              </a:buClr>
              <a:buSzPct val="144642"/>
              <a:buChar char="•"/>
              <a:tabLst>
                <a:tab pos="361950" algn="l"/>
              </a:tabLst>
            </a:pPr>
            <a:r>
              <a:rPr sz="2800" spc="-114" dirty="0">
                <a:latin typeface="Arial"/>
                <a:cs typeface="Arial"/>
              </a:rPr>
              <a:t>Усередині </a:t>
            </a:r>
            <a:r>
              <a:rPr sz="2800" spc="-85" dirty="0">
                <a:latin typeface="Arial"/>
                <a:cs typeface="Arial"/>
              </a:rPr>
              <a:t>контейнера </a:t>
            </a:r>
            <a:r>
              <a:rPr sz="2800" spc="-150" dirty="0">
                <a:latin typeface="Arial"/>
                <a:cs typeface="Arial"/>
              </a:rPr>
              <a:t>&lt;head&gt; </a:t>
            </a:r>
            <a:r>
              <a:rPr sz="2800" spc="-100" dirty="0">
                <a:latin typeface="Arial"/>
                <a:cs typeface="Arial"/>
              </a:rPr>
              <a:t>допускається розміщувати</a:t>
            </a:r>
            <a:r>
              <a:rPr sz="2800" spc="-560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такі  </a:t>
            </a:r>
            <a:r>
              <a:rPr sz="2800" spc="-125" dirty="0">
                <a:latin typeface="Arial"/>
                <a:cs typeface="Arial"/>
              </a:rPr>
              <a:t>елементи:</a:t>
            </a:r>
            <a:endParaRPr sz="2800" dirty="0">
              <a:latin typeface="Arial"/>
              <a:cs typeface="Arial"/>
            </a:endParaRPr>
          </a:p>
          <a:p>
            <a:pPr marL="424180">
              <a:lnSpc>
                <a:spcPct val="100000"/>
              </a:lnSpc>
              <a:spcBef>
                <a:spcPts val="1490"/>
              </a:spcBef>
            </a:pPr>
            <a:r>
              <a:rPr sz="4000" b="1" spc="-190" dirty="0">
                <a:solidFill>
                  <a:srgbClr val="0C5A82"/>
                </a:solidFill>
                <a:latin typeface="Trebuchet MS"/>
                <a:cs typeface="Trebuchet MS"/>
              </a:rPr>
              <a:t>&lt;link&gt;,</a:t>
            </a:r>
            <a:r>
              <a:rPr sz="4000" b="1" spc="-385" dirty="0">
                <a:solidFill>
                  <a:srgbClr val="0C5A82"/>
                </a:solidFill>
                <a:latin typeface="Trebuchet MS"/>
                <a:cs typeface="Trebuchet MS"/>
              </a:rPr>
              <a:t> </a:t>
            </a:r>
            <a:r>
              <a:rPr sz="4000" b="1" spc="-160" dirty="0">
                <a:solidFill>
                  <a:srgbClr val="0C5A82"/>
                </a:solidFill>
                <a:latin typeface="Trebuchet MS"/>
                <a:cs typeface="Trebuchet MS"/>
              </a:rPr>
              <a:t>&lt;meta&gt;,</a:t>
            </a:r>
            <a:r>
              <a:rPr sz="4000" b="1" spc="-385" dirty="0">
                <a:solidFill>
                  <a:srgbClr val="0C5A82"/>
                </a:solidFill>
                <a:latin typeface="Trebuchet MS"/>
                <a:cs typeface="Trebuchet MS"/>
              </a:rPr>
              <a:t> </a:t>
            </a:r>
            <a:r>
              <a:rPr sz="4000" b="1" spc="-190" dirty="0">
                <a:solidFill>
                  <a:srgbClr val="0C5A82"/>
                </a:solidFill>
                <a:latin typeface="Trebuchet MS"/>
                <a:cs typeface="Trebuchet MS"/>
              </a:rPr>
              <a:t>&lt;script&gt;,</a:t>
            </a:r>
            <a:r>
              <a:rPr sz="4000" b="1" spc="-375" dirty="0">
                <a:solidFill>
                  <a:srgbClr val="0C5A82"/>
                </a:solidFill>
                <a:latin typeface="Trebuchet MS"/>
                <a:cs typeface="Trebuchet MS"/>
              </a:rPr>
              <a:t> </a:t>
            </a:r>
            <a:r>
              <a:rPr sz="4000" b="1" spc="-160" dirty="0">
                <a:solidFill>
                  <a:srgbClr val="0C5A82"/>
                </a:solidFill>
                <a:latin typeface="Trebuchet MS"/>
                <a:cs typeface="Trebuchet MS"/>
              </a:rPr>
              <a:t>&lt;style&gt;,</a:t>
            </a:r>
            <a:r>
              <a:rPr sz="4000" b="1" spc="-385" dirty="0">
                <a:solidFill>
                  <a:srgbClr val="0C5A82"/>
                </a:solidFill>
                <a:latin typeface="Trebuchet MS"/>
                <a:cs typeface="Trebuchet MS"/>
              </a:rPr>
              <a:t> </a:t>
            </a:r>
            <a:r>
              <a:rPr sz="4000" b="1" spc="-195" dirty="0">
                <a:solidFill>
                  <a:srgbClr val="0C5A82"/>
                </a:solidFill>
                <a:latin typeface="Trebuchet MS"/>
                <a:cs typeface="Trebuchet MS"/>
              </a:rPr>
              <a:t>&lt;title&gt;.</a:t>
            </a:r>
            <a:endParaRPr sz="4000" dirty="0">
              <a:latin typeface="Trebuchet MS"/>
              <a:cs typeface="Trebuchet MS"/>
            </a:endParaRPr>
          </a:p>
          <a:p>
            <a:pPr marL="299085" marR="5080" indent="-286385">
              <a:lnSpc>
                <a:spcPct val="100000"/>
              </a:lnSpc>
              <a:spcBef>
                <a:spcPts val="134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14" dirty="0">
                <a:latin typeface="Arial"/>
                <a:cs typeface="Arial"/>
              </a:rPr>
              <a:t>Вміст </a:t>
            </a:r>
            <a:r>
              <a:rPr sz="2800" spc="-70" dirty="0">
                <a:latin typeface="Arial"/>
                <a:cs typeface="Arial"/>
              </a:rPr>
              <a:t>тега </a:t>
            </a:r>
            <a:r>
              <a:rPr sz="2800" b="1" spc="-125" dirty="0">
                <a:latin typeface="Trebuchet MS"/>
                <a:cs typeface="Trebuchet MS"/>
              </a:rPr>
              <a:t>&lt;head&gt; </a:t>
            </a:r>
            <a:r>
              <a:rPr sz="2800" spc="-114" dirty="0">
                <a:latin typeface="Arial"/>
                <a:cs typeface="Arial"/>
              </a:rPr>
              <a:t>не </a:t>
            </a:r>
            <a:r>
              <a:rPr sz="2800" spc="-105" dirty="0">
                <a:latin typeface="Arial"/>
                <a:cs typeface="Arial"/>
              </a:rPr>
              <a:t>відображається </a:t>
            </a:r>
            <a:r>
              <a:rPr sz="2800" spc="-110" dirty="0">
                <a:latin typeface="Arial"/>
                <a:cs typeface="Arial"/>
              </a:rPr>
              <a:t>безпосередньо </a:t>
            </a:r>
            <a:r>
              <a:rPr sz="2800" spc="-125" dirty="0">
                <a:latin typeface="Arial"/>
                <a:cs typeface="Arial"/>
              </a:rPr>
              <a:t>на </a:t>
            </a:r>
            <a:r>
              <a:rPr sz="2800" spc="-65" dirty="0">
                <a:latin typeface="Arial"/>
                <a:cs typeface="Arial"/>
              </a:rPr>
              <a:t>web-  </a:t>
            </a:r>
            <a:r>
              <a:rPr sz="2800" spc="-55" dirty="0">
                <a:latin typeface="Arial"/>
                <a:cs typeface="Arial"/>
              </a:rPr>
              <a:t>сторінці,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40" dirty="0">
                <a:latin typeface="Arial"/>
                <a:cs typeface="Arial"/>
              </a:rPr>
              <a:t>за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винятком</a:t>
            </a:r>
            <a:r>
              <a:rPr sz="2800" spc="-175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тега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b="1" spc="-120" dirty="0">
                <a:latin typeface="Trebuchet MS"/>
                <a:cs typeface="Trebuchet MS"/>
              </a:rPr>
              <a:t>&lt;title&gt;</a:t>
            </a:r>
            <a:r>
              <a:rPr sz="2800" spc="-120" dirty="0">
                <a:latin typeface="Arial"/>
                <a:cs typeface="Arial"/>
              </a:rPr>
              <a:t>,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який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встановлює</a:t>
            </a:r>
            <a:r>
              <a:rPr sz="2800" spc="-180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заголовок  </a:t>
            </a:r>
            <a:r>
              <a:rPr sz="2800" spc="-50" dirty="0">
                <a:latin typeface="Arial"/>
                <a:cs typeface="Arial"/>
              </a:rPr>
              <a:t>вікна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web-сторінки.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2590800" y="1219200"/>
            <a:ext cx="34798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15" dirty="0"/>
              <a:t>Елемент</a:t>
            </a:r>
            <a:r>
              <a:rPr spc="-420" dirty="0"/>
              <a:t> </a:t>
            </a:r>
            <a:r>
              <a:rPr spc="-180" dirty="0"/>
              <a:t>&lt;title&gt;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63116" y="2231262"/>
            <a:ext cx="9484995" cy="3070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80" dirty="0">
                <a:latin typeface="Arial"/>
                <a:cs typeface="Arial"/>
              </a:rPr>
              <a:t>Обов'язковою</a:t>
            </a:r>
            <a:r>
              <a:rPr sz="2800" spc="-180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тегом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розділу</a:t>
            </a:r>
            <a:r>
              <a:rPr sz="2800" spc="-229" dirty="0">
                <a:latin typeface="Arial"/>
                <a:cs typeface="Arial"/>
              </a:rPr>
              <a:t> </a:t>
            </a:r>
            <a:r>
              <a:rPr sz="2800" b="1" spc="-125" dirty="0">
                <a:latin typeface="Trebuchet MS"/>
                <a:cs typeface="Trebuchet MS"/>
              </a:rPr>
              <a:t>&lt;head&gt;</a:t>
            </a:r>
            <a:r>
              <a:rPr sz="2800" b="1" spc="-270" dirty="0">
                <a:latin typeface="Trebuchet MS"/>
                <a:cs typeface="Trebuchet MS"/>
              </a:rPr>
              <a:t> </a:t>
            </a:r>
            <a:r>
              <a:rPr sz="2800" spc="-145" dirty="0">
                <a:latin typeface="Arial"/>
                <a:cs typeface="Arial"/>
              </a:rPr>
              <a:t>є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тег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b="1" spc="-120" dirty="0">
                <a:latin typeface="Trebuchet MS"/>
                <a:cs typeface="Trebuchet MS"/>
              </a:rPr>
              <a:t>&lt;title&gt;</a:t>
            </a:r>
            <a:r>
              <a:rPr sz="2800" spc="-12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299085" marR="202565" indent="-286385">
              <a:lnSpc>
                <a:spcPct val="100000"/>
              </a:lnSpc>
              <a:spcBef>
                <a:spcPts val="127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45" dirty="0">
                <a:latin typeface="Arial"/>
                <a:cs typeface="Arial"/>
              </a:rPr>
              <a:t>Текст,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розміщений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всередині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цього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тега,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відображається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в  </a:t>
            </a:r>
            <a:r>
              <a:rPr sz="2800" spc="-50" dirty="0">
                <a:latin typeface="Arial"/>
                <a:cs typeface="Arial"/>
              </a:rPr>
              <a:t>рядку </a:t>
            </a:r>
            <a:r>
              <a:rPr sz="2800" spc="-85" dirty="0">
                <a:latin typeface="Arial"/>
                <a:cs typeface="Arial"/>
              </a:rPr>
              <a:t>заголовка</a:t>
            </a:r>
            <a:r>
              <a:rPr sz="2800" spc="-335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web-браузера.</a:t>
            </a:r>
            <a:endParaRPr sz="2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270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55" dirty="0">
                <a:latin typeface="Arial"/>
                <a:cs typeface="Arial"/>
              </a:rPr>
              <a:t>Довжина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заголовка</a:t>
            </a:r>
            <a:r>
              <a:rPr sz="2800" spc="-17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повинна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бути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не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40" dirty="0">
                <a:latin typeface="Arial"/>
                <a:cs typeface="Arial"/>
              </a:rPr>
              <a:t>більше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60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символів.</a:t>
            </a:r>
            <a:endParaRPr sz="280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spcBef>
                <a:spcPts val="127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40" dirty="0">
                <a:latin typeface="Arial"/>
                <a:cs typeface="Arial"/>
              </a:rPr>
              <a:t>Текст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заголовка</a:t>
            </a:r>
            <a:r>
              <a:rPr sz="2800" spc="-16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повинен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містити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максимально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повний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опис  </a:t>
            </a:r>
            <a:r>
              <a:rPr sz="2800" spc="-90" dirty="0">
                <a:latin typeface="Arial"/>
                <a:cs typeface="Arial"/>
              </a:rPr>
              <a:t>вмісту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веб-сторінки.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2590800" y="1066800"/>
            <a:ext cx="37274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15" dirty="0"/>
              <a:t>Елемент</a:t>
            </a:r>
            <a:r>
              <a:rPr spc="-415" dirty="0"/>
              <a:t> </a:t>
            </a:r>
            <a:r>
              <a:rPr spc="-155" dirty="0"/>
              <a:t>&lt;meta&gt;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24483" y="1928622"/>
            <a:ext cx="9671050" cy="46158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340360" indent="-286385">
              <a:lnSpc>
                <a:spcPct val="100000"/>
              </a:lnSpc>
              <a:spcBef>
                <a:spcPts val="9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60" dirty="0">
                <a:latin typeface="Arial"/>
                <a:cs typeface="Arial"/>
              </a:rPr>
              <a:t>Елемент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b="1" spc="-110" dirty="0">
                <a:latin typeface="Trebuchet MS"/>
                <a:cs typeface="Trebuchet MS"/>
              </a:rPr>
              <a:t>&lt;meta&gt;</a:t>
            </a:r>
            <a:r>
              <a:rPr sz="2800" b="1" spc="-265" dirty="0">
                <a:latin typeface="Trebuchet MS"/>
                <a:cs typeface="Trebuchet MS"/>
              </a:rPr>
              <a:t> </a:t>
            </a:r>
            <a:r>
              <a:rPr sz="2800" spc="-114" dirty="0">
                <a:latin typeface="Arial"/>
                <a:cs typeface="Arial"/>
              </a:rPr>
              <a:t>визначає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метатеги,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які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використовуються  </a:t>
            </a:r>
            <a:r>
              <a:rPr sz="2800" spc="-100" dirty="0">
                <a:latin typeface="Arial"/>
                <a:cs typeface="Arial"/>
              </a:rPr>
              <a:t>для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зберігання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інформації,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призначеної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для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браузерів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25" dirty="0">
                <a:latin typeface="Arial"/>
                <a:cs typeface="Arial"/>
              </a:rPr>
              <a:t>і</a:t>
            </a:r>
            <a:endParaRPr sz="2800">
              <a:latin typeface="Arial"/>
              <a:cs typeface="Arial"/>
            </a:endParaRPr>
          </a:p>
          <a:p>
            <a:pPr marL="299085" marR="5080">
              <a:lnSpc>
                <a:spcPct val="100000"/>
              </a:lnSpc>
            </a:pPr>
            <a:r>
              <a:rPr sz="2800" spc="-80" dirty="0">
                <a:latin typeface="Arial"/>
                <a:cs typeface="Arial"/>
              </a:rPr>
              <a:t>пошукових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систем.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Наприклад,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механізми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пошукових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30" dirty="0">
                <a:latin typeface="Arial"/>
                <a:cs typeface="Arial"/>
              </a:rPr>
              <a:t>систем  </a:t>
            </a:r>
            <a:r>
              <a:rPr sz="2800" spc="-114" dirty="0">
                <a:latin typeface="Arial"/>
                <a:cs typeface="Arial"/>
              </a:rPr>
              <a:t>звертаються </a:t>
            </a:r>
            <a:r>
              <a:rPr sz="2800" spc="-65" dirty="0">
                <a:latin typeface="Arial"/>
                <a:cs typeface="Arial"/>
              </a:rPr>
              <a:t>до </a:t>
            </a:r>
            <a:r>
              <a:rPr sz="2800" spc="-100" dirty="0">
                <a:latin typeface="Arial"/>
                <a:cs typeface="Arial"/>
              </a:rPr>
              <a:t>метатегів для </a:t>
            </a:r>
            <a:r>
              <a:rPr sz="2800" spc="-90" dirty="0">
                <a:latin typeface="Arial"/>
                <a:cs typeface="Arial"/>
              </a:rPr>
              <a:t>отримання </a:t>
            </a:r>
            <a:r>
              <a:rPr sz="2800" spc="-80" dirty="0">
                <a:latin typeface="Arial"/>
                <a:cs typeface="Arial"/>
              </a:rPr>
              <a:t>опису </a:t>
            </a:r>
            <a:r>
              <a:rPr sz="2800" spc="-110" dirty="0">
                <a:latin typeface="Arial"/>
                <a:cs typeface="Arial"/>
              </a:rPr>
              <a:t>сайту,  </a:t>
            </a:r>
            <a:r>
              <a:rPr sz="2800" spc="-75" dirty="0">
                <a:latin typeface="Arial"/>
                <a:cs typeface="Arial"/>
              </a:rPr>
              <a:t>ключових </a:t>
            </a:r>
            <a:r>
              <a:rPr sz="2800" spc="-114" dirty="0">
                <a:latin typeface="Arial"/>
                <a:cs typeface="Arial"/>
              </a:rPr>
              <a:t>слів </a:t>
            </a:r>
            <a:r>
              <a:rPr sz="2800" spc="-125" dirty="0">
                <a:latin typeface="Arial"/>
                <a:cs typeface="Arial"/>
              </a:rPr>
              <a:t>та </a:t>
            </a:r>
            <a:r>
              <a:rPr sz="2800" spc="-85" dirty="0">
                <a:latin typeface="Arial"/>
                <a:cs typeface="Arial"/>
              </a:rPr>
              <a:t>інших</a:t>
            </a:r>
            <a:r>
              <a:rPr sz="2800" spc="-52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даних.</a:t>
            </a:r>
            <a:endParaRPr sz="2800">
              <a:latin typeface="Arial"/>
              <a:cs typeface="Arial"/>
            </a:endParaRPr>
          </a:p>
          <a:p>
            <a:pPr marL="299085" marR="203200" indent="-286385">
              <a:lnSpc>
                <a:spcPct val="100000"/>
              </a:lnSpc>
              <a:spcBef>
                <a:spcPts val="127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05" dirty="0">
                <a:latin typeface="Arial"/>
                <a:cs typeface="Arial"/>
              </a:rPr>
              <a:t>Дозволяється</a:t>
            </a:r>
            <a:r>
              <a:rPr sz="2800" spc="-18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використовувати</a:t>
            </a:r>
            <a:r>
              <a:rPr sz="2800" spc="-175" dirty="0">
                <a:latin typeface="Arial"/>
                <a:cs typeface="Arial"/>
              </a:rPr>
              <a:t> </a:t>
            </a:r>
            <a:r>
              <a:rPr sz="2800" spc="-130" dirty="0">
                <a:latin typeface="Arial"/>
                <a:cs typeface="Arial"/>
              </a:rPr>
              <a:t>більш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ніж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один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тег,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всі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вони  </a:t>
            </a:r>
            <a:r>
              <a:rPr sz="2800" spc="-100" dirty="0">
                <a:latin typeface="Arial"/>
                <a:cs typeface="Arial"/>
              </a:rPr>
              <a:t>розміщуються </a:t>
            </a:r>
            <a:r>
              <a:rPr sz="2800" spc="-114" dirty="0">
                <a:latin typeface="Arial"/>
                <a:cs typeface="Arial"/>
              </a:rPr>
              <a:t>в </a:t>
            </a:r>
            <a:r>
              <a:rPr sz="2800" spc="-65" dirty="0">
                <a:latin typeface="Arial"/>
                <a:cs typeface="Arial"/>
              </a:rPr>
              <a:t>контейнері</a:t>
            </a:r>
            <a:r>
              <a:rPr sz="2800" spc="-415" dirty="0">
                <a:latin typeface="Arial"/>
                <a:cs typeface="Arial"/>
              </a:rPr>
              <a:t> </a:t>
            </a:r>
            <a:r>
              <a:rPr sz="2800" b="1" spc="-110" dirty="0">
                <a:latin typeface="Trebuchet MS"/>
                <a:cs typeface="Trebuchet MS"/>
              </a:rPr>
              <a:t>&lt;head&gt;</a:t>
            </a:r>
            <a:r>
              <a:rPr sz="2800" spc="-11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27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05" dirty="0">
                <a:latin typeface="Arial"/>
                <a:cs typeface="Arial"/>
              </a:rPr>
              <a:t>Як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правило,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атрибути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будь-якого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метатега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зводяться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до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пар</a:t>
            </a:r>
            <a:endParaRPr sz="2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800" b="1" spc="-145" dirty="0">
                <a:latin typeface="Trebuchet MS"/>
                <a:cs typeface="Trebuchet MS"/>
              </a:rPr>
              <a:t>«ім'я</a:t>
            </a:r>
            <a:r>
              <a:rPr sz="2800" b="1" spc="-260" dirty="0">
                <a:latin typeface="Trebuchet MS"/>
                <a:cs typeface="Trebuchet MS"/>
              </a:rPr>
              <a:t> </a:t>
            </a:r>
            <a:r>
              <a:rPr sz="2800" b="1" spc="-170" dirty="0">
                <a:latin typeface="Trebuchet MS"/>
                <a:cs typeface="Trebuchet MS"/>
              </a:rPr>
              <a:t>=</a:t>
            </a:r>
            <a:r>
              <a:rPr sz="2800" b="1" spc="-270" dirty="0">
                <a:latin typeface="Trebuchet MS"/>
                <a:cs typeface="Trebuchet MS"/>
              </a:rPr>
              <a:t> </a:t>
            </a:r>
            <a:r>
              <a:rPr sz="2800" b="1" spc="-130" dirty="0">
                <a:latin typeface="Trebuchet MS"/>
                <a:cs typeface="Trebuchet MS"/>
              </a:rPr>
              <a:t>значення»</a:t>
            </a:r>
            <a:r>
              <a:rPr sz="2800" spc="-130" dirty="0">
                <a:latin typeface="Arial"/>
                <a:cs typeface="Arial"/>
              </a:rPr>
              <a:t>,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які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визначаються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ключовими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словами</a:t>
            </a:r>
            <a:endParaRPr sz="2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800" b="1" spc="-100" dirty="0">
                <a:latin typeface="Trebuchet MS"/>
                <a:cs typeface="Trebuchet MS"/>
              </a:rPr>
              <a:t>content</a:t>
            </a:r>
            <a:r>
              <a:rPr sz="2800" spc="-100" dirty="0">
                <a:latin typeface="Arial"/>
                <a:cs typeface="Arial"/>
              </a:rPr>
              <a:t>, </a:t>
            </a:r>
            <a:r>
              <a:rPr sz="2800" b="1" spc="-90" dirty="0">
                <a:latin typeface="Trebuchet MS"/>
                <a:cs typeface="Trebuchet MS"/>
              </a:rPr>
              <a:t>name </a:t>
            </a:r>
            <a:r>
              <a:rPr sz="2800" spc="-135" dirty="0">
                <a:latin typeface="Arial"/>
                <a:cs typeface="Arial"/>
              </a:rPr>
              <a:t>або</a:t>
            </a:r>
            <a:r>
              <a:rPr sz="2800" spc="-500" dirty="0">
                <a:latin typeface="Arial"/>
                <a:cs typeface="Arial"/>
              </a:rPr>
              <a:t> </a:t>
            </a:r>
            <a:r>
              <a:rPr sz="2800" b="1" spc="-105" dirty="0">
                <a:latin typeface="Trebuchet MS"/>
                <a:cs typeface="Trebuchet MS"/>
              </a:rPr>
              <a:t>http-equiv</a:t>
            </a:r>
            <a:r>
              <a:rPr sz="2800" spc="-105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86243" y="460248"/>
            <a:ext cx="4512945" cy="1292860"/>
          </a:xfrm>
          <a:prstGeom prst="rect">
            <a:avLst/>
          </a:prstGeom>
          <a:solidFill>
            <a:srgbClr val="F8F7F7"/>
          </a:solidFill>
        </p:spPr>
        <p:txBody>
          <a:bodyPr vert="horz" wrap="square" lIns="0" tIns="0" rIns="0" bIns="0" rtlCol="0">
            <a:spAutoFit/>
          </a:bodyPr>
          <a:lstStyle/>
          <a:p>
            <a:pPr marL="1270">
              <a:lnSpc>
                <a:spcPts val="3329"/>
              </a:lnSpc>
            </a:pPr>
            <a:r>
              <a:rPr sz="2800" dirty="0">
                <a:solidFill>
                  <a:srgbClr val="3082BC"/>
                </a:solidFill>
                <a:latin typeface="Arial"/>
                <a:cs typeface="Arial"/>
              </a:rPr>
              <a:t>&lt;head&gt;</a:t>
            </a:r>
            <a:endParaRPr sz="2800">
              <a:latin typeface="Arial"/>
              <a:cs typeface="Arial"/>
            </a:endParaRPr>
          </a:p>
          <a:p>
            <a:pPr marL="915669">
              <a:lnSpc>
                <a:spcPts val="3320"/>
              </a:lnSpc>
            </a:pPr>
            <a:r>
              <a:rPr sz="2800" spc="-5" dirty="0">
                <a:solidFill>
                  <a:srgbClr val="3082BC"/>
                </a:solidFill>
                <a:latin typeface="Arial"/>
                <a:cs typeface="Arial"/>
              </a:rPr>
              <a:t>&lt;meta</a:t>
            </a:r>
            <a:r>
              <a:rPr sz="2800" dirty="0">
                <a:solidFill>
                  <a:srgbClr val="3082B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E6540D"/>
                </a:solidFill>
                <a:latin typeface="Arial"/>
                <a:cs typeface="Arial"/>
              </a:rPr>
              <a:t>content</a:t>
            </a:r>
            <a:r>
              <a:rPr sz="2800" dirty="0">
                <a:solidFill>
                  <a:srgbClr val="756BB0"/>
                </a:solidFill>
                <a:latin typeface="Arial"/>
                <a:cs typeface="Arial"/>
              </a:rPr>
              <a:t>=</a:t>
            </a:r>
            <a:r>
              <a:rPr sz="2800" dirty="0">
                <a:solidFill>
                  <a:srgbClr val="30A253"/>
                </a:solidFill>
                <a:latin typeface="Arial"/>
                <a:cs typeface="Arial"/>
              </a:rPr>
              <a:t>"..."</a:t>
            </a:r>
            <a:r>
              <a:rPr sz="2800" dirty="0">
                <a:solidFill>
                  <a:srgbClr val="3082BC"/>
                </a:solidFill>
                <a:latin typeface="Arial"/>
                <a:cs typeface="Arial"/>
              </a:rPr>
              <a:t>&gt;</a:t>
            </a:r>
            <a:endParaRPr sz="2800">
              <a:latin typeface="Arial"/>
              <a:cs typeface="Arial"/>
            </a:endParaRPr>
          </a:p>
          <a:p>
            <a:pPr marL="1270">
              <a:lnSpc>
                <a:spcPts val="3320"/>
              </a:lnSpc>
            </a:pPr>
            <a:r>
              <a:rPr sz="2800" spc="-5" dirty="0">
                <a:solidFill>
                  <a:srgbClr val="3082BC"/>
                </a:solidFill>
                <a:latin typeface="Arial"/>
                <a:cs typeface="Arial"/>
              </a:rPr>
              <a:t>&lt;/head&gt;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838200" y="533400"/>
            <a:ext cx="6205537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0" dirty="0"/>
              <a:t>Атрибути </a:t>
            </a:r>
            <a:r>
              <a:rPr spc="-240" dirty="0"/>
              <a:t>елементу</a:t>
            </a:r>
            <a:r>
              <a:rPr spc="-620" dirty="0"/>
              <a:t> </a:t>
            </a:r>
            <a:r>
              <a:rPr spc="-155" dirty="0"/>
              <a:t>&lt;meta&gt;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17258" y="1944751"/>
          <a:ext cx="11408410" cy="3651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9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98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5930">
                <a:tc>
                  <a:txBody>
                    <a:bodyPr/>
                    <a:lstStyle/>
                    <a:p>
                      <a:pPr marL="1134110">
                        <a:lnSpc>
                          <a:spcPts val="3265"/>
                        </a:lnSpc>
                      </a:pPr>
                      <a:r>
                        <a:rPr sz="2800" b="1" spc="-10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Атрибут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FACEB"/>
                    </a:solidFill>
                  </a:tcPr>
                </a:tc>
                <a:tc>
                  <a:txBody>
                    <a:bodyPr/>
                    <a:lstStyle/>
                    <a:p>
                      <a:pPr marR="3505200" algn="r">
                        <a:lnSpc>
                          <a:spcPts val="3265"/>
                        </a:lnSpc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Оп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ис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FA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930">
                <a:tc>
                  <a:txBody>
                    <a:bodyPr/>
                    <a:lstStyle/>
                    <a:p>
                      <a:pPr marL="524510">
                        <a:lnSpc>
                          <a:spcPts val="3265"/>
                        </a:lnSpc>
                      </a:pPr>
                      <a:r>
                        <a:rPr sz="2800" b="1" spc="-1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charset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FACEB"/>
                    </a:solidFill>
                  </a:tcPr>
                </a:tc>
                <a:tc>
                  <a:txBody>
                    <a:bodyPr/>
                    <a:lstStyle/>
                    <a:p>
                      <a:pPr marR="3453129" algn="r">
                        <a:lnSpc>
                          <a:spcPts val="3265"/>
                        </a:lnSpc>
                      </a:pPr>
                      <a:r>
                        <a:rPr sz="2800" spc="-155" dirty="0">
                          <a:latin typeface="Arial"/>
                          <a:cs typeface="Arial"/>
                        </a:rPr>
                        <a:t>Задає </a:t>
                      </a:r>
                      <a:r>
                        <a:rPr sz="2800" spc="-85" dirty="0">
                          <a:latin typeface="Arial"/>
                          <a:cs typeface="Arial"/>
                        </a:rPr>
                        <a:t>кодування</a:t>
                      </a:r>
                      <a:r>
                        <a:rPr sz="2800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85" dirty="0">
                          <a:latin typeface="Arial"/>
                          <a:cs typeface="Arial"/>
                        </a:rPr>
                        <a:t>документа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2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3130">
                <a:tc>
                  <a:txBody>
                    <a:bodyPr/>
                    <a:lstStyle/>
                    <a:p>
                      <a:pPr marL="524510">
                        <a:lnSpc>
                          <a:spcPts val="3265"/>
                        </a:lnSpc>
                      </a:pPr>
                      <a:r>
                        <a:rPr sz="2800" b="1" spc="-10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content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FACEB"/>
                    </a:solidFill>
                  </a:tcPr>
                </a:tc>
                <a:tc>
                  <a:txBody>
                    <a:bodyPr/>
                    <a:lstStyle/>
                    <a:p>
                      <a:pPr marL="524510">
                        <a:lnSpc>
                          <a:spcPts val="3265"/>
                        </a:lnSpc>
                        <a:tabLst>
                          <a:tab pos="2686050" algn="l"/>
                          <a:tab pos="4404995" algn="l"/>
                          <a:tab pos="6194425" algn="l"/>
                          <a:tab pos="7910830" algn="l"/>
                        </a:tabLst>
                      </a:pPr>
                      <a:r>
                        <a:rPr sz="2800" spc="-125" dirty="0">
                          <a:latin typeface="Arial"/>
                          <a:cs typeface="Arial"/>
                        </a:rPr>
                        <a:t>Встановлює	</a:t>
                      </a:r>
                      <a:r>
                        <a:rPr sz="2800" spc="-110" dirty="0">
                          <a:latin typeface="Arial"/>
                          <a:cs typeface="Arial"/>
                        </a:rPr>
                        <a:t>значення	</a:t>
                      </a:r>
                      <a:r>
                        <a:rPr sz="2800" spc="-100" dirty="0">
                          <a:latin typeface="Arial"/>
                          <a:cs typeface="Arial"/>
                        </a:rPr>
                        <a:t>атрибута,	</a:t>
                      </a:r>
                      <a:r>
                        <a:rPr sz="2800" spc="-75" dirty="0">
                          <a:latin typeface="Arial"/>
                          <a:cs typeface="Arial"/>
                        </a:rPr>
                        <a:t>заданого	</a:t>
                      </a:r>
                      <a:r>
                        <a:rPr sz="2800" spc="-140" dirty="0">
                          <a:latin typeface="Arial"/>
                          <a:cs typeface="Arial"/>
                        </a:rPr>
                        <a:t>за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marL="7493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800" spc="-55" dirty="0">
                          <a:latin typeface="Arial"/>
                          <a:cs typeface="Arial"/>
                        </a:rPr>
                        <a:t>допомогою </a:t>
                      </a:r>
                      <a:r>
                        <a:rPr sz="2800" spc="-120" dirty="0">
                          <a:latin typeface="Arial"/>
                          <a:cs typeface="Arial"/>
                        </a:rPr>
                        <a:t>name </a:t>
                      </a:r>
                      <a:r>
                        <a:rPr sz="2800" spc="-135" dirty="0">
                          <a:latin typeface="Arial"/>
                          <a:cs typeface="Arial"/>
                        </a:rPr>
                        <a:t>або</a:t>
                      </a:r>
                      <a:r>
                        <a:rPr sz="2800" spc="-4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25" dirty="0">
                          <a:latin typeface="Arial"/>
                          <a:cs typeface="Arial"/>
                        </a:rPr>
                        <a:t>http-equiv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3130">
                <a:tc>
                  <a:txBody>
                    <a:bodyPr/>
                    <a:lstStyle/>
                    <a:p>
                      <a:pPr marL="524510">
                        <a:lnSpc>
                          <a:spcPts val="3265"/>
                        </a:lnSpc>
                      </a:pPr>
                      <a:r>
                        <a:rPr sz="2800" b="1" spc="-1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http-equiv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FACEB"/>
                    </a:solidFill>
                  </a:tcPr>
                </a:tc>
                <a:tc>
                  <a:txBody>
                    <a:bodyPr/>
                    <a:lstStyle/>
                    <a:p>
                      <a:pPr marL="524510">
                        <a:lnSpc>
                          <a:spcPts val="3265"/>
                        </a:lnSpc>
                        <a:tabLst>
                          <a:tab pos="3027045" algn="l"/>
                          <a:tab pos="4036060" algn="l"/>
                          <a:tab pos="6249035" algn="l"/>
                          <a:tab pos="8063230" algn="l"/>
                        </a:tabLst>
                      </a:pPr>
                      <a:r>
                        <a:rPr sz="2800" spc="-90" dirty="0">
                          <a:latin typeface="Arial"/>
                          <a:cs typeface="Arial"/>
                        </a:rPr>
                        <a:t>Призначений	</a:t>
                      </a:r>
                      <a:r>
                        <a:rPr sz="2800" spc="-100" dirty="0">
                          <a:latin typeface="Arial"/>
                          <a:cs typeface="Arial"/>
                        </a:rPr>
                        <a:t>для	</a:t>
                      </a:r>
                      <a:r>
                        <a:rPr sz="2800" spc="-80" dirty="0">
                          <a:latin typeface="Arial"/>
                          <a:cs typeface="Arial"/>
                        </a:rPr>
                        <a:t>конвертації	</a:t>
                      </a:r>
                      <a:r>
                        <a:rPr sz="2800" spc="-120" dirty="0">
                          <a:latin typeface="Arial"/>
                          <a:cs typeface="Arial"/>
                        </a:rPr>
                        <a:t>метатега	в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marL="7493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800" spc="-70" dirty="0">
                          <a:latin typeface="Arial"/>
                          <a:cs typeface="Arial"/>
                        </a:rPr>
                        <a:t>заголовок</a:t>
                      </a:r>
                      <a:r>
                        <a:rPr sz="28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229" dirty="0">
                          <a:latin typeface="Arial"/>
                          <a:cs typeface="Arial"/>
                        </a:rPr>
                        <a:t>HTTP.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2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3130">
                <a:tc>
                  <a:txBody>
                    <a:bodyPr/>
                    <a:lstStyle/>
                    <a:p>
                      <a:pPr marL="524510">
                        <a:lnSpc>
                          <a:spcPts val="3270"/>
                        </a:lnSpc>
                      </a:pPr>
                      <a:r>
                        <a:rPr sz="2800" b="1" spc="-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name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FACEB"/>
                    </a:solidFill>
                  </a:tcPr>
                </a:tc>
                <a:tc>
                  <a:txBody>
                    <a:bodyPr/>
                    <a:lstStyle/>
                    <a:p>
                      <a:pPr marL="524510">
                        <a:lnSpc>
                          <a:spcPts val="3270"/>
                        </a:lnSpc>
                        <a:tabLst>
                          <a:tab pos="1289685" algn="l"/>
                          <a:tab pos="2961640" algn="l"/>
                          <a:tab pos="4084954" algn="l"/>
                          <a:tab pos="5483860" algn="l"/>
                          <a:tab pos="7514590" algn="l"/>
                        </a:tabLst>
                      </a:pPr>
                      <a:r>
                        <a:rPr sz="2800" spc="-90" dirty="0">
                          <a:latin typeface="Arial"/>
                          <a:cs typeface="Arial"/>
                        </a:rPr>
                        <a:t>Ім'я	</a:t>
                      </a:r>
                      <a:r>
                        <a:rPr sz="2800" spc="-110" dirty="0">
                          <a:latin typeface="Arial"/>
                          <a:cs typeface="Arial"/>
                        </a:rPr>
                        <a:t>метатега,	</a:t>
                      </a:r>
                      <a:r>
                        <a:rPr sz="2800" spc="-60" dirty="0">
                          <a:latin typeface="Arial"/>
                          <a:cs typeface="Arial"/>
                        </a:rPr>
                        <a:t>також	</a:t>
                      </a:r>
                      <a:r>
                        <a:rPr sz="2800" spc="-70" dirty="0">
                          <a:latin typeface="Arial"/>
                          <a:cs typeface="Arial"/>
                        </a:rPr>
                        <a:t>побічно	</a:t>
                      </a:r>
                      <a:r>
                        <a:rPr sz="2800" spc="-114" dirty="0">
                          <a:latin typeface="Arial"/>
                          <a:cs typeface="Arial"/>
                        </a:rPr>
                        <a:t>встановлює	</a:t>
                      </a:r>
                      <a:r>
                        <a:rPr sz="2800" spc="-10" dirty="0">
                          <a:latin typeface="Arial"/>
                          <a:cs typeface="Arial"/>
                        </a:rPr>
                        <a:t>його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marL="7493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800" spc="-90" dirty="0">
                          <a:latin typeface="Arial"/>
                          <a:cs typeface="Arial"/>
                        </a:rPr>
                        <a:t>призначення.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491996" y="685800"/>
            <a:ext cx="10011156" cy="5760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 idx="4294967295"/>
          </p:nvPr>
        </p:nvSpPr>
        <p:spPr>
          <a:xfrm>
            <a:off x="4191000" y="1447800"/>
            <a:ext cx="36893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15" dirty="0">
                <a:solidFill>
                  <a:srgbClr val="A666E0"/>
                </a:solidFill>
              </a:rPr>
              <a:t>Елемент</a:t>
            </a:r>
            <a:r>
              <a:rPr spc="-425" dirty="0">
                <a:solidFill>
                  <a:srgbClr val="A666E0"/>
                </a:solidFill>
              </a:rPr>
              <a:t> </a:t>
            </a:r>
            <a:r>
              <a:rPr spc="-135" dirty="0">
                <a:solidFill>
                  <a:srgbClr val="A666E0"/>
                </a:solidFill>
              </a:rPr>
              <a:t>&lt;</a:t>
            </a:r>
            <a:r>
              <a:rPr spc="-135" dirty="0"/>
              <a:t>body</a:t>
            </a:r>
            <a:r>
              <a:rPr spc="-135" dirty="0">
                <a:solidFill>
                  <a:srgbClr val="A666E0"/>
                </a:solidFill>
              </a:rPr>
              <a:t>&gt;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63116" y="2965449"/>
            <a:ext cx="9619615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283210" indent="-286385">
              <a:lnSpc>
                <a:spcPct val="100000"/>
              </a:lnSpc>
              <a:spcBef>
                <a:spcPts val="9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60" dirty="0">
                <a:latin typeface="Arial"/>
                <a:cs typeface="Arial"/>
              </a:rPr>
              <a:t>Елемент </a:t>
            </a:r>
            <a:r>
              <a:rPr sz="2800" b="1" spc="-95" dirty="0">
                <a:latin typeface="Trebuchet MS"/>
                <a:cs typeface="Trebuchet MS"/>
              </a:rPr>
              <a:t>&lt;body&gt; </a:t>
            </a:r>
            <a:r>
              <a:rPr sz="2800" spc="-85" dirty="0">
                <a:latin typeface="Arial"/>
                <a:cs typeface="Arial"/>
              </a:rPr>
              <a:t>призначений </a:t>
            </a:r>
            <a:r>
              <a:rPr sz="2800" spc="-100" dirty="0">
                <a:latin typeface="Arial"/>
                <a:cs typeface="Arial"/>
              </a:rPr>
              <a:t>для </a:t>
            </a:r>
            <a:r>
              <a:rPr sz="2800" spc="-80" dirty="0">
                <a:latin typeface="Arial"/>
                <a:cs typeface="Arial"/>
              </a:rPr>
              <a:t>зберігання </a:t>
            </a:r>
            <a:r>
              <a:rPr sz="2800" spc="-85" dirty="0">
                <a:latin typeface="Arial"/>
                <a:cs typeface="Arial"/>
              </a:rPr>
              <a:t>вмісту </a:t>
            </a:r>
            <a:r>
              <a:rPr sz="2800" spc="-65" dirty="0">
                <a:latin typeface="Arial"/>
                <a:cs typeface="Arial"/>
              </a:rPr>
              <a:t>web-  </a:t>
            </a:r>
            <a:r>
              <a:rPr sz="2800" spc="-45" dirty="0">
                <a:latin typeface="Arial"/>
                <a:cs typeface="Arial"/>
              </a:rPr>
              <a:t>сторінки,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що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відображається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у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вікні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браузера.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Інформацію,  </a:t>
            </a:r>
            <a:r>
              <a:rPr sz="2800" spc="-25" dirty="0">
                <a:latin typeface="Arial"/>
                <a:cs typeface="Arial"/>
              </a:rPr>
              <a:t>яку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слід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виводити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в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документі,</a:t>
            </a:r>
            <a:r>
              <a:rPr sz="2800" spc="-229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слід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розташовувати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175" dirty="0">
                <a:latin typeface="Arial"/>
                <a:cs typeface="Arial"/>
              </a:rPr>
              <a:t>саме</a:t>
            </a:r>
            <a:endParaRPr sz="2800">
              <a:latin typeface="Arial"/>
              <a:cs typeface="Arial"/>
            </a:endParaRPr>
          </a:p>
          <a:p>
            <a:pPr marL="299085" marR="5080">
              <a:lnSpc>
                <a:spcPct val="100000"/>
              </a:lnSpc>
              <a:spcBef>
                <a:spcPts val="5"/>
              </a:spcBef>
            </a:pPr>
            <a:r>
              <a:rPr sz="2800" spc="-95" dirty="0">
                <a:latin typeface="Arial"/>
                <a:cs typeface="Arial"/>
              </a:rPr>
              <a:t>всередині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контейнера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&lt;body&gt;.</a:t>
            </a:r>
            <a:r>
              <a:rPr sz="2800" spc="-300" dirty="0">
                <a:latin typeface="Arial"/>
                <a:cs typeface="Arial"/>
              </a:rPr>
              <a:t> </a:t>
            </a:r>
            <a:r>
              <a:rPr sz="2800" spc="30" dirty="0">
                <a:latin typeface="Arial"/>
                <a:cs typeface="Arial"/>
              </a:rPr>
              <a:t>До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такої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інформації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належить  текст,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зображення,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теги,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скрипти</a:t>
            </a:r>
            <a:r>
              <a:rPr sz="2800" spc="-250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JavaScript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тощо.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 idx="4294967295"/>
          </p:nvPr>
        </p:nvSpPr>
        <p:spPr>
          <a:xfrm>
            <a:off x="0" y="527050"/>
            <a:ext cx="28035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08990">
              <a:lnSpc>
                <a:spcPct val="100000"/>
              </a:lnSpc>
              <a:spcBef>
                <a:spcPts val="95"/>
              </a:spcBef>
            </a:pPr>
            <a:r>
              <a:rPr spc="-150" dirty="0"/>
              <a:t>Приклад</a:t>
            </a:r>
          </a:p>
        </p:txBody>
      </p:sp>
      <p:sp>
        <p:nvSpPr>
          <p:cNvPr id="10" name="object 10"/>
          <p:cNvSpPr/>
          <p:nvPr/>
        </p:nvSpPr>
        <p:spPr>
          <a:xfrm>
            <a:off x="2057401" y="1162049"/>
            <a:ext cx="8199118" cy="50772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 idx="4294967295"/>
          </p:nvPr>
        </p:nvSpPr>
        <p:spPr>
          <a:xfrm>
            <a:off x="1524000" y="457200"/>
            <a:ext cx="9642475" cy="62706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40" dirty="0"/>
              <a:t>2.3. </a:t>
            </a:r>
            <a:r>
              <a:rPr spc="-125" dirty="0"/>
              <a:t>Об'єктна </a:t>
            </a:r>
            <a:r>
              <a:rPr spc="-245" dirty="0" err="1"/>
              <a:t>модель</a:t>
            </a:r>
            <a:r>
              <a:rPr spc="-835" dirty="0"/>
              <a:t> </a:t>
            </a:r>
            <a:r>
              <a:rPr lang="en-US" spc="-835" dirty="0"/>
              <a:t> </a:t>
            </a:r>
            <a:r>
              <a:rPr spc="-120" dirty="0"/>
              <a:t>HTML-</a:t>
            </a:r>
            <a:r>
              <a:rPr spc="-120" dirty="0" err="1"/>
              <a:t>документу</a:t>
            </a:r>
            <a:r>
              <a:rPr lang="en-US" spc="-120" dirty="0"/>
              <a:t> </a:t>
            </a:r>
            <a:endParaRPr spc="-120" dirty="0"/>
          </a:p>
        </p:txBody>
      </p:sp>
      <p:sp>
        <p:nvSpPr>
          <p:cNvPr id="8" name="object 8"/>
          <p:cNvSpPr txBox="1"/>
          <p:nvPr/>
        </p:nvSpPr>
        <p:spPr>
          <a:xfrm>
            <a:off x="914400" y="1213230"/>
            <a:ext cx="10591800" cy="47519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buClr>
                <a:srgbClr val="1286C3"/>
              </a:buClr>
              <a:buSzPct val="144642"/>
              <a:buFontTx/>
              <a:buChar char="•"/>
              <a:tabLst>
                <a:tab pos="299720" algn="l"/>
              </a:tabLst>
            </a:pPr>
            <a:r>
              <a:rPr sz="2800" spc="-130" dirty="0">
                <a:latin typeface="Arial"/>
                <a:cs typeface="Arial"/>
              </a:rPr>
              <a:t>Елементи, </a:t>
            </a:r>
            <a:r>
              <a:rPr sz="2800" spc="-145" dirty="0" err="1">
                <a:latin typeface="Arial"/>
                <a:cs typeface="Arial"/>
              </a:rPr>
              <a:t>що</a:t>
            </a:r>
            <a:r>
              <a:rPr sz="2800" spc="-145" dirty="0">
                <a:latin typeface="Arial"/>
                <a:cs typeface="Arial"/>
              </a:rPr>
              <a:t> </a:t>
            </a:r>
            <a:r>
              <a:rPr sz="2800" spc="-114" dirty="0" err="1">
                <a:latin typeface="Arial"/>
                <a:cs typeface="Arial"/>
              </a:rPr>
              <a:t>знаходятьс</a:t>
            </a:r>
            <a:r>
              <a:rPr lang="ru-RU" sz="2800" spc="-114" dirty="0">
                <a:latin typeface="Arial"/>
                <a:cs typeface="Arial"/>
              </a:rPr>
              <a:t>я </a:t>
            </a:r>
            <a:r>
              <a:rPr lang="uk-UA" sz="2800" spc="-120" dirty="0" err="1">
                <a:latin typeface="Arial"/>
                <a:cs typeface="Arial"/>
              </a:rPr>
              <a:t>всеред</a:t>
            </a:r>
            <a:r>
              <a:rPr sz="2800" spc="135" dirty="0" err="1">
                <a:latin typeface="Arial"/>
                <a:cs typeface="Arial"/>
              </a:rPr>
              <a:t>ині</a:t>
            </a:r>
            <a:r>
              <a:rPr sz="2800" spc="135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тега </a:t>
            </a:r>
            <a:r>
              <a:rPr sz="2800" spc="-50" dirty="0">
                <a:latin typeface="Arial"/>
                <a:cs typeface="Arial"/>
              </a:rPr>
              <a:t>&lt;html&gt;,</a:t>
            </a:r>
            <a:r>
              <a:rPr sz="2800" spc="-345" dirty="0">
                <a:latin typeface="Arial"/>
                <a:cs typeface="Arial"/>
              </a:rPr>
              <a:t> </a:t>
            </a:r>
            <a:r>
              <a:rPr sz="2800" spc="-70" dirty="0" err="1">
                <a:latin typeface="Arial"/>
                <a:cs typeface="Arial"/>
              </a:rPr>
              <a:t>утворюють</a:t>
            </a:r>
            <a:endParaRPr lang="ru-RU" sz="2800" spc="-70" dirty="0">
              <a:latin typeface="Arial"/>
              <a:cs typeface="Arial"/>
            </a:endParaRPr>
          </a:p>
          <a:p>
            <a:r>
              <a:rPr sz="2800" b="1" spc="-145" dirty="0" err="1">
                <a:latin typeface="Trebuchet MS"/>
                <a:cs typeface="Trebuchet MS"/>
              </a:rPr>
              <a:t>дерево</a:t>
            </a:r>
            <a:r>
              <a:rPr sz="2800" b="1" spc="-145" dirty="0">
                <a:latin typeface="Trebuchet MS"/>
                <a:cs typeface="Trebuchet MS"/>
              </a:rPr>
              <a:t> </a:t>
            </a:r>
            <a:r>
              <a:rPr sz="2800" b="1" spc="-125" dirty="0">
                <a:latin typeface="Trebuchet MS"/>
                <a:cs typeface="Trebuchet MS"/>
              </a:rPr>
              <a:t>документа</a:t>
            </a:r>
            <a:r>
              <a:rPr sz="2800" spc="-125" dirty="0">
                <a:latin typeface="Arial"/>
                <a:cs typeface="Arial"/>
              </a:rPr>
              <a:t>, </a:t>
            </a:r>
            <a:r>
              <a:rPr sz="2800" spc="-45" dirty="0">
                <a:latin typeface="Arial"/>
                <a:cs typeface="Arial"/>
              </a:rPr>
              <a:t>так </a:t>
            </a:r>
            <a:r>
              <a:rPr sz="2800" spc="-110" dirty="0">
                <a:latin typeface="Arial"/>
                <a:cs typeface="Arial"/>
              </a:rPr>
              <a:t>звану </a:t>
            </a:r>
            <a:r>
              <a:rPr sz="2800" b="1" spc="-110" dirty="0">
                <a:latin typeface="Trebuchet MS"/>
                <a:cs typeface="Trebuchet MS"/>
              </a:rPr>
              <a:t>об'єктну </a:t>
            </a:r>
            <a:r>
              <a:rPr sz="2800" b="1" spc="-180" dirty="0">
                <a:latin typeface="Trebuchet MS"/>
                <a:cs typeface="Trebuchet MS"/>
              </a:rPr>
              <a:t>модель </a:t>
            </a:r>
            <a:r>
              <a:rPr sz="2800" b="1" spc="-125" dirty="0">
                <a:latin typeface="Trebuchet MS"/>
                <a:cs typeface="Trebuchet MS"/>
              </a:rPr>
              <a:t>документа</a:t>
            </a:r>
            <a:r>
              <a:rPr sz="2800" spc="-125" dirty="0">
                <a:latin typeface="Arial"/>
                <a:cs typeface="Arial"/>
              </a:rPr>
              <a:t>,  </a:t>
            </a:r>
            <a:r>
              <a:rPr sz="2800" b="1" spc="145" dirty="0">
                <a:latin typeface="Trebuchet MS"/>
                <a:cs typeface="Trebuchet MS"/>
              </a:rPr>
              <a:t>DOM</a:t>
            </a:r>
            <a:r>
              <a:rPr sz="2800" b="1" spc="-275" dirty="0">
                <a:latin typeface="Trebuchet MS"/>
                <a:cs typeface="Trebuchet MS"/>
              </a:rPr>
              <a:t> </a:t>
            </a:r>
            <a:r>
              <a:rPr sz="2800" spc="-75" dirty="0">
                <a:latin typeface="Arial"/>
                <a:cs typeface="Arial"/>
              </a:rPr>
              <a:t>(Document</a:t>
            </a:r>
            <a:r>
              <a:rPr sz="2800" spc="-330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Object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Model).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При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цьому</a:t>
            </a:r>
            <a:r>
              <a:rPr sz="2800" spc="-240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елемент</a:t>
            </a:r>
            <a:r>
              <a:rPr sz="2800" spc="-229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&lt;html&gt;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є  </a:t>
            </a:r>
            <a:r>
              <a:rPr sz="2800" spc="-95" dirty="0">
                <a:latin typeface="Arial"/>
                <a:cs typeface="Arial"/>
              </a:rPr>
              <a:t>кореневим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елементом.</a:t>
            </a:r>
            <a:endParaRPr sz="2800" dirty="0">
              <a:latin typeface="Arial"/>
              <a:cs typeface="Arial"/>
            </a:endParaRPr>
          </a:p>
          <a:p>
            <a:pPr marL="299085" indent="-286385"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65" dirty="0">
                <a:latin typeface="Arial"/>
                <a:cs typeface="Arial"/>
              </a:rPr>
              <a:t>Відповідно</a:t>
            </a:r>
            <a:r>
              <a:rPr sz="2800" spc="-229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до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DOM-моделі,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документ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є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b="1" spc="-110" dirty="0">
                <a:latin typeface="Trebuchet MS"/>
                <a:cs typeface="Trebuchet MS"/>
              </a:rPr>
              <a:t>ієрархією</a:t>
            </a:r>
            <a:r>
              <a:rPr sz="2800" spc="-110" dirty="0"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  <a:p>
            <a:pPr marL="299085" marR="794385" indent="-286385"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70" dirty="0">
                <a:latin typeface="Arial"/>
                <a:cs typeface="Arial"/>
              </a:rPr>
              <a:t>Кожен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html-тег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утворює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окремий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b="1" spc="-145" dirty="0">
                <a:latin typeface="Trebuchet MS"/>
                <a:cs typeface="Trebuchet MS"/>
              </a:rPr>
              <a:t>елемент-вузол</a:t>
            </a:r>
            <a:r>
              <a:rPr sz="2800" spc="-145" dirty="0">
                <a:latin typeface="Arial"/>
                <a:cs typeface="Arial"/>
              </a:rPr>
              <a:t>,</a:t>
            </a:r>
            <a:r>
              <a:rPr sz="2800" spc="-180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кожен  </a:t>
            </a:r>
            <a:r>
              <a:rPr sz="2800" spc="-125" dirty="0">
                <a:latin typeface="Arial"/>
                <a:cs typeface="Arial"/>
              </a:rPr>
              <a:t>фрагмент </a:t>
            </a:r>
            <a:r>
              <a:rPr sz="2800" spc="-80" dirty="0">
                <a:latin typeface="Arial"/>
                <a:cs typeface="Arial"/>
              </a:rPr>
              <a:t>тексту </a:t>
            </a:r>
            <a:r>
              <a:rPr sz="2800" spc="-195" dirty="0">
                <a:latin typeface="Arial"/>
                <a:cs typeface="Arial"/>
              </a:rPr>
              <a:t>– </a:t>
            </a:r>
            <a:r>
              <a:rPr sz="2800" b="1" spc="-140" dirty="0">
                <a:latin typeface="Trebuchet MS"/>
                <a:cs typeface="Trebuchet MS"/>
              </a:rPr>
              <a:t>текстовий </a:t>
            </a:r>
            <a:r>
              <a:rPr sz="2800" b="1" spc="-185" dirty="0">
                <a:latin typeface="Trebuchet MS"/>
                <a:cs typeface="Trebuchet MS"/>
              </a:rPr>
              <a:t>елемент</a:t>
            </a:r>
            <a:r>
              <a:rPr sz="2800" b="1" spc="-600" dirty="0">
                <a:latin typeface="Trebuchet MS"/>
                <a:cs typeface="Trebuchet MS"/>
              </a:rPr>
              <a:t> </a:t>
            </a:r>
            <a:r>
              <a:rPr sz="2800" spc="-90" dirty="0">
                <a:latin typeface="Arial"/>
                <a:cs typeface="Arial"/>
              </a:rPr>
              <a:t>тощо.</a:t>
            </a:r>
            <a:endParaRPr sz="2800" dirty="0">
              <a:latin typeface="Arial"/>
              <a:cs typeface="Arial"/>
            </a:endParaRPr>
          </a:p>
          <a:p>
            <a:pPr marL="299085" marR="166370" indent="-286385">
              <a:buClr>
                <a:srgbClr val="1286C3"/>
              </a:buClr>
              <a:buSzPct val="144642"/>
              <a:buFont typeface="Arial"/>
              <a:buChar char="•"/>
              <a:tabLst>
                <a:tab pos="299720" algn="l"/>
              </a:tabLst>
            </a:pPr>
            <a:r>
              <a:rPr sz="2800" b="1" spc="145" dirty="0">
                <a:latin typeface="Trebuchet MS"/>
                <a:cs typeface="Trebuchet MS"/>
              </a:rPr>
              <a:t>DOM</a:t>
            </a:r>
            <a:r>
              <a:rPr sz="2800" b="1" spc="-275" dirty="0">
                <a:latin typeface="Trebuchet MS"/>
                <a:cs typeface="Trebuchet MS"/>
              </a:rPr>
              <a:t> </a:t>
            </a:r>
            <a:r>
              <a:rPr sz="2800" spc="-195" dirty="0">
                <a:latin typeface="Arial"/>
                <a:cs typeface="Arial"/>
              </a:rPr>
              <a:t>–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це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подання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(відображення)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html-документа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у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вигляді  </a:t>
            </a:r>
            <a:r>
              <a:rPr sz="2800" spc="-130" dirty="0">
                <a:latin typeface="Arial"/>
                <a:cs typeface="Arial"/>
              </a:rPr>
              <a:t>дерева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тегів.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50" dirty="0">
                <a:latin typeface="Arial"/>
                <a:cs typeface="Arial"/>
              </a:rPr>
              <a:t>Це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дерево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утворюється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40" dirty="0">
                <a:latin typeface="Arial"/>
                <a:cs typeface="Arial"/>
              </a:rPr>
              <a:t>за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рахунок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b="1" spc="-140" dirty="0">
                <a:latin typeface="Trebuchet MS"/>
                <a:cs typeface="Trebuchet MS"/>
              </a:rPr>
              <a:t>вкладеної</a:t>
            </a:r>
            <a:endParaRPr sz="2800" dirty="0">
              <a:latin typeface="Trebuchet MS"/>
              <a:cs typeface="Trebuchet MS"/>
            </a:endParaRPr>
          </a:p>
          <a:p>
            <a:pPr marL="299085" marR="17145"/>
            <a:r>
              <a:rPr sz="2800" b="1" spc="-125" dirty="0">
                <a:latin typeface="Trebuchet MS"/>
                <a:cs typeface="Trebuchet MS"/>
              </a:rPr>
              <a:t>структури</a:t>
            </a:r>
            <a:r>
              <a:rPr sz="2800" b="1" spc="-270" dirty="0">
                <a:latin typeface="Trebuchet MS"/>
                <a:cs typeface="Trebuchet MS"/>
              </a:rPr>
              <a:t> </a:t>
            </a:r>
            <a:r>
              <a:rPr sz="2800" spc="-35" dirty="0">
                <a:latin typeface="Arial"/>
                <a:cs typeface="Arial"/>
              </a:rPr>
              <a:t>тегів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плюс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текстових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фрагментів</a:t>
            </a:r>
            <a:r>
              <a:rPr sz="2800" spc="-135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сторінки,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кожен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з  </a:t>
            </a:r>
            <a:r>
              <a:rPr sz="2800" spc="-40" dirty="0">
                <a:latin typeface="Arial"/>
                <a:cs typeface="Arial"/>
              </a:rPr>
              <a:t>яких </a:t>
            </a:r>
            <a:r>
              <a:rPr sz="2800" spc="-80" dirty="0">
                <a:latin typeface="Arial"/>
                <a:cs typeface="Arial"/>
              </a:rPr>
              <a:t>утворює </a:t>
            </a:r>
            <a:r>
              <a:rPr sz="2800" spc="-65" dirty="0">
                <a:latin typeface="Arial"/>
                <a:cs typeface="Arial"/>
              </a:rPr>
              <a:t>окремий</a:t>
            </a:r>
            <a:r>
              <a:rPr sz="2800" spc="-520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вузол.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 idx="4294967295"/>
          </p:nvPr>
        </p:nvSpPr>
        <p:spPr>
          <a:xfrm>
            <a:off x="0" y="363538"/>
            <a:ext cx="67310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5" dirty="0"/>
              <a:t>Web-дизайн </a:t>
            </a:r>
            <a:r>
              <a:rPr spc="-140" dirty="0"/>
              <a:t>та</a:t>
            </a:r>
            <a:r>
              <a:rPr spc="-580" dirty="0"/>
              <a:t> </a:t>
            </a:r>
            <a:r>
              <a:rPr spc="-145" dirty="0"/>
              <a:t>web-розробка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84404" y="3529584"/>
            <a:ext cx="6574790" cy="312008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6383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290"/>
              </a:spcBef>
            </a:pPr>
            <a:r>
              <a:rPr sz="2400" b="1" spc="-85" dirty="0" err="1">
                <a:solidFill>
                  <a:srgbClr val="1286C3"/>
                </a:solidFill>
                <a:latin typeface="Trebuchet MS"/>
                <a:cs typeface="Trebuchet MS"/>
              </a:rPr>
              <a:t>Веб-дизайн</a:t>
            </a:r>
            <a:r>
              <a:rPr sz="2400" b="1" spc="-85" dirty="0">
                <a:solidFill>
                  <a:srgbClr val="1286C3"/>
                </a:solidFill>
                <a:latin typeface="Trebuchet MS"/>
                <a:cs typeface="Trebuchet MS"/>
              </a:rPr>
              <a:t> </a:t>
            </a:r>
            <a:r>
              <a:rPr sz="2400" b="1" spc="-95" dirty="0">
                <a:solidFill>
                  <a:srgbClr val="1286C3"/>
                </a:solidFill>
                <a:latin typeface="Trebuchet MS"/>
                <a:cs typeface="Trebuchet MS"/>
              </a:rPr>
              <a:t>(</a:t>
            </a:r>
            <a:r>
              <a:rPr lang="en-US" sz="2400" b="1" spc="-50" dirty="0">
                <a:solidFill>
                  <a:srgbClr val="1286C3"/>
                </a:solidFill>
                <a:latin typeface="Trebuchet MS"/>
                <a:cs typeface="Trebuchet MS"/>
              </a:rPr>
              <a:t>Frontend</a:t>
            </a:r>
            <a:r>
              <a:rPr sz="2400" b="1" spc="-50" dirty="0">
                <a:solidFill>
                  <a:srgbClr val="1286C3"/>
                </a:solidFill>
                <a:latin typeface="Trebuchet MS"/>
                <a:cs typeface="Trebuchet MS"/>
              </a:rPr>
              <a:t>) </a:t>
            </a:r>
            <a:r>
              <a:rPr sz="2400" spc="-409" dirty="0">
                <a:solidFill>
                  <a:srgbClr val="1286C3"/>
                </a:solidFill>
                <a:latin typeface="Arial"/>
                <a:cs typeface="Arial"/>
              </a:rPr>
              <a:t>— </a:t>
            </a:r>
            <a:r>
              <a:rPr sz="2400" spc="-70" dirty="0">
                <a:solidFill>
                  <a:srgbClr val="1286C3"/>
                </a:solidFill>
                <a:latin typeface="Arial"/>
                <a:cs typeface="Arial"/>
              </a:rPr>
              <a:t>галузь</a:t>
            </a:r>
            <a:r>
              <a:rPr sz="2400" spc="-490" dirty="0">
                <a:solidFill>
                  <a:srgbClr val="1286C3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1286C3"/>
                </a:solidFill>
                <a:latin typeface="Arial"/>
                <a:cs typeface="Arial"/>
              </a:rPr>
              <a:t>веб-</a:t>
            </a:r>
            <a:endParaRPr sz="2400" dirty="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</a:pPr>
            <a:r>
              <a:rPr sz="2400" spc="-50" dirty="0">
                <a:solidFill>
                  <a:srgbClr val="1286C3"/>
                </a:solidFill>
                <a:latin typeface="Arial"/>
                <a:cs typeface="Arial"/>
              </a:rPr>
              <a:t>розробки</a:t>
            </a:r>
            <a:r>
              <a:rPr sz="2400" spc="-225" dirty="0">
                <a:solidFill>
                  <a:srgbClr val="1286C3"/>
                </a:solidFill>
                <a:latin typeface="Arial"/>
                <a:cs typeface="Arial"/>
              </a:rPr>
              <a:t> </a:t>
            </a:r>
            <a:r>
              <a:rPr sz="2400" spc="20" dirty="0">
                <a:solidFill>
                  <a:srgbClr val="1286C3"/>
                </a:solidFill>
                <a:latin typeface="Arial"/>
                <a:cs typeface="Arial"/>
              </a:rPr>
              <a:t>і</a:t>
            </a:r>
            <a:r>
              <a:rPr sz="2400" spc="-185" dirty="0">
                <a:solidFill>
                  <a:srgbClr val="1286C3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1286C3"/>
                </a:solidFill>
                <a:latin typeface="Arial"/>
                <a:cs typeface="Arial"/>
              </a:rPr>
              <a:t>різновид</a:t>
            </a:r>
            <a:r>
              <a:rPr sz="2400" spc="-204" dirty="0">
                <a:solidFill>
                  <a:srgbClr val="1286C3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1286C3"/>
                </a:solidFill>
                <a:latin typeface="Arial"/>
                <a:cs typeface="Arial"/>
              </a:rPr>
              <a:t>дизайну,</a:t>
            </a:r>
            <a:r>
              <a:rPr sz="2400" spc="-175" dirty="0">
                <a:solidFill>
                  <a:srgbClr val="1286C3"/>
                </a:solidFill>
                <a:latin typeface="Arial"/>
                <a:cs typeface="Arial"/>
              </a:rPr>
              <a:t> </a:t>
            </a:r>
            <a:r>
              <a:rPr sz="2400" spc="-100" dirty="0">
                <a:solidFill>
                  <a:srgbClr val="1286C3"/>
                </a:solidFill>
                <a:latin typeface="Arial"/>
                <a:cs typeface="Arial"/>
              </a:rPr>
              <a:t>в</a:t>
            </a:r>
            <a:r>
              <a:rPr sz="2400" spc="-195" dirty="0">
                <a:solidFill>
                  <a:srgbClr val="1286C3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1286C3"/>
                </a:solidFill>
                <a:latin typeface="Arial"/>
                <a:cs typeface="Arial"/>
              </a:rPr>
              <a:t>завдання</a:t>
            </a:r>
            <a:r>
              <a:rPr sz="2400" spc="-185" dirty="0">
                <a:solidFill>
                  <a:srgbClr val="1286C3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1286C3"/>
                </a:solidFill>
                <a:latin typeface="Arial"/>
                <a:cs typeface="Arial"/>
              </a:rPr>
              <a:t>якої</a:t>
            </a:r>
            <a:endParaRPr sz="2400" dirty="0">
              <a:latin typeface="Arial"/>
              <a:cs typeface="Arial"/>
            </a:endParaRPr>
          </a:p>
          <a:p>
            <a:pPr marL="90805" marR="85725">
              <a:lnSpc>
                <a:spcPct val="100000"/>
              </a:lnSpc>
            </a:pPr>
            <a:r>
              <a:rPr sz="2400" spc="-75" dirty="0">
                <a:solidFill>
                  <a:srgbClr val="1286C3"/>
                </a:solidFill>
                <a:latin typeface="Arial"/>
                <a:cs typeface="Arial"/>
              </a:rPr>
              <a:t>входить </a:t>
            </a:r>
            <a:r>
              <a:rPr sz="2400" spc="-70" dirty="0">
                <a:solidFill>
                  <a:srgbClr val="1286C3"/>
                </a:solidFill>
                <a:latin typeface="Arial"/>
                <a:cs typeface="Arial"/>
              </a:rPr>
              <a:t>проектування </a:t>
            </a:r>
            <a:r>
              <a:rPr sz="2400" spc="-65" dirty="0">
                <a:solidFill>
                  <a:srgbClr val="1286C3"/>
                </a:solidFill>
                <a:latin typeface="Arial"/>
                <a:cs typeface="Arial"/>
              </a:rPr>
              <a:t>користувальницьких</a:t>
            </a:r>
            <a:r>
              <a:rPr sz="2400" spc="-500" dirty="0">
                <a:solidFill>
                  <a:srgbClr val="1286C3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1286C3"/>
                </a:solidFill>
                <a:latin typeface="Arial"/>
                <a:cs typeface="Arial"/>
              </a:rPr>
              <a:t>веб-  </a:t>
            </a:r>
            <a:r>
              <a:rPr sz="2400" spc="-95" dirty="0">
                <a:solidFill>
                  <a:srgbClr val="1286C3"/>
                </a:solidFill>
                <a:latin typeface="Arial"/>
                <a:cs typeface="Arial"/>
              </a:rPr>
              <a:t>інтерфейсів </a:t>
            </a:r>
            <a:r>
              <a:rPr sz="2400" spc="-90" dirty="0">
                <a:solidFill>
                  <a:srgbClr val="1286C3"/>
                </a:solidFill>
                <a:latin typeface="Arial"/>
                <a:cs typeface="Arial"/>
              </a:rPr>
              <a:t>для </a:t>
            </a:r>
            <a:r>
              <a:rPr sz="2400" spc="-80" dirty="0">
                <a:solidFill>
                  <a:srgbClr val="1286C3"/>
                </a:solidFill>
                <a:latin typeface="Arial"/>
                <a:cs typeface="Arial"/>
              </a:rPr>
              <a:t>сайтів </a:t>
            </a:r>
            <a:r>
              <a:rPr sz="2400" spc="-114" dirty="0">
                <a:solidFill>
                  <a:srgbClr val="1286C3"/>
                </a:solidFill>
                <a:latin typeface="Arial"/>
                <a:cs typeface="Arial"/>
              </a:rPr>
              <a:t>або </a:t>
            </a:r>
            <a:r>
              <a:rPr sz="2400" spc="-65" dirty="0">
                <a:solidFill>
                  <a:srgbClr val="1286C3"/>
                </a:solidFill>
                <a:latin typeface="Arial"/>
                <a:cs typeface="Arial"/>
              </a:rPr>
              <a:t>веб-додатків. </a:t>
            </a:r>
            <a:r>
              <a:rPr sz="2400" spc="-110" dirty="0">
                <a:solidFill>
                  <a:srgbClr val="1286C3"/>
                </a:solidFill>
                <a:latin typeface="Arial"/>
                <a:cs typeface="Arial"/>
              </a:rPr>
              <a:t>Веб-  </a:t>
            </a:r>
            <a:r>
              <a:rPr sz="2400" spc="-75" dirty="0">
                <a:solidFill>
                  <a:srgbClr val="1286C3"/>
                </a:solidFill>
                <a:latin typeface="Arial"/>
                <a:cs typeface="Arial"/>
              </a:rPr>
              <a:t>дизайнери </a:t>
            </a:r>
            <a:r>
              <a:rPr sz="2400" spc="-55" dirty="0">
                <a:solidFill>
                  <a:srgbClr val="1286C3"/>
                </a:solidFill>
                <a:latin typeface="Arial"/>
                <a:cs typeface="Arial"/>
              </a:rPr>
              <a:t>проектують </a:t>
            </a:r>
            <a:r>
              <a:rPr sz="2400" spc="-40" dirty="0">
                <a:solidFill>
                  <a:srgbClr val="1286C3"/>
                </a:solidFill>
                <a:latin typeface="Arial"/>
                <a:cs typeface="Arial"/>
              </a:rPr>
              <a:t>логічну </a:t>
            </a:r>
            <a:r>
              <a:rPr sz="2400" spc="-55" dirty="0">
                <a:solidFill>
                  <a:srgbClr val="1286C3"/>
                </a:solidFill>
                <a:latin typeface="Arial"/>
                <a:cs typeface="Arial"/>
              </a:rPr>
              <a:t>структуру </a:t>
            </a:r>
            <a:r>
              <a:rPr sz="2400" spc="-80" dirty="0">
                <a:solidFill>
                  <a:srgbClr val="1286C3"/>
                </a:solidFill>
                <a:latin typeface="Arial"/>
                <a:cs typeface="Arial"/>
              </a:rPr>
              <a:t>веб-  </a:t>
            </a:r>
            <a:r>
              <a:rPr sz="2400" spc="-40" dirty="0">
                <a:solidFill>
                  <a:srgbClr val="1286C3"/>
                </a:solidFill>
                <a:latin typeface="Arial"/>
                <a:cs typeface="Arial"/>
              </a:rPr>
              <a:t>сторінок, </a:t>
            </a:r>
            <a:r>
              <a:rPr sz="2400" spc="-70" dirty="0">
                <a:solidFill>
                  <a:srgbClr val="1286C3"/>
                </a:solidFill>
                <a:latin typeface="Arial"/>
                <a:cs typeface="Arial"/>
              </a:rPr>
              <a:t>продумують </a:t>
            </a:r>
            <a:r>
              <a:rPr sz="2400" spc="-100" dirty="0">
                <a:solidFill>
                  <a:srgbClr val="1286C3"/>
                </a:solidFill>
                <a:latin typeface="Arial"/>
                <a:cs typeface="Arial"/>
              </a:rPr>
              <a:t>найбільш </a:t>
            </a:r>
            <a:r>
              <a:rPr sz="2400" spc="-55" dirty="0">
                <a:solidFill>
                  <a:srgbClr val="1286C3"/>
                </a:solidFill>
                <a:latin typeface="Arial"/>
                <a:cs typeface="Arial"/>
              </a:rPr>
              <a:t>зручні </a:t>
            </a:r>
            <a:r>
              <a:rPr sz="2400" spc="-90" dirty="0">
                <a:solidFill>
                  <a:srgbClr val="1286C3"/>
                </a:solidFill>
                <a:latin typeface="Arial"/>
                <a:cs typeface="Arial"/>
              </a:rPr>
              <a:t>рішення  </a:t>
            </a:r>
            <a:r>
              <a:rPr sz="2400" spc="-75" dirty="0">
                <a:solidFill>
                  <a:srgbClr val="1286C3"/>
                </a:solidFill>
                <a:latin typeface="Arial"/>
                <a:cs typeface="Arial"/>
              </a:rPr>
              <a:t>подачі </a:t>
            </a:r>
            <a:r>
              <a:rPr sz="2400" spc="-95" dirty="0">
                <a:solidFill>
                  <a:srgbClr val="1286C3"/>
                </a:solidFill>
                <a:latin typeface="Arial"/>
                <a:cs typeface="Arial"/>
              </a:rPr>
              <a:t>інформації </a:t>
            </a:r>
            <a:r>
              <a:rPr sz="2400" spc="20" dirty="0">
                <a:solidFill>
                  <a:srgbClr val="1286C3"/>
                </a:solidFill>
                <a:latin typeface="Arial"/>
                <a:cs typeface="Arial"/>
              </a:rPr>
              <a:t>і </a:t>
            </a:r>
            <a:r>
              <a:rPr sz="2400" spc="-105" dirty="0">
                <a:solidFill>
                  <a:srgbClr val="1286C3"/>
                </a:solidFill>
                <a:latin typeface="Arial"/>
                <a:cs typeface="Arial"/>
              </a:rPr>
              <a:t>займаються </a:t>
            </a:r>
            <a:r>
              <a:rPr sz="2400" spc="-70" dirty="0">
                <a:solidFill>
                  <a:srgbClr val="1286C3"/>
                </a:solidFill>
                <a:latin typeface="Arial"/>
                <a:cs typeface="Arial"/>
              </a:rPr>
              <a:t>художнім  </a:t>
            </a:r>
            <a:r>
              <a:rPr sz="2400" spc="-120" dirty="0">
                <a:solidFill>
                  <a:srgbClr val="1286C3"/>
                </a:solidFill>
                <a:latin typeface="Arial"/>
                <a:cs typeface="Arial"/>
              </a:rPr>
              <a:t>оформленням</a:t>
            </a:r>
            <a:r>
              <a:rPr sz="2400" spc="-204" dirty="0">
                <a:solidFill>
                  <a:srgbClr val="1286C3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1286C3"/>
                </a:solidFill>
                <a:latin typeface="Arial"/>
                <a:cs typeface="Arial"/>
              </a:rPr>
              <a:t>веб-проекту.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972300" y="4087367"/>
            <a:ext cx="5134610" cy="2597150"/>
          </a:xfrm>
          <a:custGeom>
            <a:avLst/>
            <a:gdLst/>
            <a:ahLst/>
            <a:cxnLst/>
            <a:rect l="l" t="t" r="r" b="b"/>
            <a:pathLst>
              <a:path w="5134609" h="2597150">
                <a:moveTo>
                  <a:pt x="0" y="2596895"/>
                </a:moveTo>
                <a:lnTo>
                  <a:pt x="5134356" y="2596895"/>
                </a:lnTo>
                <a:lnTo>
                  <a:pt x="5134356" y="0"/>
                </a:lnTo>
                <a:lnTo>
                  <a:pt x="0" y="0"/>
                </a:lnTo>
                <a:lnTo>
                  <a:pt x="0" y="25968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051675" y="4046601"/>
            <a:ext cx="4930775" cy="2598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spc="-75" dirty="0" err="1">
                <a:solidFill>
                  <a:srgbClr val="1286C3"/>
                </a:solidFill>
                <a:latin typeface="Trebuchet MS"/>
                <a:cs typeface="Trebuchet MS"/>
              </a:rPr>
              <a:t>Веб-розробка</a:t>
            </a:r>
            <a:r>
              <a:rPr sz="2400" b="1" spc="-75" dirty="0">
                <a:solidFill>
                  <a:srgbClr val="1286C3"/>
                </a:solidFill>
                <a:latin typeface="Trebuchet MS"/>
                <a:cs typeface="Trebuchet MS"/>
              </a:rPr>
              <a:t> </a:t>
            </a:r>
            <a:r>
              <a:rPr sz="2400" b="1" spc="-95" dirty="0">
                <a:solidFill>
                  <a:srgbClr val="1286C3"/>
                </a:solidFill>
                <a:latin typeface="Trebuchet MS"/>
                <a:cs typeface="Trebuchet MS"/>
              </a:rPr>
              <a:t>(</a:t>
            </a:r>
            <a:r>
              <a:rPr lang="en-US" sz="2400" b="1" spc="-85" dirty="0">
                <a:solidFill>
                  <a:srgbClr val="1286C3"/>
                </a:solidFill>
                <a:latin typeface="Trebuchet MS"/>
                <a:cs typeface="Trebuchet MS"/>
              </a:rPr>
              <a:t>backend</a:t>
            </a:r>
            <a:r>
              <a:rPr sz="2400" b="1" spc="-85" dirty="0">
                <a:solidFill>
                  <a:srgbClr val="1286C3"/>
                </a:solidFill>
                <a:latin typeface="Trebuchet MS"/>
                <a:cs typeface="Trebuchet MS"/>
              </a:rPr>
              <a:t>)</a:t>
            </a:r>
            <a:r>
              <a:rPr sz="2400" b="1" spc="-560" dirty="0">
                <a:solidFill>
                  <a:srgbClr val="1286C3"/>
                </a:solidFill>
                <a:latin typeface="Trebuchet MS"/>
                <a:cs typeface="Trebuchet MS"/>
              </a:rPr>
              <a:t> </a:t>
            </a:r>
            <a:r>
              <a:rPr sz="2400" spc="-409" dirty="0">
                <a:solidFill>
                  <a:srgbClr val="1286C3"/>
                </a:solidFill>
                <a:latin typeface="Arial"/>
                <a:cs typeface="Arial"/>
              </a:rPr>
              <a:t>—  </a:t>
            </a:r>
            <a:r>
              <a:rPr sz="2400" spc="-85" dirty="0">
                <a:solidFill>
                  <a:srgbClr val="1286C3"/>
                </a:solidFill>
                <a:latin typeface="Arial"/>
                <a:cs typeface="Arial"/>
              </a:rPr>
              <a:t>процес</a:t>
            </a:r>
            <a:r>
              <a:rPr sz="2400" spc="-210" dirty="0">
                <a:solidFill>
                  <a:srgbClr val="1286C3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1286C3"/>
                </a:solidFill>
                <a:latin typeface="Arial"/>
                <a:cs typeface="Arial"/>
              </a:rPr>
              <a:t>створення</a:t>
            </a:r>
            <a:r>
              <a:rPr sz="2400" spc="-204" dirty="0">
                <a:solidFill>
                  <a:srgbClr val="1286C3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1286C3"/>
                </a:solidFill>
                <a:latin typeface="Arial"/>
                <a:cs typeface="Arial"/>
              </a:rPr>
              <a:t>веб-сайту</a:t>
            </a:r>
            <a:r>
              <a:rPr sz="2400" spc="-220" dirty="0">
                <a:solidFill>
                  <a:srgbClr val="1286C3"/>
                </a:solidFill>
                <a:latin typeface="Arial"/>
                <a:cs typeface="Arial"/>
              </a:rPr>
              <a:t> </a:t>
            </a:r>
            <a:r>
              <a:rPr sz="2400" spc="-114" dirty="0">
                <a:solidFill>
                  <a:srgbClr val="1286C3"/>
                </a:solidFill>
                <a:latin typeface="Arial"/>
                <a:cs typeface="Arial"/>
              </a:rPr>
              <a:t>або</a:t>
            </a:r>
            <a:r>
              <a:rPr sz="2400" spc="-195" dirty="0">
                <a:solidFill>
                  <a:srgbClr val="1286C3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1286C3"/>
                </a:solidFill>
                <a:latin typeface="Arial"/>
                <a:cs typeface="Arial"/>
              </a:rPr>
              <a:t>веб-  </a:t>
            </a:r>
            <a:r>
              <a:rPr sz="2400" spc="-75" dirty="0">
                <a:solidFill>
                  <a:srgbClr val="1286C3"/>
                </a:solidFill>
                <a:latin typeface="Arial"/>
                <a:cs typeface="Arial"/>
              </a:rPr>
              <a:t>додатку. </a:t>
            </a:r>
            <a:r>
              <a:rPr sz="2400" spc="-85" dirty="0">
                <a:solidFill>
                  <a:srgbClr val="1286C3"/>
                </a:solidFill>
                <a:latin typeface="Arial"/>
                <a:cs typeface="Arial"/>
              </a:rPr>
              <a:t>Основними</a:t>
            </a:r>
            <a:r>
              <a:rPr sz="2400" spc="-420" dirty="0">
                <a:solidFill>
                  <a:srgbClr val="1286C3"/>
                </a:solidFill>
                <a:latin typeface="Arial"/>
                <a:cs typeface="Arial"/>
              </a:rPr>
              <a:t> </a:t>
            </a:r>
            <a:r>
              <a:rPr sz="2400" spc="-114" dirty="0">
                <a:solidFill>
                  <a:srgbClr val="1286C3"/>
                </a:solidFill>
                <a:latin typeface="Arial"/>
                <a:cs typeface="Arial"/>
              </a:rPr>
              <a:t>етапами</a:t>
            </a:r>
            <a:endParaRPr sz="2400" dirty="0">
              <a:latin typeface="Arial"/>
              <a:cs typeface="Arial"/>
            </a:endParaRPr>
          </a:p>
          <a:p>
            <a:pPr marL="12700" marR="158750">
              <a:lnSpc>
                <a:spcPct val="100000"/>
              </a:lnSpc>
            </a:pPr>
            <a:r>
              <a:rPr sz="2400" spc="-80" dirty="0">
                <a:solidFill>
                  <a:srgbClr val="1286C3"/>
                </a:solidFill>
                <a:latin typeface="Arial"/>
                <a:cs typeface="Arial"/>
              </a:rPr>
              <a:t>процесу </a:t>
            </a:r>
            <a:r>
              <a:rPr sz="2400" spc="-120" dirty="0">
                <a:solidFill>
                  <a:srgbClr val="1286C3"/>
                </a:solidFill>
                <a:latin typeface="Arial"/>
                <a:cs typeface="Arial"/>
              </a:rPr>
              <a:t>є </a:t>
            </a:r>
            <a:r>
              <a:rPr sz="2400" spc="-75" dirty="0">
                <a:solidFill>
                  <a:srgbClr val="1286C3"/>
                </a:solidFill>
                <a:latin typeface="Arial"/>
                <a:cs typeface="Arial"/>
              </a:rPr>
              <a:t>веб-дизайн, </a:t>
            </a:r>
            <a:r>
              <a:rPr sz="2400" spc="-80" dirty="0">
                <a:solidFill>
                  <a:srgbClr val="1286C3"/>
                </a:solidFill>
                <a:latin typeface="Arial"/>
                <a:cs typeface="Arial"/>
              </a:rPr>
              <a:t>верстка </a:t>
            </a:r>
            <a:r>
              <a:rPr sz="2400" spc="-90" dirty="0">
                <a:solidFill>
                  <a:srgbClr val="1286C3"/>
                </a:solidFill>
                <a:latin typeface="Arial"/>
                <a:cs typeface="Arial"/>
              </a:rPr>
              <a:t>веб-  </a:t>
            </a:r>
            <a:r>
              <a:rPr sz="2400" spc="-40" dirty="0">
                <a:solidFill>
                  <a:srgbClr val="1286C3"/>
                </a:solidFill>
                <a:latin typeface="Arial"/>
                <a:cs typeface="Arial"/>
              </a:rPr>
              <a:t>сторінок,</a:t>
            </a:r>
            <a:r>
              <a:rPr sz="2400" spc="-520" dirty="0">
                <a:solidFill>
                  <a:srgbClr val="1286C3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1286C3"/>
                </a:solidFill>
                <a:latin typeface="Arial"/>
                <a:cs typeface="Arial"/>
              </a:rPr>
              <a:t>програмування </a:t>
            </a:r>
            <a:r>
              <a:rPr sz="2400" spc="-85" dirty="0">
                <a:solidFill>
                  <a:srgbClr val="1286C3"/>
                </a:solidFill>
                <a:latin typeface="Arial"/>
                <a:cs typeface="Arial"/>
              </a:rPr>
              <a:t>для </a:t>
            </a:r>
            <a:r>
              <a:rPr sz="2400" spc="-120" dirty="0">
                <a:solidFill>
                  <a:srgbClr val="1286C3"/>
                </a:solidFill>
                <a:latin typeface="Arial"/>
                <a:cs typeface="Arial"/>
              </a:rPr>
              <a:t>веб </a:t>
            </a:r>
            <a:r>
              <a:rPr sz="2400" spc="-105" dirty="0">
                <a:solidFill>
                  <a:srgbClr val="1286C3"/>
                </a:solidFill>
                <a:latin typeface="Arial"/>
                <a:cs typeface="Arial"/>
              </a:rPr>
              <a:t>на  </a:t>
            </a:r>
            <a:r>
              <a:rPr sz="2400" spc="-60" dirty="0">
                <a:solidFill>
                  <a:srgbClr val="1286C3"/>
                </a:solidFill>
                <a:latin typeface="Arial"/>
                <a:cs typeface="Arial"/>
              </a:rPr>
              <a:t>стороні </a:t>
            </a:r>
            <a:r>
              <a:rPr sz="2400" spc="-65" dirty="0">
                <a:solidFill>
                  <a:srgbClr val="1286C3"/>
                </a:solidFill>
                <a:latin typeface="Arial"/>
                <a:cs typeface="Arial"/>
              </a:rPr>
              <a:t>клієнта </a:t>
            </a:r>
            <a:r>
              <a:rPr sz="2400" spc="20" dirty="0">
                <a:solidFill>
                  <a:srgbClr val="1286C3"/>
                </a:solidFill>
                <a:latin typeface="Arial"/>
                <a:cs typeface="Arial"/>
              </a:rPr>
              <a:t>і </a:t>
            </a:r>
            <a:r>
              <a:rPr sz="2400" spc="-110" dirty="0">
                <a:solidFill>
                  <a:srgbClr val="1286C3"/>
                </a:solidFill>
                <a:latin typeface="Arial"/>
                <a:cs typeface="Arial"/>
              </a:rPr>
              <a:t>сервера, </a:t>
            </a:r>
            <a:r>
              <a:rPr sz="2400" spc="-160" dirty="0">
                <a:solidFill>
                  <a:srgbClr val="1286C3"/>
                </a:solidFill>
                <a:latin typeface="Arial"/>
                <a:cs typeface="Arial"/>
              </a:rPr>
              <a:t>а </a:t>
            </a:r>
            <a:r>
              <a:rPr sz="2400" spc="-55" dirty="0">
                <a:solidFill>
                  <a:srgbClr val="1286C3"/>
                </a:solidFill>
                <a:latin typeface="Arial"/>
                <a:cs typeface="Arial"/>
              </a:rPr>
              <a:t>також  </a:t>
            </a:r>
            <a:r>
              <a:rPr sz="2400" spc="-70" dirty="0">
                <a:solidFill>
                  <a:srgbClr val="1286C3"/>
                </a:solidFill>
                <a:latin typeface="Arial"/>
                <a:cs typeface="Arial"/>
              </a:rPr>
              <a:t>конфігурування</a:t>
            </a:r>
            <a:r>
              <a:rPr sz="2400" spc="-215" dirty="0">
                <a:solidFill>
                  <a:srgbClr val="1286C3"/>
                </a:solidFill>
                <a:latin typeface="Arial"/>
                <a:cs typeface="Arial"/>
              </a:rPr>
              <a:t> </a:t>
            </a:r>
            <a:r>
              <a:rPr sz="2400" spc="-100" dirty="0">
                <a:solidFill>
                  <a:srgbClr val="1286C3"/>
                </a:solidFill>
                <a:latin typeface="Arial"/>
                <a:cs typeface="Arial"/>
              </a:rPr>
              <a:t>веб-сервера.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399019" y="1441703"/>
            <a:ext cx="3276600" cy="2456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98675" y="1441703"/>
            <a:ext cx="4895088" cy="1836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1828800" y="650620"/>
            <a:ext cx="6945312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90" dirty="0"/>
              <a:t>Вкладеність </a:t>
            </a:r>
            <a:r>
              <a:rPr spc="-240" dirty="0"/>
              <a:t>елементів </a:t>
            </a:r>
            <a:r>
              <a:rPr spc="-165" dirty="0"/>
              <a:t>в</a:t>
            </a:r>
            <a:r>
              <a:rPr spc="-705" dirty="0"/>
              <a:t> </a:t>
            </a:r>
            <a:r>
              <a:rPr spc="30" dirty="0"/>
              <a:t>HTML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45666" y="2350770"/>
            <a:ext cx="9446260" cy="26390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Clr>
                <a:srgbClr val="1286C3"/>
              </a:buClr>
              <a:buSzPct val="145312"/>
              <a:buChar char="•"/>
              <a:tabLst>
                <a:tab pos="299720" algn="l"/>
              </a:tabLst>
            </a:pPr>
            <a:r>
              <a:rPr sz="3200" spc="-95" dirty="0">
                <a:latin typeface="Arial"/>
                <a:cs typeface="Arial"/>
              </a:rPr>
              <a:t>Додавання</a:t>
            </a:r>
            <a:r>
              <a:rPr sz="3200" spc="-275" dirty="0">
                <a:latin typeface="Arial"/>
                <a:cs typeface="Arial"/>
              </a:rPr>
              <a:t> </a:t>
            </a:r>
            <a:r>
              <a:rPr sz="3200" spc="-45" dirty="0">
                <a:latin typeface="Arial"/>
                <a:cs typeface="Arial"/>
              </a:rPr>
              <a:t>одного</a:t>
            </a:r>
            <a:r>
              <a:rPr sz="3200" spc="-245" dirty="0">
                <a:latin typeface="Arial"/>
                <a:cs typeface="Arial"/>
              </a:rPr>
              <a:t> </a:t>
            </a:r>
            <a:r>
              <a:rPr sz="3200" spc="-170" dirty="0">
                <a:latin typeface="Arial"/>
                <a:cs typeface="Arial"/>
              </a:rPr>
              <a:t>елемента</a:t>
            </a:r>
            <a:r>
              <a:rPr sz="3200" spc="-265" dirty="0">
                <a:latin typeface="Arial"/>
                <a:cs typeface="Arial"/>
              </a:rPr>
              <a:t> </a:t>
            </a:r>
            <a:r>
              <a:rPr sz="3200" spc="-130" dirty="0">
                <a:latin typeface="Arial"/>
                <a:cs typeface="Arial"/>
              </a:rPr>
              <a:t>в</a:t>
            </a:r>
            <a:r>
              <a:rPr sz="3200" spc="-250" dirty="0">
                <a:latin typeface="Arial"/>
                <a:cs typeface="Arial"/>
              </a:rPr>
              <a:t> </a:t>
            </a:r>
            <a:r>
              <a:rPr sz="3200" spc="-75" dirty="0">
                <a:latin typeface="Arial"/>
                <a:cs typeface="Arial"/>
              </a:rPr>
              <a:t>інший</a:t>
            </a:r>
            <a:r>
              <a:rPr sz="3200" spc="-275" dirty="0">
                <a:latin typeface="Arial"/>
                <a:cs typeface="Arial"/>
              </a:rPr>
              <a:t> </a:t>
            </a:r>
            <a:r>
              <a:rPr sz="3200" spc="-135" dirty="0">
                <a:latin typeface="Arial"/>
                <a:cs typeface="Arial"/>
              </a:rPr>
              <a:t>називається</a:t>
            </a:r>
            <a:endParaRPr sz="32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3200" b="1" spc="-170" dirty="0">
                <a:latin typeface="Trebuchet MS"/>
                <a:cs typeface="Trebuchet MS"/>
              </a:rPr>
              <a:t>вкладеністю.</a:t>
            </a:r>
            <a:endParaRPr sz="3200">
              <a:latin typeface="Trebuchet MS"/>
              <a:cs typeface="Trebuchet MS"/>
            </a:endParaRPr>
          </a:p>
          <a:p>
            <a:pPr marL="299085" marR="5080" indent="-286385">
              <a:lnSpc>
                <a:spcPct val="100000"/>
              </a:lnSpc>
              <a:spcBef>
                <a:spcPts val="1365"/>
              </a:spcBef>
              <a:buClr>
                <a:srgbClr val="1286C3"/>
              </a:buClr>
              <a:buSzPct val="145312"/>
              <a:buChar char="•"/>
              <a:tabLst>
                <a:tab pos="299720" algn="l"/>
              </a:tabLst>
            </a:pPr>
            <a:r>
              <a:rPr sz="3200" spc="-200" dirty="0">
                <a:latin typeface="Arial"/>
                <a:cs typeface="Arial"/>
              </a:rPr>
              <a:t>Графічне</a:t>
            </a:r>
            <a:r>
              <a:rPr sz="3200" spc="-305" dirty="0">
                <a:latin typeface="Arial"/>
                <a:cs typeface="Arial"/>
              </a:rPr>
              <a:t> </a:t>
            </a:r>
            <a:r>
              <a:rPr sz="3200" spc="-110" dirty="0">
                <a:latin typeface="Arial"/>
                <a:cs typeface="Arial"/>
              </a:rPr>
              <a:t>зображення</a:t>
            </a:r>
            <a:r>
              <a:rPr sz="3200" spc="-275" dirty="0">
                <a:latin typeface="Arial"/>
                <a:cs typeface="Arial"/>
              </a:rPr>
              <a:t> </a:t>
            </a:r>
            <a:r>
              <a:rPr sz="3200" spc="-95" dirty="0">
                <a:latin typeface="Arial"/>
                <a:cs typeface="Arial"/>
              </a:rPr>
              <a:t>вкладеності</a:t>
            </a:r>
            <a:r>
              <a:rPr sz="3200" spc="-254" dirty="0">
                <a:latin typeface="Arial"/>
                <a:cs typeface="Arial"/>
              </a:rPr>
              <a:t> </a:t>
            </a:r>
            <a:r>
              <a:rPr sz="3200" spc="-140" dirty="0">
                <a:latin typeface="Arial"/>
                <a:cs typeface="Arial"/>
              </a:rPr>
              <a:t>елементів</a:t>
            </a:r>
            <a:r>
              <a:rPr sz="3200" spc="-260" dirty="0">
                <a:latin typeface="Arial"/>
                <a:cs typeface="Arial"/>
              </a:rPr>
              <a:t> </a:t>
            </a:r>
            <a:r>
              <a:rPr sz="3200" spc="-140" dirty="0">
                <a:latin typeface="Arial"/>
                <a:cs typeface="Arial"/>
              </a:rPr>
              <a:t>на</a:t>
            </a:r>
            <a:r>
              <a:rPr sz="3200" spc="-260" dirty="0">
                <a:latin typeface="Arial"/>
                <a:cs typeface="Arial"/>
              </a:rPr>
              <a:t> </a:t>
            </a:r>
            <a:r>
              <a:rPr sz="3200" spc="-114" dirty="0">
                <a:latin typeface="Arial"/>
                <a:cs typeface="Arial"/>
              </a:rPr>
              <a:t>веб-  </a:t>
            </a:r>
            <a:r>
              <a:rPr sz="3200" spc="-60" dirty="0">
                <a:latin typeface="Arial"/>
                <a:cs typeface="Arial"/>
              </a:rPr>
              <a:t>сторінці </a:t>
            </a:r>
            <a:r>
              <a:rPr sz="3200" spc="-120" dirty="0">
                <a:latin typeface="Arial"/>
                <a:cs typeface="Arial"/>
              </a:rPr>
              <a:t>можна </a:t>
            </a:r>
            <a:r>
              <a:rPr sz="3200" spc="-75" dirty="0">
                <a:latin typeface="Arial"/>
                <a:cs typeface="Arial"/>
              </a:rPr>
              <a:t>порівняти </a:t>
            </a:r>
            <a:r>
              <a:rPr sz="3200" spc="-95" dirty="0">
                <a:latin typeface="Arial"/>
                <a:cs typeface="Arial"/>
              </a:rPr>
              <a:t>з </a:t>
            </a:r>
            <a:r>
              <a:rPr sz="3200" spc="-125" dirty="0">
                <a:latin typeface="Arial"/>
                <a:cs typeface="Arial"/>
              </a:rPr>
              <a:t>промальовуванням  </a:t>
            </a:r>
            <a:r>
              <a:rPr sz="3200" spc="-55" dirty="0">
                <a:latin typeface="Arial"/>
                <a:cs typeface="Arial"/>
              </a:rPr>
              <a:t>генеалогічного</a:t>
            </a:r>
            <a:r>
              <a:rPr sz="3200" spc="-270" dirty="0">
                <a:latin typeface="Arial"/>
                <a:cs typeface="Arial"/>
              </a:rPr>
              <a:t> </a:t>
            </a:r>
            <a:r>
              <a:rPr sz="3200" spc="-110" dirty="0">
                <a:latin typeface="Arial"/>
                <a:cs typeface="Arial"/>
              </a:rPr>
              <a:t>древа.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5257800" y="519301"/>
            <a:ext cx="2008187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0" dirty="0"/>
              <a:t>Приклад</a:t>
            </a:r>
          </a:p>
        </p:txBody>
      </p:sp>
      <p:sp>
        <p:nvSpPr>
          <p:cNvPr id="4" name="object 4"/>
          <p:cNvSpPr/>
          <p:nvPr/>
        </p:nvSpPr>
        <p:spPr>
          <a:xfrm>
            <a:off x="954024" y="1464563"/>
            <a:ext cx="7120128" cy="3217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87183" y="2785872"/>
            <a:ext cx="4107179" cy="27218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071609" y="1288160"/>
            <a:ext cx="167893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0" dirty="0">
                <a:latin typeface="Trebuchet MS"/>
                <a:cs typeface="Trebuchet MS"/>
              </a:rPr>
              <a:t>Елеме</a:t>
            </a:r>
            <a:r>
              <a:rPr sz="1800" b="1" spc="-105" dirty="0">
                <a:latin typeface="Trebuchet MS"/>
                <a:cs typeface="Trebuchet MS"/>
              </a:rPr>
              <a:t>н</a:t>
            </a:r>
            <a:r>
              <a:rPr sz="1800" b="1" spc="-70" dirty="0">
                <a:latin typeface="Trebuchet MS"/>
                <a:cs typeface="Trebuchet MS"/>
              </a:rPr>
              <a:t>т</a:t>
            </a:r>
            <a:r>
              <a:rPr sz="1800" b="1" spc="-85" dirty="0">
                <a:latin typeface="Trebuchet MS"/>
                <a:cs typeface="Trebuchet MS"/>
              </a:rPr>
              <a:t>и</a:t>
            </a:r>
            <a:r>
              <a:rPr sz="1800" b="1" spc="-65" dirty="0">
                <a:latin typeface="Trebuchet MS"/>
                <a:cs typeface="Trebuchet MS"/>
              </a:rPr>
              <a:t>-</a:t>
            </a:r>
            <a:r>
              <a:rPr sz="1800" b="1" spc="-70" dirty="0">
                <a:latin typeface="Trebuchet MS"/>
                <a:cs typeface="Trebuchet MS"/>
              </a:rPr>
              <a:t>вузли  </a:t>
            </a:r>
            <a:r>
              <a:rPr sz="1800" b="1" spc="-85" dirty="0">
                <a:latin typeface="Trebuchet MS"/>
                <a:cs typeface="Trebuchet MS"/>
              </a:rPr>
              <a:t>(element</a:t>
            </a:r>
            <a:r>
              <a:rPr sz="1800" b="1" spc="-180" dirty="0">
                <a:latin typeface="Trebuchet MS"/>
                <a:cs typeface="Trebuchet MS"/>
              </a:rPr>
              <a:t> </a:t>
            </a:r>
            <a:r>
              <a:rPr sz="1800" b="1" spc="-80" dirty="0">
                <a:latin typeface="Trebuchet MS"/>
                <a:cs typeface="Trebuchet MS"/>
              </a:rPr>
              <a:t>node)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49665" y="5913221"/>
            <a:ext cx="15030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14" dirty="0">
                <a:latin typeface="Trebuchet MS"/>
                <a:cs typeface="Trebuchet MS"/>
              </a:rPr>
              <a:t>Текстові</a:t>
            </a:r>
            <a:r>
              <a:rPr sz="1800" b="1" spc="-245" dirty="0">
                <a:latin typeface="Trebuchet MS"/>
                <a:cs typeface="Trebuchet MS"/>
              </a:rPr>
              <a:t> </a:t>
            </a:r>
            <a:r>
              <a:rPr sz="1800" b="1" spc="-80" dirty="0">
                <a:latin typeface="Trebuchet MS"/>
                <a:cs typeface="Trebuchet MS"/>
              </a:rPr>
              <a:t>вузли  </a:t>
            </a:r>
            <a:r>
              <a:rPr sz="1800" b="1" spc="-70" dirty="0">
                <a:latin typeface="Trebuchet MS"/>
                <a:cs typeface="Trebuchet MS"/>
              </a:rPr>
              <a:t>(text</a:t>
            </a:r>
            <a:r>
              <a:rPr sz="1800" b="1" spc="-170" dirty="0">
                <a:latin typeface="Trebuchet MS"/>
                <a:cs typeface="Trebuchet MS"/>
              </a:rPr>
              <a:t> </a:t>
            </a:r>
            <a:r>
              <a:rPr sz="1800" b="1" spc="-80" dirty="0">
                <a:latin typeface="Trebuchet MS"/>
                <a:cs typeface="Trebuchet MS"/>
              </a:rPr>
              <a:t>node)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204197" y="1900427"/>
            <a:ext cx="807720" cy="775335"/>
          </a:xfrm>
          <a:custGeom>
            <a:avLst/>
            <a:gdLst/>
            <a:ahLst/>
            <a:cxnLst/>
            <a:rect l="l" t="t" r="r" b="b"/>
            <a:pathLst>
              <a:path w="807720" h="775335">
                <a:moveTo>
                  <a:pt x="32638" y="683641"/>
                </a:moveTo>
                <a:lnTo>
                  <a:pt x="0" y="775081"/>
                </a:lnTo>
                <a:lnTo>
                  <a:pt x="92709" y="746379"/>
                </a:lnTo>
                <a:lnTo>
                  <a:pt x="87602" y="741045"/>
                </a:lnTo>
                <a:lnTo>
                  <a:pt x="56515" y="741045"/>
                </a:lnTo>
                <a:lnTo>
                  <a:pt x="47371" y="740791"/>
                </a:lnTo>
                <a:lnTo>
                  <a:pt x="41782" y="735076"/>
                </a:lnTo>
                <a:lnTo>
                  <a:pt x="36322" y="729234"/>
                </a:lnTo>
                <a:lnTo>
                  <a:pt x="36449" y="720089"/>
                </a:lnTo>
                <a:lnTo>
                  <a:pt x="52666" y="704557"/>
                </a:lnTo>
                <a:lnTo>
                  <a:pt x="32638" y="683641"/>
                </a:lnTo>
                <a:close/>
              </a:path>
              <a:path w="807720" h="775335">
                <a:moveTo>
                  <a:pt x="52666" y="704557"/>
                </a:moveTo>
                <a:lnTo>
                  <a:pt x="36449" y="720089"/>
                </a:lnTo>
                <a:lnTo>
                  <a:pt x="36322" y="729234"/>
                </a:lnTo>
                <a:lnTo>
                  <a:pt x="41782" y="735076"/>
                </a:lnTo>
                <a:lnTo>
                  <a:pt x="47371" y="740791"/>
                </a:lnTo>
                <a:lnTo>
                  <a:pt x="56515" y="741045"/>
                </a:lnTo>
                <a:lnTo>
                  <a:pt x="62229" y="735457"/>
                </a:lnTo>
                <a:lnTo>
                  <a:pt x="72668" y="725447"/>
                </a:lnTo>
                <a:lnTo>
                  <a:pt x="52666" y="704557"/>
                </a:lnTo>
                <a:close/>
              </a:path>
              <a:path w="807720" h="775335">
                <a:moveTo>
                  <a:pt x="72668" y="725447"/>
                </a:moveTo>
                <a:lnTo>
                  <a:pt x="62229" y="735457"/>
                </a:lnTo>
                <a:lnTo>
                  <a:pt x="56515" y="741045"/>
                </a:lnTo>
                <a:lnTo>
                  <a:pt x="87602" y="741045"/>
                </a:lnTo>
                <a:lnTo>
                  <a:pt x="72668" y="725447"/>
                </a:lnTo>
                <a:close/>
              </a:path>
              <a:path w="807720" h="775335">
                <a:moveTo>
                  <a:pt x="787400" y="0"/>
                </a:moveTo>
                <a:lnTo>
                  <a:pt x="52666" y="704557"/>
                </a:lnTo>
                <a:lnTo>
                  <a:pt x="72668" y="725447"/>
                </a:lnTo>
                <a:lnTo>
                  <a:pt x="801624" y="26416"/>
                </a:lnTo>
                <a:lnTo>
                  <a:pt x="807466" y="20955"/>
                </a:lnTo>
                <a:lnTo>
                  <a:pt x="807593" y="11811"/>
                </a:lnTo>
                <a:lnTo>
                  <a:pt x="802131" y="5969"/>
                </a:lnTo>
                <a:lnTo>
                  <a:pt x="796544" y="254"/>
                </a:lnTo>
                <a:lnTo>
                  <a:pt x="787400" y="0"/>
                </a:lnTo>
                <a:close/>
              </a:path>
            </a:pathLst>
          </a:custGeom>
          <a:solidFill>
            <a:srgbClr val="C9A2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78897" y="1900173"/>
            <a:ext cx="593725" cy="1746250"/>
          </a:xfrm>
          <a:custGeom>
            <a:avLst/>
            <a:gdLst/>
            <a:ahLst/>
            <a:cxnLst/>
            <a:rect l="l" t="t" r="r" b="b"/>
            <a:pathLst>
              <a:path w="593725" h="1746250">
                <a:moveTo>
                  <a:pt x="538577" y="1667858"/>
                </a:moveTo>
                <a:lnTo>
                  <a:pt x="511048" y="1676780"/>
                </a:lnTo>
                <a:lnTo>
                  <a:pt x="579247" y="1745995"/>
                </a:lnTo>
                <a:lnTo>
                  <a:pt x="587175" y="1693417"/>
                </a:lnTo>
                <a:lnTo>
                  <a:pt x="553720" y="1693417"/>
                </a:lnTo>
                <a:lnTo>
                  <a:pt x="545592" y="1689227"/>
                </a:lnTo>
                <a:lnTo>
                  <a:pt x="543051" y="1681606"/>
                </a:lnTo>
                <a:lnTo>
                  <a:pt x="538577" y="1667858"/>
                </a:lnTo>
                <a:close/>
              </a:path>
              <a:path w="593725" h="1746250">
                <a:moveTo>
                  <a:pt x="566123" y="1658930"/>
                </a:moveTo>
                <a:lnTo>
                  <a:pt x="538577" y="1667858"/>
                </a:lnTo>
                <a:lnTo>
                  <a:pt x="543051" y="1681606"/>
                </a:lnTo>
                <a:lnTo>
                  <a:pt x="545592" y="1689227"/>
                </a:lnTo>
                <a:lnTo>
                  <a:pt x="553720" y="1693417"/>
                </a:lnTo>
                <a:lnTo>
                  <a:pt x="561340" y="1690877"/>
                </a:lnTo>
                <a:lnTo>
                  <a:pt x="568959" y="1688464"/>
                </a:lnTo>
                <a:lnTo>
                  <a:pt x="573151" y="1680210"/>
                </a:lnTo>
                <a:lnTo>
                  <a:pt x="570610" y="1672716"/>
                </a:lnTo>
                <a:lnTo>
                  <a:pt x="566123" y="1658930"/>
                </a:lnTo>
                <a:close/>
              </a:path>
              <a:path w="593725" h="1746250">
                <a:moveTo>
                  <a:pt x="593725" y="1649984"/>
                </a:moveTo>
                <a:lnTo>
                  <a:pt x="566123" y="1658930"/>
                </a:lnTo>
                <a:lnTo>
                  <a:pt x="570610" y="1672716"/>
                </a:lnTo>
                <a:lnTo>
                  <a:pt x="573151" y="1680210"/>
                </a:lnTo>
                <a:lnTo>
                  <a:pt x="568959" y="1688464"/>
                </a:lnTo>
                <a:lnTo>
                  <a:pt x="561340" y="1690877"/>
                </a:lnTo>
                <a:lnTo>
                  <a:pt x="553720" y="1693417"/>
                </a:lnTo>
                <a:lnTo>
                  <a:pt x="587175" y="1693417"/>
                </a:lnTo>
                <a:lnTo>
                  <a:pt x="593725" y="1649984"/>
                </a:lnTo>
                <a:close/>
              </a:path>
              <a:path w="593725" h="1746250">
                <a:moveTo>
                  <a:pt x="19430" y="0"/>
                </a:moveTo>
                <a:lnTo>
                  <a:pt x="11810" y="2539"/>
                </a:lnTo>
                <a:lnTo>
                  <a:pt x="4191" y="4952"/>
                </a:lnTo>
                <a:lnTo>
                  <a:pt x="0" y="13080"/>
                </a:lnTo>
                <a:lnTo>
                  <a:pt x="2540" y="20700"/>
                </a:lnTo>
                <a:lnTo>
                  <a:pt x="538577" y="1667858"/>
                </a:lnTo>
                <a:lnTo>
                  <a:pt x="566123" y="1658930"/>
                </a:lnTo>
                <a:lnTo>
                  <a:pt x="29972" y="11811"/>
                </a:lnTo>
                <a:lnTo>
                  <a:pt x="27558" y="4190"/>
                </a:lnTo>
                <a:lnTo>
                  <a:pt x="19430" y="0"/>
                </a:lnTo>
                <a:close/>
              </a:path>
            </a:pathLst>
          </a:custGeom>
          <a:solidFill>
            <a:srgbClr val="C9A2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818751" y="5055870"/>
            <a:ext cx="647700" cy="855980"/>
          </a:xfrm>
          <a:custGeom>
            <a:avLst/>
            <a:gdLst/>
            <a:ahLst/>
            <a:cxnLst/>
            <a:rect l="l" t="t" r="r" b="b"/>
            <a:pathLst>
              <a:path w="647700" h="855979">
                <a:moveTo>
                  <a:pt x="583377" y="60724"/>
                </a:moveTo>
                <a:lnTo>
                  <a:pt x="0" y="837247"/>
                </a:lnTo>
                <a:lnTo>
                  <a:pt x="1270" y="846315"/>
                </a:lnTo>
                <a:lnTo>
                  <a:pt x="7747" y="851115"/>
                </a:lnTo>
                <a:lnTo>
                  <a:pt x="14097" y="855929"/>
                </a:lnTo>
                <a:lnTo>
                  <a:pt x="23114" y="854633"/>
                </a:lnTo>
                <a:lnTo>
                  <a:pt x="606507" y="78103"/>
                </a:lnTo>
                <a:lnTo>
                  <a:pt x="583377" y="60724"/>
                </a:lnTo>
                <a:close/>
              </a:path>
              <a:path w="647700" h="855979">
                <a:moveTo>
                  <a:pt x="639570" y="41528"/>
                </a:moveTo>
                <a:lnTo>
                  <a:pt x="605917" y="41528"/>
                </a:lnTo>
                <a:lnTo>
                  <a:pt x="618744" y="51053"/>
                </a:lnTo>
                <a:lnTo>
                  <a:pt x="620014" y="60197"/>
                </a:lnTo>
                <a:lnTo>
                  <a:pt x="615188" y="66547"/>
                </a:lnTo>
                <a:lnTo>
                  <a:pt x="606507" y="78103"/>
                </a:lnTo>
                <a:lnTo>
                  <a:pt x="629666" y="95503"/>
                </a:lnTo>
                <a:lnTo>
                  <a:pt x="639570" y="41528"/>
                </a:lnTo>
                <a:close/>
              </a:path>
              <a:path w="647700" h="855979">
                <a:moveTo>
                  <a:pt x="605917" y="41528"/>
                </a:moveTo>
                <a:lnTo>
                  <a:pt x="596900" y="42798"/>
                </a:lnTo>
                <a:lnTo>
                  <a:pt x="592074" y="49148"/>
                </a:lnTo>
                <a:lnTo>
                  <a:pt x="583377" y="60724"/>
                </a:lnTo>
                <a:lnTo>
                  <a:pt x="606507" y="78103"/>
                </a:lnTo>
                <a:lnTo>
                  <a:pt x="615188" y="66547"/>
                </a:lnTo>
                <a:lnTo>
                  <a:pt x="620014" y="60197"/>
                </a:lnTo>
                <a:lnTo>
                  <a:pt x="618744" y="51053"/>
                </a:lnTo>
                <a:lnTo>
                  <a:pt x="605917" y="41528"/>
                </a:lnTo>
                <a:close/>
              </a:path>
              <a:path w="647700" h="855979">
                <a:moveTo>
                  <a:pt x="647192" y="0"/>
                </a:moveTo>
                <a:lnTo>
                  <a:pt x="560197" y="43306"/>
                </a:lnTo>
                <a:lnTo>
                  <a:pt x="583377" y="60724"/>
                </a:lnTo>
                <a:lnTo>
                  <a:pt x="592074" y="49148"/>
                </a:lnTo>
                <a:lnTo>
                  <a:pt x="596900" y="42798"/>
                </a:lnTo>
                <a:lnTo>
                  <a:pt x="605917" y="41528"/>
                </a:lnTo>
                <a:lnTo>
                  <a:pt x="639570" y="41528"/>
                </a:lnTo>
                <a:lnTo>
                  <a:pt x="647192" y="0"/>
                </a:lnTo>
                <a:close/>
              </a:path>
            </a:pathLst>
          </a:custGeom>
          <a:solidFill>
            <a:srgbClr val="C9A2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75854" y="5309489"/>
            <a:ext cx="1875155" cy="601345"/>
          </a:xfrm>
          <a:custGeom>
            <a:avLst/>
            <a:gdLst/>
            <a:ahLst/>
            <a:cxnLst/>
            <a:rect l="l" t="t" r="r" b="b"/>
            <a:pathLst>
              <a:path w="1875154" h="601345">
                <a:moveTo>
                  <a:pt x="87275" y="27738"/>
                </a:moveTo>
                <a:lnTo>
                  <a:pt x="78815" y="55400"/>
                </a:lnTo>
                <a:lnTo>
                  <a:pt x="1861820" y="600925"/>
                </a:lnTo>
                <a:lnTo>
                  <a:pt x="1869948" y="596620"/>
                </a:lnTo>
                <a:lnTo>
                  <a:pt x="1872234" y="588975"/>
                </a:lnTo>
                <a:lnTo>
                  <a:pt x="1874647" y="581329"/>
                </a:lnTo>
                <a:lnTo>
                  <a:pt x="1870328" y="573239"/>
                </a:lnTo>
                <a:lnTo>
                  <a:pt x="87275" y="27738"/>
                </a:lnTo>
                <a:close/>
              </a:path>
              <a:path w="1875154" h="601345">
                <a:moveTo>
                  <a:pt x="95757" y="0"/>
                </a:moveTo>
                <a:lnTo>
                  <a:pt x="0" y="16129"/>
                </a:lnTo>
                <a:lnTo>
                  <a:pt x="70357" y="83058"/>
                </a:lnTo>
                <a:lnTo>
                  <a:pt x="78815" y="55400"/>
                </a:lnTo>
                <a:lnTo>
                  <a:pt x="57276" y="48768"/>
                </a:lnTo>
                <a:lnTo>
                  <a:pt x="53086" y="40767"/>
                </a:lnTo>
                <a:lnTo>
                  <a:pt x="55372" y="33020"/>
                </a:lnTo>
                <a:lnTo>
                  <a:pt x="57657" y="25400"/>
                </a:lnTo>
                <a:lnTo>
                  <a:pt x="65786" y="21082"/>
                </a:lnTo>
                <a:lnTo>
                  <a:pt x="89310" y="21082"/>
                </a:lnTo>
                <a:lnTo>
                  <a:pt x="95757" y="0"/>
                </a:lnTo>
                <a:close/>
              </a:path>
              <a:path w="1875154" h="601345">
                <a:moveTo>
                  <a:pt x="65786" y="21082"/>
                </a:moveTo>
                <a:lnTo>
                  <a:pt x="57657" y="25400"/>
                </a:lnTo>
                <a:lnTo>
                  <a:pt x="55372" y="33020"/>
                </a:lnTo>
                <a:lnTo>
                  <a:pt x="53086" y="40767"/>
                </a:lnTo>
                <a:lnTo>
                  <a:pt x="57276" y="48768"/>
                </a:lnTo>
                <a:lnTo>
                  <a:pt x="78815" y="55400"/>
                </a:lnTo>
                <a:lnTo>
                  <a:pt x="87275" y="27738"/>
                </a:lnTo>
                <a:lnTo>
                  <a:pt x="73405" y="23495"/>
                </a:lnTo>
                <a:lnTo>
                  <a:pt x="65786" y="21082"/>
                </a:lnTo>
                <a:close/>
              </a:path>
              <a:path w="1875154" h="601345">
                <a:moveTo>
                  <a:pt x="89310" y="21082"/>
                </a:moveTo>
                <a:lnTo>
                  <a:pt x="65786" y="21082"/>
                </a:lnTo>
                <a:lnTo>
                  <a:pt x="73405" y="23495"/>
                </a:lnTo>
                <a:lnTo>
                  <a:pt x="87275" y="27738"/>
                </a:lnTo>
                <a:lnTo>
                  <a:pt x="89310" y="21082"/>
                </a:lnTo>
                <a:close/>
              </a:path>
            </a:pathLst>
          </a:custGeom>
          <a:solidFill>
            <a:srgbClr val="C9A2E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7918704" y="409955"/>
            <a:ext cx="828294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 idx="4294967295"/>
          </p:nvPr>
        </p:nvSpPr>
        <p:spPr>
          <a:xfrm>
            <a:off x="1981200" y="871474"/>
            <a:ext cx="8358187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4" dirty="0"/>
              <a:t>«Родинні </a:t>
            </a:r>
            <a:r>
              <a:rPr spc="-200" dirty="0"/>
              <a:t>стосунки»</a:t>
            </a:r>
            <a:r>
              <a:rPr spc="-550" dirty="0"/>
              <a:t> </a:t>
            </a:r>
            <a:r>
              <a:rPr spc="-155" dirty="0"/>
              <a:t>HTML-елементів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63116" y="1804797"/>
            <a:ext cx="10142855" cy="45123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SzPct val="144642"/>
              <a:buFont typeface="Arial"/>
              <a:buChar char="•"/>
              <a:tabLst>
                <a:tab pos="299720" algn="l"/>
              </a:tabLst>
            </a:pPr>
            <a:r>
              <a:rPr sz="2800" b="1" spc="-114" dirty="0">
                <a:solidFill>
                  <a:srgbClr val="1286C3"/>
                </a:solidFill>
                <a:latin typeface="Trebuchet MS"/>
                <a:cs typeface="Trebuchet MS"/>
              </a:rPr>
              <a:t>Предок</a:t>
            </a:r>
            <a:r>
              <a:rPr sz="2800" b="1" spc="-250" dirty="0">
                <a:solidFill>
                  <a:srgbClr val="1286C3"/>
                </a:solidFill>
                <a:latin typeface="Trebuchet MS"/>
                <a:cs typeface="Trebuchet MS"/>
              </a:rPr>
              <a:t> </a:t>
            </a:r>
            <a:r>
              <a:rPr sz="2800" spc="-195" dirty="0">
                <a:latin typeface="Arial"/>
                <a:cs typeface="Arial"/>
              </a:rPr>
              <a:t>–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150" dirty="0">
                <a:latin typeface="Arial"/>
                <a:cs typeface="Arial"/>
              </a:rPr>
              <a:t>елемент,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який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містить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в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собі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інші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елементи.</a:t>
            </a:r>
            <a:endParaRPr sz="2800" dirty="0">
              <a:latin typeface="Arial"/>
              <a:cs typeface="Arial"/>
            </a:endParaRPr>
          </a:p>
          <a:p>
            <a:pPr marL="299085" marR="1021080" indent="-286385">
              <a:lnSpc>
                <a:spcPct val="100000"/>
              </a:lnSpc>
              <a:spcBef>
                <a:spcPts val="1270"/>
              </a:spcBef>
              <a:buSzPct val="144642"/>
              <a:buFont typeface="Arial"/>
              <a:buChar char="•"/>
              <a:tabLst>
                <a:tab pos="299720" algn="l"/>
              </a:tabLst>
            </a:pPr>
            <a:r>
              <a:rPr sz="2800" b="1" spc="-105" dirty="0">
                <a:solidFill>
                  <a:srgbClr val="1286C3"/>
                </a:solidFill>
                <a:latin typeface="Trebuchet MS"/>
                <a:cs typeface="Trebuchet MS"/>
              </a:rPr>
              <a:t>Нащадок</a:t>
            </a:r>
            <a:r>
              <a:rPr sz="2800" b="1" spc="-275" dirty="0">
                <a:solidFill>
                  <a:srgbClr val="1286C3"/>
                </a:solidFill>
                <a:latin typeface="Trebuchet MS"/>
                <a:cs typeface="Trebuchet MS"/>
              </a:rPr>
              <a:t> </a:t>
            </a:r>
            <a:r>
              <a:rPr sz="2800" spc="-195" dirty="0">
                <a:latin typeface="Arial"/>
                <a:cs typeface="Arial"/>
              </a:rPr>
              <a:t>–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50" dirty="0">
                <a:latin typeface="Arial"/>
                <a:cs typeface="Arial"/>
              </a:rPr>
              <a:t>елемент,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розташований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усередині</a:t>
            </a:r>
            <a:r>
              <a:rPr sz="2800" spc="-229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одного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або  </a:t>
            </a:r>
            <a:r>
              <a:rPr sz="2800" spc="-140" dirty="0">
                <a:latin typeface="Arial"/>
                <a:cs typeface="Arial"/>
              </a:rPr>
              <a:t>більше </a:t>
            </a:r>
            <a:r>
              <a:rPr sz="2800" spc="-50" dirty="0">
                <a:latin typeface="Arial"/>
                <a:cs typeface="Arial"/>
              </a:rPr>
              <a:t>типів</a:t>
            </a:r>
            <a:r>
              <a:rPr sz="2800" spc="-290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елементів.</a:t>
            </a:r>
            <a:endParaRPr sz="2800" dirty="0">
              <a:latin typeface="Arial"/>
              <a:cs typeface="Arial"/>
            </a:endParaRPr>
          </a:p>
          <a:p>
            <a:pPr marL="299085" marR="646430" indent="-286385">
              <a:lnSpc>
                <a:spcPct val="100000"/>
              </a:lnSpc>
              <a:spcBef>
                <a:spcPts val="1275"/>
              </a:spcBef>
              <a:buSzPct val="144642"/>
              <a:buFont typeface="Arial"/>
              <a:buChar char="•"/>
              <a:tabLst>
                <a:tab pos="299720" algn="l"/>
              </a:tabLst>
            </a:pPr>
            <a:r>
              <a:rPr sz="2800" b="1" spc="-114" dirty="0">
                <a:solidFill>
                  <a:srgbClr val="1286C3"/>
                </a:solidFill>
                <a:latin typeface="Trebuchet MS"/>
                <a:cs typeface="Trebuchet MS"/>
              </a:rPr>
              <a:t>Батьківський </a:t>
            </a:r>
            <a:r>
              <a:rPr sz="2800" b="1" spc="-185" dirty="0">
                <a:solidFill>
                  <a:srgbClr val="1286C3"/>
                </a:solidFill>
                <a:latin typeface="Trebuchet MS"/>
                <a:cs typeface="Trebuchet MS"/>
              </a:rPr>
              <a:t>елемент </a:t>
            </a:r>
            <a:r>
              <a:rPr sz="2800" spc="-195" dirty="0">
                <a:latin typeface="Arial"/>
                <a:cs typeface="Arial"/>
              </a:rPr>
              <a:t>– </a:t>
            </a:r>
            <a:r>
              <a:rPr sz="2800" spc="-150" dirty="0">
                <a:latin typeface="Arial"/>
                <a:cs typeface="Arial"/>
              </a:rPr>
              <a:t>елемент, </a:t>
            </a:r>
            <a:r>
              <a:rPr sz="2800" spc="-75" dirty="0">
                <a:latin typeface="Arial"/>
                <a:cs typeface="Arial"/>
              </a:rPr>
              <a:t>пов'язаний </a:t>
            </a:r>
            <a:r>
              <a:rPr sz="2800" spc="-85" dirty="0">
                <a:latin typeface="Arial"/>
                <a:cs typeface="Arial"/>
              </a:rPr>
              <a:t>з іншими  </a:t>
            </a:r>
            <a:r>
              <a:rPr sz="2800" spc="-145" dirty="0">
                <a:latin typeface="Arial"/>
                <a:cs typeface="Arial"/>
              </a:rPr>
              <a:t>елементами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нижчого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рівня,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25" dirty="0">
                <a:latin typeface="Arial"/>
                <a:cs typeface="Arial"/>
              </a:rPr>
              <a:t>і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знаходиться</a:t>
            </a:r>
            <a:r>
              <a:rPr sz="2800" spc="-229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на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дереві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вище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їх.</a:t>
            </a:r>
            <a:endParaRPr sz="2800" dirty="0">
              <a:latin typeface="Arial"/>
              <a:cs typeface="Arial"/>
            </a:endParaRPr>
          </a:p>
          <a:p>
            <a:pPr marL="299085" marR="198120" indent="-286385">
              <a:lnSpc>
                <a:spcPct val="100000"/>
              </a:lnSpc>
              <a:spcBef>
                <a:spcPts val="1275"/>
              </a:spcBef>
              <a:buSzPct val="144642"/>
              <a:buFont typeface="Arial"/>
              <a:buChar char="•"/>
              <a:tabLst>
                <a:tab pos="299720" algn="l"/>
              </a:tabLst>
            </a:pPr>
            <a:r>
              <a:rPr sz="2800" b="1" spc="-100" dirty="0">
                <a:solidFill>
                  <a:srgbClr val="1286C3"/>
                </a:solidFill>
                <a:latin typeface="Trebuchet MS"/>
                <a:cs typeface="Trebuchet MS"/>
              </a:rPr>
              <a:t>Дочірній </a:t>
            </a:r>
            <a:r>
              <a:rPr sz="2800" b="1" spc="-185" dirty="0">
                <a:solidFill>
                  <a:srgbClr val="1286C3"/>
                </a:solidFill>
                <a:latin typeface="Trebuchet MS"/>
                <a:cs typeface="Trebuchet MS"/>
              </a:rPr>
              <a:t>елемент </a:t>
            </a:r>
            <a:r>
              <a:rPr sz="2800" spc="-195" dirty="0">
                <a:latin typeface="Arial"/>
                <a:cs typeface="Arial"/>
              </a:rPr>
              <a:t>– </a:t>
            </a:r>
            <a:r>
              <a:rPr sz="2800" spc="-150" dirty="0">
                <a:latin typeface="Arial"/>
                <a:cs typeface="Arial"/>
              </a:rPr>
              <a:t>елемент, </a:t>
            </a:r>
            <a:r>
              <a:rPr sz="2800" spc="-110" dirty="0">
                <a:latin typeface="Arial"/>
                <a:cs typeface="Arial"/>
              </a:rPr>
              <a:t>безпосередньо</a:t>
            </a:r>
            <a:r>
              <a:rPr sz="2800" spc="-530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підпорядкований  </a:t>
            </a:r>
            <a:r>
              <a:rPr sz="2800" spc="-95" dirty="0">
                <a:latin typeface="Arial"/>
                <a:cs typeface="Arial"/>
              </a:rPr>
              <a:t>іншому </a:t>
            </a:r>
            <a:r>
              <a:rPr sz="2800" spc="-135" dirty="0">
                <a:latin typeface="Arial"/>
                <a:cs typeface="Arial"/>
              </a:rPr>
              <a:t>елементу </a:t>
            </a:r>
            <a:r>
              <a:rPr sz="2800" spc="-65" dirty="0">
                <a:latin typeface="Arial"/>
                <a:cs typeface="Arial"/>
              </a:rPr>
              <a:t>вищого</a:t>
            </a:r>
            <a:r>
              <a:rPr sz="2800" spc="-420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рівня.</a:t>
            </a:r>
            <a:endParaRPr sz="28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270"/>
              </a:spcBef>
              <a:buSzPct val="144642"/>
              <a:buFont typeface="Arial"/>
              <a:buChar char="•"/>
              <a:tabLst>
                <a:tab pos="299720" algn="l"/>
              </a:tabLst>
            </a:pPr>
            <a:r>
              <a:rPr sz="2800" b="1" spc="-140" dirty="0">
                <a:solidFill>
                  <a:srgbClr val="1286C3"/>
                </a:solidFill>
                <a:latin typeface="Trebuchet MS"/>
                <a:cs typeface="Trebuchet MS"/>
              </a:rPr>
              <a:t>Сестринський </a:t>
            </a:r>
            <a:r>
              <a:rPr sz="2800" b="1" spc="-185" dirty="0">
                <a:solidFill>
                  <a:srgbClr val="1286C3"/>
                </a:solidFill>
                <a:latin typeface="Trebuchet MS"/>
                <a:cs typeface="Trebuchet MS"/>
              </a:rPr>
              <a:t>елемент </a:t>
            </a:r>
            <a:r>
              <a:rPr sz="2800" spc="-195" dirty="0">
                <a:latin typeface="Arial"/>
                <a:cs typeface="Arial"/>
              </a:rPr>
              <a:t>– </a:t>
            </a:r>
            <a:r>
              <a:rPr sz="2800" spc="-150" dirty="0">
                <a:latin typeface="Arial"/>
                <a:cs typeface="Arial"/>
              </a:rPr>
              <a:t>елемент, </a:t>
            </a:r>
            <a:r>
              <a:rPr sz="2800" spc="-25" dirty="0">
                <a:latin typeface="Arial"/>
                <a:cs typeface="Arial"/>
              </a:rPr>
              <a:t>який</a:t>
            </a:r>
            <a:r>
              <a:rPr sz="2800" spc="-495" dirty="0">
                <a:latin typeface="Arial"/>
                <a:cs typeface="Arial"/>
              </a:rPr>
              <a:t> </a:t>
            </a:r>
            <a:r>
              <a:rPr sz="2800" spc="-160" dirty="0">
                <a:latin typeface="Arial"/>
                <a:cs typeface="Arial"/>
              </a:rPr>
              <a:t>має </a:t>
            </a:r>
            <a:r>
              <a:rPr sz="2800" spc="-90" dirty="0">
                <a:latin typeface="Arial"/>
                <a:cs typeface="Arial"/>
              </a:rPr>
              <a:t>загальний</a:t>
            </a:r>
            <a:endParaRPr sz="2800" dirty="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800" spc="-65" dirty="0">
                <a:latin typeface="Arial"/>
                <a:cs typeface="Arial"/>
              </a:rPr>
              <a:t>батьківський</a:t>
            </a:r>
            <a:r>
              <a:rPr sz="2800" spc="-170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елемент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з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даним,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так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звані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елементи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одного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рівня.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 idx="4294967295"/>
          </p:nvPr>
        </p:nvSpPr>
        <p:spPr>
          <a:xfrm>
            <a:off x="0" y="527050"/>
            <a:ext cx="28035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08990">
              <a:lnSpc>
                <a:spcPct val="100000"/>
              </a:lnSpc>
              <a:spcBef>
                <a:spcPts val="95"/>
              </a:spcBef>
            </a:pPr>
            <a:r>
              <a:rPr spc="-150" dirty="0"/>
              <a:t>Приклад</a:t>
            </a:r>
          </a:p>
        </p:txBody>
      </p:sp>
      <p:sp>
        <p:nvSpPr>
          <p:cNvPr id="10" name="object 10"/>
          <p:cNvSpPr/>
          <p:nvPr/>
        </p:nvSpPr>
        <p:spPr>
          <a:xfrm>
            <a:off x="1920239" y="1345691"/>
            <a:ext cx="9671304" cy="5058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938654" y="1699005"/>
            <a:ext cx="26403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5" dirty="0">
                <a:latin typeface="Trebuchet MS"/>
                <a:cs typeface="Trebuchet MS"/>
              </a:rPr>
              <a:t>Код</a:t>
            </a:r>
            <a:r>
              <a:rPr sz="2400" b="1" spc="-265" dirty="0">
                <a:latin typeface="Trebuchet MS"/>
                <a:cs typeface="Trebuchet MS"/>
              </a:rPr>
              <a:t> </a:t>
            </a:r>
            <a:r>
              <a:rPr sz="2400" b="1" spc="-100" dirty="0">
                <a:latin typeface="Trebuchet MS"/>
                <a:cs typeface="Trebuchet MS"/>
              </a:rPr>
              <a:t>html-страницы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258811" y="2302703"/>
            <a:ext cx="685800" cy="257175"/>
          </a:xfrm>
          <a:custGeom>
            <a:avLst/>
            <a:gdLst/>
            <a:ahLst/>
            <a:cxnLst/>
            <a:rect l="l" t="t" r="r" b="b"/>
            <a:pathLst>
              <a:path w="685800" h="257175">
                <a:moveTo>
                  <a:pt x="0" y="256792"/>
                </a:moveTo>
                <a:lnTo>
                  <a:pt x="685193" y="256792"/>
                </a:lnTo>
                <a:lnTo>
                  <a:pt x="685193" y="0"/>
                </a:lnTo>
                <a:lnTo>
                  <a:pt x="0" y="0"/>
                </a:lnTo>
                <a:lnTo>
                  <a:pt x="0" y="256792"/>
                </a:lnTo>
                <a:close/>
              </a:path>
            </a:pathLst>
          </a:custGeom>
          <a:solidFill>
            <a:srgbClr val="F4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82341" y="2302703"/>
            <a:ext cx="3233420" cy="257175"/>
          </a:xfrm>
          <a:custGeom>
            <a:avLst/>
            <a:gdLst/>
            <a:ahLst/>
            <a:cxnLst/>
            <a:rect l="l" t="t" r="r" b="b"/>
            <a:pathLst>
              <a:path w="3233420" h="257175">
                <a:moveTo>
                  <a:pt x="0" y="256792"/>
                </a:moveTo>
                <a:lnTo>
                  <a:pt x="3232914" y="256792"/>
                </a:lnTo>
                <a:lnTo>
                  <a:pt x="3232914" y="0"/>
                </a:lnTo>
                <a:lnTo>
                  <a:pt x="0" y="0"/>
                </a:lnTo>
                <a:lnTo>
                  <a:pt x="0" y="256792"/>
                </a:lnTo>
                <a:close/>
              </a:path>
            </a:pathLst>
          </a:custGeom>
          <a:solidFill>
            <a:srgbClr val="F4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74723" y="2295095"/>
            <a:ext cx="7620" cy="7620"/>
          </a:xfrm>
          <a:custGeom>
            <a:avLst/>
            <a:gdLst/>
            <a:ahLst/>
            <a:cxnLst/>
            <a:rect l="l" t="t" r="r" b="b"/>
            <a:pathLst>
              <a:path w="7619" h="7619">
                <a:moveTo>
                  <a:pt x="0" y="7608"/>
                </a:moveTo>
                <a:lnTo>
                  <a:pt x="7617" y="7608"/>
                </a:lnTo>
                <a:lnTo>
                  <a:pt x="7617" y="0"/>
                </a:lnTo>
                <a:lnTo>
                  <a:pt x="0" y="0"/>
                </a:lnTo>
                <a:lnTo>
                  <a:pt x="0" y="7608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75992" y="2296363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0" y="0"/>
                </a:moveTo>
                <a:lnTo>
                  <a:pt x="5078" y="0"/>
                </a:lnTo>
              </a:path>
            </a:pathLst>
          </a:custGeom>
          <a:ln w="317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75992" y="2296363"/>
            <a:ext cx="0" cy="5080"/>
          </a:xfrm>
          <a:custGeom>
            <a:avLst/>
            <a:gdLst/>
            <a:ahLst/>
            <a:cxnLst/>
            <a:rect l="l" t="t" r="r" b="b"/>
            <a:pathLst>
              <a:path h="5080">
                <a:moveTo>
                  <a:pt x="-1269" y="2536"/>
                </a:moveTo>
                <a:lnTo>
                  <a:pt x="1269" y="2536"/>
                </a:lnTo>
              </a:path>
            </a:pathLst>
          </a:custGeom>
          <a:ln w="507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74723" y="2295095"/>
            <a:ext cx="7620" cy="7620"/>
          </a:xfrm>
          <a:custGeom>
            <a:avLst/>
            <a:gdLst/>
            <a:ahLst/>
            <a:cxnLst/>
            <a:rect l="l" t="t" r="r" b="b"/>
            <a:pathLst>
              <a:path w="7619" h="7619">
                <a:moveTo>
                  <a:pt x="0" y="7608"/>
                </a:moveTo>
                <a:lnTo>
                  <a:pt x="7617" y="7608"/>
                </a:lnTo>
                <a:lnTo>
                  <a:pt x="7617" y="0"/>
                </a:lnTo>
                <a:lnTo>
                  <a:pt x="0" y="0"/>
                </a:lnTo>
                <a:lnTo>
                  <a:pt x="0" y="7608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75992" y="2296363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0" y="0"/>
                </a:moveTo>
                <a:lnTo>
                  <a:pt x="5078" y="0"/>
                </a:lnTo>
              </a:path>
            </a:pathLst>
          </a:custGeom>
          <a:ln w="317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75992" y="2296363"/>
            <a:ext cx="0" cy="5080"/>
          </a:xfrm>
          <a:custGeom>
            <a:avLst/>
            <a:gdLst/>
            <a:ahLst/>
            <a:cxnLst/>
            <a:rect l="l" t="t" r="r" b="b"/>
            <a:pathLst>
              <a:path h="5080">
                <a:moveTo>
                  <a:pt x="-1269" y="2536"/>
                </a:moveTo>
                <a:lnTo>
                  <a:pt x="1269" y="2536"/>
                </a:lnTo>
              </a:path>
            </a:pathLst>
          </a:custGeom>
          <a:ln w="507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258811" y="2298899"/>
            <a:ext cx="685800" cy="0"/>
          </a:xfrm>
          <a:custGeom>
            <a:avLst/>
            <a:gdLst/>
            <a:ahLst/>
            <a:cxnLst/>
            <a:rect l="l" t="t" r="r" b="b"/>
            <a:pathLst>
              <a:path w="685800">
                <a:moveTo>
                  <a:pt x="0" y="0"/>
                </a:moveTo>
                <a:lnTo>
                  <a:pt x="685193" y="0"/>
                </a:lnTo>
              </a:path>
            </a:pathLst>
          </a:custGeom>
          <a:ln w="760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82341" y="2298899"/>
            <a:ext cx="3233420" cy="0"/>
          </a:xfrm>
          <a:custGeom>
            <a:avLst/>
            <a:gdLst/>
            <a:ahLst/>
            <a:cxnLst/>
            <a:rect l="l" t="t" r="r" b="b"/>
            <a:pathLst>
              <a:path w="3233420">
                <a:moveTo>
                  <a:pt x="0" y="0"/>
                </a:moveTo>
                <a:lnTo>
                  <a:pt x="3232914" y="0"/>
                </a:lnTo>
              </a:path>
            </a:pathLst>
          </a:custGeom>
          <a:ln w="760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58811" y="2296363"/>
            <a:ext cx="684530" cy="0"/>
          </a:xfrm>
          <a:custGeom>
            <a:avLst/>
            <a:gdLst/>
            <a:ahLst/>
            <a:cxnLst/>
            <a:rect l="l" t="t" r="r" b="b"/>
            <a:pathLst>
              <a:path w="684529">
                <a:moveTo>
                  <a:pt x="0" y="0"/>
                </a:moveTo>
                <a:lnTo>
                  <a:pt x="683923" y="0"/>
                </a:lnTo>
              </a:path>
            </a:pathLst>
          </a:custGeom>
          <a:ln w="317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83610" y="2296363"/>
            <a:ext cx="3232150" cy="0"/>
          </a:xfrm>
          <a:custGeom>
            <a:avLst/>
            <a:gdLst/>
            <a:ahLst/>
            <a:cxnLst/>
            <a:rect l="l" t="t" r="r" b="b"/>
            <a:pathLst>
              <a:path w="3232150">
                <a:moveTo>
                  <a:pt x="0" y="0"/>
                </a:moveTo>
                <a:lnTo>
                  <a:pt x="3231645" y="0"/>
                </a:lnTo>
              </a:path>
            </a:pathLst>
          </a:custGeom>
          <a:ln w="317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944005" y="2295095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0" y="7608"/>
                </a:moveTo>
                <a:lnTo>
                  <a:pt x="7618" y="7608"/>
                </a:lnTo>
                <a:lnTo>
                  <a:pt x="7618" y="0"/>
                </a:lnTo>
                <a:lnTo>
                  <a:pt x="0" y="0"/>
                </a:lnTo>
                <a:lnTo>
                  <a:pt x="0" y="7608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945274" y="2296363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5078" y="0"/>
                </a:lnTo>
              </a:path>
            </a:pathLst>
          </a:custGeom>
          <a:ln w="317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45274" y="2296363"/>
            <a:ext cx="0" cy="5080"/>
          </a:xfrm>
          <a:custGeom>
            <a:avLst/>
            <a:gdLst/>
            <a:ahLst/>
            <a:cxnLst/>
            <a:rect l="l" t="t" r="r" b="b"/>
            <a:pathLst>
              <a:path h="5080">
                <a:moveTo>
                  <a:pt x="-1269" y="2536"/>
                </a:moveTo>
                <a:lnTo>
                  <a:pt x="1269" y="2536"/>
                </a:lnTo>
              </a:path>
            </a:pathLst>
          </a:custGeom>
          <a:ln w="507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944005" y="2295095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0" y="7608"/>
                </a:moveTo>
                <a:lnTo>
                  <a:pt x="7618" y="7608"/>
                </a:lnTo>
                <a:lnTo>
                  <a:pt x="7618" y="0"/>
                </a:lnTo>
                <a:lnTo>
                  <a:pt x="0" y="0"/>
                </a:lnTo>
                <a:lnTo>
                  <a:pt x="0" y="7608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945274" y="2296363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5078" y="0"/>
                </a:lnTo>
              </a:path>
            </a:pathLst>
          </a:custGeom>
          <a:ln w="317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945274" y="2296363"/>
            <a:ext cx="0" cy="5080"/>
          </a:xfrm>
          <a:custGeom>
            <a:avLst/>
            <a:gdLst/>
            <a:ahLst/>
            <a:cxnLst/>
            <a:rect l="l" t="t" r="r" b="b"/>
            <a:pathLst>
              <a:path h="5080">
                <a:moveTo>
                  <a:pt x="-1269" y="2536"/>
                </a:moveTo>
                <a:lnTo>
                  <a:pt x="1269" y="2536"/>
                </a:lnTo>
              </a:path>
            </a:pathLst>
          </a:custGeom>
          <a:ln w="507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78532" y="2302703"/>
            <a:ext cx="0" cy="257175"/>
          </a:xfrm>
          <a:custGeom>
            <a:avLst/>
            <a:gdLst/>
            <a:ahLst/>
            <a:cxnLst/>
            <a:rect l="l" t="t" r="r" b="b"/>
            <a:pathLst>
              <a:path h="257175">
                <a:moveTo>
                  <a:pt x="0" y="0"/>
                </a:moveTo>
                <a:lnTo>
                  <a:pt x="0" y="256792"/>
                </a:lnTo>
              </a:path>
            </a:pathLst>
          </a:custGeom>
          <a:ln w="7617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75992" y="2303971"/>
            <a:ext cx="0" cy="254635"/>
          </a:xfrm>
          <a:custGeom>
            <a:avLst/>
            <a:gdLst/>
            <a:ahLst/>
            <a:cxnLst/>
            <a:rect l="l" t="t" r="r" b="b"/>
            <a:pathLst>
              <a:path h="254635">
                <a:moveTo>
                  <a:pt x="0" y="0"/>
                </a:moveTo>
                <a:lnTo>
                  <a:pt x="0" y="254255"/>
                </a:lnTo>
              </a:path>
            </a:pathLst>
          </a:custGeom>
          <a:ln w="317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947814" y="2302703"/>
            <a:ext cx="0" cy="257175"/>
          </a:xfrm>
          <a:custGeom>
            <a:avLst/>
            <a:gdLst/>
            <a:ahLst/>
            <a:cxnLst/>
            <a:rect l="l" t="t" r="r" b="b"/>
            <a:pathLst>
              <a:path h="257175">
                <a:moveTo>
                  <a:pt x="0" y="0"/>
                </a:moveTo>
                <a:lnTo>
                  <a:pt x="0" y="256792"/>
                </a:lnTo>
              </a:path>
            </a:pathLst>
          </a:custGeom>
          <a:ln w="761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945274" y="2303971"/>
            <a:ext cx="0" cy="254635"/>
          </a:xfrm>
          <a:custGeom>
            <a:avLst/>
            <a:gdLst/>
            <a:ahLst/>
            <a:cxnLst/>
            <a:rect l="l" t="t" r="r" b="b"/>
            <a:pathLst>
              <a:path h="254635">
                <a:moveTo>
                  <a:pt x="0" y="0"/>
                </a:moveTo>
                <a:lnTo>
                  <a:pt x="0" y="254255"/>
                </a:lnTo>
              </a:path>
            </a:pathLst>
          </a:custGeom>
          <a:ln w="317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258811" y="2559521"/>
            <a:ext cx="685800" cy="191135"/>
          </a:xfrm>
          <a:custGeom>
            <a:avLst/>
            <a:gdLst/>
            <a:ahLst/>
            <a:cxnLst/>
            <a:rect l="l" t="t" r="r" b="b"/>
            <a:pathLst>
              <a:path w="685800" h="191135">
                <a:moveTo>
                  <a:pt x="0" y="190533"/>
                </a:moveTo>
                <a:lnTo>
                  <a:pt x="685193" y="190533"/>
                </a:lnTo>
                <a:lnTo>
                  <a:pt x="685193" y="0"/>
                </a:lnTo>
                <a:lnTo>
                  <a:pt x="0" y="0"/>
                </a:lnTo>
                <a:lnTo>
                  <a:pt x="0" y="190533"/>
                </a:lnTo>
                <a:close/>
              </a:path>
            </a:pathLst>
          </a:custGeom>
          <a:solidFill>
            <a:srgbClr val="F4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82341" y="2559521"/>
            <a:ext cx="3233420" cy="191135"/>
          </a:xfrm>
          <a:custGeom>
            <a:avLst/>
            <a:gdLst/>
            <a:ahLst/>
            <a:cxnLst/>
            <a:rect l="l" t="t" r="r" b="b"/>
            <a:pathLst>
              <a:path w="3233420" h="191135">
                <a:moveTo>
                  <a:pt x="0" y="190533"/>
                </a:moveTo>
                <a:lnTo>
                  <a:pt x="3232914" y="190533"/>
                </a:lnTo>
                <a:lnTo>
                  <a:pt x="3232914" y="0"/>
                </a:lnTo>
                <a:lnTo>
                  <a:pt x="0" y="0"/>
                </a:lnTo>
                <a:lnTo>
                  <a:pt x="0" y="190533"/>
                </a:lnTo>
                <a:close/>
              </a:path>
            </a:pathLst>
          </a:custGeom>
          <a:solidFill>
            <a:srgbClr val="F4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482341" y="2337025"/>
            <a:ext cx="3233420" cy="41211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80645">
              <a:lnSpc>
                <a:spcPct val="100000"/>
              </a:lnSpc>
              <a:spcBef>
                <a:spcPts val="240"/>
              </a:spcBef>
            </a:pP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150" b="1" spc="-5" dirty="0">
                <a:latin typeface="Courier New"/>
                <a:cs typeface="Courier New"/>
              </a:rPr>
              <a:t>html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150">
              <a:latin typeface="Courier New"/>
              <a:cs typeface="Courier New"/>
            </a:endParaRPr>
          </a:p>
          <a:p>
            <a:pPr marL="80645">
              <a:lnSpc>
                <a:spcPct val="100000"/>
              </a:lnSpc>
              <a:spcBef>
                <a:spcPts val="140"/>
              </a:spcBef>
            </a:pP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150" b="1" spc="-5" dirty="0">
                <a:latin typeface="Courier New"/>
                <a:cs typeface="Courier New"/>
              </a:rPr>
              <a:t>head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150">
              <a:latin typeface="Courier New"/>
              <a:cs typeface="Courier New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478532" y="2559521"/>
            <a:ext cx="0" cy="191135"/>
          </a:xfrm>
          <a:custGeom>
            <a:avLst/>
            <a:gdLst/>
            <a:ahLst/>
            <a:cxnLst/>
            <a:rect l="l" t="t" r="r" b="b"/>
            <a:pathLst>
              <a:path h="191135">
                <a:moveTo>
                  <a:pt x="0" y="0"/>
                </a:moveTo>
                <a:lnTo>
                  <a:pt x="0" y="190533"/>
                </a:lnTo>
              </a:path>
            </a:pathLst>
          </a:custGeom>
          <a:ln w="7617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75992" y="2560764"/>
            <a:ext cx="0" cy="188595"/>
          </a:xfrm>
          <a:custGeom>
            <a:avLst/>
            <a:gdLst/>
            <a:ahLst/>
            <a:cxnLst/>
            <a:rect l="l" t="t" r="r" b="b"/>
            <a:pathLst>
              <a:path h="188594">
                <a:moveTo>
                  <a:pt x="0" y="0"/>
                </a:moveTo>
                <a:lnTo>
                  <a:pt x="0" y="188022"/>
                </a:lnTo>
              </a:path>
            </a:pathLst>
          </a:custGeom>
          <a:ln w="317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947814" y="2559521"/>
            <a:ext cx="0" cy="191135"/>
          </a:xfrm>
          <a:custGeom>
            <a:avLst/>
            <a:gdLst/>
            <a:ahLst/>
            <a:cxnLst/>
            <a:rect l="l" t="t" r="r" b="b"/>
            <a:pathLst>
              <a:path h="191135">
                <a:moveTo>
                  <a:pt x="0" y="0"/>
                </a:moveTo>
                <a:lnTo>
                  <a:pt x="0" y="190533"/>
                </a:lnTo>
              </a:path>
            </a:pathLst>
          </a:custGeom>
          <a:ln w="761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945274" y="2560764"/>
            <a:ext cx="0" cy="188595"/>
          </a:xfrm>
          <a:custGeom>
            <a:avLst/>
            <a:gdLst/>
            <a:ahLst/>
            <a:cxnLst/>
            <a:rect l="l" t="t" r="r" b="b"/>
            <a:pathLst>
              <a:path h="188594">
                <a:moveTo>
                  <a:pt x="0" y="0"/>
                </a:moveTo>
                <a:lnTo>
                  <a:pt x="0" y="188022"/>
                </a:lnTo>
              </a:path>
            </a:pathLst>
          </a:custGeom>
          <a:ln w="317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482341" y="2750054"/>
            <a:ext cx="6461760" cy="191135"/>
          </a:xfrm>
          <a:custGeom>
            <a:avLst/>
            <a:gdLst/>
            <a:ahLst/>
            <a:cxnLst/>
            <a:rect l="l" t="t" r="r" b="b"/>
            <a:pathLst>
              <a:path w="6461759" h="191135">
                <a:moveTo>
                  <a:pt x="0" y="190533"/>
                </a:moveTo>
                <a:lnTo>
                  <a:pt x="6461663" y="190533"/>
                </a:lnTo>
                <a:lnTo>
                  <a:pt x="6461663" y="0"/>
                </a:lnTo>
                <a:lnTo>
                  <a:pt x="0" y="0"/>
                </a:lnTo>
                <a:lnTo>
                  <a:pt x="0" y="190533"/>
                </a:lnTo>
                <a:close/>
              </a:path>
            </a:pathLst>
          </a:custGeom>
          <a:solidFill>
            <a:srgbClr val="F4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550899" y="2737354"/>
            <a:ext cx="3185160" cy="2025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150" b="1" spc="-5" dirty="0">
                <a:latin typeface="Courier New"/>
                <a:cs typeface="Courier New"/>
              </a:rPr>
              <a:t>title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r>
              <a:rPr sz="1150" spc="-5" dirty="0">
                <a:solidFill>
                  <a:srgbClr val="0E0E0E"/>
                </a:solidFill>
                <a:latin typeface="Courier New"/>
                <a:cs typeface="Courier New"/>
              </a:rPr>
              <a:t>Документ без</a:t>
            </a:r>
            <a:r>
              <a:rPr sz="1150" spc="-25" dirty="0">
                <a:solidFill>
                  <a:srgbClr val="0E0E0E"/>
                </a:solidFill>
                <a:latin typeface="Courier New"/>
                <a:cs typeface="Courier New"/>
              </a:rPr>
              <a:t> </a:t>
            </a:r>
            <a:r>
              <a:rPr sz="1150" spc="-5" dirty="0">
                <a:solidFill>
                  <a:srgbClr val="0E0E0E"/>
                </a:solidFill>
                <a:latin typeface="Courier New"/>
                <a:cs typeface="Courier New"/>
              </a:rPr>
              <a:t>названия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150" spc="-5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150" b="1" spc="-5" dirty="0">
                <a:latin typeface="Courier New"/>
                <a:cs typeface="Courier New"/>
              </a:rPr>
              <a:t>title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150">
              <a:latin typeface="Courier New"/>
              <a:cs typeface="Courier New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478532" y="2750054"/>
            <a:ext cx="0" cy="191135"/>
          </a:xfrm>
          <a:custGeom>
            <a:avLst/>
            <a:gdLst/>
            <a:ahLst/>
            <a:cxnLst/>
            <a:rect l="l" t="t" r="r" b="b"/>
            <a:pathLst>
              <a:path h="191135">
                <a:moveTo>
                  <a:pt x="0" y="0"/>
                </a:moveTo>
                <a:lnTo>
                  <a:pt x="0" y="190533"/>
                </a:lnTo>
              </a:path>
            </a:pathLst>
          </a:custGeom>
          <a:ln w="7617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75992" y="2751322"/>
            <a:ext cx="0" cy="188595"/>
          </a:xfrm>
          <a:custGeom>
            <a:avLst/>
            <a:gdLst/>
            <a:ahLst/>
            <a:cxnLst/>
            <a:rect l="l" t="t" r="r" b="b"/>
            <a:pathLst>
              <a:path h="188594">
                <a:moveTo>
                  <a:pt x="0" y="0"/>
                </a:moveTo>
                <a:lnTo>
                  <a:pt x="0" y="187997"/>
                </a:lnTo>
              </a:path>
            </a:pathLst>
          </a:custGeom>
          <a:ln w="317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947814" y="2750054"/>
            <a:ext cx="0" cy="191135"/>
          </a:xfrm>
          <a:custGeom>
            <a:avLst/>
            <a:gdLst/>
            <a:ahLst/>
            <a:cxnLst/>
            <a:rect l="l" t="t" r="r" b="b"/>
            <a:pathLst>
              <a:path h="191135">
                <a:moveTo>
                  <a:pt x="0" y="0"/>
                </a:moveTo>
                <a:lnTo>
                  <a:pt x="0" y="190533"/>
                </a:lnTo>
              </a:path>
            </a:pathLst>
          </a:custGeom>
          <a:ln w="761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945274" y="2751322"/>
            <a:ext cx="0" cy="188595"/>
          </a:xfrm>
          <a:custGeom>
            <a:avLst/>
            <a:gdLst/>
            <a:ahLst/>
            <a:cxnLst/>
            <a:rect l="l" t="t" r="r" b="b"/>
            <a:pathLst>
              <a:path h="188594">
                <a:moveTo>
                  <a:pt x="0" y="0"/>
                </a:moveTo>
                <a:lnTo>
                  <a:pt x="0" y="187997"/>
                </a:lnTo>
              </a:path>
            </a:pathLst>
          </a:custGeom>
          <a:ln w="317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82341" y="2940587"/>
            <a:ext cx="6461760" cy="191135"/>
          </a:xfrm>
          <a:custGeom>
            <a:avLst/>
            <a:gdLst/>
            <a:ahLst/>
            <a:cxnLst/>
            <a:rect l="l" t="t" r="r" b="b"/>
            <a:pathLst>
              <a:path w="6461759" h="191135">
                <a:moveTo>
                  <a:pt x="0" y="190850"/>
                </a:moveTo>
                <a:lnTo>
                  <a:pt x="6461663" y="190850"/>
                </a:lnTo>
                <a:lnTo>
                  <a:pt x="6461663" y="0"/>
                </a:lnTo>
                <a:lnTo>
                  <a:pt x="0" y="0"/>
                </a:lnTo>
                <a:lnTo>
                  <a:pt x="0" y="190850"/>
                </a:lnTo>
                <a:close/>
              </a:path>
            </a:pathLst>
          </a:custGeom>
          <a:solidFill>
            <a:srgbClr val="F4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78532" y="2940587"/>
            <a:ext cx="0" cy="191135"/>
          </a:xfrm>
          <a:custGeom>
            <a:avLst/>
            <a:gdLst/>
            <a:ahLst/>
            <a:cxnLst/>
            <a:rect l="l" t="t" r="r" b="b"/>
            <a:pathLst>
              <a:path h="191135">
                <a:moveTo>
                  <a:pt x="0" y="0"/>
                </a:moveTo>
                <a:lnTo>
                  <a:pt x="0" y="190850"/>
                </a:lnTo>
              </a:path>
            </a:pathLst>
          </a:custGeom>
          <a:ln w="7617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75992" y="2941856"/>
            <a:ext cx="0" cy="188595"/>
          </a:xfrm>
          <a:custGeom>
            <a:avLst/>
            <a:gdLst/>
            <a:ahLst/>
            <a:cxnLst/>
            <a:rect l="l" t="t" r="r" b="b"/>
            <a:pathLst>
              <a:path h="188594">
                <a:moveTo>
                  <a:pt x="0" y="0"/>
                </a:moveTo>
                <a:lnTo>
                  <a:pt x="0" y="188314"/>
                </a:lnTo>
              </a:path>
            </a:pathLst>
          </a:custGeom>
          <a:ln w="317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947814" y="2940587"/>
            <a:ext cx="0" cy="191135"/>
          </a:xfrm>
          <a:custGeom>
            <a:avLst/>
            <a:gdLst/>
            <a:ahLst/>
            <a:cxnLst/>
            <a:rect l="l" t="t" r="r" b="b"/>
            <a:pathLst>
              <a:path h="191135">
                <a:moveTo>
                  <a:pt x="0" y="0"/>
                </a:moveTo>
                <a:lnTo>
                  <a:pt x="0" y="190850"/>
                </a:lnTo>
              </a:path>
            </a:pathLst>
          </a:custGeom>
          <a:ln w="761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945274" y="2941856"/>
            <a:ext cx="0" cy="188595"/>
          </a:xfrm>
          <a:custGeom>
            <a:avLst/>
            <a:gdLst/>
            <a:ahLst/>
            <a:cxnLst/>
            <a:rect l="l" t="t" r="r" b="b"/>
            <a:pathLst>
              <a:path h="188594">
                <a:moveTo>
                  <a:pt x="0" y="0"/>
                </a:moveTo>
                <a:lnTo>
                  <a:pt x="0" y="188314"/>
                </a:lnTo>
              </a:path>
            </a:pathLst>
          </a:custGeom>
          <a:ln w="317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482341" y="3131438"/>
            <a:ext cx="6461760" cy="191135"/>
          </a:xfrm>
          <a:custGeom>
            <a:avLst/>
            <a:gdLst/>
            <a:ahLst/>
            <a:cxnLst/>
            <a:rect l="l" t="t" r="r" b="b"/>
            <a:pathLst>
              <a:path w="6461759" h="191135">
                <a:moveTo>
                  <a:pt x="0" y="190533"/>
                </a:moveTo>
                <a:lnTo>
                  <a:pt x="6461663" y="190533"/>
                </a:lnTo>
                <a:lnTo>
                  <a:pt x="6461663" y="0"/>
                </a:lnTo>
                <a:lnTo>
                  <a:pt x="0" y="0"/>
                </a:lnTo>
                <a:lnTo>
                  <a:pt x="0" y="190533"/>
                </a:lnTo>
                <a:close/>
              </a:path>
            </a:pathLst>
          </a:custGeom>
          <a:solidFill>
            <a:srgbClr val="F4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78532" y="3131438"/>
            <a:ext cx="0" cy="191135"/>
          </a:xfrm>
          <a:custGeom>
            <a:avLst/>
            <a:gdLst/>
            <a:ahLst/>
            <a:cxnLst/>
            <a:rect l="l" t="t" r="r" b="b"/>
            <a:pathLst>
              <a:path h="191135">
                <a:moveTo>
                  <a:pt x="0" y="0"/>
                </a:moveTo>
                <a:lnTo>
                  <a:pt x="0" y="190533"/>
                </a:lnTo>
              </a:path>
            </a:pathLst>
          </a:custGeom>
          <a:ln w="7617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75992" y="3132706"/>
            <a:ext cx="0" cy="188595"/>
          </a:xfrm>
          <a:custGeom>
            <a:avLst/>
            <a:gdLst/>
            <a:ahLst/>
            <a:cxnLst/>
            <a:rect l="l" t="t" r="r" b="b"/>
            <a:pathLst>
              <a:path h="188595">
                <a:moveTo>
                  <a:pt x="0" y="0"/>
                </a:moveTo>
                <a:lnTo>
                  <a:pt x="0" y="187997"/>
                </a:lnTo>
              </a:path>
            </a:pathLst>
          </a:custGeom>
          <a:ln w="317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947814" y="3131438"/>
            <a:ext cx="0" cy="191135"/>
          </a:xfrm>
          <a:custGeom>
            <a:avLst/>
            <a:gdLst/>
            <a:ahLst/>
            <a:cxnLst/>
            <a:rect l="l" t="t" r="r" b="b"/>
            <a:pathLst>
              <a:path h="191135">
                <a:moveTo>
                  <a:pt x="0" y="0"/>
                </a:moveTo>
                <a:lnTo>
                  <a:pt x="0" y="190533"/>
                </a:lnTo>
              </a:path>
            </a:pathLst>
          </a:custGeom>
          <a:ln w="761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945274" y="3132706"/>
            <a:ext cx="0" cy="188595"/>
          </a:xfrm>
          <a:custGeom>
            <a:avLst/>
            <a:gdLst/>
            <a:ahLst/>
            <a:cxnLst/>
            <a:rect l="l" t="t" r="r" b="b"/>
            <a:pathLst>
              <a:path h="188595">
                <a:moveTo>
                  <a:pt x="0" y="0"/>
                </a:moveTo>
                <a:lnTo>
                  <a:pt x="0" y="187997"/>
                </a:lnTo>
              </a:path>
            </a:pathLst>
          </a:custGeom>
          <a:ln w="317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482341" y="3321971"/>
            <a:ext cx="6461760" cy="191135"/>
          </a:xfrm>
          <a:custGeom>
            <a:avLst/>
            <a:gdLst/>
            <a:ahLst/>
            <a:cxnLst/>
            <a:rect l="l" t="t" r="r" b="b"/>
            <a:pathLst>
              <a:path w="6461759" h="191135">
                <a:moveTo>
                  <a:pt x="0" y="190533"/>
                </a:moveTo>
                <a:lnTo>
                  <a:pt x="6461663" y="190533"/>
                </a:lnTo>
                <a:lnTo>
                  <a:pt x="6461663" y="0"/>
                </a:lnTo>
                <a:lnTo>
                  <a:pt x="0" y="0"/>
                </a:lnTo>
                <a:lnTo>
                  <a:pt x="0" y="190533"/>
                </a:lnTo>
                <a:close/>
              </a:path>
            </a:pathLst>
          </a:custGeom>
          <a:solidFill>
            <a:srgbClr val="F4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478532" y="3321971"/>
            <a:ext cx="0" cy="191135"/>
          </a:xfrm>
          <a:custGeom>
            <a:avLst/>
            <a:gdLst/>
            <a:ahLst/>
            <a:cxnLst/>
            <a:rect l="l" t="t" r="r" b="b"/>
            <a:pathLst>
              <a:path h="191135">
                <a:moveTo>
                  <a:pt x="0" y="0"/>
                </a:moveTo>
                <a:lnTo>
                  <a:pt x="0" y="190533"/>
                </a:lnTo>
              </a:path>
            </a:pathLst>
          </a:custGeom>
          <a:ln w="7617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475992" y="3323239"/>
            <a:ext cx="0" cy="188595"/>
          </a:xfrm>
          <a:custGeom>
            <a:avLst/>
            <a:gdLst/>
            <a:ahLst/>
            <a:cxnLst/>
            <a:rect l="l" t="t" r="r" b="b"/>
            <a:pathLst>
              <a:path h="188595">
                <a:moveTo>
                  <a:pt x="0" y="0"/>
                </a:moveTo>
                <a:lnTo>
                  <a:pt x="0" y="187997"/>
                </a:lnTo>
              </a:path>
            </a:pathLst>
          </a:custGeom>
          <a:ln w="317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947814" y="3321971"/>
            <a:ext cx="0" cy="191135"/>
          </a:xfrm>
          <a:custGeom>
            <a:avLst/>
            <a:gdLst/>
            <a:ahLst/>
            <a:cxnLst/>
            <a:rect l="l" t="t" r="r" b="b"/>
            <a:pathLst>
              <a:path h="191135">
                <a:moveTo>
                  <a:pt x="0" y="0"/>
                </a:moveTo>
                <a:lnTo>
                  <a:pt x="0" y="190533"/>
                </a:lnTo>
              </a:path>
            </a:pathLst>
          </a:custGeom>
          <a:ln w="761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945274" y="3323239"/>
            <a:ext cx="0" cy="188595"/>
          </a:xfrm>
          <a:custGeom>
            <a:avLst/>
            <a:gdLst/>
            <a:ahLst/>
            <a:cxnLst/>
            <a:rect l="l" t="t" r="r" b="b"/>
            <a:pathLst>
              <a:path h="188595">
                <a:moveTo>
                  <a:pt x="0" y="0"/>
                </a:moveTo>
                <a:lnTo>
                  <a:pt x="0" y="187997"/>
                </a:lnTo>
              </a:path>
            </a:pathLst>
          </a:custGeom>
          <a:ln w="317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82341" y="3512504"/>
            <a:ext cx="6461760" cy="191135"/>
          </a:xfrm>
          <a:custGeom>
            <a:avLst/>
            <a:gdLst/>
            <a:ahLst/>
            <a:cxnLst/>
            <a:rect l="l" t="t" r="r" b="b"/>
            <a:pathLst>
              <a:path w="6461759" h="191135">
                <a:moveTo>
                  <a:pt x="0" y="190850"/>
                </a:moveTo>
                <a:lnTo>
                  <a:pt x="6461663" y="190850"/>
                </a:lnTo>
                <a:lnTo>
                  <a:pt x="6461663" y="0"/>
                </a:lnTo>
                <a:lnTo>
                  <a:pt x="0" y="0"/>
                </a:lnTo>
                <a:lnTo>
                  <a:pt x="0" y="190850"/>
                </a:lnTo>
                <a:close/>
              </a:path>
            </a:pathLst>
          </a:custGeom>
          <a:solidFill>
            <a:srgbClr val="F4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78532" y="3512504"/>
            <a:ext cx="0" cy="191135"/>
          </a:xfrm>
          <a:custGeom>
            <a:avLst/>
            <a:gdLst/>
            <a:ahLst/>
            <a:cxnLst/>
            <a:rect l="l" t="t" r="r" b="b"/>
            <a:pathLst>
              <a:path h="191135">
                <a:moveTo>
                  <a:pt x="0" y="0"/>
                </a:moveTo>
                <a:lnTo>
                  <a:pt x="0" y="190850"/>
                </a:lnTo>
              </a:path>
            </a:pathLst>
          </a:custGeom>
          <a:ln w="7617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475992" y="3513773"/>
            <a:ext cx="0" cy="188595"/>
          </a:xfrm>
          <a:custGeom>
            <a:avLst/>
            <a:gdLst/>
            <a:ahLst/>
            <a:cxnLst/>
            <a:rect l="l" t="t" r="r" b="b"/>
            <a:pathLst>
              <a:path h="188595">
                <a:moveTo>
                  <a:pt x="0" y="0"/>
                </a:moveTo>
                <a:lnTo>
                  <a:pt x="0" y="187997"/>
                </a:lnTo>
              </a:path>
            </a:pathLst>
          </a:custGeom>
          <a:ln w="317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947814" y="3512504"/>
            <a:ext cx="0" cy="191135"/>
          </a:xfrm>
          <a:custGeom>
            <a:avLst/>
            <a:gdLst/>
            <a:ahLst/>
            <a:cxnLst/>
            <a:rect l="l" t="t" r="r" b="b"/>
            <a:pathLst>
              <a:path h="191135">
                <a:moveTo>
                  <a:pt x="0" y="0"/>
                </a:moveTo>
                <a:lnTo>
                  <a:pt x="0" y="190850"/>
                </a:lnTo>
              </a:path>
            </a:pathLst>
          </a:custGeom>
          <a:ln w="761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945274" y="3513773"/>
            <a:ext cx="0" cy="188595"/>
          </a:xfrm>
          <a:custGeom>
            <a:avLst/>
            <a:gdLst/>
            <a:ahLst/>
            <a:cxnLst/>
            <a:rect l="l" t="t" r="r" b="b"/>
            <a:pathLst>
              <a:path h="188595">
                <a:moveTo>
                  <a:pt x="0" y="0"/>
                </a:moveTo>
                <a:lnTo>
                  <a:pt x="0" y="187997"/>
                </a:lnTo>
              </a:path>
            </a:pathLst>
          </a:custGeom>
          <a:ln w="317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482341" y="3703355"/>
            <a:ext cx="6461760" cy="256540"/>
          </a:xfrm>
          <a:custGeom>
            <a:avLst/>
            <a:gdLst/>
            <a:ahLst/>
            <a:cxnLst/>
            <a:rect l="l" t="t" r="r" b="b"/>
            <a:pathLst>
              <a:path w="6461759" h="256539">
                <a:moveTo>
                  <a:pt x="0" y="256474"/>
                </a:moveTo>
                <a:lnTo>
                  <a:pt x="6461663" y="256474"/>
                </a:lnTo>
                <a:lnTo>
                  <a:pt x="6461663" y="0"/>
                </a:lnTo>
                <a:lnTo>
                  <a:pt x="0" y="0"/>
                </a:lnTo>
                <a:lnTo>
                  <a:pt x="0" y="256474"/>
                </a:lnTo>
                <a:close/>
              </a:path>
            </a:pathLst>
          </a:custGeom>
          <a:solidFill>
            <a:srgbClr val="F4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1550899" y="2913938"/>
            <a:ext cx="4587240" cy="979169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150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150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150" b="1" dirty="0">
                <a:latin typeface="Courier New"/>
                <a:cs typeface="Courier New"/>
              </a:rPr>
              <a:t>head</a:t>
            </a:r>
            <a:r>
              <a:rPr sz="1150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1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150" b="1" spc="-5" dirty="0">
                <a:latin typeface="Courier New"/>
                <a:cs typeface="Courier New"/>
              </a:rPr>
              <a:t>body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&gt;&lt;</a:t>
            </a:r>
            <a:r>
              <a:rPr sz="1150" b="1" spc="-5" dirty="0">
                <a:latin typeface="Courier New"/>
                <a:cs typeface="Courier New"/>
              </a:rPr>
              <a:t>h1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r>
              <a:rPr sz="1150" spc="-5" dirty="0">
                <a:solidFill>
                  <a:srgbClr val="0E0E0E"/>
                </a:solidFill>
                <a:latin typeface="Courier New"/>
                <a:cs typeface="Courier New"/>
              </a:rPr>
              <a:t>Это содержимое тега макета</a:t>
            </a:r>
            <a:r>
              <a:rPr sz="1150" spc="-20" dirty="0">
                <a:solidFill>
                  <a:srgbClr val="0E0E0E"/>
                </a:solidFill>
                <a:latin typeface="Courier New"/>
                <a:cs typeface="Courier New"/>
              </a:rPr>
              <a:t> </a:t>
            </a:r>
            <a:r>
              <a:rPr sz="1150" spc="-5" dirty="0">
                <a:solidFill>
                  <a:srgbClr val="0E0E0E"/>
                </a:solidFill>
                <a:latin typeface="Courier New"/>
                <a:cs typeface="Courier New"/>
              </a:rPr>
              <a:t>H1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150" spc="-5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150" b="1" spc="-5" dirty="0">
                <a:latin typeface="Courier New"/>
                <a:cs typeface="Courier New"/>
              </a:rPr>
              <a:t>h1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1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150" b="1" spc="-5" dirty="0">
                <a:latin typeface="Courier New"/>
                <a:cs typeface="Courier New"/>
              </a:rPr>
              <a:t>p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r>
              <a:rPr sz="1150" spc="-5" dirty="0">
                <a:solidFill>
                  <a:srgbClr val="0E0E0E"/>
                </a:solidFill>
                <a:latin typeface="Courier New"/>
                <a:cs typeface="Courier New"/>
              </a:rPr>
              <a:t>Это содержимое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150" b="1" spc="-5" dirty="0">
                <a:latin typeface="Courier New"/>
                <a:cs typeface="Courier New"/>
              </a:rPr>
              <a:t>strong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r>
              <a:rPr sz="1150" spc="-5" dirty="0">
                <a:solidFill>
                  <a:srgbClr val="0E0E0E"/>
                </a:solidFill>
                <a:latin typeface="Courier New"/>
                <a:cs typeface="Courier New"/>
              </a:rPr>
              <a:t>тега макета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150" spc="-5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150" b="1" spc="-5" dirty="0">
                <a:latin typeface="Courier New"/>
                <a:cs typeface="Courier New"/>
              </a:rPr>
              <a:t>strong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&gt; </a:t>
            </a:r>
            <a:r>
              <a:rPr sz="1150" spc="5" dirty="0">
                <a:solidFill>
                  <a:srgbClr val="0E0E0E"/>
                </a:solidFill>
                <a:latin typeface="Courier New"/>
                <a:cs typeface="Courier New"/>
              </a:rPr>
              <a:t>P</a:t>
            </a:r>
            <a:r>
              <a:rPr sz="1150" spc="-25" dirty="0">
                <a:solidFill>
                  <a:srgbClr val="0E0E0E"/>
                </a:solidFill>
                <a:latin typeface="Courier New"/>
                <a:cs typeface="Courier New"/>
              </a:rPr>
              <a:t> </a:t>
            </a:r>
            <a:r>
              <a:rPr sz="1150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150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150" b="1" dirty="0">
                <a:latin typeface="Courier New"/>
                <a:cs typeface="Courier New"/>
              </a:rPr>
              <a:t>p</a:t>
            </a:r>
            <a:r>
              <a:rPr sz="1150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1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150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150" b="1" dirty="0">
                <a:latin typeface="Courier New"/>
                <a:cs typeface="Courier New"/>
              </a:rPr>
              <a:t>body</a:t>
            </a:r>
            <a:r>
              <a:rPr sz="1150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1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50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150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150" b="1" dirty="0">
                <a:latin typeface="Courier New"/>
                <a:cs typeface="Courier New"/>
              </a:rPr>
              <a:t>html</a:t>
            </a:r>
            <a:r>
              <a:rPr sz="1150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150">
              <a:latin typeface="Courier New"/>
              <a:cs typeface="Courier New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1475992" y="3961098"/>
            <a:ext cx="0" cy="5080"/>
          </a:xfrm>
          <a:custGeom>
            <a:avLst/>
            <a:gdLst/>
            <a:ahLst/>
            <a:cxnLst/>
            <a:rect l="l" t="t" r="r" b="b"/>
            <a:pathLst>
              <a:path h="5079">
                <a:moveTo>
                  <a:pt x="-1269" y="2536"/>
                </a:moveTo>
                <a:lnTo>
                  <a:pt x="1269" y="2536"/>
                </a:lnTo>
              </a:path>
            </a:pathLst>
          </a:custGeom>
          <a:ln w="507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475992" y="3961098"/>
            <a:ext cx="0" cy="5080"/>
          </a:xfrm>
          <a:custGeom>
            <a:avLst/>
            <a:gdLst/>
            <a:ahLst/>
            <a:cxnLst/>
            <a:rect l="l" t="t" r="r" b="b"/>
            <a:pathLst>
              <a:path h="5079">
                <a:moveTo>
                  <a:pt x="-1269" y="2536"/>
                </a:moveTo>
                <a:lnTo>
                  <a:pt x="1269" y="2536"/>
                </a:lnTo>
              </a:path>
            </a:pathLst>
          </a:custGeom>
          <a:ln w="507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482341" y="3963634"/>
            <a:ext cx="6461760" cy="0"/>
          </a:xfrm>
          <a:custGeom>
            <a:avLst/>
            <a:gdLst/>
            <a:ahLst/>
            <a:cxnLst/>
            <a:rect l="l" t="t" r="r" b="b"/>
            <a:pathLst>
              <a:path w="6461759">
                <a:moveTo>
                  <a:pt x="0" y="0"/>
                </a:moveTo>
                <a:lnTo>
                  <a:pt x="6461663" y="0"/>
                </a:lnTo>
              </a:path>
            </a:pathLst>
          </a:custGeom>
          <a:ln w="760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483610" y="3961098"/>
            <a:ext cx="6459220" cy="0"/>
          </a:xfrm>
          <a:custGeom>
            <a:avLst/>
            <a:gdLst/>
            <a:ahLst/>
            <a:cxnLst/>
            <a:rect l="l" t="t" r="r" b="b"/>
            <a:pathLst>
              <a:path w="6459220">
                <a:moveTo>
                  <a:pt x="0" y="0"/>
                </a:moveTo>
                <a:lnTo>
                  <a:pt x="6459124" y="0"/>
                </a:lnTo>
              </a:path>
            </a:pathLst>
          </a:custGeom>
          <a:ln w="317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945274" y="3961098"/>
            <a:ext cx="0" cy="5080"/>
          </a:xfrm>
          <a:custGeom>
            <a:avLst/>
            <a:gdLst/>
            <a:ahLst/>
            <a:cxnLst/>
            <a:rect l="l" t="t" r="r" b="b"/>
            <a:pathLst>
              <a:path h="5079">
                <a:moveTo>
                  <a:pt x="-1269" y="2536"/>
                </a:moveTo>
                <a:lnTo>
                  <a:pt x="1269" y="2536"/>
                </a:lnTo>
              </a:path>
            </a:pathLst>
          </a:custGeom>
          <a:ln w="507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945274" y="3961098"/>
            <a:ext cx="0" cy="5080"/>
          </a:xfrm>
          <a:custGeom>
            <a:avLst/>
            <a:gdLst/>
            <a:ahLst/>
            <a:cxnLst/>
            <a:rect l="l" t="t" r="r" b="b"/>
            <a:pathLst>
              <a:path h="5079">
                <a:moveTo>
                  <a:pt x="-1269" y="2536"/>
                </a:moveTo>
                <a:lnTo>
                  <a:pt x="1269" y="2536"/>
                </a:lnTo>
              </a:path>
            </a:pathLst>
          </a:custGeom>
          <a:ln w="507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478532" y="3703355"/>
            <a:ext cx="0" cy="264160"/>
          </a:xfrm>
          <a:custGeom>
            <a:avLst/>
            <a:gdLst/>
            <a:ahLst/>
            <a:cxnLst/>
            <a:rect l="l" t="t" r="r" b="b"/>
            <a:pathLst>
              <a:path h="264160">
                <a:moveTo>
                  <a:pt x="0" y="0"/>
                </a:moveTo>
                <a:lnTo>
                  <a:pt x="0" y="264083"/>
                </a:lnTo>
              </a:path>
            </a:pathLst>
          </a:custGeom>
          <a:ln w="7617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475992" y="3704623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0"/>
                </a:moveTo>
                <a:lnTo>
                  <a:pt x="0" y="253938"/>
                </a:lnTo>
              </a:path>
            </a:pathLst>
          </a:custGeom>
          <a:ln w="317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947814" y="3703355"/>
            <a:ext cx="0" cy="264160"/>
          </a:xfrm>
          <a:custGeom>
            <a:avLst/>
            <a:gdLst/>
            <a:ahLst/>
            <a:cxnLst/>
            <a:rect l="l" t="t" r="r" b="b"/>
            <a:pathLst>
              <a:path h="264160">
                <a:moveTo>
                  <a:pt x="0" y="0"/>
                </a:moveTo>
                <a:lnTo>
                  <a:pt x="0" y="264083"/>
                </a:lnTo>
              </a:path>
            </a:pathLst>
          </a:custGeom>
          <a:ln w="761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945274" y="3704623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0"/>
                </a:moveTo>
                <a:lnTo>
                  <a:pt x="0" y="253938"/>
                </a:lnTo>
              </a:path>
            </a:pathLst>
          </a:custGeom>
          <a:ln w="317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406896" y="2092451"/>
            <a:ext cx="5225796" cy="4387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491728" y="780300"/>
            <a:ext cx="2566416" cy="11262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8721852" y="1010411"/>
            <a:ext cx="2115820" cy="6756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532765">
              <a:lnSpc>
                <a:spcPts val="1590"/>
              </a:lnSpc>
            </a:pPr>
            <a:r>
              <a:rPr sz="1400" spc="-10" dirty="0">
                <a:latin typeface="Arial"/>
                <a:cs typeface="Arial"/>
              </a:rPr>
              <a:t>‹html›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завжди</a:t>
            </a:r>
            <a:endParaRPr sz="1400">
              <a:latin typeface="Arial"/>
              <a:cs typeface="Arial"/>
            </a:endParaRPr>
          </a:p>
          <a:p>
            <a:pPr marL="254635" marR="243204" algn="ctr">
              <a:lnSpc>
                <a:spcPts val="1800"/>
              </a:lnSpc>
              <a:spcBef>
                <a:spcPts val="80"/>
              </a:spcBef>
            </a:pPr>
            <a:r>
              <a:rPr sz="1400" spc="-55" dirty="0">
                <a:latin typeface="Arial"/>
                <a:cs typeface="Arial"/>
              </a:rPr>
              <a:t>знаходиться в</a:t>
            </a:r>
            <a:r>
              <a:rPr sz="1400" spc="-26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корені  </a:t>
            </a:r>
            <a:r>
              <a:rPr sz="1400" spc="-65" dirty="0">
                <a:latin typeface="Arial"/>
                <a:cs typeface="Arial"/>
              </a:rPr>
              <a:t>дерева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9247631" y="2084819"/>
            <a:ext cx="557009" cy="4396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9368790" y="1673351"/>
            <a:ext cx="425450" cy="307340"/>
          </a:xfrm>
          <a:custGeom>
            <a:avLst/>
            <a:gdLst/>
            <a:ahLst/>
            <a:cxnLst/>
            <a:rect l="l" t="t" r="r" b="b"/>
            <a:pathLst>
              <a:path w="425450" h="307339">
                <a:moveTo>
                  <a:pt x="5576" y="294809"/>
                </a:moveTo>
                <a:lnTo>
                  <a:pt x="0" y="307213"/>
                </a:lnTo>
                <a:lnTo>
                  <a:pt x="13668" y="305951"/>
                </a:lnTo>
                <a:lnTo>
                  <a:pt x="12826" y="305815"/>
                </a:lnTo>
                <a:lnTo>
                  <a:pt x="9143" y="300609"/>
                </a:lnTo>
                <a:lnTo>
                  <a:pt x="5460" y="295528"/>
                </a:lnTo>
                <a:lnTo>
                  <a:pt x="5576" y="294809"/>
                </a:lnTo>
                <a:close/>
              </a:path>
              <a:path w="425450" h="307339">
                <a:moveTo>
                  <a:pt x="22446" y="305141"/>
                </a:moveTo>
                <a:lnTo>
                  <a:pt x="13668" y="305951"/>
                </a:lnTo>
                <a:lnTo>
                  <a:pt x="19938" y="306959"/>
                </a:lnTo>
                <a:lnTo>
                  <a:pt x="22446" y="305141"/>
                </a:lnTo>
                <a:close/>
              </a:path>
              <a:path w="425450" h="307339">
                <a:moveTo>
                  <a:pt x="46123" y="260231"/>
                </a:moveTo>
                <a:lnTo>
                  <a:pt x="9312" y="286501"/>
                </a:lnTo>
                <a:lnTo>
                  <a:pt x="5576" y="294809"/>
                </a:lnTo>
                <a:lnTo>
                  <a:pt x="5460" y="295528"/>
                </a:lnTo>
                <a:lnTo>
                  <a:pt x="9143" y="300609"/>
                </a:lnTo>
                <a:lnTo>
                  <a:pt x="12826" y="305815"/>
                </a:lnTo>
                <a:lnTo>
                  <a:pt x="13668" y="305951"/>
                </a:lnTo>
                <a:lnTo>
                  <a:pt x="22446" y="305141"/>
                </a:lnTo>
                <a:lnTo>
                  <a:pt x="25018" y="303275"/>
                </a:lnTo>
                <a:lnTo>
                  <a:pt x="31421" y="298703"/>
                </a:lnTo>
                <a:lnTo>
                  <a:pt x="28828" y="298703"/>
                </a:lnTo>
                <a:lnTo>
                  <a:pt x="17399" y="282575"/>
                </a:lnTo>
                <a:lnTo>
                  <a:pt x="36877" y="280799"/>
                </a:lnTo>
                <a:lnTo>
                  <a:pt x="46123" y="260231"/>
                </a:lnTo>
                <a:close/>
              </a:path>
              <a:path w="425450" h="307339">
                <a:moveTo>
                  <a:pt x="111505" y="273938"/>
                </a:moveTo>
                <a:lnTo>
                  <a:pt x="59365" y="278748"/>
                </a:lnTo>
                <a:lnTo>
                  <a:pt x="25018" y="303275"/>
                </a:lnTo>
                <a:lnTo>
                  <a:pt x="22446" y="305141"/>
                </a:lnTo>
                <a:lnTo>
                  <a:pt x="113537" y="296672"/>
                </a:lnTo>
                <a:lnTo>
                  <a:pt x="118236" y="291084"/>
                </a:lnTo>
                <a:lnTo>
                  <a:pt x="117591" y="284734"/>
                </a:lnTo>
                <a:lnTo>
                  <a:pt x="117093" y="278511"/>
                </a:lnTo>
                <a:lnTo>
                  <a:pt x="111505" y="273938"/>
                </a:lnTo>
                <a:close/>
              </a:path>
              <a:path w="425450" h="307339">
                <a:moveTo>
                  <a:pt x="36877" y="280799"/>
                </a:moveTo>
                <a:lnTo>
                  <a:pt x="17399" y="282575"/>
                </a:lnTo>
                <a:lnTo>
                  <a:pt x="28828" y="298703"/>
                </a:lnTo>
                <a:lnTo>
                  <a:pt x="36877" y="280799"/>
                </a:lnTo>
                <a:close/>
              </a:path>
              <a:path w="425450" h="307339">
                <a:moveTo>
                  <a:pt x="59365" y="278748"/>
                </a:moveTo>
                <a:lnTo>
                  <a:pt x="36877" y="280799"/>
                </a:lnTo>
                <a:lnTo>
                  <a:pt x="28828" y="298703"/>
                </a:lnTo>
                <a:lnTo>
                  <a:pt x="31421" y="298703"/>
                </a:lnTo>
                <a:lnTo>
                  <a:pt x="59365" y="278748"/>
                </a:lnTo>
                <a:close/>
              </a:path>
              <a:path w="425450" h="307339">
                <a:moveTo>
                  <a:pt x="9312" y="286501"/>
                </a:moveTo>
                <a:lnTo>
                  <a:pt x="6603" y="288417"/>
                </a:lnTo>
                <a:lnTo>
                  <a:pt x="5576" y="294809"/>
                </a:lnTo>
                <a:lnTo>
                  <a:pt x="9312" y="286501"/>
                </a:lnTo>
                <a:close/>
              </a:path>
              <a:path w="425450" h="307339">
                <a:moveTo>
                  <a:pt x="53466" y="200533"/>
                </a:moveTo>
                <a:lnTo>
                  <a:pt x="46735" y="203073"/>
                </a:lnTo>
                <a:lnTo>
                  <a:pt x="44195" y="208914"/>
                </a:lnTo>
                <a:lnTo>
                  <a:pt x="9312" y="286501"/>
                </a:lnTo>
                <a:lnTo>
                  <a:pt x="46123" y="260231"/>
                </a:lnTo>
                <a:lnTo>
                  <a:pt x="65024" y="218186"/>
                </a:lnTo>
                <a:lnTo>
                  <a:pt x="67563" y="212471"/>
                </a:lnTo>
                <a:lnTo>
                  <a:pt x="65024" y="205739"/>
                </a:lnTo>
                <a:lnTo>
                  <a:pt x="59308" y="203073"/>
                </a:lnTo>
                <a:lnTo>
                  <a:pt x="53466" y="200533"/>
                </a:lnTo>
                <a:close/>
              </a:path>
              <a:path w="425450" h="307339">
                <a:moveTo>
                  <a:pt x="410463" y="0"/>
                </a:moveTo>
                <a:lnTo>
                  <a:pt x="405383" y="3683"/>
                </a:lnTo>
                <a:lnTo>
                  <a:pt x="46123" y="260231"/>
                </a:lnTo>
                <a:lnTo>
                  <a:pt x="36877" y="280799"/>
                </a:lnTo>
                <a:lnTo>
                  <a:pt x="59365" y="278748"/>
                </a:lnTo>
                <a:lnTo>
                  <a:pt x="423799" y="18542"/>
                </a:lnTo>
                <a:lnTo>
                  <a:pt x="424941" y="11430"/>
                </a:lnTo>
                <a:lnTo>
                  <a:pt x="421258" y="6350"/>
                </a:lnTo>
                <a:lnTo>
                  <a:pt x="417575" y="1143"/>
                </a:lnTo>
                <a:lnTo>
                  <a:pt x="410463" y="0"/>
                </a:lnTo>
                <a:close/>
              </a:path>
            </a:pathLst>
          </a:custGeom>
          <a:solidFill>
            <a:srgbClr val="2F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485132" y="1636776"/>
            <a:ext cx="2994660" cy="14706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715255" y="1866900"/>
            <a:ext cx="2543810" cy="1019810"/>
          </a:xfrm>
          <a:custGeom>
            <a:avLst/>
            <a:gdLst/>
            <a:ahLst/>
            <a:cxnLst/>
            <a:rect l="l" t="t" r="r" b="b"/>
            <a:pathLst>
              <a:path w="2543809" h="1019810">
                <a:moveTo>
                  <a:pt x="0" y="1019555"/>
                </a:moveTo>
                <a:lnTo>
                  <a:pt x="2543555" y="1019555"/>
                </a:lnTo>
                <a:lnTo>
                  <a:pt x="2543555" y="0"/>
                </a:lnTo>
                <a:lnTo>
                  <a:pt x="0" y="0"/>
                </a:lnTo>
                <a:lnTo>
                  <a:pt x="0" y="10195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4715255" y="1885543"/>
            <a:ext cx="254381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075" marR="201295">
              <a:lnSpc>
                <a:spcPct val="107100"/>
              </a:lnSpc>
              <a:spcBef>
                <a:spcPts val="100"/>
              </a:spcBef>
            </a:pPr>
            <a:r>
              <a:rPr sz="1400" spc="10" dirty="0">
                <a:latin typeface="Arial"/>
                <a:cs typeface="Arial"/>
              </a:rPr>
              <a:t>"html" </a:t>
            </a:r>
            <a:r>
              <a:rPr sz="1400" spc="-45" dirty="0">
                <a:latin typeface="Arial"/>
                <a:cs typeface="Arial"/>
              </a:rPr>
              <a:t>містить </a:t>
            </a:r>
            <a:r>
              <a:rPr sz="1400" spc="-65" dirty="0">
                <a:latin typeface="Arial"/>
                <a:cs typeface="Arial"/>
              </a:rPr>
              <a:t>два</a:t>
            </a:r>
            <a:r>
              <a:rPr sz="1400" spc="-300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вкладених  </a:t>
            </a:r>
            <a:r>
              <a:rPr sz="1400" spc="-70" dirty="0">
                <a:latin typeface="Arial"/>
                <a:cs typeface="Arial"/>
              </a:rPr>
              <a:t>елемента: </a:t>
            </a:r>
            <a:r>
              <a:rPr sz="1400" spc="-40" dirty="0">
                <a:latin typeface="Arial"/>
                <a:cs typeface="Arial"/>
              </a:rPr>
              <a:t>"head" </a:t>
            </a:r>
            <a:r>
              <a:rPr sz="1400" spc="10" dirty="0">
                <a:latin typeface="Arial"/>
                <a:cs typeface="Arial"/>
              </a:rPr>
              <a:t>і </a:t>
            </a:r>
            <a:r>
              <a:rPr sz="1400" spc="-30" dirty="0">
                <a:latin typeface="Arial"/>
                <a:cs typeface="Arial"/>
              </a:rPr>
              <a:t>"body". </a:t>
            </a:r>
            <a:r>
              <a:rPr sz="1400" spc="-60" dirty="0">
                <a:latin typeface="Arial"/>
                <a:cs typeface="Arial"/>
              </a:rPr>
              <a:t>Ви  </a:t>
            </a:r>
            <a:r>
              <a:rPr sz="1400" spc="-65" dirty="0">
                <a:latin typeface="Arial"/>
                <a:cs typeface="Arial"/>
              </a:rPr>
              <a:t>можете </a:t>
            </a:r>
            <a:r>
              <a:rPr sz="1400" spc="-55" dirty="0">
                <a:latin typeface="Arial"/>
                <a:cs typeface="Arial"/>
              </a:rPr>
              <a:t>називати </a:t>
            </a:r>
            <a:r>
              <a:rPr sz="1400" spc="-60" dirty="0">
                <a:latin typeface="Arial"/>
                <a:cs typeface="Arial"/>
              </a:rPr>
              <a:t>їх </a:t>
            </a:r>
            <a:r>
              <a:rPr sz="1400" spc="-35" dirty="0">
                <a:latin typeface="Arial"/>
                <a:cs typeface="Arial"/>
              </a:rPr>
              <a:t>"дітьми"  </a:t>
            </a:r>
            <a:r>
              <a:rPr sz="1400" spc="-75" dirty="0">
                <a:latin typeface="Arial"/>
                <a:cs typeface="Arial"/>
              </a:rPr>
              <a:t>елемента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10" dirty="0">
                <a:latin typeface="Arial"/>
                <a:cs typeface="Arial"/>
              </a:rPr>
              <a:t>"html"</a:t>
            </a:r>
            <a:endParaRPr sz="1400">
              <a:latin typeface="Arial"/>
              <a:cs typeface="Arial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7232904" y="2602979"/>
            <a:ext cx="845057" cy="2659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247255" y="2365882"/>
            <a:ext cx="711835" cy="173355"/>
          </a:xfrm>
          <a:custGeom>
            <a:avLst/>
            <a:gdLst/>
            <a:ahLst/>
            <a:cxnLst/>
            <a:rect l="l" t="t" r="r" b="b"/>
            <a:pathLst>
              <a:path w="711834" h="173355">
                <a:moveTo>
                  <a:pt x="645700" y="133396"/>
                </a:moveTo>
                <a:lnTo>
                  <a:pt x="596773" y="151637"/>
                </a:lnTo>
                <a:lnTo>
                  <a:pt x="593725" y="158241"/>
                </a:lnTo>
                <a:lnTo>
                  <a:pt x="595884" y="164083"/>
                </a:lnTo>
                <a:lnTo>
                  <a:pt x="598170" y="170052"/>
                </a:lnTo>
                <a:lnTo>
                  <a:pt x="604774" y="173100"/>
                </a:lnTo>
                <a:lnTo>
                  <a:pt x="610616" y="170814"/>
                </a:lnTo>
                <a:lnTo>
                  <a:pt x="690503" y="141108"/>
                </a:lnTo>
                <a:lnTo>
                  <a:pt x="645700" y="133396"/>
                </a:lnTo>
                <a:close/>
              </a:path>
              <a:path w="711834" h="173355">
                <a:moveTo>
                  <a:pt x="698817" y="138016"/>
                </a:moveTo>
                <a:lnTo>
                  <a:pt x="690503" y="141108"/>
                </a:lnTo>
                <a:lnTo>
                  <a:pt x="693547" y="141604"/>
                </a:lnTo>
                <a:lnTo>
                  <a:pt x="698817" y="138016"/>
                </a:lnTo>
                <a:close/>
              </a:path>
              <a:path w="711834" h="173355">
                <a:moveTo>
                  <a:pt x="666994" y="125447"/>
                </a:moveTo>
                <a:lnTo>
                  <a:pt x="645700" y="133396"/>
                </a:lnTo>
                <a:lnTo>
                  <a:pt x="690503" y="141108"/>
                </a:lnTo>
                <a:lnTo>
                  <a:pt x="698729" y="138049"/>
                </a:lnTo>
                <a:lnTo>
                  <a:pt x="681990" y="138049"/>
                </a:lnTo>
                <a:lnTo>
                  <a:pt x="666994" y="125447"/>
                </a:lnTo>
                <a:close/>
              </a:path>
              <a:path w="711834" h="173355">
                <a:moveTo>
                  <a:pt x="685292" y="118617"/>
                </a:moveTo>
                <a:lnTo>
                  <a:pt x="666994" y="125447"/>
                </a:lnTo>
                <a:lnTo>
                  <a:pt x="681990" y="138049"/>
                </a:lnTo>
                <a:lnTo>
                  <a:pt x="685292" y="118617"/>
                </a:lnTo>
                <a:close/>
              </a:path>
              <a:path w="711834" h="173355">
                <a:moveTo>
                  <a:pt x="694352" y="118617"/>
                </a:moveTo>
                <a:lnTo>
                  <a:pt x="685292" y="118617"/>
                </a:lnTo>
                <a:lnTo>
                  <a:pt x="681990" y="138049"/>
                </a:lnTo>
                <a:lnTo>
                  <a:pt x="698729" y="138049"/>
                </a:lnTo>
                <a:lnTo>
                  <a:pt x="699516" y="137540"/>
                </a:lnTo>
                <a:lnTo>
                  <a:pt x="700531" y="131317"/>
                </a:lnTo>
                <a:lnTo>
                  <a:pt x="701675" y="125094"/>
                </a:lnTo>
                <a:lnTo>
                  <a:pt x="701134" y="124324"/>
                </a:lnTo>
                <a:lnTo>
                  <a:pt x="694352" y="118617"/>
                </a:lnTo>
                <a:close/>
              </a:path>
              <a:path w="711834" h="173355">
                <a:moveTo>
                  <a:pt x="701134" y="124324"/>
                </a:moveTo>
                <a:lnTo>
                  <a:pt x="701675" y="125094"/>
                </a:lnTo>
                <a:lnTo>
                  <a:pt x="700531" y="131317"/>
                </a:lnTo>
                <a:lnTo>
                  <a:pt x="699516" y="137540"/>
                </a:lnTo>
                <a:lnTo>
                  <a:pt x="698817" y="138016"/>
                </a:lnTo>
                <a:lnTo>
                  <a:pt x="711708" y="133222"/>
                </a:lnTo>
                <a:lnTo>
                  <a:pt x="701134" y="124324"/>
                </a:lnTo>
                <a:close/>
              </a:path>
              <a:path w="711834" h="173355">
                <a:moveTo>
                  <a:pt x="8000" y="0"/>
                </a:moveTo>
                <a:lnTo>
                  <a:pt x="2159" y="4190"/>
                </a:lnTo>
                <a:lnTo>
                  <a:pt x="1016" y="10413"/>
                </a:lnTo>
                <a:lnTo>
                  <a:pt x="0" y="16637"/>
                </a:lnTo>
                <a:lnTo>
                  <a:pt x="4191" y="22478"/>
                </a:lnTo>
                <a:lnTo>
                  <a:pt x="10414" y="23621"/>
                </a:lnTo>
                <a:lnTo>
                  <a:pt x="645700" y="133396"/>
                </a:lnTo>
                <a:lnTo>
                  <a:pt x="666994" y="125447"/>
                </a:lnTo>
                <a:lnTo>
                  <a:pt x="649711" y="110924"/>
                </a:lnTo>
                <a:lnTo>
                  <a:pt x="8000" y="0"/>
                </a:lnTo>
                <a:close/>
              </a:path>
              <a:path w="711834" h="173355">
                <a:moveTo>
                  <a:pt x="649711" y="110924"/>
                </a:moveTo>
                <a:lnTo>
                  <a:pt x="666994" y="125447"/>
                </a:lnTo>
                <a:lnTo>
                  <a:pt x="685292" y="118617"/>
                </a:lnTo>
                <a:lnTo>
                  <a:pt x="694352" y="118617"/>
                </a:lnTo>
                <a:lnTo>
                  <a:pt x="649711" y="110924"/>
                </a:lnTo>
                <a:close/>
              </a:path>
              <a:path w="711834" h="173355">
                <a:moveTo>
                  <a:pt x="694348" y="118614"/>
                </a:moveTo>
                <a:lnTo>
                  <a:pt x="701134" y="124324"/>
                </a:lnTo>
                <a:lnTo>
                  <a:pt x="697484" y="119125"/>
                </a:lnTo>
                <a:lnTo>
                  <a:pt x="694348" y="118614"/>
                </a:lnTo>
                <a:close/>
              </a:path>
              <a:path w="711834" h="173355">
                <a:moveTo>
                  <a:pt x="624331" y="59689"/>
                </a:moveTo>
                <a:lnTo>
                  <a:pt x="617093" y="60325"/>
                </a:lnTo>
                <a:lnTo>
                  <a:pt x="608965" y="69976"/>
                </a:lnTo>
                <a:lnTo>
                  <a:pt x="609600" y="77215"/>
                </a:lnTo>
                <a:lnTo>
                  <a:pt x="649711" y="110924"/>
                </a:lnTo>
                <a:lnTo>
                  <a:pt x="694348" y="118614"/>
                </a:lnTo>
                <a:lnTo>
                  <a:pt x="624331" y="59689"/>
                </a:lnTo>
                <a:close/>
              </a:path>
            </a:pathLst>
          </a:custGeom>
          <a:solidFill>
            <a:srgbClr val="2F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9755123" y="1751076"/>
            <a:ext cx="2436874" cy="14691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9985247" y="1981200"/>
            <a:ext cx="2115820" cy="1018540"/>
          </a:xfrm>
          <a:custGeom>
            <a:avLst/>
            <a:gdLst/>
            <a:ahLst/>
            <a:cxnLst/>
            <a:rect l="l" t="t" r="r" b="b"/>
            <a:pathLst>
              <a:path w="2115820" h="1018539">
                <a:moveTo>
                  <a:pt x="0" y="1018032"/>
                </a:moveTo>
                <a:lnTo>
                  <a:pt x="2115311" y="1018032"/>
                </a:lnTo>
                <a:lnTo>
                  <a:pt x="2115311" y="0"/>
                </a:lnTo>
                <a:lnTo>
                  <a:pt x="0" y="0"/>
                </a:lnTo>
                <a:lnTo>
                  <a:pt x="0" y="10180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10065511" y="1998954"/>
            <a:ext cx="1879600" cy="93980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400" spc="-20" dirty="0">
                <a:latin typeface="Arial"/>
                <a:cs typeface="Arial"/>
              </a:rPr>
              <a:t>"body" </a:t>
            </a:r>
            <a:r>
              <a:rPr sz="1400" spc="-45" dirty="0">
                <a:latin typeface="Arial"/>
                <a:cs typeface="Arial"/>
              </a:rPr>
              <a:t>вкладений</a:t>
            </a:r>
            <a:r>
              <a:rPr sz="1400" spc="-215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в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7100"/>
              </a:lnSpc>
            </a:pPr>
            <a:r>
              <a:rPr sz="1400" spc="-75" dirty="0">
                <a:latin typeface="Arial"/>
                <a:cs typeface="Arial"/>
              </a:rPr>
              <a:t>елемент </a:t>
            </a:r>
            <a:r>
              <a:rPr sz="1400" spc="5" dirty="0">
                <a:latin typeface="Arial"/>
                <a:cs typeface="Arial"/>
              </a:rPr>
              <a:t>"html", </a:t>
            </a:r>
            <a:r>
              <a:rPr sz="1400" spc="-45" dirty="0">
                <a:latin typeface="Arial"/>
                <a:cs typeface="Arial"/>
              </a:rPr>
              <a:t>тому</a:t>
            </a:r>
            <a:r>
              <a:rPr sz="1400" spc="-270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ми  </a:t>
            </a:r>
            <a:r>
              <a:rPr sz="1400" spc="-30" dirty="0">
                <a:latin typeface="Arial"/>
                <a:cs typeface="Arial"/>
              </a:rPr>
              <a:t>говоримо, </a:t>
            </a:r>
            <a:r>
              <a:rPr sz="1400" spc="-65" dirty="0">
                <a:latin typeface="Arial"/>
                <a:cs typeface="Arial"/>
              </a:rPr>
              <a:t>що </a:t>
            </a:r>
            <a:r>
              <a:rPr sz="1400" spc="-20" dirty="0">
                <a:latin typeface="Arial"/>
                <a:cs typeface="Arial"/>
              </a:rPr>
              <a:t>"body" </a:t>
            </a:r>
            <a:r>
              <a:rPr sz="1400" spc="-95" dirty="0">
                <a:latin typeface="Arial"/>
                <a:cs typeface="Arial"/>
              </a:rPr>
              <a:t>–  </a:t>
            </a:r>
            <a:r>
              <a:rPr sz="1400" spc="-40" dirty="0">
                <a:latin typeface="Arial"/>
                <a:cs typeface="Arial"/>
              </a:rPr>
              <a:t>"дитина"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10" dirty="0">
                <a:latin typeface="Arial"/>
                <a:cs typeface="Arial"/>
              </a:rPr>
              <a:t>"html"</a:t>
            </a:r>
            <a:endParaRPr sz="1400">
              <a:latin typeface="Arial"/>
              <a:cs typeface="Arial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10483595" y="3366503"/>
            <a:ext cx="584441" cy="4076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0604754" y="2986913"/>
            <a:ext cx="452120" cy="276860"/>
          </a:xfrm>
          <a:custGeom>
            <a:avLst/>
            <a:gdLst/>
            <a:ahLst/>
            <a:cxnLst/>
            <a:rect l="l" t="t" r="r" b="b"/>
            <a:pathLst>
              <a:path w="452120" h="276860">
                <a:moveTo>
                  <a:pt x="22517" y="275097"/>
                </a:moveTo>
                <a:lnTo>
                  <a:pt x="13750" y="275190"/>
                </a:lnTo>
                <a:lnTo>
                  <a:pt x="19812" y="276733"/>
                </a:lnTo>
                <a:lnTo>
                  <a:pt x="22517" y="275097"/>
                </a:lnTo>
                <a:close/>
              </a:path>
              <a:path w="452120" h="276860">
                <a:moveTo>
                  <a:pt x="6508" y="263525"/>
                </a:moveTo>
                <a:lnTo>
                  <a:pt x="0" y="275336"/>
                </a:lnTo>
                <a:lnTo>
                  <a:pt x="13750" y="275190"/>
                </a:lnTo>
                <a:lnTo>
                  <a:pt x="12826" y="274954"/>
                </a:lnTo>
                <a:lnTo>
                  <a:pt x="9651" y="269494"/>
                </a:lnTo>
                <a:lnTo>
                  <a:pt x="6350" y="264160"/>
                </a:lnTo>
                <a:lnTo>
                  <a:pt x="6508" y="263525"/>
                </a:lnTo>
                <a:close/>
              </a:path>
              <a:path w="452120" h="276860">
                <a:moveTo>
                  <a:pt x="49784" y="232232"/>
                </a:moveTo>
                <a:lnTo>
                  <a:pt x="13589" y="253873"/>
                </a:lnTo>
                <a:lnTo>
                  <a:pt x="10997" y="255379"/>
                </a:lnTo>
                <a:lnTo>
                  <a:pt x="6508" y="263525"/>
                </a:lnTo>
                <a:lnTo>
                  <a:pt x="6350" y="264160"/>
                </a:lnTo>
                <a:lnTo>
                  <a:pt x="9651" y="269494"/>
                </a:lnTo>
                <a:lnTo>
                  <a:pt x="12826" y="274954"/>
                </a:lnTo>
                <a:lnTo>
                  <a:pt x="13750" y="275190"/>
                </a:lnTo>
                <a:lnTo>
                  <a:pt x="22517" y="275097"/>
                </a:lnTo>
                <a:lnTo>
                  <a:pt x="32497" y="269113"/>
                </a:lnTo>
                <a:lnTo>
                  <a:pt x="29464" y="269113"/>
                </a:lnTo>
                <a:lnTo>
                  <a:pt x="19303" y="252222"/>
                </a:lnTo>
                <a:lnTo>
                  <a:pt x="38879" y="252024"/>
                </a:lnTo>
                <a:lnTo>
                  <a:pt x="49784" y="232232"/>
                </a:lnTo>
                <a:close/>
              </a:path>
              <a:path w="452120" h="276860">
                <a:moveTo>
                  <a:pt x="113792" y="251206"/>
                </a:moveTo>
                <a:lnTo>
                  <a:pt x="107569" y="251333"/>
                </a:lnTo>
                <a:lnTo>
                  <a:pt x="61469" y="251797"/>
                </a:lnTo>
                <a:lnTo>
                  <a:pt x="22517" y="275097"/>
                </a:lnTo>
                <a:lnTo>
                  <a:pt x="114046" y="274065"/>
                </a:lnTo>
                <a:lnTo>
                  <a:pt x="119125" y="268859"/>
                </a:lnTo>
                <a:lnTo>
                  <a:pt x="118999" y="256286"/>
                </a:lnTo>
                <a:lnTo>
                  <a:pt x="113792" y="251206"/>
                </a:lnTo>
                <a:close/>
              </a:path>
              <a:path w="452120" h="276860">
                <a:moveTo>
                  <a:pt x="38879" y="252024"/>
                </a:moveTo>
                <a:lnTo>
                  <a:pt x="19303" y="252222"/>
                </a:lnTo>
                <a:lnTo>
                  <a:pt x="29464" y="269113"/>
                </a:lnTo>
                <a:lnTo>
                  <a:pt x="38879" y="252024"/>
                </a:lnTo>
                <a:close/>
              </a:path>
              <a:path w="452120" h="276860">
                <a:moveTo>
                  <a:pt x="61469" y="251797"/>
                </a:moveTo>
                <a:lnTo>
                  <a:pt x="38879" y="252024"/>
                </a:lnTo>
                <a:lnTo>
                  <a:pt x="29464" y="269113"/>
                </a:lnTo>
                <a:lnTo>
                  <a:pt x="32497" y="269113"/>
                </a:lnTo>
                <a:lnTo>
                  <a:pt x="61469" y="251797"/>
                </a:lnTo>
                <a:close/>
              </a:path>
              <a:path w="452120" h="276860">
                <a:moveTo>
                  <a:pt x="10997" y="255379"/>
                </a:moveTo>
                <a:lnTo>
                  <a:pt x="8127" y="257048"/>
                </a:lnTo>
                <a:lnTo>
                  <a:pt x="6508" y="263525"/>
                </a:lnTo>
                <a:lnTo>
                  <a:pt x="10997" y="255379"/>
                </a:lnTo>
                <a:close/>
              </a:path>
              <a:path w="452120" h="276860">
                <a:moveTo>
                  <a:pt x="61975" y="173354"/>
                </a:moveTo>
                <a:lnTo>
                  <a:pt x="55118" y="175387"/>
                </a:lnTo>
                <a:lnTo>
                  <a:pt x="52070" y="180848"/>
                </a:lnTo>
                <a:lnTo>
                  <a:pt x="10997" y="255379"/>
                </a:lnTo>
                <a:lnTo>
                  <a:pt x="13589" y="253873"/>
                </a:lnTo>
                <a:lnTo>
                  <a:pt x="49784" y="232232"/>
                </a:lnTo>
                <a:lnTo>
                  <a:pt x="72009" y="191897"/>
                </a:lnTo>
                <a:lnTo>
                  <a:pt x="75056" y="186436"/>
                </a:lnTo>
                <a:lnTo>
                  <a:pt x="73025" y="179450"/>
                </a:lnTo>
                <a:lnTo>
                  <a:pt x="67564" y="176402"/>
                </a:lnTo>
                <a:lnTo>
                  <a:pt x="61975" y="173354"/>
                </a:lnTo>
                <a:close/>
              </a:path>
              <a:path w="452120" h="276860">
                <a:moveTo>
                  <a:pt x="438150" y="0"/>
                </a:moveTo>
                <a:lnTo>
                  <a:pt x="49784" y="232232"/>
                </a:lnTo>
                <a:lnTo>
                  <a:pt x="38879" y="252024"/>
                </a:lnTo>
                <a:lnTo>
                  <a:pt x="61469" y="251797"/>
                </a:lnTo>
                <a:lnTo>
                  <a:pt x="449834" y="19685"/>
                </a:lnTo>
                <a:lnTo>
                  <a:pt x="451612" y="12573"/>
                </a:lnTo>
                <a:lnTo>
                  <a:pt x="448437" y="7238"/>
                </a:lnTo>
                <a:lnTo>
                  <a:pt x="445135" y="1777"/>
                </a:lnTo>
                <a:lnTo>
                  <a:pt x="438150" y="0"/>
                </a:lnTo>
                <a:close/>
              </a:path>
            </a:pathLst>
          </a:custGeom>
          <a:solidFill>
            <a:srgbClr val="2F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27476" y="4178833"/>
            <a:ext cx="2566416" cy="112773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3657600" y="4408932"/>
            <a:ext cx="2115820" cy="67691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88265" rIns="0" bIns="0" rtlCol="0">
            <a:spAutoFit/>
          </a:bodyPr>
          <a:lstStyle/>
          <a:p>
            <a:pPr marL="471805" marR="341630" indent="-120650">
              <a:lnSpc>
                <a:spcPct val="107100"/>
              </a:lnSpc>
              <a:spcBef>
                <a:spcPts val="695"/>
              </a:spcBef>
            </a:pPr>
            <a:r>
              <a:rPr sz="1400" spc="20" dirty="0">
                <a:latin typeface="Arial"/>
                <a:cs typeface="Arial"/>
              </a:rPr>
              <a:t>"title" </a:t>
            </a:r>
            <a:r>
              <a:rPr sz="1400" spc="-45" dirty="0">
                <a:latin typeface="Arial"/>
                <a:cs typeface="Arial"/>
              </a:rPr>
              <a:t>вкладений</a:t>
            </a:r>
            <a:r>
              <a:rPr sz="1400" spc="-280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в  </a:t>
            </a:r>
            <a:r>
              <a:rPr sz="1400" spc="-75" dirty="0">
                <a:latin typeface="Arial"/>
                <a:cs typeface="Arial"/>
              </a:rPr>
              <a:t>елемент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"head"</a:t>
            </a:r>
            <a:endParaRPr sz="1400">
              <a:latin typeface="Arial"/>
              <a:cs typeface="Arial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5747003" y="4965179"/>
            <a:ext cx="845057" cy="2659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761354" y="4728083"/>
            <a:ext cx="711835" cy="173355"/>
          </a:xfrm>
          <a:custGeom>
            <a:avLst/>
            <a:gdLst/>
            <a:ahLst/>
            <a:cxnLst/>
            <a:rect l="l" t="t" r="r" b="b"/>
            <a:pathLst>
              <a:path w="711835" h="173354">
                <a:moveTo>
                  <a:pt x="645700" y="133396"/>
                </a:moveTo>
                <a:lnTo>
                  <a:pt x="596773" y="151638"/>
                </a:lnTo>
                <a:lnTo>
                  <a:pt x="593725" y="158242"/>
                </a:lnTo>
                <a:lnTo>
                  <a:pt x="595884" y="164084"/>
                </a:lnTo>
                <a:lnTo>
                  <a:pt x="598170" y="170053"/>
                </a:lnTo>
                <a:lnTo>
                  <a:pt x="604774" y="173101"/>
                </a:lnTo>
                <a:lnTo>
                  <a:pt x="610616" y="170815"/>
                </a:lnTo>
                <a:lnTo>
                  <a:pt x="690503" y="141108"/>
                </a:lnTo>
                <a:lnTo>
                  <a:pt x="645700" y="133396"/>
                </a:lnTo>
                <a:close/>
              </a:path>
              <a:path w="711835" h="173354">
                <a:moveTo>
                  <a:pt x="698817" y="138016"/>
                </a:moveTo>
                <a:lnTo>
                  <a:pt x="690503" y="141108"/>
                </a:lnTo>
                <a:lnTo>
                  <a:pt x="693547" y="141605"/>
                </a:lnTo>
                <a:lnTo>
                  <a:pt x="698817" y="138016"/>
                </a:lnTo>
                <a:close/>
              </a:path>
              <a:path w="711835" h="173354">
                <a:moveTo>
                  <a:pt x="666994" y="125447"/>
                </a:moveTo>
                <a:lnTo>
                  <a:pt x="645700" y="133396"/>
                </a:lnTo>
                <a:lnTo>
                  <a:pt x="690503" y="141108"/>
                </a:lnTo>
                <a:lnTo>
                  <a:pt x="698729" y="138049"/>
                </a:lnTo>
                <a:lnTo>
                  <a:pt x="681990" y="138049"/>
                </a:lnTo>
                <a:lnTo>
                  <a:pt x="666994" y="125447"/>
                </a:lnTo>
                <a:close/>
              </a:path>
              <a:path w="711835" h="173354">
                <a:moveTo>
                  <a:pt x="685292" y="118618"/>
                </a:moveTo>
                <a:lnTo>
                  <a:pt x="666994" y="125447"/>
                </a:lnTo>
                <a:lnTo>
                  <a:pt x="681990" y="138049"/>
                </a:lnTo>
                <a:lnTo>
                  <a:pt x="685292" y="118618"/>
                </a:lnTo>
                <a:close/>
              </a:path>
              <a:path w="711835" h="173354">
                <a:moveTo>
                  <a:pt x="694352" y="118618"/>
                </a:moveTo>
                <a:lnTo>
                  <a:pt x="685292" y="118618"/>
                </a:lnTo>
                <a:lnTo>
                  <a:pt x="681990" y="138049"/>
                </a:lnTo>
                <a:lnTo>
                  <a:pt x="698729" y="138049"/>
                </a:lnTo>
                <a:lnTo>
                  <a:pt x="699516" y="137541"/>
                </a:lnTo>
                <a:lnTo>
                  <a:pt x="700532" y="131318"/>
                </a:lnTo>
                <a:lnTo>
                  <a:pt x="701675" y="125095"/>
                </a:lnTo>
                <a:lnTo>
                  <a:pt x="701134" y="124324"/>
                </a:lnTo>
                <a:lnTo>
                  <a:pt x="694352" y="118618"/>
                </a:lnTo>
                <a:close/>
              </a:path>
              <a:path w="711835" h="173354">
                <a:moveTo>
                  <a:pt x="701134" y="124324"/>
                </a:moveTo>
                <a:lnTo>
                  <a:pt x="701675" y="125095"/>
                </a:lnTo>
                <a:lnTo>
                  <a:pt x="700532" y="131318"/>
                </a:lnTo>
                <a:lnTo>
                  <a:pt x="699516" y="137541"/>
                </a:lnTo>
                <a:lnTo>
                  <a:pt x="698817" y="138016"/>
                </a:lnTo>
                <a:lnTo>
                  <a:pt x="711708" y="133223"/>
                </a:lnTo>
                <a:lnTo>
                  <a:pt x="701134" y="124324"/>
                </a:lnTo>
                <a:close/>
              </a:path>
              <a:path w="711835" h="173354">
                <a:moveTo>
                  <a:pt x="8000" y="0"/>
                </a:moveTo>
                <a:lnTo>
                  <a:pt x="2159" y="4191"/>
                </a:lnTo>
                <a:lnTo>
                  <a:pt x="1016" y="10414"/>
                </a:lnTo>
                <a:lnTo>
                  <a:pt x="0" y="16637"/>
                </a:lnTo>
                <a:lnTo>
                  <a:pt x="4191" y="22479"/>
                </a:lnTo>
                <a:lnTo>
                  <a:pt x="10414" y="23622"/>
                </a:lnTo>
                <a:lnTo>
                  <a:pt x="645700" y="133396"/>
                </a:lnTo>
                <a:lnTo>
                  <a:pt x="666994" y="125447"/>
                </a:lnTo>
                <a:lnTo>
                  <a:pt x="649711" y="110924"/>
                </a:lnTo>
                <a:lnTo>
                  <a:pt x="8000" y="0"/>
                </a:lnTo>
                <a:close/>
              </a:path>
              <a:path w="711835" h="173354">
                <a:moveTo>
                  <a:pt x="649711" y="110924"/>
                </a:moveTo>
                <a:lnTo>
                  <a:pt x="666994" y="125447"/>
                </a:lnTo>
                <a:lnTo>
                  <a:pt x="685292" y="118618"/>
                </a:lnTo>
                <a:lnTo>
                  <a:pt x="694352" y="118618"/>
                </a:lnTo>
                <a:lnTo>
                  <a:pt x="649711" y="110924"/>
                </a:lnTo>
                <a:close/>
              </a:path>
              <a:path w="711835" h="173354">
                <a:moveTo>
                  <a:pt x="694348" y="118614"/>
                </a:moveTo>
                <a:lnTo>
                  <a:pt x="701134" y="124324"/>
                </a:lnTo>
                <a:lnTo>
                  <a:pt x="697484" y="119126"/>
                </a:lnTo>
                <a:lnTo>
                  <a:pt x="694348" y="118614"/>
                </a:lnTo>
                <a:close/>
              </a:path>
              <a:path w="711835" h="173354">
                <a:moveTo>
                  <a:pt x="624332" y="59690"/>
                </a:moveTo>
                <a:lnTo>
                  <a:pt x="617093" y="60325"/>
                </a:lnTo>
                <a:lnTo>
                  <a:pt x="608965" y="69977"/>
                </a:lnTo>
                <a:lnTo>
                  <a:pt x="609600" y="77216"/>
                </a:lnTo>
                <a:lnTo>
                  <a:pt x="649711" y="110924"/>
                </a:lnTo>
                <a:lnTo>
                  <a:pt x="694348" y="118614"/>
                </a:lnTo>
                <a:lnTo>
                  <a:pt x="624332" y="59690"/>
                </a:lnTo>
                <a:close/>
              </a:path>
            </a:pathLst>
          </a:custGeom>
          <a:solidFill>
            <a:srgbClr val="2F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723888" y="5407201"/>
            <a:ext cx="3070859" cy="13731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/>
          <p:nvPr/>
        </p:nvSpPr>
        <p:spPr>
          <a:xfrm>
            <a:off x="6954011" y="5637276"/>
            <a:ext cx="2620010" cy="92201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99695" rIns="0" bIns="0" rtlCol="0">
            <a:spAutoFit/>
          </a:bodyPr>
          <a:lstStyle/>
          <a:p>
            <a:pPr marL="140335">
              <a:lnSpc>
                <a:spcPct val="100000"/>
              </a:lnSpc>
              <a:spcBef>
                <a:spcPts val="785"/>
              </a:spcBef>
            </a:pPr>
            <a:r>
              <a:rPr sz="1400" spc="-5" dirty="0">
                <a:latin typeface="Arial"/>
                <a:cs typeface="Arial"/>
              </a:rPr>
              <a:t>"p"</a:t>
            </a:r>
            <a:r>
              <a:rPr sz="1400" spc="-300" dirty="0">
                <a:latin typeface="Arial"/>
                <a:cs typeface="Arial"/>
              </a:rPr>
              <a:t> </a:t>
            </a:r>
            <a:r>
              <a:rPr sz="1400" spc="-95" dirty="0">
                <a:latin typeface="Arial"/>
                <a:cs typeface="Arial"/>
              </a:rPr>
              <a:t>– </a:t>
            </a:r>
            <a:r>
              <a:rPr sz="1400" spc="-35" dirty="0">
                <a:latin typeface="Arial"/>
                <a:cs typeface="Arial"/>
              </a:rPr>
              <a:t>"батько" </a:t>
            </a:r>
            <a:r>
              <a:rPr sz="1400" spc="-20" dirty="0">
                <a:latin typeface="Arial"/>
                <a:cs typeface="Arial"/>
              </a:rPr>
              <a:t>"strong","body" </a:t>
            </a:r>
            <a:r>
              <a:rPr sz="1400" spc="-95" dirty="0">
                <a:latin typeface="Arial"/>
                <a:cs typeface="Arial"/>
              </a:rPr>
              <a:t>–</a:t>
            </a:r>
            <a:endParaRPr sz="1400">
              <a:latin typeface="Arial"/>
              <a:cs typeface="Arial"/>
            </a:endParaRPr>
          </a:p>
          <a:p>
            <a:pPr marL="309245" marR="299085" algn="ctr">
              <a:lnSpc>
                <a:spcPct val="114999"/>
              </a:lnSpc>
            </a:pPr>
            <a:r>
              <a:rPr sz="1400" spc="-35" dirty="0">
                <a:latin typeface="Arial"/>
                <a:cs typeface="Arial"/>
              </a:rPr>
              <a:t>"батько"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"p"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spc="10" dirty="0">
                <a:latin typeface="Arial"/>
                <a:cs typeface="Arial"/>
              </a:rPr>
              <a:t>і</a:t>
            </a:r>
            <a:r>
              <a:rPr sz="1400" spc="-125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"h1",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10" dirty="0">
                <a:latin typeface="Arial"/>
                <a:cs typeface="Arial"/>
              </a:rPr>
              <a:t>"html"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95" dirty="0">
                <a:latin typeface="Arial"/>
                <a:cs typeface="Arial"/>
              </a:rPr>
              <a:t>–  </a:t>
            </a:r>
            <a:r>
              <a:rPr sz="1400" spc="-35" dirty="0">
                <a:latin typeface="Arial"/>
                <a:cs typeface="Arial"/>
              </a:rPr>
              <a:t>"батько"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"body"</a:t>
            </a:r>
            <a:endParaRPr sz="1400">
              <a:latin typeface="Arial"/>
              <a:cs typeface="Arial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9547859" y="6124950"/>
            <a:ext cx="558546" cy="73304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561448" y="5473446"/>
            <a:ext cx="426084" cy="655955"/>
          </a:xfrm>
          <a:custGeom>
            <a:avLst/>
            <a:gdLst/>
            <a:ahLst/>
            <a:cxnLst/>
            <a:rect l="l" t="t" r="r" b="b"/>
            <a:pathLst>
              <a:path w="426084" h="655954">
                <a:moveTo>
                  <a:pt x="400631" y="38119"/>
                </a:moveTo>
                <a:lnTo>
                  <a:pt x="380377" y="48459"/>
                </a:lnTo>
                <a:lnTo>
                  <a:pt x="0" y="641654"/>
                </a:lnTo>
                <a:lnTo>
                  <a:pt x="1650" y="648715"/>
                </a:lnTo>
                <a:lnTo>
                  <a:pt x="6857" y="652132"/>
                </a:lnTo>
                <a:lnTo>
                  <a:pt x="12192" y="655535"/>
                </a:lnTo>
                <a:lnTo>
                  <a:pt x="19303" y="653986"/>
                </a:lnTo>
                <a:lnTo>
                  <a:pt x="22732" y="648677"/>
                </a:lnTo>
                <a:lnTo>
                  <a:pt x="399681" y="60911"/>
                </a:lnTo>
                <a:lnTo>
                  <a:pt x="400631" y="38119"/>
                </a:lnTo>
                <a:close/>
              </a:path>
              <a:path w="426084" h="655954">
                <a:moveTo>
                  <a:pt x="424128" y="22792"/>
                </a:moveTo>
                <a:lnTo>
                  <a:pt x="399681" y="60911"/>
                </a:lnTo>
                <a:lnTo>
                  <a:pt x="397509" y="113029"/>
                </a:lnTo>
                <a:lnTo>
                  <a:pt x="402335" y="118338"/>
                </a:lnTo>
                <a:lnTo>
                  <a:pt x="415035" y="118871"/>
                </a:lnTo>
                <a:lnTo>
                  <a:pt x="420243" y="113918"/>
                </a:lnTo>
                <a:lnTo>
                  <a:pt x="420624" y="107695"/>
                </a:lnTo>
                <a:lnTo>
                  <a:pt x="424128" y="22792"/>
                </a:lnTo>
                <a:close/>
              </a:path>
              <a:path w="426084" h="655954">
                <a:moveTo>
                  <a:pt x="404885" y="10305"/>
                </a:moveTo>
                <a:lnTo>
                  <a:pt x="329056" y="49021"/>
                </a:lnTo>
                <a:lnTo>
                  <a:pt x="323469" y="51942"/>
                </a:lnTo>
                <a:lnTo>
                  <a:pt x="321309" y="58800"/>
                </a:lnTo>
                <a:lnTo>
                  <a:pt x="324103" y="64388"/>
                </a:lnTo>
                <a:lnTo>
                  <a:pt x="327025" y="69976"/>
                </a:lnTo>
                <a:lnTo>
                  <a:pt x="333882" y="72262"/>
                </a:lnTo>
                <a:lnTo>
                  <a:pt x="339471" y="69341"/>
                </a:lnTo>
                <a:lnTo>
                  <a:pt x="380377" y="48459"/>
                </a:lnTo>
                <a:lnTo>
                  <a:pt x="403225" y="12826"/>
                </a:lnTo>
                <a:lnTo>
                  <a:pt x="404885" y="10305"/>
                </a:lnTo>
                <a:close/>
              </a:path>
              <a:path w="426084" h="655954">
                <a:moveTo>
                  <a:pt x="424303" y="18541"/>
                </a:moveTo>
                <a:lnTo>
                  <a:pt x="401447" y="18541"/>
                </a:lnTo>
                <a:lnTo>
                  <a:pt x="418083" y="29209"/>
                </a:lnTo>
                <a:lnTo>
                  <a:pt x="400631" y="38119"/>
                </a:lnTo>
                <a:lnTo>
                  <a:pt x="399681" y="60911"/>
                </a:lnTo>
                <a:lnTo>
                  <a:pt x="424128" y="22792"/>
                </a:lnTo>
                <a:lnTo>
                  <a:pt x="424303" y="18541"/>
                </a:lnTo>
                <a:close/>
              </a:path>
              <a:path w="426084" h="655954">
                <a:moveTo>
                  <a:pt x="413766" y="5968"/>
                </a:moveTo>
                <a:lnTo>
                  <a:pt x="413055" y="6133"/>
                </a:lnTo>
                <a:lnTo>
                  <a:pt x="404885" y="10305"/>
                </a:lnTo>
                <a:lnTo>
                  <a:pt x="403225" y="12826"/>
                </a:lnTo>
                <a:lnTo>
                  <a:pt x="380377" y="48459"/>
                </a:lnTo>
                <a:lnTo>
                  <a:pt x="400631" y="38119"/>
                </a:lnTo>
                <a:lnTo>
                  <a:pt x="401447" y="18541"/>
                </a:lnTo>
                <a:lnTo>
                  <a:pt x="424303" y="18541"/>
                </a:lnTo>
                <a:lnTo>
                  <a:pt x="424504" y="13677"/>
                </a:lnTo>
                <a:lnTo>
                  <a:pt x="424306" y="12826"/>
                </a:lnTo>
                <a:lnTo>
                  <a:pt x="418973" y="9397"/>
                </a:lnTo>
                <a:lnTo>
                  <a:pt x="413766" y="5968"/>
                </a:lnTo>
                <a:close/>
              </a:path>
              <a:path w="426084" h="655954">
                <a:moveTo>
                  <a:pt x="401447" y="18541"/>
                </a:moveTo>
                <a:lnTo>
                  <a:pt x="400631" y="38119"/>
                </a:lnTo>
                <a:lnTo>
                  <a:pt x="418083" y="29209"/>
                </a:lnTo>
                <a:lnTo>
                  <a:pt x="401447" y="18541"/>
                </a:lnTo>
                <a:close/>
              </a:path>
              <a:path w="426084" h="655954">
                <a:moveTo>
                  <a:pt x="424504" y="13677"/>
                </a:moveTo>
                <a:lnTo>
                  <a:pt x="424128" y="22792"/>
                </a:lnTo>
                <a:lnTo>
                  <a:pt x="425957" y="19938"/>
                </a:lnTo>
                <a:lnTo>
                  <a:pt x="424504" y="13677"/>
                </a:lnTo>
                <a:close/>
              </a:path>
              <a:path w="426084" h="655954">
                <a:moveTo>
                  <a:pt x="424822" y="5968"/>
                </a:moveTo>
                <a:lnTo>
                  <a:pt x="413766" y="5968"/>
                </a:lnTo>
                <a:lnTo>
                  <a:pt x="418973" y="9397"/>
                </a:lnTo>
                <a:lnTo>
                  <a:pt x="424306" y="12826"/>
                </a:lnTo>
                <a:lnTo>
                  <a:pt x="424504" y="13677"/>
                </a:lnTo>
                <a:lnTo>
                  <a:pt x="424822" y="5968"/>
                </a:lnTo>
                <a:close/>
              </a:path>
              <a:path w="426084" h="655954">
                <a:moveTo>
                  <a:pt x="413055" y="6133"/>
                </a:moveTo>
                <a:lnTo>
                  <a:pt x="406653" y="7619"/>
                </a:lnTo>
                <a:lnTo>
                  <a:pt x="404885" y="10305"/>
                </a:lnTo>
                <a:lnTo>
                  <a:pt x="413055" y="6133"/>
                </a:lnTo>
                <a:close/>
              </a:path>
              <a:path w="426084" h="655954">
                <a:moveTo>
                  <a:pt x="425069" y="0"/>
                </a:moveTo>
                <a:lnTo>
                  <a:pt x="413055" y="6133"/>
                </a:lnTo>
                <a:lnTo>
                  <a:pt x="413766" y="5968"/>
                </a:lnTo>
                <a:lnTo>
                  <a:pt x="424822" y="5968"/>
                </a:lnTo>
                <a:lnTo>
                  <a:pt x="425069" y="0"/>
                </a:lnTo>
                <a:close/>
              </a:path>
            </a:pathLst>
          </a:custGeom>
          <a:solidFill>
            <a:srgbClr val="2FACE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title" idx="4294967295"/>
          </p:nvPr>
        </p:nvSpPr>
        <p:spPr>
          <a:xfrm>
            <a:off x="4419600" y="1143000"/>
            <a:ext cx="6696075" cy="18557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5330" marR="5080" indent="-723265">
              <a:lnSpc>
                <a:spcPct val="100000"/>
              </a:lnSpc>
              <a:spcBef>
                <a:spcPts val="100"/>
              </a:spcBef>
            </a:pPr>
            <a:r>
              <a:rPr sz="6000" spc="-520" dirty="0">
                <a:solidFill>
                  <a:schemeClr val="tx1"/>
                </a:solidFill>
              </a:rPr>
              <a:t>3. </a:t>
            </a:r>
            <a:r>
              <a:rPr sz="6000" spc="-220" dirty="0">
                <a:solidFill>
                  <a:schemeClr val="tx1"/>
                </a:solidFill>
              </a:rPr>
              <a:t>Блочні </a:t>
            </a:r>
            <a:r>
              <a:rPr sz="6000" spc="-210" dirty="0">
                <a:solidFill>
                  <a:schemeClr val="tx1"/>
                </a:solidFill>
              </a:rPr>
              <a:t>та</a:t>
            </a:r>
            <a:r>
              <a:rPr sz="6000" spc="-1050" dirty="0">
                <a:solidFill>
                  <a:schemeClr val="tx1"/>
                </a:solidFill>
              </a:rPr>
              <a:t> </a:t>
            </a:r>
            <a:r>
              <a:rPr sz="6000" spc="-295" dirty="0">
                <a:solidFill>
                  <a:schemeClr val="tx1"/>
                </a:solidFill>
              </a:rPr>
              <a:t>рядкові  </a:t>
            </a:r>
            <a:r>
              <a:rPr sz="6000" spc="-365" dirty="0">
                <a:solidFill>
                  <a:schemeClr val="tx1"/>
                </a:solidFill>
              </a:rPr>
              <a:t>елементи </a:t>
            </a:r>
            <a:r>
              <a:rPr sz="6000" spc="-240" dirty="0">
                <a:solidFill>
                  <a:schemeClr val="tx1"/>
                </a:solidFill>
              </a:rPr>
              <a:t>в</a:t>
            </a:r>
            <a:r>
              <a:rPr sz="6000" spc="-825" dirty="0">
                <a:solidFill>
                  <a:schemeClr val="tx1"/>
                </a:solidFill>
              </a:rPr>
              <a:t> </a:t>
            </a:r>
            <a:r>
              <a:rPr sz="6000" spc="50" dirty="0">
                <a:solidFill>
                  <a:schemeClr val="tx1"/>
                </a:solidFill>
              </a:rPr>
              <a:t>HTML</a:t>
            </a:r>
            <a:endParaRPr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>
            <a:spLocks noGrp="1"/>
          </p:cNvSpPr>
          <p:nvPr>
            <p:ph type="title" idx="4294967295"/>
          </p:nvPr>
        </p:nvSpPr>
        <p:spPr>
          <a:xfrm>
            <a:off x="1371600" y="609600"/>
            <a:ext cx="1051560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715">
              <a:lnSpc>
                <a:spcPct val="100000"/>
              </a:lnSpc>
              <a:spcBef>
                <a:spcPts val="95"/>
              </a:spcBef>
            </a:pPr>
            <a:r>
              <a:rPr spc="-150" dirty="0"/>
              <a:t>Блочні </a:t>
            </a:r>
            <a:r>
              <a:rPr spc="-145" dirty="0"/>
              <a:t>та </a:t>
            </a:r>
            <a:r>
              <a:rPr spc="-200" dirty="0" err="1"/>
              <a:t>рядкові</a:t>
            </a:r>
            <a:r>
              <a:rPr spc="-855" dirty="0"/>
              <a:t> </a:t>
            </a:r>
            <a:r>
              <a:rPr lang="ru-RU" spc="-855" dirty="0"/>
              <a:t> </a:t>
            </a:r>
            <a:r>
              <a:rPr spc="-245" dirty="0" err="1"/>
              <a:t>елементи</a:t>
            </a:r>
            <a:r>
              <a:rPr spc="-245" dirty="0"/>
              <a:t>  </a:t>
            </a:r>
            <a:r>
              <a:rPr spc="-25" dirty="0"/>
              <a:t>(HTML</a:t>
            </a:r>
            <a:r>
              <a:rPr spc="-380" dirty="0"/>
              <a:t> </a:t>
            </a:r>
            <a:r>
              <a:rPr spc="-155" dirty="0"/>
              <a:t>block</a:t>
            </a:r>
            <a:r>
              <a:rPr spc="-375" dirty="0"/>
              <a:t> </a:t>
            </a:r>
            <a:r>
              <a:rPr spc="-105" dirty="0"/>
              <a:t>and</a:t>
            </a:r>
            <a:r>
              <a:rPr spc="-380" dirty="0"/>
              <a:t> </a:t>
            </a:r>
            <a:r>
              <a:rPr spc="-190" dirty="0"/>
              <a:t>inline</a:t>
            </a:r>
            <a:r>
              <a:rPr spc="-355" dirty="0"/>
              <a:t> </a:t>
            </a:r>
            <a:r>
              <a:rPr spc="-55" dirty="0"/>
              <a:t>tags)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892554" y="2201037"/>
            <a:ext cx="7305040" cy="18738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40" dirty="0">
                <a:latin typeface="Arial"/>
                <a:cs typeface="Arial"/>
              </a:rPr>
              <a:t>Всі</a:t>
            </a:r>
            <a:r>
              <a:rPr sz="3200" spc="-260" dirty="0">
                <a:latin typeface="Arial"/>
                <a:cs typeface="Arial"/>
              </a:rPr>
              <a:t> </a:t>
            </a:r>
            <a:r>
              <a:rPr sz="3200" spc="-145" dirty="0">
                <a:latin typeface="Arial"/>
                <a:cs typeface="Arial"/>
              </a:rPr>
              <a:t>елементи</a:t>
            </a:r>
            <a:r>
              <a:rPr sz="3200" spc="-275" dirty="0">
                <a:latin typeface="Arial"/>
                <a:cs typeface="Arial"/>
              </a:rPr>
              <a:t> </a:t>
            </a:r>
            <a:r>
              <a:rPr sz="3200" spc="-130" dirty="0">
                <a:latin typeface="Arial"/>
                <a:cs typeface="Arial"/>
              </a:rPr>
              <a:t>HTML</a:t>
            </a:r>
            <a:r>
              <a:rPr sz="3200" spc="-285" dirty="0">
                <a:latin typeface="Arial"/>
                <a:cs typeface="Arial"/>
              </a:rPr>
              <a:t> </a:t>
            </a:r>
            <a:r>
              <a:rPr sz="3200" spc="-114" dirty="0">
                <a:latin typeface="Arial"/>
                <a:cs typeface="Arial"/>
              </a:rPr>
              <a:t>діляться</a:t>
            </a:r>
            <a:r>
              <a:rPr sz="3200" spc="-245" dirty="0">
                <a:latin typeface="Arial"/>
                <a:cs typeface="Arial"/>
              </a:rPr>
              <a:t> </a:t>
            </a:r>
            <a:r>
              <a:rPr sz="3200" spc="-140" dirty="0">
                <a:latin typeface="Arial"/>
                <a:cs typeface="Arial"/>
              </a:rPr>
              <a:t>на</a:t>
            </a:r>
            <a:r>
              <a:rPr sz="3200" spc="-270" dirty="0">
                <a:latin typeface="Arial"/>
                <a:cs typeface="Arial"/>
              </a:rPr>
              <a:t> </a:t>
            </a:r>
            <a:r>
              <a:rPr sz="3200" spc="-50" dirty="0">
                <a:latin typeface="Arial"/>
                <a:cs typeface="Arial"/>
              </a:rPr>
              <a:t>дві</a:t>
            </a:r>
            <a:r>
              <a:rPr sz="3200" spc="-254" dirty="0">
                <a:latin typeface="Arial"/>
                <a:cs typeface="Arial"/>
              </a:rPr>
              <a:t> </a:t>
            </a:r>
            <a:r>
              <a:rPr sz="3200" spc="-30" dirty="0">
                <a:latin typeface="Arial"/>
                <a:cs typeface="Arial"/>
              </a:rPr>
              <a:t>групи:</a:t>
            </a:r>
            <a:endParaRPr sz="32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370"/>
              </a:spcBef>
              <a:buClr>
                <a:srgbClr val="1286C3"/>
              </a:buClr>
              <a:buSzPct val="145312"/>
              <a:buFont typeface="Arial"/>
              <a:buChar char="•"/>
              <a:tabLst>
                <a:tab pos="299720" algn="l"/>
              </a:tabLst>
            </a:pPr>
            <a:r>
              <a:rPr sz="3200" b="1" spc="-155" dirty="0">
                <a:latin typeface="Trebuchet MS"/>
                <a:cs typeface="Trebuchet MS"/>
              </a:rPr>
              <a:t>блочні</a:t>
            </a:r>
            <a:r>
              <a:rPr sz="3200" b="1" spc="-340" dirty="0">
                <a:latin typeface="Trebuchet MS"/>
                <a:cs typeface="Trebuchet MS"/>
              </a:rPr>
              <a:t> </a:t>
            </a:r>
            <a:r>
              <a:rPr sz="3200" spc="-80" dirty="0">
                <a:latin typeface="Arial"/>
                <a:cs typeface="Arial"/>
              </a:rPr>
              <a:t>(block);</a:t>
            </a:r>
            <a:endParaRPr sz="32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365"/>
              </a:spcBef>
              <a:buClr>
                <a:srgbClr val="1286C3"/>
              </a:buClr>
              <a:buSzPct val="145312"/>
              <a:buFont typeface="Arial"/>
              <a:buChar char="•"/>
              <a:tabLst>
                <a:tab pos="299720" algn="l"/>
              </a:tabLst>
            </a:pPr>
            <a:r>
              <a:rPr sz="3200" b="1" spc="-160" dirty="0">
                <a:latin typeface="Trebuchet MS"/>
                <a:cs typeface="Trebuchet MS"/>
              </a:rPr>
              <a:t>рядкові</a:t>
            </a:r>
            <a:r>
              <a:rPr sz="3200" b="1" spc="-305" dirty="0">
                <a:latin typeface="Trebuchet MS"/>
                <a:cs typeface="Trebuchet MS"/>
              </a:rPr>
              <a:t> </a:t>
            </a:r>
            <a:r>
              <a:rPr sz="3200" spc="-70" dirty="0">
                <a:latin typeface="Arial"/>
                <a:cs typeface="Arial"/>
              </a:rPr>
              <a:t>(inline).</a:t>
            </a:r>
            <a:endParaRPr sz="3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202935" y="3147060"/>
            <a:ext cx="6300216" cy="3247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4343400" y="609600"/>
            <a:ext cx="3824287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0" dirty="0" err="1"/>
              <a:t>Блочні</a:t>
            </a:r>
            <a:r>
              <a:rPr spc="-415" dirty="0"/>
              <a:t> </a:t>
            </a:r>
            <a:r>
              <a:rPr spc="-245" dirty="0" err="1"/>
              <a:t>елементи</a:t>
            </a:r>
            <a:endParaRPr spc="-245" dirty="0"/>
          </a:p>
        </p:txBody>
      </p:sp>
      <p:sp>
        <p:nvSpPr>
          <p:cNvPr id="5" name="object 5"/>
          <p:cNvSpPr txBox="1"/>
          <p:nvPr/>
        </p:nvSpPr>
        <p:spPr>
          <a:xfrm>
            <a:off x="1636522" y="1555242"/>
            <a:ext cx="9619615" cy="4351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50" dirty="0">
                <a:latin typeface="Arial"/>
                <a:cs typeface="Arial"/>
              </a:rPr>
              <a:t>Це </a:t>
            </a:r>
            <a:r>
              <a:rPr sz="2800" spc="-75" dirty="0">
                <a:latin typeface="Arial"/>
                <a:cs typeface="Arial"/>
              </a:rPr>
              <a:t>великі блоки</a:t>
            </a:r>
            <a:r>
              <a:rPr sz="2800" spc="-380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web-сторінки.</a:t>
            </a:r>
            <a:endParaRPr sz="280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spcBef>
                <a:spcPts val="1270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90" dirty="0">
                <a:latin typeface="Arial"/>
                <a:cs typeface="Arial"/>
              </a:rPr>
              <a:t>При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відображенні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браузер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автоматично</a:t>
            </a:r>
            <a:r>
              <a:rPr sz="2800" spc="-180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додає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розрив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рядка  </a:t>
            </a:r>
            <a:r>
              <a:rPr sz="2800" spc="-65" dirty="0">
                <a:latin typeface="Arial"/>
                <a:cs typeface="Arial"/>
              </a:rPr>
              <a:t>до </a:t>
            </a:r>
            <a:r>
              <a:rPr sz="2800" spc="25" dirty="0">
                <a:latin typeface="Arial"/>
                <a:cs typeface="Arial"/>
              </a:rPr>
              <a:t>і </a:t>
            </a:r>
            <a:r>
              <a:rPr sz="2800" spc="-100" dirty="0">
                <a:latin typeface="Arial"/>
                <a:cs typeface="Arial"/>
              </a:rPr>
              <a:t>після </a:t>
            </a:r>
            <a:r>
              <a:rPr sz="2800" spc="-65" dirty="0">
                <a:latin typeface="Arial"/>
                <a:cs typeface="Arial"/>
              </a:rPr>
              <a:t>блокового </a:t>
            </a:r>
            <a:r>
              <a:rPr sz="2800" spc="-140" dirty="0">
                <a:latin typeface="Arial"/>
                <a:cs typeface="Arial"/>
              </a:rPr>
              <a:t>елемента, </a:t>
            </a:r>
            <a:r>
              <a:rPr sz="2800" spc="-55" dirty="0">
                <a:latin typeface="Arial"/>
                <a:cs typeface="Arial"/>
              </a:rPr>
              <a:t>при </a:t>
            </a:r>
            <a:r>
              <a:rPr sz="2800" spc="-90" dirty="0">
                <a:latin typeface="Arial"/>
                <a:cs typeface="Arial"/>
              </a:rPr>
              <a:t>цьому </a:t>
            </a:r>
            <a:r>
              <a:rPr sz="2800" spc="-50" dirty="0">
                <a:latin typeface="Arial"/>
                <a:cs typeface="Arial"/>
              </a:rPr>
              <a:t>він </a:t>
            </a:r>
            <a:r>
              <a:rPr sz="2800" spc="-135" dirty="0">
                <a:latin typeface="Arial"/>
                <a:cs typeface="Arial"/>
              </a:rPr>
              <a:t>займає </a:t>
            </a:r>
            <a:r>
              <a:rPr sz="2800" spc="-114" dirty="0">
                <a:latin typeface="Arial"/>
                <a:cs typeface="Arial"/>
              </a:rPr>
              <a:t>всю  </a:t>
            </a:r>
            <a:r>
              <a:rPr sz="2800" spc="-80" dirty="0">
                <a:latin typeface="Arial"/>
                <a:cs typeface="Arial"/>
              </a:rPr>
              <a:t>доступну</a:t>
            </a:r>
            <a:r>
              <a:rPr sz="2800" spc="-600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ширину </a:t>
            </a:r>
            <a:r>
              <a:rPr sz="2800" spc="-125" dirty="0">
                <a:latin typeface="Arial"/>
                <a:cs typeface="Arial"/>
              </a:rPr>
              <a:t>(за </a:t>
            </a:r>
            <a:r>
              <a:rPr sz="2800" spc="-120" dirty="0">
                <a:latin typeface="Arial"/>
                <a:cs typeface="Arial"/>
              </a:rPr>
              <a:t>замовчуванням </a:t>
            </a:r>
            <a:r>
              <a:rPr sz="2800" spc="-110" dirty="0">
                <a:latin typeface="Arial"/>
                <a:cs typeface="Arial"/>
              </a:rPr>
              <a:t>відображається </a:t>
            </a:r>
            <a:r>
              <a:rPr sz="2800" spc="-125" dirty="0">
                <a:latin typeface="Arial"/>
                <a:cs typeface="Arial"/>
              </a:rPr>
              <a:t>на </a:t>
            </a:r>
            <a:r>
              <a:rPr sz="2800" spc="-100" dirty="0">
                <a:latin typeface="Arial"/>
                <a:cs typeface="Arial"/>
              </a:rPr>
              <a:t>веб-  </a:t>
            </a:r>
            <a:r>
              <a:rPr sz="2800" spc="-60" dirty="0">
                <a:latin typeface="Arial"/>
                <a:cs typeface="Arial"/>
              </a:rPr>
              <a:t>сторінці у </a:t>
            </a:r>
            <a:r>
              <a:rPr sz="2800" spc="-75" dirty="0">
                <a:latin typeface="Arial"/>
                <a:cs typeface="Arial"/>
              </a:rPr>
              <a:t>вигляді</a:t>
            </a:r>
            <a:r>
              <a:rPr sz="2800" spc="-505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прямокутника).</a:t>
            </a:r>
            <a:endParaRPr sz="2800">
              <a:latin typeface="Arial"/>
              <a:cs typeface="Arial"/>
            </a:endParaRPr>
          </a:p>
          <a:p>
            <a:pPr marL="299085" marR="1066165" indent="-286385">
              <a:lnSpc>
                <a:spcPct val="100000"/>
              </a:lnSpc>
              <a:spcBef>
                <a:spcPts val="127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25" dirty="0">
                <a:latin typeface="Arial"/>
                <a:cs typeface="Arial"/>
              </a:rPr>
              <a:t>Висота </a:t>
            </a:r>
            <a:r>
              <a:rPr sz="2800" spc="-65" dirty="0">
                <a:latin typeface="Arial"/>
                <a:cs typeface="Arial"/>
              </a:rPr>
              <a:t>блокового </a:t>
            </a:r>
            <a:r>
              <a:rPr sz="2800" spc="-150" dirty="0">
                <a:latin typeface="Arial"/>
                <a:cs typeface="Arial"/>
              </a:rPr>
              <a:t>елемента </a:t>
            </a:r>
            <a:r>
              <a:rPr sz="2800" spc="-120" dirty="0">
                <a:latin typeface="Arial"/>
                <a:cs typeface="Arial"/>
              </a:rPr>
              <a:t>обчислюється</a:t>
            </a:r>
            <a:r>
              <a:rPr sz="2800" spc="-520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браузером  </a:t>
            </a:r>
            <a:r>
              <a:rPr sz="2800" spc="-100" dirty="0">
                <a:latin typeface="Arial"/>
                <a:cs typeface="Arial"/>
              </a:rPr>
              <a:t>автоматично,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виходячи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з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обсягу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його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вмісту.</a:t>
            </a:r>
            <a:endParaRPr sz="2800">
              <a:latin typeface="Arial"/>
              <a:cs typeface="Arial"/>
            </a:endParaRPr>
          </a:p>
          <a:p>
            <a:pPr marL="299085" marR="109855" indent="-286385">
              <a:lnSpc>
                <a:spcPct val="100000"/>
              </a:lnSpc>
              <a:spcBef>
                <a:spcPts val="127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40" dirty="0">
                <a:latin typeface="Arial"/>
                <a:cs typeface="Arial"/>
              </a:rPr>
              <a:t>Текст </a:t>
            </a:r>
            <a:r>
              <a:rPr sz="2800" spc="-120" dirty="0">
                <a:latin typeface="Arial"/>
                <a:cs typeface="Arial"/>
              </a:rPr>
              <a:t>в </a:t>
            </a:r>
            <a:r>
              <a:rPr sz="2800" spc="-90" dirty="0">
                <a:latin typeface="Arial"/>
                <a:cs typeface="Arial"/>
              </a:rPr>
              <a:t>блокових</a:t>
            </a:r>
            <a:r>
              <a:rPr sz="2800" spc="-605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елементів </a:t>
            </a:r>
            <a:r>
              <a:rPr sz="2800" spc="-140" dirty="0">
                <a:latin typeface="Arial"/>
                <a:cs typeface="Arial"/>
              </a:rPr>
              <a:t>за </a:t>
            </a:r>
            <a:r>
              <a:rPr sz="2800" spc="-120" dirty="0">
                <a:latin typeface="Arial"/>
                <a:cs typeface="Arial"/>
              </a:rPr>
              <a:t>замовчуванням </a:t>
            </a:r>
            <a:r>
              <a:rPr sz="2800" spc="-90" dirty="0">
                <a:latin typeface="Arial"/>
                <a:cs typeface="Arial"/>
              </a:rPr>
              <a:t>вирівнюється  </a:t>
            </a:r>
            <a:r>
              <a:rPr sz="2800" spc="-65" dirty="0">
                <a:latin typeface="Arial"/>
                <a:cs typeface="Arial"/>
              </a:rPr>
              <a:t>по </a:t>
            </a:r>
            <a:r>
              <a:rPr sz="2800" spc="-95" dirty="0">
                <a:latin typeface="Arial"/>
                <a:cs typeface="Arial"/>
              </a:rPr>
              <a:t>лівому</a:t>
            </a:r>
            <a:r>
              <a:rPr sz="2800" spc="-375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краю.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4648200" y="533400"/>
            <a:ext cx="3824287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0" dirty="0"/>
              <a:t>Блочні</a:t>
            </a:r>
            <a:r>
              <a:rPr spc="-415" dirty="0"/>
              <a:t> </a:t>
            </a:r>
            <a:r>
              <a:rPr spc="-245" dirty="0"/>
              <a:t>елементи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63116" y="1601469"/>
            <a:ext cx="9732645" cy="4777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11430" indent="-286385">
              <a:lnSpc>
                <a:spcPct val="100000"/>
              </a:lnSpc>
              <a:spcBef>
                <a:spcPts val="9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25" dirty="0">
                <a:latin typeface="Arial"/>
                <a:cs typeface="Arial"/>
              </a:rPr>
              <a:t>Зазвичай </a:t>
            </a:r>
            <a:r>
              <a:rPr sz="2800" spc="-95" dirty="0">
                <a:latin typeface="Arial"/>
                <a:cs typeface="Arial"/>
              </a:rPr>
              <a:t>блочні </a:t>
            </a:r>
            <a:r>
              <a:rPr sz="2800" spc="-135" dirty="0">
                <a:latin typeface="Arial"/>
                <a:cs typeface="Arial"/>
              </a:rPr>
              <a:t>елементи </a:t>
            </a:r>
            <a:r>
              <a:rPr sz="2800" spc="-80" dirty="0">
                <a:latin typeface="Arial"/>
                <a:cs typeface="Arial"/>
              </a:rPr>
              <a:t>використовуються, </a:t>
            </a:r>
            <a:r>
              <a:rPr sz="2800" spc="-145" dirty="0">
                <a:latin typeface="Arial"/>
                <a:cs typeface="Arial"/>
              </a:rPr>
              <a:t>щоб</a:t>
            </a:r>
            <a:r>
              <a:rPr sz="2800" spc="-540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розділити  </a:t>
            </a:r>
            <a:r>
              <a:rPr sz="2800" spc="-95" dirty="0">
                <a:latin typeface="Arial"/>
                <a:cs typeface="Arial"/>
              </a:rPr>
              <a:t>вміст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web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-сторінки</a:t>
            </a:r>
            <a:r>
              <a:rPr sz="2800" spc="-175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на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b="1" spc="-140" dirty="0">
                <a:latin typeface="Trebuchet MS"/>
                <a:cs typeface="Trebuchet MS"/>
              </a:rPr>
              <a:t>логічні</a:t>
            </a:r>
            <a:r>
              <a:rPr sz="2800" b="1" spc="-260" dirty="0">
                <a:latin typeface="Trebuchet MS"/>
                <a:cs typeface="Trebuchet MS"/>
              </a:rPr>
              <a:t> </a:t>
            </a:r>
            <a:r>
              <a:rPr sz="2800" b="1" spc="-125" dirty="0">
                <a:latin typeface="Trebuchet MS"/>
                <a:cs typeface="Trebuchet MS"/>
              </a:rPr>
              <a:t>блоки</a:t>
            </a:r>
            <a:r>
              <a:rPr sz="2800" b="1" spc="-265" dirty="0">
                <a:latin typeface="Trebuchet MS"/>
                <a:cs typeface="Trebuchet MS"/>
              </a:rPr>
              <a:t> </a:t>
            </a:r>
            <a:r>
              <a:rPr sz="2800" spc="-70" dirty="0">
                <a:latin typeface="Arial"/>
                <a:cs typeface="Arial"/>
              </a:rPr>
              <a:t>(наприклад,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заголовок</a:t>
            </a:r>
            <a:endParaRPr sz="2800" dirty="0">
              <a:latin typeface="Arial"/>
              <a:cs typeface="Arial"/>
            </a:endParaRPr>
          </a:p>
          <a:p>
            <a:pPr marL="299085" marR="5080">
              <a:lnSpc>
                <a:spcPct val="100000"/>
              </a:lnSpc>
              <a:spcBef>
                <a:spcPts val="5"/>
              </a:spcBef>
            </a:pPr>
            <a:r>
              <a:rPr sz="2800" spc="-114" dirty="0">
                <a:latin typeface="Arial"/>
                <a:cs typeface="Arial"/>
              </a:rPr>
              <a:t>(шапка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сайту),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меню,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блок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з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контентом,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нижній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колонтитул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та  </a:t>
            </a:r>
            <a:r>
              <a:rPr sz="2800" spc="-45" dirty="0">
                <a:latin typeface="Arial"/>
                <a:cs typeface="Arial"/>
              </a:rPr>
              <a:t>ін).</a:t>
            </a:r>
            <a:endParaRPr sz="2800" dirty="0">
              <a:latin typeface="Arial"/>
              <a:cs typeface="Arial"/>
            </a:endParaRPr>
          </a:p>
          <a:p>
            <a:pPr marL="299085" marR="464184" indent="-286385">
              <a:lnSpc>
                <a:spcPct val="100000"/>
              </a:lnSpc>
              <a:spcBef>
                <a:spcPts val="1270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90" dirty="0">
                <a:latin typeface="Arial"/>
                <a:cs typeface="Arial"/>
              </a:rPr>
              <a:t>Блочні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30" dirty="0">
                <a:latin typeface="Arial"/>
                <a:cs typeface="Arial"/>
              </a:rPr>
              <a:t>елементи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не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можна</a:t>
            </a:r>
            <a:r>
              <a:rPr sz="2800" spc="-229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вкладати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в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рядкові,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винятком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є  </a:t>
            </a:r>
            <a:r>
              <a:rPr sz="2800" spc="-40" dirty="0">
                <a:latin typeface="Arial"/>
                <a:cs typeface="Arial"/>
              </a:rPr>
              <a:t>тільки </a:t>
            </a:r>
            <a:r>
              <a:rPr sz="2800" spc="-105" dirty="0">
                <a:latin typeface="Arial"/>
                <a:cs typeface="Arial"/>
              </a:rPr>
              <a:t>посилання </a:t>
            </a:r>
            <a:r>
              <a:rPr sz="2800" spc="25" dirty="0">
                <a:latin typeface="Arial"/>
                <a:cs typeface="Arial"/>
              </a:rPr>
              <a:t>і </a:t>
            </a:r>
            <a:r>
              <a:rPr sz="2800" spc="-25" dirty="0">
                <a:latin typeface="Arial"/>
                <a:cs typeface="Arial"/>
              </a:rPr>
              <a:t>комірки </a:t>
            </a:r>
            <a:r>
              <a:rPr sz="2800" spc="-105" dirty="0">
                <a:latin typeface="Arial"/>
                <a:cs typeface="Arial"/>
              </a:rPr>
              <a:t>таблиць, </a:t>
            </a:r>
            <a:r>
              <a:rPr sz="2800" spc="-95" dirty="0">
                <a:latin typeface="Arial"/>
                <a:cs typeface="Arial"/>
              </a:rPr>
              <a:t>всередині </a:t>
            </a:r>
            <a:r>
              <a:rPr sz="2800" spc="-40" dirty="0">
                <a:latin typeface="Arial"/>
                <a:cs typeface="Arial"/>
              </a:rPr>
              <a:t>яких </a:t>
            </a:r>
            <a:r>
              <a:rPr sz="2800" spc="-145" dirty="0">
                <a:latin typeface="Arial"/>
                <a:cs typeface="Arial"/>
              </a:rPr>
              <a:t>за  </a:t>
            </a:r>
            <a:r>
              <a:rPr sz="2800" spc="-110" dirty="0">
                <a:latin typeface="Arial"/>
                <a:cs typeface="Arial"/>
              </a:rPr>
              <a:t>стандартом </a:t>
            </a:r>
            <a:r>
              <a:rPr sz="2800" spc="-140" dirty="0">
                <a:latin typeface="Arial"/>
                <a:cs typeface="Arial"/>
              </a:rPr>
              <a:t>HTML5 </a:t>
            </a:r>
            <a:r>
              <a:rPr sz="2800" spc="-85" dirty="0">
                <a:latin typeface="Arial"/>
                <a:cs typeface="Arial"/>
              </a:rPr>
              <a:t>можуть </a:t>
            </a:r>
            <a:r>
              <a:rPr sz="2800" spc="-75" dirty="0">
                <a:latin typeface="Arial"/>
                <a:cs typeface="Arial"/>
              </a:rPr>
              <a:t>бути </a:t>
            </a:r>
            <a:r>
              <a:rPr sz="2800" spc="-110" dirty="0">
                <a:latin typeface="Arial"/>
                <a:cs typeface="Arial"/>
              </a:rPr>
              <a:t>розташовані </a:t>
            </a:r>
            <a:r>
              <a:rPr sz="2800" spc="-80" dirty="0">
                <a:latin typeface="Arial"/>
                <a:cs typeface="Arial"/>
              </a:rPr>
              <a:t>блокові  </a:t>
            </a:r>
            <a:r>
              <a:rPr sz="2800" spc="-120" dirty="0">
                <a:latin typeface="Arial"/>
                <a:cs typeface="Arial"/>
              </a:rPr>
              <a:t>елементи.</a:t>
            </a:r>
            <a:endParaRPr sz="2800" dirty="0">
              <a:latin typeface="Arial"/>
              <a:cs typeface="Arial"/>
            </a:endParaRPr>
          </a:p>
          <a:p>
            <a:pPr marL="591820" indent="-579120">
              <a:lnSpc>
                <a:spcPct val="100000"/>
              </a:lnSpc>
              <a:spcBef>
                <a:spcPts val="1275"/>
              </a:spcBef>
              <a:buClr>
                <a:srgbClr val="1286C3"/>
              </a:buClr>
              <a:buSzPct val="144642"/>
              <a:buFont typeface="Arial"/>
              <a:buChar char="•"/>
              <a:tabLst>
                <a:tab pos="591820" algn="l"/>
                <a:tab pos="592455" algn="l"/>
              </a:tabLst>
            </a:pPr>
            <a:r>
              <a:rPr sz="2800" b="1" spc="-75" dirty="0">
                <a:latin typeface="Trebuchet MS"/>
                <a:cs typeface="Trebuchet MS"/>
              </a:rPr>
              <a:t>Examples </a:t>
            </a:r>
            <a:r>
              <a:rPr sz="2800" b="1" spc="-80" dirty="0">
                <a:latin typeface="Trebuchet MS"/>
                <a:cs typeface="Trebuchet MS"/>
              </a:rPr>
              <a:t>of Block</a:t>
            </a:r>
            <a:r>
              <a:rPr sz="2800" b="1" spc="-630" dirty="0">
                <a:latin typeface="Trebuchet MS"/>
                <a:cs typeface="Trebuchet MS"/>
              </a:rPr>
              <a:t> </a:t>
            </a:r>
            <a:r>
              <a:rPr sz="2800" b="1" spc="-100" dirty="0">
                <a:latin typeface="Trebuchet MS"/>
                <a:cs typeface="Trebuchet MS"/>
              </a:rPr>
              <a:t>Elements:</a:t>
            </a:r>
            <a:endParaRPr sz="2800" dirty="0">
              <a:latin typeface="Trebuchet MS"/>
              <a:cs typeface="Trebuchet MS"/>
            </a:endParaRPr>
          </a:p>
          <a:p>
            <a:pPr marL="297815">
              <a:lnSpc>
                <a:spcPct val="100000"/>
              </a:lnSpc>
              <a:spcBef>
                <a:spcPts val="1275"/>
              </a:spcBef>
            </a:pPr>
            <a:r>
              <a:rPr sz="2800" b="1" spc="-145" dirty="0">
                <a:latin typeface="Trebuchet MS"/>
                <a:cs typeface="Trebuchet MS"/>
              </a:rPr>
              <a:t>&lt;p&gt;,</a:t>
            </a:r>
            <a:r>
              <a:rPr sz="2800" b="1" spc="-270" dirty="0">
                <a:latin typeface="Trebuchet MS"/>
                <a:cs typeface="Trebuchet MS"/>
              </a:rPr>
              <a:t> </a:t>
            </a:r>
            <a:r>
              <a:rPr sz="2800" b="1" spc="-135" dirty="0">
                <a:latin typeface="Trebuchet MS"/>
                <a:cs typeface="Trebuchet MS"/>
              </a:rPr>
              <a:t>&lt;div&gt;,</a:t>
            </a:r>
            <a:r>
              <a:rPr sz="2800" b="1" spc="-260" dirty="0">
                <a:latin typeface="Trebuchet MS"/>
                <a:cs typeface="Trebuchet MS"/>
              </a:rPr>
              <a:t> </a:t>
            </a:r>
            <a:r>
              <a:rPr sz="2800" b="1" spc="-135" dirty="0">
                <a:latin typeface="Trebuchet MS"/>
                <a:cs typeface="Trebuchet MS"/>
              </a:rPr>
              <a:t>&lt;form&gt;,</a:t>
            </a:r>
            <a:r>
              <a:rPr sz="2800" b="1" spc="-254" dirty="0">
                <a:latin typeface="Trebuchet MS"/>
                <a:cs typeface="Trebuchet MS"/>
              </a:rPr>
              <a:t> </a:t>
            </a:r>
            <a:r>
              <a:rPr sz="2800" b="1" spc="-145" dirty="0">
                <a:latin typeface="Trebuchet MS"/>
                <a:cs typeface="Trebuchet MS"/>
              </a:rPr>
              <a:t>&lt;header&gt;,</a:t>
            </a:r>
            <a:r>
              <a:rPr sz="2800" b="1" spc="-245" dirty="0">
                <a:latin typeface="Trebuchet MS"/>
                <a:cs typeface="Trebuchet MS"/>
              </a:rPr>
              <a:t> </a:t>
            </a:r>
            <a:r>
              <a:rPr sz="2800" b="1" spc="-120" dirty="0">
                <a:latin typeface="Trebuchet MS"/>
                <a:cs typeface="Trebuchet MS"/>
              </a:rPr>
              <a:t>&lt;nav&gt;,</a:t>
            </a:r>
            <a:r>
              <a:rPr sz="2800" b="1" spc="-270" dirty="0">
                <a:latin typeface="Trebuchet MS"/>
                <a:cs typeface="Trebuchet MS"/>
              </a:rPr>
              <a:t> </a:t>
            </a:r>
            <a:r>
              <a:rPr sz="2800" b="1" spc="-145" dirty="0">
                <a:latin typeface="Trebuchet MS"/>
                <a:cs typeface="Trebuchet MS"/>
              </a:rPr>
              <a:t>&lt;ul&gt;,</a:t>
            </a:r>
            <a:r>
              <a:rPr sz="2800" b="1" spc="-260" dirty="0">
                <a:latin typeface="Trebuchet MS"/>
                <a:cs typeface="Trebuchet MS"/>
              </a:rPr>
              <a:t> </a:t>
            </a:r>
            <a:r>
              <a:rPr sz="2800" b="1" spc="-155" dirty="0">
                <a:latin typeface="Trebuchet MS"/>
                <a:cs typeface="Trebuchet MS"/>
              </a:rPr>
              <a:t>&lt;li&gt;,</a:t>
            </a:r>
            <a:r>
              <a:rPr sz="2800" b="1" spc="-265" dirty="0">
                <a:latin typeface="Trebuchet MS"/>
                <a:cs typeface="Trebuchet MS"/>
              </a:rPr>
              <a:t> </a:t>
            </a:r>
            <a:r>
              <a:rPr sz="2800" b="1" spc="-75" dirty="0">
                <a:latin typeface="Trebuchet MS"/>
                <a:cs typeface="Trebuchet MS"/>
              </a:rPr>
              <a:t>and</a:t>
            </a:r>
            <a:r>
              <a:rPr sz="2800" b="1" spc="-270" dirty="0">
                <a:latin typeface="Trebuchet MS"/>
                <a:cs typeface="Trebuchet MS"/>
              </a:rPr>
              <a:t> </a:t>
            </a:r>
            <a:r>
              <a:rPr sz="2800" b="1" spc="-185" dirty="0">
                <a:latin typeface="Trebuchet MS"/>
                <a:cs typeface="Trebuchet MS"/>
              </a:rPr>
              <a:t>&lt;h1&gt;.</a:t>
            </a:r>
            <a:endParaRPr sz="2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4343400" y="609600"/>
            <a:ext cx="40386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75" dirty="0"/>
              <a:t>Рядкові</a:t>
            </a:r>
            <a:r>
              <a:rPr spc="-430" dirty="0"/>
              <a:t> </a:t>
            </a:r>
            <a:r>
              <a:rPr spc="-245" dirty="0"/>
              <a:t>елементи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63116" y="1667002"/>
            <a:ext cx="9851390" cy="4458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lr>
                <a:srgbClr val="1286C3"/>
              </a:buClr>
              <a:buSzPct val="143750"/>
              <a:buChar char="•"/>
              <a:tabLst>
                <a:tab pos="299720" algn="l"/>
              </a:tabLst>
            </a:pPr>
            <a:r>
              <a:rPr sz="2400" spc="-75" dirty="0">
                <a:latin typeface="Arial"/>
                <a:cs typeface="Arial"/>
              </a:rPr>
              <a:t>Використовуються</a:t>
            </a:r>
            <a:r>
              <a:rPr sz="2400" spc="-22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для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розмітки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частин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вмісту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елементів.</a:t>
            </a:r>
            <a:endParaRPr sz="24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885"/>
              </a:spcBef>
              <a:buClr>
                <a:srgbClr val="1286C3"/>
              </a:buClr>
              <a:buSzPct val="143750"/>
              <a:buChar char="•"/>
              <a:tabLst>
                <a:tab pos="299720" algn="l"/>
              </a:tabLst>
            </a:pPr>
            <a:r>
              <a:rPr sz="2400" spc="-60" dirty="0">
                <a:latin typeface="Arial"/>
                <a:cs typeface="Arial"/>
              </a:rPr>
              <a:t>Ширина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рядкового</a:t>
            </a:r>
            <a:r>
              <a:rPr sz="2400" spc="-225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елемента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дорівнює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об'єму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вмісту.</a:t>
            </a:r>
            <a:endParaRPr sz="2400" dirty="0">
              <a:latin typeface="Arial"/>
              <a:cs typeface="Arial"/>
            </a:endParaRPr>
          </a:p>
          <a:p>
            <a:pPr marL="299085" indent="-286385">
              <a:lnSpc>
                <a:spcPts val="2735"/>
              </a:lnSpc>
              <a:spcBef>
                <a:spcPts val="890"/>
              </a:spcBef>
              <a:buClr>
                <a:srgbClr val="1286C3"/>
              </a:buClr>
              <a:buSzPct val="143750"/>
              <a:buChar char="•"/>
              <a:tabLst>
                <a:tab pos="299720" algn="l"/>
              </a:tabLst>
            </a:pPr>
            <a:r>
              <a:rPr sz="2400" spc="-150" dirty="0">
                <a:latin typeface="Arial"/>
                <a:cs typeface="Arial"/>
              </a:rPr>
              <a:t>На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відміну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від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блочних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елементів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браузер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не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додає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розрив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рядка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до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і</a:t>
            </a:r>
            <a:endParaRPr sz="2400" dirty="0">
              <a:latin typeface="Arial"/>
              <a:cs typeface="Arial"/>
            </a:endParaRPr>
          </a:p>
          <a:p>
            <a:pPr marL="299085" marR="139065">
              <a:lnSpc>
                <a:spcPts val="2590"/>
              </a:lnSpc>
              <a:spcBef>
                <a:spcPts val="185"/>
              </a:spcBef>
            </a:pPr>
            <a:r>
              <a:rPr sz="2400" spc="-90" dirty="0">
                <a:latin typeface="Arial"/>
                <a:cs typeface="Arial"/>
              </a:rPr>
              <a:t>після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рядкового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елемента,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тому,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якщо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кілька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рядкових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елементів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йдуть  </a:t>
            </a:r>
            <a:r>
              <a:rPr sz="2400" spc="-45" dirty="0">
                <a:latin typeface="Arial"/>
                <a:cs typeface="Arial"/>
              </a:rPr>
              <a:t>підряд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один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за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одним,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вони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розташовуються</a:t>
            </a:r>
            <a:r>
              <a:rPr sz="2400" spc="-22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на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одній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лінії,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і</a:t>
            </a:r>
            <a:endParaRPr sz="2400" dirty="0">
              <a:latin typeface="Arial"/>
              <a:cs typeface="Arial"/>
            </a:endParaRPr>
          </a:p>
          <a:p>
            <a:pPr marL="299085">
              <a:lnSpc>
                <a:spcPts val="2555"/>
              </a:lnSpc>
            </a:pPr>
            <a:r>
              <a:rPr sz="2400" spc="-100" dirty="0">
                <a:latin typeface="Arial"/>
                <a:cs typeface="Arial"/>
              </a:rPr>
              <a:t>переносяться</a:t>
            </a:r>
            <a:r>
              <a:rPr sz="2400" spc="-21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на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інший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рядок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при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необхідності.</a:t>
            </a:r>
            <a:endParaRPr sz="2400" dirty="0">
              <a:latin typeface="Arial"/>
              <a:cs typeface="Arial"/>
            </a:endParaRPr>
          </a:p>
          <a:p>
            <a:pPr marL="299085" indent="-286385">
              <a:lnSpc>
                <a:spcPts val="2735"/>
              </a:lnSpc>
              <a:spcBef>
                <a:spcPts val="890"/>
              </a:spcBef>
              <a:buClr>
                <a:srgbClr val="1286C3"/>
              </a:buClr>
              <a:buSzPct val="143750"/>
              <a:buChar char="•"/>
              <a:tabLst>
                <a:tab pos="299720" algn="l"/>
              </a:tabLst>
            </a:pPr>
            <a:r>
              <a:rPr sz="2400" spc="-110" dirty="0">
                <a:latin typeface="Arial"/>
                <a:cs typeface="Arial"/>
              </a:rPr>
              <a:t>У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більшості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випадків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всередину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рядкових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елементів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допустимо</a:t>
            </a:r>
            <a:endParaRPr sz="2400" dirty="0">
              <a:latin typeface="Arial"/>
              <a:cs typeface="Arial"/>
            </a:endParaRPr>
          </a:p>
          <a:p>
            <a:pPr marL="299085" marR="5080">
              <a:lnSpc>
                <a:spcPts val="2590"/>
              </a:lnSpc>
              <a:spcBef>
                <a:spcPts val="185"/>
              </a:spcBef>
            </a:pPr>
            <a:r>
              <a:rPr sz="2400" spc="-85" dirty="0">
                <a:latin typeface="Arial"/>
                <a:cs typeface="Arial"/>
              </a:rPr>
              <a:t>розміщувати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інші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малі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елементи,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вставляти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блокові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елементи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всередину  </a:t>
            </a:r>
            <a:r>
              <a:rPr sz="2400" spc="-65" dirty="0">
                <a:latin typeface="Arial"/>
                <a:cs typeface="Arial"/>
              </a:rPr>
              <a:t>рядкових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заборонено.</a:t>
            </a:r>
            <a:endParaRPr sz="24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850"/>
              </a:spcBef>
              <a:buClr>
                <a:srgbClr val="1286C3"/>
              </a:buClr>
              <a:buSzPct val="143750"/>
              <a:buFont typeface="Arial"/>
              <a:buChar char="•"/>
              <a:tabLst>
                <a:tab pos="299720" algn="l"/>
              </a:tabLst>
            </a:pPr>
            <a:r>
              <a:rPr sz="2400" b="1" spc="-65" dirty="0">
                <a:latin typeface="Trebuchet MS"/>
                <a:cs typeface="Trebuchet MS"/>
              </a:rPr>
              <a:t>Examples of </a:t>
            </a:r>
            <a:r>
              <a:rPr sz="2400" b="1" spc="-95" dirty="0">
                <a:latin typeface="Trebuchet MS"/>
                <a:cs typeface="Trebuchet MS"/>
              </a:rPr>
              <a:t>Inline</a:t>
            </a:r>
            <a:r>
              <a:rPr sz="2400" b="1" spc="-565" dirty="0">
                <a:latin typeface="Trebuchet MS"/>
                <a:cs typeface="Trebuchet MS"/>
              </a:rPr>
              <a:t> </a:t>
            </a:r>
            <a:r>
              <a:rPr sz="2400" b="1" spc="-85" dirty="0">
                <a:latin typeface="Trebuchet MS"/>
                <a:cs typeface="Trebuchet MS"/>
              </a:rPr>
              <a:t>Elements:</a:t>
            </a:r>
            <a:endParaRPr sz="2400" dirty="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spcBef>
                <a:spcPts val="895"/>
              </a:spcBef>
              <a:buClr>
                <a:srgbClr val="1286C3"/>
              </a:buClr>
              <a:buSzPct val="143750"/>
              <a:buFont typeface="Arial"/>
              <a:buChar char="•"/>
              <a:tabLst>
                <a:tab pos="299720" algn="l"/>
              </a:tabLst>
            </a:pPr>
            <a:r>
              <a:rPr sz="2400" b="1" spc="-120" dirty="0">
                <a:latin typeface="Trebuchet MS"/>
                <a:cs typeface="Trebuchet MS"/>
              </a:rPr>
              <a:t>&lt;a&gt;,</a:t>
            </a:r>
            <a:r>
              <a:rPr sz="2400" b="1" spc="-215" dirty="0">
                <a:latin typeface="Trebuchet MS"/>
                <a:cs typeface="Trebuchet MS"/>
              </a:rPr>
              <a:t> </a:t>
            </a:r>
            <a:r>
              <a:rPr sz="2400" b="1" spc="-95" dirty="0">
                <a:latin typeface="Trebuchet MS"/>
                <a:cs typeface="Trebuchet MS"/>
              </a:rPr>
              <a:t>&lt;span&gt;,</a:t>
            </a:r>
            <a:r>
              <a:rPr sz="2400" b="1" spc="-215" dirty="0">
                <a:latin typeface="Trebuchet MS"/>
                <a:cs typeface="Trebuchet MS"/>
              </a:rPr>
              <a:t> </a:t>
            </a:r>
            <a:r>
              <a:rPr sz="2400" b="1" spc="-125" dirty="0">
                <a:latin typeface="Trebuchet MS"/>
                <a:cs typeface="Trebuchet MS"/>
              </a:rPr>
              <a:t>&lt;b&gt;,</a:t>
            </a:r>
            <a:r>
              <a:rPr sz="2400" b="1" spc="-220" dirty="0">
                <a:latin typeface="Trebuchet MS"/>
                <a:cs typeface="Trebuchet MS"/>
              </a:rPr>
              <a:t> </a:t>
            </a:r>
            <a:r>
              <a:rPr sz="2400" b="1" spc="-114" dirty="0">
                <a:latin typeface="Trebuchet MS"/>
                <a:cs typeface="Trebuchet MS"/>
              </a:rPr>
              <a:t>&lt;em&gt;,</a:t>
            </a:r>
            <a:r>
              <a:rPr sz="2400" b="1" spc="-235" dirty="0">
                <a:latin typeface="Trebuchet MS"/>
                <a:cs typeface="Trebuchet MS"/>
              </a:rPr>
              <a:t> </a:t>
            </a:r>
            <a:r>
              <a:rPr sz="2400" b="1" spc="-135" dirty="0">
                <a:latin typeface="Trebuchet MS"/>
                <a:cs typeface="Trebuchet MS"/>
              </a:rPr>
              <a:t>&lt;i&gt;,</a:t>
            </a:r>
            <a:r>
              <a:rPr sz="2400" b="1" spc="-220" dirty="0">
                <a:latin typeface="Trebuchet MS"/>
                <a:cs typeface="Trebuchet MS"/>
              </a:rPr>
              <a:t> </a:t>
            </a:r>
            <a:r>
              <a:rPr sz="2400" b="1" spc="-130" dirty="0">
                <a:latin typeface="Trebuchet MS"/>
                <a:cs typeface="Trebuchet MS"/>
              </a:rPr>
              <a:t>&lt;cite&gt;</a:t>
            </a:r>
            <a:r>
              <a:rPr sz="2400" b="1" spc="-220" dirty="0">
                <a:latin typeface="Trebuchet MS"/>
                <a:cs typeface="Trebuchet MS"/>
              </a:rPr>
              <a:t> </a:t>
            </a:r>
            <a:r>
              <a:rPr sz="2400" b="1" spc="-65" dirty="0">
                <a:latin typeface="Trebuchet MS"/>
                <a:cs typeface="Trebuchet MS"/>
              </a:rPr>
              <a:t>and</a:t>
            </a:r>
            <a:r>
              <a:rPr sz="2400" b="1" spc="-235" dirty="0">
                <a:latin typeface="Trebuchet MS"/>
                <a:cs typeface="Trebuchet MS"/>
              </a:rPr>
              <a:t> </a:t>
            </a:r>
            <a:r>
              <a:rPr sz="2400" b="1" spc="-120" dirty="0">
                <a:latin typeface="Trebuchet MS"/>
                <a:cs typeface="Trebuchet MS"/>
              </a:rPr>
              <a:t>&lt;code&gt;</a:t>
            </a:r>
            <a:endParaRPr sz="2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 idx="4294967295"/>
          </p:nvPr>
        </p:nvSpPr>
        <p:spPr>
          <a:xfrm>
            <a:off x="982598" y="533400"/>
            <a:ext cx="56864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60" dirty="0"/>
              <a:t>Web-сторінка </a:t>
            </a:r>
            <a:r>
              <a:rPr spc="-165" dirty="0"/>
              <a:t>(Web</a:t>
            </a:r>
            <a:r>
              <a:rPr spc="-645" dirty="0"/>
              <a:t> </a:t>
            </a:r>
            <a:r>
              <a:rPr spc="-120" dirty="0"/>
              <a:t>page)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28750" y="1873758"/>
            <a:ext cx="6295390" cy="4199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spcBef>
                <a:spcPts val="100"/>
              </a:spcBef>
              <a:buClr>
                <a:srgbClr val="1286C3"/>
              </a:buClr>
              <a:buSzPct val="143750"/>
              <a:buFont typeface="Arial"/>
              <a:buChar char="•"/>
              <a:tabLst>
                <a:tab pos="299720" algn="l"/>
              </a:tabLst>
            </a:pPr>
            <a:r>
              <a:rPr sz="2400" b="1" spc="-95" dirty="0">
                <a:latin typeface="Trebuchet MS"/>
                <a:cs typeface="Trebuchet MS"/>
              </a:rPr>
              <a:t>Web-сторінка </a:t>
            </a:r>
            <a:r>
              <a:rPr sz="2400" spc="-165" dirty="0">
                <a:latin typeface="Arial"/>
                <a:cs typeface="Arial"/>
              </a:rPr>
              <a:t>– </a:t>
            </a:r>
            <a:r>
              <a:rPr sz="2400" spc="-60" dirty="0">
                <a:latin typeface="Arial"/>
                <a:cs typeface="Arial"/>
              </a:rPr>
              <a:t>документ </a:t>
            </a:r>
            <a:r>
              <a:rPr sz="2400" spc="-114" dirty="0">
                <a:latin typeface="Arial"/>
                <a:cs typeface="Arial"/>
              </a:rPr>
              <a:t>або</a:t>
            </a:r>
            <a:r>
              <a:rPr sz="2400" spc="-51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інформаційний  </a:t>
            </a:r>
            <a:r>
              <a:rPr sz="2400" spc="-100" dirty="0">
                <a:latin typeface="Arial"/>
                <a:cs typeface="Arial"/>
              </a:rPr>
              <a:t>ресурс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мережі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Інтернет,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доступ</a:t>
            </a:r>
            <a:r>
              <a:rPr sz="2400" spc="-22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до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якого</a:t>
            </a:r>
            <a:endParaRPr sz="24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400" spc="-80" dirty="0">
                <a:latin typeface="Arial"/>
                <a:cs typeface="Arial"/>
              </a:rPr>
              <a:t>здійснюється </a:t>
            </a:r>
            <a:r>
              <a:rPr sz="2400" spc="-120" dirty="0">
                <a:latin typeface="Arial"/>
                <a:cs typeface="Arial"/>
              </a:rPr>
              <a:t>за </a:t>
            </a:r>
            <a:r>
              <a:rPr sz="2400" spc="-45" dirty="0">
                <a:latin typeface="Arial"/>
                <a:cs typeface="Arial"/>
              </a:rPr>
              <a:t>допомогою</a:t>
            </a:r>
            <a:r>
              <a:rPr sz="2400" spc="-409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web-браузера.</a:t>
            </a:r>
            <a:endParaRPr sz="2400">
              <a:latin typeface="Arial"/>
              <a:cs typeface="Arial"/>
            </a:endParaRPr>
          </a:p>
          <a:p>
            <a:pPr marL="299085" marR="77470" indent="-286385">
              <a:lnSpc>
                <a:spcPct val="100000"/>
              </a:lnSpc>
              <a:spcBef>
                <a:spcPts val="1175"/>
              </a:spcBef>
              <a:buClr>
                <a:srgbClr val="1286C3"/>
              </a:buClr>
              <a:buSzPct val="143750"/>
              <a:buFont typeface="Arial"/>
              <a:buChar char="•"/>
              <a:tabLst>
                <a:tab pos="299720" algn="l"/>
              </a:tabLst>
            </a:pPr>
            <a:r>
              <a:rPr sz="2400" b="1" spc="-95" dirty="0">
                <a:latin typeface="Trebuchet MS"/>
                <a:cs typeface="Trebuchet MS"/>
              </a:rPr>
              <a:t>Web-сторінка</a:t>
            </a:r>
            <a:r>
              <a:rPr sz="2400" b="1" spc="-235" dirty="0">
                <a:latin typeface="Trebuchet MS"/>
                <a:cs typeface="Trebuchet MS"/>
              </a:rPr>
              <a:t> </a:t>
            </a:r>
            <a:r>
              <a:rPr sz="2400" spc="-120" dirty="0">
                <a:latin typeface="Arial"/>
                <a:cs typeface="Arial"/>
              </a:rPr>
              <a:t>є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текстовим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150" dirty="0">
                <a:latin typeface="Arial"/>
                <a:cs typeface="Arial"/>
              </a:rPr>
              <a:t>файлом</a:t>
            </a:r>
            <a:r>
              <a:rPr sz="2400" spc="-21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у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форматі  </a:t>
            </a:r>
            <a:r>
              <a:rPr sz="2400" spc="-90" dirty="0">
                <a:latin typeface="Arial"/>
                <a:cs typeface="Arial"/>
              </a:rPr>
              <a:t>HTML, </a:t>
            </a:r>
            <a:r>
              <a:rPr sz="2400" spc="-20" dirty="0">
                <a:latin typeface="Arial"/>
                <a:cs typeface="Arial"/>
              </a:rPr>
              <a:t>який </a:t>
            </a:r>
            <a:r>
              <a:rPr sz="2400" spc="-90" dirty="0">
                <a:latin typeface="Arial"/>
                <a:cs typeface="Arial"/>
              </a:rPr>
              <a:t>може </a:t>
            </a:r>
            <a:r>
              <a:rPr sz="2400" spc="-60" dirty="0">
                <a:latin typeface="Arial"/>
                <a:cs typeface="Arial"/>
              </a:rPr>
              <a:t>містити </a:t>
            </a:r>
            <a:r>
              <a:rPr sz="2400" spc="-95" dirty="0">
                <a:latin typeface="Arial"/>
                <a:cs typeface="Arial"/>
              </a:rPr>
              <a:t>посилання </a:t>
            </a:r>
            <a:r>
              <a:rPr sz="2400" spc="-105" dirty="0">
                <a:latin typeface="Arial"/>
                <a:cs typeface="Arial"/>
              </a:rPr>
              <a:t>на  </a:t>
            </a:r>
            <a:r>
              <a:rPr sz="2400" spc="-150" dirty="0">
                <a:latin typeface="Arial"/>
                <a:cs typeface="Arial"/>
              </a:rPr>
              <a:t>файли </a:t>
            </a:r>
            <a:r>
              <a:rPr sz="2400" spc="-100" dirty="0">
                <a:latin typeface="Arial"/>
                <a:cs typeface="Arial"/>
              </a:rPr>
              <a:t>в </a:t>
            </a:r>
            <a:r>
              <a:rPr sz="2400" spc="-75" dirty="0">
                <a:latin typeface="Arial"/>
                <a:cs typeface="Arial"/>
              </a:rPr>
              <a:t>інших </a:t>
            </a:r>
            <a:r>
              <a:rPr sz="2400" spc="-140" dirty="0">
                <a:latin typeface="Arial"/>
                <a:cs typeface="Arial"/>
              </a:rPr>
              <a:t>форматах </a:t>
            </a:r>
            <a:r>
              <a:rPr sz="2400" spc="-85" dirty="0">
                <a:latin typeface="Arial"/>
                <a:cs typeface="Arial"/>
              </a:rPr>
              <a:t>(текст, </a:t>
            </a:r>
            <a:r>
              <a:rPr sz="2400" spc="-75" dirty="0">
                <a:latin typeface="Arial"/>
                <a:cs typeface="Arial"/>
              </a:rPr>
              <a:t>графічні  </a:t>
            </a:r>
            <a:r>
              <a:rPr sz="2400" spc="-80" dirty="0">
                <a:latin typeface="Arial"/>
                <a:cs typeface="Arial"/>
              </a:rPr>
              <a:t>зображення, </a:t>
            </a:r>
            <a:r>
              <a:rPr sz="2400" spc="-65" dirty="0">
                <a:latin typeface="Arial"/>
                <a:cs typeface="Arial"/>
              </a:rPr>
              <a:t>відео, </a:t>
            </a:r>
            <a:r>
              <a:rPr sz="2400" spc="-70" dirty="0">
                <a:latin typeface="Arial"/>
                <a:cs typeface="Arial"/>
              </a:rPr>
              <a:t>аудіо,</a:t>
            </a:r>
            <a:r>
              <a:rPr sz="2400" spc="-40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мультимедіа,</a:t>
            </a:r>
            <a:endParaRPr sz="2400">
              <a:latin typeface="Arial"/>
              <a:cs typeface="Arial"/>
            </a:endParaRPr>
          </a:p>
          <a:p>
            <a:pPr marL="299085" marR="22225">
              <a:lnSpc>
                <a:spcPct val="100000"/>
              </a:lnSpc>
              <a:spcBef>
                <a:spcPts val="5"/>
              </a:spcBef>
            </a:pPr>
            <a:r>
              <a:rPr sz="2400" spc="-55" dirty="0">
                <a:latin typeface="Arial"/>
                <a:cs typeface="Arial"/>
              </a:rPr>
              <a:t>прикладні програми, </a:t>
            </a:r>
            <a:r>
              <a:rPr sz="2400" spc="-100" dirty="0">
                <a:latin typeface="Arial"/>
                <a:cs typeface="Arial"/>
              </a:rPr>
              <a:t>бази </a:t>
            </a:r>
            <a:r>
              <a:rPr sz="2400" spc="-70" dirty="0">
                <a:latin typeface="Arial"/>
                <a:cs typeface="Arial"/>
              </a:rPr>
              <a:t>даних,</a:t>
            </a:r>
            <a:r>
              <a:rPr sz="2400" spc="-51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веб-служби  </a:t>
            </a:r>
            <a:r>
              <a:rPr sz="2400" spc="-105" dirty="0">
                <a:latin typeface="Arial"/>
                <a:cs typeface="Arial"/>
              </a:rPr>
              <a:t>та </a:t>
            </a:r>
            <a:r>
              <a:rPr sz="2400" spc="-95" dirty="0">
                <a:latin typeface="Arial"/>
                <a:cs typeface="Arial"/>
              </a:rPr>
              <a:t>інше), </a:t>
            </a:r>
            <a:r>
              <a:rPr sz="2400" spc="-160" dirty="0">
                <a:latin typeface="Arial"/>
                <a:cs typeface="Arial"/>
              </a:rPr>
              <a:t>а </a:t>
            </a:r>
            <a:r>
              <a:rPr sz="2400" spc="-55" dirty="0">
                <a:latin typeface="Arial"/>
                <a:cs typeface="Arial"/>
              </a:rPr>
              <a:t>також </a:t>
            </a:r>
            <a:r>
              <a:rPr sz="2400" spc="-70" dirty="0">
                <a:latin typeface="Arial"/>
                <a:cs typeface="Arial"/>
              </a:rPr>
              <a:t>гіперпосилання </a:t>
            </a:r>
            <a:r>
              <a:rPr sz="2400" spc="-90" dirty="0">
                <a:latin typeface="Arial"/>
                <a:cs typeface="Arial"/>
              </a:rPr>
              <a:t>для  </a:t>
            </a:r>
            <a:r>
              <a:rPr sz="2400" spc="-45" dirty="0">
                <a:latin typeface="Arial"/>
                <a:cs typeface="Arial"/>
              </a:rPr>
              <a:t>швидкого </a:t>
            </a:r>
            <a:r>
              <a:rPr sz="2400" spc="-90" dirty="0">
                <a:latin typeface="Arial"/>
                <a:cs typeface="Arial"/>
              </a:rPr>
              <a:t>переходу </a:t>
            </a:r>
            <a:r>
              <a:rPr sz="2400" spc="-105" dirty="0">
                <a:latin typeface="Arial"/>
                <a:cs typeface="Arial"/>
              </a:rPr>
              <a:t>на </a:t>
            </a:r>
            <a:r>
              <a:rPr sz="2400" spc="-60" dirty="0">
                <a:latin typeface="Arial"/>
                <a:cs typeface="Arial"/>
              </a:rPr>
              <a:t>інші </a:t>
            </a:r>
            <a:r>
              <a:rPr sz="2400" spc="-55" dirty="0">
                <a:latin typeface="Arial"/>
                <a:cs typeface="Arial"/>
              </a:rPr>
              <a:t>веб-сторінки </a:t>
            </a:r>
            <a:r>
              <a:rPr sz="2400" spc="-110" dirty="0">
                <a:latin typeface="Arial"/>
                <a:cs typeface="Arial"/>
              </a:rPr>
              <a:t>або  </a:t>
            </a:r>
            <a:r>
              <a:rPr sz="2400" spc="-65" dirty="0">
                <a:latin typeface="Arial"/>
                <a:cs typeface="Arial"/>
              </a:rPr>
              <a:t>доступу </a:t>
            </a:r>
            <a:r>
              <a:rPr sz="2400" spc="-60" dirty="0">
                <a:latin typeface="Arial"/>
                <a:cs typeface="Arial"/>
              </a:rPr>
              <a:t>до</a:t>
            </a:r>
            <a:r>
              <a:rPr sz="2400" spc="-350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файлів.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786116" y="3095244"/>
            <a:ext cx="4207764" cy="3602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>
            <a:spLocks noGrp="1"/>
          </p:cNvSpPr>
          <p:nvPr>
            <p:ph type="title" idx="4294967295"/>
          </p:nvPr>
        </p:nvSpPr>
        <p:spPr>
          <a:xfrm>
            <a:off x="1981200" y="762000"/>
            <a:ext cx="9567862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65" dirty="0"/>
              <a:t>Взаємодія </a:t>
            </a:r>
            <a:r>
              <a:rPr spc="-185" dirty="0"/>
              <a:t>блочних </a:t>
            </a:r>
            <a:r>
              <a:rPr spc="-145" dirty="0"/>
              <a:t>та </a:t>
            </a:r>
            <a:r>
              <a:rPr spc="-190" dirty="0"/>
              <a:t>рядкових</a:t>
            </a:r>
            <a:r>
              <a:rPr spc="-940" dirty="0"/>
              <a:t> </a:t>
            </a:r>
            <a:r>
              <a:rPr spc="-240" dirty="0"/>
              <a:t>елементів</a:t>
            </a:r>
          </a:p>
        </p:txBody>
      </p:sp>
      <p:sp>
        <p:nvSpPr>
          <p:cNvPr id="14" name="object 14"/>
          <p:cNvSpPr/>
          <p:nvPr/>
        </p:nvSpPr>
        <p:spPr>
          <a:xfrm>
            <a:off x="1784604" y="1752600"/>
            <a:ext cx="8045196" cy="403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title" idx="4294967295"/>
          </p:nvPr>
        </p:nvSpPr>
        <p:spPr>
          <a:xfrm>
            <a:off x="2743200" y="1981200"/>
            <a:ext cx="8458200" cy="18557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0795" algn="r">
              <a:lnSpc>
                <a:spcPct val="100000"/>
              </a:lnSpc>
              <a:spcBef>
                <a:spcPts val="100"/>
              </a:spcBef>
            </a:pPr>
            <a:r>
              <a:rPr sz="6000" spc="-400" dirty="0">
                <a:solidFill>
                  <a:srgbClr val="1286C3"/>
                </a:solidFill>
              </a:rPr>
              <a:t>4. </a:t>
            </a:r>
            <a:r>
              <a:rPr sz="6000" spc="-280" dirty="0">
                <a:solidFill>
                  <a:srgbClr val="1286C3"/>
                </a:solidFill>
              </a:rPr>
              <a:t>Оформлення</a:t>
            </a:r>
            <a:r>
              <a:rPr sz="6000" spc="-1080" dirty="0">
                <a:solidFill>
                  <a:srgbClr val="1286C3"/>
                </a:solidFill>
              </a:rPr>
              <a:t> </a:t>
            </a:r>
            <a:r>
              <a:rPr sz="6000" spc="-340" dirty="0">
                <a:solidFill>
                  <a:srgbClr val="1286C3"/>
                </a:solidFill>
              </a:rPr>
              <a:t>тексту</a:t>
            </a:r>
            <a:endParaRPr sz="6000" dirty="0"/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6000" spc="50" dirty="0">
                <a:solidFill>
                  <a:srgbClr val="1286C3"/>
                </a:solidFill>
              </a:rPr>
              <a:t>HTML</a:t>
            </a:r>
            <a:endParaRPr sz="60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9490075" y="527050"/>
            <a:ext cx="27019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30" dirty="0"/>
              <a:t>HTM</a:t>
            </a:r>
            <a:r>
              <a:rPr spc="40" dirty="0"/>
              <a:t>L</a:t>
            </a:r>
            <a:r>
              <a:rPr spc="-140" dirty="0"/>
              <a:t>-</a:t>
            </a:r>
            <a:r>
              <a:rPr spc="-220" dirty="0"/>
              <a:t>те</a:t>
            </a:r>
            <a:r>
              <a:rPr spc="-305" dirty="0"/>
              <a:t>к</a:t>
            </a:r>
            <a:r>
              <a:rPr spc="-254" dirty="0"/>
              <a:t>ст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63116" y="1815464"/>
            <a:ext cx="9394825" cy="3762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20" dirty="0">
                <a:latin typeface="Arial"/>
                <a:cs typeface="Arial"/>
              </a:rPr>
              <a:t>HTML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текст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представлений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в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специфікації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тегами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для</a:t>
            </a:r>
            <a:endParaRPr sz="2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800" b="1" spc="-125" dirty="0">
                <a:latin typeface="Trebuchet MS"/>
                <a:cs typeface="Trebuchet MS"/>
              </a:rPr>
              <a:t>форматування</a:t>
            </a:r>
            <a:r>
              <a:rPr sz="2800" b="1" spc="-270" dirty="0">
                <a:latin typeface="Trebuchet MS"/>
                <a:cs typeface="Trebuchet MS"/>
              </a:rPr>
              <a:t> </a:t>
            </a:r>
            <a:r>
              <a:rPr sz="2800" spc="25" dirty="0">
                <a:latin typeface="Arial"/>
                <a:cs typeface="Arial"/>
              </a:rPr>
              <a:t>і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b="1" spc="-105" dirty="0">
                <a:latin typeface="Trebuchet MS"/>
                <a:cs typeface="Trebuchet MS"/>
              </a:rPr>
              <a:t>угруповання</a:t>
            </a:r>
            <a:r>
              <a:rPr sz="2800" b="1" spc="-280" dirty="0">
                <a:latin typeface="Trebuchet MS"/>
                <a:cs typeface="Trebuchet MS"/>
              </a:rPr>
              <a:t> </a:t>
            </a:r>
            <a:r>
              <a:rPr sz="2800" b="1" spc="-145" dirty="0">
                <a:latin typeface="Trebuchet MS"/>
                <a:cs typeface="Trebuchet MS"/>
              </a:rPr>
              <a:t>тексту</a:t>
            </a:r>
            <a:r>
              <a:rPr sz="2800" spc="-145" dirty="0">
                <a:latin typeface="Arial"/>
                <a:cs typeface="Arial"/>
              </a:rPr>
              <a:t>.</a:t>
            </a:r>
            <a:r>
              <a:rPr sz="2800" spc="-390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Теги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є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b="1" spc="-135" dirty="0">
                <a:latin typeface="Trebuchet MS"/>
                <a:cs typeface="Trebuchet MS"/>
              </a:rPr>
              <a:t>контейнерами</a:t>
            </a:r>
            <a:endParaRPr sz="2800">
              <a:latin typeface="Trebuchet MS"/>
              <a:cs typeface="Trebuchet MS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2800" spc="-100" dirty="0">
                <a:latin typeface="Arial"/>
                <a:cs typeface="Arial"/>
              </a:rPr>
              <a:t>для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тексту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25" dirty="0">
                <a:latin typeface="Arial"/>
                <a:cs typeface="Arial"/>
              </a:rPr>
              <a:t>і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не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мають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візуального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відображення.</a:t>
            </a:r>
            <a:endParaRPr sz="2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270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05" dirty="0">
                <a:latin typeface="Arial"/>
                <a:cs typeface="Arial"/>
              </a:rPr>
              <a:t>Теги </a:t>
            </a:r>
            <a:r>
              <a:rPr sz="2800" spc="-100" dirty="0">
                <a:latin typeface="Arial"/>
                <a:cs typeface="Arial"/>
              </a:rPr>
              <a:t>для </a:t>
            </a:r>
            <a:r>
              <a:rPr sz="2800" spc="-140" dirty="0">
                <a:latin typeface="Arial"/>
                <a:cs typeface="Arial"/>
              </a:rPr>
              <a:t>форматування </a:t>
            </a:r>
            <a:r>
              <a:rPr sz="2800" spc="-80" dirty="0">
                <a:latin typeface="Arial"/>
                <a:cs typeface="Arial"/>
              </a:rPr>
              <a:t>тексту</a:t>
            </a:r>
            <a:r>
              <a:rPr sz="2800" spc="-595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несуть </a:t>
            </a:r>
            <a:r>
              <a:rPr sz="2800" spc="-140" dirty="0">
                <a:latin typeface="Arial"/>
                <a:cs typeface="Arial"/>
              </a:rPr>
              <a:t>смислове</a:t>
            </a:r>
            <a:endParaRPr sz="2800">
              <a:latin typeface="Arial"/>
              <a:cs typeface="Arial"/>
            </a:endParaRPr>
          </a:p>
          <a:p>
            <a:pPr marL="299085" marR="735965">
              <a:lnSpc>
                <a:spcPct val="100000"/>
              </a:lnSpc>
            </a:pPr>
            <a:r>
              <a:rPr sz="2800" spc="-105" dirty="0">
                <a:latin typeface="Arial"/>
                <a:cs typeface="Arial"/>
              </a:rPr>
              <a:t>навантаження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25" dirty="0">
                <a:latin typeface="Arial"/>
                <a:cs typeface="Arial"/>
              </a:rPr>
              <a:t>і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зазвичай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задають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для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тексту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стильове  </a:t>
            </a:r>
            <a:r>
              <a:rPr sz="2800" spc="-135" dirty="0">
                <a:latin typeface="Arial"/>
                <a:cs typeface="Arial"/>
              </a:rPr>
              <a:t>оформлення.</a:t>
            </a:r>
            <a:endParaRPr sz="2800">
              <a:latin typeface="Arial"/>
              <a:cs typeface="Arial"/>
            </a:endParaRPr>
          </a:p>
          <a:p>
            <a:pPr marL="299085" marR="764540" indent="-286385">
              <a:lnSpc>
                <a:spcPct val="100000"/>
              </a:lnSpc>
              <a:spcBef>
                <a:spcPts val="127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85" dirty="0">
                <a:latin typeface="Arial"/>
                <a:cs typeface="Arial"/>
              </a:rPr>
              <a:t>Вся </a:t>
            </a:r>
            <a:r>
              <a:rPr sz="2800" spc="-100" dirty="0">
                <a:latin typeface="Arial"/>
                <a:cs typeface="Arial"/>
              </a:rPr>
              <a:t>текстова </a:t>
            </a:r>
            <a:r>
              <a:rPr sz="2800" spc="-105" dirty="0">
                <a:latin typeface="Arial"/>
                <a:cs typeface="Arial"/>
              </a:rPr>
              <a:t>інформація, </a:t>
            </a:r>
            <a:r>
              <a:rPr sz="2800" spc="-70" dirty="0">
                <a:latin typeface="Arial"/>
                <a:cs typeface="Arial"/>
              </a:rPr>
              <a:t>яка</a:t>
            </a:r>
            <a:r>
              <a:rPr sz="2800" spc="-600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відображається </a:t>
            </a:r>
            <a:r>
              <a:rPr sz="2800" spc="-125" dirty="0">
                <a:latin typeface="Arial"/>
                <a:cs typeface="Arial"/>
              </a:rPr>
              <a:t>на </a:t>
            </a:r>
            <a:r>
              <a:rPr sz="2800" spc="-80" dirty="0">
                <a:latin typeface="Arial"/>
                <a:cs typeface="Arial"/>
              </a:rPr>
              <a:t>сайті,  </a:t>
            </a:r>
            <a:r>
              <a:rPr sz="2800" spc="-110" dirty="0">
                <a:latin typeface="Arial"/>
                <a:cs typeface="Arial"/>
              </a:rPr>
              <a:t>розміщується </a:t>
            </a:r>
            <a:r>
              <a:rPr sz="2800" spc="-95" dirty="0">
                <a:latin typeface="Arial"/>
                <a:cs typeface="Arial"/>
              </a:rPr>
              <a:t>всередині </a:t>
            </a:r>
            <a:r>
              <a:rPr sz="2800" spc="-70" dirty="0">
                <a:latin typeface="Arial"/>
                <a:cs typeface="Arial"/>
              </a:rPr>
              <a:t>тега</a:t>
            </a:r>
            <a:r>
              <a:rPr sz="2800" spc="-434" dirty="0">
                <a:latin typeface="Arial"/>
                <a:cs typeface="Arial"/>
              </a:rPr>
              <a:t> </a:t>
            </a:r>
            <a:r>
              <a:rPr sz="2800" b="1" spc="-90" dirty="0">
                <a:latin typeface="Trebuchet MS"/>
                <a:cs typeface="Trebuchet MS"/>
              </a:rPr>
              <a:t>&lt;body&gt;</a:t>
            </a:r>
            <a:r>
              <a:rPr sz="2800" spc="-9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4688" y="192023"/>
            <a:ext cx="2380488" cy="17632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73173" y="2363876"/>
            <a:ext cx="9500870" cy="3659504"/>
          </a:xfrm>
          <a:prstGeom prst="rect">
            <a:avLst/>
          </a:prstGeom>
        </p:spPr>
        <p:txBody>
          <a:bodyPr vert="horz" wrap="square" lIns="0" tIns="17399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370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80" dirty="0">
                <a:latin typeface="Arial"/>
                <a:cs typeface="Arial"/>
              </a:rPr>
              <a:t>Заголовки </a:t>
            </a:r>
            <a:r>
              <a:rPr sz="2800" spc="-145" dirty="0">
                <a:latin typeface="Arial"/>
                <a:cs typeface="Arial"/>
              </a:rPr>
              <a:t>є </a:t>
            </a:r>
            <a:r>
              <a:rPr sz="2800" b="1" spc="-135" dirty="0">
                <a:latin typeface="Trebuchet MS"/>
                <a:cs typeface="Trebuchet MS"/>
              </a:rPr>
              <a:t>блочними</a:t>
            </a:r>
            <a:r>
              <a:rPr sz="2800" b="1" spc="-415" dirty="0">
                <a:latin typeface="Trebuchet MS"/>
                <a:cs typeface="Trebuchet MS"/>
              </a:rPr>
              <a:t> </a:t>
            </a:r>
            <a:r>
              <a:rPr sz="2800" b="1" spc="-165" dirty="0">
                <a:latin typeface="Trebuchet MS"/>
                <a:cs typeface="Trebuchet MS"/>
              </a:rPr>
              <a:t>елементами</a:t>
            </a:r>
            <a:endParaRPr sz="2800">
              <a:latin typeface="Trebuchet MS"/>
              <a:cs typeface="Trebuchet MS"/>
            </a:endParaRPr>
          </a:p>
          <a:p>
            <a:pPr marL="85725">
              <a:lnSpc>
                <a:spcPct val="100000"/>
              </a:lnSpc>
              <a:spcBef>
                <a:spcPts val="1275"/>
              </a:spcBef>
            </a:pPr>
            <a:r>
              <a:rPr sz="2800" spc="25" dirty="0">
                <a:latin typeface="Arial"/>
                <a:cs typeface="Arial"/>
              </a:rPr>
              <a:t>і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в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них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є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шість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різних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рангів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b="1" spc="-175" dirty="0">
                <a:latin typeface="Trebuchet MS"/>
                <a:cs typeface="Trebuchet MS"/>
              </a:rPr>
              <a:t>&lt;h1&gt;</a:t>
            </a:r>
            <a:r>
              <a:rPr sz="2800" b="1" spc="-280" dirty="0">
                <a:latin typeface="Trebuchet MS"/>
                <a:cs typeface="Trebuchet MS"/>
              </a:rPr>
              <a:t> </a:t>
            </a:r>
            <a:r>
              <a:rPr sz="2800" spc="-195" dirty="0">
                <a:latin typeface="Arial"/>
                <a:cs typeface="Arial"/>
              </a:rPr>
              <a:t>–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b="1" spc="-120" dirty="0">
                <a:latin typeface="Trebuchet MS"/>
                <a:cs typeface="Trebuchet MS"/>
              </a:rPr>
              <a:t>&lt;h6&gt;</a:t>
            </a:r>
            <a:r>
              <a:rPr sz="2800" spc="-12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spcBef>
                <a:spcPts val="1270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80" dirty="0">
                <a:latin typeface="Arial"/>
                <a:cs typeface="Arial"/>
              </a:rPr>
              <a:t>Заголовки</a:t>
            </a:r>
            <a:r>
              <a:rPr sz="2800" spc="-165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допомагають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швидко</a:t>
            </a:r>
            <a:r>
              <a:rPr sz="2800" spc="-235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розбити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вміст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25" dirty="0">
                <a:latin typeface="Arial"/>
                <a:cs typeface="Arial"/>
              </a:rPr>
              <a:t>і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встановити  </a:t>
            </a:r>
            <a:r>
              <a:rPr sz="2800" spc="-70" dirty="0">
                <a:latin typeface="Arial"/>
                <a:cs typeface="Arial"/>
              </a:rPr>
              <a:t>ієрархію, </a:t>
            </a:r>
            <a:r>
              <a:rPr sz="2800" spc="25" dirty="0">
                <a:latin typeface="Arial"/>
                <a:cs typeface="Arial"/>
              </a:rPr>
              <a:t>і </a:t>
            </a:r>
            <a:r>
              <a:rPr sz="2800" spc="-70" dirty="0">
                <a:latin typeface="Arial"/>
                <a:cs typeface="Arial"/>
              </a:rPr>
              <a:t>вони </a:t>
            </a:r>
            <a:r>
              <a:rPr sz="2800" spc="-145" dirty="0">
                <a:latin typeface="Arial"/>
                <a:cs typeface="Arial"/>
              </a:rPr>
              <a:t>є </a:t>
            </a:r>
            <a:r>
              <a:rPr sz="2800" spc="-75" dirty="0">
                <a:latin typeface="Arial"/>
                <a:cs typeface="Arial"/>
              </a:rPr>
              <a:t>ключовими </a:t>
            </a:r>
            <a:r>
              <a:rPr sz="2800" spc="-95" dirty="0">
                <a:latin typeface="Arial"/>
                <a:cs typeface="Arial"/>
              </a:rPr>
              <a:t>ідентифікаторами </a:t>
            </a:r>
            <a:r>
              <a:rPr sz="2800" spc="-100" dirty="0">
                <a:latin typeface="Arial"/>
                <a:cs typeface="Arial"/>
              </a:rPr>
              <a:t>для  </a:t>
            </a:r>
            <a:r>
              <a:rPr sz="2800" spc="-75" dirty="0">
                <a:latin typeface="Arial"/>
                <a:cs typeface="Arial"/>
              </a:rPr>
              <a:t>користувачів, </a:t>
            </a:r>
            <a:r>
              <a:rPr sz="2800" spc="-145" dirty="0">
                <a:latin typeface="Arial"/>
                <a:cs typeface="Arial"/>
              </a:rPr>
              <a:t>що </a:t>
            </a:r>
            <a:r>
              <a:rPr sz="2800" spc="-105" dirty="0">
                <a:latin typeface="Arial"/>
                <a:cs typeface="Arial"/>
              </a:rPr>
              <a:t>переглядають</a:t>
            </a:r>
            <a:r>
              <a:rPr sz="2800" spc="-375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сторінку.</a:t>
            </a:r>
            <a:endParaRPr sz="2800">
              <a:latin typeface="Arial"/>
              <a:cs typeface="Arial"/>
            </a:endParaRPr>
          </a:p>
          <a:p>
            <a:pPr marL="299085" marR="25400" indent="-286385">
              <a:lnSpc>
                <a:spcPct val="100000"/>
              </a:lnSpc>
              <a:spcBef>
                <a:spcPts val="127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80" dirty="0">
                <a:latin typeface="Arial"/>
                <a:cs typeface="Arial"/>
              </a:rPr>
              <a:t>Заголовки допомагають </a:t>
            </a:r>
            <a:r>
              <a:rPr sz="2800" spc="-85" dirty="0">
                <a:latin typeface="Arial"/>
                <a:cs typeface="Arial"/>
              </a:rPr>
              <a:t>пошуковим </a:t>
            </a:r>
            <a:r>
              <a:rPr sz="2800" spc="-140" dirty="0">
                <a:latin typeface="Arial"/>
                <a:cs typeface="Arial"/>
              </a:rPr>
              <a:t>системам </a:t>
            </a:r>
            <a:r>
              <a:rPr sz="2800" spc="-85" dirty="0">
                <a:latin typeface="Arial"/>
                <a:cs typeface="Arial"/>
              </a:rPr>
              <a:t>індексувати</a:t>
            </a:r>
            <a:r>
              <a:rPr sz="2800" spc="-580" dirty="0">
                <a:latin typeface="Arial"/>
                <a:cs typeface="Arial"/>
              </a:rPr>
              <a:t> </a:t>
            </a:r>
            <a:r>
              <a:rPr sz="2800" spc="25" dirty="0">
                <a:latin typeface="Arial"/>
                <a:cs typeface="Arial"/>
              </a:rPr>
              <a:t>і  </a:t>
            </a:r>
            <a:r>
              <a:rPr sz="2800" spc="-105" dirty="0">
                <a:latin typeface="Arial"/>
                <a:cs typeface="Arial"/>
              </a:rPr>
              <a:t>визначати </a:t>
            </a:r>
            <a:r>
              <a:rPr sz="2800" spc="-95" dirty="0">
                <a:latin typeface="Arial"/>
                <a:cs typeface="Arial"/>
              </a:rPr>
              <a:t>вміст </a:t>
            </a:r>
            <a:r>
              <a:rPr sz="2800" spc="-125" dirty="0">
                <a:latin typeface="Arial"/>
                <a:cs typeface="Arial"/>
              </a:rPr>
              <a:t>на</a:t>
            </a:r>
            <a:r>
              <a:rPr sz="2800" spc="-400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сторінці.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 idx="4294967295"/>
          </p:nvPr>
        </p:nvSpPr>
        <p:spPr>
          <a:xfrm>
            <a:off x="4495800" y="657026"/>
            <a:ext cx="3316287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5" dirty="0"/>
              <a:t>4.1.</a:t>
            </a:r>
            <a:r>
              <a:rPr spc="-490" dirty="0"/>
              <a:t> </a:t>
            </a:r>
            <a:r>
              <a:rPr spc="-140" dirty="0"/>
              <a:t>Заголовки</a:t>
            </a:r>
          </a:p>
        </p:txBody>
      </p:sp>
      <p:sp>
        <p:nvSpPr>
          <p:cNvPr id="8" name="object 8"/>
          <p:cNvSpPr/>
          <p:nvPr/>
        </p:nvSpPr>
        <p:spPr>
          <a:xfrm>
            <a:off x="8514588" y="659891"/>
            <a:ext cx="2948940" cy="28514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4876800" y="609600"/>
            <a:ext cx="24034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40" dirty="0"/>
              <a:t>Заголовки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90547" y="1740535"/>
            <a:ext cx="9819640" cy="46164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spcBef>
                <a:spcPts val="9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80" dirty="0">
                <a:latin typeface="Arial"/>
                <a:cs typeface="Arial"/>
              </a:rPr>
              <a:t>Заголовки</a:t>
            </a:r>
            <a:r>
              <a:rPr sz="2800" spc="-145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повинні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бути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використані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в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порядку,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що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відповідає  </a:t>
            </a:r>
            <a:r>
              <a:rPr sz="2800" spc="-90" dirty="0">
                <a:latin typeface="Arial"/>
                <a:cs typeface="Arial"/>
              </a:rPr>
              <a:t>змісту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сторінки.</a:t>
            </a:r>
            <a:endParaRPr sz="2800">
              <a:latin typeface="Arial"/>
              <a:cs typeface="Arial"/>
            </a:endParaRPr>
          </a:p>
          <a:p>
            <a:pPr marL="299085" marR="920115" indent="-286385">
              <a:lnSpc>
                <a:spcPct val="100000"/>
              </a:lnSpc>
              <a:spcBef>
                <a:spcPts val="127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90" dirty="0">
                <a:latin typeface="Arial"/>
                <a:cs typeface="Arial"/>
              </a:rPr>
              <a:t>Основний</a:t>
            </a:r>
            <a:r>
              <a:rPr sz="2800" spc="-180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заголовок</a:t>
            </a:r>
            <a:r>
              <a:rPr sz="2800" spc="-175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сторінки</a:t>
            </a:r>
            <a:r>
              <a:rPr sz="2800" spc="-180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або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розділу</a:t>
            </a:r>
            <a:r>
              <a:rPr sz="2800" spc="-229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повинен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бути  розмічений </a:t>
            </a:r>
            <a:r>
              <a:rPr sz="2800" spc="-140" dirty="0">
                <a:latin typeface="Arial"/>
                <a:cs typeface="Arial"/>
              </a:rPr>
              <a:t>за </a:t>
            </a:r>
            <a:r>
              <a:rPr sz="2800" spc="-55" dirty="0">
                <a:latin typeface="Arial"/>
                <a:cs typeface="Arial"/>
              </a:rPr>
              <a:t>допомогою</a:t>
            </a:r>
            <a:r>
              <a:rPr sz="2800" spc="-509" dirty="0">
                <a:latin typeface="Arial"/>
                <a:cs typeface="Arial"/>
              </a:rPr>
              <a:t> </a:t>
            </a:r>
            <a:r>
              <a:rPr sz="2800" spc="-155" dirty="0">
                <a:latin typeface="Arial"/>
                <a:cs typeface="Arial"/>
              </a:rPr>
              <a:t>елемента </a:t>
            </a:r>
            <a:r>
              <a:rPr sz="2800" spc="-170" dirty="0">
                <a:latin typeface="Arial"/>
                <a:cs typeface="Arial"/>
              </a:rPr>
              <a:t>&lt;h1&gt;, </a:t>
            </a:r>
            <a:r>
              <a:rPr sz="2800" spc="-190" dirty="0">
                <a:latin typeface="Arial"/>
                <a:cs typeface="Arial"/>
              </a:rPr>
              <a:t>а </a:t>
            </a:r>
            <a:r>
              <a:rPr sz="2800" spc="-80" dirty="0">
                <a:latin typeface="Arial"/>
                <a:cs typeface="Arial"/>
              </a:rPr>
              <a:t>наступні</a:t>
            </a:r>
            <a:endParaRPr sz="2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800" spc="-70" dirty="0">
                <a:latin typeface="Arial"/>
                <a:cs typeface="Arial"/>
              </a:rPr>
              <a:t>заголовки </a:t>
            </a:r>
            <a:r>
              <a:rPr sz="2800" spc="-55" dirty="0">
                <a:latin typeface="Arial"/>
                <a:cs typeface="Arial"/>
              </a:rPr>
              <a:t>повинні </a:t>
            </a:r>
            <a:r>
              <a:rPr sz="2800" spc="-85" dirty="0">
                <a:latin typeface="Arial"/>
                <a:cs typeface="Arial"/>
              </a:rPr>
              <a:t>використовувати </a:t>
            </a:r>
            <a:r>
              <a:rPr sz="2800" spc="-135" dirty="0">
                <a:latin typeface="Arial"/>
                <a:cs typeface="Arial"/>
              </a:rPr>
              <a:t>елементи &lt;h2&gt;,</a:t>
            </a:r>
            <a:r>
              <a:rPr sz="2800" spc="-555" dirty="0">
                <a:latin typeface="Arial"/>
                <a:cs typeface="Arial"/>
              </a:rPr>
              <a:t> </a:t>
            </a:r>
            <a:r>
              <a:rPr sz="2800" spc="-165" dirty="0">
                <a:latin typeface="Arial"/>
                <a:cs typeface="Arial"/>
              </a:rPr>
              <a:t>&lt;h3&gt;,</a:t>
            </a:r>
            <a:endParaRPr sz="2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800" spc="-130" dirty="0">
                <a:latin typeface="Arial"/>
                <a:cs typeface="Arial"/>
              </a:rPr>
              <a:t>&lt;h4&gt;, </a:t>
            </a:r>
            <a:r>
              <a:rPr sz="2800" spc="-175" dirty="0">
                <a:latin typeface="Arial"/>
                <a:cs typeface="Arial"/>
              </a:rPr>
              <a:t>&lt;h5&gt; </a:t>
            </a:r>
            <a:r>
              <a:rPr sz="2800" spc="-125" dirty="0">
                <a:latin typeface="Arial"/>
                <a:cs typeface="Arial"/>
              </a:rPr>
              <a:t>&lt;h6&gt;, </a:t>
            </a:r>
            <a:r>
              <a:rPr sz="2800" spc="-55" dirty="0">
                <a:latin typeface="Arial"/>
                <a:cs typeface="Arial"/>
              </a:rPr>
              <a:t>при</a:t>
            </a:r>
            <a:r>
              <a:rPr sz="2800" spc="-400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необхідності.</a:t>
            </a:r>
            <a:endParaRPr sz="2800">
              <a:latin typeface="Arial"/>
              <a:cs typeface="Arial"/>
            </a:endParaRPr>
          </a:p>
          <a:p>
            <a:pPr marL="299085" marR="546735" indent="-286385">
              <a:lnSpc>
                <a:spcPct val="100000"/>
              </a:lnSpc>
              <a:spcBef>
                <a:spcPts val="127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70" dirty="0">
                <a:latin typeface="Arial"/>
                <a:cs typeface="Arial"/>
              </a:rPr>
              <a:t>Кожен </a:t>
            </a:r>
            <a:r>
              <a:rPr sz="2800" spc="-85" dirty="0">
                <a:latin typeface="Arial"/>
                <a:cs typeface="Arial"/>
              </a:rPr>
              <a:t>рівень заголовка </a:t>
            </a:r>
            <a:r>
              <a:rPr sz="2800" spc="-80" dirty="0">
                <a:latin typeface="Arial"/>
                <a:cs typeface="Arial"/>
              </a:rPr>
              <a:t>повинен </a:t>
            </a:r>
            <a:r>
              <a:rPr sz="2800" spc="-125" dirty="0">
                <a:latin typeface="Arial"/>
                <a:cs typeface="Arial"/>
              </a:rPr>
              <a:t>застосовуватися </a:t>
            </a:r>
            <a:r>
              <a:rPr sz="2800" spc="-85" dirty="0">
                <a:latin typeface="Arial"/>
                <a:cs typeface="Arial"/>
              </a:rPr>
              <a:t>з  </a:t>
            </a:r>
            <a:r>
              <a:rPr sz="2800" spc="-110" dirty="0">
                <a:latin typeface="Arial"/>
                <a:cs typeface="Arial"/>
              </a:rPr>
              <a:t>семантичним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змістом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25" dirty="0">
                <a:latin typeface="Arial"/>
                <a:cs typeface="Arial"/>
              </a:rPr>
              <a:t>і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не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повинен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використовуватися</a:t>
            </a:r>
            <a:r>
              <a:rPr sz="2800" spc="-170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для  </a:t>
            </a:r>
            <a:r>
              <a:rPr sz="2800" spc="-20" dirty="0">
                <a:latin typeface="Arial"/>
                <a:cs typeface="Arial"/>
              </a:rPr>
              <a:t>того,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щоб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зробити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текст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жирним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або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великим,</a:t>
            </a:r>
            <a:r>
              <a:rPr sz="2800" spc="-180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для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цього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є  </a:t>
            </a:r>
            <a:r>
              <a:rPr sz="2800" spc="-60" dirty="0">
                <a:latin typeface="Arial"/>
                <a:cs typeface="Arial"/>
              </a:rPr>
              <a:t>інші, </a:t>
            </a:r>
            <a:r>
              <a:rPr sz="2800" spc="-130" dirty="0">
                <a:latin typeface="Arial"/>
                <a:cs typeface="Arial"/>
              </a:rPr>
              <a:t>більш </a:t>
            </a:r>
            <a:r>
              <a:rPr sz="2800" spc="-105" dirty="0">
                <a:latin typeface="Arial"/>
                <a:cs typeface="Arial"/>
              </a:rPr>
              <a:t>ефективні</a:t>
            </a:r>
            <a:r>
              <a:rPr sz="2800" spc="-434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способи.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4725446" y="608095"/>
            <a:ext cx="2505075" cy="3921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5" dirty="0">
                <a:solidFill>
                  <a:srgbClr val="000000"/>
                </a:solidFill>
              </a:rPr>
              <a:t>Код</a:t>
            </a:r>
            <a:r>
              <a:rPr sz="2400" spc="-275" dirty="0">
                <a:solidFill>
                  <a:srgbClr val="000000"/>
                </a:solidFill>
              </a:rPr>
              <a:t> </a:t>
            </a:r>
            <a:r>
              <a:rPr sz="2400" spc="-95" dirty="0">
                <a:solidFill>
                  <a:srgbClr val="000000"/>
                </a:solidFill>
              </a:rPr>
              <a:t>html-сторінки</a:t>
            </a:r>
            <a:endParaRPr sz="2400" dirty="0"/>
          </a:p>
        </p:txBody>
      </p:sp>
      <p:sp>
        <p:nvSpPr>
          <p:cNvPr id="3" name="object 3"/>
          <p:cNvSpPr/>
          <p:nvPr/>
        </p:nvSpPr>
        <p:spPr>
          <a:xfrm>
            <a:off x="1575835" y="1394438"/>
            <a:ext cx="6340475" cy="254635"/>
          </a:xfrm>
          <a:custGeom>
            <a:avLst/>
            <a:gdLst/>
            <a:ahLst/>
            <a:cxnLst/>
            <a:rect l="l" t="t" r="r" b="b"/>
            <a:pathLst>
              <a:path w="6340475" h="254635">
                <a:moveTo>
                  <a:pt x="0" y="254133"/>
                </a:moveTo>
                <a:lnTo>
                  <a:pt x="6339953" y="254133"/>
                </a:lnTo>
                <a:lnTo>
                  <a:pt x="6339953" y="0"/>
                </a:lnTo>
                <a:lnTo>
                  <a:pt x="0" y="0"/>
                </a:lnTo>
                <a:lnTo>
                  <a:pt x="0" y="254133"/>
                </a:lnTo>
                <a:close/>
              </a:path>
            </a:pathLst>
          </a:custGeom>
          <a:solidFill>
            <a:srgbClr val="F4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75835" y="1648572"/>
            <a:ext cx="6340475" cy="190500"/>
          </a:xfrm>
          <a:custGeom>
            <a:avLst/>
            <a:gdLst/>
            <a:ahLst/>
            <a:cxnLst/>
            <a:rect l="l" t="t" r="r" b="b"/>
            <a:pathLst>
              <a:path w="6340475" h="190500">
                <a:moveTo>
                  <a:pt x="0" y="189992"/>
                </a:moveTo>
                <a:lnTo>
                  <a:pt x="6339953" y="189992"/>
                </a:lnTo>
                <a:lnTo>
                  <a:pt x="6339953" y="0"/>
                </a:lnTo>
                <a:lnTo>
                  <a:pt x="0" y="0"/>
                </a:lnTo>
                <a:lnTo>
                  <a:pt x="0" y="189992"/>
                </a:lnTo>
                <a:close/>
              </a:path>
            </a:pathLst>
          </a:custGeom>
          <a:solidFill>
            <a:srgbClr val="F4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75835" y="1838564"/>
            <a:ext cx="6340475" cy="190500"/>
          </a:xfrm>
          <a:custGeom>
            <a:avLst/>
            <a:gdLst/>
            <a:ahLst/>
            <a:cxnLst/>
            <a:rect l="l" t="t" r="r" b="b"/>
            <a:pathLst>
              <a:path w="6340475" h="190500">
                <a:moveTo>
                  <a:pt x="0" y="190296"/>
                </a:moveTo>
                <a:lnTo>
                  <a:pt x="6339953" y="190296"/>
                </a:lnTo>
                <a:lnTo>
                  <a:pt x="6339953" y="0"/>
                </a:lnTo>
                <a:lnTo>
                  <a:pt x="0" y="0"/>
                </a:lnTo>
                <a:lnTo>
                  <a:pt x="0" y="190296"/>
                </a:lnTo>
                <a:close/>
              </a:path>
            </a:pathLst>
          </a:custGeom>
          <a:solidFill>
            <a:srgbClr val="F4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75835" y="2028861"/>
            <a:ext cx="6340475" cy="190500"/>
          </a:xfrm>
          <a:custGeom>
            <a:avLst/>
            <a:gdLst/>
            <a:ahLst/>
            <a:cxnLst/>
            <a:rect l="l" t="t" r="r" b="b"/>
            <a:pathLst>
              <a:path w="6340475" h="190500">
                <a:moveTo>
                  <a:pt x="0" y="189992"/>
                </a:moveTo>
                <a:lnTo>
                  <a:pt x="6339953" y="189992"/>
                </a:lnTo>
                <a:lnTo>
                  <a:pt x="6339953" y="0"/>
                </a:lnTo>
                <a:lnTo>
                  <a:pt x="0" y="0"/>
                </a:lnTo>
                <a:lnTo>
                  <a:pt x="0" y="189992"/>
                </a:lnTo>
                <a:close/>
              </a:path>
            </a:pathLst>
          </a:custGeom>
          <a:solidFill>
            <a:srgbClr val="F4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5835" y="2218853"/>
            <a:ext cx="6340475" cy="190500"/>
          </a:xfrm>
          <a:custGeom>
            <a:avLst/>
            <a:gdLst/>
            <a:ahLst/>
            <a:cxnLst/>
            <a:rect l="l" t="t" r="r" b="b"/>
            <a:pathLst>
              <a:path w="6340475" h="190500">
                <a:moveTo>
                  <a:pt x="0" y="190296"/>
                </a:moveTo>
                <a:lnTo>
                  <a:pt x="6339953" y="190296"/>
                </a:lnTo>
                <a:lnTo>
                  <a:pt x="6339953" y="0"/>
                </a:lnTo>
                <a:lnTo>
                  <a:pt x="0" y="0"/>
                </a:lnTo>
                <a:lnTo>
                  <a:pt x="0" y="190296"/>
                </a:lnTo>
                <a:close/>
              </a:path>
            </a:pathLst>
          </a:custGeom>
          <a:solidFill>
            <a:srgbClr val="F4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75835" y="2409155"/>
            <a:ext cx="6340475" cy="254635"/>
          </a:xfrm>
          <a:custGeom>
            <a:avLst/>
            <a:gdLst/>
            <a:ahLst/>
            <a:cxnLst/>
            <a:rect l="l" t="t" r="r" b="b"/>
            <a:pathLst>
              <a:path w="6340475" h="254635">
                <a:moveTo>
                  <a:pt x="0" y="254133"/>
                </a:moveTo>
                <a:lnTo>
                  <a:pt x="6339953" y="254133"/>
                </a:lnTo>
                <a:lnTo>
                  <a:pt x="6339953" y="0"/>
                </a:lnTo>
                <a:lnTo>
                  <a:pt x="0" y="0"/>
                </a:lnTo>
                <a:lnTo>
                  <a:pt x="0" y="254133"/>
                </a:lnTo>
                <a:close/>
              </a:path>
            </a:pathLst>
          </a:custGeom>
          <a:solidFill>
            <a:srgbClr val="F4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575835" y="1427944"/>
            <a:ext cx="6340475" cy="116903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225"/>
              </a:spcBef>
            </a:pP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150" b="1" spc="-5" dirty="0">
                <a:latin typeface="Courier New"/>
                <a:cs typeface="Courier New"/>
              </a:rPr>
              <a:t>h1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r>
              <a:rPr sz="1150" spc="-5" dirty="0">
                <a:solidFill>
                  <a:srgbClr val="0E0E0E"/>
                </a:solidFill>
                <a:latin typeface="Courier New"/>
                <a:cs typeface="Courier New"/>
              </a:rPr>
              <a:t>Заголовок</a:t>
            </a:r>
            <a:r>
              <a:rPr sz="1150" spc="-45" dirty="0">
                <a:solidFill>
                  <a:srgbClr val="0E0E0E"/>
                </a:solidFill>
                <a:latin typeface="Courier New"/>
                <a:cs typeface="Courier New"/>
              </a:rPr>
              <a:t> </a:t>
            </a:r>
            <a:r>
              <a:rPr sz="1150" spc="-5" dirty="0">
                <a:solidFill>
                  <a:srgbClr val="0E0E0E"/>
                </a:solidFill>
                <a:latin typeface="Courier New"/>
                <a:cs typeface="Courier New"/>
              </a:rPr>
              <a:t>1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150" spc="-5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150" b="1" spc="-5" dirty="0">
                <a:latin typeface="Courier New"/>
                <a:cs typeface="Courier New"/>
              </a:rPr>
              <a:t>h1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150">
              <a:latin typeface="Courier New"/>
              <a:cs typeface="Courier New"/>
            </a:endParaRPr>
          </a:p>
          <a:p>
            <a:pPr marL="17780">
              <a:lnSpc>
                <a:spcPct val="100000"/>
              </a:lnSpc>
              <a:spcBef>
                <a:spcPts val="130"/>
              </a:spcBef>
            </a:pP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150" b="1" spc="-5" dirty="0">
                <a:latin typeface="Courier New"/>
                <a:cs typeface="Courier New"/>
              </a:rPr>
              <a:t>h2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r>
              <a:rPr sz="1150" spc="-5" dirty="0">
                <a:solidFill>
                  <a:srgbClr val="0E0E0E"/>
                </a:solidFill>
                <a:latin typeface="Courier New"/>
                <a:cs typeface="Courier New"/>
              </a:rPr>
              <a:t>Заголовок</a:t>
            </a:r>
            <a:r>
              <a:rPr sz="1150" spc="-45" dirty="0">
                <a:solidFill>
                  <a:srgbClr val="0E0E0E"/>
                </a:solidFill>
                <a:latin typeface="Courier New"/>
                <a:cs typeface="Courier New"/>
              </a:rPr>
              <a:t> </a:t>
            </a:r>
            <a:r>
              <a:rPr sz="1150" spc="-5" dirty="0">
                <a:solidFill>
                  <a:srgbClr val="0E0E0E"/>
                </a:solidFill>
                <a:latin typeface="Courier New"/>
                <a:cs typeface="Courier New"/>
              </a:rPr>
              <a:t>2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150" spc="-5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150" b="1" spc="-5" dirty="0">
                <a:latin typeface="Courier New"/>
                <a:cs typeface="Courier New"/>
              </a:rPr>
              <a:t>h2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150">
              <a:latin typeface="Courier New"/>
              <a:cs typeface="Courier New"/>
            </a:endParaRPr>
          </a:p>
          <a:p>
            <a:pPr marL="17780">
              <a:lnSpc>
                <a:spcPct val="100000"/>
              </a:lnSpc>
              <a:spcBef>
                <a:spcPts val="120"/>
              </a:spcBef>
            </a:pP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150" b="1" spc="-5" dirty="0">
                <a:latin typeface="Courier New"/>
                <a:cs typeface="Courier New"/>
              </a:rPr>
              <a:t>h3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r>
              <a:rPr sz="1150" spc="-5" dirty="0">
                <a:solidFill>
                  <a:srgbClr val="0E0E0E"/>
                </a:solidFill>
                <a:latin typeface="Courier New"/>
                <a:cs typeface="Courier New"/>
              </a:rPr>
              <a:t>Заголовок</a:t>
            </a:r>
            <a:r>
              <a:rPr sz="1150" spc="-45" dirty="0">
                <a:solidFill>
                  <a:srgbClr val="0E0E0E"/>
                </a:solidFill>
                <a:latin typeface="Courier New"/>
                <a:cs typeface="Courier New"/>
              </a:rPr>
              <a:t> </a:t>
            </a:r>
            <a:r>
              <a:rPr sz="1150" spc="-5" dirty="0">
                <a:solidFill>
                  <a:srgbClr val="0E0E0E"/>
                </a:solidFill>
                <a:latin typeface="Courier New"/>
                <a:cs typeface="Courier New"/>
              </a:rPr>
              <a:t>3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150" spc="-5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150" b="1" spc="-5" dirty="0">
                <a:latin typeface="Courier New"/>
                <a:cs typeface="Courier New"/>
              </a:rPr>
              <a:t>h3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150">
              <a:latin typeface="Courier New"/>
              <a:cs typeface="Courier New"/>
            </a:endParaRPr>
          </a:p>
          <a:p>
            <a:pPr marL="17780">
              <a:lnSpc>
                <a:spcPct val="100000"/>
              </a:lnSpc>
              <a:spcBef>
                <a:spcPts val="114"/>
              </a:spcBef>
            </a:pP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150" b="1" spc="-5" dirty="0">
                <a:latin typeface="Courier New"/>
                <a:cs typeface="Courier New"/>
              </a:rPr>
              <a:t>h4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r>
              <a:rPr sz="1150" spc="-5" dirty="0">
                <a:solidFill>
                  <a:srgbClr val="0E0E0E"/>
                </a:solidFill>
                <a:latin typeface="Courier New"/>
                <a:cs typeface="Courier New"/>
              </a:rPr>
              <a:t>Заголовок</a:t>
            </a:r>
            <a:r>
              <a:rPr sz="1150" spc="-45" dirty="0">
                <a:solidFill>
                  <a:srgbClr val="0E0E0E"/>
                </a:solidFill>
                <a:latin typeface="Courier New"/>
                <a:cs typeface="Courier New"/>
              </a:rPr>
              <a:t> </a:t>
            </a:r>
            <a:r>
              <a:rPr sz="1150" spc="-5" dirty="0">
                <a:solidFill>
                  <a:srgbClr val="0E0E0E"/>
                </a:solidFill>
                <a:latin typeface="Courier New"/>
                <a:cs typeface="Courier New"/>
              </a:rPr>
              <a:t>4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150" spc="-5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150" b="1" spc="-5" dirty="0">
                <a:latin typeface="Courier New"/>
                <a:cs typeface="Courier New"/>
              </a:rPr>
              <a:t>h4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150">
              <a:latin typeface="Courier New"/>
              <a:cs typeface="Courier New"/>
            </a:endParaRPr>
          </a:p>
          <a:p>
            <a:pPr marL="17780">
              <a:lnSpc>
                <a:spcPct val="100000"/>
              </a:lnSpc>
              <a:spcBef>
                <a:spcPts val="114"/>
              </a:spcBef>
            </a:pP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150" b="1" spc="-5" dirty="0">
                <a:latin typeface="Courier New"/>
                <a:cs typeface="Courier New"/>
              </a:rPr>
              <a:t>h5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r>
              <a:rPr sz="1150" spc="-5" dirty="0">
                <a:solidFill>
                  <a:srgbClr val="0E0E0E"/>
                </a:solidFill>
                <a:latin typeface="Courier New"/>
                <a:cs typeface="Courier New"/>
              </a:rPr>
              <a:t>Заголовок</a:t>
            </a:r>
            <a:r>
              <a:rPr sz="1150" spc="-45" dirty="0">
                <a:solidFill>
                  <a:srgbClr val="0E0E0E"/>
                </a:solidFill>
                <a:latin typeface="Courier New"/>
                <a:cs typeface="Courier New"/>
              </a:rPr>
              <a:t> </a:t>
            </a:r>
            <a:r>
              <a:rPr sz="1150" spc="-5" dirty="0">
                <a:solidFill>
                  <a:srgbClr val="0E0E0E"/>
                </a:solidFill>
                <a:latin typeface="Courier New"/>
                <a:cs typeface="Courier New"/>
              </a:rPr>
              <a:t>5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150" spc="-5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150" b="1" spc="-5" dirty="0">
                <a:latin typeface="Courier New"/>
                <a:cs typeface="Courier New"/>
              </a:rPr>
              <a:t>h5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150">
              <a:latin typeface="Courier New"/>
              <a:cs typeface="Courier New"/>
            </a:endParaRPr>
          </a:p>
          <a:p>
            <a:pPr marL="17780">
              <a:lnSpc>
                <a:spcPct val="100000"/>
              </a:lnSpc>
              <a:spcBef>
                <a:spcPts val="120"/>
              </a:spcBef>
            </a:pP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150" b="1" spc="-5" dirty="0">
                <a:latin typeface="Courier New"/>
                <a:cs typeface="Courier New"/>
              </a:rPr>
              <a:t>h6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r>
              <a:rPr sz="1150" spc="-5" dirty="0">
                <a:solidFill>
                  <a:srgbClr val="0E0E0E"/>
                </a:solidFill>
                <a:latin typeface="Courier New"/>
                <a:cs typeface="Courier New"/>
              </a:rPr>
              <a:t>Заголовок</a:t>
            </a:r>
            <a:r>
              <a:rPr sz="1150" spc="-45" dirty="0">
                <a:solidFill>
                  <a:srgbClr val="0E0E0E"/>
                </a:solidFill>
                <a:latin typeface="Courier New"/>
                <a:cs typeface="Courier New"/>
              </a:rPr>
              <a:t> </a:t>
            </a:r>
            <a:r>
              <a:rPr sz="1150" spc="-5" dirty="0">
                <a:solidFill>
                  <a:srgbClr val="0E0E0E"/>
                </a:solidFill>
                <a:latin typeface="Courier New"/>
                <a:cs typeface="Courier New"/>
              </a:rPr>
              <a:t>6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150" spc="-5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150" b="1" spc="-5" dirty="0">
                <a:latin typeface="Courier New"/>
                <a:cs typeface="Courier New"/>
              </a:rPr>
              <a:t>h6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150">
              <a:latin typeface="Courier New"/>
              <a:cs typeface="Courier New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508761" y="1385331"/>
            <a:ext cx="0" cy="1287145"/>
          </a:xfrm>
          <a:custGeom>
            <a:avLst/>
            <a:gdLst/>
            <a:ahLst/>
            <a:cxnLst/>
            <a:rect l="l" t="t" r="r" b="b"/>
            <a:pathLst>
              <a:path h="1287145">
                <a:moveTo>
                  <a:pt x="0" y="0"/>
                </a:moveTo>
                <a:lnTo>
                  <a:pt x="0" y="1287077"/>
                </a:lnTo>
              </a:path>
            </a:pathLst>
          </a:custGeom>
          <a:ln w="914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20361" y="1385331"/>
            <a:ext cx="0" cy="1287145"/>
          </a:xfrm>
          <a:custGeom>
            <a:avLst/>
            <a:gdLst/>
            <a:ahLst/>
            <a:cxnLst/>
            <a:rect l="l" t="t" r="r" b="b"/>
            <a:pathLst>
              <a:path h="1287145">
                <a:moveTo>
                  <a:pt x="0" y="0"/>
                </a:moveTo>
                <a:lnTo>
                  <a:pt x="0" y="1287077"/>
                </a:lnTo>
              </a:path>
            </a:pathLst>
          </a:custGeom>
          <a:ln w="914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13336" y="3214152"/>
            <a:ext cx="6466840" cy="254635"/>
          </a:xfrm>
          <a:custGeom>
            <a:avLst/>
            <a:gdLst/>
            <a:ahLst/>
            <a:cxnLst/>
            <a:rect l="l" t="t" r="r" b="b"/>
            <a:pathLst>
              <a:path w="6466840" h="254635">
                <a:moveTo>
                  <a:pt x="0" y="254424"/>
                </a:moveTo>
                <a:lnTo>
                  <a:pt x="6466298" y="254424"/>
                </a:lnTo>
                <a:lnTo>
                  <a:pt x="6466298" y="0"/>
                </a:lnTo>
                <a:lnTo>
                  <a:pt x="0" y="0"/>
                </a:lnTo>
                <a:lnTo>
                  <a:pt x="0" y="254424"/>
                </a:lnTo>
                <a:close/>
              </a:path>
            </a:pathLst>
          </a:custGeom>
          <a:solidFill>
            <a:srgbClr val="F4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13336" y="3468577"/>
            <a:ext cx="6466840" cy="190500"/>
          </a:xfrm>
          <a:custGeom>
            <a:avLst/>
            <a:gdLst/>
            <a:ahLst/>
            <a:cxnLst/>
            <a:rect l="l" t="t" r="r" b="b"/>
            <a:pathLst>
              <a:path w="6466840" h="190500">
                <a:moveTo>
                  <a:pt x="0" y="190209"/>
                </a:moveTo>
                <a:lnTo>
                  <a:pt x="6466298" y="190209"/>
                </a:lnTo>
                <a:lnTo>
                  <a:pt x="6466298" y="0"/>
                </a:lnTo>
                <a:lnTo>
                  <a:pt x="0" y="0"/>
                </a:lnTo>
                <a:lnTo>
                  <a:pt x="0" y="190209"/>
                </a:lnTo>
                <a:close/>
              </a:path>
            </a:pathLst>
          </a:custGeom>
          <a:solidFill>
            <a:srgbClr val="F4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13336" y="3658787"/>
            <a:ext cx="6466840" cy="190500"/>
          </a:xfrm>
          <a:custGeom>
            <a:avLst/>
            <a:gdLst/>
            <a:ahLst/>
            <a:cxnLst/>
            <a:rect l="l" t="t" r="r" b="b"/>
            <a:pathLst>
              <a:path w="6466840" h="190500">
                <a:moveTo>
                  <a:pt x="0" y="190209"/>
                </a:moveTo>
                <a:lnTo>
                  <a:pt x="6466298" y="190209"/>
                </a:lnTo>
                <a:lnTo>
                  <a:pt x="6466298" y="0"/>
                </a:lnTo>
                <a:lnTo>
                  <a:pt x="0" y="0"/>
                </a:lnTo>
                <a:lnTo>
                  <a:pt x="0" y="190209"/>
                </a:lnTo>
                <a:close/>
              </a:path>
            </a:pathLst>
          </a:custGeom>
          <a:solidFill>
            <a:srgbClr val="F4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13336" y="3849073"/>
            <a:ext cx="6466840" cy="191135"/>
          </a:xfrm>
          <a:custGeom>
            <a:avLst/>
            <a:gdLst/>
            <a:ahLst/>
            <a:cxnLst/>
            <a:rect l="l" t="t" r="r" b="b"/>
            <a:pathLst>
              <a:path w="6466840" h="191135">
                <a:moveTo>
                  <a:pt x="0" y="190514"/>
                </a:moveTo>
                <a:lnTo>
                  <a:pt x="6466298" y="190514"/>
                </a:lnTo>
                <a:lnTo>
                  <a:pt x="6466298" y="0"/>
                </a:lnTo>
                <a:lnTo>
                  <a:pt x="0" y="0"/>
                </a:lnTo>
                <a:lnTo>
                  <a:pt x="0" y="190514"/>
                </a:lnTo>
                <a:close/>
              </a:path>
            </a:pathLst>
          </a:custGeom>
          <a:solidFill>
            <a:srgbClr val="F4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13336" y="4039587"/>
            <a:ext cx="6466840" cy="190500"/>
          </a:xfrm>
          <a:custGeom>
            <a:avLst/>
            <a:gdLst/>
            <a:ahLst/>
            <a:cxnLst/>
            <a:rect l="l" t="t" r="r" b="b"/>
            <a:pathLst>
              <a:path w="6466840" h="190500">
                <a:moveTo>
                  <a:pt x="0" y="190209"/>
                </a:moveTo>
                <a:lnTo>
                  <a:pt x="6466298" y="190209"/>
                </a:lnTo>
                <a:lnTo>
                  <a:pt x="6466298" y="0"/>
                </a:lnTo>
                <a:lnTo>
                  <a:pt x="0" y="0"/>
                </a:lnTo>
                <a:lnTo>
                  <a:pt x="0" y="190209"/>
                </a:lnTo>
                <a:close/>
              </a:path>
            </a:pathLst>
          </a:custGeom>
          <a:solidFill>
            <a:srgbClr val="F4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13336" y="4229746"/>
            <a:ext cx="6466840" cy="191135"/>
          </a:xfrm>
          <a:custGeom>
            <a:avLst/>
            <a:gdLst/>
            <a:ahLst/>
            <a:cxnLst/>
            <a:rect l="l" t="t" r="r" b="b"/>
            <a:pathLst>
              <a:path w="6466840" h="191135">
                <a:moveTo>
                  <a:pt x="0" y="190514"/>
                </a:moveTo>
                <a:lnTo>
                  <a:pt x="6466298" y="190514"/>
                </a:lnTo>
                <a:lnTo>
                  <a:pt x="6466298" y="0"/>
                </a:lnTo>
                <a:lnTo>
                  <a:pt x="0" y="0"/>
                </a:lnTo>
                <a:lnTo>
                  <a:pt x="0" y="190514"/>
                </a:lnTo>
                <a:close/>
              </a:path>
            </a:pathLst>
          </a:custGeom>
          <a:solidFill>
            <a:srgbClr val="F4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13336" y="4420261"/>
            <a:ext cx="6466840" cy="190500"/>
          </a:xfrm>
          <a:custGeom>
            <a:avLst/>
            <a:gdLst/>
            <a:ahLst/>
            <a:cxnLst/>
            <a:rect l="l" t="t" r="r" b="b"/>
            <a:pathLst>
              <a:path w="6466840" h="190500">
                <a:moveTo>
                  <a:pt x="0" y="190209"/>
                </a:moveTo>
                <a:lnTo>
                  <a:pt x="6466298" y="190209"/>
                </a:lnTo>
                <a:lnTo>
                  <a:pt x="6466298" y="0"/>
                </a:lnTo>
                <a:lnTo>
                  <a:pt x="0" y="0"/>
                </a:lnTo>
                <a:lnTo>
                  <a:pt x="0" y="190209"/>
                </a:lnTo>
                <a:close/>
              </a:path>
            </a:pathLst>
          </a:custGeom>
          <a:solidFill>
            <a:srgbClr val="F4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13336" y="4610471"/>
            <a:ext cx="6466840" cy="190500"/>
          </a:xfrm>
          <a:custGeom>
            <a:avLst/>
            <a:gdLst/>
            <a:ahLst/>
            <a:cxnLst/>
            <a:rect l="l" t="t" r="r" b="b"/>
            <a:pathLst>
              <a:path w="6466840" h="190500">
                <a:moveTo>
                  <a:pt x="0" y="190209"/>
                </a:moveTo>
                <a:lnTo>
                  <a:pt x="6466298" y="190209"/>
                </a:lnTo>
                <a:lnTo>
                  <a:pt x="6466298" y="0"/>
                </a:lnTo>
                <a:lnTo>
                  <a:pt x="0" y="0"/>
                </a:lnTo>
                <a:lnTo>
                  <a:pt x="0" y="190209"/>
                </a:lnTo>
                <a:close/>
              </a:path>
            </a:pathLst>
          </a:custGeom>
          <a:solidFill>
            <a:srgbClr val="F4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13336" y="4800681"/>
            <a:ext cx="6466840" cy="191135"/>
          </a:xfrm>
          <a:custGeom>
            <a:avLst/>
            <a:gdLst/>
            <a:ahLst/>
            <a:cxnLst/>
            <a:rect l="l" t="t" r="r" b="b"/>
            <a:pathLst>
              <a:path w="6466840" h="191135">
                <a:moveTo>
                  <a:pt x="0" y="190514"/>
                </a:moveTo>
                <a:lnTo>
                  <a:pt x="6466298" y="190514"/>
                </a:lnTo>
                <a:lnTo>
                  <a:pt x="6466298" y="0"/>
                </a:lnTo>
                <a:lnTo>
                  <a:pt x="0" y="0"/>
                </a:lnTo>
                <a:lnTo>
                  <a:pt x="0" y="190514"/>
                </a:lnTo>
                <a:close/>
              </a:path>
            </a:pathLst>
          </a:custGeom>
          <a:solidFill>
            <a:srgbClr val="F4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13336" y="4991195"/>
            <a:ext cx="6466840" cy="190500"/>
          </a:xfrm>
          <a:custGeom>
            <a:avLst/>
            <a:gdLst/>
            <a:ahLst/>
            <a:cxnLst/>
            <a:rect l="l" t="t" r="r" b="b"/>
            <a:pathLst>
              <a:path w="6466840" h="190500">
                <a:moveTo>
                  <a:pt x="0" y="190209"/>
                </a:moveTo>
                <a:lnTo>
                  <a:pt x="6466298" y="190209"/>
                </a:lnTo>
                <a:lnTo>
                  <a:pt x="6466298" y="0"/>
                </a:lnTo>
                <a:lnTo>
                  <a:pt x="0" y="0"/>
                </a:lnTo>
                <a:lnTo>
                  <a:pt x="0" y="190209"/>
                </a:lnTo>
                <a:close/>
              </a:path>
            </a:pathLst>
          </a:custGeom>
          <a:solidFill>
            <a:srgbClr val="F4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13336" y="5181405"/>
            <a:ext cx="6466840" cy="191135"/>
          </a:xfrm>
          <a:custGeom>
            <a:avLst/>
            <a:gdLst/>
            <a:ahLst/>
            <a:cxnLst/>
            <a:rect l="l" t="t" r="r" b="b"/>
            <a:pathLst>
              <a:path w="6466840" h="191135">
                <a:moveTo>
                  <a:pt x="0" y="190514"/>
                </a:moveTo>
                <a:lnTo>
                  <a:pt x="6466298" y="190514"/>
                </a:lnTo>
                <a:lnTo>
                  <a:pt x="6466298" y="0"/>
                </a:lnTo>
                <a:lnTo>
                  <a:pt x="0" y="0"/>
                </a:lnTo>
                <a:lnTo>
                  <a:pt x="0" y="190514"/>
                </a:lnTo>
                <a:close/>
              </a:path>
            </a:pathLst>
          </a:custGeom>
          <a:solidFill>
            <a:srgbClr val="F4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13336" y="5371919"/>
            <a:ext cx="6466840" cy="190500"/>
          </a:xfrm>
          <a:custGeom>
            <a:avLst/>
            <a:gdLst/>
            <a:ahLst/>
            <a:cxnLst/>
            <a:rect l="l" t="t" r="r" b="b"/>
            <a:pathLst>
              <a:path w="6466840" h="190500">
                <a:moveTo>
                  <a:pt x="0" y="190209"/>
                </a:moveTo>
                <a:lnTo>
                  <a:pt x="6466298" y="190209"/>
                </a:lnTo>
                <a:lnTo>
                  <a:pt x="6466298" y="0"/>
                </a:lnTo>
                <a:lnTo>
                  <a:pt x="0" y="0"/>
                </a:lnTo>
                <a:lnTo>
                  <a:pt x="0" y="190209"/>
                </a:lnTo>
                <a:close/>
              </a:path>
            </a:pathLst>
          </a:custGeom>
          <a:solidFill>
            <a:srgbClr val="F4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13336" y="5562129"/>
            <a:ext cx="6466840" cy="191135"/>
          </a:xfrm>
          <a:custGeom>
            <a:avLst/>
            <a:gdLst/>
            <a:ahLst/>
            <a:cxnLst/>
            <a:rect l="l" t="t" r="r" b="b"/>
            <a:pathLst>
              <a:path w="6466840" h="191135">
                <a:moveTo>
                  <a:pt x="0" y="190514"/>
                </a:moveTo>
                <a:lnTo>
                  <a:pt x="6466298" y="190514"/>
                </a:lnTo>
                <a:lnTo>
                  <a:pt x="6466298" y="0"/>
                </a:lnTo>
                <a:lnTo>
                  <a:pt x="0" y="0"/>
                </a:lnTo>
                <a:lnTo>
                  <a:pt x="0" y="190514"/>
                </a:lnTo>
                <a:close/>
              </a:path>
            </a:pathLst>
          </a:custGeom>
          <a:solidFill>
            <a:srgbClr val="F4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13336" y="5752638"/>
            <a:ext cx="6466840" cy="254635"/>
          </a:xfrm>
          <a:custGeom>
            <a:avLst/>
            <a:gdLst/>
            <a:ahLst/>
            <a:cxnLst/>
            <a:rect l="l" t="t" r="r" b="b"/>
            <a:pathLst>
              <a:path w="6466840" h="254635">
                <a:moveTo>
                  <a:pt x="0" y="254120"/>
                </a:moveTo>
                <a:lnTo>
                  <a:pt x="6466298" y="254120"/>
                </a:lnTo>
                <a:lnTo>
                  <a:pt x="6466298" y="0"/>
                </a:lnTo>
                <a:lnTo>
                  <a:pt x="0" y="0"/>
                </a:lnTo>
                <a:lnTo>
                  <a:pt x="0" y="254120"/>
                </a:lnTo>
                <a:close/>
              </a:path>
            </a:pathLst>
          </a:custGeom>
          <a:solidFill>
            <a:srgbClr val="F4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508762" y="3209638"/>
            <a:ext cx="6475730" cy="2802255"/>
          </a:xfrm>
          <a:prstGeom prst="rect">
            <a:avLst/>
          </a:prstGeom>
          <a:ln w="9147">
            <a:solidFill>
              <a:srgbClr val="999999"/>
            </a:solidFill>
          </a:ln>
        </p:spPr>
        <p:txBody>
          <a:bodyPr vert="horz" wrap="square" lIns="0" tIns="66675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525"/>
              </a:spcBef>
            </a:pP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150" b="1" spc="-5" dirty="0">
                <a:latin typeface="Courier New"/>
                <a:cs typeface="Courier New"/>
              </a:rPr>
              <a:t>h1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r>
              <a:rPr sz="1150" spc="-5" dirty="0" err="1">
                <a:solidFill>
                  <a:srgbClr val="0E0E0E"/>
                </a:solidFill>
                <a:latin typeface="Courier New"/>
                <a:cs typeface="Courier New"/>
              </a:rPr>
              <a:t>Назва</a:t>
            </a:r>
            <a:r>
              <a:rPr sz="1150" spc="-10" dirty="0">
                <a:solidFill>
                  <a:srgbClr val="0E0E0E"/>
                </a:solidFill>
                <a:latin typeface="Courier New"/>
                <a:cs typeface="Courier New"/>
              </a:rPr>
              <a:t> </a:t>
            </a:r>
            <a:r>
              <a:rPr sz="1150" spc="-5" dirty="0" err="1">
                <a:solidFill>
                  <a:srgbClr val="0E0E0E"/>
                </a:solidFill>
                <a:latin typeface="Courier New"/>
                <a:cs typeface="Courier New"/>
              </a:rPr>
              <a:t>стат</a:t>
            </a:r>
            <a:r>
              <a:rPr lang="uk-UA" sz="1150" spc="-5" dirty="0">
                <a:solidFill>
                  <a:srgbClr val="0E0E0E"/>
                </a:solidFill>
                <a:latin typeface="Courier New"/>
                <a:cs typeface="Courier New"/>
              </a:rPr>
              <a:t>ті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150" spc="-5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150" b="1" spc="-5" dirty="0">
                <a:latin typeface="Courier New"/>
                <a:cs typeface="Courier New"/>
              </a:rPr>
              <a:t>h1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150" dirty="0">
              <a:latin typeface="Courier New"/>
              <a:cs typeface="Courier New"/>
            </a:endParaRPr>
          </a:p>
          <a:p>
            <a:pPr marL="85090">
              <a:lnSpc>
                <a:spcPct val="100000"/>
              </a:lnSpc>
              <a:spcBef>
                <a:spcPts val="170"/>
              </a:spcBef>
            </a:pPr>
            <a:r>
              <a:rPr sz="1150" dirty="0">
                <a:solidFill>
                  <a:srgbClr val="0E0E0E"/>
                </a:solidFill>
                <a:latin typeface="Courier New"/>
                <a:cs typeface="Courier New"/>
              </a:rPr>
              <a:t>...</a:t>
            </a:r>
            <a:endParaRPr sz="1150" dirty="0">
              <a:latin typeface="Courier New"/>
              <a:cs typeface="Courier New"/>
            </a:endParaRPr>
          </a:p>
          <a:p>
            <a:pPr marL="85090">
              <a:lnSpc>
                <a:spcPct val="100000"/>
              </a:lnSpc>
              <a:spcBef>
                <a:spcPts val="80"/>
              </a:spcBef>
            </a:pP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150" b="1" spc="-5" dirty="0">
                <a:latin typeface="Courier New"/>
                <a:cs typeface="Courier New"/>
              </a:rPr>
              <a:t>h2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&gt;&lt;</a:t>
            </a:r>
            <a:r>
              <a:rPr sz="1150" spc="-5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150" b="1" spc="-5" dirty="0">
                <a:latin typeface="Courier New"/>
                <a:cs typeface="Courier New"/>
              </a:rPr>
              <a:t>h2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150" dirty="0">
              <a:latin typeface="Courier New"/>
              <a:cs typeface="Courier New"/>
            </a:endParaRPr>
          </a:p>
          <a:p>
            <a:pPr marL="668020">
              <a:lnSpc>
                <a:spcPct val="100000"/>
              </a:lnSpc>
              <a:spcBef>
                <a:spcPts val="120"/>
              </a:spcBef>
            </a:pP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150" b="1" spc="-5" dirty="0">
                <a:latin typeface="Courier New"/>
                <a:cs typeface="Courier New"/>
              </a:rPr>
              <a:t>h3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&gt;&lt;</a:t>
            </a:r>
            <a:r>
              <a:rPr sz="1150" spc="-5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150" b="1" spc="-5" dirty="0">
                <a:latin typeface="Courier New"/>
                <a:cs typeface="Courier New"/>
              </a:rPr>
              <a:t>h3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150" dirty="0">
              <a:latin typeface="Courier New"/>
              <a:cs typeface="Courier New"/>
            </a:endParaRPr>
          </a:p>
          <a:p>
            <a:pPr marL="1248410">
              <a:lnSpc>
                <a:spcPct val="100000"/>
              </a:lnSpc>
              <a:spcBef>
                <a:spcPts val="120"/>
              </a:spcBef>
            </a:pP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150" b="1" spc="-5" dirty="0">
                <a:latin typeface="Courier New"/>
                <a:cs typeface="Courier New"/>
              </a:rPr>
              <a:t>h4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&gt;&lt;</a:t>
            </a:r>
            <a:r>
              <a:rPr sz="1150" spc="-5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150" b="1" spc="-5" dirty="0">
                <a:latin typeface="Courier New"/>
                <a:cs typeface="Courier New"/>
              </a:rPr>
              <a:t>h4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150" dirty="0">
              <a:latin typeface="Courier New"/>
              <a:cs typeface="Courier New"/>
            </a:endParaRPr>
          </a:p>
          <a:p>
            <a:pPr marL="1248410">
              <a:lnSpc>
                <a:spcPct val="100000"/>
              </a:lnSpc>
              <a:spcBef>
                <a:spcPts val="155"/>
              </a:spcBef>
            </a:pPr>
            <a:r>
              <a:rPr sz="1150" dirty="0">
                <a:solidFill>
                  <a:srgbClr val="0E0E0E"/>
                </a:solidFill>
                <a:latin typeface="Courier New"/>
                <a:cs typeface="Courier New"/>
              </a:rPr>
              <a:t>...</a:t>
            </a:r>
            <a:endParaRPr sz="1150" dirty="0">
              <a:latin typeface="Courier New"/>
              <a:cs typeface="Courier New"/>
            </a:endParaRPr>
          </a:p>
          <a:p>
            <a:pPr marL="1248410">
              <a:lnSpc>
                <a:spcPct val="100000"/>
              </a:lnSpc>
              <a:spcBef>
                <a:spcPts val="80"/>
              </a:spcBef>
            </a:pP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150" b="1" spc="-5" dirty="0">
                <a:latin typeface="Courier New"/>
                <a:cs typeface="Courier New"/>
              </a:rPr>
              <a:t>h4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&gt;&lt;</a:t>
            </a:r>
            <a:r>
              <a:rPr sz="1150" spc="-5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150" b="1" spc="-5" dirty="0">
                <a:latin typeface="Courier New"/>
                <a:cs typeface="Courier New"/>
              </a:rPr>
              <a:t>h4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150" dirty="0">
              <a:latin typeface="Courier New"/>
              <a:cs typeface="Courier New"/>
            </a:endParaRPr>
          </a:p>
          <a:p>
            <a:pPr marL="668020">
              <a:lnSpc>
                <a:spcPct val="100000"/>
              </a:lnSpc>
              <a:spcBef>
                <a:spcPts val="120"/>
              </a:spcBef>
            </a:pP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150" b="1" spc="-5" dirty="0">
                <a:latin typeface="Courier New"/>
                <a:cs typeface="Courier New"/>
              </a:rPr>
              <a:t>h3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&gt;&lt;</a:t>
            </a:r>
            <a:r>
              <a:rPr sz="1150" spc="-5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150" b="1" spc="-5" dirty="0">
                <a:latin typeface="Courier New"/>
                <a:cs typeface="Courier New"/>
              </a:rPr>
              <a:t>h3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150" dirty="0">
              <a:latin typeface="Courier New"/>
              <a:cs typeface="Courier New"/>
            </a:endParaRPr>
          </a:p>
          <a:p>
            <a:pPr marL="1248410">
              <a:lnSpc>
                <a:spcPct val="100000"/>
              </a:lnSpc>
              <a:spcBef>
                <a:spcPts val="155"/>
              </a:spcBef>
            </a:pPr>
            <a:r>
              <a:rPr sz="1150" dirty="0">
                <a:solidFill>
                  <a:srgbClr val="0E0E0E"/>
                </a:solidFill>
                <a:latin typeface="Courier New"/>
                <a:cs typeface="Courier New"/>
              </a:rPr>
              <a:t>...</a:t>
            </a:r>
            <a:endParaRPr sz="1150" dirty="0">
              <a:latin typeface="Courier New"/>
              <a:cs typeface="Courier New"/>
            </a:endParaRPr>
          </a:p>
          <a:p>
            <a:pPr marL="668020">
              <a:lnSpc>
                <a:spcPct val="100000"/>
              </a:lnSpc>
              <a:spcBef>
                <a:spcPts val="80"/>
              </a:spcBef>
            </a:pP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150" b="1" spc="-5" dirty="0">
                <a:latin typeface="Courier New"/>
                <a:cs typeface="Courier New"/>
              </a:rPr>
              <a:t>h3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&gt;&lt;</a:t>
            </a:r>
            <a:r>
              <a:rPr sz="1150" spc="-5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150" b="1" spc="-5" dirty="0">
                <a:latin typeface="Courier New"/>
                <a:cs typeface="Courier New"/>
              </a:rPr>
              <a:t>h3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150" dirty="0">
              <a:latin typeface="Courier New"/>
              <a:cs typeface="Courier New"/>
            </a:endParaRPr>
          </a:p>
          <a:p>
            <a:pPr marL="85090">
              <a:lnSpc>
                <a:spcPct val="100000"/>
              </a:lnSpc>
              <a:spcBef>
                <a:spcPts val="120"/>
              </a:spcBef>
            </a:pP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150" b="1" spc="-5" dirty="0">
                <a:latin typeface="Courier New"/>
                <a:cs typeface="Courier New"/>
              </a:rPr>
              <a:t>h2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&gt;&lt;</a:t>
            </a:r>
            <a:r>
              <a:rPr sz="1150" spc="-5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150" b="1" spc="-5" dirty="0">
                <a:latin typeface="Courier New"/>
                <a:cs typeface="Courier New"/>
              </a:rPr>
              <a:t>h2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150" dirty="0">
              <a:latin typeface="Courier New"/>
              <a:cs typeface="Courier New"/>
            </a:endParaRPr>
          </a:p>
          <a:p>
            <a:pPr marL="85090">
              <a:lnSpc>
                <a:spcPct val="100000"/>
              </a:lnSpc>
              <a:spcBef>
                <a:spcPts val="155"/>
              </a:spcBef>
            </a:pPr>
            <a:r>
              <a:rPr sz="1150" dirty="0">
                <a:solidFill>
                  <a:srgbClr val="0E0E0E"/>
                </a:solidFill>
                <a:latin typeface="Courier New"/>
                <a:cs typeface="Courier New"/>
              </a:rPr>
              <a:t>...</a:t>
            </a:r>
            <a:endParaRPr sz="1150" dirty="0">
              <a:latin typeface="Courier New"/>
              <a:cs typeface="Courier New"/>
            </a:endParaRPr>
          </a:p>
          <a:p>
            <a:pPr marL="85090">
              <a:lnSpc>
                <a:spcPct val="100000"/>
              </a:lnSpc>
              <a:spcBef>
                <a:spcPts val="80"/>
              </a:spcBef>
            </a:pP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150" b="1" spc="-5" dirty="0">
                <a:latin typeface="Courier New"/>
                <a:cs typeface="Courier New"/>
              </a:rPr>
              <a:t>h2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&gt;&lt;</a:t>
            </a:r>
            <a:r>
              <a:rPr sz="1150" spc="-5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150" b="1" spc="-5" dirty="0">
                <a:latin typeface="Courier New"/>
                <a:cs typeface="Courier New"/>
              </a:rPr>
              <a:t>h2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150" dirty="0">
              <a:latin typeface="Courier New"/>
              <a:cs typeface="Courier New"/>
            </a:endParaRPr>
          </a:p>
          <a:p>
            <a:pPr marL="668020">
              <a:lnSpc>
                <a:spcPct val="100000"/>
              </a:lnSpc>
              <a:spcBef>
                <a:spcPts val="120"/>
              </a:spcBef>
            </a:pP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150" b="1" spc="-5" dirty="0">
                <a:latin typeface="Courier New"/>
                <a:cs typeface="Courier New"/>
              </a:rPr>
              <a:t>h3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&gt;&lt;</a:t>
            </a:r>
            <a:r>
              <a:rPr sz="1150" spc="-5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150" b="1" spc="-5" dirty="0">
                <a:latin typeface="Courier New"/>
                <a:cs typeface="Courier New"/>
              </a:rPr>
              <a:t>h3</a:t>
            </a:r>
            <a:r>
              <a:rPr sz="1150" spc="-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150" dirty="0">
              <a:latin typeface="Courier New"/>
              <a:cs typeface="Courier New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472684" y="1615439"/>
            <a:ext cx="6405371" cy="49667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 idx="4294967295"/>
          </p:nvPr>
        </p:nvSpPr>
        <p:spPr>
          <a:xfrm>
            <a:off x="2667000" y="609600"/>
            <a:ext cx="7793037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40" dirty="0">
                <a:solidFill>
                  <a:srgbClr val="A666E0"/>
                </a:solidFill>
              </a:rPr>
              <a:t>3.2. </a:t>
            </a:r>
            <a:r>
              <a:rPr spc="-300" dirty="0">
                <a:solidFill>
                  <a:srgbClr val="A666E0"/>
                </a:solidFill>
              </a:rPr>
              <a:t>Теги </a:t>
            </a:r>
            <a:r>
              <a:rPr spc="-229" dirty="0">
                <a:solidFill>
                  <a:srgbClr val="A666E0"/>
                </a:solidFill>
              </a:rPr>
              <a:t>для </a:t>
            </a:r>
            <a:r>
              <a:rPr spc="-185" dirty="0">
                <a:solidFill>
                  <a:srgbClr val="A666E0"/>
                </a:solidFill>
              </a:rPr>
              <a:t>форматування</a:t>
            </a:r>
            <a:r>
              <a:rPr spc="-844" dirty="0">
                <a:solidFill>
                  <a:srgbClr val="A666E0"/>
                </a:solidFill>
              </a:rPr>
              <a:t> </a:t>
            </a:r>
            <a:r>
              <a:rPr spc="-229" dirty="0">
                <a:solidFill>
                  <a:srgbClr val="A666E0"/>
                </a:solidFill>
              </a:rPr>
              <a:t>тексту</a:t>
            </a: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404048" y="1591246"/>
          <a:ext cx="9782174" cy="44119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9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2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01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0220"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b="1" spc="-2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Тег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13335" marB="0">
                    <a:lnL w="9525">
                      <a:solidFill>
                        <a:srgbClr val="ACD2F4"/>
                      </a:solidFill>
                      <a:prstDash val="solid"/>
                    </a:lnL>
                    <a:lnT w="9525">
                      <a:solidFill>
                        <a:srgbClr val="ACD2F4"/>
                      </a:solidFill>
                      <a:prstDash val="solid"/>
                    </a:lnT>
                    <a:lnB w="9525">
                      <a:solidFill>
                        <a:srgbClr val="ACD2F4"/>
                      </a:solidFill>
                      <a:prstDash val="solid"/>
                    </a:lnB>
                    <a:solidFill>
                      <a:srgbClr val="2FACEB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b="1" spc="-10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Описание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13335" marB="0">
                    <a:lnT w="9525">
                      <a:solidFill>
                        <a:srgbClr val="ACD2F4"/>
                      </a:solidFill>
                      <a:prstDash val="solid"/>
                    </a:lnT>
                    <a:lnB w="9525">
                      <a:solidFill>
                        <a:srgbClr val="ACD2F4"/>
                      </a:solidFill>
                      <a:prstDash val="solid"/>
                    </a:lnB>
                    <a:solidFill>
                      <a:srgbClr val="2FACEB"/>
                    </a:solidFill>
                  </a:tcPr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b="1" spc="-1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Пример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13335" marB="0">
                    <a:lnR w="9525">
                      <a:solidFill>
                        <a:srgbClr val="ACD2F4"/>
                      </a:solidFill>
                      <a:prstDash val="solid"/>
                    </a:lnR>
                    <a:lnT w="9525">
                      <a:solidFill>
                        <a:srgbClr val="ACD2F4"/>
                      </a:solidFill>
                      <a:prstDash val="solid"/>
                    </a:lnT>
                    <a:lnB w="9525">
                      <a:solidFill>
                        <a:srgbClr val="ACD2F4"/>
                      </a:solidFill>
                      <a:prstDash val="solid"/>
                    </a:lnB>
                    <a:solidFill>
                      <a:srgbClr val="2FA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220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b="1" spc="-90" dirty="0">
                          <a:latin typeface="Trebuchet MS"/>
                          <a:cs typeface="Trebuchet MS"/>
                        </a:rPr>
                        <a:t>&lt;b&gt;…&lt;/b&gt;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13335" marB="0">
                    <a:lnL w="9525">
                      <a:solidFill>
                        <a:srgbClr val="ACD2F4"/>
                      </a:solidFill>
                      <a:prstDash val="solid"/>
                    </a:lnL>
                    <a:lnT w="9525">
                      <a:solidFill>
                        <a:srgbClr val="ACD2F4"/>
                      </a:solidFill>
                      <a:prstDash val="solid"/>
                    </a:lnT>
                    <a:lnB w="9525">
                      <a:solidFill>
                        <a:srgbClr val="ACD2F4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578485">
                        <a:lnSpc>
                          <a:spcPct val="100000"/>
                        </a:lnSpc>
                        <a:spcBef>
                          <a:spcPts val="2040"/>
                        </a:spcBef>
                      </a:pPr>
                      <a:r>
                        <a:rPr sz="2800" spc="-70" dirty="0">
                          <a:latin typeface="Arial"/>
                          <a:cs typeface="Arial"/>
                        </a:rPr>
                        <a:t>Напівжирний</a:t>
                      </a:r>
                      <a:r>
                        <a:rPr sz="28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85" dirty="0">
                          <a:latin typeface="Arial"/>
                          <a:cs typeface="Arial"/>
                        </a:rPr>
                        <a:t>текст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259080" marB="0">
                    <a:lnT w="9525">
                      <a:solidFill>
                        <a:srgbClr val="ACD2F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spc="-140" dirty="0">
                          <a:latin typeface="Arial"/>
                          <a:cs typeface="Arial"/>
                        </a:rPr>
                        <a:t>Текст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R w="9525">
                      <a:solidFill>
                        <a:srgbClr val="ACD2F4"/>
                      </a:solidFill>
                      <a:prstDash val="solid"/>
                    </a:lnR>
                    <a:lnT w="9525">
                      <a:solidFill>
                        <a:srgbClr val="ACD2F4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220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b="1" spc="-70" dirty="0">
                          <a:latin typeface="Trebuchet MS"/>
                          <a:cs typeface="Trebuchet MS"/>
                        </a:rPr>
                        <a:t>&lt;strong&gt;…&lt;/strong&gt;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13335" marB="0">
                    <a:lnL w="9525">
                      <a:solidFill>
                        <a:srgbClr val="ACD2F4"/>
                      </a:solidFill>
                      <a:prstDash val="solid"/>
                    </a:lnL>
                    <a:lnT w="9525">
                      <a:solidFill>
                        <a:srgbClr val="ACD2F4"/>
                      </a:solidFill>
                      <a:prstDash val="solid"/>
                    </a:lnT>
                    <a:lnB w="9525">
                      <a:solidFill>
                        <a:srgbClr val="ACD2F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9080" marB="0">
                    <a:lnT w="9525">
                      <a:solidFill>
                        <a:srgbClr val="ACD2F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ACD2F4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220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800" b="1" spc="-100" dirty="0">
                          <a:latin typeface="Trebuchet MS"/>
                          <a:cs typeface="Trebuchet MS"/>
                        </a:rPr>
                        <a:t>&lt;em&gt;…&lt;/em&gt;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13970" marB="0">
                    <a:lnL w="9525">
                      <a:solidFill>
                        <a:srgbClr val="ACD2F4"/>
                      </a:solidFill>
                      <a:prstDash val="solid"/>
                    </a:lnL>
                    <a:lnT w="9525">
                      <a:solidFill>
                        <a:srgbClr val="ACD2F4"/>
                      </a:solidFill>
                      <a:prstDash val="solid"/>
                    </a:lnT>
                    <a:lnB w="9525">
                      <a:solidFill>
                        <a:srgbClr val="ACD2F4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19050" algn="ctr">
                        <a:lnSpc>
                          <a:spcPct val="100000"/>
                        </a:lnSpc>
                        <a:spcBef>
                          <a:spcPts val="2039"/>
                        </a:spcBef>
                      </a:pPr>
                      <a:r>
                        <a:rPr sz="2800" spc="-85" dirty="0">
                          <a:latin typeface="Arial"/>
                          <a:cs typeface="Arial"/>
                        </a:rPr>
                        <a:t>Курсив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259079" marB="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800" spc="-140" dirty="0">
                          <a:latin typeface="Arial"/>
                          <a:cs typeface="Arial"/>
                        </a:rPr>
                        <a:t>Текст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R w="9525">
                      <a:solidFill>
                        <a:srgbClr val="ACD2F4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220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800" b="1" spc="-105" dirty="0">
                          <a:latin typeface="Trebuchet MS"/>
                          <a:cs typeface="Trebuchet MS"/>
                        </a:rPr>
                        <a:t>&lt;i&gt;…&lt;/i&gt;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13970" marB="0">
                    <a:lnL w="9525">
                      <a:solidFill>
                        <a:srgbClr val="ACD2F4"/>
                      </a:solidFill>
                      <a:prstDash val="solid"/>
                    </a:lnL>
                    <a:lnT w="9525">
                      <a:solidFill>
                        <a:srgbClr val="ACD2F4"/>
                      </a:solidFill>
                      <a:prstDash val="solid"/>
                    </a:lnT>
                    <a:lnB w="9525">
                      <a:solidFill>
                        <a:srgbClr val="ACD2F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907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ACD2F4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0220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800" b="1" spc="-105" dirty="0">
                          <a:latin typeface="Trebuchet MS"/>
                          <a:cs typeface="Trebuchet MS"/>
                        </a:rPr>
                        <a:t>&lt;u&gt;…&lt;/u&gt;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13970" marB="0">
                    <a:lnL w="9525">
                      <a:solidFill>
                        <a:srgbClr val="ACD2F4"/>
                      </a:solidFill>
                      <a:prstDash val="solid"/>
                    </a:lnL>
                    <a:lnT w="9525">
                      <a:solidFill>
                        <a:srgbClr val="ACD2F4"/>
                      </a:solidFill>
                      <a:prstDash val="solid"/>
                    </a:lnT>
                    <a:lnB w="9525">
                      <a:solidFill>
                        <a:srgbClr val="ACD2F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800" spc="-85" dirty="0">
                          <a:latin typeface="Arial"/>
                          <a:cs typeface="Arial"/>
                        </a:rPr>
                        <a:t>Підкреслений</a:t>
                      </a:r>
                      <a:r>
                        <a:rPr sz="2800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85" dirty="0">
                          <a:latin typeface="Arial"/>
                          <a:cs typeface="Arial"/>
                        </a:rPr>
                        <a:t>текст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B w="9525">
                      <a:solidFill>
                        <a:srgbClr val="ACD2F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800" u="heavy" spc="-69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u="heavy" spc="-14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Текст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R w="9525">
                      <a:solidFill>
                        <a:srgbClr val="ACD2F4"/>
                      </a:solidFill>
                      <a:prstDash val="solid"/>
                    </a:lnR>
                    <a:lnB w="9525">
                      <a:solidFill>
                        <a:srgbClr val="ACD2F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0220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800" b="1" spc="-75" dirty="0">
                          <a:latin typeface="Trebuchet MS"/>
                          <a:cs typeface="Trebuchet MS"/>
                        </a:rPr>
                        <a:t>&lt;s&gt;…&lt;/s&gt;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13970" marB="0">
                    <a:lnL w="9525">
                      <a:solidFill>
                        <a:srgbClr val="ACD2F4"/>
                      </a:solidFill>
                      <a:prstDash val="solid"/>
                    </a:lnL>
                    <a:lnT w="9525">
                      <a:solidFill>
                        <a:srgbClr val="ACD2F4"/>
                      </a:solidFill>
                      <a:prstDash val="solid"/>
                    </a:lnT>
                    <a:lnB w="9525">
                      <a:solidFill>
                        <a:srgbClr val="ACD2F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800" spc="-105" dirty="0">
                          <a:latin typeface="Arial"/>
                          <a:cs typeface="Arial"/>
                        </a:rPr>
                        <a:t>Перекреслений</a:t>
                      </a:r>
                      <a:r>
                        <a:rPr sz="2800" spc="-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85" dirty="0">
                          <a:latin typeface="Arial"/>
                          <a:cs typeface="Arial"/>
                        </a:rPr>
                        <a:t>текст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T w="9525">
                      <a:solidFill>
                        <a:srgbClr val="ACD2F4"/>
                      </a:solidFill>
                      <a:prstDash val="solid"/>
                    </a:lnT>
                    <a:lnB w="9525">
                      <a:solidFill>
                        <a:srgbClr val="ACD2F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800" strike="sngStrike" spc="-6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trike="sngStrike" spc="-145" dirty="0">
                          <a:latin typeface="Arial"/>
                          <a:cs typeface="Arial"/>
                        </a:rPr>
                        <a:t>Текст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R w="9525">
                      <a:solidFill>
                        <a:srgbClr val="ACD2F4"/>
                      </a:solidFill>
                      <a:prstDash val="solid"/>
                    </a:lnR>
                    <a:lnT w="9525">
                      <a:solidFill>
                        <a:srgbClr val="ACD2F4"/>
                      </a:solidFill>
                      <a:prstDash val="solid"/>
                    </a:lnT>
                    <a:lnB w="9525">
                      <a:solidFill>
                        <a:srgbClr val="ACD2F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0220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800" b="1" spc="-85" dirty="0">
                          <a:latin typeface="Trebuchet MS"/>
                          <a:cs typeface="Trebuchet MS"/>
                        </a:rPr>
                        <a:t>&lt;sub&gt;…&lt;/sub&gt;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13970" marB="0">
                    <a:lnL w="9525">
                      <a:solidFill>
                        <a:srgbClr val="ACD2F4"/>
                      </a:solidFill>
                      <a:prstDash val="solid"/>
                    </a:lnL>
                    <a:lnT w="9525">
                      <a:solidFill>
                        <a:srgbClr val="ACD2F4"/>
                      </a:solidFill>
                      <a:prstDash val="solid"/>
                    </a:lnT>
                    <a:lnB w="9525">
                      <a:solidFill>
                        <a:srgbClr val="ACD2F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800" spc="-45" dirty="0">
                          <a:latin typeface="Arial"/>
                          <a:cs typeface="Arial"/>
                        </a:rPr>
                        <a:t>Нижній</a:t>
                      </a:r>
                      <a:r>
                        <a:rPr sz="28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70" dirty="0">
                          <a:latin typeface="Arial"/>
                          <a:cs typeface="Arial"/>
                        </a:rPr>
                        <a:t>індекс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T w="9525">
                      <a:solidFill>
                        <a:srgbClr val="ACD2F4"/>
                      </a:solidFill>
                      <a:prstDash val="solid"/>
                    </a:lnT>
                    <a:lnB w="9525">
                      <a:solidFill>
                        <a:srgbClr val="ACD2F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800" spc="-90" dirty="0">
                          <a:latin typeface="Arial"/>
                          <a:cs typeface="Arial"/>
                        </a:rPr>
                        <a:t>х</a:t>
                      </a:r>
                      <a:r>
                        <a:rPr sz="2775" spc="-135" baseline="-21021" dirty="0">
                          <a:latin typeface="Arial"/>
                          <a:cs typeface="Arial"/>
                        </a:rPr>
                        <a:t>2</a:t>
                      </a:r>
                      <a:endParaRPr sz="2775" baseline="-21021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R w="9525">
                      <a:solidFill>
                        <a:srgbClr val="ACD2F4"/>
                      </a:solidFill>
                      <a:prstDash val="solid"/>
                    </a:lnR>
                    <a:lnT w="9525">
                      <a:solidFill>
                        <a:srgbClr val="ACD2F4"/>
                      </a:solidFill>
                      <a:prstDash val="solid"/>
                    </a:lnT>
                    <a:lnB w="9525">
                      <a:solidFill>
                        <a:srgbClr val="ACD2F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0220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800" b="1" spc="-90" dirty="0">
                          <a:latin typeface="Trebuchet MS"/>
                          <a:cs typeface="Trebuchet MS"/>
                        </a:rPr>
                        <a:t>&lt;sup&gt;…&lt;/sup&gt;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13970" marB="0">
                    <a:lnL w="9525">
                      <a:solidFill>
                        <a:srgbClr val="ACD2F4"/>
                      </a:solidFill>
                      <a:prstDash val="solid"/>
                    </a:lnL>
                    <a:lnT w="9525">
                      <a:solidFill>
                        <a:srgbClr val="ACD2F4"/>
                      </a:solidFill>
                      <a:prstDash val="solid"/>
                    </a:lnT>
                    <a:lnB w="9525">
                      <a:solidFill>
                        <a:srgbClr val="ACD2F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800" spc="-95" dirty="0">
                          <a:latin typeface="Arial"/>
                          <a:cs typeface="Arial"/>
                        </a:rPr>
                        <a:t>Верхній</a:t>
                      </a:r>
                      <a:r>
                        <a:rPr sz="28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70" dirty="0">
                          <a:latin typeface="Arial"/>
                          <a:cs typeface="Arial"/>
                        </a:rPr>
                        <a:t>індекс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T w="9525">
                      <a:solidFill>
                        <a:srgbClr val="ACD2F4"/>
                      </a:solidFill>
                      <a:prstDash val="solid"/>
                    </a:lnT>
                    <a:lnB w="9525">
                      <a:solidFill>
                        <a:srgbClr val="ACD2F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ts val="2635"/>
                        </a:lnSpc>
                      </a:pPr>
                      <a:r>
                        <a:rPr sz="4200" spc="-135" baseline="-16865" dirty="0">
                          <a:latin typeface="Arial"/>
                          <a:cs typeface="Arial"/>
                        </a:rPr>
                        <a:t>х</a:t>
                      </a:r>
                      <a:r>
                        <a:rPr sz="1850" spc="-90" dirty="0">
                          <a:latin typeface="Arial"/>
                          <a:cs typeface="Arial"/>
                        </a:rPr>
                        <a:t>2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525">
                      <a:solidFill>
                        <a:srgbClr val="ACD2F4"/>
                      </a:solidFill>
                      <a:prstDash val="solid"/>
                    </a:lnR>
                    <a:lnT w="9525">
                      <a:solidFill>
                        <a:srgbClr val="ACD2F4"/>
                      </a:solidFill>
                      <a:prstDash val="solid"/>
                    </a:lnT>
                    <a:lnB w="9525">
                      <a:solidFill>
                        <a:srgbClr val="ACD2F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4343400" y="914400"/>
            <a:ext cx="3208337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14" dirty="0"/>
              <a:t>Жирний</a:t>
            </a:r>
            <a:r>
              <a:rPr spc="-409" dirty="0"/>
              <a:t> </a:t>
            </a:r>
            <a:r>
              <a:rPr spc="-250" dirty="0"/>
              <a:t>текст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99691" y="1760677"/>
            <a:ext cx="9420860" cy="439420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99085" marR="551180" indent="-286385">
              <a:lnSpc>
                <a:spcPct val="90000"/>
              </a:lnSpc>
              <a:spcBef>
                <a:spcPts val="434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405" dirty="0">
                <a:latin typeface="Arial"/>
                <a:cs typeface="Arial"/>
              </a:rPr>
              <a:t>Є </a:t>
            </a:r>
            <a:r>
              <a:rPr sz="2800" spc="-114" dirty="0">
                <a:latin typeface="Arial"/>
                <a:cs typeface="Arial"/>
              </a:rPr>
              <a:t>два </a:t>
            </a:r>
            <a:r>
              <a:rPr sz="2800" spc="-120" dirty="0">
                <a:latin typeface="Arial"/>
                <a:cs typeface="Arial"/>
              </a:rPr>
              <a:t>елементи, </a:t>
            </a:r>
            <a:r>
              <a:rPr sz="2800" spc="5" dirty="0">
                <a:latin typeface="Arial"/>
                <a:cs typeface="Arial"/>
              </a:rPr>
              <a:t>які </a:t>
            </a:r>
            <a:r>
              <a:rPr sz="2800" spc="-80" dirty="0">
                <a:latin typeface="Arial"/>
                <a:cs typeface="Arial"/>
              </a:rPr>
              <a:t>виділять текст </a:t>
            </a:r>
            <a:r>
              <a:rPr sz="2800" spc="-65" dirty="0">
                <a:latin typeface="Arial"/>
                <a:cs typeface="Arial"/>
              </a:rPr>
              <a:t>жирним </a:t>
            </a:r>
            <a:r>
              <a:rPr sz="2800" spc="-140" dirty="0">
                <a:latin typeface="Arial"/>
                <a:cs typeface="Arial"/>
              </a:rPr>
              <a:t>шрифтом:  </a:t>
            </a:r>
            <a:r>
              <a:rPr sz="2800" spc="-135" dirty="0">
                <a:latin typeface="Arial"/>
                <a:cs typeface="Arial"/>
              </a:rPr>
              <a:t>елементи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b="1" spc="-85" dirty="0">
                <a:latin typeface="Trebuchet MS"/>
                <a:cs typeface="Trebuchet MS"/>
              </a:rPr>
              <a:t>&lt;strong&gt;</a:t>
            </a:r>
            <a:r>
              <a:rPr sz="2800" b="1" spc="-250" dirty="0">
                <a:latin typeface="Trebuchet MS"/>
                <a:cs typeface="Trebuchet MS"/>
              </a:rPr>
              <a:t> </a:t>
            </a:r>
            <a:r>
              <a:rPr sz="2800" spc="25" dirty="0">
                <a:latin typeface="Arial"/>
                <a:cs typeface="Arial"/>
              </a:rPr>
              <a:t>і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b="1" spc="-114" dirty="0">
                <a:latin typeface="Trebuchet MS"/>
                <a:cs typeface="Trebuchet MS"/>
              </a:rPr>
              <a:t>&lt;b&gt;</a:t>
            </a:r>
            <a:r>
              <a:rPr sz="2800" spc="-114" dirty="0">
                <a:latin typeface="Arial"/>
                <a:cs typeface="Arial"/>
              </a:rPr>
              <a:t>.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Важливо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розуміти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семантичну  </a:t>
            </a:r>
            <a:r>
              <a:rPr sz="2800" spc="-50" dirty="0">
                <a:latin typeface="Arial"/>
                <a:cs typeface="Arial"/>
              </a:rPr>
              <a:t>різницю </a:t>
            </a:r>
            <a:r>
              <a:rPr sz="2800" spc="-45" dirty="0">
                <a:latin typeface="Arial"/>
                <a:cs typeface="Arial"/>
              </a:rPr>
              <a:t>між</a:t>
            </a:r>
            <a:r>
              <a:rPr sz="2800" spc="-385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ними.</a:t>
            </a:r>
            <a:endParaRPr sz="2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93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20" dirty="0">
                <a:latin typeface="Arial"/>
                <a:cs typeface="Arial"/>
              </a:rPr>
              <a:t>Перший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елемент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b="1" spc="-135" dirty="0">
                <a:latin typeface="Trebuchet MS"/>
                <a:cs typeface="Trebuchet MS"/>
              </a:rPr>
              <a:t>&lt;b&gt;</a:t>
            </a:r>
            <a:r>
              <a:rPr sz="2800" b="1" spc="-285" dirty="0">
                <a:latin typeface="Trebuchet MS"/>
                <a:cs typeface="Trebuchet MS"/>
              </a:rPr>
              <a:t> </a:t>
            </a:r>
            <a:r>
              <a:rPr sz="2800" spc="-195" dirty="0">
                <a:latin typeface="Arial"/>
                <a:cs typeface="Arial"/>
              </a:rPr>
              <a:t>–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встановлює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жирний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текст,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190" dirty="0">
                <a:latin typeface="Arial"/>
                <a:cs typeface="Arial"/>
              </a:rPr>
              <a:t>а</a:t>
            </a:r>
            <a:endParaRPr sz="2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935"/>
              </a:spcBef>
              <a:buClr>
                <a:srgbClr val="1286C3"/>
              </a:buClr>
              <a:buSzPct val="144642"/>
              <a:buFont typeface="Arial"/>
              <a:buChar char="•"/>
              <a:tabLst>
                <a:tab pos="299720" algn="l"/>
              </a:tabLst>
            </a:pPr>
            <a:r>
              <a:rPr sz="2800" b="1" spc="-85" dirty="0">
                <a:latin typeface="Trebuchet MS"/>
                <a:cs typeface="Trebuchet MS"/>
              </a:rPr>
              <a:t>&lt;strong&gt; </a:t>
            </a:r>
            <a:r>
              <a:rPr sz="2800" spc="-195" dirty="0">
                <a:latin typeface="Arial"/>
                <a:cs typeface="Arial"/>
              </a:rPr>
              <a:t>– </a:t>
            </a:r>
            <a:r>
              <a:rPr sz="2800" spc="-114" dirty="0">
                <a:latin typeface="Arial"/>
                <a:cs typeface="Arial"/>
              </a:rPr>
              <a:t>визначає </a:t>
            </a:r>
            <a:r>
              <a:rPr sz="2800" spc="-100" dirty="0">
                <a:latin typeface="Arial"/>
                <a:cs typeface="Arial"/>
              </a:rPr>
              <a:t>важливість </a:t>
            </a:r>
            <a:r>
              <a:rPr sz="2800" spc="-60" dirty="0">
                <a:latin typeface="Arial"/>
                <a:cs typeface="Arial"/>
              </a:rPr>
              <a:t>поміченого</a:t>
            </a:r>
            <a:r>
              <a:rPr sz="2800" spc="-560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тексту.</a:t>
            </a:r>
            <a:endParaRPr sz="2800">
              <a:latin typeface="Arial"/>
              <a:cs typeface="Arial"/>
            </a:endParaRPr>
          </a:p>
          <a:p>
            <a:pPr marL="299085" marR="98425" indent="-286385">
              <a:lnSpc>
                <a:spcPts val="3020"/>
              </a:lnSpc>
              <a:spcBef>
                <a:spcPts val="1320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14" dirty="0">
                <a:latin typeface="Arial"/>
                <a:cs typeface="Arial"/>
              </a:rPr>
              <a:t>Теоретично, </a:t>
            </a:r>
            <a:r>
              <a:rPr sz="2800" spc="-75" dirty="0">
                <a:latin typeface="Arial"/>
                <a:cs typeface="Arial"/>
              </a:rPr>
              <a:t>якщо </a:t>
            </a:r>
            <a:r>
              <a:rPr sz="2800" spc="-100" dirty="0">
                <a:latin typeface="Arial"/>
                <a:cs typeface="Arial"/>
              </a:rPr>
              <a:t>скористатися, </a:t>
            </a:r>
            <a:r>
              <a:rPr sz="2800" spc="-65" dirty="0">
                <a:latin typeface="Arial"/>
                <a:cs typeface="Arial"/>
              </a:rPr>
              <a:t>наприклад, </a:t>
            </a:r>
            <a:r>
              <a:rPr sz="2800" spc="-100" dirty="0">
                <a:latin typeface="Arial"/>
                <a:cs typeface="Arial"/>
              </a:rPr>
              <a:t>мовним  </a:t>
            </a:r>
            <a:r>
              <a:rPr sz="2800" spc="-110" dirty="0">
                <a:latin typeface="Arial"/>
                <a:cs typeface="Arial"/>
              </a:rPr>
              <a:t>браузером,</a:t>
            </a:r>
            <a:r>
              <a:rPr sz="2800" spc="-235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то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текст,</a:t>
            </a:r>
            <a:r>
              <a:rPr sz="2800" spc="-229" dirty="0">
                <a:latin typeface="Arial"/>
                <a:cs typeface="Arial"/>
              </a:rPr>
              <a:t> </a:t>
            </a:r>
            <a:r>
              <a:rPr sz="2800" spc="-130" dirty="0">
                <a:latin typeface="Arial"/>
                <a:cs typeface="Arial"/>
              </a:rPr>
              <a:t>оформлений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40" dirty="0">
                <a:latin typeface="Arial"/>
                <a:cs typeface="Arial"/>
              </a:rPr>
              <a:t>за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допомогою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елементів</a:t>
            </a:r>
            <a:endParaRPr sz="2800">
              <a:latin typeface="Arial"/>
              <a:cs typeface="Arial"/>
            </a:endParaRPr>
          </a:p>
          <a:p>
            <a:pPr marL="299085">
              <a:lnSpc>
                <a:spcPts val="2815"/>
              </a:lnSpc>
            </a:pPr>
            <a:r>
              <a:rPr sz="2800" spc="-155" dirty="0">
                <a:latin typeface="Arial"/>
                <a:cs typeface="Arial"/>
              </a:rPr>
              <a:t>&lt;b&gt;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25" dirty="0">
                <a:latin typeface="Arial"/>
                <a:cs typeface="Arial"/>
              </a:rPr>
              <a:t>і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&lt;strong&gt;,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140" dirty="0">
                <a:latin typeface="Arial"/>
                <a:cs typeface="Arial"/>
              </a:rPr>
              <a:t>буде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відзначений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по-різному.</a:t>
            </a:r>
            <a:r>
              <a:rPr sz="2800" spc="-34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Однак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вийшло</a:t>
            </a:r>
            <a:endParaRPr sz="2800">
              <a:latin typeface="Arial"/>
              <a:cs typeface="Arial"/>
            </a:endParaRPr>
          </a:p>
          <a:p>
            <a:pPr marL="299085" marR="104139">
              <a:lnSpc>
                <a:spcPts val="3020"/>
              </a:lnSpc>
              <a:spcBef>
                <a:spcPts val="220"/>
              </a:spcBef>
            </a:pPr>
            <a:r>
              <a:rPr sz="2800" spc="-45" dirty="0">
                <a:latin typeface="Arial"/>
                <a:cs typeface="Arial"/>
              </a:rPr>
              <a:t>так,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що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в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популярних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браузерах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результат</a:t>
            </a:r>
            <a:r>
              <a:rPr sz="2800" spc="-165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їх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використання  </a:t>
            </a:r>
            <a:r>
              <a:rPr sz="2800" spc="-75" dirty="0">
                <a:latin typeface="Arial"/>
                <a:cs typeface="Arial"/>
              </a:rPr>
              <a:t>рівнозначний.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4343400" y="685800"/>
            <a:ext cx="37687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70" dirty="0"/>
              <a:t>Курсивний</a:t>
            </a:r>
            <a:r>
              <a:rPr spc="-415" dirty="0"/>
              <a:t> </a:t>
            </a:r>
            <a:r>
              <a:rPr spc="-250" dirty="0"/>
              <a:t>текст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45666" y="1528063"/>
            <a:ext cx="9738360" cy="461645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99085" marR="5080" indent="-286385">
              <a:lnSpc>
                <a:spcPct val="90000"/>
              </a:lnSpc>
              <a:spcBef>
                <a:spcPts val="430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45" dirty="0">
                <a:latin typeface="Arial"/>
                <a:cs typeface="Arial"/>
              </a:rPr>
              <a:t>Для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курсивного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тексту,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на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якому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тим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самим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робиться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акцент,  </a:t>
            </a:r>
            <a:r>
              <a:rPr sz="2800" spc="-95" dirty="0">
                <a:latin typeface="Arial"/>
                <a:cs typeface="Arial"/>
              </a:rPr>
              <a:t>ми </a:t>
            </a:r>
            <a:r>
              <a:rPr sz="2800" spc="-130" dirty="0">
                <a:latin typeface="Arial"/>
                <a:cs typeface="Arial"/>
              </a:rPr>
              <a:t>будемо </a:t>
            </a:r>
            <a:r>
              <a:rPr sz="2800" spc="-85" dirty="0">
                <a:latin typeface="Arial"/>
                <a:cs typeface="Arial"/>
              </a:rPr>
              <a:t>використовувати </a:t>
            </a:r>
            <a:r>
              <a:rPr sz="2800" spc="-60" dirty="0">
                <a:latin typeface="Arial"/>
                <a:cs typeface="Arial"/>
              </a:rPr>
              <a:t>рядковий </a:t>
            </a:r>
            <a:r>
              <a:rPr sz="2800" spc="-145" dirty="0">
                <a:latin typeface="Arial"/>
                <a:cs typeface="Arial"/>
              </a:rPr>
              <a:t>елемент </a:t>
            </a:r>
            <a:r>
              <a:rPr sz="2800" b="1" spc="-114" dirty="0">
                <a:latin typeface="Trebuchet MS"/>
                <a:cs typeface="Trebuchet MS"/>
              </a:rPr>
              <a:t>&lt;em&gt;</a:t>
            </a:r>
            <a:r>
              <a:rPr sz="2800" spc="-114" dirty="0">
                <a:latin typeface="Arial"/>
                <a:cs typeface="Arial"/>
              </a:rPr>
              <a:t>. </a:t>
            </a:r>
            <a:r>
              <a:rPr sz="2800" spc="-105" dirty="0">
                <a:latin typeface="Arial"/>
                <a:cs typeface="Arial"/>
              </a:rPr>
              <a:t>Як </a:t>
            </a:r>
            <a:r>
              <a:rPr sz="2800" spc="25" dirty="0">
                <a:latin typeface="Arial"/>
                <a:cs typeface="Arial"/>
              </a:rPr>
              <a:t>і </a:t>
            </a:r>
            <a:r>
              <a:rPr sz="2800" spc="-85" dirty="0">
                <a:latin typeface="Arial"/>
                <a:cs typeface="Arial"/>
              </a:rPr>
              <a:t>з  </a:t>
            </a:r>
            <a:r>
              <a:rPr sz="2800" spc="-145" dirty="0">
                <a:latin typeface="Arial"/>
                <a:cs typeface="Arial"/>
              </a:rPr>
              <a:t>елементами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для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жирного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тексту,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є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два</a:t>
            </a:r>
            <a:r>
              <a:rPr sz="2800" spc="-245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різних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40" dirty="0">
                <a:latin typeface="Arial"/>
                <a:cs typeface="Arial"/>
              </a:rPr>
              <a:t>елемента,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які</a:t>
            </a:r>
            <a:endParaRPr sz="2800">
              <a:latin typeface="Arial"/>
              <a:cs typeface="Arial"/>
            </a:endParaRPr>
          </a:p>
          <a:p>
            <a:pPr marL="299085" marR="167640">
              <a:lnSpc>
                <a:spcPts val="3020"/>
              </a:lnSpc>
              <a:spcBef>
                <a:spcPts val="50"/>
              </a:spcBef>
            </a:pPr>
            <a:r>
              <a:rPr sz="2800" spc="-105" dirty="0">
                <a:latin typeface="Arial"/>
                <a:cs typeface="Arial"/>
              </a:rPr>
              <a:t>встановлюють</a:t>
            </a:r>
            <a:r>
              <a:rPr sz="2800" spc="-180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курсивний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текст,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кожен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зі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своїм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семантичним  </a:t>
            </a:r>
            <a:r>
              <a:rPr sz="2800" spc="-90" dirty="0">
                <a:latin typeface="Arial"/>
                <a:cs typeface="Arial"/>
              </a:rPr>
              <a:t>змістом.</a:t>
            </a:r>
            <a:endParaRPr sz="2800">
              <a:latin typeface="Arial"/>
              <a:cs typeface="Arial"/>
            </a:endParaRPr>
          </a:p>
          <a:p>
            <a:pPr marL="299085" marR="839469" indent="-286385">
              <a:lnSpc>
                <a:spcPct val="90000"/>
              </a:lnSpc>
              <a:spcBef>
                <a:spcPts val="1230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60" dirty="0">
                <a:latin typeface="Arial"/>
                <a:cs typeface="Arial"/>
              </a:rPr>
              <a:t>Елемент </a:t>
            </a:r>
            <a:r>
              <a:rPr sz="2800" b="1" spc="-135" dirty="0">
                <a:latin typeface="Trebuchet MS"/>
                <a:cs typeface="Trebuchet MS"/>
              </a:rPr>
              <a:t>&lt;em&gt; </a:t>
            </a:r>
            <a:r>
              <a:rPr sz="2800" spc="-110" dirty="0">
                <a:latin typeface="Arial"/>
                <a:cs typeface="Arial"/>
              </a:rPr>
              <a:t>семантично </a:t>
            </a:r>
            <a:r>
              <a:rPr sz="2800" spc="-120" dirty="0">
                <a:latin typeface="Arial"/>
                <a:cs typeface="Arial"/>
              </a:rPr>
              <a:t>застосовується </a:t>
            </a:r>
            <a:r>
              <a:rPr sz="2800" spc="-145" dirty="0">
                <a:latin typeface="Arial"/>
                <a:cs typeface="Arial"/>
              </a:rPr>
              <a:t>щоб</a:t>
            </a:r>
            <a:r>
              <a:rPr sz="2800" spc="-570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зробити  акцент </a:t>
            </a:r>
            <a:r>
              <a:rPr sz="2800" spc="-125" dirty="0">
                <a:latin typeface="Arial"/>
                <a:cs typeface="Arial"/>
              </a:rPr>
              <a:t>на </a:t>
            </a:r>
            <a:r>
              <a:rPr sz="2800" spc="-60" dirty="0">
                <a:latin typeface="Arial"/>
                <a:cs typeface="Arial"/>
              </a:rPr>
              <a:t>тексті, </a:t>
            </a:r>
            <a:r>
              <a:rPr sz="2800" spc="-120" dirty="0">
                <a:latin typeface="Arial"/>
                <a:cs typeface="Arial"/>
              </a:rPr>
              <a:t>це </a:t>
            </a:r>
            <a:r>
              <a:rPr sz="2800" spc="-114" dirty="0">
                <a:latin typeface="Arial"/>
                <a:cs typeface="Arial"/>
              </a:rPr>
              <a:t>найбільш </a:t>
            </a:r>
            <a:r>
              <a:rPr sz="2800" spc="-85" dirty="0">
                <a:latin typeface="Arial"/>
                <a:cs typeface="Arial"/>
              </a:rPr>
              <a:t>популярний </a:t>
            </a:r>
            <a:r>
              <a:rPr sz="2800" spc="-95" dirty="0">
                <a:latin typeface="Arial"/>
                <a:cs typeface="Arial"/>
              </a:rPr>
              <a:t>варіант </a:t>
            </a:r>
            <a:r>
              <a:rPr sz="2800" spc="-100" dirty="0">
                <a:latin typeface="Arial"/>
                <a:cs typeface="Arial"/>
              </a:rPr>
              <a:t>для  </a:t>
            </a:r>
            <a:r>
              <a:rPr sz="2800" spc="-75" dirty="0">
                <a:latin typeface="Arial"/>
                <a:cs typeface="Arial"/>
              </a:rPr>
              <a:t>курсиву.</a:t>
            </a:r>
            <a:endParaRPr sz="2800">
              <a:latin typeface="Arial"/>
              <a:cs typeface="Arial"/>
            </a:endParaRPr>
          </a:p>
          <a:p>
            <a:pPr marL="299085" marR="983615" indent="-286385">
              <a:lnSpc>
                <a:spcPct val="90000"/>
              </a:lnSpc>
              <a:spcBef>
                <a:spcPts val="127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95" dirty="0">
                <a:latin typeface="Arial"/>
                <a:cs typeface="Arial"/>
              </a:rPr>
              <a:t>Інший варіант </a:t>
            </a:r>
            <a:r>
              <a:rPr sz="2800" spc="-480" dirty="0">
                <a:latin typeface="Arial"/>
                <a:cs typeface="Arial"/>
              </a:rPr>
              <a:t>— </a:t>
            </a:r>
            <a:r>
              <a:rPr sz="2800" spc="-120" dirty="0">
                <a:latin typeface="Arial"/>
                <a:cs typeface="Arial"/>
              </a:rPr>
              <a:t>це </a:t>
            </a:r>
            <a:r>
              <a:rPr sz="2800" spc="-145" dirty="0">
                <a:latin typeface="Arial"/>
                <a:cs typeface="Arial"/>
              </a:rPr>
              <a:t>елемент </a:t>
            </a:r>
            <a:r>
              <a:rPr sz="2800" b="1" spc="-130" dirty="0">
                <a:latin typeface="Trebuchet MS"/>
                <a:cs typeface="Trebuchet MS"/>
              </a:rPr>
              <a:t>&lt;i&gt;</a:t>
            </a:r>
            <a:r>
              <a:rPr sz="2800" spc="-130" dirty="0">
                <a:latin typeface="Arial"/>
                <a:cs typeface="Arial"/>
              </a:rPr>
              <a:t>, </a:t>
            </a:r>
            <a:r>
              <a:rPr sz="2800" spc="-50" dirty="0">
                <a:latin typeface="Arial"/>
                <a:cs typeface="Arial"/>
              </a:rPr>
              <a:t>він </a:t>
            </a:r>
            <a:r>
              <a:rPr sz="2800" spc="-110" dirty="0">
                <a:latin typeface="Arial"/>
                <a:cs typeface="Arial"/>
              </a:rPr>
              <a:t>семантично  </a:t>
            </a:r>
            <a:r>
              <a:rPr sz="2800" spc="-120" dirty="0">
                <a:latin typeface="Arial"/>
                <a:cs typeface="Arial"/>
              </a:rPr>
              <a:t>застосовується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для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передачі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тексту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іншим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голосом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spc="-140" dirty="0">
                <a:latin typeface="Arial"/>
                <a:cs typeface="Arial"/>
              </a:rPr>
              <a:t>або  </a:t>
            </a:r>
            <a:r>
              <a:rPr sz="2800" spc="-75" dirty="0">
                <a:latin typeface="Arial"/>
                <a:cs typeface="Arial"/>
              </a:rPr>
              <a:t>тоном.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 idx="4294967295"/>
          </p:nvPr>
        </p:nvSpPr>
        <p:spPr>
          <a:xfrm>
            <a:off x="1738534" y="381000"/>
            <a:ext cx="946286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15" dirty="0"/>
              <a:t>4.3. </a:t>
            </a:r>
            <a:r>
              <a:rPr spc="-135" dirty="0"/>
              <a:t>Абзаци, </a:t>
            </a:r>
            <a:r>
              <a:rPr spc="-150" dirty="0" err="1"/>
              <a:t>засоби</a:t>
            </a:r>
            <a:r>
              <a:rPr spc="-925" dirty="0"/>
              <a:t> </a:t>
            </a:r>
            <a:r>
              <a:rPr lang="uk-UA" spc="-925" dirty="0"/>
              <a:t>  </a:t>
            </a:r>
            <a:r>
              <a:rPr spc="-225" dirty="0" err="1"/>
              <a:t>перенесення</a:t>
            </a:r>
            <a:r>
              <a:rPr spc="-225" dirty="0"/>
              <a:t> </a:t>
            </a:r>
            <a:r>
              <a:rPr spc="-229" dirty="0"/>
              <a:t>тексту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563116" y="1184529"/>
            <a:ext cx="9321800" cy="5100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39115" algn="ctr">
              <a:lnSpc>
                <a:spcPct val="100000"/>
              </a:lnSpc>
              <a:spcBef>
                <a:spcPts val="95"/>
              </a:spcBef>
            </a:pPr>
            <a:r>
              <a:rPr sz="2800" b="1" spc="-250" dirty="0">
                <a:solidFill>
                  <a:srgbClr val="0C5A82"/>
                </a:solidFill>
                <a:latin typeface="Trebuchet MS"/>
                <a:cs typeface="Trebuchet MS"/>
              </a:rPr>
              <a:t>Тег</a:t>
            </a:r>
            <a:r>
              <a:rPr sz="2800" b="1" spc="-270" dirty="0">
                <a:solidFill>
                  <a:srgbClr val="0C5A82"/>
                </a:solidFill>
                <a:latin typeface="Trebuchet MS"/>
                <a:cs typeface="Trebuchet MS"/>
              </a:rPr>
              <a:t> </a:t>
            </a:r>
            <a:r>
              <a:rPr sz="2800" b="1" spc="-145" dirty="0">
                <a:solidFill>
                  <a:srgbClr val="0C5A82"/>
                </a:solidFill>
                <a:latin typeface="Trebuchet MS"/>
                <a:cs typeface="Trebuchet MS"/>
              </a:rPr>
              <a:t>&lt;p&gt;</a:t>
            </a:r>
            <a:endParaRPr sz="2800" dirty="0">
              <a:latin typeface="Trebuchet MS"/>
              <a:cs typeface="Trebuchet MS"/>
            </a:endParaRPr>
          </a:p>
          <a:p>
            <a:pPr marL="299085" marR="5080" indent="-286385">
              <a:lnSpc>
                <a:spcPct val="100000"/>
              </a:lnSpc>
              <a:spcBef>
                <a:spcPts val="1270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55" dirty="0">
                <a:latin typeface="Arial"/>
                <a:cs typeface="Arial"/>
              </a:rPr>
              <a:t>Розбиває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текст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на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окремі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абзаци,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відокремлюючи</a:t>
            </a:r>
            <a:r>
              <a:rPr sz="2800" spc="-175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один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від  </a:t>
            </a:r>
            <a:r>
              <a:rPr sz="2800" spc="-45" dirty="0">
                <a:latin typeface="Arial"/>
                <a:cs typeface="Arial"/>
              </a:rPr>
              <a:t>одного</a:t>
            </a:r>
            <a:r>
              <a:rPr sz="2800" spc="-229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порожнім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рядком.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Браузер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автоматично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додає</a:t>
            </a:r>
            <a:endParaRPr sz="2800" dirty="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2800" spc="-75" dirty="0">
                <a:latin typeface="Arial"/>
                <a:cs typeface="Arial"/>
              </a:rPr>
              <a:t>верхній </a:t>
            </a:r>
            <a:r>
              <a:rPr sz="2800" spc="25" dirty="0">
                <a:latin typeface="Arial"/>
                <a:cs typeface="Arial"/>
              </a:rPr>
              <a:t>і </a:t>
            </a:r>
            <a:r>
              <a:rPr sz="2800" spc="-30" dirty="0">
                <a:latin typeface="Arial"/>
                <a:cs typeface="Arial"/>
              </a:rPr>
              <a:t>нижній</a:t>
            </a:r>
            <a:r>
              <a:rPr sz="2800" spc="-580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відступ.</a:t>
            </a:r>
            <a:endParaRPr sz="2800" dirty="0">
              <a:latin typeface="Arial"/>
              <a:cs typeface="Arial"/>
            </a:endParaRPr>
          </a:p>
          <a:p>
            <a:pPr marL="537845" algn="ctr">
              <a:lnSpc>
                <a:spcPct val="100000"/>
              </a:lnSpc>
              <a:spcBef>
                <a:spcPts val="1270"/>
              </a:spcBef>
            </a:pPr>
            <a:r>
              <a:rPr sz="2800" b="1" spc="-254" dirty="0">
                <a:solidFill>
                  <a:srgbClr val="0C5A82"/>
                </a:solidFill>
                <a:latin typeface="Trebuchet MS"/>
                <a:cs typeface="Trebuchet MS"/>
              </a:rPr>
              <a:t>Тег</a:t>
            </a:r>
            <a:r>
              <a:rPr sz="2800" b="1" spc="-260" dirty="0">
                <a:solidFill>
                  <a:srgbClr val="0C5A82"/>
                </a:solidFill>
                <a:latin typeface="Trebuchet MS"/>
                <a:cs typeface="Trebuchet MS"/>
              </a:rPr>
              <a:t> </a:t>
            </a:r>
            <a:r>
              <a:rPr sz="2800" b="1" spc="-160" dirty="0">
                <a:solidFill>
                  <a:srgbClr val="0C5A82"/>
                </a:solidFill>
                <a:latin typeface="Trebuchet MS"/>
                <a:cs typeface="Trebuchet MS"/>
              </a:rPr>
              <a:t>&lt;br&gt;</a:t>
            </a:r>
            <a:endParaRPr sz="2800" dirty="0">
              <a:latin typeface="Trebuchet MS"/>
              <a:cs typeface="Trebuchet MS"/>
            </a:endParaRPr>
          </a:p>
          <a:p>
            <a:pPr marL="299085" marR="113030" indent="-286385">
              <a:lnSpc>
                <a:spcPct val="100000"/>
              </a:lnSpc>
              <a:spcBef>
                <a:spcPts val="127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10" dirty="0">
                <a:latin typeface="Arial"/>
                <a:cs typeface="Arial"/>
              </a:rPr>
              <a:t>Переносить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текст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на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наступний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рядок,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створюючи</a:t>
            </a:r>
            <a:r>
              <a:rPr sz="2800" spc="-18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розрив  </a:t>
            </a:r>
            <a:r>
              <a:rPr sz="2800" spc="-70" dirty="0">
                <a:latin typeface="Arial"/>
                <a:cs typeface="Arial"/>
              </a:rPr>
              <a:t>рядка.</a:t>
            </a:r>
            <a:endParaRPr sz="2800" dirty="0">
              <a:latin typeface="Arial"/>
              <a:cs typeface="Arial"/>
            </a:endParaRPr>
          </a:p>
          <a:p>
            <a:pPr marL="537845" algn="ctr">
              <a:lnSpc>
                <a:spcPct val="100000"/>
              </a:lnSpc>
              <a:spcBef>
                <a:spcPts val="1270"/>
              </a:spcBef>
            </a:pPr>
            <a:r>
              <a:rPr sz="2800" b="1" spc="-250" dirty="0">
                <a:solidFill>
                  <a:srgbClr val="0C5A82"/>
                </a:solidFill>
                <a:latin typeface="Trebuchet MS"/>
                <a:cs typeface="Trebuchet MS"/>
              </a:rPr>
              <a:t>Тег</a:t>
            </a:r>
            <a:r>
              <a:rPr sz="2800" b="1" spc="-275" dirty="0">
                <a:solidFill>
                  <a:srgbClr val="0C5A82"/>
                </a:solidFill>
                <a:latin typeface="Trebuchet MS"/>
                <a:cs typeface="Trebuchet MS"/>
              </a:rPr>
              <a:t> </a:t>
            </a:r>
            <a:r>
              <a:rPr sz="2800" b="1" spc="-165" dirty="0">
                <a:solidFill>
                  <a:srgbClr val="0C5A82"/>
                </a:solidFill>
                <a:latin typeface="Trebuchet MS"/>
                <a:cs typeface="Trebuchet MS"/>
              </a:rPr>
              <a:t>&lt;hr&gt;</a:t>
            </a:r>
            <a:endParaRPr sz="2800" dirty="0">
              <a:latin typeface="Trebuchet MS"/>
              <a:cs typeface="Trebuchet MS"/>
            </a:endParaRPr>
          </a:p>
          <a:p>
            <a:pPr marL="299085" marR="520700" indent="-286385">
              <a:lnSpc>
                <a:spcPct val="100000"/>
              </a:lnSpc>
              <a:spcBef>
                <a:spcPts val="127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95" dirty="0">
                <a:latin typeface="Arial"/>
                <a:cs typeface="Arial"/>
              </a:rPr>
              <a:t>Використовується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для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поділу</a:t>
            </a:r>
            <a:r>
              <a:rPr sz="2800" spc="-229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контента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на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веб-сторінці.  </a:t>
            </a:r>
            <a:r>
              <a:rPr sz="2800" spc="-114" dirty="0">
                <a:latin typeface="Arial"/>
                <a:cs typeface="Arial"/>
              </a:rPr>
              <a:t>Відображається </a:t>
            </a:r>
            <a:r>
              <a:rPr sz="2800" spc="-60" dirty="0">
                <a:latin typeface="Arial"/>
                <a:cs typeface="Arial"/>
              </a:rPr>
              <a:t>у </a:t>
            </a:r>
            <a:r>
              <a:rPr sz="2800" spc="-75" dirty="0">
                <a:latin typeface="Arial"/>
                <a:cs typeface="Arial"/>
              </a:rPr>
              <a:t>вигляді горизонтальної</a:t>
            </a:r>
            <a:r>
              <a:rPr sz="2800" spc="-520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лінії.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520189" y="493521"/>
            <a:ext cx="9281160" cy="2220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ts val="4580"/>
              </a:lnSpc>
              <a:buClr>
                <a:srgbClr val="1286C3"/>
              </a:buClr>
              <a:buSzPct val="144444"/>
              <a:buChar char="•"/>
              <a:tabLst>
                <a:tab pos="299720" algn="l"/>
              </a:tabLst>
            </a:pPr>
            <a:r>
              <a:rPr sz="3600" spc="-114" dirty="0">
                <a:latin typeface="Arial"/>
                <a:cs typeface="Arial"/>
              </a:rPr>
              <a:t>Сукупність </a:t>
            </a:r>
            <a:r>
              <a:rPr sz="3600" spc="-65" dirty="0">
                <a:latin typeface="Arial"/>
                <a:cs typeface="Arial"/>
              </a:rPr>
              <a:t>web-сторінок, </a:t>
            </a:r>
            <a:r>
              <a:rPr sz="3600" spc="-175" dirty="0">
                <a:latin typeface="Arial"/>
                <a:cs typeface="Arial"/>
              </a:rPr>
              <a:t>що</a:t>
            </a:r>
            <a:r>
              <a:rPr sz="3600" spc="-370" dirty="0">
                <a:latin typeface="Arial"/>
                <a:cs typeface="Arial"/>
              </a:rPr>
              <a:t> </a:t>
            </a:r>
            <a:r>
              <a:rPr sz="3600" spc="-130" dirty="0">
                <a:latin typeface="Arial"/>
                <a:cs typeface="Arial"/>
              </a:rPr>
              <a:t>тематично</a:t>
            </a:r>
            <a:endParaRPr sz="3600">
              <a:latin typeface="Arial"/>
              <a:cs typeface="Arial"/>
            </a:endParaRPr>
          </a:p>
          <a:p>
            <a:pPr marL="299085">
              <a:lnSpc>
                <a:spcPts val="4160"/>
              </a:lnSpc>
            </a:pPr>
            <a:r>
              <a:rPr sz="3600" spc="-90" dirty="0">
                <a:latin typeface="Arial"/>
                <a:cs typeface="Arial"/>
              </a:rPr>
              <a:t>пов'язані </a:t>
            </a:r>
            <a:r>
              <a:rPr sz="3600" spc="-50" dirty="0">
                <a:latin typeface="Arial"/>
                <a:cs typeface="Arial"/>
              </a:rPr>
              <a:t>між </a:t>
            </a:r>
            <a:r>
              <a:rPr sz="3600" spc="-130" dirty="0">
                <a:latin typeface="Arial"/>
                <a:cs typeface="Arial"/>
              </a:rPr>
              <a:t>собою </a:t>
            </a:r>
            <a:r>
              <a:rPr sz="3600" spc="-40" dirty="0">
                <a:latin typeface="Arial"/>
                <a:cs typeface="Arial"/>
              </a:rPr>
              <a:t>й </a:t>
            </a:r>
            <a:r>
              <a:rPr sz="3600" spc="-120" dirty="0">
                <a:latin typeface="Arial"/>
                <a:cs typeface="Arial"/>
              </a:rPr>
              <a:t>розроблені </a:t>
            </a:r>
            <a:r>
              <a:rPr sz="3600" spc="-5" dirty="0">
                <a:latin typeface="Arial"/>
                <a:cs typeface="Arial"/>
              </a:rPr>
              <a:t>як</a:t>
            </a:r>
            <a:r>
              <a:rPr sz="3600" spc="-555" dirty="0">
                <a:latin typeface="Arial"/>
                <a:cs typeface="Arial"/>
              </a:rPr>
              <a:t> </a:t>
            </a:r>
            <a:r>
              <a:rPr sz="3600" spc="-120" dirty="0">
                <a:latin typeface="Arial"/>
                <a:cs typeface="Arial"/>
              </a:rPr>
              <a:t>єдине</a:t>
            </a:r>
            <a:endParaRPr sz="36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tabLst>
                <a:tab pos="3828415" algn="l"/>
              </a:tabLst>
            </a:pPr>
            <a:r>
              <a:rPr sz="3600" spc="-100" dirty="0">
                <a:latin typeface="Arial"/>
                <a:cs typeface="Arial"/>
              </a:rPr>
              <a:t>ціле,</a:t>
            </a:r>
            <a:r>
              <a:rPr sz="3600" spc="450" dirty="0">
                <a:latin typeface="Arial"/>
                <a:cs typeface="Arial"/>
              </a:rPr>
              <a:t> </a:t>
            </a:r>
            <a:r>
              <a:rPr sz="3600" spc="-125" dirty="0">
                <a:latin typeface="Arial"/>
                <a:cs typeface="Arial"/>
              </a:rPr>
              <a:t>називають	</a:t>
            </a:r>
            <a:r>
              <a:rPr sz="3600" b="1" spc="-155" dirty="0">
                <a:latin typeface="Trebuchet MS"/>
                <a:cs typeface="Trebuchet MS"/>
              </a:rPr>
              <a:t>web-сайтом </a:t>
            </a:r>
            <a:r>
              <a:rPr sz="3600" spc="-170" dirty="0">
                <a:latin typeface="Arial"/>
                <a:cs typeface="Arial"/>
              </a:rPr>
              <a:t>або</a:t>
            </a:r>
            <a:r>
              <a:rPr sz="3600" spc="-465" dirty="0">
                <a:latin typeface="Arial"/>
                <a:cs typeface="Arial"/>
              </a:rPr>
              <a:t> </a:t>
            </a:r>
            <a:r>
              <a:rPr sz="3600" spc="-105" dirty="0">
                <a:latin typeface="Arial"/>
                <a:cs typeface="Arial"/>
              </a:rPr>
              <a:t>просто</a:t>
            </a:r>
            <a:endParaRPr sz="36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3600" b="1" spc="-150" dirty="0">
                <a:latin typeface="Trebuchet MS"/>
                <a:cs typeface="Trebuchet MS"/>
              </a:rPr>
              <a:t>сайтом</a:t>
            </a:r>
            <a:r>
              <a:rPr sz="3600" spc="-150" dirty="0">
                <a:latin typeface="Arial"/>
                <a:cs typeface="Arial"/>
              </a:rPr>
              <a:t>.</a:t>
            </a:r>
            <a:endParaRPr sz="3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76527" y="3095242"/>
            <a:ext cx="9947148" cy="3695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491996" y="685800"/>
            <a:ext cx="10011156" cy="5760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4495800" y="690796"/>
            <a:ext cx="33178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70" dirty="0"/>
              <a:t>4.4.</a:t>
            </a:r>
            <a:r>
              <a:rPr spc="-434" dirty="0"/>
              <a:t> </a:t>
            </a:r>
            <a:r>
              <a:rPr spc="-170" dirty="0"/>
              <a:t>Коментарі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63116" y="1502409"/>
            <a:ext cx="9756140" cy="2936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spcBef>
                <a:spcPts val="100"/>
              </a:spcBef>
              <a:buClr>
                <a:srgbClr val="1286C3"/>
              </a:buClr>
              <a:buSzPct val="145000"/>
              <a:buChar char="•"/>
              <a:tabLst>
                <a:tab pos="299720" algn="l"/>
              </a:tabLst>
            </a:pPr>
            <a:r>
              <a:rPr sz="3000" spc="-70" dirty="0">
                <a:latin typeface="Arial"/>
                <a:cs typeface="Arial"/>
              </a:rPr>
              <a:t>Іноді</a:t>
            </a:r>
            <a:r>
              <a:rPr sz="3000" spc="-200" dirty="0">
                <a:latin typeface="Arial"/>
                <a:cs typeface="Arial"/>
              </a:rPr>
              <a:t> </a:t>
            </a:r>
            <a:r>
              <a:rPr sz="3000" spc="-110" dirty="0">
                <a:latin typeface="Arial"/>
                <a:cs typeface="Arial"/>
              </a:rPr>
              <a:t>для</a:t>
            </a:r>
            <a:r>
              <a:rPr sz="3000" spc="-220" dirty="0">
                <a:latin typeface="Arial"/>
                <a:cs typeface="Arial"/>
              </a:rPr>
              <a:t> </a:t>
            </a:r>
            <a:r>
              <a:rPr sz="3000" spc="-20" dirty="0">
                <a:latin typeface="Arial"/>
                <a:cs typeface="Arial"/>
              </a:rPr>
              <a:t>того,</a:t>
            </a:r>
            <a:r>
              <a:rPr sz="3000" spc="-245" dirty="0">
                <a:latin typeface="Arial"/>
                <a:cs typeface="Arial"/>
              </a:rPr>
              <a:t> </a:t>
            </a:r>
            <a:r>
              <a:rPr sz="3000" spc="-150" dirty="0">
                <a:latin typeface="Arial"/>
                <a:cs typeface="Arial"/>
              </a:rPr>
              <a:t>щоб</a:t>
            </a:r>
            <a:r>
              <a:rPr sz="3000" spc="-225" dirty="0">
                <a:latin typeface="Arial"/>
                <a:cs typeface="Arial"/>
              </a:rPr>
              <a:t> </a:t>
            </a:r>
            <a:r>
              <a:rPr sz="3000" spc="-120" dirty="0">
                <a:latin typeface="Arial"/>
                <a:cs typeface="Arial"/>
              </a:rPr>
              <a:t>краще</a:t>
            </a:r>
            <a:r>
              <a:rPr sz="3000" spc="-235" dirty="0">
                <a:latin typeface="Arial"/>
                <a:cs typeface="Arial"/>
              </a:rPr>
              <a:t> </a:t>
            </a:r>
            <a:r>
              <a:rPr sz="3000" spc="-75" dirty="0">
                <a:latin typeface="Arial"/>
                <a:cs typeface="Arial"/>
              </a:rPr>
              <a:t>розуміти</a:t>
            </a:r>
            <a:r>
              <a:rPr sz="3000" spc="-245" dirty="0">
                <a:latin typeface="Arial"/>
                <a:cs typeface="Arial"/>
              </a:rPr>
              <a:t> </a:t>
            </a:r>
            <a:r>
              <a:rPr sz="3000" spc="5" dirty="0">
                <a:latin typeface="Arial"/>
                <a:cs typeface="Arial"/>
              </a:rPr>
              <a:t>html-код,</a:t>
            </a:r>
            <a:r>
              <a:rPr sz="3000" spc="-220" dirty="0">
                <a:latin typeface="Arial"/>
                <a:cs typeface="Arial"/>
              </a:rPr>
              <a:t> </a:t>
            </a:r>
            <a:r>
              <a:rPr sz="3000" spc="-120" dirty="0">
                <a:latin typeface="Arial"/>
                <a:cs typeface="Arial"/>
              </a:rPr>
              <a:t>вставляють  </a:t>
            </a:r>
            <a:r>
              <a:rPr sz="3000" spc="-125" dirty="0">
                <a:latin typeface="Arial"/>
                <a:cs typeface="Arial"/>
              </a:rPr>
              <a:t>в </a:t>
            </a:r>
            <a:r>
              <a:rPr sz="3000" spc="-85" dirty="0">
                <a:latin typeface="Arial"/>
                <a:cs typeface="Arial"/>
              </a:rPr>
              <a:t>текст </a:t>
            </a:r>
            <a:r>
              <a:rPr sz="3000" spc="-40" dirty="0">
                <a:latin typeface="Arial"/>
                <a:cs typeface="Arial"/>
              </a:rPr>
              <a:t>примітки</a:t>
            </a:r>
            <a:r>
              <a:rPr sz="3000" spc="-555" dirty="0">
                <a:latin typeface="Arial"/>
                <a:cs typeface="Arial"/>
              </a:rPr>
              <a:t> </a:t>
            </a:r>
            <a:r>
              <a:rPr sz="3000" spc="-204" dirty="0">
                <a:latin typeface="Arial"/>
                <a:cs typeface="Arial"/>
              </a:rPr>
              <a:t>– </a:t>
            </a:r>
            <a:r>
              <a:rPr sz="3000" b="1" spc="-135" dirty="0">
                <a:latin typeface="Trebuchet MS"/>
                <a:cs typeface="Trebuchet MS"/>
              </a:rPr>
              <a:t>коментарі</a:t>
            </a:r>
            <a:r>
              <a:rPr sz="3000" spc="-135" dirty="0">
                <a:latin typeface="Arial"/>
                <a:cs typeface="Arial"/>
              </a:rPr>
              <a:t>.</a:t>
            </a:r>
            <a:endParaRPr sz="3000">
              <a:latin typeface="Arial"/>
              <a:cs typeface="Arial"/>
            </a:endParaRPr>
          </a:p>
          <a:p>
            <a:pPr marL="299085" marR="17780" indent="-286385">
              <a:lnSpc>
                <a:spcPct val="100000"/>
              </a:lnSpc>
              <a:spcBef>
                <a:spcPts val="1320"/>
              </a:spcBef>
              <a:buClr>
                <a:srgbClr val="1286C3"/>
              </a:buClr>
              <a:buSzPct val="145000"/>
              <a:buChar char="•"/>
              <a:tabLst>
                <a:tab pos="299720" algn="l"/>
              </a:tabLst>
            </a:pPr>
            <a:r>
              <a:rPr sz="3000" spc="-105" dirty="0">
                <a:latin typeface="Arial"/>
                <a:cs typeface="Arial"/>
              </a:rPr>
              <a:t>Вони </a:t>
            </a:r>
            <a:r>
              <a:rPr sz="3000" spc="-100" dirty="0">
                <a:latin typeface="Arial"/>
                <a:cs typeface="Arial"/>
              </a:rPr>
              <a:t>починаються </a:t>
            </a:r>
            <a:r>
              <a:rPr sz="3000" spc="-90" dirty="0">
                <a:latin typeface="Arial"/>
                <a:cs typeface="Arial"/>
              </a:rPr>
              <a:t>з </a:t>
            </a:r>
            <a:r>
              <a:rPr sz="3000" spc="-85" dirty="0">
                <a:latin typeface="Arial"/>
                <a:cs typeface="Arial"/>
              </a:rPr>
              <a:t>спеціального </a:t>
            </a:r>
            <a:r>
              <a:rPr sz="3000" spc="-75" dirty="0">
                <a:latin typeface="Arial"/>
                <a:cs typeface="Arial"/>
              </a:rPr>
              <a:t>тега </a:t>
            </a:r>
            <a:r>
              <a:rPr sz="3000" b="1" spc="-135" dirty="0">
                <a:latin typeface="Trebuchet MS"/>
                <a:cs typeface="Trebuchet MS"/>
              </a:rPr>
              <a:t>&lt;!--</a:t>
            </a:r>
            <a:r>
              <a:rPr sz="3000" spc="-135" dirty="0">
                <a:latin typeface="Arial"/>
                <a:cs typeface="Arial"/>
              </a:rPr>
              <a:t>. </a:t>
            </a:r>
            <a:r>
              <a:rPr sz="3000" spc="-70" dirty="0">
                <a:latin typeface="Arial"/>
                <a:cs typeface="Arial"/>
              </a:rPr>
              <a:t>Будь-який  </a:t>
            </a:r>
            <a:r>
              <a:rPr sz="3000" spc="-105" dirty="0">
                <a:latin typeface="Arial"/>
                <a:cs typeface="Arial"/>
              </a:rPr>
              <a:t>записаний після </a:t>
            </a:r>
            <a:r>
              <a:rPr sz="3000" spc="-35" dirty="0">
                <a:latin typeface="Arial"/>
                <a:cs typeface="Arial"/>
              </a:rPr>
              <a:t>нього </a:t>
            </a:r>
            <a:r>
              <a:rPr sz="3000" spc="-90" dirty="0">
                <a:latin typeface="Arial"/>
                <a:cs typeface="Arial"/>
              </a:rPr>
              <a:t>текст </a:t>
            </a:r>
            <a:r>
              <a:rPr sz="3000" spc="-125" dirty="0">
                <a:latin typeface="Arial"/>
                <a:cs typeface="Arial"/>
              </a:rPr>
              <a:t>браузер </a:t>
            </a:r>
            <a:r>
              <a:rPr sz="3000" spc="-114" dirty="0">
                <a:latin typeface="Arial"/>
                <a:cs typeface="Arial"/>
              </a:rPr>
              <a:t>розглядає </a:t>
            </a:r>
            <a:r>
              <a:rPr sz="3000" spc="-10" dirty="0">
                <a:latin typeface="Arial"/>
                <a:cs typeface="Arial"/>
              </a:rPr>
              <a:t>як  </a:t>
            </a:r>
            <a:r>
              <a:rPr sz="3000" spc="-100" dirty="0">
                <a:latin typeface="Arial"/>
                <a:cs typeface="Arial"/>
              </a:rPr>
              <a:t>коментар</a:t>
            </a:r>
            <a:r>
              <a:rPr sz="3000" spc="-225" dirty="0">
                <a:latin typeface="Arial"/>
                <a:cs typeface="Arial"/>
              </a:rPr>
              <a:t> </a:t>
            </a:r>
            <a:r>
              <a:rPr sz="3000" spc="25" dirty="0">
                <a:latin typeface="Arial"/>
                <a:cs typeface="Arial"/>
              </a:rPr>
              <a:t>і</a:t>
            </a:r>
            <a:r>
              <a:rPr sz="3000" spc="-235" dirty="0">
                <a:latin typeface="Arial"/>
                <a:cs typeface="Arial"/>
              </a:rPr>
              <a:t> </a:t>
            </a:r>
            <a:r>
              <a:rPr sz="3000" spc="-120" dirty="0">
                <a:latin typeface="Arial"/>
                <a:cs typeface="Arial"/>
              </a:rPr>
              <a:t>не</a:t>
            </a:r>
            <a:r>
              <a:rPr sz="3000" spc="-240" dirty="0">
                <a:latin typeface="Arial"/>
                <a:cs typeface="Arial"/>
              </a:rPr>
              <a:t> </a:t>
            </a:r>
            <a:r>
              <a:rPr sz="3000" spc="-105" dirty="0">
                <a:latin typeface="Arial"/>
                <a:cs typeface="Arial"/>
              </a:rPr>
              <a:t>відображає</a:t>
            </a:r>
            <a:r>
              <a:rPr sz="3000" spc="-195" dirty="0">
                <a:latin typeface="Arial"/>
                <a:cs typeface="Arial"/>
              </a:rPr>
              <a:t> </a:t>
            </a:r>
            <a:r>
              <a:rPr sz="3000" spc="-15" dirty="0">
                <a:latin typeface="Arial"/>
                <a:cs typeface="Arial"/>
              </a:rPr>
              <a:t>під</a:t>
            </a:r>
            <a:r>
              <a:rPr sz="3000" spc="-225" dirty="0">
                <a:latin typeface="Arial"/>
                <a:cs typeface="Arial"/>
              </a:rPr>
              <a:t> </a:t>
            </a:r>
            <a:r>
              <a:rPr sz="3000" spc="-170" dirty="0">
                <a:latin typeface="Arial"/>
                <a:cs typeface="Arial"/>
              </a:rPr>
              <a:t>час</a:t>
            </a:r>
            <a:r>
              <a:rPr sz="3000" spc="-220" dirty="0">
                <a:latin typeface="Arial"/>
                <a:cs typeface="Arial"/>
              </a:rPr>
              <a:t> </a:t>
            </a:r>
            <a:r>
              <a:rPr sz="3000" spc="-90" dirty="0">
                <a:latin typeface="Arial"/>
                <a:cs typeface="Arial"/>
              </a:rPr>
              <a:t>відтворення</a:t>
            </a:r>
            <a:r>
              <a:rPr sz="3000" spc="-210" dirty="0">
                <a:latin typeface="Arial"/>
                <a:cs typeface="Arial"/>
              </a:rPr>
              <a:t> </a:t>
            </a:r>
            <a:r>
              <a:rPr sz="3000" spc="-85" dirty="0">
                <a:latin typeface="Arial"/>
                <a:cs typeface="Arial"/>
              </a:rPr>
              <a:t>документа.  </a:t>
            </a:r>
            <a:r>
              <a:rPr sz="3000" spc="-80" dirty="0">
                <a:latin typeface="Arial"/>
                <a:cs typeface="Arial"/>
              </a:rPr>
              <a:t>Закінчують </a:t>
            </a:r>
            <a:r>
              <a:rPr sz="3000" spc="-100" dirty="0">
                <a:latin typeface="Arial"/>
                <a:cs typeface="Arial"/>
              </a:rPr>
              <a:t>коментар </a:t>
            </a:r>
            <a:r>
              <a:rPr sz="3000" spc="-70" dirty="0">
                <a:latin typeface="Arial"/>
                <a:cs typeface="Arial"/>
              </a:rPr>
              <a:t>тегом</a:t>
            </a:r>
            <a:r>
              <a:rPr sz="3000" spc="-470" dirty="0">
                <a:latin typeface="Arial"/>
                <a:cs typeface="Arial"/>
              </a:rPr>
              <a:t> </a:t>
            </a:r>
            <a:r>
              <a:rPr sz="3000" b="1" spc="-110" dirty="0">
                <a:latin typeface="Trebuchet MS"/>
                <a:cs typeface="Trebuchet MS"/>
              </a:rPr>
              <a:t>--&gt;</a:t>
            </a:r>
            <a:r>
              <a:rPr sz="3000" spc="-110" dirty="0">
                <a:latin typeface="Arial"/>
                <a:cs typeface="Arial"/>
              </a:rPr>
              <a:t>.</a:t>
            </a:r>
            <a:endParaRPr sz="3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63116" y="4409008"/>
            <a:ext cx="219710" cy="6902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350" dirty="0">
                <a:solidFill>
                  <a:srgbClr val="1286C3"/>
                </a:solidFill>
                <a:latin typeface="Arial"/>
                <a:cs typeface="Arial"/>
              </a:rPr>
              <a:t>•</a:t>
            </a:r>
            <a:endParaRPr sz="43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63116" y="5206695"/>
            <a:ext cx="965390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spcBef>
                <a:spcPts val="100"/>
              </a:spcBef>
              <a:buClr>
                <a:srgbClr val="1286C3"/>
              </a:buClr>
              <a:buSzPct val="145000"/>
              <a:buChar char="•"/>
              <a:tabLst>
                <a:tab pos="299720" algn="l"/>
              </a:tabLst>
            </a:pPr>
            <a:r>
              <a:rPr sz="3000" spc="-105" dirty="0">
                <a:latin typeface="Arial"/>
                <a:cs typeface="Arial"/>
              </a:rPr>
              <a:t>Коментар</a:t>
            </a:r>
            <a:r>
              <a:rPr sz="3000" spc="-215" dirty="0">
                <a:latin typeface="Arial"/>
                <a:cs typeface="Arial"/>
              </a:rPr>
              <a:t> </a:t>
            </a:r>
            <a:r>
              <a:rPr sz="3000" spc="-114" dirty="0">
                <a:latin typeface="Arial"/>
                <a:cs typeface="Arial"/>
              </a:rPr>
              <a:t>може</a:t>
            </a:r>
            <a:r>
              <a:rPr sz="3000" spc="-240" dirty="0">
                <a:latin typeface="Arial"/>
                <a:cs typeface="Arial"/>
              </a:rPr>
              <a:t> </a:t>
            </a:r>
            <a:r>
              <a:rPr sz="3000" spc="-70" dirty="0">
                <a:latin typeface="Arial"/>
                <a:cs typeface="Arial"/>
              </a:rPr>
              <a:t>містити</a:t>
            </a:r>
            <a:r>
              <a:rPr sz="3000" spc="-245" dirty="0">
                <a:latin typeface="Arial"/>
                <a:cs typeface="Arial"/>
              </a:rPr>
              <a:t> </a:t>
            </a:r>
            <a:r>
              <a:rPr sz="3000" spc="-65" dirty="0">
                <a:latin typeface="Arial"/>
                <a:cs typeface="Arial"/>
              </a:rPr>
              <a:t>будь-які</a:t>
            </a:r>
            <a:r>
              <a:rPr sz="3000" spc="-210" dirty="0">
                <a:latin typeface="Arial"/>
                <a:cs typeface="Arial"/>
              </a:rPr>
              <a:t> </a:t>
            </a:r>
            <a:r>
              <a:rPr sz="3000" spc="-114" dirty="0">
                <a:latin typeface="Arial"/>
                <a:cs typeface="Arial"/>
              </a:rPr>
              <a:t>символи,</a:t>
            </a:r>
            <a:r>
              <a:rPr sz="3000" spc="-250" dirty="0">
                <a:latin typeface="Arial"/>
                <a:cs typeface="Arial"/>
              </a:rPr>
              <a:t> </a:t>
            </a:r>
            <a:r>
              <a:rPr sz="3000" spc="-30" dirty="0">
                <a:latin typeface="Arial"/>
                <a:cs typeface="Arial"/>
              </a:rPr>
              <a:t>крім</a:t>
            </a:r>
            <a:r>
              <a:rPr sz="3000" spc="-240" dirty="0">
                <a:latin typeface="Arial"/>
                <a:cs typeface="Arial"/>
              </a:rPr>
              <a:t> </a:t>
            </a:r>
            <a:r>
              <a:rPr sz="3000" b="1" spc="-110" dirty="0">
                <a:latin typeface="Trebuchet MS"/>
                <a:cs typeface="Trebuchet MS"/>
              </a:rPr>
              <a:t>&gt;</a:t>
            </a:r>
            <a:r>
              <a:rPr sz="3000" spc="-110" dirty="0">
                <a:latin typeface="Arial"/>
                <a:cs typeface="Arial"/>
              </a:rPr>
              <a:t>,</a:t>
            </a:r>
            <a:r>
              <a:rPr sz="3000" spc="-240" dirty="0">
                <a:latin typeface="Arial"/>
                <a:cs typeface="Arial"/>
              </a:rPr>
              <a:t> </a:t>
            </a:r>
            <a:r>
              <a:rPr sz="3000" spc="-200" dirty="0">
                <a:latin typeface="Arial"/>
                <a:cs typeface="Arial"/>
              </a:rPr>
              <a:t>а</a:t>
            </a:r>
            <a:r>
              <a:rPr sz="3000" spc="-229" dirty="0">
                <a:latin typeface="Arial"/>
                <a:cs typeface="Arial"/>
              </a:rPr>
              <a:t> </a:t>
            </a:r>
            <a:r>
              <a:rPr sz="3000" spc="-75" dirty="0">
                <a:latin typeface="Arial"/>
                <a:cs typeface="Arial"/>
              </a:rPr>
              <a:t>отже,  </a:t>
            </a:r>
            <a:r>
              <a:rPr sz="3000" spc="-120" dirty="0">
                <a:latin typeface="Arial"/>
                <a:cs typeface="Arial"/>
              </a:rPr>
              <a:t>не</a:t>
            </a:r>
            <a:r>
              <a:rPr sz="3000" spc="-245" dirty="0">
                <a:latin typeface="Arial"/>
                <a:cs typeface="Arial"/>
              </a:rPr>
              <a:t> </a:t>
            </a:r>
            <a:r>
              <a:rPr sz="3000" spc="-114" dirty="0">
                <a:latin typeface="Arial"/>
                <a:cs typeface="Arial"/>
              </a:rPr>
              <a:t>може</a:t>
            </a:r>
            <a:r>
              <a:rPr sz="3000" spc="-235" dirty="0">
                <a:latin typeface="Arial"/>
                <a:cs typeface="Arial"/>
              </a:rPr>
              <a:t> </a:t>
            </a:r>
            <a:r>
              <a:rPr sz="3000" spc="-90" dirty="0">
                <a:latin typeface="Arial"/>
                <a:cs typeface="Arial"/>
              </a:rPr>
              <a:t>включати</a:t>
            </a:r>
            <a:r>
              <a:rPr sz="3000" spc="-210" dirty="0">
                <a:latin typeface="Arial"/>
                <a:cs typeface="Arial"/>
              </a:rPr>
              <a:t> </a:t>
            </a:r>
            <a:r>
              <a:rPr sz="3000" spc="-125" dirty="0">
                <a:latin typeface="Arial"/>
                <a:cs typeface="Arial"/>
              </a:rPr>
              <a:t>в</a:t>
            </a:r>
            <a:r>
              <a:rPr sz="3000" spc="-235" dirty="0">
                <a:latin typeface="Arial"/>
                <a:cs typeface="Arial"/>
              </a:rPr>
              <a:t> </a:t>
            </a:r>
            <a:r>
              <a:rPr sz="3000" spc="-175" dirty="0">
                <a:latin typeface="Arial"/>
                <a:cs typeface="Arial"/>
              </a:rPr>
              <a:t>себе</a:t>
            </a:r>
            <a:r>
              <a:rPr sz="3000" spc="-260" dirty="0">
                <a:latin typeface="Arial"/>
                <a:cs typeface="Arial"/>
              </a:rPr>
              <a:t> </a:t>
            </a:r>
            <a:r>
              <a:rPr sz="3000" spc="-35" dirty="0">
                <a:latin typeface="Arial"/>
                <a:cs typeface="Arial"/>
              </a:rPr>
              <a:t>теги.</a:t>
            </a:r>
            <a:endParaRPr sz="3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12512" y="4613032"/>
            <a:ext cx="8474710" cy="429259"/>
          </a:xfrm>
          <a:prstGeom prst="rect">
            <a:avLst/>
          </a:prstGeom>
          <a:solidFill>
            <a:srgbClr val="F4F4FF"/>
          </a:solidFill>
          <a:ln w="11971">
            <a:solidFill>
              <a:srgbClr val="999999"/>
            </a:solidFill>
          </a:ln>
        </p:spPr>
        <p:txBody>
          <a:bodyPr vert="horz" wrap="square" lIns="0" tIns="97155" rIns="0" bIns="0" rtlCol="0">
            <a:spAutoFit/>
          </a:bodyPr>
          <a:lstStyle/>
          <a:p>
            <a:pPr marL="111125">
              <a:lnSpc>
                <a:spcPct val="100000"/>
              </a:lnSpc>
              <a:spcBef>
                <a:spcPts val="765"/>
              </a:spcBef>
            </a:pPr>
            <a:r>
              <a:rPr sz="1500" i="1" spc="5" dirty="0">
                <a:solidFill>
                  <a:srgbClr val="808080"/>
                </a:solidFill>
                <a:latin typeface="Courier New"/>
                <a:cs typeface="Courier New"/>
              </a:rPr>
              <a:t>&lt;!-- </a:t>
            </a:r>
            <a:r>
              <a:rPr sz="1500" i="1" dirty="0">
                <a:solidFill>
                  <a:srgbClr val="808080"/>
                </a:solidFill>
                <a:latin typeface="Courier New"/>
                <a:cs typeface="Courier New"/>
              </a:rPr>
              <a:t>Комментарий</a:t>
            </a:r>
            <a:r>
              <a:rPr sz="1500" i="1" spc="-10" dirty="0">
                <a:solidFill>
                  <a:srgbClr val="808080"/>
                </a:solidFill>
                <a:latin typeface="Courier New"/>
                <a:cs typeface="Courier New"/>
              </a:rPr>
              <a:t> </a:t>
            </a:r>
            <a:r>
              <a:rPr sz="1500" i="1" spc="5" dirty="0">
                <a:solidFill>
                  <a:srgbClr val="808080"/>
                </a:solidFill>
                <a:latin typeface="Courier New"/>
                <a:cs typeface="Courier New"/>
              </a:rPr>
              <a:t>--&gt;</a:t>
            </a:r>
            <a:endParaRPr sz="15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4267200" y="762000"/>
            <a:ext cx="2579688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10" dirty="0"/>
              <a:t>4.5.</a:t>
            </a:r>
            <a:r>
              <a:rPr spc="-430" dirty="0"/>
              <a:t> </a:t>
            </a:r>
            <a:r>
              <a:rPr spc="-120" dirty="0"/>
              <a:t>Цитати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251254" y="1747837"/>
          <a:ext cx="10205085" cy="4298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0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04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5445">
                <a:tc>
                  <a:txBody>
                    <a:bodyPr/>
                    <a:lstStyle/>
                    <a:p>
                      <a:pPr marL="8128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200" b="1" spc="-2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Тег</a:t>
                      </a:r>
                      <a:endParaRPr sz="2200">
                        <a:latin typeface="Trebuchet MS"/>
                        <a:cs typeface="Trebuchet MS"/>
                      </a:endParaRPr>
                    </a:p>
                  </a:txBody>
                  <a:tcPr marL="0" marR="0" marT="10160" marB="0">
                    <a:lnL w="9525">
                      <a:solidFill>
                        <a:srgbClr val="ACD2F4"/>
                      </a:solidFill>
                      <a:prstDash val="solid"/>
                    </a:lnL>
                    <a:lnT w="9525">
                      <a:solidFill>
                        <a:srgbClr val="ACD2F4"/>
                      </a:solidFill>
                      <a:prstDash val="solid"/>
                    </a:lnT>
                    <a:lnB w="9525">
                      <a:solidFill>
                        <a:srgbClr val="ACD2F4"/>
                      </a:solidFill>
                      <a:prstDash val="solid"/>
                    </a:lnB>
                    <a:solidFill>
                      <a:srgbClr val="2FACEB"/>
                    </a:solidFill>
                  </a:tcPr>
                </a:tc>
                <a:tc>
                  <a:txBody>
                    <a:bodyPr/>
                    <a:lstStyle/>
                    <a:p>
                      <a:pPr marL="8191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200" b="1" spc="-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Описание</a:t>
                      </a:r>
                      <a:endParaRPr sz="2200">
                        <a:latin typeface="Trebuchet MS"/>
                        <a:cs typeface="Trebuchet MS"/>
                      </a:endParaRPr>
                    </a:p>
                  </a:txBody>
                  <a:tcPr marL="0" marR="0" marT="10160" marB="0">
                    <a:lnR w="9525">
                      <a:solidFill>
                        <a:srgbClr val="ACD2F4"/>
                      </a:solidFill>
                      <a:prstDash val="solid"/>
                    </a:lnR>
                    <a:lnT w="9525">
                      <a:solidFill>
                        <a:srgbClr val="ACD2F4"/>
                      </a:solidFill>
                      <a:prstDash val="solid"/>
                    </a:lnT>
                    <a:lnB w="9525">
                      <a:solidFill>
                        <a:srgbClr val="ACD2F4"/>
                      </a:solidFill>
                      <a:prstDash val="solid"/>
                    </a:lnB>
                    <a:solidFill>
                      <a:srgbClr val="2FA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869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200" b="1" spc="-75" dirty="0">
                          <a:latin typeface="Trebuchet MS"/>
                          <a:cs typeface="Trebuchet MS"/>
                        </a:rPr>
                        <a:t>&lt;q&gt;…&lt;/q&gt;</a:t>
                      </a:r>
                      <a:endParaRPr sz="2200">
                        <a:latin typeface="Trebuchet MS"/>
                        <a:cs typeface="Trebuchet M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ACD2F4"/>
                      </a:solidFill>
                      <a:prstDash val="solid"/>
                    </a:lnL>
                    <a:lnT w="9525">
                      <a:solidFill>
                        <a:srgbClr val="ACD2F4"/>
                      </a:solidFill>
                      <a:prstDash val="solid"/>
                    </a:lnT>
                    <a:lnB w="9525">
                      <a:solidFill>
                        <a:srgbClr val="ACD2F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ct val="100000"/>
                        </a:lnSpc>
                        <a:spcBef>
                          <a:spcPts val="85"/>
                        </a:spcBef>
                        <a:tabLst>
                          <a:tab pos="1945005" algn="l"/>
                          <a:tab pos="2569845" algn="l"/>
                          <a:tab pos="3981450" algn="l"/>
                          <a:tab pos="5272405" algn="l"/>
                          <a:tab pos="6134735" algn="l"/>
                          <a:tab pos="6444615" algn="l"/>
                          <a:tab pos="7393940" algn="l"/>
                        </a:tabLst>
                      </a:pPr>
                      <a:r>
                        <a:rPr sz="2200" spc="-70" dirty="0">
                          <a:latin typeface="Arial"/>
                          <a:cs typeface="Arial"/>
                        </a:rPr>
                        <a:t>Призначений	</a:t>
                      </a:r>
                      <a:r>
                        <a:rPr sz="2200" spc="-85" dirty="0">
                          <a:latin typeface="Arial"/>
                          <a:cs typeface="Arial"/>
                        </a:rPr>
                        <a:t>для	</a:t>
                      </a:r>
                      <a:r>
                        <a:rPr sz="2200" spc="-70" dirty="0">
                          <a:latin typeface="Arial"/>
                          <a:cs typeface="Arial"/>
                        </a:rPr>
                        <a:t>виділення	</a:t>
                      </a:r>
                      <a:r>
                        <a:rPr sz="2200" spc="-25" dirty="0">
                          <a:latin typeface="Arial"/>
                          <a:cs typeface="Arial"/>
                        </a:rPr>
                        <a:t>коротких	</a:t>
                      </a:r>
                      <a:r>
                        <a:rPr sz="2200" spc="-75" dirty="0">
                          <a:latin typeface="Arial"/>
                          <a:cs typeface="Arial"/>
                        </a:rPr>
                        <a:t>цитат	</a:t>
                      </a:r>
                      <a:r>
                        <a:rPr sz="2200" spc="-50" dirty="0">
                          <a:latin typeface="Arial"/>
                          <a:cs typeface="Arial"/>
                        </a:rPr>
                        <a:t>у	тексті.	</a:t>
                      </a:r>
                      <a:r>
                        <a:rPr sz="2200" spc="-110" dirty="0">
                          <a:latin typeface="Arial"/>
                          <a:cs typeface="Arial"/>
                        </a:rPr>
                        <a:t>Текст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 marL="14478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2200" spc="-75" dirty="0">
                          <a:latin typeface="Arial"/>
                          <a:cs typeface="Arial"/>
                        </a:rPr>
                        <a:t>всередині</a:t>
                      </a:r>
                      <a:r>
                        <a:rPr sz="22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25" dirty="0">
                          <a:latin typeface="Arial"/>
                          <a:cs typeface="Arial"/>
                        </a:rPr>
                        <a:t>цього</a:t>
                      </a:r>
                      <a:r>
                        <a:rPr sz="22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5" dirty="0">
                          <a:latin typeface="Arial"/>
                          <a:cs typeface="Arial"/>
                        </a:rPr>
                        <a:t>тега</a:t>
                      </a:r>
                      <a:r>
                        <a:rPr sz="22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85" dirty="0">
                          <a:latin typeface="Arial"/>
                          <a:cs typeface="Arial"/>
                        </a:rPr>
                        <a:t>автоматично</a:t>
                      </a:r>
                      <a:r>
                        <a:rPr sz="22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105" dirty="0">
                          <a:latin typeface="Arial"/>
                          <a:cs typeface="Arial"/>
                        </a:rPr>
                        <a:t>обрамляється</a:t>
                      </a:r>
                      <a:r>
                        <a:rPr sz="22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80" dirty="0">
                          <a:latin typeface="Arial"/>
                          <a:cs typeface="Arial"/>
                        </a:rPr>
                        <a:t>лапками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R w="9525">
                      <a:solidFill>
                        <a:srgbClr val="ACD2F4"/>
                      </a:solidFill>
                      <a:prstDash val="solid"/>
                    </a:lnR>
                    <a:lnT w="9525">
                      <a:solidFill>
                        <a:srgbClr val="ACD2F4"/>
                      </a:solidFill>
                      <a:prstDash val="solid"/>
                    </a:lnT>
                    <a:lnB w="9525">
                      <a:solidFill>
                        <a:srgbClr val="ACD2F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8875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200" b="1" spc="-95" dirty="0">
                          <a:latin typeface="Trebuchet MS"/>
                          <a:cs typeface="Trebuchet MS"/>
                        </a:rPr>
                        <a:t>&lt;cite&gt;…&lt;/cite&gt;</a:t>
                      </a:r>
                      <a:endParaRPr sz="2200">
                        <a:latin typeface="Trebuchet MS"/>
                        <a:cs typeface="Trebuchet M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ACD2F4"/>
                      </a:solidFill>
                      <a:prstDash val="solid"/>
                    </a:lnL>
                    <a:lnT w="9525">
                      <a:solidFill>
                        <a:srgbClr val="ACD2F4"/>
                      </a:solidFill>
                      <a:prstDash val="solid"/>
                    </a:lnT>
                    <a:lnB w="9525">
                      <a:solidFill>
                        <a:srgbClr val="ACD2F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200" spc="-75" dirty="0">
                          <a:latin typeface="Arial"/>
                          <a:cs typeface="Arial"/>
                        </a:rPr>
                        <a:t>Використовується</a:t>
                      </a:r>
                      <a:r>
                        <a:rPr sz="22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80" dirty="0">
                          <a:latin typeface="Arial"/>
                          <a:cs typeface="Arial"/>
                        </a:rPr>
                        <a:t>для</a:t>
                      </a:r>
                      <a:r>
                        <a:rPr sz="22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15" dirty="0">
                          <a:latin typeface="Arial"/>
                          <a:cs typeface="Arial"/>
                        </a:rPr>
                        <a:t>того,</a:t>
                      </a:r>
                      <a:r>
                        <a:rPr sz="22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114" dirty="0">
                          <a:latin typeface="Arial"/>
                          <a:cs typeface="Arial"/>
                        </a:rPr>
                        <a:t>щоб</a:t>
                      </a:r>
                      <a:r>
                        <a:rPr sz="22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0" dirty="0">
                          <a:latin typeface="Arial"/>
                          <a:cs typeface="Arial"/>
                        </a:rPr>
                        <a:t>виділити</a:t>
                      </a:r>
                      <a:r>
                        <a:rPr sz="22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85" dirty="0">
                          <a:latin typeface="Arial"/>
                          <a:cs typeface="Arial"/>
                        </a:rPr>
                        <a:t>джерело</a:t>
                      </a:r>
                      <a:r>
                        <a:rPr sz="22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60" dirty="0">
                          <a:latin typeface="Arial"/>
                          <a:cs typeface="Arial"/>
                        </a:rPr>
                        <a:t>цитати,</a:t>
                      </a:r>
                      <a:r>
                        <a:rPr sz="2200" spc="-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105" dirty="0">
                          <a:latin typeface="Arial"/>
                          <a:cs typeface="Arial"/>
                        </a:rPr>
                        <a:t>назва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 marL="144780" marR="56515">
                        <a:lnSpc>
                          <a:spcPts val="3040"/>
                        </a:lnSpc>
                        <a:spcBef>
                          <a:spcPts val="160"/>
                        </a:spcBef>
                      </a:pPr>
                      <a:r>
                        <a:rPr sz="2200" spc="-65" dirty="0">
                          <a:latin typeface="Arial"/>
                          <a:cs typeface="Arial"/>
                        </a:rPr>
                        <a:t>твору </a:t>
                      </a:r>
                      <a:r>
                        <a:rPr sz="2200" spc="-55" dirty="0">
                          <a:latin typeface="Arial"/>
                          <a:cs typeface="Arial"/>
                        </a:rPr>
                        <a:t>чи </a:t>
                      </a:r>
                      <a:r>
                        <a:rPr sz="2200" spc="-95" dirty="0">
                          <a:latin typeface="Arial"/>
                          <a:cs typeface="Arial"/>
                        </a:rPr>
                        <a:t>автора </a:t>
                      </a:r>
                      <a:r>
                        <a:rPr sz="2200" spc="-60" dirty="0">
                          <a:latin typeface="Arial"/>
                          <a:cs typeface="Arial"/>
                        </a:rPr>
                        <a:t>цитати. </a:t>
                      </a:r>
                      <a:r>
                        <a:rPr sz="2200" spc="-85" dirty="0">
                          <a:latin typeface="Arial"/>
                          <a:cs typeface="Arial"/>
                        </a:rPr>
                        <a:t>Браузери зазвичай </a:t>
                      </a:r>
                      <a:r>
                        <a:rPr sz="2200" spc="-80" dirty="0">
                          <a:latin typeface="Arial"/>
                          <a:cs typeface="Arial"/>
                        </a:rPr>
                        <a:t>встановлюють </a:t>
                      </a:r>
                      <a:r>
                        <a:rPr sz="2200" spc="-70" dirty="0">
                          <a:latin typeface="Arial"/>
                          <a:cs typeface="Arial"/>
                        </a:rPr>
                        <a:t>текст  </a:t>
                      </a:r>
                      <a:r>
                        <a:rPr sz="2200" spc="-75" dirty="0">
                          <a:latin typeface="Arial"/>
                          <a:cs typeface="Arial"/>
                        </a:rPr>
                        <a:t>всередині </a:t>
                      </a:r>
                      <a:r>
                        <a:rPr sz="2200" spc="-70" dirty="0">
                          <a:latin typeface="Arial"/>
                          <a:cs typeface="Arial"/>
                        </a:rPr>
                        <a:t>контейнера</a:t>
                      </a:r>
                      <a:r>
                        <a:rPr sz="220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65" dirty="0">
                          <a:latin typeface="Arial"/>
                          <a:cs typeface="Arial"/>
                        </a:rPr>
                        <a:t>курсивом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R w="9525">
                      <a:solidFill>
                        <a:srgbClr val="ACD2F4"/>
                      </a:solidFill>
                      <a:prstDash val="solid"/>
                    </a:lnR>
                    <a:lnT w="9525">
                      <a:solidFill>
                        <a:srgbClr val="ACD2F4"/>
                      </a:solidFill>
                      <a:prstDash val="solid"/>
                    </a:lnT>
                    <a:lnB w="9525">
                      <a:solidFill>
                        <a:srgbClr val="ACD2F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41780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200" b="1" spc="-65" dirty="0">
                          <a:latin typeface="Trebuchet MS"/>
                          <a:cs typeface="Trebuchet MS"/>
                        </a:rPr>
                        <a:t>&lt;blockquote&gt;…</a:t>
                      </a:r>
                      <a:endParaRPr sz="2200">
                        <a:latin typeface="Trebuchet MS"/>
                        <a:cs typeface="Trebuchet MS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2200" b="1" spc="-105" dirty="0">
                          <a:latin typeface="Trebuchet MS"/>
                          <a:cs typeface="Trebuchet MS"/>
                        </a:rPr>
                        <a:t>&lt;/blockquote&gt;</a:t>
                      </a:r>
                      <a:endParaRPr sz="2200">
                        <a:latin typeface="Trebuchet MS"/>
                        <a:cs typeface="Trebuchet M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ACD2F4"/>
                      </a:solidFill>
                      <a:prstDash val="solid"/>
                    </a:lnL>
                    <a:lnT w="9525">
                      <a:solidFill>
                        <a:srgbClr val="ACD2F4"/>
                      </a:solidFill>
                      <a:prstDash val="solid"/>
                    </a:lnT>
                    <a:lnB w="9525">
                      <a:solidFill>
                        <a:srgbClr val="ACD2F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200" spc="-70" dirty="0">
                          <a:latin typeface="Arial"/>
                          <a:cs typeface="Arial"/>
                        </a:rPr>
                        <a:t>Призначений </a:t>
                      </a:r>
                      <a:r>
                        <a:rPr sz="2200" spc="-85" dirty="0">
                          <a:latin typeface="Arial"/>
                          <a:cs typeface="Arial"/>
                        </a:rPr>
                        <a:t>для </a:t>
                      </a:r>
                      <a:r>
                        <a:rPr sz="2200" spc="-70" dirty="0">
                          <a:latin typeface="Arial"/>
                          <a:cs typeface="Arial"/>
                        </a:rPr>
                        <a:t>виділення </a:t>
                      </a:r>
                      <a:r>
                        <a:rPr sz="2200" spc="-40" dirty="0">
                          <a:latin typeface="Arial"/>
                          <a:cs typeface="Arial"/>
                        </a:rPr>
                        <a:t>довгих </a:t>
                      </a:r>
                      <a:r>
                        <a:rPr sz="2200" spc="-75" dirty="0">
                          <a:latin typeface="Arial"/>
                          <a:cs typeface="Arial"/>
                        </a:rPr>
                        <a:t>цитат всередині </a:t>
                      </a:r>
                      <a:r>
                        <a:rPr sz="22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60" dirty="0">
                          <a:latin typeface="Arial"/>
                          <a:cs typeface="Arial"/>
                        </a:rPr>
                        <a:t>документа.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 marL="144780" marR="53340">
                        <a:lnSpc>
                          <a:spcPct val="114999"/>
                        </a:lnSpc>
                        <a:tabLst>
                          <a:tab pos="1010919" algn="l"/>
                          <a:tab pos="2593975" algn="l"/>
                          <a:tab pos="3235960" algn="l"/>
                          <a:tab pos="4170045" algn="l"/>
                          <a:tab pos="6233795" algn="l"/>
                          <a:tab pos="6662420" algn="l"/>
                        </a:tabLst>
                      </a:pPr>
                      <a:r>
                        <a:rPr sz="2200" spc="-14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2200" spc="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2200" spc="-50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2200" spc="-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2200" spc="-10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,	п</a:t>
                      </a:r>
                      <a:r>
                        <a:rPr sz="2200" spc="-1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2200" spc="-5" dirty="0">
                          <a:latin typeface="Arial"/>
                          <a:cs typeface="Arial"/>
                        </a:rPr>
                        <a:t>знач</a:t>
                      </a:r>
                      <a:r>
                        <a:rPr sz="2200" spc="10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ний	</a:t>
                      </a:r>
                      <a:r>
                        <a:rPr sz="2200" spc="-35" dirty="0">
                          <a:latin typeface="Arial"/>
                          <a:cs typeface="Arial"/>
                        </a:rPr>
                        <a:t>ц</a:t>
                      </a:r>
                      <a:r>
                        <a:rPr sz="2200" spc="-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м	те</a:t>
                      </a:r>
                      <a:r>
                        <a:rPr sz="2200" spc="5" dirty="0">
                          <a:latin typeface="Arial"/>
                          <a:cs typeface="Arial"/>
                        </a:rPr>
                        <a:t>г</a:t>
                      </a:r>
                      <a:r>
                        <a:rPr sz="2200" spc="-5" dirty="0">
                          <a:latin typeface="Arial"/>
                          <a:cs typeface="Arial"/>
                        </a:rPr>
                        <a:t>ом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,	ві</a:t>
                      </a:r>
                      <a:r>
                        <a:rPr sz="2200" spc="-50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2200" spc="-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браж</a:t>
                      </a:r>
                      <a:r>
                        <a:rPr sz="2200" spc="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2200" spc="-15" dirty="0">
                          <a:latin typeface="Arial"/>
                          <a:cs typeface="Arial"/>
                        </a:rPr>
                        <a:t>є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ть</a:t>
                      </a:r>
                      <a:r>
                        <a:rPr sz="2200" spc="-3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я	</a:t>
                      </a:r>
                      <a:r>
                        <a:rPr sz="2200" spc="-5" dirty="0">
                          <a:latin typeface="Arial"/>
                          <a:cs typeface="Arial"/>
                        </a:rPr>
                        <a:t>я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к	вир</a:t>
                      </a:r>
                      <a:r>
                        <a:rPr sz="2200" spc="-10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вняний  </a:t>
                      </a:r>
                      <a:r>
                        <a:rPr sz="2200" spc="-65" dirty="0">
                          <a:latin typeface="Arial"/>
                          <a:cs typeface="Arial"/>
                        </a:rPr>
                        <a:t>блок  </a:t>
                      </a:r>
                      <a:r>
                        <a:rPr sz="2200" spc="-70" dirty="0">
                          <a:latin typeface="Arial"/>
                          <a:cs typeface="Arial"/>
                        </a:rPr>
                        <a:t>з  відступами  </a:t>
                      </a:r>
                      <a:r>
                        <a:rPr sz="2200" spc="-90" dirty="0">
                          <a:latin typeface="Arial"/>
                          <a:cs typeface="Arial"/>
                        </a:rPr>
                        <a:t>зліва  </a:t>
                      </a:r>
                      <a:r>
                        <a:rPr sz="2200" spc="20" dirty="0">
                          <a:latin typeface="Arial"/>
                          <a:cs typeface="Arial"/>
                        </a:rPr>
                        <a:t>і </a:t>
                      </a:r>
                      <a:r>
                        <a:rPr sz="2200" spc="-110" dirty="0">
                          <a:latin typeface="Arial"/>
                          <a:cs typeface="Arial"/>
                        </a:rPr>
                        <a:t>справа  </a:t>
                      </a:r>
                      <a:r>
                        <a:rPr sz="2200" spc="-75" dirty="0">
                          <a:latin typeface="Arial"/>
                          <a:cs typeface="Arial"/>
                        </a:rPr>
                        <a:t>(приблизно  </a:t>
                      </a:r>
                      <a:r>
                        <a:rPr sz="2200" spc="-50" dirty="0">
                          <a:latin typeface="Arial"/>
                          <a:cs typeface="Arial"/>
                        </a:rPr>
                        <a:t>по </a:t>
                      </a:r>
                      <a:r>
                        <a:rPr sz="2200" spc="-90" dirty="0">
                          <a:latin typeface="Arial"/>
                          <a:cs typeface="Arial"/>
                        </a:rPr>
                        <a:t>40  </a:t>
                      </a:r>
                      <a:r>
                        <a:rPr sz="2200" spc="-65" dirty="0">
                          <a:latin typeface="Arial"/>
                          <a:cs typeface="Arial"/>
                        </a:rPr>
                        <a:t>пікселів),</a:t>
                      </a:r>
                      <a:r>
                        <a:rPr sz="22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150" dirty="0">
                          <a:latin typeface="Arial"/>
                          <a:cs typeface="Arial"/>
                        </a:rPr>
                        <a:t>а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 marL="14478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2200" spc="-50" dirty="0">
                          <a:latin typeface="Arial"/>
                          <a:cs typeface="Arial"/>
                        </a:rPr>
                        <a:t>також</a:t>
                      </a:r>
                      <a:r>
                        <a:rPr sz="2200" spc="-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70" dirty="0">
                          <a:latin typeface="Arial"/>
                          <a:cs typeface="Arial"/>
                        </a:rPr>
                        <a:t>з</a:t>
                      </a:r>
                      <a:r>
                        <a:rPr sz="2200" spc="-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70" dirty="0">
                          <a:latin typeface="Arial"/>
                          <a:cs typeface="Arial"/>
                        </a:rPr>
                        <a:t>відбиттям</a:t>
                      </a:r>
                      <a:r>
                        <a:rPr sz="22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80" dirty="0">
                          <a:latin typeface="Arial"/>
                          <a:cs typeface="Arial"/>
                        </a:rPr>
                        <a:t>зверху</a:t>
                      </a:r>
                      <a:r>
                        <a:rPr sz="22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20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22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60" dirty="0">
                          <a:latin typeface="Arial"/>
                          <a:cs typeface="Arial"/>
                        </a:rPr>
                        <a:t>знизу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R w="9525">
                      <a:solidFill>
                        <a:srgbClr val="ACD2F4"/>
                      </a:solidFill>
                      <a:prstDash val="solid"/>
                    </a:lnR>
                    <a:lnT w="9525">
                      <a:solidFill>
                        <a:srgbClr val="ACD2F4"/>
                      </a:solidFill>
                      <a:prstDash val="solid"/>
                    </a:lnT>
                    <a:lnB w="9525">
                      <a:solidFill>
                        <a:srgbClr val="ACD2F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2286000" y="457200"/>
            <a:ext cx="836612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64560" marR="5080" indent="-3452495">
              <a:lnSpc>
                <a:spcPct val="100000"/>
              </a:lnSpc>
              <a:spcBef>
                <a:spcPts val="95"/>
              </a:spcBef>
            </a:pPr>
            <a:r>
              <a:rPr spc="-250" dirty="0"/>
              <a:t>4.6.</a:t>
            </a:r>
            <a:r>
              <a:rPr spc="-660" dirty="0"/>
              <a:t> </a:t>
            </a:r>
            <a:r>
              <a:rPr spc="-300" dirty="0"/>
              <a:t>Теги</a:t>
            </a:r>
            <a:r>
              <a:rPr spc="-375" dirty="0"/>
              <a:t> </a:t>
            </a:r>
            <a:r>
              <a:rPr spc="-229" dirty="0"/>
              <a:t>для</a:t>
            </a:r>
            <a:r>
              <a:rPr spc="-400" dirty="0"/>
              <a:t> </a:t>
            </a:r>
            <a:r>
              <a:rPr spc="-185" dirty="0"/>
              <a:t>вводу</a:t>
            </a:r>
            <a:r>
              <a:rPr spc="-390" dirty="0"/>
              <a:t> </a:t>
            </a:r>
            <a:r>
              <a:rPr spc="-175" dirty="0"/>
              <a:t>«комп'ютерного»  </a:t>
            </a:r>
            <a:r>
              <a:rPr spc="-229" dirty="0"/>
              <a:t>тексту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63116" y="2059304"/>
            <a:ext cx="1864360" cy="3554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ts val="4510"/>
              </a:lnSpc>
              <a:buClr>
                <a:srgbClr val="1286C3"/>
              </a:buClr>
              <a:buSzPct val="144444"/>
              <a:buFont typeface="Arial"/>
              <a:buChar char="•"/>
              <a:tabLst>
                <a:tab pos="299720" algn="l"/>
              </a:tabLst>
            </a:pPr>
            <a:r>
              <a:rPr sz="3600" b="1" spc="-180" dirty="0">
                <a:latin typeface="Trebuchet MS"/>
                <a:cs typeface="Trebuchet MS"/>
              </a:rPr>
              <a:t>&lt;code&gt;</a:t>
            </a:r>
            <a:endParaRPr sz="3600">
              <a:latin typeface="Trebuchet MS"/>
              <a:cs typeface="Trebuchet MS"/>
            </a:endParaRPr>
          </a:p>
          <a:p>
            <a:pPr marL="299085" indent="-286385">
              <a:lnSpc>
                <a:spcPts val="5785"/>
              </a:lnSpc>
              <a:buClr>
                <a:srgbClr val="1286C3"/>
              </a:buClr>
              <a:buSzPct val="144444"/>
              <a:buFont typeface="Arial"/>
              <a:buChar char="•"/>
              <a:tabLst>
                <a:tab pos="299720" algn="l"/>
              </a:tabLst>
            </a:pPr>
            <a:r>
              <a:rPr sz="3600" b="1" spc="-150" dirty="0">
                <a:latin typeface="Trebuchet MS"/>
                <a:cs typeface="Trebuchet MS"/>
              </a:rPr>
              <a:t>&lt;kbd&gt;</a:t>
            </a:r>
            <a:endParaRPr sz="3600">
              <a:latin typeface="Trebuchet MS"/>
              <a:cs typeface="Trebuchet MS"/>
            </a:endParaRPr>
          </a:p>
          <a:p>
            <a:pPr marL="299085" indent="-286385">
              <a:lnSpc>
                <a:spcPts val="5785"/>
              </a:lnSpc>
              <a:buClr>
                <a:srgbClr val="1286C3"/>
              </a:buClr>
              <a:buSzPct val="144444"/>
              <a:buFont typeface="Arial"/>
              <a:buChar char="•"/>
              <a:tabLst>
                <a:tab pos="299720" algn="l"/>
              </a:tabLst>
            </a:pPr>
            <a:r>
              <a:rPr sz="3600" b="1" spc="-220" dirty="0">
                <a:latin typeface="Trebuchet MS"/>
                <a:cs typeface="Trebuchet MS"/>
              </a:rPr>
              <a:t>&lt;</a:t>
            </a:r>
            <a:r>
              <a:rPr sz="3600" b="1" spc="-60" dirty="0">
                <a:latin typeface="Trebuchet MS"/>
                <a:cs typeface="Trebuchet MS"/>
              </a:rPr>
              <a:t>sam</a:t>
            </a:r>
            <a:r>
              <a:rPr sz="3600" b="1" spc="-65" dirty="0">
                <a:latin typeface="Trebuchet MS"/>
                <a:cs typeface="Trebuchet MS"/>
              </a:rPr>
              <a:t>p</a:t>
            </a:r>
            <a:r>
              <a:rPr sz="3600" b="1" spc="-215" dirty="0">
                <a:latin typeface="Trebuchet MS"/>
                <a:cs typeface="Trebuchet MS"/>
              </a:rPr>
              <a:t>&gt;</a:t>
            </a:r>
            <a:endParaRPr sz="3600">
              <a:latin typeface="Trebuchet MS"/>
              <a:cs typeface="Trebuchet MS"/>
            </a:endParaRPr>
          </a:p>
          <a:p>
            <a:pPr marL="299085" indent="-286385">
              <a:lnSpc>
                <a:spcPts val="5785"/>
              </a:lnSpc>
              <a:buClr>
                <a:srgbClr val="1286C3"/>
              </a:buClr>
              <a:buSzPct val="144444"/>
              <a:buFont typeface="Arial"/>
              <a:buChar char="•"/>
              <a:tabLst>
                <a:tab pos="299720" algn="l"/>
              </a:tabLst>
            </a:pPr>
            <a:r>
              <a:rPr sz="3600" b="1" spc="-185" dirty="0">
                <a:latin typeface="Trebuchet MS"/>
                <a:cs typeface="Trebuchet MS"/>
              </a:rPr>
              <a:t>&lt;var&gt;</a:t>
            </a:r>
            <a:endParaRPr sz="3600">
              <a:latin typeface="Trebuchet MS"/>
              <a:cs typeface="Trebuchet MS"/>
            </a:endParaRPr>
          </a:p>
          <a:p>
            <a:pPr marL="299085" indent="-286385">
              <a:lnSpc>
                <a:spcPts val="6015"/>
              </a:lnSpc>
              <a:buClr>
                <a:srgbClr val="1286C3"/>
              </a:buClr>
              <a:buSzPct val="144444"/>
              <a:buFont typeface="Arial"/>
              <a:buChar char="•"/>
              <a:tabLst>
                <a:tab pos="299720" algn="l"/>
              </a:tabLst>
            </a:pPr>
            <a:r>
              <a:rPr sz="3600" b="1" spc="-215" dirty="0">
                <a:latin typeface="Trebuchet MS"/>
                <a:cs typeface="Trebuchet MS"/>
              </a:rPr>
              <a:t>&lt;pre&gt;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69071" y="1762709"/>
            <a:ext cx="31019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160" dirty="0">
                <a:solidFill>
                  <a:srgbClr val="FF0000"/>
                </a:solidFill>
                <a:latin typeface="Arial"/>
                <a:cs typeface="Arial"/>
              </a:rPr>
              <a:t>Самостійна</a:t>
            </a:r>
            <a:r>
              <a:rPr sz="2800" i="1" spc="-2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i="1" spc="-170" dirty="0">
                <a:solidFill>
                  <a:srgbClr val="FF0000"/>
                </a:solidFill>
                <a:latin typeface="Arial"/>
                <a:cs typeface="Arial"/>
              </a:rPr>
              <a:t>робота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0" y="527050"/>
            <a:ext cx="28035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08990">
              <a:lnSpc>
                <a:spcPct val="100000"/>
              </a:lnSpc>
              <a:spcBef>
                <a:spcPts val="95"/>
              </a:spcBef>
            </a:pPr>
            <a:r>
              <a:rPr spc="-150" dirty="0"/>
              <a:t>Приклад</a:t>
            </a:r>
          </a:p>
        </p:txBody>
      </p:sp>
      <p:sp>
        <p:nvSpPr>
          <p:cNvPr id="4" name="object 4"/>
          <p:cNvSpPr/>
          <p:nvPr/>
        </p:nvSpPr>
        <p:spPr>
          <a:xfrm>
            <a:off x="6550152" y="2702051"/>
            <a:ext cx="5376672" cy="3907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6700" y="1752600"/>
            <a:ext cx="5916168" cy="3122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573139" y="1450594"/>
            <a:ext cx="48387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5" dirty="0">
                <a:latin typeface="Arial"/>
                <a:cs typeface="Arial"/>
              </a:rPr>
              <a:t>Структурна</a:t>
            </a:r>
            <a:r>
              <a:rPr sz="1800" spc="-15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розмітка</a:t>
            </a:r>
            <a:r>
              <a:rPr sz="1800" spc="-15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включає</a:t>
            </a:r>
            <a:r>
              <a:rPr sz="1800" spc="-13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такі</a:t>
            </a:r>
            <a:r>
              <a:rPr sz="1800" spc="-14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елементи,</a:t>
            </a:r>
            <a:r>
              <a:rPr sz="1800" spc="-1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як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100" dirty="0">
                <a:latin typeface="Trebuchet MS"/>
                <a:cs typeface="Trebuchet MS"/>
              </a:rPr>
              <a:t>&lt;h1&gt;</a:t>
            </a:r>
            <a:r>
              <a:rPr sz="1800" spc="-100" dirty="0">
                <a:latin typeface="Arial"/>
                <a:cs typeface="Arial"/>
              </a:rPr>
              <a:t>, </a:t>
            </a:r>
            <a:r>
              <a:rPr sz="1800" b="1" spc="-114" dirty="0">
                <a:latin typeface="Trebuchet MS"/>
                <a:cs typeface="Trebuchet MS"/>
              </a:rPr>
              <a:t>&lt;h2&gt; </a:t>
            </a:r>
            <a:r>
              <a:rPr sz="1800" spc="15" dirty="0">
                <a:latin typeface="Arial"/>
                <a:cs typeface="Arial"/>
              </a:rPr>
              <a:t>і</a:t>
            </a:r>
            <a:r>
              <a:rPr sz="1800" spc="-370" dirty="0">
                <a:latin typeface="Arial"/>
                <a:cs typeface="Arial"/>
              </a:rPr>
              <a:t> </a:t>
            </a:r>
            <a:r>
              <a:rPr sz="1800" b="1" spc="-80" dirty="0">
                <a:latin typeface="Trebuchet MS"/>
                <a:cs typeface="Trebuchet MS"/>
              </a:rPr>
              <a:t>&lt;p&gt;</a:t>
            </a:r>
            <a:r>
              <a:rPr sz="1800" spc="-80" dirty="0">
                <a:latin typeface="Arial"/>
                <a:cs typeface="Arial"/>
              </a:rPr>
              <a:t>. </a:t>
            </a:r>
            <a:r>
              <a:rPr sz="1800" spc="-90" dirty="0">
                <a:latin typeface="Arial"/>
                <a:cs typeface="Arial"/>
              </a:rPr>
              <a:t>Семантична </a:t>
            </a:r>
            <a:r>
              <a:rPr sz="1800" spc="-70" dirty="0">
                <a:latin typeface="Arial"/>
                <a:cs typeface="Arial"/>
              </a:rPr>
              <a:t>інформація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75" dirty="0">
                <a:latin typeface="Arial"/>
                <a:cs typeface="Arial"/>
              </a:rPr>
              <a:t>розміщена</a:t>
            </a:r>
            <a:r>
              <a:rPr sz="1800" spc="-13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я</a:t>
            </a:r>
            <a:r>
              <a:rPr sz="1800" spc="-14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в</a:t>
            </a:r>
            <a:r>
              <a:rPr sz="1800" spc="-14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таких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елементах,</a:t>
            </a:r>
            <a:r>
              <a:rPr sz="1800" spc="-1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як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b="1" spc="-100" dirty="0">
                <a:latin typeface="Trebuchet MS"/>
                <a:cs typeface="Trebuchet MS"/>
              </a:rPr>
              <a:t>&lt;cite&gt;</a:t>
            </a:r>
            <a:r>
              <a:rPr sz="1800" b="1" spc="-160" dirty="0">
                <a:latin typeface="Trebuchet MS"/>
                <a:cs typeface="Trebuchet MS"/>
              </a:rPr>
              <a:t> </a:t>
            </a:r>
            <a:r>
              <a:rPr sz="1800" spc="15" dirty="0">
                <a:latin typeface="Arial"/>
                <a:cs typeface="Arial"/>
              </a:rPr>
              <a:t>і</a:t>
            </a:r>
            <a:r>
              <a:rPr sz="1800" spc="-135" dirty="0">
                <a:latin typeface="Arial"/>
                <a:cs typeface="Arial"/>
              </a:rPr>
              <a:t> </a:t>
            </a:r>
            <a:r>
              <a:rPr sz="1800" b="1" spc="-100" dirty="0">
                <a:latin typeface="Trebuchet MS"/>
                <a:cs typeface="Trebuchet MS"/>
              </a:rPr>
              <a:t>&lt;em&gt;.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type="title" idx="4294967295"/>
          </p:nvPr>
        </p:nvSpPr>
        <p:spPr>
          <a:xfrm>
            <a:off x="4419600" y="1143000"/>
            <a:ext cx="6962775" cy="1855788"/>
          </a:xfrm>
          <a:prstGeom prst="rect">
            <a:avLst/>
          </a:prstGeom>
          <a:effectLst/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20" dirty="0">
                <a:solidFill>
                  <a:schemeClr val="tx1"/>
                </a:solidFill>
              </a:rPr>
              <a:t>5. </a:t>
            </a:r>
            <a:r>
              <a:rPr sz="6000" spc="-280" dirty="0">
                <a:solidFill>
                  <a:schemeClr val="tx1"/>
                </a:solidFill>
              </a:rPr>
              <a:t>Створення</a:t>
            </a:r>
            <a:r>
              <a:rPr sz="6000" spc="-940" dirty="0">
                <a:solidFill>
                  <a:schemeClr val="tx1"/>
                </a:solidFill>
              </a:rPr>
              <a:t> </a:t>
            </a:r>
            <a:r>
              <a:rPr sz="6000" spc="-320" dirty="0">
                <a:solidFill>
                  <a:schemeClr val="tx1"/>
                </a:solidFill>
              </a:rPr>
              <a:t>списків</a:t>
            </a:r>
            <a:endParaRPr sz="6000" dirty="0">
              <a:solidFill>
                <a:schemeClr val="tx1"/>
              </a:solidFill>
            </a:endParaRPr>
          </a:p>
          <a:p>
            <a:pPr marL="2393315">
              <a:lnSpc>
                <a:spcPct val="100000"/>
              </a:lnSpc>
              <a:spcBef>
                <a:spcPts val="5"/>
              </a:spcBef>
            </a:pPr>
            <a:r>
              <a:rPr sz="6000" spc="-30" dirty="0">
                <a:solidFill>
                  <a:schemeClr val="tx1"/>
                </a:solidFill>
              </a:rPr>
              <a:t>(HTML</a:t>
            </a:r>
            <a:r>
              <a:rPr sz="6000" spc="-655" dirty="0">
                <a:solidFill>
                  <a:schemeClr val="tx1"/>
                </a:solidFill>
              </a:rPr>
              <a:t> </a:t>
            </a:r>
            <a:r>
              <a:rPr sz="6000" dirty="0">
                <a:solidFill>
                  <a:schemeClr val="tx1"/>
                </a:solidFill>
              </a:rPr>
              <a:t>LISTS)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5181600" y="668028"/>
            <a:ext cx="1646237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0" dirty="0"/>
              <a:t>Спи</a:t>
            </a:r>
            <a:r>
              <a:rPr spc="-165" dirty="0"/>
              <a:t>с</a:t>
            </a:r>
            <a:r>
              <a:rPr spc="-175" dirty="0"/>
              <a:t>ки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08505" y="1560067"/>
            <a:ext cx="9700895" cy="3956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79120" indent="-286385">
              <a:lnSpc>
                <a:spcPct val="100000"/>
              </a:lnSpc>
              <a:spcBef>
                <a:spcPts val="9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45" dirty="0">
                <a:latin typeface="Arial"/>
                <a:cs typeface="Arial"/>
              </a:rPr>
              <a:t>Для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створення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списків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в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HTML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потрібні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два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елементи,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які  </a:t>
            </a:r>
            <a:r>
              <a:rPr sz="2800" spc="-85" dirty="0">
                <a:latin typeface="Arial"/>
                <a:cs typeface="Arial"/>
              </a:rPr>
              <a:t>створюють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список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тільки</a:t>
            </a:r>
            <a:r>
              <a:rPr sz="2800" spc="-175" dirty="0">
                <a:latin typeface="Arial"/>
                <a:cs typeface="Arial"/>
              </a:rPr>
              <a:t> </a:t>
            </a:r>
            <a:r>
              <a:rPr sz="2800" spc="-140" dirty="0">
                <a:latin typeface="Arial"/>
                <a:cs typeface="Arial"/>
              </a:rPr>
              <a:t>за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умови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використання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їх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обох.</a:t>
            </a:r>
            <a:endParaRPr sz="2800">
              <a:latin typeface="Arial"/>
              <a:cs typeface="Arial"/>
            </a:endParaRPr>
          </a:p>
          <a:p>
            <a:pPr marL="299085" marR="5080">
              <a:lnSpc>
                <a:spcPct val="100000"/>
              </a:lnSpc>
            </a:pPr>
            <a:r>
              <a:rPr sz="2800" spc="-120" dirty="0">
                <a:latin typeface="Arial"/>
                <a:cs typeface="Arial"/>
              </a:rPr>
              <a:t>Перший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застосовується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для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розмітки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кожного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пункту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списку.  </a:t>
            </a:r>
            <a:r>
              <a:rPr sz="2800" spc="15" dirty="0">
                <a:latin typeface="Arial"/>
                <a:cs typeface="Arial"/>
              </a:rPr>
              <a:t>Другий </a:t>
            </a:r>
            <a:r>
              <a:rPr sz="2800" spc="-114" dirty="0">
                <a:latin typeface="Arial"/>
                <a:cs typeface="Arial"/>
              </a:rPr>
              <a:t>визначає </a:t>
            </a:r>
            <a:r>
              <a:rPr sz="2800" spc="-45" dirty="0">
                <a:latin typeface="Arial"/>
                <a:cs typeface="Arial"/>
              </a:rPr>
              <a:t>тип </a:t>
            </a:r>
            <a:r>
              <a:rPr sz="2800" spc="-80" dirty="0">
                <a:latin typeface="Arial"/>
                <a:cs typeface="Arial"/>
              </a:rPr>
              <a:t>створюваного </a:t>
            </a:r>
            <a:r>
              <a:rPr sz="2800" spc="-65" dirty="0">
                <a:latin typeface="Arial"/>
                <a:cs typeface="Arial"/>
              </a:rPr>
              <a:t>списку: </a:t>
            </a:r>
            <a:r>
              <a:rPr sz="2800" b="1" spc="-114" dirty="0">
                <a:latin typeface="Trebuchet MS"/>
                <a:cs typeface="Trebuchet MS"/>
              </a:rPr>
              <a:t>упорядкований  </a:t>
            </a:r>
            <a:r>
              <a:rPr sz="2800" b="1" spc="-125" dirty="0">
                <a:latin typeface="Trebuchet MS"/>
                <a:cs typeface="Trebuchet MS"/>
              </a:rPr>
              <a:t>(нумерований) </a:t>
            </a:r>
            <a:r>
              <a:rPr sz="2800" spc="-135" dirty="0">
                <a:latin typeface="Arial"/>
                <a:cs typeface="Arial"/>
              </a:rPr>
              <a:t>або </a:t>
            </a:r>
            <a:r>
              <a:rPr sz="2800" b="1" spc="-125" dirty="0">
                <a:latin typeface="Trebuchet MS"/>
                <a:cs typeface="Trebuchet MS"/>
              </a:rPr>
              <a:t>невпорядкований</a:t>
            </a:r>
            <a:r>
              <a:rPr sz="2800" b="1" spc="-530" dirty="0">
                <a:latin typeface="Trebuchet MS"/>
                <a:cs typeface="Trebuchet MS"/>
              </a:rPr>
              <a:t> </a:t>
            </a:r>
            <a:r>
              <a:rPr sz="2800" b="1" spc="-114" dirty="0">
                <a:latin typeface="Trebuchet MS"/>
                <a:cs typeface="Trebuchet MS"/>
              </a:rPr>
              <a:t>(маркований)</a:t>
            </a:r>
            <a:r>
              <a:rPr sz="2800" spc="-114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27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80" dirty="0">
                <a:latin typeface="Arial"/>
                <a:cs typeface="Arial"/>
              </a:rPr>
              <a:t>невпорядкований </a:t>
            </a:r>
            <a:r>
              <a:rPr sz="2800" spc="-70" dirty="0">
                <a:latin typeface="Arial"/>
                <a:cs typeface="Arial"/>
              </a:rPr>
              <a:t>список </a:t>
            </a:r>
            <a:r>
              <a:rPr sz="2800" spc="-5" dirty="0">
                <a:latin typeface="Arial"/>
                <a:cs typeface="Arial"/>
              </a:rPr>
              <a:t>-</a:t>
            </a:r>
            <a:r>
              <a:rPr sz="2800" spc="-500" dirty="0">
                <a:latin typeface="Arial"/>
                <a:cs typeface="Arial"/>
              </a:rPr>
              <a:t> </a:t>
            </a:r>
            <a:r>
              <a:rPr sz="2800" b="1" spc="-150" dirty="0">
                <a:latin typeface="Trebuchet MS"/>
                <a:cs typeface="Trebuchet MS"/>
              </a:rPr>
              <a:t>&lt;ul&gt;</a:t>
            </a:r>
            <a:endParaRPr sz="280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spcBef>
                <a:spcPts val="1270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75" dirty="0">
                <a:latin typeface="Arial"/>
                <a:cs typeface="Arial"/>
              </a:rPr>
              <a:t>упорядкований </a:t>
            </a:r>
            <a:r>
              <a:rPr sz="2800" spc="-70" dirty="0">
                <a:latin typeface="Arial"/>
                <a:cs typeface="Arial"/>
              </a:rPr>
              <a:t>список </a:t>
            </a:r>
            <a:r>
              <a:rPr sz="2800" spc="-5" dirty="0">
                <a:latin typeface="Arial"/>
                <a:cs typeface="Arial"/>
              </a:rPr>
              <a:t>-</a:t>
            </a:r>
            <a:r>
              <a:rPr sz="2800" spc="-509" dirty="0">
                <a:latin typeface="Arial"/>
                <a:cs typeface="Arial"/>
              </a:rPr>
              <a:t> </a:t>
            </a:r>
            <a:r>
              <a:rPr sz="2800" b="1" spc="-125" dirty="0">
                <a:latin typeface="Trebuchet MS"/>
                <a:cs typeface="Trebuchet MS"/>
              </a:rPr>
              <a:t>&lt;ol&gt;</a:t>
            </a:r>
            <a:endParaRPr sz="280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spcBef>
                <a:spcPts val="127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45" dirty="0">
                <a:latin typeface="Arial"/>
                <a:cs typeface="Arial"/>
              </a:rPr>
              <a:t>елемент </a:t>
            </a:r>
            <a:r>
              <a:rPr sz="2800" spc="-70" dirty="0">
                <a:latin typeface="Arial"/>
                <a:cs typeface="Arial"/>
              </a:rPr>
              <a:t>списку </a:t>
            </a:r>
            <a:r>
              <a:rPr sz="2800" spc="-5" dirty="0">
                <a:latin typeface="Arial"/>
                <a:cs typeface="Arial"/>
              </a:rPr>
              <a:t>-</a:t>
            </a:r>
            <a:r>
              <a:rPr sz="2800" spc="-420" dirty="0">
                <a:latin typeface="Arial"/>
                <a:cs typeface="Arial"/>
              </a:rPr>
              <a:t> </a:t>
            </a:r>
            <a:r>
              <a:rPr sz="2800" b="1" spc="-150" dirty="0">
                <a:latin typeface="Trebuchet MS"/>
                <a:cs typeface="Trebuchet MS"/>
              </a:rPr>
              <a:t>&lt;li&gt;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696456" y="4133088"/>
            <a:ext cx="4858511" cy="2304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1371600" y="650620"/>
            <a:ext cx="53308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85" dirty="0"/>
              <a:t>Як </a:t>
            </a:r>
            <a:r>
              <a:rPr spc="-200" dirty="0"/>
              <a:t>сформувати</a:t>
            </a:r>
            <a:r>
              <a:rPr spc="-685" dirty="0"/>
              <a:t> </a:t>
            </a:r>
            <a:r>
              <a:rPr spc="-175" dirty="0"/>
              <a:t>список?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53133" y="1697862"/>
            <a:ext cx="9821545" cy="46158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80" dirty="0">
                <a:latin typeface="Arial"/>
                <a:cs typeface="Arial"/>
              </a:rPr>
              <a:t>Помістіть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кожен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елемент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списку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в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HTML</a:t>
            </a:r>
            <a:r>
              <a:rPr sz="2800" spc="-18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-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елемент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b="1" spc="-130" dirty="0">
                <a:latin typeface="Trebuchet MS"/>
                <a:cs typeface="Trebuchet MS"/>
              </a:rPr>
              <a:t>&lt;li&gt;</a:t>
            </a:r>
            <a:r>
              <a:rPr sz="2800" spc="-13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299085" marR="45085" indent="-286385">
              <a:lnSpc>
                <a:spcPct val="100000"/>
              </a:lnSpc>
              <a:spcBef>
                <a:spcPts val="1270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55" dirty="0">
                <a:latin typeface="Arial"/>
                <a:cs typeface="Arial"/>
              </a:rPr>
              <a:t>Щоб</a:t>
            </a:r>
            <a:r>
              <a:rPr sz="2800" spc="-235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створити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список,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потрібно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помістити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кожен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його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пункт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в  </a:t>
            </a:r>
            <a:r>
              <a:rPr sz="2800" spc="-65" dirty="0">
                <a:latin typeface="Arial"/>
                <a:cs typeface="Arial"/>
              </a:rPr>
              <a:t>окремий </a:t>
            </a:r>
            <a:r>
              <a:rPr sz="2800" spc="-125" dirty="0">
                <a:latin typeface="Arial"/>
                <a:cs typeface="Arial"/>
              </a:rPr>
              <a:t>HTML-елемент </a:t>
            </a:r>
            <a:r>
              <a:rPr sz="2800" b="1" spc="-130" dirty="0">
                <a:latin typeface="Trebuchet MS"/>
                <a:cs typeface="Trebuchet MS"/>
              </a:rPr>
              <a:t>&lt;li&gt;</a:t>
            </a:r>
            <a:r>
              <a:rPr sz="2800" spc="-130" dirty="0">
                <a:latin typeface="Arial"/>
                <a:cs typeface="Arial"/>
              </a:rPr>
              <a:t>. </a:t>
            </a:r>
            <a:r>
              <a:rPr sz="2800" spc="-105" dirty="0">
                <a:latin typeface="Arial"/>
                <a:cs typeface="Arial"/>
              </a:rPr>
              <a:t>Іншими </a:t>
            </a:r>
            <a:r>
              <a:rPr sz="2800" spc="-120" dirty="0">
                <a:latin typeface="Arial"/>
                <a:cs typeface="Arial"/>
              </a:rPr>
              <a:t>словами,</a:t>
            </a:r>
            <a:r>
              <a:rPr sz="2800" spc="-590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потрібно</a:t>
            </a:r>
            <a:endParaRPr sz="2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2800" spc="-85" dirty="0">
                <a:latin typeface="Arial"/>
                <a:cs typeface="Arial"/>
              </a:rPr>
              <a:t>«загорнути»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цей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пункт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списку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у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відкриваючий</a:t>
            </a:r>
            <a:r>
              <a:rPr sz="2800" spc="-180" dirty="0">
                <a:latin typeface="Arial"/>
                <a:cs typeface="Arial"/>
              </a:rPr>
              <a:t> </a:t>
            </a:r>
            <a:r>
              <a:rPr sz="2800" b="1" spc="-150" dirty="0">
                <a:latin typeface="Trebuchet MS"/>
                <a:cs typeface="Trebuchet MS"/>
              </a:rPr>
              <a:t>&lt;li&gt;</a:t>
            </a:r>
            <a:r>
              <a:rPr sz="2800" b="1" spc="-270" dirty="0">
                <a:latin typeface="Trebuchet MS"/>
                <a:cs typeface="Trebuchet MS"/>
              </a:rPr>
              <a:t> </a:t>
            </a:r>
            <a:r>
              <a:rPr sz="2800" spc="-125" dirty="0">
                <a:latin typeface="Arial"/>
                <a:cs typeface="Arial"/>
              </a:rPr>
              <a:t>та</a:t>
            </a:r>
            <a:endParaRPr sz="2800">
              <a:latin typeface="Arial"/>
              <a:cs typeface="Arial"/>
            </a:endParaRPr>
          </a:p>
          <a:p>
            <a:pPr marL="299085" marR="5080">
              <a:lnSpc>
                <a:spcPct val="100000"/>
              </a:lnSpc>
            </a:pPr>
            <a:r>
              <a:rPr sz="2800" spc="-75" dirty="0">
                <a:latin typeface="Arial"/>
                <a:cs typeface="Arial"/>
              </a:rPr>
              <a:t>закриваючий </a:t>
            </a:r>
            <a:r>
              <a:rPr sz="2800" b="1" spc="-155" dirty="0">
                <a:latin typeface="Trebuchet MS"/>
                <a:cs typeface="Trebuchet MS"/>
              </a:rPr>
              <a:t>&lt;/li&gt;</a:t>
            </a:r>
            <a:r>
              <a:rPr sz="2800" spc="-155" dirty="0">
                <a:latin typeface="Arial"/>
                <a:cs typeface="Arial"/>
              </a:rPr>
              <a:t>. </a:t>
            </a:r>
            <a:r>
              <a:rPr sz="2800" spc="-105" dirty="0">
                <a:latin typeface="Arial"/>
                <a:cs typeface="Arial"/>
              </a:rPr>
              <a:t>Як </a:t>
            </a:r>
            <a:r>
              <a:rPr sz="2800" spc="25" dirty="0">
                <a:latin typeface="Arial"/>
                <a:cs typeface="Arial"/>
              </a:rPr>
              <a:t>і </a:t>
            </a:r>
            <a:r>
              <a:rPr sz="2800" spc="-100" dirty="0">
                <a:latin typeface="Arial"/>
                <a:cs typeface="Arial"/>
              </a:rPr>
              <a:t>для </a:t>
            </a:r>
            <a:r>
              <a:rPr sz="2800" spc="-95" dirty="0">
                <a:latin typeface="Arial"/>
                <a:cs typeface="Arial"/>
              </a:rPr>
              <a:t>всіх </a:t>
            </a:r>
            <a:r>
              <a:rPr sz="2800" spc="-85" dirty="0">
                <a:latin typeface="Arial"/>
                <a:cs typeface="Arial"/>
              </a:rPr>
              <a:t>інших </a:t>
            </a:r>
            <a:r>
              <a:rPr sz="2800" spc="-110" dirty="0">
                <a:latin typeface="Arial"/>
                <a:cs typeface="Arial"/>
              </a:rPr>
              <a:t>HTML-елементів, </a:t>
            </a:r>
            <a:r>
              <a:rPr sz="2800" spc="-85" dirty="0">
                <a:latin typeface="Arial"/>
                <a:cs typeface="Arial"/>
              </a:rPr>
              <a:t>текст  </a:t>
            </a:r>
            <a:r>
              <a:rPr sz="2800" spc="-90" dirty="0">
                <a:latin typeface="Arial"/>
                <a:cs typeface="Arial"/>
              </a:rPr>
              <a:t>всередині</a:t>
            </a:r>
            <a:r>
              <a:rPr sz="2800" spc="-240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тегів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може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бути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будь-якої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довжини.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Крім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того,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його  </a:t>
            </a:r>
            <a:r>
              <a:rPr sz="2800" spc="-105" dirty="0">
                <a:latin typeface="Arial"/>
                <a:cs typeface="Arial"/>
              </a:rPr>
              <a:t>можна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розбити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на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будь-яку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кількість</a:t>
            </a:r>
            <a:r>
              <a:rPr sz="2800" spc="-180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рядків.</a:t>
            </a:r>
            <a:endParaRPr sz="2800">
              <a:latin typeface="Arial"/>
              <a:cs typeface="Arial"/>
            </a:endParaRPr>
          </a:p>
          <a:p>
            <a:pPr marL="299085" marR="605790" indent="-286385">
              <a:lnSpc>
                <a:spcPct val="100000"/>
              </a:lnSpc>
              <a:spcBef>
                <a:spcPts val="127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25" dirty="0">
                <a:latin typeface="Arial"/>
                <a:cs typeface="Arial"/>
              </a:rPr>
              <a:t>Якщо </a:t>
            </a:r>
            <a:r>
              <a:rPr sz="2800" spc="-80" dirty="0">
                <a:latin typeface="Arial"/>
                <a:cs typeface="Arial"/>
              </a:rPr>
              <a:t>ви </a:t>
            </a:r>
            <a:r>
              <a:rPr sz="2800" spc="-85" dirty="0">
                <a:latin typeface="Arial"/>
                <a:cs typeface="Arial"/>
              </a:rPr>
              <a:t>використовуєте </a:t>
            </a:r>
            <a:r>
              <a:rPr sz="2800" spc="-145" dirty="0">
                <a:latin typeface="Arial"/>
                <a:cs typeface="Arial"/>
              </a:rPr>
              <a:t>елемент </a:t>
            </a:r>
            <a:r>
              <a:rPr sz="2800" b="1" spc="-110" dirty="0">
                <a:latin typeface="Trebuchet MS"/>
                <a:cs typeface="Trebuchet MS"/>
              </a:rPr>
              <a:t>&lt;ol&gt;</a:t>
            </a:r>
            <a:r>
              <a:rPr sz="2800" spc="-110" dirty="0">
                <a:latin typeface="Arial"/>
                <a:cs typeface="Arial"/>
              </a:rPr>
              <a:t>, </a:t>
            </a:r>
            <a:r>
              <a:rPr sz="2800" spc="-60" dirty="0">
                <a:latin typeface="Arial"/>
                <a:cs typeface="Arial"/>
              </a:rPr>
              <a:t>то </a:t>
            </a:r>
            <a:r>
              <a:rPr sz="2800" spc="-25" dirty="0">
                <a:latin typeface="Arial"/>
                <a:cs typeface="Arial"/>
              </a:rPr>
              <a:t>пункти </a:t>
            </a:r>
            <a:r>
              <a:rPr sz="2800" spc="-70" dirty="0">
                <a:latin typeface="Arial"/>
                <a:cs typeface="Arial"/>
              </a:rPr>
              <a:t>списку  </a:t>
            </a:r>
            <a:r>
              <a:rPr sz="2800" spc="-100" dirty="0">
                <a:latin typeface="Arial"/>
                <a:cs typeface="Arial"/>
              </a:rPr>
              <a:t>будуть</a:t>
            </a:r>
            <a:r>
              <a:rPr sz="2800" spc="-235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пронумеровані,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якщо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елемент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b="1" spc="-125" dirty="0">
                <a:latin typeface="Trebuchet MS"/>
                <a:cs typeface="Trebuchet MS"/>
              </a:rPr>
              <a:t>&lt;ul&gt;</a:t>
            </a:r>
            <a:r>
              <a:rPr sz="2800" spc="-125" dirty="0">
                <a:latin typeface="Arial"/>
                <a:cs typeface="Arial"/>
              </a:rPr>
              <a:t>,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то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список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40" dirty="0">
                <a:latin typeface="Arial"/>
                <a:cs typeface="Arial"/>
              </a:rPr>
              <a:t>буде  </a:t>
            </a:r>
            <a:r>
              <a:rPr sz="2800" spc="-100" dirty="0">
                <a:latin typeface="Arial"/>
                <a:cs typeface="Arial"/>
              </a:rPr>
              <a:t>відображатися </a:t>
            </a:r>
            <a:r>
              <a:rPr sz="2800" spc="-10" dirty="0">
                <a:latin typeface="Arial"/>
                <a:cs typeface="Arial"/>
              </a:rPr>
              <a:t>як</a:t>
            </a:r>
            <a:r>
              <a:rPr sz="2800" spc="-33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маркований.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5486400" y="1314323"/>
            <a:ext cx="2347912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0" dirty="0"/>
              <a:t>Синтаксис</a:t>
            </a:r>
          </a:p>
        </p:txBody>
      </p:sp>
      <p:sp>
        <p:nvSpPr>
          <p:cNvPr id="4" name="object 4"/>
          <p:cNvSpPr/>
          <p:nvPr/>
        </p:nvSpPr>
        <p:spPr>
          <a:xfrm>
            <a:off x="1400469" y="2457202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8013" y="0"/>
                </a:lnTo>
              </a:path>
            </a:pathLst>
          </a:custGeom>
          <a:ln w="400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00469" y="2457202"/>
            <a:ext cx="0" cy="8255"/>
          </a:xfrm>
          <a:custGeom>
            <a:avLst/>
            <a:gdLst/>
            <a:ahLst/>
            <a:cxnLst/>
            <a:rect l="l" t="t" r="r" b="b"/>
            <a:pathLst>
              <a:path h="8255">
                <a:moveTo>
                  <a:pt x="0" y="0"/>
                </a:moveTo>
                <a:lnTo>
                  <a:pt x="0" y="8016"/>
                </a:lnTo>
              </a:path>
            </a:pathLst>
          </a:custGeom>
          <a:ln w="400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00469" y="2457202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8013" y="0"/>
                </a:lnTo>
              </a:path>
            </a:pathLst>
          </a:custGeom>
          <a:ln w="400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00469" y="2457202"/>
            <a:ext cx="0" cy="8255"/>
          </a:xfrm>
          <a:custGeom>
            <a:avLst/>
            <a:gdLst/>
            <a:ahLst/>
            <a:cxnLst/>
            <a:rect l="l" t="t" r="r" b="b"/>
            <a:pathLst>
              <a:path h="8255">
                <a:moveTo>
                  <a:pt x="0" y="0"/>
                </a:moveTo>
                <a:lnTo>
                  <a:pt x="0" y="8016"/>
                </a:lnTo>
              </a:path>
            </a:pathLst>
          </a:custGeom>
          <a:ln w="400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10486" y="2455198"/>
            <a:ext cx="10195560" cy="12065"/>
          </a:xfrm>
          <a:custGeom>
            <a:avLst/>
            <a:gdLst/>
            <a:ahLst/>
            <a:cxnLst/>
            <a:rect l="l" t="t" r="r" b="b"/>
            <a:pathLst>
              <a:path w="10195560" h="12064">
                <a:moveTo>
                  <a:pt x="0" y="12025"/>
                </a:moveTo>
                <a:lnTo>
                  <a:pt x="10195387" y="12025"/>
                </a:lnTo>
                <a:lnTo>
                  <a:pt x="10195387" y="0"/>
                </a:lnTo>
                <a:lnTo>
                  <a:pt x="0" y="0"/>
                </a:lnTo>
                <a:lnTo>
                  <a:pt x="0" y="12025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12489" y="2457202"/>
            <a:ext cx="10191750" cy="0"/>
          </a:xfrm>
          <a:custGeom>
            <a:avLst/>
            <a:gdLst/>
            <a:ahLst/>
            <a:cxnLst/>
            <a:rect l="l" t="t" r="r" b="b"/>
            <a:pathLst>
              <a:path w="10191750">
                <a:moveTo>
                  <a:pt x="0" y="0"/>
                </a:moveTo>
                <a:lnTo>
                  <a:pt x="10191380" y="0"/>
                </a:lnTo>
              </a:path>
            </a:pathLst>
          </a:custGeom>
          <a:ln w="400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607876" y="245720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013" y="0"/>
                </a:lnTo>
              </a:path>
            </a:pathLst>
          </a:custGeom>
          <a:ln w="400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607876" y="2457202"/>
            <a:ext cx="0" cy="8255"/>
          </a:xfrm>
          <a:custGeom>
            <a:avLst/>
            <a:gdLst/>
            <a:ahLst/>
            <a:cxnLst/>
            <a:rect l="l" t="t" r="r" b="b"/>
            <a:pathLst>
              <a:path h="8255">
                <a:moveTo>
                  <a:pt x="0" y="0"/>
                </a:moveTo>
                <a:lnTo>
                  <a:pt x="0" y="8016"/>
                </a:lnTo>
              </a:path>
            </a:pathLst>
          </a:custGeom>
          <a:ln w="400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607876" y="245720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013" y="0"/>
                </a:lnTo>
              </a:path>
            </a:pathLst>
          </a:custGeom>
          <a:ln w="400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607876" y="2457202"/>
            <a:ext cx="0" cy="8255"/>
          </a:xfrm>
          <a:custGeom>
            <a:avLst/>
            <a:gdLst/>
            <a:ahLst/>
            <a:cxnLst/>
            <a:rect l="l" t="t" r="r" b="b"/>
            <a:pathLst>
              <a:path h="8255">
                <a:moveTo>
                  <a:pt x="0" y="0"/>
                </a:moveTo>
                <a:lnTo>
                  <a:pt x="0" y="8016"/>
                </a:lnTo>
              </a:path>
            </a:pathLst>
          </a:custGeom>
          <a:ln w="400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00469" y="2469227"/>
            <a:ext cx="0" cy="401955"/>
          </a:xfrm>
          <a:custGeom>
            <a:avLst/>
            <a:gdLst/>
            <a:ahLst/>
            <a:cxnLst/>
            <a:rect l="l" t="t" r="r" b="b"/>
            <a:pathLst>
              <a:path h="401955">
                <a:moveTo>
                  <a:pt x="0" y="0"/>
                </a:moveTo>
                <a:lnTo>
                  <a:pt x="0" y="401822"/>
                </a:lnTo>
              </a:path>
            </a:pathLst>
          </a:custGeom>
          <a:ln w="400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607876" y="2469227"/>
            <a:ext cx="0" cy="401955"/>
          </a:xfrm>
          <a:custGeom>
            <a:avLst/>
            <a:gdLst/>
            <a:ahLst/>
            <a:cxnLst/>
            <a:rect l="l" t="t" r="r" b="b"/>
            <a:pathLst>
              <a:path h="401955">
                <a:moveTo>
                  <a:pt x="0" y="0"/>
                </a:moveTo>
                <a:lnTo>
                  <a:pt x="0" y="401822"/>
                </a:lnTo>
              </a:path>
            </a:pathLst>
          </a:custGeom>
          <a:ln w="400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00469" y="2875058"/>
            <a:ext cx="0" cy="297180"/>
          </a:xfrm>
          <a:custGeom>
            <a:avLst/>
            <a:gdLst/>
            <a:ahLst/>
            <a:cxnLst/>
            <a:rect l="l" t="t" r="r" b="b"/>
            <a:pathLst>
              <a:path h="297180">
                <a:moveTo>
                  <a:pt x="0" y="0"/>
                </a:moveTo>
                <a:lnTo>
                  <a:pt x="0" y="297123"/>
                </a:lnTo>
              </a:path>
            </a:pathLst>
          </a:custGeom>
          <a:ln w="400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607876" y="2875058"/>
            <a:ext cx="0" cy="297180"/>
          </a:xfrm>
          <a:custGeom>
            <a:avLst/>
            <a:gdLst/>
            <a:ahLst/>
            <a:cxnLst/>
            <a:rect l="l" t="t" r="r" b="b"/>
            <a:pathLst>
              <a:path h="297180">
                <a:moveTo>
                  <a:pt x="0" y="0"/>
                </a:moveTo>
                <a:lnTo>
                  <a:pt x="0" y="297123"/>
                </a:lnTo>
              </a:path>
            </a:pathLst>
          </a:custGeom>
          <a:ln w="400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00469" y="3176190"/>
            <a:ext cx="0" cy="297815"/>
          </a:xfrm>
          <a:custGeom>
            <a:avLst/>
            <a:gdLst/>
            <a:ahLst/>
            <a:cxnLst/>
            <a:rect l="l" t="t" r="r" b="b"/>
            <a:pathLst>
              <a:path h="297814">
                <a:moveTo>
                  <a:pt x="0" y="0"/>
                </a:moveTo>
                <a:lnTo>
                  <a:pt x="0" y="297624"/>
                </a:lnTo>
              </a:path>
            </a:pathLst>
          </a:custGeom>
          <a:ln w="400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607876" y="3176190"/>
            <a:ext cx="0" cy="297815"/>
          </a:xfrm>
          <a:custGeom>
            <a:avLst/>
            <a:gdLst/>
            <a:ahLst/>
            <a:cxnLst/>
            <a:rect l="l" t="t" r="r" b="b"/>
            <a:pathLst>
              <a:path h="297814">
                <a:moveTo>
                  <a:pt x="0" y="0"/>
                </a:moveTo>
                <a:lnTo>
                  <a:pt x="0" y="297624"/>
                </a:lnTo>
              </a:path>
            </a:pathLst>
          </a:custGeom>
          <a:ln w="400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00469" y="3477822"/>
            <a:ext cx="0" cy="297180"/>
          </a:xfrm>
          <a:custGeom>
            <a:avLst/>
            <a:gdLst/>
            <a:ahLst/>
            <a:cxnLst/>
            <a:rect l="l" t="t" r="r" b="b"/>
            <a:pathLst>
              <a:path h="297179">
                <a:moveTo>
                  <a:pt x="0" y="0"/>
                </a:moveTo>
                <a:lnTo>
                  <a:pt x="0" y="297123"/>
                </a:lnTo>
              </a:path>
            </a:pathLst>
          </a:custGeom>
          <a:ln w="400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607876" y="3477822"/>
            <a:ext cx="0" cy="297180"/>
          </a:xfrm>
          <a:custGeom>
            <a:avLst/>
            <a:gdLst/>
            <a:ahLst/>
            <a:cxnLst/>
            <a:rect l="l" t="t" r="r" b="b"/>
            <a:pathLst>
              <a:path h="297179">
                <a:moveTo>
                  <a:pt x="0" y="0"/>
                </a:moveTo>
                <a:lnTo>
                  <a:pt x="0" y="297123"/>
                </a:lnTo>
              </a:path>
            </a:pathLst>
          </a:custGeom>
          <a:ln w="400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00469" y="3778954"/>
            <a:ext cx="0" cy="297815"/>
          </a:xfrm>
          <a:custGeom>
            <a:avLst/>
            <a:gdLst/>
            <a:ahLst/>
            <a:cxnLst/>
            <a:rect l="l" t="t" r="r" b="b"/>
            <a:pathLst>
              <a:path h="297814">
                <a:moveTo>
                  <a:pt x="0" y="0"/>
                </a:moveTo>
                <a:lnTo>
                  <a:pt x="0" y="297624"/>
                </a:lnTo>
              </a:path>
            </a:pathLst>
          </a:custGeom>
          <a:ln w="400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607876" y="3778954"/>
            <a:ext cx="0" cy="297815"/>
          </a:xfrm>
          <a:custGeom>
            <a:avLst/>
            <a:gdLst/>
            <a:ahLst/>
            <a:cxnLst/>
            <a:rect l="l" t="t" r="r" b="b"/>
            <a:pathLst>
              <a:path h="297814">
                <a:moveTo>
                  <a:pt x="0" y="0"/>
                </a:moveTo>
                <a:lnTo>
                  <a:pt x="0" y="297624"/>
                </a:lnTo>
              </a:path>
            </a:pathLst>
          </a:custGeom>
          <a:ln w="400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00469" y="4080586"/>
            <a:ext cx="0" cy="297180"/>
          </a:xfrm>
          <a:custGeom>
            <a:avLst/>
            <a:gdLst/>
            <a:ahLst/>
            <a:cxnLst/>
            <a:rect l="l" t="t" r="r" b="b"/>
            <a:pathLst>
              <a:path h="297179">
                <a:moveTo>
                  <a:pt x="0" y="0"/>
                </a:moveTo>
                <a:lnTo>
                  <a:pt x="0" y="297123"/>
                </a:lnTo>
              </a:path>
            </a:pathLst>
          </a:custGeom>
          <a:ln w="400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607876" y="4080586"/>
            <a:ext cx="0" cy="297180"/>
          </a:xfrm>
          <a:custGeom>
            <a:avLst/>
            <a:gdLst/>
            <a:ahLst/>
            <a:cxnLst/>
            <a:rect l="l" t="t" r="r" b="b"/>
            <a:pathLst>
              <a:path h="297179">
                <a:moveTo>
                  <a:pt x="0" y="0"/>
                </a:moveTo>
                <a:lnTo>
                  <a:pt x="0" y="297123"/>
                </a:lnTo>
              </a:path>
            </a:pathLst>
          </a:custGeom>
          <a:ln w="400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410486" y="2467223"/>
            <a:ext cx="10195560" cy="2221762"/>
          </a:xfrm>
          <a:prstGeom prst="rect">
            <a:avLst/>
          </a:prstGeom>
          <a:solidFill>
            <a:srgbClr val="F4F4FF"/>
          </a:solidFill>
        </p:spPr>
        <p:txBody>
          <a:bodyPr vert="horz" wrap="square" lIns="0" tIns="104775" rIns="0" bIns="0" rtlCol="0">
            <a:spAutoFit/>
          </a:bodyPr>
          <a:lstStyle/>
          <a:p>
            <a:pPr marL="127635">
              <a:lnSpc>
                <a:spcPct val="100000"/>
              </a:lnSpc>
              <a:spcBef>
                <a:spcPts val="825"/>
              </a:spcBef>
            </a:pPr>
            <a:r>
              <a:rPr sz="1800" spc="10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800" b="1" spc="10" dirty="0">
                <a:latin typeface="Courier New"/>
                <a:cs typeface="Courier New"/>
              </a:rPr>
              <a:t>ul</a:t>
            </a:r>
            <a:r>
              <a:rPr sz="1800" spc="10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800" dirty="0">
              <a:latin typeface="Courier New"/>
              <a:cs typeface="Courier New"/>
            </a:endParaRPr>
          </a:p>
          <a:p>
            <a:pPr marL="408305">
              <a:lnSpc>
                <a:spcPct val="100000"/>
              </a:lnSpc>
              <a:spcBef>
                <a:spcPts val="245"/>
              </a:spcBef>
            </a:pPr>
            <a:r>
              <a:rPr sz="1800" spc="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800" b="1" spc="5" dirty="0">
                <a:latin typeface="Courier New"/>
                <a:cs typeface="Courier New"/>
              </a:rPr>
              <a:t>li</a:t>
            </a:r>
            <a:r>
              <a:rPr sz="1800" spc="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r>
              <a:rPr lang="uk-UA" sz="1800" spc="5" dirty="0">
                <a:solidFill>
                  <a:srgbClr val="0E0E0E"/>
                </a:solidFill>
                <a:latin typeface="Courier New"/>
                <a:cs typeface="Courier New"/>
              </a:rPr>
              <a:t>е</a:t>
            </a:r>
            <a:r>
              <a:rPr sz="1800" spc="5" dirty="0" err="1">
                <a:solidFill>
                  <a:srgbClr val="0E0E0E"/>
                </a:solidFill>
                <a:latin typeface="Courier New"/>
                <a:cs typeface="Courier New"/>
              </a:rPr>
              <a:t>лемент</a:t>
            </a:r>
            <a:r>
              <a:rPr sz="1800" spc="5" dirty="0">
                <a:solidFill>
                  <a:srgbClr val="0E0E0E"/>
                </a:solidFill>
                <a:latin typeface="Courier New"/>
                <a:cs typeface="Courier New"/>
              </a:rPr>
              <a:t> </a:t>
            </a:r>
            <a:r>
              <a:rPr sz="1800" spc="5" dirty="0" err="1">
                <a:solidFill>
                  <a:srgbClr val="0E0E0E"/>
                </a:solidFill>
                <a:latin typeface="Courier New"/>
                <a:cs typeface="Courier New"/>
              </a:rPr>
              <a:t>марк</a:t>
            </a:r>
            <a:r>
              <a:rPr lang="uk-UA" sz="1800" spc="5" dirty="0">
                <a:solidFill>
                  <a:srgbClr val="0E0E0E"/>
                </a:solidFill>
                <a:latin typeface="Courier New"/>
                <a:cs typeface="Courier New"/>
              </a:rPr>
              <a:t>і</a:t>
            </a:r>
            <a:r>
              <a:rPr sz="1800" spc="5" dirty="0" err="1">
                <a:solidFill>
                  <a:srgbClr val="0E0E0E"/>
                </a:solidFill>
                <a:latin typeface="Courier New"/>
                <a:cs typeface="Courier New"/>
              </a:rPr>
              <a:t>рованого</a:t>
            </a:r>
            <a:r>
              <a:rPr sz="1800" spc="-20" dirty="0">
                <a:solidFill>
                  <a:srgbClr val="0E0E0E"/>
                </a:solidFill>
                <a:latin typeface="Courier New"/>
                <a:cs typeface="Courier New"/>
              </a:rPr>
              <a:t> </a:t>
            </a:r>
            <a:r>
              <a:rPr sz="1800" spc="10" dirty="0">
                <a:solidFill>
                  <a:srgbClr val="0E0E0E"/>
                </a:solidFill>
                <a:latin typeface="Courier New"/>
                <a:cs typeface="Courier New"/>
              </a:rPr>
              <a:t>списка</a:t>
            </a:r>
            <a:r>
              <a:rPr sz="1800" spc="10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800" spc="10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800" b="1" spc="10" dirty="0">
                <a:latin typeface="Courier New"/>
                <a:cs typeface="Courier New"/>
              </a:rPr>
              <a:t>li</a:t>
            </a:r>
            <a:r>
              <a:rPr sz="1800" spc="10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800" dirty="0">
              <a:latin typeface="Courier New"/>
              <a:cs typeface="Courier New"/>
            </a:endParaRPr>
          </a:p>
          <a:p>
            <a:pPr marL="127635">
              <a:lnSpc>
                <a:spcPct val="100000"/>
              </a:lnSpc>
              <a:spcBef>
                <a:spcPts val="215"/>
              </a:spcBef>
            </a:pPr>
            <a:r>
              <a:rPr sz="1800" spc="10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800" spc="10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800" b="1" spc="10" dirty="0">
                <a:latin typeface="Courier New"/>
                <a:cs typeface="Courier New"/>
              </a:rPr>
              <a:t>ul</a:t>
            </a:r>
            <a:r>
              <a:rPr sz="1800" spc="10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800" dirty="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00" dirty="0">
              <a:latin typeface="Times New Roman"/>
              <a:cs typeface="Times New Roman"/>
            </a:endParaRPr>
          </a:p>
          <a:p>
            <a:pPr marL="127635">
              <a:lnSpc>
                <a:spcPct val="100000"/>
              </a:lnSpc>
            </a:pPr>
            <a:r>
              <a:rPr sz="1800" spc="10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800" b="1" spc="10" dirty="0">
                <a:latin typeface="Courier New"/>
                <a:cs typeface="Courier New"/>
              </a:rPr>
              <a:t>ol</a:t>
            </a:r>
            <a:r>
              <a:rPr sz="1800" spc="10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800" dirty="0">
              <a:latin typeface="Courier New"/>
              <a:cs typeface="Courier New"/>
            </a:endParaRPr>
          </a:p>
          <a:p>
            <a:pPr marL="408305">
              <a:lnSpc>
                <a:spcPct val="100000"/>
              </a:lnSpc>
              <a:spcBef>
                <a:spcPts val="215"/>
              </a:spcBef>
            </a:pPr>
            <a:r>
              <a:rPr sz="1800" spc="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800" b="1" spc="5" dirty="0">
                <a:latin typeface="Courier New"/>
                <a:cs typeface="Courier New"/>
              </a:rPr>
              <a:t>li</a:t>
            </a:r>
            <a:r>
              <a:rPr sz="1800" spc="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r>
              <a:rPr lang="uk-UA" sz="1800" spc="5" dirty="0">
                <a:solidFill>
                  <a:srgbClr val="0E0E0E"/>
                </a:solidFill>
                <a:latin typeface="Courier New"/>
                <a:cs typeface="Courier New"/>
              </a:rPr>
              <a:t>е</a:t>
            </a:r>
            <a:r>
              <a:rPr sz="1800" spc="5" dirty="0" err="1">
                <a:solidFill>
                  <a:srgbClr val="0E0E0E"/>
                </a:solidFill>
                <a:latin typeface="Courier New"/>
                <a:cs typeface="Courier New"/>
              </a:rPr>
              <a:t>лемент</a:t>
            </a:r>
            <a:r>
              <a:rPr sz="1800" spc="5" dirty="0">
                <a:solidFill>
                  <a:srgbClr val="0E0E0E"/>
                </a:solidFill>
                <a:latin typeface="Courier New"/>
                <a:cs typeface="Courier New"/>
              </a:rPr>
              <a:t> </a:t>
            </a:r>
            <a:r>
              <a:rPr sz="1800" spc="5" dirty="0" err="1">
                <a:solidFill>
                  <a:srgbClr val="0E0E0E"/>
                </a:solidFill>
                <a:latin typeface="Courier New"/>
                <a:cs typeface="Courier New"/>
              </a:rPr>
              <a:t>нумерованого</a:t>
            </a:r>
            <a:r>
              <a:rPr sz="1800" spc="-20" dirty="0">
                <a:solidFill>
                  <a:srgbClr val="0E0E0E"/>
                </a:solidFill>
                <a:latin typeface="Courier New"/>
                <a:cs typeface="Courier New"/>
              </a:rPr>
              <a:t> </a:t>
            </a:r>
            <a:r>
              <a:rPr sz="1800" spc="5" dirty="0">
                <a:solidFill>
                  <a:srgbClr val="0E0E0E"/>
                </a:solidFill>
                <a:latin typeface="Courier New"/>
                <a:cs typeface="Courier New"/>
              </a:rPr>
              <a:t>списка</a:t>
            </a:r>
            <a:r>
              <a:rPr sz="1800" spc="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800" spc="5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800" b="1" spc="5" dirty="0">
                <a:latin typeface="Courier New"/>
                <a:cs typeface="Courier New"/>
              </a:rPr>
              <a:t>li</a:t>
            </a:r>
            <a:r>
              <a:rPr sz="1800" spc="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800" dirty="0">
              <a:latin typeface="Courier New"/>
              <a:cs typeface="Courier New"/>
            </a:endParaRPr>
          </a:p>
          <a:p>
            <a:pPr marL="127635">
              <a:lnSpc>
                <a:spcPct val="100000"/>
              </a:lnSpc>
              <a:spcBef>
                <a:spcPts val="210"/>
              </a:spcBef>
            </a:pPr>
            <a:r>
              <a:rPr sz="1800" spc="10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800" spc="10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800" b="1" spc="10" dirty="0">
                <a:latin typeface="Courier New"/>
                <a:cs typeface="Courier New"/>
              </a:rPr>
              <a:t>ol</a:t>
            </a:r>
            <a:r>
              <a:rPr sz="1800" spc="10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800" dirty="0">
              <a:latin typeface="Courier New"/>
              <a:cs typeface="Courier New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400469" y="478757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8013" y="0"/>
                </a:lnTo>
              </a:path>
            </a:pathLst>
          </a:custGeom>
          <a:ln w="400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00469" y="4787577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8016"/>
                </a:lnTo>
              </a:path>
            </a:pathLst>
          </a:custGeom>
          <a:ln w="400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00469" y="478757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8013" y="0"/>
                </a:lnTo>
              </a:path>
            </a:pathLst>
          </a:custGeom>
          <a:ln w="400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00469" y="4787577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8016"/>
                </a:lnTo>
              </a:path>
            </a:pathLst>
          </a:custGeom>
          <a:ln w="400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10486" y="4790038"/>
            <a:ext cx="10195560" cy="0"/>
          </a:xfrm>
          <a:custGeom>
            <a:avLst/>
            <a:gdLst/>
            <a:ahLst/>
            <a:cxnLst/>
            <a:rect l="l" t="t" r="r" b="b"/>
            <a:pathLst>
              <a:path w="10195560">
                <a:moveTo>
                  <a:pt x="0" y="0"/>
                </a:moveTo>
                <a:lnTo>
                  <a:pt x="10195387" y="0"/>
                </a:lnTo>
              </a:path>
            </a:pathLst>
          </a:custGeom>
          <a:ln w="893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12489" y="4787577"/>
            <a:ext cx="10191750" cy="0"/>
          </a:xfrm>
          <a:custGeom>
            <a:avLst/>
            <a:gdLst/>
            <a:ahLst/>
            <a:cxnLst/>
            <a:rect l="l" t="t" r="r" b="b"/>
            <a:pathLst>
              <a:path w="10191750">
                <a:moveTo>
                  <a:pt x="0" y="0"/>
                </a:moveTo>
                <a:lnTo>
                  <a:pt x="10191380" y="0"/>
                </a:lnTo>
              </a:path>
            </a:pathLst>
          </a:custGeom>
          <a:ln w="400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607876" y="4787577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013" y="0"/>
                </a:lnTo>
              </a:path>
            </a:pathLst>
          </a:custGeom>
          <a:ln w="400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607876" y="4787577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8016"/>
                </a:lnTo>
              </a:path>
            </a:pathLst>
          </a:custGeom>
          <a:ln w="400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607876" y="4787577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013" y="0"/>
                </a:lnTo>
              </a:path>
            </a:pathLst>
          </a:custGeom>
          <a:ln w="400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607876" y="4787577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8016"/>
                </a:lnTo>
              </a:path>
            </a:pathLst>
          </a:custGeom>
          <a:ln w="400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404476" y="2455198"/>
            <a:ext cx="0" cy="2339340"/>
          </a:xfrm>
          <a:custGeom>
            <a:avLst/>
            <a:gdLst/>
            <a:ahLst/>
            <a:cxnLst/>
            <a:rect l="l" t="t" r="r" b="b"/>
            <a:pathLst>
              <a:path h="2339340">
                <a:moveTo>
                  <a:pt x="0" y="0"/>
                </a:moveTo>
                <a:lnTo>
                  <a:pt x="0" y="2339305"/>
                </a:lnTo>
              </a:path>
            </a:pathLst>
          </a:custGeom>
          <a:ln w="1201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400469" y="4381718"/>
            <a:ext cx="0" cy="401955"/>
          </a:xfrm>
          <a:custGeom>
            <a:avLst/>
            <a:gdLst/>
            <a:ahLst/>
            <a:cxnLst/>
            <a:rect l="l" t="t" r="r" b="b"/>
            <a:pathLst>
              <a:path h="401954">
                <a:moveTo>
                  <a:pt x="0" y="0"/>
                </a:moveTo>
                <a:lnTo>
                  <a:pt x="0" y="401850"/>
                </a:lnTo>
              </a:path>
            </a:pathLst>
          </a:custGeom>
          <a:ln w="400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611883" y="2455198"/>
            <a:ext cx="0" cy="2339340"/>
          </a:xfrm>
          <a:custGeom>
            <a:avLst/>
            <a:gdLst/>
            <a:ahLst/>
            <a:cxnLst/>
            <a:rect l="l" t="t" r="r" b="b"/>
            <a:pathLst>
              <a:path h="2339340">
                <a:moveTo>
                  <a:pt x="0" y="0"/>
                </a:moveTo>
                <a:lnTo>
                  <a:pt x="0" y="2339305"/>
                </a:lnTo>
              </a:path>
            </a:pathLst>
          </a:custGeom>
          <a:ln w="1201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607876" y="4381718"/>
            <a:ext cx="0" cy="401955"/>
          </a:xfrm>
          <a:custGeom>
            <a:avLst/>
            <a:gdLst/>
            <a:ahLst/>
            <a:cxnLst/>
            <a:rect l="l" t="t" r="r" b="b"/>
            <a:pathLst>
              <a:path h="401954">
                <a:moveTo>
                  <a:pt x="0" y="0"/>
                </a:moveTo>
                <a:lnTo>
                  <a:pt x="0" y="401850"/>
                </a:lnTo>
              </a:path>
            </a:pathLst>
          </a:custGeom>
          <a:ln w="400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 idx="4294967295"/>
          </p:nvPr>
        </p:nvSpPr>
        <p:spPr>
          <a:xfrm>
            <a:off x="3733800" y="565720"/>
            <a:ext cx="5926137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4" dirty="0"/>
              <a:t>Елементи </a:t>
            </a:r>
            <a:r>
              <a:rPr spc="-190" dirty="0"/>
              <a:t>&lt;dl&gt;, </a:t>
            </a:r>
            <a:r>
              <a:rPr spc="-170" dirty="0"/>
              <a:t>&lt;dt&gt;,</a:t>
            </a:r>
            <a:r>
              <a:rPr spc="-785" dirty="0"/>
              <a:t> </a:t>
            </a:r>
            <a:r>
              <a:rPr spc="-165" dirty="0"/>
              <a:t>&lt;dd&gt;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442719" y="1687829"/>
            <a:ext cx="9723120" cy="2320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377825" indent="-286385">
              <a:lnSpc>
                <a:spcPct val="100000"/>
              </a:lnSpc>
              <a:spcBef>
                <a:spcPts val="9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60" dirty="0">
                <a:latin typeface="Arial"/>
                <a:cs typeface="Arial"/>
              </a:rPr>
              <a:t>Елемент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b="1" spc="-120" dirty="0">
                <a:latin typeface="Trebuchet MS"/>
                <a:cs typeface="Trebuchet MS"/>
              </a:rPr>
              <a:t>&lt;dd&gt;</a:t>
            </a:r>
            <a:r>
              <a:rPr sz="2800" b="1" spc="-280" dirty="0">
                <a:latin typeface="Trebuchet MS"/>
                <a:cs typeface="Trebuchet MS"/>
              </a:rPr>
              <a:t> </a:t>
            </a:r>
            <a:r>
              <a:rPr sz="2800" spc="-85" dirty="0">
                <a:latin typeface="Arial"/>
                <a:cs typeface="Arial"/>
              </a:rPr>
              <a:t>входить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в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трійку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елементів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b="1" spc="-135" dirty="0">
                <a:latin typeface="Trebuchet MS"/>
                <a:cs typeface="Trebuchet MS"/>
              </a:rPr>
              <a:t>&lt;dl&gt;,</a:t>
            </a:r>
            <a:r>
              <a:rPr sz="2800" b="1" spc="-270" dirty="0">
                <a:latin typeface="Trebuchet MS"/>
                <a:cs typeface="Trebuchet MS"/>
              </a:rPr>
              <a:t> </a:t>
            </a:r>
            <a:r>
              <a:rPr sz="2800" b="1" spc="-120" dirty="0">
                <a:latin typeface="Trebuchet MS"/>
                <a:cs typeface="Trebuchet MS"/>
              </a:rPr>
              <a:t>&lt;dt&gt;,</a:t>
            </a:r>
            <a:r>
              <a:rPr sz="2800" b="1" spc="-270" dirty="0">
                <a:latin typeface="Trebuchet MS"/>
                <a:cs typeface="Trebuchet MS"/>
              </a:rPr>
              <a:t> </a:t>
            </a:r>
            <a:r>
              <a:rPr sz="2800" b="1" spc="-105" dirty="0">
                <a:latin typeface="Trebuchet MS"/>
                <a:cs typeface="Trebuchet MS"/>
              </a:rPr>
              <a:t>&lt;dd&gt;</a:t>
            </a:r>
            <a:r>
              <a:rPr sz="2800" spc="-105" dirty="0">
                <a:latin typeface="Arial"/>
                <a:cs typeface="Arial"/>
              </a:rPr>
              <a:t>,  </a:t>
            </a:r>
            <a:r>
              <a:rPr sz="2800" spc="-90" dirty="0">
                <a:latin typeface="Arial"/>
                <a:cs typeface="Arial"/>
              </a:rPr>
              <a:t>призначених </a:t>
            </a:r>
            <a:r>
              <a:rPr sz="2800" spc="-100" dirty="0">
                <a:latin typeface="Arial"/>
                <a:cs typeface="Arial"/>
              </a:rPr>
              <a:t>для </a:t>
            </a:r>
            <a:r>
              <a:rPr sz="2800" spc="-105" dirty="0">
                <a:latin typeface="Arial"/>
                <a:cs typeface="Arial"/>
              </a:rPr>
              <a:t>створення </a:t>
            </a:r>
            <a:r>
              <a:rPr sz="2800" spc="-70" dirty="0">
                <a:latin typeface="Arial"/>
                <a:cs typeface="Arial"/>
              </a:rPr>
              <a:t>списку</a:t>
            </a:r>
            <a:r>
              <a:rPr sz="2800" spc="-515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описів.</a:t>
            </a:r>
            <a:endParaRPr sz="28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270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70" dirty="0">
                <a:latin typeface="Arial"/>
                <a:cs typeface="Arial"/>
              </a:rPr>
              <a:t>Кожен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такий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список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починається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з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контейнера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b="1" spc="-114" dirty="0">
                <a:latin typeface="Trebuchet MS"/>
                <a:cs typeface="Trebuchet MS"/>
              </a:rPr>
              <a:t>&lt;dl&gt;</a:t>
            </a:r>
            <a:r>
              <a:rPr sz="2800" spc="-114" dirty="0">
                <a:latin typeface="Arial"/>
                <a:cs typeface="Arial"/>
              </a:rPr>
              <a:t>,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куди</a:t>
            </a:r>
            <a:endParaRPr sz="2800" dirty="0">
              <a:latin typeface="Arial"/>
              <a:cs typeface="Arial"/>
            </a:endParaRPr>
          </a:p>
          <a:p>
            <a:pPr marL="299085" marR="5080">
              <a:lnSpc>
                <a:spcPct val="100000"/>
              </a:lnSpc>
            </a:pPr>
            <a:r>
              <a:rPr sz="2800" spc="-90" dirty="0">
                <a:latin typeface="Arial"/>
                <a:cs typeface="Arial"/>
              </a:rPr>
              <a:t>входить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елемент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b="1" spc="-100" dirty="0">
                <a:latin typeface="Trebuchet MS"/>
                <a:cs typeface="Trebuchet MS"/>
              </a:rPr>
              <a:t>&lt;dt&gt;</a:t>
            </a:r>
            <a:r>
              <a:rPr sz="2800" spc="-100" dirty="0">
                <a:latin typeface="Arial"/>
                <a:cs typeface="Arial"/>
              </a:rPr>
              <a:t>,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що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створює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термін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25" dirty="0">
                <a:latin typeface="Arial"/>
                <a:cs typeface="Arial"/>
              </a:rPr>
              <a:t>і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елемент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b="1" spc="-105" dirty="0">
                <a:latin typeface="Trebuchet MS"/>
                <a:cs typeface="Trebuchet MS"/>
              </a:rPr>
              <a:t>&lt;dd&gt;</a:t>
            </a:r>
            <a:r>
              <a:rPr sz="2800" spc="-105" dirty="0">
                <a:latin typeface="Arial"/>
                <a:cs typeface="Arial"/>
              </a:rPr>
              <a:t>,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75" dirty="0">
                <a:latin typeface="Arial"/>
                <a:cs typeface="Arial"/>
              </a:rPr>
              <a:t>що  </a:t>
            </a:r>
            <a:r>
              <a:rPr sz="2800" spc="-135" dirty="0">
                <a:latin typeface="Arial"/>
                <a:cs typeface="Arial"/>
              </a:rPr>
              <a:t>задає </a:t>
            </a:r>
            <a:r>
              <a:rPr sz="2800" spc="-85" dirty="0">
                <a:latin typeface="Arial"/>
                <a:cs typeface="Arial"/>
              </a:rPr>
              <a:t>опис </a:t>
            </a:r>
            <a:r>
              <a:rPr sz="2800" spc="-35" dirty="0">
                <a:latin typeface="Arial"/>
                <a:cs typeface="Arial"/>
              </a:rPr>
              <a:t>цього</a:t>
            </a:r>
            <a:r>
              <a:rPr sz="2800" spc="-434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терміна.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477939" y="433776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673" y="0"/>
                </a:lnTo>
              </a:path>
            </a:pathLst>
          </a:custGeom>
          <a:ln w="382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77939" y="4337764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18" y="3829"/>
                </a:moveTo>
                <a:lnTo>
                  <a:pt x="1918" y="3829"/>
                </a:lnTo>
              </a:path>
            </a:pathLst>
          </a:custGeom>
          <a:ln w="765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77939" y="433776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673" y="0"/>
                </a:lnTo>
              </a:path>
            </a:pathLst>
          </a:custGeom>
          <a:ln w="382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77939" y="4337764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18" y="3829"/>
                </a:moveTo>
                <a:lnTo>
                  <a:pt x="1918" y="3829"/>
                </a:lnTo>
              </a:path>
            </a:pathLst>
          </a:custGeom>
          <a:ln w="765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87531" y="4335850"/>
            <a:ext cx="9763760" cy="12065"/>
          </a:xfrm>
          <a:custGeom>
            <a:avLst/>
            <a:gdLst/>
            <a:ahLst/>
            <a:cxnLst/>
            <a:rect l="l" t="t" r="r" b="b"/>
            <a:pathLst>
              <a:path w="9763760" h="12064">
                <a:moveTo>
                  <a:pt x="0" y="11488"/>
                </a:moveTo>
                <a:lnTo>
                  <a:pt x="9763595" y="11488"/>
                </a:lnTo>
                <a:lnTo>
                  <a:pt x="9763595" y="0"/>
                </a:lnTo>
                <a:lnTo>
                  <a:pt x="0" y="0"/>
                </a:lnTo>
                <a:lnTo>
                  <a:pt x="0" y="11488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89450" y="4337764"/>
            <a:ext cx="9759950" cy="0"/>
          </a:xfrm>
          <a:custGeom>
            <a:avLst/>
            <a:gdLst/>
            <a:ahLst/>
            <a:cxnLst/>
            <a:rect l="l" t="t" r="r" b="b"/>
            <a:pathLst>
              <a:path w="9759950">
                <a:moveTo>
                  <a:pt x="0" y="0"/>
                </a:moveTo>
                <a:lnTo>
                  <a:pt x="9759758" y="0"/>
                </a:lnTo>
              </a:path>
            </a:pathLst>
          </a:custGeom>
          <a:ln w="382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253045" y="4337764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673" y="0"/>
                </a:lnTo>
              </a:path>
            </a:pathLst>
          </a:custGeom>
          <a:ln w="382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253045" y="4337764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673" y="0"/>
                </a:lnTo>
              </a:path>
            </a:pathLst>
          </a:custGeom>
          <a:ln w="382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77939" y="4349252"/>
            <a:ext cx="0" cy="384175"/>
          </a:xfrm>
          <a:custGeom>
            <a:avLst/>
            <a:gdLst/>
            <a:ahLst/>
            <a:cxnLst/>
            <a:rect l="l" t="t" r="r" b="b"/>
            <a:pathLst>
              <a:path h="384175">
                <a:moveTo>
                  <a:pt x="0" y="0"/>
                </a:moveTo>
                <a:lnTo>
                  <a:pt x="0" y="383833"/>
                </a:lnTo>
              </a:path>
            </a:pathLst>
          </a:custGeom>
          <a:ln w="383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77939" y="4736915"/>
            <a:ext cx="0" cy="284480"/>
          </a:xfrm>
          <a:custGeom>
            <a:avLst/>
            <a:gdLst/>
            <a:ahLst/>
            <a:cxnLst/>
            <a:rect l="l" t="t" r="r" b="b"/>
            <a:pathLst>
              <a:path h="284479">
                <a:moveTo>
                  <a:pt x="0" y="0"/>
                </a:moveTo>
                <a:lnTo>
                  <a:pt x="0" y="284328"/>
                </a:lnTo>
              </a:path>
            </a:pathLst>
          </a:custGeom>
          <a:ln w="383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77939" y="5025073"/>
            <a:ext cx="0" cy="284480"/>
          </a:xfrm>
          <a:custGeom>
            <a:avLst/>
            <a:gdLst/>
            <a:ahLst/>
            <a:cxnLst/>
            <a:rect l="l" t="t" r="r" b="b"/>
            <a:pathLst>
              <a:path h="284479">
                <a:moveTo>
                  <a:pt x="0" y="0"/>
                </a:moveTo>
                <a:lnTo>
                  <a:pt x="0" y="284328"/>
                </a:lnTo>
              </a:path>
            </a:pathLst>
          </a:custGeom>
          <a:ln w="383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77939" y="5313231"/>
            <a:ext cx="0" cy="283845"/>
          </a:xfrm>
          <a:custGeom>
            <a:avLst/>
            <a:gdLst/>
            <a:ahLst/>
            <a:cxnLst/>
            <a:rect l="l" t="t" r="r" b="b"/>
            <a:pathLst>
              <a:path h="283845">
                <a:moveTo>
                  <a:pt x="0" y="0"/>
                </a:moveTo>
                <a:lnTo>
                  <a:pt x="0" y="283849"/>
                </a:lnTo>
              </a:path>
            </a:pathLst>
          </a:custGeom>
          <a:ln w="383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77939" y="5600910"/>
            <a:ext cx="0" cy="284480"/>
          </a:xfrm>
          <a:custGeom>
            <a:avLst/>
            <a:gdLst/>
            <a:ahLst/>
            <a:cxnLst/>
            <a:rect l="l" t="t" r="r" b="b"/>
            <a:pathLst>
              <a:path h="284479">
                <a:moveTo>
                  <a:pt x="0" y="0"/>
                </a:moveTo>
                <a:lnTo>
                  <a:pt x="0" y="284328"/>
                </a:lnTo>
              </a:path>
            </a:pathLst>
          </a:custGeom>
          <a:ln w="383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487531" y="4347338"/>
            <a:ext cx="9763760" cy="1841530"/>
          </a:xfrm>
          <a:prstGeom prst="rect">
            <a:avLst/>
          </a:prstGeom>
          <a:solidFill>
            <a:srgbClr val="F4F4FF"/>
          </a:solidFill>
        </p:spPr>
        <p:txBody>
          <a:bodyPr vert="horz" wrap="square" lIns="0" tIns="96520" rIns="0" bIns="0" rtlCol="0">
            <a:spAutoFit/>
          </a:bodyPr>
          <a:lstStyle/>
          <a:p>
            <a:pPr marL="122555">
              <a:lnSpc>
                <a:spcPct val="100000"/>
              </a:lnSpc>
              <a:spcBef>
                <a:spcPts val="760"/>
              </a:spcBef>
            </a:pPr>
            <a:r>
              <a:rPr sz="175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750" b="1" spc="-5" dirty="0">
                <a:latin typeface="Courier New"/>
                <a:cs typeface="Courier New"/>
              </a:rPr>
              <a:t>dl</a:t>
            </a:r>
            <a:r>
              <a:rPr sz="1750" spc="-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750" dirty="0">
              <a:latin typeface="Courier New"/>
              <a:cs typeface="Courier New"/>
            </a:endParaRPr>
          </a:p>
          <a:p>
            <a:pPr marL="391160">
              <a:lnSpc>
                <a:spcPct val="100000"/>
              </a:lnSpc>
              <a:spcBef>
                <a:spcPts val="195"/>
              </a:spcBef>
            </a:pPr>
            <a:r>
              <a:rPr sz="1750" spc="-1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750" b="1" spc="-15" dirty="0" err="1">
                <a:latin typeface="Courier New"/>
                <a:cs typeface="Courier New"/>
              </a:rPr>
              <a:t>dt</a:t>
            </a:r>
            <a:r>
              <a:rPr sz="1750" spc="-1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r>
              <a:rPr sz="1750" spc="-15" dirty="0" err="1">
                <a:solidFill>
                  <a:srgbClr val="0E0E0E"/>
                </a:solidFill>
                <a:latin typeface="Courier New"/>
                <a:cs typeface="Courier New"/>
              </a:rPr>
              <a:t>Терм</a:t>
            </a:r>
            <a:r>
              <a:rPr lang="uk-UA" sz="1750" spc="-15" dirty="0">
                <a:solidFill>
                  <a:srgbClr val="0E0E0E"/>
                </a:solidFill>
                <a:latin typeface="Courier New"/>
                <a:cs typeface="Courier New"/>
              </a:rPr>
              <a:t>і</a:t>
            </a:r>
            <a:r>
              <a:rPr sz="1750" spc="-15" dirty="0">
                <a:solidFill>
                  <a:srgbClr val="0E0E0E"/>
                </a:solidFill>
                <a:latin typeface="Courier New"/>
                <a:cs typeface="Courier New"/>
              </a:rPr>
              <a:t>н</a:t>
            </a:r>
            <a:r>
              <a:rPr sz="1750" spc="-25" dirty="0">
                <a:solidFill>
                  <a:srgbClr val="0E0E0E"/>
                </a:solidFill>
                <a:latin typeface="Courier New"/>
                <a:cs typeface="Courier New"/>
              </a:rPr>
              <a:t> </a:t>
            </a:r>
            <a:r>
              <a:rPr sz="1750" spc="-10" dirty="0">
                <a:solidFill>
                  <a:srgbClr val="0E0E0E"/>
                </a:solidFill>
                <a:latin typeface="Courier New"/>
                <a:cs typeface="Courier New"/>
              </a:rPr>
              <a:t>1</a:t>
            </a:r>
            <a:r>
              <a:rPr sz="1750" spc="-10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750" spc="-10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750" b="1" spc="-10" dirty="0">
                <a:latin typeface="Courier New"/>
                <a:cs typeface="Courier New"/>
              </a:rPr>
              <a:t>dt</a:t>
            </a:r>
            <a:r>
              <a:rPr sz="1750" spc="-10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750" dirty="0">
              <a:latin typeface="Courier New"/>
              <a:cs typeface="Courier New"/>
            </a:endParaRPr>
          </a:p>
          <a:p>
            <a:pPr marL="521334">
              <a:lnSpc>
                <a:spcPct val="100000"/>
              </a:lnSpc>
              <a:spcBef>
                <a:spcPts val="170"/>
              </a:spcBef>
            </a:pPr>
            <a:r>
              <a:rPr sz="1750" spc="-10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750" b="1" spc="-10" dirty="0" err="1">
                <a:latin typeface="Courier New"/>
                <a:cs typeface="Courier New"/>
              </a:rPr>
              <a:t>dd</a:t>
            </a:r>
            <a:r>
              <a:rPr sz="1750" spc="-10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r>
              <a:rPr sz="1750" spc="-10" dirty="0" err="1">
                <a:solidFill>
                  <a:srgbClr val="0E0E0E"/>
                </a:solidFill>
                <a:latin typeface="Courier New"/>
                <a:cs typeface="Courier New"/>
              </a:rPr>
              <a:t>Опис</a:t>
            </a:r>
            <a:r>
              <a:rPr sz="1750" spc="-10" dirty="0">
                <a:solidFill>
                  <a:srgbClr val="0E0E0E"/>
                </a:solidFill>
                <a:latin typeface="Courier New"/>
                <a:cs typeface="Courier New"/>
              </a:rPr>
              <a:t> </a:t>
            </a:r>
            <a:r>
              <a:rPr sz="1750" spc="-10" dirty="0" err="1">
                <a:solidFill>
                  <a:srgbClr val="0E0E0E"/>
                </a:solidFill>
                <a:latin typeface="Courier New"/>
                <a:cs typeface="Courier New"/>
              </a:rPr>
              <a:t>терм</a:t>
            </a:r>
            <a:r>
              <a:rPr lang="uk-UA" sz="1750" spc="-10" dirty="0">
                <a:solidFill>
                  <a:srgbClr val="0E0E0E"/>
                </a:solidFill>
                <a:latin typeface="Courier New"/>
                <a:cs typeface="Courier New"/>
              </a:rPr>
              <a:t>і</a:t>
            </a:r>
            <a:r>
              <a:rPr sz="1750" spc="-10" dirty="0" err="1">
                <a:solidFill>
                  <a:srgbClr val="0E0E0E"/>
                </a:solidFill>
                <a:latin typeface="Courier New"/>
                <a:cs typeface="Courier New"/>
              </a:rPr>
              <a:t>на</a:t>
            </a:r>
            <a:r>
              <a:rPr sz="1750" spc="-35" dirty="0">
                <a:solidFill>
                  <a:srgbClr val="0E0E0E"/>
                </a:solidFill>
                <a:latin typeface="Courier New"/>
                <a:cs typeface="Courier New"/>
              </a:rPr>
              <a:t> </a:t>
            </a:r>
            <a:r>
              <a:rPr sz="1750" spc="-10" dirty="0">
                <a:solidFill>
                  <a:srgbClr val="0E0E0E"/>
                </a:solidFill>
                <a:latin typeface="Courier New"/>
                <a:cs typeface="Courier New"/>
              </a:rPr>
              <a:t>1</a:t>
            </a:r>
            <a:r>
              <a:rPr sz="1750" spc="-10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750" spc="-10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750" b="1" spc="-10" dirty="0">
                <a:latin typeface="Courier New"/>
                <a:cs typeface="Courier New"/>
              </a:rPr>
              <a:t>dd</a:t>
            </a:r>
            <a:r>
              <a:rPr sz="1750" spc="-10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750" dirty="0">
              <a:latin typeface="Courier New"/>
              <a:cs typeface="Courier New"/>
            </a:endParaRPr>
          </a:p>
          <a:p>
            <a:pPr marL="391160">
              <a:lnSpc>
                <a:spcPct val="100000"/>
              </a:lnSpc>
              <a:spcBef>
                <a:spcPts val="165"/>
              </a:spcBef>
            </a:pPr>
            <a:r>
              <a:rPr sz="1750" spc="-1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750" b="1" spc="-15" dirty="0" err="1">
                <a:latin typeface="Courier New"/>
                <a:cs typeface="Courier New"/>
              </a:rPr>
              <a:t>dt</a:t>
            </a:r>
            <a:r>
              <a:rPr sz="1750" spc="-1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r>
              <a:rPr sz="1750" spc="-15" dirty="0" err="1">
                <a:solidFill>
                  <a:srgbClr val="0E0E0E"/>
                </a:solidFill>
                <a:latin typeface="Courier New"/>
                <a:cs typeface="Courier New"/>
              </a:rPr>
              <a:t>Терм</a:t>
            </a:r>
            <a:r>
              <a:rPr lang="uk-UA" sz="1750" spc="-15" dirty="0">
                <a:solidFill>
                  <a:srgbClr val="0E0E0E"/>
                </a:solidFill>
                <a:latin typeface="Courier New"/>
                <a:cs typeface="Courier New"/>
              </a:rPr>
              <a:t>і</a:t>
            </a:r>
            <a:r>
              <a:rPr sz="1750" spc="-15" dirty="0">
                <a:solidFill>
                  <a:srgbClr val="0E0E0E"/>
                </a:solidFill>
                <a:latin typeface="Courier New"/>
                <a:cs typeface="Courier New"/>
              </a:rPr>
              <a:t>н</a:t>
            </a:r>
            <a:r>
              <a:rPr sz="1750" spc="-25" dirty="0">
                <a:solidFill>
                  <a:srgbClr val="0E0E0E"/>
                </a:solidFill>
                <a:latin typeface="Courier New"/>
                <a:cs typeface="Courier New"/>
              </a:rPr>
              <a:t> </a:t>
            </a:r>
            <a:r>
              <a:rPr sz="1750" spc="-10" dirty="0">
                <a:solidFill>
                  <a:srgbClr val="0E0E0E"/>
                </a:solidFill>
                <a:latin typeface="Courier New"/>
                <a:cs typeface="Courier New"/>
              </a:rPr>
              <a:t>2</a:t>
            </a:r>
            <a:r>
              <a:rPr sz="1750" spc="-10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750" spc="-10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750" b="1" spc="-10" dirty="0">
                <a:latin typeface="Courier New"/>
                <a:cs typeface="Courier New"/>
              </a:rPr>
              <a:t>dt</a:t>
            </a:r>
            <a:r>
              <a:rPr sz="1750" spc="-10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750" dirty="0">
              <a:latin typeface="Courier New"/>
              <a:cs typeface="Courier New"/>
            </a:endParaRPr>
          </a:p>
          <a:p>
            <a:pPr marL="521334">
              <a:lnSpc>
                <a:spcPct val="100000"/>
              </a:lnSpc>
              <a:spcBef>
                <a:spcPts val="165"/>
              </a:spcBef>
            </a:pPr>
            <a:r>
              <a:rPr sz="1750" spc="-10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750" b="1" spc="-10" dirty="0" err="1">
                <a:latin typeface="Courier New"/>
                <a:cs typeface="Courier New"/>
              </a:rPr>
              <a:t>dd</a:t>
            </a:r>
            <a:r>
              <a:rPr sz="1750" spc="-10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r>
              <a:rPr sz="1750" spc="-10" dirty="0" err="1">
                <a:solidFill>
                  <a:srgbClr val="0E0E0E"/>
                </a:solidFill>
                <a:latin typeface="Courier New"/>
                <a:cs typeface="Courier New"/>
              </a:rPr>
              <a:t>Опис</a:t>
            </a:r>
            <a:r>
              <a:rPr sz="1750" spc="-10" dirty="0">
                <a:solidFill>
                  <a:srgbClr val="0E0E0E"/>
                </a:solidFill>
                <a:latin typeface="Courier New"/>
                <a:cs typeface="Courier New"/>
              </a:rPr>
              <a:t> </a:t>
            </a:r>
            <a:r>
              <a:rPr sz="1750" spc="-10" dirty="0" err="1">
                <a:solidFill>
                  <a:srgbClr val="0E0E0E"/>
                </a:solidFill>
                <a:latin typeface="Courier New"/>
                <a:cs typeface="Courier New"/>
              </a:rPr>
              <a:t>терм</a:t>
            </a:r>
            <a:r>
              <a:rPr lang="uk-UA" sz="1750" spc="-10" dirty="0">
                <a:solidFill>
                  <a:srgbClr val="0E0E0E"/>
                </a:solidFill>
                <a:latin typeface="Courier New"/>
                <a:cs typeface="Courier New"/>
              </a:rPr>
              <a:t>і</a:t>
            </a:r>
            <a:r>
              <a:rPr sz="1750" spc="-10" dirty="0" err="1">
                <a:solidFill>
                  <a:srgbClr val="0E0E0E"/>
                </a:solidFill>
                <a:latin typeface="Courier New"/>
                <a:cs typeface="Courier New"/>
              </a:rPr>
              <a:t>на</a:t>
            </a:r>
            <a:r>
              <a:rPr sz="1750" spc="-35" dirty="0">
                <a:solidFill>
                  <a:srgbClr val="0E0E0E"/>
                </a:solidFill>
                <a:latin typeface="Courier New"/>
                <a:cs typeface="Courier New"/>
              </a:rPr>
              <a:t> </a:t>
            </a:r>
            <a:r>
              <a:rPr sz="1750" spc="-10" dirty="0">
                <a:solidFill>
                  <a:srgbClr val="0E0E0E"/>
                </a:solidFill>
                <a:latin typeface="Courier New"/>
                <a:cs typeface="Courier New"/>
              </a:rPr>
              <a:t>2</a:t>
            </a:r>
            <a:r>
              <a:rPr sz="1750" spc="-10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750" spc="-10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750" b="1" spc="-10" dirty="0">
                <a:latin typeface="Courier New"/>
                <a:cs typeface="Courier New"/>
              </a:rPr>
              <a:t>dd</a:t>
            </a:r>
            <a:r>
              <a:rPr sz="1750" spc="-10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750" dirty="0">
              <a:latin typeface="Courier New"/>
              <a:cs typeface="Courier New"/>
            </a:endParaRPr>
          </a:p>
          <a:p>
            <a:pPr marL="122555">
              <a:lnSpc>
                <a:spcPct val="100000"/>
              </a:lnSpc>
              <a:spcBef>
                <a:spcPts val="170"/>
              </a:spcBef>
            </a:pPr>
            <a:r>
              <a:rPr sz="175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750" spc="-5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750" b="1" spc="-5" dirty="0">
                <a:latin typeface="Courier New"/>
                <a:cs typeface="Courier New"/>
              </a:rPr>
              <a:t>dl</a:t>
            </a:r>
            <a:r>
              <a:rPr sz="1750" spc="-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750" dirty="0">
              <a:latin typeface="Courier New"/>
              <a:cs typeface="Courier New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477939" y="627678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673" y="0"/>
                </a:lnTo>
              </a:path>
            </a:pathLst>
          </a:custGeom>
          <a:ln w="382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77939" y="627678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18" y="3829"/>
                </a:moveTo>
                <a:lnTo>
                  <a:pt x="1918" y="3829"/>
                </a:lnTo>
              </a:path>
            </a:pathLst>
          </a:custGeom>
          <a:ln w="765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77939" y="627678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673" y="0"/>
                </a:lnTo>
              </a:path>
            </a:pathLst>
          </a:custGeom>
          <a:ln w="382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77939" y="627678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18" y="3829"/>
                </a:moveTo>
                <a:lnTo>
                  <a:pt x="1918" y="3829"/>
                </a:lnTo>
              </a:path>
            </a:pathLst>
          </a:custGeom>
          <a:ln w="765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87531" y="6279161"/>
            <a:ext cx="9763760" cy="0"/>
          </a:xfrm>
          <a:custGeom>
            <a:avLst/>
            <a:gdLst/>
            <a:ahLst/>
            <a:cxnLst/>
            <a:rect l="l" t="t" r="r" b="b"/>
            <a:pathLst>
              <a:path w="9763760">
                <a:moveTo>
                  <a:pt x="0" y="0"/>
                </a:moveTo>
                <a:lnTo>
                  <a:pt x="9763595" y="0"/>
                </a:lnTo>
              </a:path>
            </a:pathLst>
          </a:custGeom>
          <a:ln w="858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89450" y="6276785"/>
            <a:ext cx="9759950" cy="0"/>
          </a:xfrm>
          <a:custGeom>
            <a:avLst/>
            <a:gdLst/>
            <a:ahLst/>
            <a:cxnLst/>
            <a:rect l="l" t="t" r="r" b="b"/>
            <a:pathLst>
              <a:path w="9759950">
                <a:moveTo>
                  <a:pt x="0" y="0"/>
                </a:moveTo>
                <a:lnTo>
                  <a:pt x="9759758" y="0"/>
                </a:lnTo>
              </a:path>
            </a:pathLst>
          </a:custGeom>
          <a:ln w="382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253045" y="6276785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673" y="0"/>
                </a:lnTo>
              </a:path>
            </a:pathLst>
          </a:custGeom>
          <a:ln w="382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253045" y="6276785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673" y="0"/>
                </a:lnTo>
              </a:path>
            </a:pathLst>
          </a:custGeom>
          <a:ln w="382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81776" y="4335850"/>
            <a:ext cx="0" cy="1948180"/>
          </a:xfrm>
          <a:custGeom>
            <a:avLst/>
            <a:gdLst/>
            <a:ahLst/>
            <a:cxnLst/>
            <a:rect l="l" t="t" r="r" b="b"/>
            <a:pathLst>
              <a:path h="1948179">
                <a:moveTo>
                  <a:pt x="0" y="0"/>
                </a:moveTo>
                <a:lnTo>
                  <a:pt x="0" y="1947601"/>
                </a:lnTo>
              </a:path>
            </a:pathLst>
          </a:custGeom>
          <a:ln w="1151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77939" y="5889068"/>
            <a:ext cx="0" cy="384175"/>
          </a:xfrm>
          <a:custGeom>
            <a:avLst/>
            <a:gdLst/>
            <a:ahLst/>
            <a:cxnLst/>
            <a:rect l="l" t="t" r="r" b="b"/>
            <a:pathLst>
              <a:path h="384175">
                <a:moveTo>
                  <a:pt x="0" y="0"/>
                </a:moveTo>
                <a:lnTo>
                  <a:pt x="0" y="383888"/>
                </a:lnTo>
              </a:path>
            </a:pathLst>
          </a:custGeom>
          <a:ln w="383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256882" y="4335850"/>
            <a:ext cx="0" cy="1948180"/>
          </a:xfrm>
          <a:custGeom>
            <a:avLst/>
            <a:gdLst/>
            <a:ahLst/>
            <a:cxnLst/>
            <a:rect l="l" t="t" r="r" b="b"/>
            <a:pathLst>
              <a:path h="1948179">
                <a:moveTo>
                  <a:pt x="0" y="0"/>
                </a:moveTo>
                <a:lnTo>
                  <a:pt x="0" y="1947601"/>
                </a:lnTo>
              </a:path>
            </a:pathLst>
          </a:custGeom>
          <a:ln w="1151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253044" y="4337764"/>
            <a:ext cx="0" cy="1946910"/>
          </a:xfrm>
          <a:custGeom>
            <a:avLst/>
            <a:gdLst/>
            <a:ahLst/>
            <a:cxnLst/>
            <a:rect l="l" t="t" r="r" b="b"/>
            <a:pathLst>
              <a:path h="1946910">
                <a:moveTo>
                  <a:pt x="0" y="0"/>
                </a:moveTo>
                <a:lnTo>
                  <a:pt x="0" y="1946679"/>
                </a:lnTo>
              </a:path>
            </a:pathLst>
          </a:custGeom>
          <a:ln w="3837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 idx="4294967295"/>
          </p:nvPr>
        </p:nvSpPr>
        <p:spPr>
          <a:xfrm>
            <a:off x="990600" y="650620"/>
            <a:ext cx="6075362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20" dirty="0"/>
              <a:t>Мета </a:t>
            </a:r>
            <a:r>
              <a:rPr spc="-190" dirty="0"/>
              <a:t>створення</a:t>
            </a:r>
            <a:r>
              <a:rPr spc="-685" dirty="0"/>
              <a:t> </a:t>
            </a:r>
            <a:r>
              <a:rPr spc="-165" dirty="0"/>
              <a:t>web-сайту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60398" y="1906651"/>
            <a:ext cx="9121140" cy="3848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lr>
                <a:srgbClr val="1286C3"/>
              </a:buClr>
              <a:buSzPct val="143750"/>
              <a:buChar char="•"/>
              <a:tabLst>
                <a:tab pos="299720" algn="l"/>
              </a:tabLst>
            </a:pPr>
            <a:r>
              <a:rPr sz="2400" spc="-105" dirty="0">
                <a:latin typeface="Arial"/>
                <a:cs typeface="Arial"/>
              </a:rPr>
              <a:t>Залучення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нових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клієнтів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і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партнерів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175"/>
              </a:spcBef>
              <a:buClr>
                <a:srgbClr val="1286C3"/>
              </a:buClr>
              <a:buSzPct val="143750"/>
              <a:buChar char="•"/>
              <a:tabLst>
                <a:tab pos="299720" algn="l"/>
              </a:tabLst>
            </a:pPr>
            <a:r>
              <a:rPr sz="2400" spc="-105" dirty="0">
                <a:latin typeface="Arial"/>
                <a:cs typeface="Arial"/>
              </a:rPr>
              <a:t>Представлення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підприємства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чи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особи</a:t>
            </a:r>
            <a:r>
              <a:rPr sz="2400" spc="-220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в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Інтернеті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175"/>
              </a:spcBef>
              <a:buClr>
                <a:srgbClr val="1286C3"/>
              </a:buClr>
              <a:buSzPct val="143750"/>
              <a:buChar char="•"/>
              <a:tabLst>
                <a:tab pos="299720" algn="l"/>
              </a:tabLst>
            </a:pPr>
            <a:r>
              <a:rPr sz="2400" spc="-65" dirty="0">
                <a:latin typeface="Arial"/>
                <a:cs typeface="Arial"/>
              </a:rPr>
              <a:t>Демонстрація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каталогу</a:t>
            </a:r>
            <a:r>
              <a:rPr sz="2400" spc="-229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з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продукцією,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160" dirty="0">
                <a:latin typeface="Arial"/>
                <a:cs typeface="Arial"/>
              </a:rPr>
              <a:t>а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також</a:t>
            </a:r>
            <a:r>
              <a:rPr sz="2400" spc="-22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послуг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підприємства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180"/>
              </a:spcBef>
              <a:buClr>
                <a:srgbClr val="1286C3"/>
              </a:buClr>
              <a:buSzPct val="143750"/>
              <a:buChar char="•"/>
              <a:tabLst>
                <a:tab pos="299720" algn="l"/>
              </a:tabLst>
            </a:pPr>
            <a:r>
              <a:rPr sz="2400" spc="-114" dirty="0">
                <a:latin typeface="Arial"/>
                <a:cs typeface="Arial"/>
              </a:rPr>
              <a:t>Створення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додаткового</a:t>
            </a:r>
            <a:r>
              <a:rPr sz="2400" spc="-23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каналу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продажів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через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Інтернет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175"/>
              </a:spcBef>
              <a:buClr>
                <a:srgbClr val="1286C3"/>
              </a:buClr>
              <a:buSzPct val="143750"/>
              <a:buChar char="•"/>
              <a:tabLst>
                <a:tab pos="299720" algn="l"/>
              </a:tabLst>
            </a:pPr>
            <a:r>
              <a:rPr sz="2400" spc="-105" dirty="0">
                <a:latin typeface="Arial"/>
                <a:cs typeface="Arial"/>
              </a:rPr>
              <a:t>Залучення </a:t>
            </a:r>
            <a:r>
              <a:rPr sz="2400" spc="-65" dirty="0">
                <a:latin typeface="Arial"/>
                <a:cs typeface="Arial"/>
              </a:rPr>
              <a:t>цільових </a:t>
            </a:r>
            <a:r>
              <a:rPr sz="2400" spc="-45" dirty="0">
                <a:latin typeface="Arial"/>
                <a:cs typeface="Arial"/>
              </a:rPr>
              <a:t>клієнтів</a:t>
            </a:r>
            <a:r>
              <a:rPr sz="2400" spc="-52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на ресурс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180"/>
              </a:spcBef>
              <a:buClr>
                <a:srgbClr val="1286C3"/>
              </a:buClr>
              <a:buSzPct val="143750"/>
              <a:buChar char="•"/>
              <a:tabLst>
                <a:tab pos="299720" algn="l"/>
              </a:tabLst>
            </a:pPr>
            <a:r>
              <a:rPr sz="2400" spc="-95" dirty="0">
                <a:latin typeface="Arial"/>
                <a:cs typeface="Arial"/>
              </a:rPr>
              <a:t>Проведення </a:t>
            </a:r>
            <a:r>
              <a:rPr sz="2400" spc="-70" dirty="0">
                <a:latin typeface="Arial"/>
                <a:cs typeface="Arial"/>
              </a:rPr>
              <a:t>досліджень цільових</a:t>
            </a:r>
            <a:r>
              <a:rPr sz="2400" spc="-38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груп</a:t>
            </a:r>
            <a:endParaRPr sz="2400">
              <a:latin typeface="Arial"/>
              <a:cs typeface="Arial"/>
            </a:endParaRPr>
          </a:p>
          <a:p>
            <a:pPr marL="299085" marR="995044" indent="-286385">
              <a:lnSpc>
                <a:spcPct val="100000"/>
              </a:lnSpc>
              <a:spcBef>
                <a:spcPts val="1175"/>
              </a:spcBef>
              <a:buClr>
                <a:srgbClr val="1286C3"/>
              </a:buClr>
              <a:buSzPct val="143750"/>
              <a:buChar char="•"/>
              <a:tabLst>
                <a:tab pos="299720" algn="l"/>
              </a:tabLst>
            </a:pPr>
            <a:r>
              <a:rPr sz="2400" spc="-114" dirty="0">
                <a:latin typeface="Arial"/>
                <a:cs typeface="Arial"/>
              </a:rPr>
              <a:t>Створення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рекламних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кампаній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в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Інтернеті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для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продукції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та  </a:t>
            </a:r>
            <a:r>
              <a:rPr sz="2400" spc="-65" dirty="0">
                <a:latin typeface="Arial"/>
                <a:cs typeface="Arial"/>
              </a:rPr>
              <a:t>різноманітних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акцій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 idx="4294967295"/>
          </p:nvPr>
        </p:nvSpPr>
        <p:spPr>
          <a:xfrm>
            <a:off x="0" y="527050"/>
            <a:ext cx="28035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08990">
              <a:lnSpc>
                <a:spcPct val="100000"/>
              </a:lnSpc>
              <a:spcBef>
                <a:spcPts val="95"/>
              </a:spcBef>
            </a:pPr>
            <a:r>
              <a:rPr spc="-150" dirty="0"/>
              <a:t>Приклад</a:t>
            </a:r>
          </a:p>
        </p:txBody>
      </p:sp>
      <p:sp>
        <p:nvSpPr>
          <p:cNvPr id="10" name="object 10"/>
          <p:cNvSpPr/>
          <p:nvPr/>
        </p:nvSpPr>
        <p:spPr>
          <a:xfrm>
            <a:off x="3203448" y="1752600"/>
            <a:ext cx="6580632" cy="4224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 idx="4294967295"/>
          </p:nvPr>
        </p:nvSpPr>
        <p:spPr>
          <a:xfrm>
            <a:off x="2957321" y="762000"/>
            <a:ext cx="2008187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0" dirty="0"/>
              <a:t>Приклад</a:t>
            </a:r>
          </a:p>
        </p:txBody>
      </p:sp>
      <p:sp>
        <p:nvSpPr>
          <p:cNvPr id="10" name="object 10"/>
          <p:cNvSpPr/>
          <p:nvPr/>
        </p:nvSpPr>
        <p:spPr>
          <a:xfrm>
            <a:off x="5907023" y="876300"/>
            <a:ext cx="6091428" cy="5763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8600" y="1524000"/>
            <a:ext cx="5457443" cy="40462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 idx="4294967295"/>
          </p:nvPr>
        </p:nvSpPr>
        <p:spPr>
          <a:xfrm>
            <a:off x="3535234" y="609600"/>
            <a:ext cx="64992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70" dirty="0"/>
              <a:t>Вкладений </a:t>
            </a:r>
            <a:r>
              <a:rPr spc="-200" dirty="0"/>
              <a:t>список</a:t>
            </a:r>
            <a:r>
              <a:rPr spc="-585" dirty="0"/>
              <a:t> </a:t>
            </a:r>
            <a:r>
              <a:rPr spc="-195" dirty="0"/>
              <a:t>(приклад)</a:t>
            </a:r>
          </a:p>
        </p:txBody>
      </p:sp>
      <p:sp>
        <p:nvSpPr>
          <p:cNvPr id="10" name="object 10"/>
          <p:cNvSpPr/>
          <p:nvPr/>
        </p:nvSpPr>
        <p:spPr>
          <a:xfrm>
            <a:off x="6784847" y="1607819"/>
            <a:ext cx="5105400" cy="5036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17064" y="2231135"/>
            <a:ext cx="3838955" cy="30373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>
            <a:spLocks noGrp="1"/>
          </p:cNvSpPr>
          <p:nvPr>
            <p:ph type="title" idx="4294967295"/>
          </p:nvPr>
        </p:nvSpPr>
        <p:spPr>
          <a:xfrm>
            <a:off x="5423914" y="1263840"/>
            <a:ext cx="6267450" cy="18557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37970" marR="5080" indent="-1525905">
              <a:lnSpc>
                <a:spcPct val="100000"/>
              </a:lnSpc>
              <a:spcBef>
                <a:spcPts val="100"/>
              </a:spcBef>
            </a:pPr>
            <a:r>
              <a:rPr sz="6000" spc="-335" dirty="0">
                <a:solidFill>
                  <a:schemeClr val="tx1"/>
                </a:solidFill>
              </a:rPr>
              <a:t>6.</a:t>
            </a:r>
            <a:r>
              <a:rPr sz="6000" spc="-655" dirty="0">
                <a:solidFill>
                  <a:schemeClr val="tx1"/>
                </a:solidFill>
              </a:rPr>
              <a:t> </a:t>
            </a:r>
            <a:r>
              <a:rPr sz="6000" spc="-265" dirty="0">
                <a:solidFill>
                  <a:schemeClr val="tx1"/>
                </a:solidFill>
              </a:rPr>
              <a:t>Гіперпосилання  </a:t>
            </a:r>
            <a:r>
              <a:rPr sz="6000" spc="-30" dirty="0">
                <a:solidFill>
                  <a:schemeClr val="tx1"/>
                </a:solidFill>
              </a:rPr>
              <a:t>(HTML</a:t>
            </a:r>
            <a:r>
              <a:rPr sz="6000" spc="-635" dirty="0">
                <a:solidFill>
                  <a:schemeClr val="tx1"/>
                </a:solidFill>
              </a:rPr>
              <a:t> </a:t>
            </a:r>
            <a:r>
              <a:rPr sz="6000" spc="45" dirty="0">
                <a:solidFill>
                  <a:schemeClr val="tx1"/>
                </a:solidFill>
              </a:rPr>
              <a:t>LINKS)</a:t>
            </a:r>
            <a:endParaRPr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 idx="4294967295"/>
          </p:nvPr>
        </p:nvSpPr>
        <p:spPr>
          <a:xfrm>
            <a:off x="1066800" y="560795"/>
            <a:ext cx="83693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90" dirty="0"/>
              <a:t>Створення </a:t>
            </a:r>
            <a:r>
              <a:rPr spc="-175" dirty="0"/>
              <a:t>посилань </a:t>
            </a:r>
            <a:r>
              <a:rPr spc="-135" dirty="0"/>
              <a:t>на</a:t>
            </a:r>
            <a:r>
              <a:rPr spc="-915" dirty="0"/>
              <a:t> </a:t>
            </a:r>
            <a:r>
              <a:rPr spc="-215" dirty="0"/>
              <a:t>інші </a:t>
            </a:r>
            <a:r>
              <a:rPr spc="-180" dirty="0"/>
              <a:t>сторінки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body" idx="4294967295"/>
          </p:nvPr>
        </p:nvSpPr>
        <p:spPr>
          <a:xfrm>
            <a:off x="1055255" y="1205210"/>
            <a:ext cx="9485312" cy="160337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99085" marR="5080" indent="-286385" algn="just">
              <a:lnSpc>
                <a:spcPts val="3020"/>
              </a:lnSpc>
              <a:spcBef>
                <a:spcPts val="480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pc="-160" dirty="0"/>
              <a:t>Елемент</a:t>
            </a:r>
            <a:r>
              <a:rPr spc="-210" dirty="0"/>
              <a:t> </a:t>
            </a:r>
            <a:r>
              <a:rPr b="1" spc="-135" dirty="0">
                <a:latin typeface="Trebuchet MS"/>
                <a:cs typeface="Trebuchet MS"/>
              </a:rPr>
              <a:t>&lt;a&gt;</a:t>
            </a:r>
            <a:r>
              <a:rPr b="1" spc="-270" dirty="0">
                <a:latin typeface="Trebuchet MS"/>
                <a:cs typeface="Trebuchet MS"/>
              </a:rPr>
              <a:t> </a:t>
            </a:r>
            <a:r>
              <a:rPr spc="-145" dirty="0"/>
              <a:t>є</a:t>
            </a:r>
            <a:r>
              <a:rPr spc="-220" dirty="0"/>
              <a:t> </a:t>
            </a:r>
            <a:r>
              <a:rPr spc="-85" dirty="0"/>
              <a:t>одним</a:t>
            </a:r>
            <a:r>
              <a:rPr spc="-215" dirty="0"/>
              <a:t> </a:t>
            </a:r>
            <a:r>
              <a:rPr spc="-85" dirty="0"/>
              <a:t>з</a:t>
            </a:r>
            <a:r>
              <a:rPr spc="-225" dirty="0"/>
              <a:t> </a:t>
            </a:r>
            <a:r>
              <a:rPr spc="-100" dirty="0"/>
              <a:t>найважливіших</a:t>
            </a:r>
            <a:r>
              <a:rPr spc="-170" dirty="0"/>
              <a:t> </a:t>
            </a:r>
            <a:r>
              <a:rPr spc="-120" dirty="0"/>
              <a:t>в</a:t>
            </a:r>
            <a:r>
              <a:rPr spc="-220" dirty="0"/>
              <a:t> </a:t>
            </a:r>
            <a:r>
              <a:rPr spc="25" dirty="0"/>
              <a:t>html</a:t>
            </a:r>
            <a:r>
              <a:rPr spc="-195" dirty="0"/>
              <a:t> </a:t>
            </a:r>
            <a:r>
              <a:rPr spc="25" dirty="0"/>
              <a:t>і</a:t>
            </a:r>
            <a:r>
              <a:rPr spc="-210" dirty="0"/>
              <a:t> </a:t>
            </a:r>
            <a:r>
              <a:rPr spc="-85" dirty="0"/>
              <a:t>призначений  </a:t>
            </a:r>
            <a:r>
              <a:rPr spc="-100" dirty="0"/>
              <a:t>для </a:t>
            </a:r>
            <a:r>
              <a:rPr spc="-105" dirty="0"/>
              <a:t>створення </a:t>
            </a:r>
            <a:r>
              <a:rPr spc="-100" dirty="0"/>
              <a:t>посилань. </a:t>
            </a:r>
            <a:r>
              <a:rPr spc="-45" dirty="0"/>
              <a:t>Для </a:t>
            </a:r>
            <a:r>
              <a:rPr spc="-35" dirty="0"/>
              <a:t>цього </a:t>
            </a:r>
            <a:r>
              <a:rPr spc="-80" dirty="0"/>
              <a:t>необхідно </a:t>
            </a:r>
            <a:r>
              <a:rPr spc="-65" dirty="0"/>
              <a:t>повідомити  </a:t>
            </a:r>
            <a:r>
              <a:rPr spc="-114" dirty="0"/>
              <a:t>браузеру, </a:t>
            </a:r>
            <a:r>
              <a:rPr spc="-145" dirty="0"/>
              <a:t>що є </a:t>
            </a:r>
            <a:r>
              <a:rPr spc="-105" dirty="0"/>
              <a:t>посиланням, </a:t>
            </a:r>
            <a:r>
              <a:rPr spc="-190" dirty="0"/>
              <a:t>а </a:t>
            </a:r>
            <a:r>
              <a:rPr spc="-60" dirty="0"/>
              <a:t>також </a:t>
            </a:r>
            <a:r>
              <a:rPr spc="-90" dirty="0"/>
              <a:t>вказати </a:t>
            </a:r>
            <a:r>
              <a:rPr spc="-110" dirty="0"/>
              <a:t>адресу  </a:t>
            </a:r>
            <a:r>
              <a:rPr spc="-80" dirty="0"/>
              <a:t>документа,</a:t>
            </a:r>
            <a:r>
              <a:rPr spc="-229" dirty="0"/>
              <a:t> </a:t>
            </a:r>
            <a:r>
              <a:rPr spc="-125" dirty="0"/>
              <a:t>на</a:t>
            </a:r>
            <a:r>
              <a:rPr spc="-190" dirty="0"/>
              <a:t> </a:t>
            </a:r>
            <a:r>
              <a:rPr spc="-20" dirty="0"/>
              <a:t>який</a:t>
            </a:r>
            <a:r>
              <a:rPr spc="-204" dirty="0"/>
              <a:t> </a:t>
            </a:r>
            <a:r>
              <a:rPr spc="-85" dirty="0"/>
              <a:t>слід</a:t>
            </a:r>
            <a:r>
              <a:rPr spc="-220" dirty="0"/>
              <a:t> </a:t>
            </a:r>
            <a:r>
              <a:rPr spc="-75" dirty="0"/>
              <a:t>зробити</a:t>
            </a:r>
            <a:r>
              <a:rPr spc="-204" dirty="0"/>
              <a:t> </a:t>
            </a:r>
            <a:r>
              <a:rPr spc="-100" dirty="0"/>
              <a:t>посилання.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563116" y="2787522"/>
            <a:ext cx="205740" cy="643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50" dirty="0">
                <a:solidFill>
                  <a:srgbClr val="1286C3"/>
                </a:solidFill>
                <a:latin typeface="Arial"/>
                <a:cs typeface="Arial"/>
              </a:rPr>
              <a:t>•</a:t>
            </a:r>
            <a:endParaRPr sz="40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55255" y="3449600"/>
            <a:ext cx="9632315" cy="291846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99085" marR="309245" indent="-286385" algn="just">
              <a:lnSpc>
                <a:spcPts val="3030"/>
              </a:lnSpc>
              <a:spcBef>
                <a:spcPts val="470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05" dirty="0">
                <a:latin typeface="Arial"/>
                <a:cs typeface="Arial"/>
              </a:rPr>
              <a:t>Як </a:t>
            </a:r>
            <a:r>
              <a:rPr sz="2800" spc="-110" dirty="0">
                <a:latin typeface="Arial"/>
                <a:cs typeface="Arial"/>
              </a:rPr>
              <a:t>значення </a:t>
            </a:r>
            <a:r>
              <a:rPr sz="2800" spc="-105" dirty="0">
                <a:latin typeface="Arial"/>
                <a:cs typeface="Arial"/>
              </a:rPr>
              <a:t>атрибута </a:t>
            </a:r>
            <a:r>
              <a:rPr sz="2800" b="1" spc="-160" dirty="0">
                <a:latin typeface="Trebuchet MS"/>
                <a:cs typeface="Trebuchet MS"/>
              </a:rPr>
              <a:t>href </a:t>
            </a:r>
            <a:r>
              <a:rPr sz="2800" spc="-90" dirty="0">
                <a:latin typeface="Arial"/>
                <a:cs typeface="Arial"/>
              </a:rPr>
              <a:t>використовується </a:t>
            </a:r>
            <a:r>
              <a:rPr sz="2800" spc="-135" dirty="0">
                <a:latin typeface="Arial"/>
                <a:cs typeface="Arial"/>
              </a:rPr>
              <a:t>адреса  </a:t>
            </a:r>
            <a:r>
              <a:rPr sz="2800" spc="-85" dirty="0">
                <a:latin typeface="Arial"/>
                <a:cs typeface="Arial"/>
              </a:rPr>
              <a:t>документа </a:t>
            </a:r>
            <a:r>
              <a:rPr sz="2800" spc="-155" dirty="0">
                <a:latin typeface="Arial"/>
                <a:cs typeface="Arial"/>
              </a:rPr>
              <a:t>(URL, </a:t>
            </a:r>
            <a:r>
              <a:rPr sz="2800" spc="-105" dirty="0">
                <a:latin typeface="Arial"/>
                <a:cs typeface="Arial"/>
              </a:rPr>
              <a:t>Universal </a:t>
            </a:r>
            <a:r>
              <a:rPr sz="2800" spc="-175" dirty="0">
                <a:latin typeface="Arial"/>
                <a:cs typeface="Arial"/>
              </a:rPr>
              <a:t>Resource </a:t>
            </a:r>
            <a:r>
              <a:rPr sz="2800" spc="-80" dirty="0">
                <a:latin typeface="Arial"/>
                <a:cs typeface="Arial"/>
              </a:rPr>
              <a:t>Locator,</a:t>
            </a:r>
            <a:r>
              <a:rPr sz="2800" spc="-495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універсальний  </a:t>
            </a:r>
            <a:r>
              <a:rPr sz="2800" spc="-30" dirty="0">
                <a:latin typeface="Arial"/>
                <a:cs typeface="Arial"/>
              </a:rPr>
              <a:t>покажчик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ресурсів),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на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який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відбувається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перехід.</a:t>
            </a:r>
            <a:endParaRPr sz="2800" dirty="0">
              <a:latin typeface="Arial"/>
              <a:cs typeface="Arial"/>
            </a:endParaRPr>
          </a:p>
          <a:p>
            <a:pPr marL="299085" marR="821690" indent="-286385" algn="just">
              <a:lnSpc>
                <a:spcPts val="3020"/>
              </a:lnSpc>
              <a:spcBef>
                <a:spcPts val="126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20" dirty="0">
                <a:latin typeface="Arial"/>
                <a:cs typeface="Arial"/>
              </a:rPr>
              <a:t>Вміст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тега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b="1" spc="-135" dirty="0">
                <a:latin typeface="Trebuchet MS"/>
                <a:cs typeface="Trebuchet MS"/>
              </a:rPr>
              <a:t>&lt;a&gt;</a:t>
            </a:r>
            <a:r>
              <a:rPr sz="2800" b="1" spc="-280" dirty="0">
                <a:latin typeface="Trebuchet MS"/>
                <a:cs typeface="Trebuchet MS"/>
              </a:rPr>
              <a:t> </a:t>
            </a:r>
            <a:r>
              <a:rPr sz="2800" spc="-105" dirty="0">
                <a:latin typeface="Arial"/>
                <a:cs typeface="Arial"/>
              </a:rPr>
              <a:t>виступає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в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якості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мітки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для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посилання.</a:t>
            </a:r>
            <a:r>
              <a:rPr sz="2800" spc="-265" dirty="0">
                <a:latin typeface="Arial"/>
                <a:cs typeface="Arial"/>
              </a:rPr>
              <a:t> </a:t>
            </a:r>
            <a:r>
              <a:rPr sz="2800" spc="-130" dirty="0">
                <a:latin typeface="Arial"/>
                <a:cs typeface="Arial"/>
              </a:rPr>
              <a:t>У  </a:t>
            </a:r>
            <a:r>
              <a:rPr sz="2800" spc="-100" dirty="0">
                <a:latin typeface="Arial"/>
                <a:cs typeface="Arial"/>
              </a:rPr>
              <a:t>браузері </a:t>
            </a:r>
            <a:r>
              <a:rPr sz="2800" spc="-55" dirty="0">
                <a:latin typeface="Arial"/>
                <a:cs typeface="Arial"/>
              </a:rPr>
              <a:t>мітка </a:t>
            </a:r>
            <a:r>
              <a:rPr sz="2800" spc="-110" dirty="0">
                <a:latin typeface="Arial"/>
                <a:cs typeface="Arial"/>
              </a:rPr>
              <a:t>відображається </a:t>
            </a:r>
            <a:r>
              <a:rPr sz="2800" spc="-60" dirty="0">
                <a:latin typeface="Arial"/>
                <a:cs typeface="Arial"/>
              </a:rPr>
              <a:t>у</a:t>
            </a:r>
            <a:r>
              <a:rPr sz="2800" spc="-605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вигляді </a:t>
            </a:r>
            <a:r>
              <a:rPr sz="2800" spc="-65" dirty="0">
                <a:latin typeface="Arial"/>
                <a:cs typeface="Arial"/>
              </a:rPr>
              <a:t>підкресленого</a:t>
            </a:r>
            <a:endParaRPr sz="2800" dirty="0">
              <a:latin typeface="Arial"/>
              <a:cs typeface="Arial"/>
            </a:endParaRPr>
          </a:p>
          <a:p>
            <a:pPr marL="299085" marR="5080" algn="just">
              <a:lnSpc>
                <a:spcPts val="3020"/>
              </a:lnSpc>
              <a:spcBef>
                <a:spcPts val="10"/>
              </a:spcBef>
            </a:pPr>
            <a:r>
              <a:rPr sz="2800" spc="-90" dirty="0">
                <a:latin typeface="Arial"/>
                <a:cs typeface="Arial"/>
              </a:rPr>
              <a:t>тексту,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щоб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показати,</a:t>
            </a:r>
            <a:r>
              <a:rPr sz="2800" spc="-180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що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можна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клацнути</a:t>
            </a:r>
            <a:r>
              <a:rPr sz="2800" spc="-170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на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ньому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кнопкою  </a:t>
            </a:r>
            <a:r>
              <a:rPr sz="2800" spc="-90" dirty="0">
                <a:latin typeface="Arial"/>
                <a:cs typeface="Arial"/>
              </a:rPr>
              <a:t>миші.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61745" y="2874847"/>
            <a:ext cx="9668510" cy="366766"/>
          </a:xfrm>
          <a:prstGeom prst="rect">
            <a:avLst/>
          </a:prstGeom>
          <a:solidFill>
            <a:srgbClr val="F4F4FF"/>
          </a:solidFill>
        </p:spPr>
        <p:txBody>
          <a:bodyPr vert="horz" wrap="square" lIns="0" tIns="104139" rIns="0" bIns="0" rtlCol="0">
            <a:spAutoFit/>
          </a:bodyPr>
          <a:lstStyle/>
          <a:p>
            <a:pPr marL="121285">
              <a:lnSpc>
                <a:spcPct val="100000"/>
              </a:lnSpc>
              <a:spcBef>
                <a:spcPts val="819"/>
              </a:spcBef>
            </a:pPr>
            <a:r>
              <a:rPr sz="1700" spc="2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700" b="1" spc="25" dirty="0">
                <a:latin typeface="Courier New"/>
                <a:cs typeface="Courier New"/>
              </a:rPr>
              <a:t>a </a:t>
            </a:r>
            <a:r>
              <a:rPr sz="1700" spc="10" dirty="0">
                <a:solidFill>
                  <a:srgbClr val="000066"/>
                </a:solidFill>
                <a:latin typeface="Courier New"/>
                <a:cs typeface="Courier New"/>
              </a:rPr>
              <a:t>href</a:t>
            </a:r>
            <a:r>
              <a:rPr sz="1700" spc="10" dirty="0">
                <a:solidFill>
                  <a:srgbClr val="66CC66"/>
                </a:solidFill>
                <a:latin typeface="Courier New"/>
                <a:cs typeface="Courier New"/>
              </a:rPr>
              <a:t>=</a:t>
            </a:r>
            <a:r>
              <a:rPr sz="1700" spc="10" dirty="0">
                <a:solidFill>
                  <a:srgbClr val="FF0000"/>
                </a:solidFill>
                <a:latin typeface="Courier New"/>
                <a:cs typeface="Courier New"/>
              </a:rPr>
              <a:t>"URL"</a:t>
            </a:r>
            <a:r>
              <a:rPr sz="1700" spc="10" dirty="0">
                <a:solidFill>
                  <a:srgbClr val="009900"/>
                </a:solidFill>
                <a:latin typeface="Courier New"/>
                <a:cs typeface="Courier New"/>
              </a:rPr>
              <a:t>&gt; </a:t>
            </a:r>
            <a:r>
              <a:rPr lang="uk-UA" sz="1700" spc="10" dirty="0">
                <a:solidFill>
                  <a:srgbClr val="0E0E0E"/>
                </a:solidFill>
                <a:latin typeface="Courier New"/>
                <a:cs typeface="Courier New"/>
              </a:rPr>
              <a:t>Назва посилання</a:t>
            </a:r>
            <a:r>
              <a:rPr sz="1700" spc="10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700" spc="10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700" b="1" spc="10" dirty="0">
                <a:latin typeface="Courier New"/>
                <a:cs typeface="Courier New"/>
              </a:rPr>
              <a:t>a</a:t>
            </a:r>
            <a:r>
              <a:rPr sz="1700" spc="10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700" dirty="0">
              <a:latin typeface="Courier New"/>
              <a:cs typeface="Courier Ne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14895" y="2936751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30">
                <a:moveTo>
                  <a:pt x="0" y="11298"/>
                </a:moveTo>
                <a:lnTo>
                  <a:pt x="11397" y="11298"/>
                </a:lnTo>
                <a:lnTo>
                  <a:pt x="11397" y="0"/>
                </a:lnTo>
                <a:lnTo>
                  <a:pt x="0" y="0"/>
                </a:lnTo>
                <a:lnTo>
                  <a:pt x="0" y="11298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16795" y="2938634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598" y="0"/>
                </a:lnTo>
              </a:path>
            </a:pathLst>
          </a:custGeom>
          <a:ln w="376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16795" y="2938634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1899" y="3766"/>
                </a:moveTo>
                <a:lnTo>
                  <a:pt x="1899" y="3766"/>
                </a:lnTo>
              </a:path>
            </a:pathLst>
          </a:custGeom>
          <a:ln w="753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14895" y="2936751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30">
                <a:moveTo>
                  <a:pt x="0" y="11298"/>
                </a:moveTo>
                <a:lnTo>
                  <a:pt x="11397" y="11298"/>
                </a:lnTo>
                <a:lnTo>
                  <a:pt x="11397" y="0"/>
                </a:lnTo>
                <a:lnTo>
                  <a:pt x="0" y="0"/>
                </a:lnTo>
                <a:lnTo>
                  <a:pt x="0" y="11298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16795" y="2938634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598" y="0"/>
                </a:lnTo>
              </a:path>
            </a:pathLst>
          </a:custGeom>
          <a:ln w="376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16795" y="2938634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1899" y="3766"/>
                </a:moveTo>
                <a:lnTo>
                  <a:pt x="1899" y="3766"/>
                </a:lnTo>
              </a:path>
            </a:pathLst>
          </a:custGeom>
          <a:ln w="753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596138" y="2938634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598" y="0"/>
                </a:lnTo>
              </a:path>
            </a:pathLst>
          </a:custGeom>
          <a:ln w="376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596138" y="2938634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1899" y="3766"/>
                </a:moveTo>
                <a:lnTo>
                  <a:pt x="1899" y="3766"/>
                </a:lnTo>
              </a:path>
            </a:pathLst>
          </a:custGeom>
          <a:ln w="753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16795" y="3433402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598" y="0"/>
                </a:lnTo>
              </a:path>
            </a:pathLst>
          </a:custGeom>
          <a:ln w="376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916795" y="3433402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8002"/>
                </a:lnTo>
              </a:path>
            </a:pathLst>
          </a:custGeom>
          <a:ln w="379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16795" y="3433402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598" y="0"/>
                </a:lnTo>
              </a:path>
            </a:pathLst>
          </a:custGeom>
          <a:ln w="376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16795" y="3433402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8002"/>
                </a:lnTo>
              </a:path>
            </a:pathLst>
          </a:custGeom>
          <a:ln w="379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596138" y="3433402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598" y="0"/>
                </a:lnTo>
              </a:path>
            </a:pathLst>
          </a:custGeom>
          <a:ln w="376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20594" y="2948055"/>
            <a:ext cx="0" cy="492125"/>
          </a:xfrm>
          <a:custGeom>
            <a:avLst/>
            <a:gdLst/>
            <a:ahLst/>
            <a:cxnLst/>
            <a:rect l="l" t="t" r="r" b="b"/>
            <a:pathLst>
              <a:path h="492125">
                <a:moveTo>
                  <a:pt x="0" y="0"/>
                </a:moveTo>
                <a:lnTo>
                  <a:pt x="0" y="491613"/>
                </a:lnTo>
              </a:path>
            </a:pathLst>
          </a:custGeom>
          <a:ln w="11397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16795" y="2949933"/>
            <a:ext cx="0" cy="480059"/>
          </a:xfrm>
          <a:custGeom>
            <a:avLst/>
            <a:gdLst/>
            <a:ahLst/>
            <a:cxnLst/>
            <a:rect l="l" t="t" r="r" b="b"/>
            <a:pathLst>
              <a:path h="480060">
                <a:moveTo>
                  <a:pt x="0" y="0"/>
                </a:moveTo>
                <a:lnTo>
                  <a:pt x="0" y="479703"/>
                </a:lnTo>
              </a:path>
            </a:pathLst>
          </a:custGeom>
          <a:ln w="379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 idx="4294967295"/>
          </p:nvPr>
        </p:nvSpPr>
        <p:spPr>
          <a:xfrm>
            <a:off x="3352800" y="1573133"/>
            <a:ext cx="5881687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70" dirty="0"/>
              <a:t>Адреси </a:t>
            </a:r>
            <a:r>
              <a:rPr spc="-135" dirty="0"/>
              <a:t>на</a:t>
            </a:r>
            <a:r>
              <a:rPr spc="-600" dirty="0"/>
              <a:t> </a:t>
            </a:r>
            <a:r>
              <a:rPr spc="-180" dirty="0"/>
              <a:t>web-сторінках.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63116" y="3174618"/>
            <a:ext cx="93579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20" dirty="0">
                <a:latin typeface="Arial"/>
                <a:cs typeface="Arial"/>
              </a:rPr>
              <a:t>Адреса</a:t>
            </a:r>
            <a:r>
              <a:rPr sz="2800" spc="-235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посилання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може</a:t>
            </a:r>
            <a:r>
              <a:rPr sz="2800" spc="-229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бути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b="1" spc="-105" dirty="0">
                <a:latin typeface="Trebuchet MS"/>
                <a:cs typeface="Trebuchet MS"/>
              </a:rPr>
              <a:t>абсолютною</a:t>
            </a:r>
            <a:r>
              <a:rPr sz="2800" b="1" spc="-280" dirty="0">
                <a:latin typeface="Trebuchet MS"/>
                <a:cs typeface="Trebuchet MS"/>
              </a:rPr>
              <a:t> </a:t>
            </a:r>
            <a:r>
              <a:rPr sz="2800" spc="-135" dirty="0">
                <a:latin typeface="Arial"/>
                <a:cs typeface="Arial"/>
              </a:rPr>
              <a:t>або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b="1" spc="-110" dirty="0">
                <a:latin typeface="Trebuchet MS"/>
                <a:cs typeface="Trebuchet MS"/>
              </a:rPr>
              <a:t>відносною</a:t>
            </a:r>
            <a:r>
              <a:rPr sz="2800" spc="-11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85047" y="3991086"/>
            <a:ext cx="10002520" cy="1279838"/>
          </a:xfrm>
          <a:prstGeom prst="rect">
            <a:avLst/>
          </a:prstGeom>
          <a:solidFill>
            <a:srgbClr val="F4F4FF"/>
          </a:solidFill>
          <a:ln w="11778">
            <a:solidFill>
              <a:srgbClr val="999999"/>
            </a:solidFill>
          </a:ln>
        </p:spPr>
        <p:txBody>
          <a:bodyPr vert="horz" wrap="square" lIns="0" tIns="106680" rIns="0" bIns="0" rtlCol="0">
            <a:spAutoFit/>
          </a:bodyPr>
          <a:lstStyle/>
          <a:p>
            <a:pPr marL="131445">
              <a:lnSpc>
                <a:spcPct val="100000"/>
              </a:lnSpc>
              <a:spcBef>
                <a:spcPts val="840"/>
              </a:spcBef>
            </a:pPr>
            <a:r>
              <a:rPr sz="1800" i="1" spc="-10" dirty="0">
                <a:solidFill>
                  <a:srgbClr val="808080"/>
                </a:solidFill>
                <a:latin typeface="Courier New"/>
                <a:cs typeface="Courier New"/>
              </a:rPr>
              <a:t>&lt;!</a:t>
            </a:r>
            <a:r>
              <a:rPr lang="uk-UA" sz="1800" i="1" spc="-10" dirty="0">
                <a:solidFill>
                  <a:srgbClr val="808080"/>
                </a:solidFill>
                <a:latin typeface="Courier New"/>
                <a:cs typeface="Courier New"/>
              </a:rPr>
              <a:t>–</a:t>
            </a:r>
            <a:r>
              <a:rPr sz="1800" i="1" spc="-10" dirty="0">
                <a:solidFill>
                  <a:srgbClr val="808080"/>
                </a:solidFill>
                <a:latin typeface="Courier New"/>
                <a:cs typeface="Courier New"/>
              </a:rPr>
              <a:t> </a:t>
            </a:r>
            <a:r>
              <a:rPr lang="uk-UA" sz="1800" i="1" spc="-20" dirty="0">
                <a:solidFill>
                  <a:srgbClr val="808080"/>
                </a:solidFill>
                <a:latin typeface="Courier New"/>
                <a:cs typeface="Courier New"/>
              </a:rPr>
              <a:t>Відносний шлях</a:t>
            </a:r>
            <a:r>
              <a:rPr sz="1800" i="1" spc="-15" dirty="0">
                <a:solidFill>
                  <a:srgbClr val="808080"/>
                </a:solidFill>
                <a:latin typeface="Courier New"/>
                <a:cs typeface="Courier New"/>
              </a:rPr>
              <a:t>--&gt;</a:t>
            </a:r>
            <a:endParaRPr sz="1800" dirty="0">
              <a:latin typeface="Courier New"/>
              <a:cs typeface="Courier New"/>
            </a:endParaRPr>
          </a:p>
          <a:p>
            <a:pPr marL="131445">
              <a:lnSpc>
                <a:spcPct val="100000"/>
              </a:lnSpc>
              <a:spcBef>
                <a:spcPts val="160"/>
              </a:spcBef>
            </a:pPr>
            <a:r>
              <a:rPr sz="180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800" b="1" spc="-5" dirty="0">
                <a:latin typeface="Courier New"/>
                <a:cs typeface="Courier New"/>
              </a:rPr>
              <a:t>a </a:t>
            </a:r>
            <a:r>
              <a:rPr sz="1800" spc="-15" dirty="0">
                <a:solidFill>
                  <a:srgbClr val="000066"/>
                </a:solidFill>
                <a:latin typeface="Courier New"/>
                <a:cs typeface="Courier New"/>
              </a:rPr>
              <a:t>href</a:t>
            </a:r>
            <a:r>
              <a:rPr sz="1800" spc="-15" dirty="0">
                <a:solidFill>
                  <a:srgbClr val="66CC66"/>
                </a:solidFill>
                <a:latin typeface="Courier New"/>
                <a:cs typeface="Courier New"/>
              </a:rPr>
              <a:t>=</a:t>
            </a:r>
            <a:r>
              <a:rPr sz="1800" spc="-15" dirty="0">
                <a:solidFill>
                  <a:srgbClr val="FF0000"/>
                </a:solidFill>
                <a:latin typeface="Courier New"/>
                <a:cs typeface="Courier New"/>
              </a:rPr>
              <a:t>"/about.html"</a:t>
            </a:r>
            <a:r>
              <a:rPr sz="1800" spc="-1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r>
              <a:rPr lang="uk-UA" sz="1800" spc="-15" dirty="0">
                <a:solidFill>
                  <a:srgbClr val="0E0E0E"/>
                </a:solidFill>
                <a:latin typeface="Courier New"/>
                <a:cs typeface="Courier New"/>
              </a:rPr>
              <a:t>Про</a:t>
            </a:r>
            <a:r>
              <a:rPr sz="1800" spc="-60" dirty="0">
                <a:solidFill>
                  <a:srgbClr val="0E0E0E"/>
                </a:solidFill>
                <a:latin typeface="Courier New"/>
                <a:cs typeface="Courier New"/>
              </a:rPr>
              <a:t> </a:t>
            </a:r>
            <a:r>
              <a:rPr lang="uk-UA" sz="1800" spc="-15" dirty="0">
                <a:solidFill>
                  <a:srgbClr val="0E0E0E"/>
                </a:solidFill>
                <a:latin typeface="Courier New"/>
                <a:cs typeface="Courier New"/>
              </a:rPr>
              <a:t>компанію</a:t>
            </a:r>
            <a:r>
              <a:rPr sz="1800" spc="-1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800" spc="-15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800" b="1" spc="-15" dirty="0">
                <a:latin typeface="Courier New"/>
                <a:cs typeface="Courier New"/>
              </a:rPr>
              <a:t>a</a:t>
            </a:r>
            <a:r>
              <a:rPr sz="1800" spc="-1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800" dirty="0">
              <a:latin typeface="Courier New"/>
              <a:cs typeface="Courier New"/>
            </a:endParaRPr>
          </a:p>
          <a:p>
            <a:pPr marL="131445">
              <a:lnSpc>
                <a:spcPct val="100000"/>
              </a:lnSpc>
              <a:spcBef>
                <a:spcPts val="190"/>
              </a:spcBef>
            </a:pPr>
            <a:r>
              <a:rPr sz="1800" i="1" spc="-10" dirty="0">
                <a:solidFill>
                  <a:srgbClr val="808080"/>
                </a:solidFill>
                <a:latin typeface="Courier New"/>
                <a:cs typeface="Courier New"/>
              </a:rPr>
              <a:t>&lt;!-- </a:t>
            </a:r>
            <a:r>
              <a:rPr sz="1800" i="1" spc="-15" dirty="0" err="1">
                <a:solidFill>
                  <a:srgbClr val="808080"/>
                </a:solidFill>
                <a:latin typeface="Courier New"/>
                <a:cs typeface="Courier New"/>
              </a:rPr>
              <a:t>Абсолютн</a:t>
            </a:r>
            <a:r>
              <a:rPr lang="uk-UA" sz="1800" i="1" spc="-15" dirty="0">
                <a:solidFill>
                  <a:srgbClr val="808080"/>
                </a:solidFill>
                <a:latin typeface="Courier New"/>
                <a:cs typeface="Courier New"/>
              </a:rPr>
              <a:t>и</a:t>
            </a:r>
            <a:r>
              <a:rPr sz="1800" i="1" spc="-15" dirty="0">
                <a:solidFill>
                  <a:srgbClr val="808080"/>
                </a:solidFill>
                <a:latin typeface="Courier New"/>
                <a:cs typeface="Courier New"/>
              </a:rPr>
              <a:t>й </a:t>
            </a:r>
            <a:r>
              <a:rPr lang="uk-UA" sz="1800" i="1" spc="-20" dirty="0">
                <a:solidFill>
                  <a:srgbClr val="808080"/>
                </a:solidFill>
                <a:latin typeface="Courier New"/>
                <a:cs typeface="Courier New"/>
              </a:rPr>
              <a:t>шлях</a:t>
            </a:r>
            <a:r>
              <a:rPr sz="1800" i="1" spc="-60" dirty="0">
                <a:solidFill>
                  <a:srgbClr val="808080"/>
                </a:solidFill>
                <a:latin typeface="Courier New"/>
                <a:cs typeface="Courier New"/>
              </a:rPr>
              <a:t> </a:t>
            </a:r>
            <a:r>
              <a:rPr sz="1800" i="1" spc="-15" dirty="0">
                <a:solidFill>
                  <a:srgbClr val="808080"/>
                </a:solidFill>
                <a:latin typeface="Courier New"/>
                <a:cs typeface="Courier New"/>
              </a:rPr>
              <a:t>--&gt;</a:t>
            </a:r>
            <a:endParaRPr sz="1800" dirty="0">
              <a:latin typeface="Courier New"/>
              <a:cs typeface="Courier New"/>
            </a:endParaRPr>
          </a:p>
          <a:p>
            <a:pPr marL="131445">
              <a:lnSpc>
                <a:spcPct val="100000"/>
              </a:lnSpc>
              <a:spcBef>
                <a:spcPts val="125"/>
              </a:spcBef>
            </a:pPr>
            <a:r>
              <a:rPr sz="180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800" b="1" spc="-5" dirty="0">
                <a:latin typeface="Courier New"/>
                <a:cs typeface="Courier New"/>
              </a:rPr>
              <a:t>a</a:t>
            </a:r>
            <a:r>
              <a:rPr sz="1800" b="1" spc="-30" dirty="0">
                <a:latin typeface="Courier New"/>
                <a:cs typeface="Courier New"/>
              </a:rPr>
              <a:t> </a:t>
            </a:r>
            <a:r>
              <a:rPr sz="1800" spc="-20" dirty="0">
                <a:solidFill>
                  <a:srgbClr val="000066"/>
                </a:solidFill>
                <a:latin typeface="Courier New"/>
                <a:cs typeface="Courier New"/>
              </a:rPr>
              <a:t>href</a:t>
            </a:r>
            <a:r>
              <a:rPr sz="1800" spc="-20" dirty="0">
                <a:solidFill>
                  <a:srgbClr val="66CC66"/>
                </a:solidFill>
                <a:latin typeface="Courier New"/>
                <a:cs typeface="Courier New"/>
              </a:rPr>
              <a:t>=</a:t>
            </a:r>
            <a:r>
              <a:rPr sz="1800" spc="-20" dirty="0">
                <a:solidFill>
                  <a:srgbClr val="FF0000"/>
                </a:solidFill>
                <a:latin typeface="Courier New"/>
                <a:cs typeface="Courier New"/>
              </a:rPr>
              <a:t>"</a:t>
            </a:r>
            <a:r>
              <a:rPr sz="1800" spc="-20" dirty="0">
                <a:solidFill>
                  <a:srgbClr val="FF0000"/>
                </a:solidFill>
                <a:latin typeface="Courier New"/>
                <a:cs typeface="Courier New"/>
                <a:hlinkClick r:id="rId2"/>
              </a:rPr>
              <a:t>http://www.google.com"</a:t>
            </a:r>
            <a:r>
              <a:rPr sz="1800" spc="-20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r>
              <a:rPr sz="1800" spc="-20" dirty="0">
                <a:solidFill>
                  <a:srgbClr val="0E0E0E"/>
                </a:solidFill>
                <a:latin typeface="Courier New"/>
                <a:cs typeface="Courier New"/>
              </a:rPr>
              <a:t>Google</a:t>
            </a:r>
            <a:r>
              <a:rPr sz="1800" spc="-20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800" spc="-20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800" b="1" spc="-20" dirty="0">
                <a:latin typeface="Courier New"/>
                <a:cs typeface="Courier New"/>
              </a:rPr>
              <a:t>a</a:t>
            </a:r>
            <a:r>
              <a:rPr sz="1800" spc="-20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800" dirty="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4572000" y="609600"/>
            <a:ext cx="4113212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65" dirty="0"/>
              <a:t>Абсолютні</a:t>
            </a:r>
            <a:r>
              <a:rPr spc="-445" dirty="0"/>
              <a:t> </a:t>
            </a:r>
            <a:r>
              <a:rPr spc="-195" dirty="0"/>
              <a:t>адреси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63116" y="1551559"/>
            <a:ext cx="9843135" cy="4835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spcBef>
                <a:spcPts val="9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05" dirty="0">
                <a:latin typeface="Arial"/>
                <a:cs typeface="Arial"/>
              </a:rPr>
              <a:t>Абсолютні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адреси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працюють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всюди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незалежно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від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імені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сайту  </a:t>
            </a:r>
            <a:r>
              <a:rPr sz="2800" spc="-130" dirty="0">
                <a:latin typeface="Arial"/>
                <a:cs typeface="Arial"/>
              </a:rPr>
              <a:t>або </a:t>
            </a:r>
            <a:r>
              <a:rPr sz="2800" spc="-65" dirty="0">
                <a:latin typeface="Arial"/>
                <a:cs typeface="Arial"/>
              </a:rPr>
              <a:t>веб-сторінки, </a:t>
            </a:r>
            <a:r>
              <a:rPr sz="2800" spc="-114" dirty="0">
                <a:latin typeface="Arial"/>
                <a:cs typeface="Arial"/>
              </a:rPr>
              <a:t>де </a:t>
            </a:r>
            <a:r>
              <a:rPr sz="2800" spc="-100" dirty="0">
                <a:latin typeface="Arial"/>
                <a:cs typeface="Arial"/>
              </a:rPr>
              <a:t>прописане</a:t>
            </a:r>
            <a:r>
              <a:rPr sz="2800" spc="-535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посилання.</a:t>
            </a:r>
            <a:endParaRPr sz="2800">
              <a:latin typeface="Arial"/>
              <a:cs typeface="Arial"/>
            </a:endParaRPr>
          </a:p>
          <a:p>
            <a:pPr marL="299085" marR="728345" indent="-286385">
              <a:lnSpc>
                <a:spcPct val="100000"/>
              </a:lnSpc>
              <a:spcBef>
                <a:spcPts val="127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05" dirty="0">
                <a:latin typeface="Arial"/>
                <a:cs typeface="Arial"/>
              </a:rPr>
              <a:t>Абсолютні посилання </a:t>
            </a:r>
            <a:r>
              <a:rPr sz="2800" spc="-95" dirty="0">
                <a:latin typeface="Arial"/>
                <a:cs typeface="Arial"/>
              </a:rPr>
              <a:t>містять </a:t>
            </a:r>
            <a:r>
              <a:rPr sz="2800" spc="-114" dirty="0">
                <a:latin typeface="Arial"/>
                <a:cs typeface="Arial"/>
              </a:rPr>
              <a:t>всю </a:t>
            </a:r>
            <a:r>
              <a:rPr sz="2800" spc="-100" dirty="0">
                <a:latin typeface="Arial"/>
                <a:cs typeface="Arial"/>
              </a:rPr>
              <a:t>інформацію,</a:t>
            </a:r>
            <a:r>
              <a:rPr sz="2800" spc="-595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необхідну  </a:t>
            </a:r>
            <a:r>
              <a:rPr sz="2800" spc="-110" dirty="0">
                <a:latin typeface="Arial"/>
                <a:cs typeface="Arial"/>
              </a:rPr>
              <a:t>браузеру </a:t>
            </a:r>
            <a:r>
              <a:rPr sz="2800" spc="-100" dirty="0">
                <a:latin typeface="Arial"/>
                <a:cs typeface="Arial"/>
              </a:rPr>
              <a:t>для </a:t>
            </a:r>
            <a:r>
              <a:rPr sz="2800" spc="-95" dirty="0">
                <a:latin typeface="Arial"/>
                <a:cs typeface="Arial"/>
              </a:rPr>
              <a:t>знаходження</a:t>
            </a:r>
            <a:r>
              <a:rPr sz="2800" spc="-434" dirty="0">
                <a:latin typeface="Arial"/>
                <a:cs typeface="Arial"/>
              </a:rPr>
              <a:t> </a:t>
            </a:r>
            <a:r>
              <a:rPr sz="2800" spc="-180" dirty="0">
                <a:latin typeface="Arial"/>
                <a:cs typeface="Arial"/>
              </a:rPr>
              <a:t>файлу.</a:t>
            </a:r>
            <a:endParaRPr sz="2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270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00" dirty="0">
                <a:latin typeface="Arial"/>
                <a:cs typeface="Arial"/>
              </a:rPr>
              <a:t>Абсолютний </a:t>
            </a:r>
            <a:r>
              <a:rPr sz="2800" spc="-165" dirty="0">
                <a:latin typeface="Arial"/>
                <a:cs typeface="Arial"/>
              </a:rPr>
              <a:t>шлях </a:t>
            </a:r>
            <a:r>
              <a:rPr sz="2800" spc="-75" dirty="0">
                <a:latin typeface="Arial"/>
                <a:cs typeface="Arial"/>
              </a:rPr>
              <a:t>містить </a:t>
            </a:r>
            <a:r>
              <a:rPr sz="2800" spc="-30" dirty="0">
                <a:latin typeface="Arial"/>
                <a:cs typeface="Arial"/>
              </a:rPr>
              <a:t>такі</a:t>
            </a:r>
            <a:r>
              <a:rPr sz="2800" spc="-484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компоненти:</a:t>
            </a:r>
            <a:endParaRPr sz="280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1275"/>
              </a:spcBef>
              <a:buAutoNum type="arabicParenR"/>
              <a:tabLst>
                <a:tab pos="370840" algn="l"/>
              </a:tabLst>
            </a:pPr>
            <a:r>
              <a:rPr sz="2800" b="1" spc="-125" dirty="0">
                <a:latin typeface="Trebuchet MS"/>
                <a:cs typeface="Trebuchet MS"/>
              </a:rPr>
              <a:t>протокол </a:t>
            </a:r>
            <a:r>
              <a:rPr sz="2800" spc="-70" dirty="0">
                <a:latin typeface="Arial"/>
                <a:cs typeface="Arial"/>
              </a:rPr>
              <a:t>(наприклад, </a:t>
            </a:r>
            <a:r>
              <a:rPr sz="2800" spc="35" dirty="0">
                <a:latin typeface="Arial"/>
                <a:cs typeface="Arial"/>
              </a:rPr>
              <a:t>http,</a:t>
            </a:r>
            <a:r>
              <a:rPr sz="2800" spc="-48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https)</a:t>
            </a:r>
            <a:endParaRPr sz="2800">
              <a:latin typeface="Arial"/>
              <a:cs typeface="Arial"/>
            </a:endParaRPr>
          </a:p>
          <a:p>
            <a:pPr marL="371475" indent="-358775">
              <a:lnSpc>
                <a:spcPct val="100000"/>
              </a:lnSpc>
              <a:spcBef>
                <a:spcPts val="1270"/>
              </a:spcBef>
              <a:buAutoNum type="arabicParenR"/>
              <a:tabLst>
                <a:tab pos="372110" algn="l"/>
              </a:tabLst>
            </a:pPr>
            <a:r>
              <a:rPr sz="2800" b="1" spc="-155" dirty="0">
                <a:latin typeface="Trebuchet MS"/>
                <a:cs typeface="Trebuchet MS"/>
              </a:rPr>
              <a:t>домен </a:t>
            </a:r>
            <a:r>
              <a:rPr sz="2800" spc="-110" dirty="0">
                <a:latin typeface="Arial"/>
                <a:cs typeface="Arial"/>
              </a:rPr>
              <a:t>(доменне </a:t>
            </a:r>
            <a:r>
              <a:rPr sz="2800" spc="-60" dirty="0">
                <a:latin typeface="Arial"/>
                <a:cs typeface="Arial"/>
              </a:rPr>
              <a:t>ім'я</a:t>
            </a:r>
            <a:r>
              <a:rPr sz="2800" spc="-595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або </a:t>
            </a:r>
            <a:r>
              <a:rPr sz="2800" spc="-130" dirty="0">
                <a:latin typeface="Arial"/>
                <a:cs typeface="Arial"/>
              </a:rPr>
              <a:t>IP-адреса </a:t>
            </a:r>
            <a:r>
              <a:rPr sz="2800" spc="-80" dirty="0">
                <a:latin typeface="Arial"/>
                <a:cs typeface="Arial"/>
              </a:rPr>
              <a:t>комп'ютера)</a:t>
            </a:r>
            <a:endParaRPr sz="2800">
              <a:latin typeface="Arial"/>
              <a:cs typeface="Arial"/>
            </a:endParaRPr>
          </a:p>
          <a:p>
            <a:pPr marL="366395" indent="-353695">
              <a:lnSpc>
                <a:spcPct val="100000"/>
              </a:lnSpc>
              <a:spcBef>
                <a:spcPts val="1275"/>
              </a:spcBef>
              <a:buAutoNum type="arabicParenR"/>
              <a:tabLst>
                <a:tab pos="367030" algn="l"/>
              </a:tabLst>
            </a:pPr>
            <a:r>
              <a:rPr sz="2800" b="1" spc="-105" dirty="0">
                <a:latin typeface="Trebuchet MS"/>
                <a:cs typeface="Trebuchet MS"/>
              </a:rPr>
              <a:t>папка</a:t>
            </a:r>
            <a:r>
              <a:rPr sz="2800" b="1" spc="-265" dirty="0">
                <a:latin typeface="Trebuchet MS"/>
                <a:cs typeface="Trebuchet MS"/>
              </a:rPr>
              <a:t> </a:t>
            </a:r>
            <a:r>
              <a:rPr sz="2800" spc="-65" dirty="0">
                <a:latin typeface="Arial"/>
                <a:cs typeface="Arial"/>
              </a:rPr>
              <a:t>(ім'я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папки,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що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вказує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65" dirty="0">
                <a:latin typeface="Arial"/>
                <a:cs typeface="Arial"/>
              </a:rPr>
              <a:t>шлях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до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65" dirty="0">
                <a:latin typeface="Arial"/>
                <a:cs typeface="Arial"/>
              </a:rPr>
              <a:t>файлу)</a:t>
            </a:r>
            <a:endParaRPr sz="2800">
              <a:latin typeface="Arial"/>
              <a:cs typeface="Arial"/>
            </a:endParaRPr>
          </a:p>
          <a:p>
            <a:pPr marL="381635" indent="-368935">
              <a:lnSpc>
                <a:spcPct val="100000"/>
              </a:lnSpc>
              <a:spcBef>
                <a:spcPts val="1275"/>
              </a:spcBef>
              <a:buAutoNum type="arabicParenR"/>
              <a:tabLst>
                <a:tab pos="382270" algn="l"/>
              </a:tabLst>
            </a:pPr>
            <a:r>
              <a:rPr sz="2800" b="1" spc="-165" dirty="0">
                <a:latin typeface="Trebuchet MS"/>
                <a:cs typeface="Trebuchet MS"/>
              </a:rPr>
              <a:t>файл </a:t>
            </a:r>
            <a:r>
              <a:rPr sz="2800" spc="-125" dirty="0">
                <a:latin typeface="Arial"/>
                <a:cs typeface="Arial"/>
              </a:rPr>
              <a:t>(назва</a:t>
            </a:r>
            <a:r>
              <a:rPr sz="2800" spc="-340" dirty="0">
                <a:latin typeface="Arial"/>
                <a:cs typeface="Arial"/>
              </a:rPr>
              <a:t> </a:t>
            </a:r>
            <a:r>
              <a:rPr sz="2800" spc="-170" dirty="0">
                <a:latin typeface="Arial"/>
                <a:cs typeface="Arial"/>
              </a:rPr>
              <a:t>файлу)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4119150" y="685800"/>
            <a:ext cx="3643312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70" dirty="0"/>
              <a:t>Відносні</a:t>
            </a:r>
            <a:r>
              <a:rPr spc="-450" dirty="0"/>
              <a:t> </a:t>
            </a:r>
            <a:r>
              <a:rPr spc="-195" dirty="0"/>
              <a:t>адреси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63116" y="1595373"/>
            <a:ext cx="8755380" cy="45123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496570" indent="-286385">
              <a:lnSpc>
                <a:spcPct val="100000"/>
              </a:lnSpc>
              <a:spcBef>
                <a:spcPts val="95"/>
              </a:spcBef>
              <a:buClr>
                <a:srgbClr val="1286C3"/>
              </a:buClr>
              <a:buSzPct val="144642"/>
              <a:buFont typeface="Arial"/>
              <a:buChar char="•"/>
              <a:tabLst>
                <a:tab pos="299720" algn="l"/>
              </a:tabLst>
            </a:pPr>
            <a:r>
              <a:rPr sz="2800" b="1" spc="-120" dirty="0">
                <a:latin typeface="Trebuchet MS"/>
                <a:cs typeface="Trebuchet MS"/>
              </a:rPr>
              <a:t>Відносні</a:t>
            </a:r>
            <a:r>
              <a:rPr sz="2800" b="1" spc="-250" dirty="0">
                <a:latin typeface="Trebuchet MS"/>
                <a:cs typeface="Trebuchet MS"/>
              </a:rPr>
              <a:t> </a:t>
            </a:r>
            <a:r>
              <a:rPr sz="2800" b="1" spc="-130" dirty="0">
                <a:latin typeface="Trebuchet MS"/>
                <a:cs typeface="Trebuchet MS"/>
              </a:rPr>
              <a:t>посилання</a:t>
            </a:r>
            <a:r>
              <a:rPr sz="2800" b="1" spc="-270" dirty="0">
                <a:latin typeface="Trebuchet MS"/>
                <a:cs typeface="Trebuchet MS"/>
              </a:rPr>
              <a:t> </a:t>
            </a:r>
            <a:r>
              <a:rPr sz="2800" spc="-80" dirty="0">
                <a:latin typeface="Arial"/>
                <a:cs typeface="Arial"/>
              </a:rPr>
              <a:t>описують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165" dirty="0">
                <a:latin typeface="Arial"/>
                <a:cs typeface="Arial"/>
              </a:rPr>
              <a:t>шлях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до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зазначеного  </a:t>
            </a:r>
            <a:r>
              <a:rPr sz="2800" spc="-85" dirty="0">
                <a:latin typeface="Arial"/>
                <a:cs typeface="Arial"/>
              </a:rPr>
              <a:t>документа </a:t>
            </a:r>
            <a:r>
              <a:rPr sz="2800" spc="-125" dirty="0">
                <a:latin typeface="Arial"/>
                <a:cs typeface="Arial"/>
              </a:rPr>
              <a:t>щодо </a:t>
            </a:r>
            <a:r>
              <a:rPr sz="2800" spc="-50" dirty="0">
                <a:latin typeface="Arial"/>
                <a:cs typeface="Arial"/>
              </a:rPr>
              <a:t>поточного.</a:t>
            </a:r>
            <a:r>
              <a:rPr sz="2800" spc="-570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Шлях </a:t>
            </a:r>
            <a:r>
              <a:rPr sz="2800" spc="-120" dirty="0">
                <a:latin typeface="Arial"/>
                <a:cs typeface="Arial"/>
              </a:rPr>
              <a:t>визначається </a:t>
            </a:r>
            <a:r>
              <a:rPr sz="2800" spc="-85" dirty="0">
                <a:latin typeface="Arial"/>
                <a:cs typeface="Arial"/>
              </a:rPr>
              <a:t>з</a:t>
            </a:r>
            <a:endParaRPr sz="2800" dirty="0">
              <a:latin typeface="Arial"/>
              <a:cs typeface="Arial"/>
            </a:endParaRPr>
          </a:p>
          <a:p>
            <a:pPr marL="299085" marR="5080">
              <a:lnSpc>
                <a:spcPct val="100000"/>
              </a:lnSpc>
            </a:pPr>
            <a:r>
              <a:rPr sz="2800" spc="-110" dirty="0">
                <a:latin typeface="Arial"/>
                <a:cs typeface="Arial"/>
              </a:rPr>
              <a:t>урахуванням </a:t>
            </a:r>
            <a:r>
              <a:rPr sz="2800" spc="-100" dirty="0">
                <a:latin typeface="Arial"/>
                <a:cs typeface="Arial"/>
              </a:rPr>
              <a:t>місця </a:t>
            </a:r>
            <a:r>
              <a:rPr sz="2800" spc="-114" dirty="0">
                <a:latin typeface="Arial"/>
                <a:cs typeface="Arial"/>
              </a:rPr>
              <a:t>розташування </a:t>
            </a:r>
            <a:r>
              <a:rPr sz="2800" spc="-65" dirty="0">
                <a:latin typeface="Arial"/>
                <a:cs typeface="Arial"/>
              </a:rPr>
              <a:t>веб-сторінки,</a:t>
            </a:r>
            <a:r>
              <a:rPr sz="2800" spc="-585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на </a:t>
            </a:r>
            <a:r>
              <a:rPr sz="2800" spc="-10" dirty="0">
                <a:latin typeface="Arial"/>
                <a:cs typeface="Arial"/>
              </a:rPr>
              <a:t>якій  </a:t>
            </a:r>
            <a:r>
              <a:rPr sz="2800" spc="-110" dirty="0">
                <a:latin typeface="Arial"/>
                <a:cs typeface="Arial"/>
              </a:rPr>
              <a:t>знаходиться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посилання.</a:t>
            </a:r>
            <a:endParaRPr sz="2800" dirty="0">
              <a:latin typeface="Arial"/>
              <a:cs typeface="Arial"/>
            </a:endParaRPr>
          </a:p>
          <a:p>
            <a:pPr marL="299085" marR="278130" indent="-286385">
              <a:lnSpc>
                <a:spcPct val="100000"/>
              </a:lnSpc>
              <a:spcBef>
                <a:spcPts val="127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75" dirty="0">
                <a:latin typeface="Arial"/>
                <a:cs typeface="Arial"/>
              </a:rPr>
              <a:t>Відносні </a:t>
            </a:r>
            <a:r>
              <a:rPr sz="2800" spc="-105" dirty="0">
                <a:latin typeface="Arial"/>
                <a:cs typeface="Arial"/>
              </a:rPr>
              <a:t>посилання </a:t>
            </a:r>
            <a:r>
              <a:rPr sz="2800" spc="-85" dirty="0">
                <a:latin typeface="Arial"/>
                <a:cs typeface="Arial"/>
              </a:rPr>
              <a:t>використовуються </a:t>
            </a:r>
            <a:r>
              <a:rPr sz="2800" spc="-55" dirty="0">
                <a:latin typeface="Arial"/>
                <a:cs typeface="Arial"/>
              </a:rPr>
              <a:t>при</a:t>
            </a:r>
            <a:r>
              <a:rPr sz="2800" spc="-57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створенні  </a:t>
            </a:r>
            <a:r>
              <a:rPr sz="2800" spc="-110" dirty="0">
                <a:latin typeface="Arial"/>
                <a:cs typeface="Arial"/>
              </a:rPr>
              <a:t>посилань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на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інші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документи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на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одному</a:t>
            </a:r>
            <a:r>
              <a:rPr sz="2800" spc="-240" dirty="0">
                <a:latin typeface="Arial"/>
                <a:cs typeface="Arial"/>
              </a:rPr>
              <a:t> </a:t>
            </a:r>
            <a:r>
              <a:rPr sz="2800" spc="25" dirty="0">
                <a:latin typeface="Arial"/>
                <a:cs typeface="Arial"/>
              </a:rPr>
              <a:t>і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тому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ж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сайті.</a:t>
            </a:r>
            <a:endParaRPr sz="28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27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75" dirty="0">
                <a:latin typeface="Arial"/>
                <a:cs typeface="Arial"/>
              </a:rPr>
              <a:t>Відносний </a:t>
            </a:r>
            <a:r>
              <a:rPr sz="2800" spc="-165" dirty="0">
                <a:latin typeface="Arial"/>
                <a:cs typeface="Arial"/>
              </a:rPr>
              <a:t>шлях </a:t>
            </a:r>
            <a:r>
              <a:rPr sz="2800" spc="-80" dirty="0">
                <a:latin typeface="Arial"/>
                <a:cs typeface="Arial"/>
              </a:rPr>
              <a:t>містить </a:t>
            </a:r>
            <a:r>
              <a:rPr sz="2800" spc="-30" dirty="0">
                <a:latin typeface="Arial"/>
                <a:cs typeface="Arial"/>
              </a:rPr>
              <a:t>такі</a:t>
            </a:r>
            <a:r>
              <a:rPr sz="2800" spc="-509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компоненти:</a:t>
            </a:r>
            <a:endParaRPr sz="2800" dirty="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1270"/>
              </a:spcBef>
              <a:buAutoNum type="arabicParenR"/>
              <a:tabLst>
                <a:tab pos="370840" algn="l"/>
              </a:tabLst>
            </a:pPr>
            <a:r>
              <a:rPr sz="2800" b="1" spc="-105" dirty="0">
                <a:latin typeface="Trebuchet MS"/>
                <a:cs typeface="Trebuchet MS"/>
              </a:rPr>
              <a:t>папка</a:t>
            </a:r>
            <a:r>
              <a:rPr sz="2800" b="1" spc="-265" dirty="0">
                <a:latin typeface="Trebuchet MS"/>
                <a:cs typeface="Trebuchet MS"/>
              </a:rPr>
              <a:t> </a:t>
            </a:r>
            <a:r>
              <a:rPr sz="2800" spc="-65" dirty="0">
                <a:latin typeface="Arial"/>
                <a:cs typeface="Arial"/>
              </a:rPr>
              <a:t>(ім'я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папки,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що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вказує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65" dirty="0">
                <a:latin typeface="Arial"/>
                <a:cs typeface="Arial"/>
              </a:rPr>
              <a:t>шлях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до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65" dirty="0">
                <a:latin typeface="Arial"/>
                <a:cs typeface="Arial"/>
              </a:rPr>
              <a:t>файлу)</a:t>
            </a:r>
            <a:endParaRPr sz="2800" dirty="0">
              <a:latin typeface="Arial"/>
              <a:cs typeface="Arial"/>
            </a:endParaRPr>
          </a:p>
          <a:p>
            <a:pPr marL="371475" indent="-358775">
              <a:lnSpc>
                <a:spcPct val="100000"/>
              </a:lnSpc>
              <a:spcBef>
                <a:spcPts val="1275"/>
              </a:spcBef>
              <a:buAutoNum type="arabicParenR"/>
              <a:tabLst>
                <a:tab pos="372110" algn="l"/>
              </a:tabLst>
            </a:pPr>
            <a:r>
              <a:rPr sz="2800" b="1" spc="-165" dirty="0">
                <a:latin typeface="Trebuchet MS"/>
                <a:cs typeface="Trebuchet MS"/>
              </a:rPr>
              <a:t>файл </a:t>
            </a:r>
            <a:r>
              <a:rPr sz="2800" spc="-125" dirty="0">
                <a:latin typeface="Arial"/>
                <a:cs typeface="Arial"/>
              </a:rPr>
              <a:t>(назва</a:t>
            </a:r>
            <a:r>
              <a:rPr sz="2800" spc="-335" dirty="0">
                <a:latin typeface="Arial"/>
                <a:cs typeface="Arial"/>
              </a:rPr>
              <a:t> </a:t>
            </a:r>
            <a:r>
              <a:rPr sz="2800" spc="-170" dirty="0">
                <a:latin typeface="Arial"/>
                <a:cs typeface="Arial"/>
              </a:rPr>
              <a:t>файлу)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8666988" y="714755"/>
            <a:ext cx="806957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 idx="4294967295"/>
          </p:nvPr>
        </p:nvSpPr>
        <p:spPr>
          <a:xfrm>
            <a:off x="2362200" y="1066800"/>
            <a:ext cx="875347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41170" marR="5080" indent="-1729105">
              <a:lnSpc>
                <a:spcPct val="100000"/>
              </a:lnSpc>
              <a:spcBef>
                <a:spcPts val="95"/>
              </a:spcBef>
            </a:pPr>
            <a:r>
              <a:rPr spc="-160" dirty="0"/>
              <a:t>Шлях</a:t>
            </a:r>
            <a:r>
              <a:rPr spc="-390" dirty="0"/>
              <a:t> </a:t>
            </a:r>
            <a:r>
              <a:rPr spc="-229" dirty="0"/>
              <a:t>для</a:t>
            </a:r>
            <a:r>
              <a:rPr spc="-390" dirty="0"/>
              <a:t> </a:t>
            </a:r>
            <a:r>
              <a:rPr spc="-195" dirty="0"/>
              <a:t>відносних</a:t>
            </a:r>
            <a:r>
              <a:rPr spc="-360" dirty="0"/>
              <a:t> </a:t>
            </a:r>
            <a:r>
              <a:rPr spc="-175" dirty="0"/>
              <a:t>посилань</a:t>
            </a:r>
            <a:r>
              <a:rPr spc="-360" dirty="0"/>
              <a:t> </a:t>
            </a:r>
            <a:r>
              <a:rPr spc="-185" dirty="0"/>
              <a:t>має</a:t>
            </a:r>
            <a:r>
              <a:rPr spc="-325" dirty="0"/>
              <a:t> </a:t>
            </a:r>
            <a:r>
              <a:rPr spc="-180" dirty="0"/>
              <a:t>такі  </a:t>
            </a:r>
            <a:r>
              <a:rPr spc="-204" dirty="0"/>
              <a:t>спеціальні</a:t>
            </a:r>
            <a:r>
              <a:rPr spc="-355" dirty="0"/>
              <a:t> </a:t>
            </a:r>
            <a:r>
              <a:rPr spc="-190" dirty="0"/>
              <a:t>позначення: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63116" y="2965830"/>
            <a:ext cx="9453245" cy="2513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Clr>
                <a:srgbClr val="1286C3"/>
              </a:buClr>
              <a:buSzPct val="144642"/>
              <a:buFont typeface="Arial"/>
              <a:buChar char="•"/>
              <a:tabLst>
                <a:tab pos="299720" algn="l"/>
                <a:tab pos="760730" algn="l"/>
              </a:tabLst>
            </a:pPr>
            <a:r>
              <a:rPr sz="2800" b="1" spc="-270" dirty="0">
                <a:latin typeface="Trebuchet MS"/>
                <a:cs typeface="Trebuchet MS"/>
              </a:rPr>
              <a:t>/	</a:t>
            </a:r>
            <a:r>
              <a:rPr sz="2800" spc="-100" dirty="0">
                <a:latin typeface="Arial"/>
                <a:cs typeface="Arial"/>
              </a:rPr>
              <a:t>Вказує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на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кореневу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директорію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25" dirty="0">
                <a:latin typeface="Arial"/>
                <a:cs typeface="Arial"/>
              </a:rPr>
              <a:t>і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говорить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про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те,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що</a:t>
            </a:r>
            <a:endParaRPr sz="2800" dirty="0">
              <a:latin typeface="Arial"/>
              <a:cs typeface="Arial"/>
            </a:endParaRPr>
          </a:p>
          <a:p>
            <a:pPr marL="299085" marR="5080">
              <a:lnSpc>
                <a:spcPct val="100000"/>
              </a:lnSpc>
            </a:pPr>
            <a:r>
              <a:rPr sz="2800" spc="-60" dirty="0">
                <a:latin typeface="Arial"/>
                <a:cs typeface="Arial"/>
              </a:rPr>
              <a:t>потрібно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почати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65" dirty="0">
                <a:latin typeface="Arial"/>
                <a:cs typeface="Arial"/>
              </a:rPr>
              <a:t>шлях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від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кореневого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каталогу</a:t>
            </a:r>
            <a:r>
              <a:rPr sz="2800" spc="-175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документів</a:t>
            </a:r>
            <a:r>
              <a:rPr sz="2800" spc="-229" dirty="0">
                <a:latin typeface="Arial"/>
                <a:cs typeface="Arial"/>
              </a:rPr>
              <a:t> </a:t>
            </a:r>
            <a:r>
              <a:rPr sz="2800" spc="25" dirty="0">
                <a:latin typeface="Arial"/>
                <a:cs typeface="Arial"/>
              </a:rPr>
              <a:t>і  </a:t>
            </a:r>
            <a:r>
              <a:rPr sz="2800" spc="-40" dirty="0">
                <a:latin typeface="Arial"/>
                <a:cs typeface="Arial"/>
              </a:rPr>
              <a:t>йти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вниз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до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наступної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папки</a:t>
            </a:r>
            <a:endParaRPr sz="28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275"/>
              </a:spcBef>
              <a:buClr>
                <a:srgbClr val="1286C3"/>
              </a:buClr>
              <a:buSzPct val="144642"/>
              <a:buFont typeface="Arial"/>
              <a:buChar char="•"/>
              <a:tabLst>
                <a:tab pos="299720" algn="l"/>
                <a:tab pos="800735" algn="l"/>
              </a:tabLst>
            </a:pPr>
            <a:r>
              <a:rPr sz="2800" b="1" spc="-245" dirty="0">
                <a:latin typeface="Trebuchet MS"/>
                <a:cs typeface="Trebuchet MS"/>
              </a:rPr>
              <a:t>./	</a:t>
            </a:r>
            <a:r>
              <a:rPr sz="2800" spc="-100" dirty="0">
                <a:latin typeface="Arial"/>
                <a:cs typeface="Arial"/>
              </a:rPr>
              <a:t>Вказує </a:t>
            </a:r>
            <a:r>
              <a:rPr sz="2800" spc="-125" dirty="0">
                <a:latin typeface="Arial"/>
                <a:cs typeface="Arial"/>
              </a:rPr>
              <a:t>на </a:t>
            </a:r>
            <a:r>
              <a:rPr sz="2800" spc="-70" dirty="0">
                <a:latin typeface="Arial"/>
                <a:cs typeface="Arial"/>
              </a:rPr>
              <a:t>поточну</a:t>
            </a:r>
            <a:r>
              <a:rPr sz="2800" spc="-405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папку</a:t>
            </a:r>
            <a:endParaRPr sz="28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270"/>
              </a:spcBef>
              <a:buClr>
                <a:srgbClr val="1286C3"/>
              </a:buClr>
              <a:buSzPct val="144642"/>
              <a:buFont typeface="Arial"/>
              <a:buChar char="•"/>
              <a:tabLst>
                <a:tab pos="299720" algn="l"/>
                <a:tab pos="828040" algn="l"/>
              </a:tabLst>
            </a:pPr>
            <a:r>
              <a:rPr sz="2800" b="1" spc="-235" dirty="0">
                <a:latin typeface="Trebuchet MS"/>
                <a:cs typeface="Trebuchet MS"/>
              </a:rPr>
              <a:t>../	</a:t>
            </a:r>
            <a:r>
              <a:rPr sz="2800" spc="-90" dirty="0">
                <a:latin typeface="Arial"/>
                <a:cs typeface="Arial"/>
              </a:rPr>
              <a:t>Піднятися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на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одну</a:t>
            </a:r>
            <a:r>
              <a:rPr sz="2800" spc="-240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папку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(директорію)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вище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533400" y="573278"/>
            <a:ext cx="60960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5" dirty="0"/>
              <a:t>Приклади </a:t>
            </a:r>
            <a:r>
              <a:rPr spc="-195" dirty="0"/>
              <a:t>відносних</a:t>
            </a:r>
            <a:r>
              <a:rPr spc="-580" dirty="0"/>
              <a:t> </a:t>
            </a:r>
            <a:r>
              <a:rPr spc="-204" dirty="0"/>
              <a:t>адрес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814491"/>
              </p:ext>
            </p:extLst>
          </p:nvPr>
        </p:nvGraphicFramePr>
        <p:xfrm>
          <a:off x="1066800" y="1371600"/>
          <a:ext cx="10843614" cy="46601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38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0115">
                <a:tc>
                  <a:txBody>
                    <a:bodyPr/>
                    <a:lstStyle/>
                    <a:p>
                      <a:pPr marL="0" indent="8890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4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Адреса</a:t>
                      </a:r>
                      <a:endParaRPr sz="2400" dirty="0">
                        <a:latin typeface="Trebuchet MS"/>
                        <a:cs typeface="Trebuchet MS"/>
                      </a:endParaRPr>
                    </a:p>
                  </a:txBody>
                  <a:tcPr marL="0" marR="0" marT="10795" marB="0">
                    <a:solidFill>
                      <a:srgbClr val="2FACEB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400" b="1" spc="-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Опис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10795" marB="0">
                    <a:solidFill>
                      <a:srgbClr val="2FA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572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400" b="1" dirty="0">
                          <a:latin typeface="Trebuchet MS"/>
                          <a:cs typeface="Trebuchet MS"/>
                        </a:rPr>
                        <a:t>/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2FACEB"/>
                      </a:solidFill>
                      <a:prstDash val="solid"/>
                    </a:lnL>
                    <a:lnB w="12700">
                      <a:solidFill>
                        <a:srgbClr val="2FACEB"/>
                      </a:solidFill>
                      <a:prstDash val="solid"/>
                    </a:lnB>
                    <a:solidFill>
                      <a:srgbClr val="E8F0F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800" spc="-25" dirty="0">
                          <a:latin typeface="Arial"/>
                          <a:cs typeface="Arial"/>
                        </a:rPr>
                        <a:t>Ці </a:t>
                      </a:r>
                      <a:r>
                        <a:rPr sz="1800" spc="-105" dirty="0">
                          <a:latin typeface="Arial"/>
                          <a:cs typeface="Arial"/>
                        </a:rPr>
                        <a:t>два 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посилання називаються </a:t>
                      </a:r>
                      <a:r>
                        <a:rPr sz="1800" b="1" spc="-110" dirty="0">
                          <a:latin typeface="Trebuchet MS"/>
                          <a:cs typeface="Trebuchet MS"/>
                        </a:rPr>
                        <a:t>неповними </a:t>
                      </a:r>
                      <a:r>
                        <a:rPr sz="1800" spc="20" dirty="0">
                          <a:latin typeface="Arial"/>
                          <a:cs typeface="Arial"/>
                        </a:rPr>
                        <a:t>і 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вказують</a:t>
                      </a:r>
                      <a:r>
                        <a:rPr sz="180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веб-серверу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74930" marR="53975" algn="just">
                        <a:lnSpc>
                          <a:spcPct val="114999"/>
                        </a:lnSpc>
                      </a:pPr>
                      <a:r>
                        <a:rPr sz="1800" spc="-95" dirty="0">
                          <a:latin typeface="Arial"/>
                          <a:cs typeface="Arial"/>
                        </a:rPr>
                        <a:t>завантажувати </a:t>
                      </a:r>
                      <a:r>
                        <a:rPr sz="1800" spc="-175" dirty="0">
                          <a:latin typeface="Arial"/>
                          <a:cs typeface="Arial"/>
                        </a:rPr>
                        <a:t>файл 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index.html,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який 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знаходиться 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корені 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сайту  </a:t>
                      </a:r>
                      <a:r>
                        <a:rPr sz="1800" spc="-114" dirty="0">
                          <a:latin typeface="Arial"/>
                          <a:cs typeface="Arial"/>
                        </a:rPr>
                        <a:t>або</a:t>
                      </a:r>
                      <a:r>
                        <a:rPr sz="1800" spc="43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папці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demo. </a:t>
                      </a:r>
                      <a:r>
                        <a:rPr sz="1800" spc="-110" dirty="0">
                          <a:latin typeface="Arial"/>
                          <a:cs typeface="Arial"/>
                        </a:rPr>
                        <a:t>Якщо </a:t>
                      </a:r>
                      <a:r>
                        <a:rPr sz="1800" spc="-175" dirty="0">
                          <a:latin typeface="Arial"/>
                          <a:cs typeface="Arial"/>
                        </a:rPr>
                        <a:t>файл 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index.html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відсутній,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браузер, 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як  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правило,</a:t>
                      </a:r>
                      <a:r>
                        <a:rPr sz="18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показує</a:t>
                      </a:r>
                      <a:r>
                        <a:rPr sz="180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список</a:t>
                      </a:r>
                      <a:r>
                        <a:rPr sz="180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20" dirty="0">
                          <a:latin typeface="Arial"/>
                          <a:cs typeface="Arial"/>
                        </a:rPr>
                        <a:t>файлів,</a:t>
                      </a:r>
                      <a:r>
                        <a:rPr sz="18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20" dirty="0">
                          <a:latin typeface="Arial"/>
                          <a:cs typeface="Arial"/>
                        </a:rPr>
                        <a:t>що</a:t>
                      </a:r>
                      <a:r>
                        <a:rPr sz="180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знаходяться</a:t>
                      </a:r>
                      <a:r>
                        <a:rPr sz="1800" spc="-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800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даному</a:t>
                      </a:r>
                      <a:r>
                        <a:rPr sz="18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каталозі.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R w="12700">
                      <a:solidFill>
                        <a:srgbClr val="2FACEB"/>
                      </a:solidFill>
                      <a:prstDash val="solid"/>
                    </a:lnR>
                    <a:lnB w="12700">
                      <a:solidFill>
                        <a:srgbClr val="2FACEB"/>
                      </a:solidFill>
                      <a:prstDash val="solid"/>
                    </a:lnB>
                    <a:solidFill>
                      <a:srgbClr val="E8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1410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800" b="1" spc="-120" dirty="0">
                          <a:latin typeface="Trebuchet MS"/>
                          <a:cs typeface="Trebuchet MS"/>
                        </a:rPr>
                        <a:t>/demo/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2FACEB"/>
                      </a:solidFill>
                      <a:prstDash val="solid"/>
                    </a:lnL>
                    <a:lnT w="12700">
                      <a:solidFill>
                        <a:srgbClr val="2FACEB"/>
                      </a:solidFill>
                      <a:prstDash val="solid"/>
                    </a:lnT>
                    <a:lnB w="12700">
                      <a:solidFill>
                        <a:srgbClr val="2FACEB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795" marB="0">
                    <a:lnR w="12700">
                      <a:solidFill>
                        <a:srgbClr val="2FACEB"/>
                      </a:solidFill>
                      <a:prstDash val="solid"/>
                    </a:lnR>
                    <a:lnT w="12700">
                      <a:solidFill>
                        <a:srgbClr val="2FACEB"/>
                      </a:solidFill>
                      <a:prstDash val="solid"/>
                    </a:lnT>
                    <a:lnB w="12700">
                      <a:solidFill>
                        <a:srgbClr val="2FACEB"/>
                      </a:solidFill>
                      <a:prstDash val="solid"/>
                    </a:lnB>
                    <a:solidFill>
                      <a:srgbClr val="E8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7106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800" b="1" spc="-95" dirty="0">
                          <a:latin typeface="Trebuchet MS"/>
                          <a:cs typeface="Trebuchet MS"/>
                        </a:rPr>
                        <a:t>/images/pic.gif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FACEB"/>
                      </a:solidFill>
                      <a:prstDash val="solid"/>
                    </a:lnL>
                    <a:lnT w="12700">
                      <a:solidFill>
                        <a:srgbClr val="2FACEB"/>
                      </a:solidFill>
                      <a:prstDash val="solid"/>
                    </a:lnT>
                    <a:lnB w="12700">
                      <a:solidFill>
                        <a:srgbClr val="2FACEB"/>
                      </a:solidFill>
                      <a:prstDash val="solid"/>
                    </a:lnB>
                    <a:solidFill>
                      <a:srgbClr val="E8F0FA"/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800" spc="-204" dirty="0">
                          <a:latin typeface="Arial"/>
                          <a:cs typeface="Arial"/>
                        </a:rPr>
                        <a:t>Слеш</a:t>
                      </a:r>
                      <a:r>
                        <a:rPr sz="1800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перед</a:t>
                      </a:r>
                      <a:r>
                        <a:rPr sz="1800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адресою</a:t>
                      </a:r>
                      <a:r>
                        <a:rPr sz="18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говорить</a:t>
                      </a:r>
                      <a:r>
                        <a:rPr sz="180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про</a:t>
                      </a:r>
                      <a:r>
                        <a:rPr sz="18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те,</a:t>
                      </a:r>
                      <a:r>
                        <a:rPr sz="18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25" dirty="0">
                          <a:latin typeface="Arial"/>
                          <a:cs typeface="Arial"/>
                        </a:rPr>
                        <a:t>що</a:t>
                      </a:r>
                      <a:r>
                        <a:rPr sz="18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адресація</a:t>
                      </a:r>
                      <a:r>
                        <a:rPr sz="18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починається</a:t>
                      </a:r>
                      <a:r>
                        <a:rPr sz="1800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від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74930" marR="53340">
                        <a:lnSpc>
                          <a:spcPct val="114999"/>
                        </a:lnSpc>
                      </a:pPr>
                      <a:r>
                        <a:rPr sz="1800" spc="-65" dirty="0">
                          <a:latin typeface="Arial"/>
                          <a:cs typeface="Arial"/>
                        </a:rPr>
                        <a:t>кореня 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сайту. </a:t>
                      </a:r>
                      <a:r>
                        <a:rPr sz="1800" spc="-105" dirty="0">
                          <a:latin typeface="Arial"/>
                          <a:cs typeface="Arial"/>
                        </a:rPr>
                        <a:t>Посилання </a:t>
                      </a:r>
                      <a:r>
                        <a:rPr sz="1800" spc="-110" dirty="0">
                          <a:latin typeface="Arial"/>
                          <a:cs typeface="Arial"/>
                        </a:rPr>
                        <a:t>веде на 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малюнок 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pic.gif,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який 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знаходиться  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80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папці</a:t>
                      </a:r>
                      <a:r>
                        <a:rPr sz="18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images.</a:t>
                      </a:r>
                      <a:r>
                        <a:rPr sz="1800" spc="-2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8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5" dirty="0">
                          <a:latin typeface="Arial"/>
                          <a:cs typeface="Arial"/>
                        </a:rPr>
                        <a:t>та</a:t>
                      </a:r>
                      <a:r>
                        <a:rPr sz="18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800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свою</a:t>
                      </a:r>
                      <a:r>
                        <a:rPr sz="180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чергу</a:t>
                      </a:r>
                      <a:r>
                        <a:rPr sz="180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розміщена</a:t>
                      </a:r>
                      <a:r>
                        <a:rPr sz="18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800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корені</a:t>
                      </a:r>
                      <a:r>
                        <a:rPr sz="1800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сайту.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R w="12700">
                      <a:solidFill>
                        <a:srgbClr val="2FACEB"/>
                      </a:solidFill>
                      <a:prstDash val="solid"/>
                    </a:lnR>
                    <a:lnT w="12700">
                      <a:solidFill>
                        <a:srgbClr val="2FACEB"/>
                      </a:solidFill>
                      <a:prstDash val="solid"/>
                    </a:lnT>
                    <a:lnB w="12700">
                      <a:solidFill>
                        <a:srgbClr val="2FACEB"/>
                      </a:solidFill>
                      <a:prstDash val="solid"/>
                    </a:lnB>
                    <a:solidFill>
                      <a:srgbClr val="E8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8143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800" b="1" spc="-125" dirty="0">
                          <a:latin typeface="Trebuchet MS"/>
                          <a:cs typeface="Trebuchet MS"/>
                        </a:rPr>
                        <a:t>../help/me.html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FACEB"/>
                      </a:solidFill>
                      <a:prstDash val="solid"/>
                    </a:lnL>
                    <a:lnT w="12700">
                      <a:solidFill>
                        <a:srgbClr val="2FACEB"/>
                      </a:solidFill>
                      <a:prstDash val="solid"/>
                    </a:lnT>
                    <a:lnB w="12700">
                      <a:solidFill>
                        <a:srgbClr val="2FACEB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800" spc="20" dirty="0">
                          <a:latin typeface="Arial"/>
                          <a:cs typeface="Arial"/>
                        </a:rPr>
                        <a:t>Дві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точки 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перед 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ім'ям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вказують 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браузеру 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перейти </a:t>
                      </a:r>
                      <a:r>
                        <a:rPr sz="1800" spc="-110" dirty="0">
                          <a:latin typeface="Arial"/>
                          <a:cs typeface="Arial"/>
                        </a:rPr>
                        <a:t>на 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рівень </a:t>
                      </a:r>
                      <a:r>
                        <a:rPr sz="1800" spc="-114" dirty="0" err="1">
                          <a:latin typeface="Arial"/>
                          <a:cs typeface="Arial"/>
                        </a:rPr>
                        <a:t>вище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в</a:t>
                      </a:r>
                      <a:r>
                        <a:rPr lang="ru-RU" sz="1800" spc="-100" dirty="0">
                          <a:latin typeface="Arial"/>
                          <a:cs typeface="Arial"/>
                        </a:rPr>
                        <a:t>  </a:t>
                      </a:r>
                      <a:r>
                        <a:rPr sz="1800" spc="-60" dirty="0" err="1">
                          <a:latin typeface="Arial"/>
                          <a:cs typeface="Arial"/>
                        </a:rPr>
                        <a:t>списку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каталогів</a:t>
                      </a:r>
                      <a:r>
                        <a:rPr sz="1800" spc="-3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сайту.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R w="12700">
                      <a:solidFill>
                        <a:srgbClr val="2FACEB"/>
                      </a:solidFill>
                      <a:prstDash val="solid"/>
                    </a:lnR>
                    <a:lnT w="12700">
                      <a:solidFill>
                        <a:srgbClr val="2FACEB"/>
                      </a:solidFill>
                      <a:prstDash val="solid"/>
                    </a:lnT>
                    <a:lnB w="12700">
                      <a:solidFill>
                        <a:srgbClr val="2FACEB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8367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800" b="1" spc="-90" dirty="0">
                          <a:latin typeface="Trebuchet MS"/>
                          <a:cs typeface="Trebuchet MS"/>
                        </a:rPr>
                        <a:t>manual/info.html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2FACEB"/>
                      </a:solidFill>
                      <a:prstDash val="solid"/>
                    </a:lnL>
                    <a:lnT w="12700">
                      <a:solidFill>
                        <a:srgbClr val="2FACEB"/>
                      </a:solidFill>
                      <a:prstDash val="solid"/>
                    </a:lnT>
                    <a:lnB w="12700">
                      <a:solidFill>
                        <a:srgbClr val="2FACEB"/>
                      </a:solidFill>
                      <a:prstDash val="solid"/>
                    </a:lnB>
                    <a:solidFill>
                      <a:srgbClr val="E8F0FA"/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90"/>
                        </a:spcBef>
                        <a:tabLst>
                          <a:tab pos="962025" algn="l"/>
                          <a:tab pos="1929764" algn="l"/>
                          <a:tab pos="2763520" algn="l"/>
                          <a:tab pos="3707129" algn="l"/>
                          <a:tab pos="4669155" algn="l"/>
                          <a:tab pos="5671820" algn="l"/>
                          <a:tab pos="7371080" algn="l"/>
                          <a:tab pos="8794750" algn="l"/>
                        </a:tabLst>
                      </a:pPr>
                      <a:r>
                        <a:rPr sz="1800" spc="-105" dirty="0" err="1">
                          <a:latin typeface="Arial"/>
                          <a:cs typeface="Arial"/>
                        </a:rPr>
                        <a:t>Якщо</a:t>
                      </a:r>
                      <a:r>
                        <a:rPr lang="ru-RU" sz="18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80" dirty="0" err="1">
                          <a:latin typeface="Arial"/>
                          <a:cs typeface="Arial"/>
                        </a:rPr>
                        <a:t>перед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	</a:t>
                      </a:r>
                      <a:r>
                        <a:rPr lang="ru-RU" sz="18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65" dirty="0" err="1">
                          <a:latin typeface="Arial"/>
                          <a:cs typeface="Arial"/>
                        </a:rPr>
                        <a:t>ім'ям</a:t>
                      </a:r>
                      <a:r>
                        <a:rPr lang="ru-RU" sz="18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40" dirty="0" err="1">
                          <a:latin typeface="Arial"/>
                          <a:cs typeface="Arial"/>
                        </a:rPr>
                        <a:t>папки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800" spc="-120" dirty="0" err="1">
                          <a:latin typeface="Arial"/>
                          <a:cs typeface="Arial"/>
                        </a:rPr>
                        <a:t>немає</a:t>
                      </a:r>
                      <a:r>
                        <a:rPr lang="ru-RU" sz="1800" spc="-120" dirty="0">
                          <a:latin typeface="Arial"/>
                          <a:cs typeface="Arial"/>
                        </a:rPr>
                        <a:t>  </a:t>
                      </a:r>
                      <a:r>
                        <a:rPr sz="1800" spc="-30" dirty="0" err="1">
                          <a:latin typeface="Arial"/>
                          <a:cs typeface="Arial"/>
                        </a:rPr>
                        <a:t>ніяких</a:t>
                      </a:r>
                      <a:r>
                        <a:rPr lang="ru-RU" sz="18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75" dirty="0" err="1">
                          <a:latin typeface="Arial"/>
                          <a:cs typeface="Arial"/>
                        </a:rPr>
                        <a:t>додаткових</a:t>
                      </a:r>
                      <a:r>
                        <a:rPr lang="ru-RU" sz="1800" spc="-75" baseline="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90" dirty="0" err="1">
                          <a:latin typeface="Arial"/>
                          <a:cs typeface="Arial"/>
                        </a:rPr>
                        <a:t>символів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,</a:t>
                      </a:r>
                      <a:r>
                        <a:rPr lang="ru-RU" sz="18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0" dirty="0" err="1">
                          <a:latin typeface="Arial"/>
                          <a:cs typeface="Arial"/>
                        </a:rPr>
                        <a:t>на</a:t>
                      </a:r>
                      <a:r>
                        <a:rPr lang="ru-RU" sz="18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60" dirty="0" err="1">
                          <a:latin typeface="Arial"/>
                          <a:cs typeface="Arial"/>
                        </a:rPr>
                        <a:t>зразок</a:t>
                      </a:r>
                      <a:r>
                        <a:rPr lang="ru-RU" sz="18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точок,</a:t>
                      </a:r>
                      <a:r>
                        <a:rPr sz="180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то</a:t>
                      </a:r>
                      <a:r>
                        <a:rPr sz="180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вона</a:t>
                      </a:r>
                      <a:r>
                        <a:rPr sz="180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розміщена</a:t>
                      </a:r>
                      <a:r>
                        <a:rPr sz="1800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всередині</a:t>
                      </a:r>
                      <a:r>
                        <a:rPr sz="18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поточного</a:t>
                      </a:r>
                      <a:r>
                        <a:rPr sz="1800" spc="-2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каталогу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R w="12700">
                      <a:solidFill>
                        <a:srgbClr val="2FACEB"/>
                      </a:solidFill>
                      <a:prstDash val="solid"/>
                    </a:lnR>
                    <a:lnT w="12700">
                      <a:solidFill>
                        <a:srgbClr val="2FACEB"/>
                      </a:solidFill>
                      <a:prstDash val="solid"/>
                    </a:lnT>
                    <a:lnB w="12700">
                      <a:solidFill>
                        <a:srgbClr val="2FACEB"/>
                      </a:solidFill>
                      <a:prstDash val="solid"/>
                    </a:lnB>
                    <a:solidFill>
                      <a:srgbClr val="E8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2819400" y="609600"/>
            <a:ext cx="46005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45" dirty="0"/>
              <a:t>Основні</a:t>
            </a:r>
            <a:r>
              <a:rPr spc="-395" dirty="0"/>
              <a:t> </a:t>
            </a:r>
            <a:r>
              <a:rPr spc="-180" dirty="0"/>
              <a:t>визначення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47241" y="1429258"/>
            <a:ext cx="9896475" cy="479044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99085" marR="5080" indent="-286385">
              <a:lnSpc>
                <a:spcPts val="2590"/>
              </a:lnSpc>
              <a:spcBef>
                <a:spcPts val="425"/>
              </a:spcBef>
              <a:buClr>
                <a:srgbClr val="1286C3"/>
              </a:buClr>
              <a:buSzPct val="143750"/>
              <a:buFont typeface="Arial"/>
              <a:buChar char="•"/>
              <a:tabLst>
                <a:tab pos="299720" algn="l"/>
              </a:tabLst>
            </a:pPr>
            <a:r>
              <a:rPr sz="2400" b="1" spc="-110" dirty="0">
                <a:latin typeface="Trebuchet MS"/>
                <a:cs typeface="Trebuchet MS"/>
              </a:rPr>
              <a:t>Web-сервер </a:t>
            </a:r>
            <a:r>
              <a:rPr sz="2400" spc="-165" dirty="0">
                <a:latin typeface="Arial"/>
                <a:cs typeface="Arial"/>
              </a:rPr>
              <a:t>– </a:t>
            </a:r>
            <a:r>
              <a:rPr sz="2400" spc="-100" dirty="0">
                <a:latin typeface="Arial"/>
                <a:cs typeface="Arial"/>
              </a:rPr>
              <a:t>сервер, </a:t>
            </a:r>
            <a:r>
              <a:rPr sz="2400" spc="-120" dirty="0">
                <a:latin typeface="Arial"/>
                <a:cs typeface="Arial"/>
              </a:rPr>
              <a:t>що </a:t>
            </a:r>
            <a:r>
              <a:rPr sz="2400" spc="-85" dirty="0">
                <a:latin typeface="Arial"/>
                <a:cs typeface="Arial"/>
              </a:rPr>
              <a:t>приймає </a:t>
            </a:r>
            <a:r>
              <a:rPr sz="2400" spc="-95" dirty="0">
                <a:latin typeface="Arial"/>
                <a:cs typeface="Arial"/>
              </a:rPr>
              <a:t>HTTP-запити </a:t>
            </a:r>
            <a:r>
              <a:rPr sz="2400" spc="-35" dirty="0">
                <a:latin typeface="Arial"/>
                <a:cs typeface="Arial"/>
              </a:rPr>
              <a:t>від </a:t>
            </a:r>
            <a:r>
              <a:rPr sz="2400" spc="-45" dirty="0">
                <a:latin typeface="Arial"/>
                <a:cs typeface="Arial"/>
              </a:rPr>
              <a:t>клієнтів, </a:t>
            </a:r>
            <a:r>
              <a:rPr sz="2400" spc="-95" dirty="0">
                <a:latin typeface="Arial"/>
                <a:cs typeface="Arial"/>
              </a:rPr>
              <a:t>зазвичай  </a:t>
            </a:r>
            <a:r>
              <a:rPr sz="2400" spc="-75" dirty="0">
                <a:latin typeface="Arial"/>
                <a:cs typeface="Arial"/>
              </a:rPr>
              <a:t>web-браузерів, </a:t>
            </a:r>
            <a:r>
              <a:rPr sz="2400" spc="20" dirty="0">
                <a:latin typeface="Arial"/>
                <a:cs typeface="Arial"/>
              </a:rPr>
              <a:t>і </a:t>
            </a:r>
            <a:r>
              <a:rPr sz="2400" spc="-95" dirty="0">
                <a:latin typeface="Arial"/>
                <a:cs typeface="Arial"/>
              </a:rPr>
              <a:t>видає </a:t>
            </a:r>
            <a:r>
              <a:rPr sz="2400" spc="-120" dirty="0">
                <a:latin typeface="Arial"/>
                <a:cs typeface="Arial"/>
              </a:rPr>
              <a:t>їм </a:t>
            </a:r>
            <a:r>
              <a:rPr sz="2400" spc="-70" dirty="0">
                <a:latin typeface="Arial"/>
                <a:cs typeface="Arial"/>
              </a:rPr>
              <a:t>HTTP-відповіді, </a:t>
            </a:r>
            <a:r>
              <a:rPr sz="2400" spc="-5" dirty="0">
                <a:latin typeface="Arial"/>
                <a:cs typeface="Arial"/>
              </a:rPr>
              <a:t>як </a:t>
            </a:r>
            <a:r>
              <a:rPr sz="2400" spc="-85" dirty="0">
                <a:latin typeface="Arial"/>
                <a:cs typeface="Arial"/>
              </a:rPr>
              <a:t>правило, </a:t>
            </a:r>
            <a:r>
              <a:rPr sz="2400" spc="-95" dirty="0">
                <a:latin typeface="Arial"/>
                <a:cs typeface="Arial"/>
              </a:rPr>
              <a:t>разом </a:t>
            </a:r>
            <a:r>
              <a:rPr sz="2400" spc="-75" dirty="0">
                <a:latin typeface="Arial"/>
                <a:cs typeface="Arial"/>
              </a:rPr>
              <a:t>з </a:t>
            </a:r>
            <a:r>
              <a:rPr sz="2400" spc="-80" dirty="0">
                <a:latin typeface="Arial"/>
                <a:cs typeface="Arial"/>
              </a:rPr>
              <a:t>HTML-  </a:t>
            </a:r>
            <a:r>
              <a:rPr sz="2400" spc="-50" dirty="0">
                <a:latin typeface="Arial"/>
                <a:cs typeface="Arial"/>
              </a:rPr>
              <a:t>сторінкою,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зображенням,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файлами,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медіа-потоками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або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іншими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даними.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ts val="2740"/>
              </a:lnSpc>
              <a:spcBef>
                <a:spcPts val="855"/>
              </a:spcBef>
              <a:buClr>
                <a:srgbClr val="1286C3"/>
              </a:buClr>
              <a:buSzPct val="143750"/>
              <a:buFont typeface="Arial"/>
              <a:buChar char="•"/>
              <a:tabLst>
                <a:tab pos="299720" algn="l"/>
              </a:tabLst>
            </a:pPr>
            <a:r>
              <a:rPr sz="2400" b="1" spc="-105" dirty="0">
                <a:latin typeface="Trebuchet MS"/>
                <a:cs typeface="Trebuchet MS"/>
              </a:rPr>
              <a:t>Web-сервером</a:t>
            </a:r>
            <a:r>
              <a:rPr sz="2400" b="1" spc="-270" dirty="0">
                <a:latin typeface="Trebuchet MS"/>
                <a:cs typeface="Trebuchet MS"/>
              </a:rPr>
              <a:t> </a:t>
            </a:r>
            <a:r>
              <a:rPr sz="2400" spc="-85" dirty="0">
                <a:latin typeface="Arial"/>
                <a:cs typeface="Arial"/>
              </a:rPr>
              <a:t>називають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як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програмне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забезпечення,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яке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виконує</a:t>
            </a:r>
            <a:endParaRPr sz="2400">
              <a:latin typeface="Arial"/>
              <a:cs typeface="Arial"/>
            </a:endParaRPr>
          </a:p>
          <a:p>
            <a:pPr marL="299085" marR="967740">
              <a:lnSpc>
                <a:spcPts val="2590"/>
              </a:lnSpc>
              <a:spcBef>
                <a:spcPts val="185"/>
              </a:spcBef>
            </a:pPr>
            <a:r>
              <a:rPr sz="2400" spc="-75" dirty="0">
                <a:latin typeface="Arial"/>
                <a:cs typeface="Arial"/>
              </a:rPr>
              <a:t>функції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web-сервера,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так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і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безпосередньо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комп'ютер,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на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якому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це  </a:t>
            </a:r>
            <a:r>
              <a:rPr sz="2400" spc="-70" dirty="0">
                <a:latin typeface="Arial"/>
                <a:cs typeface="Arial"/>
              </a:rPr>
              <a:t>програмне </a:t>
            </a:r>
            <a:r>
              <a:rPr sz="2400" spc="-105" dirty="0">
                <a:latin typeface="Arial"/>
                <a:cs typeface="Arial"/>
              </a:rPr>
              <a:t>забезпечення</a:t>
            </a:r>
            <a:r>
              <a:rPr sz="2400" spc="-33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працює.</a:t>
            </a:r>
            <a:endParaRPr sz="2400">
              <a:latin typeface="Arial"/>
              <a:cs typeface="Arial"/>
            </a:endParaRPr>
          </a:p>
          <a:p>
            <a:pPr marL="299085" marR="488315" indent="-286385">
              <a:lnSpc>
                <a:spcPts val="2590"/>
              </a:lnSpc>
              <a:spcBef>
                <a:spcPts val="1180"/>
              </a:spcBef>
              <a:buClr>
                <a:srgbClr val="1286C3"/>
              </a:buClr>
              <a:buSzPct val="143750"/>
              <a:buFont typeface="Arial"/>
              <a:buChar char="•"/>
              <a:tabLst>
                <a:tab pos="299720" algn="l"/>
              </a:tabLst>
            </a:pPr>
            <a:r>
              <a:rPr sz="2400" b="1" spc="-40" dirty="0">
                <a:latin typeface="Trebuchet MS"/>
                <a:cs typeface="Trebuchet MS"/>
              </a:rPr>
              <a:t>HTTP</a:t>
            </a:r>
            <a:r>
              <a:rPr sz="2400" b="1" spc="-225" dirty="0">
                <a:latin typeface="Trebuchet MS"/>
                <a:cs typeface="Trebuchet MS"/>
              </a:rPr>
              <a:t> </a:t>
            </a:r>
            <a:r>
              <a:rPr sz="2400" spc="-90" dirty="0">
                <a:latin typeface="Arial"/>
                <a:cs typeface="Arial"/>
              </a:rPr>
              <a:t>(</a:t>
            </a:r>
            <a:r>
              <a:rPr sz="2400" b="1" spc="-90" dirty="0">
                <a:latin typeface="Trebuchet MS"/>
                <a:cs typeface="Trebuchet MS"/>
              </a:rPr>
              <a:t>Hyper</a:t>
            </a:r>
            <a:r>
              <a:rPr sz="2400" b="1" spc="-370" dirty="0">
                <a:latin typeface="Trebuchet MS"/>
                <a:cs typeface="Trebuchet MS"/>
              </a:rPr>
              <a:t> </a:t>
            </a:r>
            <a:r>
              <a:rPr sz="2400" b="1" spc="-135" dirty="0">
                <a:latin typeface="Trebuchet MS"/>
                <a:cs typeface="Trebuchet MS"/>
              </a:rPr>
              <a:t>Text</a:t>
            </a:r>
            <a:r>
              <a:rPr sz="2400" b="1" spc="-375" dirty="0">
                <a:latin typeface="Trebuchet MS"/>
                <a:cs typeface="Trebuchet MS"/>
              </a:rPr>
              <a:t> </a:t>
            </a:r>
            <a:r>
              <a:rPr sz="2400" b="1" spc="-130" dirty="0">
                <a:latin typeface="Trebuchet MS"/>
                <a:cs typeface="Trebuchet MS"/>
              </a:rPr>
              <a:t>Transfer</a:t>
            </a:r>
            <a:r>
              <a:rPr sz="2400" b="1" spc="-215" dirty="0">
                <a:latin typeface="Trebuchet MS"/>
                <a:cs typeface="Trebuchet MS"/>
              </a:rPr>
              <a:t> </a:t>
            </a:r>
            <a:r>
              <a:rPr sz="2400" b="1" spc="-70" dirty="0">
                <a:latin typeface="Trebuchet MS"/>
                <a:cs typeface="Trebuchet MS"/>
              </a:rPr>
              <a:t>Protocol</a:t>
            </a:r>
            <a:r>
              <a:rPr sz="2400" spc="-70" dirty="0">
                <a:latin typeface="Arial"/>
                <a:cs typeface="Arial"/>
              </a:rPr>
              <a:t>,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протокол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передачі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гіпертексту)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165" dirty="0">
                <a:latin typeface="Arial"/>
                <a:cs typeface="Arial"/>
              </a:rPr>
              <a:t>–  </a:t>
            </a:r>
            <a:r>
              <a:rPr sz="2400" spc="-60" dirty="0">
                <a:latin typeface="Arial"/>
                <a:cs typeface="Arial"/>
              </a:rPr>
              <a:t>протокол</a:t>
            </a:r>
            <a:r>
              <a:rPr sz="2400" spc="-229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прикладного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рівня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передачі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даних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(спочатку</a:t>
            </a:r>
            <a:r>
              <a:rPr sz="2400" spc="-229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у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вигляді</a:t>
            </a:r>
            <a:endParaRPr sz="2400">
              <a:latin typeface="Arial"/>
              <a:cs typeface="Arial"/>
            </a:endParaRPr>
          </a:p>
          <a:p>
            <a:pPr marL="299085" marR="39370">
              <a:lnSpc>
                <a:spcPts val="2590"/>
              </a:lnSpc>
              <a:spcBef>
                <a:spcPts val="5"/>
              </a:spcBef>
            </a:pPr>
            <a:r>
              <a:rPr sz="2400" spc="-55" dirty="0">
                <a:latin typeface="Arial"/>
                <a:cs typeface="Arial"/>
              </a:rPr>
              <a:t>гіпертекстових</a:t>
            </a:r>
            <a:r>
              <a:rPr sz="2400" spc="-22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документів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в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форматі</a:t>
            </a:r>
            <a:r>
              <a:rPr sz="2400" spc="-21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HTML,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зараз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використовується</a:t>
            </a:r>
            <a:r>
              <a:rPr sz="2400" spc="-22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для  передачі </a:t>
            </a:r>
            <a:r>
              <a:rPr sz="2400" spc="-70" dirty="0">
                <a:latin typeface="Arial"/>
                <a:cs typeface="Arial"/>
              </a:rPr>
              <a:t>довільних</a:t>
            </a:r>
            <a:r>
              <a:rPr sz="2400" spc="-29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даних).</a:t>
            </a:r>
            <a:endParaRPr sz="2400">
              <a:latin typeface="Arial"/>
              <a:cs typeface="Arial"/>
            </a:endParaRPr>
          </a:p>
          <a:p>
            <a:pPr marL="299085" marR="74295" indent="-286385" algn="just">
              <a:lnSpc>
                <a:spcPct val="90000"/>
              </a:lnSpc>
              <a:spcBef>
                <a:spcPts val="1140"/>
              </a:spcBef>
              <a:buClr>
                <a:srgbClr val="1286C3"/>
              </a:buClr>
              <a:buSzPct val="143750"/>
              <a:buFont typeface="Arial"/>
              <a:buChar char="•"/>
              <a:tabLst>
                <a:tab pos="299720" algn="l"/>
              </a:tabLst>
            </a:pPr>
            <a:r>
              <a:rPr sz="2400" b="1" spc="-120" dirty="0">
                <a:latin typeface="Trebuchet MS"/>
                <a:cs typeface="Trebuchet MS"/>
              </a:rPr>
              <a:t>Ресурси</a:t>
            </a:r>
            <a:r>
              <a:rPr sz="2400" b="1" spc="-220" dirty="0">
                <a:latin typeface="Trebuchet MS"/>
                <a:cs typeface="Trebuchet MS"/>
              </a:rPr>
              <a:t> </a:t>
            </a:r>
            <a:r>
              <a:rPr sz="2400" spc="-165" dirty="0">
                <a:latin typeface="Arial"/>
                <a:cs typeface="Arial"/>
              </a:rPr>
              <a:t>–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це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HTML-сторінки,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зображення,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файли,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медіа-потоки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або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інші  </a:t>
            </a:r>
            <a:r>
              <a:rPr sz="2400" spc="-55" dirty="0">
                <a:latin typeface="Arial"/>
                <a:cs typeface="Arial"/>
              </a:rPr>
              <a:t>дані,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які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необхідні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клієнту.</a:t>
            </a:r>
            <a:r>
              <a:rPr sz="2400" spc="-245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У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відповідь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web-сервер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передає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клієнту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дані,  </a:t>
            </a:r>
            <a:r>
              <a:rPr sz="2400" spc="-120" dirty="0">
                <a:latin typeface="Arial"/>
                <a:cs typeface="Arial"/>
              </a:rPr>
              <a:t>що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запитуються.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Цей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обмін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відбувається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по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протоколу</a:t>
            </a:r>
            <a:r>
              <a:rPr sz="2400" spc="-225" dirty="0">
                <a:latin typeface="Arial"/>
                <a:cs typeface="Arial"/>
              </a:rPr>
              <a:t> </a:t>
            </a:r>
            <a:r>
              <a:rPr sz="2400" spc="-195" dirty="0">
                <a:latin typeface="Arial"/>
                <a:cs typeface="Arial"/>
              </a:rPr>
              <a:t>HTTP.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1676400" y="463864"/>
            <a:ext cx="80962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70" dirty="0"/>
              <a:t>Відкриття</a:t>
            </a:r>
            <a:r>
              <a:rPr spc="-380" dirty="0"/>
              <a:t> </a:t>
            </a:r>
            <a:r>
              <a:rPr spc="-185" dirty="0"/>
              <a:t>посилання</a:t>
            </a:r>
            <a:r>
              <a:rPr spc="-375" dirty="0"/>
              <a:t> </a:t>
            </a:r>
            <a:r>
              <a:rPr spc="-114" dirty="0"/>
              <a:t>у</a:t>
            </a:r>
            <a:r>
              <a:rPr spc="-390" dirty="0"/>
              <a:t> </a:t>
            </a:r>
            <a:r>
              <a:rPr spc="-145" dirty="0"/>
              <a:t>новому</a:t>
            </a:r>
            <a:r>
              <a:rPr spc="-380" dirty="0"/>
              <a:t> </a:t>
            </a:r>
            <a:r>
              <a:rPr spc="-195" dirty="0"/>
              <a:t>вікні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38201" y="1300734"/>
            <a:ext cx="10972787" cy="36259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975994" indent="-286385" algn="just">
              <a:lnSpc>
                <a:spcPct val="100000"/>
              </a:lnSpc>
              <a:spcBef>
                <a:spcPts val="9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80" dirty="0">
                <a:latin typeface="Arial"/>
                <a:cs typeface="Arial"/>
              </a:rPr>
              <a:t>Однією </a:t>
            </a:r>
            <a:r>
              <a:rPr sz="2800" spc="-85" dirty="0">
                <a:latin typeface="Arial"/>
                <a:cs typeface="Arial"/>
              </a:rPr>
              <a:t>з </a:t>
            </a:r>
            <a:r>
              <a:rPr sz="2800" spc="-80" dirty="0">
                <a:latin typeface="Arial"/>
                <a:cs typeface="Arial"/>
              </a:rPr>
              <a:t>доступних </a:t>
            </a:r>
            <a:r>
              <a:rPr sz="2800" spc="-114" dirty="0">
                <a:latin typeface="Arial"/>
                <a:cs typeface="Arial"/>
              </a:rPr>
              <a:t>особливостей </a:t>
            </a:r>
            <a:r>
              <a:rPr sz="2800" spc="-90" dirty="0" err="1">
                <a:latin typeface="Arial"/>
                <a:cs typeface="Arial"/>
              </a:rPr>
              <a:t>пов'язаної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з</a:t>
            </a:r>
            <a:r>
              <a:rPr lang="uk-UA" sz="2800" spc="-85" dirty="0">
                <a:latin typeface="Arial"/>
                <a:cs typeface="Arial"/>
              </a:rPr>
              <a:t> </a:t>
            </a:r>
            <a:r>
              <a:rPr sz="2800" spc="-85" dirty="0" err="1">
                <a:latin typeface="Arial"/>
                <a:cs typeface="Arial"/>
              </a:rPr>
              <a:t>гіперпосиланнями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є </a:t>
            </a:r>
            <a:r>
              <a:rPr sz="2800" spc="-90" dirty="0">
                <a:latin typeface="Arial"/>
                <a:cs typeface="Arial"/>
              </a:rPr>
              <a:t>здатність </a:t>
            </a:r>
            <a:r>
              <a:rPr sz="2800" spc="-75" dirty="0">
                <a:latin typeface="Arial"/>
                <a:cs typeface="Arial"/>
              </a:rPr>
              <a:t>визначити,</a:t>
            </a:r>
            <a:r>
              <a:rPr sz="2800" spc="-580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де </a:t>
            </a:r>
            <a:r>
              <a:rPr sz="2800" spc="-105" dirty="0">
                <a:latin typeface="Arial"/>
                <a:cs typeface="Arial"/>
              </a:rPr>
              <a:t>посилання  </a:t>
            </a:r>
            <a:r>
              <a:rPr sz="2800" spc="-75" dirty="0">
                <a:latin typeface="Arial"/>
                <a:cs typeface="Arial"/>
              </a:rPr>
              <a:t>відкриється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при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натисканні.</a:t>
            </a:r>
            <a:r>
              <a:rPr sz="2800" spc="-265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Як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правило,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05" dirty="0" err="1">
                <a:latin typeface="Arial"/>
                <a:cs typeface="Arial"/>
              </a:rPr>
              <a:t>посилання</a:t>
            </a:r>
            <a:r>
              <a:rPr lang="uk-UA" sz="2800" spc="-105" dirty="0">
                <a:latin typeface="Arial"/>
                <a:cs typeface="Arial"/>
              </a:rPr>
              <a:t> </a:t>
            </a:r>
            <a:r>
              <a:rPr sz="2800" spc="-80" dirty="0" err="1">
                <a:latin typeface="Arial"/>
                <a:cs typeface="Arial"/>
              </a:rPr>
              <a:t>відкриваються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в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тому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ж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вікні,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в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якому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по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ним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клацнули,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однак  </a:t>
            </a:r>
            <a:r>
              <a:rPr sz="2800" spc="-105" dirty="0">
                <a:latin typeface="Arial"/>
                <a:cs typeface="Arial"/>
              </a:rPr>
              <a:t>посилання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також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можуть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бути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відкриті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в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нових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вікнах.</a:t>
            </a:r>
            <a:endParaRPr sz="2800" dirty="0">
              <a:latin typeface="Arial"/>
              <a:cs typeface="Arial"/>
            </a:endParaRPr>
          </a:p>
          <a:p>
            <a:pPr marL="299085" indent="-286385" algn="just">
              <a:lnSpc>
                <a:spcPct val="100000"/>
              </a:lnSpc>
              <a:spcBef>
                <a:spcPts val="127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45" dirty="0">
                <a:latin typeface="Arial"/>
                <a:cs typeface="Arial"/>
              </a:rPr>
              <a:t>Для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відкриття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посилання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в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новому</a:t>
            </a:r>
            <a:r>
              <a:rPr sz="2800" spc="-2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вікні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використовуйте</a:t>
            </a:r>
            <a:endParaRPr sz="2800" dirty="0">
              <a:latin typeface="Arial"/>
              <a:cs typeface="Arial"/>
            </a:endParaRPr>
          </a:p>
          <a:p>
            <a:pPr marL="299085" marR="34925" algn="just">
              <a:lnSpc>
                <a:spcPct val="100000"/>
              </a:lnSpc>
            </a:pPr>
            <a:r>
              <a:rPr sz="2800" spc="-95" dirty="0">
                <a:latin typeface="Arial"/>
                <a:cs typeface="Arial"/>
              </a:rPr>
              <a:t>атрибут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b="1" spc="-75" dirty="0">
                <a:latin typeface="Trebuchet MS"/>
                <a:cs typeface="Trebuchet MS"/>
              </a:rPr>
              <a:t>target</a:t>
            </a:r>
            <a:r>
              <a:rPr sz="2800" b="1" spc="-254" dirty="0">
                <a:latin typeface="Trebuchet MS"/>
                <a:cs typeface="Trebuchet MS"/>
              </a:rPr>
              <a:t> </a:t>
            </a:r>
            <a:r>
              <a:rPr sz="2800" spc="-35" dirty="0">
                <a:latin typeface="Arial"/>
                <a:cs typeface="Arial"/>
              </a:rPr>
              <a:t>зі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значенням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b="1" spc="-114" dirty="0">
                <a:latin typeface="Trebuchet MS"/>
                <a:cs typeface="Trebuchet MS"/>
              </a:rPr>
              <a:t>_blank</a:t>
            </a:r>
            <a:r>
              <a:rPr sz="2800" spc="-114" dirty="0">
                <a:latin typeface="Arial"/>
                <a:cs typeface="Arial"/>
              </a:rPr>
              <a:t>.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Цей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атрибут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визначає,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де  </a:t>
            </a:r>
            <a:r>
              <a:rPr sz="2800" spc="-175" dirty="0">
                <a:latin typeface="Arial"/>
                <a:cs typeface="Arial"/>
              </a:rPr>
              <a:t>саме </a:t>
            </a:r>
            <a:r>
              <a:rPr sz="2800" spc="-140" dirty="0">
                <a:latin typeface="Arial"/>
                <a:cs typeface="Arial"/>
              </a:rPr>
              <a:t>буде </a:t>
            </a:r>
            <a:r>
              <a:rPr sz="2800" spc="-105" dirty="0">
                <a:latin typeface="Arial"/>
                <a:cs typeface="Arial"/>
              </a:rPr>
              <a:t>відображатися </a:t>
            </a:r>
            <a:r>
              <a:rPr sz="2800" spc="-100" dirty="0">
                <a:latin typeface="Arial"/>
                <a:cs typeface="Arial"/>
              </a:rPr>
              <a:t>посилання, </a:t>
            </a:r>
            <a:r>
              <a:rPr sz="2800" spc="-190" dirty="0">
                <a:latin typeface="Arial"/>
                <a:cs typeface="Arial"/>
              </a:rPr>
              <a:t>а </a:t>
            </a:r>
            <a:r>
              <a:rPr sz="2800" spc="-110" dirty="0">
                <a:latin typeface="Arial"/>
                <a:cs typeface="Arial"/>
              </a:rPr>
              <a:t>значення </a:t>
            </a:r>
            <a:r>
              <a:rPr sz="2800" b="1" spc="-125" dirty="0">
                <a:latin typeface="Trebuchet MS"/>
                <a:cs typeface="Trebuchet MS"/>
              </a:rPr>
              <a:t>_blank</a:t>
            </a:r>
            <a:r>
              <a:rPr sz="2800" b="1" spc="-625" dirty="0">
                <a:latin typeface="Trebuchet MS"/>
                <a:cs typeface="Trebuchet MS"/>
              </a:rPr>
              <a:t> </a:t>
            </a:r>
            <a:r>
              <a:rPr sz="2800" spc="-135" dirty="0">
                <a:latin typeface="Arial"/>
                <a:cs typeface="Arial"/>
              </a:rPr>
              <a:t>задає  </a:t>
            </a:r>
            <a:r>
              <a:rPr sz="2800" spc="-105" dirty="0">
                <a:latin typeface="Arial"/>
                <a:cs typeface="Arial"/>
              </a:rPr>
              <a:t>нове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вікно: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24000" y="5410200"/>
            <a:ext cx="9392285" cy="470534"/>
          </a:xfrm>
          <a:prstGeom prst="rect">
            <a:avLst/>
          </a:prstGeom>
          <a:solidFill>
            <a:srgbClr val="F4F4FF"/>
          </a:solidFill>
        </p:spPr>
        <p:txBody>
          <a:bodyPr vert="horz" wrap="square" lIns="0" tIns="95250" rIns="0" bIns="0" rtlCol="0">
            <a:spAutoFit/>
          </a:bodyPr>
          <a:lstStyle/>
          <a:p>
            <a:pPr marL="117475">
              <a:lnSpc>
                <a:spcPct val="100000"/>
              </a:lnSpc>
              <a:spcBef>
                <a:spcPts val="750"/>
              </a:spcBef>
              <a:tabLst>
                <a:tab pos="3813175" algn="l"/>
              </a:tabLst>
            </a:pPr>
            <a:r>
              <a:rPr sz="1700" b="1" dirty="0">
                <a:latin typeface="Courier New"/>
                <a:cs typeface="Courier New"/>
              </a:rPr>
              <a:t>a </a:t>
            </a:r>
            <a:r>
              <a:rPr sz="1700" spc="-20" dirty="0">
                <a:solidFill>
                  <a:srgbClr val="000066"/>
                </a:solidFill>
                <a:latin typeface="Courier New"/>
                <a:cs typeface="Courier New"/>
              </a:rPr>
              <a:t>href</a:t>
            </a:r>
            <a:r>
              <a:rPr sz="1700" spc="-20" dirty="0">
                <a:solidFill>
                  <a:srgbClr val="66CC66"/>
                </a:solidFill>
                <a:latin typeface="Courier New"/>
                <a:cs typeface="Courier New"/>
              </a:rPr>
              <a:t>=</a:t>
            </a:r>
            <a:r>
              <a:rPr sz="1700" spc="-20" dirty="0">
                <a:solidFill>
                  <a:srgbClr val="FF0000"/>
                </a:solidFill>
                <a:latin typeface="Courier New"/>
                <a:cs typeface="Courier New"/>
              </a:rPr>
              <a:t>""</a:t>
            </a:r>
            <a:r>
              <a:rPr sz="1700" spc="-30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sz="1700" spc="-20" dirty="0">
                <a:solidFill>
                  <a:srgbClr val="000066"/>
                </a:solidFill>
                <a:latin typeface="Courier New"/>
                <a:cs typeface="Courier New"/>
              </a:rPr>
              <a:t>target</a:t>
            </a:r>
            <a:r>
              <a:rPr sz="1700" spc="-20" dirty="0">
                <a:solidFill>
                  <a:srgbClr val="66CC66"/>
                </a:solidFill>
                <a:latin typeface="Courier New"/>
                <a:cs typeface="Courier New"/>
              </a:rPr>
              <a:t>=</a:t>
            </a:r>
            <a:r>
              <a:rPr sz="1700" spc="-20" dirty="0">
                <a:solidFill>
                  <a:srgbClr val="FF0000"/>
                </a:solidFill>
                <a:latin typeface="Courier New"/>
                <a:cs typeface="Courier New"/>
              </a:rPr>
              <a:t>"_blank"</a:t>
            </a:r>
            <a:r>
              <a:rPr sz="1700" spc="-20" dirty="0">
                <a:solidFill>
                  <a:srgbClr val="009900"/>
                </a:solidFill>
                <a:latin typeface="Courier New"/>
                <a:cs typeface="Courier New"/>
              </a:rPr>
              <a:t>&gt;	</a:t>
            </a:r>
            <a:r>
              <a:rPr sz="1700" spc="-1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700" spc="-15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700" b="1" spc="-15" dirty="0">
                <a:latin typeface="Courier New"/>
                <a:cs typeface="Courier New"/>
              </a:rPr>
              <a:t>a</a:t>
            </a:r>
            <a:r>
              <a:rPr sz="1700" spc="-1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700">
              <a:latin typeface="Courier New"/>
              <a:cs typeface="Courier Ne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12927" y="5399210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29">
                <a:moveTo>
                  <a:pt x="0" y="10989"/>
                </a:moveTo>
                <a:lnTo>
                  <a:pt x="11072" y="10989"/>
                </a:lnTo>
                <a:lnTo>
                  <a:pt x="11072" y="0"/>
                </a:lnTo>
                <a:lnTo>
                  <a:pt x="0" y="0"/>
                </a:lnTo>
                <a:lnTo>
                  <a:pt x="0" y="10989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14773" y="5401042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381" y="0"/>
                </a:lnTo>
              </a:path>
            </a:pathLst>
          </a:custGeom>
          <a:ln w="366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14773" y="5401042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45" y="3663"/>
                </a:moveTo>
                <a:lnTo>
                  <a:pt x="1845" y="3663"/>
                </a:lnTo>
              </a:path>
            </a:pathLst>
          </a:custGeom>
          <a:ln w="732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12927" y="5399210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29">
                <a:moveTo>
                  <a:pt x="0" y="10989"/>
                </a:moveTo>
                <a:lnTo>
                  <a:pt x="11072" y="10989"/>
                </a:lnTo>
                <a:lnTo>
                  <a:pt x="11072" y="0"/>
                </a:lnTo>
                <a:lnTo>
                  <a:pt x="0" y="0"/>
                </a:lnTo>
                <a:lnTo>
                  <a:pt x="0" y="10989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14773" y="5401042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381" y="0"/>
                </a:lnTo>
              </a:path>
            </a:pathLst>
          </a:custGeom>
          <a:ln w="366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14773" y="5401042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45" y="3663"/>
                </a:moveTo>
                <a:lnTo>
                  <a:pt x="1845" y="3663"/>
                </a:lnTo>
              </a:path>
            </a:pathLst>
          </a:custGeom>
          <a:ln w="732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24000" y="5404705"/>
            <a:ext cx="9392285" cy="0"/>
          </a:xfrm>
          <a:custGeom>
            <a:avLst/>
            <a:gdLst/>
            <a:ahLst/>
            <a:cxnLst/>
            <a:rect l="l" t="t" r="r" b="b"/>
            <a:pathLst>
              <a:path w="9392285">
                <a:moveTo>
                  <a:pt x="0" y="0"/>
                </a:moveTo>
                <a:lnTo>
                  <a:pt x="9391926" y="0"/>
                </a:lnTo>
              </a:path>
            </a:pathLst>
          </a:custGeom>
          <a:ln w="1098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25845" y="5401042"/>
            <a:ext cx="9388475" cy="0"/>
          </a:xfrm>
          <a:custGeom>
            <a:avLst/>
            <a:gdLst/>
            <a:ahLst/>
            <a:cxnLst/>
            <a:rect l="l" t="t" r="r" b="b"/>
            <a:pathLst>
              <a:path w="9388475">
                <a:moveTo>
                  <a:pt x="0" y="0"/>
                </a:moveTo>
                <a:lnTo>
                  <a:pt x="9388235" y="0"/>
                </a:lnTo>
              </a:path>
            </a:pathLst>
          </a:custGeom>
          <a:ln w="366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915927" y="5399210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29" h="11429">
                <a:moveTo>
                  <a:pt x="0" y="10989"/>
                </a:moveTo>
                <a:lnTo>
                  <a:pt x="11072" y="10989"/>
                </a:lnTo>
                <a:lnTo>
                  <a:pt x="11072" y="0"/>
                </a:lnTo>
                <a:lnTo>
                  <a:pt x="0" y="0"/>
                </a:lnTo>
                <a:lnTo>
                  <a:pt x="0" y="10989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917772" y="5401042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381" y="0"/>
                </a:lnTo>
              </a:path>
            </a:pathLst>
          </a:custGeom>
          <a:ln w="366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917772" y="5401042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45" y="3663"/>
                </a:moveTo>
                <a:lnTo>
                  <a:pt x="1845" y="3663"/>
                </a:lnTo>
              </a:path>
            </a:pathLst>
          </a:custGeom>
          <a:ln w="732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915927" y="5399210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29" h="11429">
                <a:moveTo>
                  <a:pt x="0" y="10989"/>
                </a:moveTo>
                <a:lnTo>
                  <a:pt x="11072" y="10989"/>
                </a:lnTo>
                <a:lnTo>
                  <a:pt x="11072" y="0"/>
                </a:lnTo>
                <a:lnTo>
                  <a:pt x="0" y="0"/>
                </a:lnTo>
                <a:lnTo>
                  <a:pt x="0" y="10989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917772" y="5401042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381" y="0"/>
                </a:lnTo>
              </a:path>
            </a:pathLst>
          </a:custGeom>
          <a:ln w="366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917772" y="5401042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45" y="3663"/>
                </a:moveTo>
                <a:lnTo>
                  <a:pt x="1845" y="3663"/>
                </a:lnTo>
              </a:path>
            </a:pathLst>
          </a:custGeom>
          <a:ln w="732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14773" y="5882316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381" y="0"/>
                </a:lnTo>
              </a:path>
            </a:pathLst>
          </a:custGeom>
          <a:ln w="366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14773" y="5882316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784"/>
                </a:lnTo>
              </a:path>
            </a:pathLst>
          </a:custGeom>
          <a:ln w="369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14773" y="5882316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381" y="0"/>
                </a:lnTo>
              </a:path>
            </a:pathLst>
          </a:custGeom>
          <a:ln w="366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14773" y="5882316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784"/>
                </a:lnTo>
              </a:path>
            </a:pathLst>
          </a:custGeom>
          <a:ln w="369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24000" y="5884447"/>
            <a:ext cx="9392285" cy="0"/>
          </a:xfrm>
          <a:custGeom>
            <a:avLst/>
            <a:gdLst/>
            <a:ahLst/>
            <a:cxnLst/>
            <a:rect l="l" t="t" r="r" b="b"/>
            <a:pathLst>
              <a:path w="9392285">
                <a:moveTo>
                  <a:pt x="0" y="0"/>
                </a:moveTo>
                <a:lnTo>
                  <a:pt x="9391926" y="0"/>
                </a:lnTo>
              </a:path>
            </a:pathLst>
          </a:custGeom>
          <a:ln w="792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25845" y="5882316"/>
            <a:ext cx="9388475" cy="0"/>
          </a:xfrm>
          <a:custGeom>
            <a:avLst/>
            <a:gdLst/>
            <a:ahLst/>
            <a:cxnLst/>
            <a:rect l="l" t="t" r="r" b="b"/>
            <a:pathLst>
              <a:path w="9388475">
                <a:moveTo>
                  <a:pt x="0" y="0"/>
                </a:moveTo>
                <a:lnTo>
                  <a:pt x="9388235" y="0"/>
                </a:lnTo>
              </a:path>
            </a:pathLst>
          </a:custGeom>
          <a:ln w="366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917772" y="5882316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381" y="0"/>
                </a:lnTo>
              </a:path>
            </a:pathLst>
          </a:custGeom>
          <a:ln w="366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917772" y="5882316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784"/>
                </a:lnTo>
              </a:path>
            </a:pathLst>
          </a:custGeom>
          <a:ln w="369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917772" y="5882316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381" y="0"/>
                </a:lnTo>
              </a:path>
            </a:pathLst>
          </a:custGeom>
          <a:ln w="366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917772" y="5882316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784"/>
                </a:lnTo>
              </a:path>
            </a:pathLst>
          </a:custGeom>
          <a:ln w="369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18464" y="5410205"/>
            <a:ext cx="0" cy="478790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205"/>
                </a:lnTo>
              </a:path>
            </a:pathLst>
          </a:custGeom>
          <a:ln w="1107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14773" y="5412032"/>
            <a:ext cx="0" cy="466725"/>
          </a:xfrm>
          <a:custGeom>
            <a:avLst/>
            <a:gdLst/>
            <a:ahLst/>
            <a:cxnLst/>
            <a:rect l="l" t="t" r="r" b="b"/>
            <a:pathLst>
              <a:path h="466725">
                <a:moveTo>
                  <a:pt x="0" y="0"/>
                </a:moveTo>
                <a:lnTo>
                  <a:pt x="0" y="466620"/>
                </a:lnTo>
              </a:path>
            </a:pathLst>
          </a:custGeom>
          <a:ln w="369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921463" y="5410205"/>
            <a:ext cx="0" cy="478790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205"/>
                </a:lnTo>
              </a:path>
            </a:pathLst>
          </a:custGeom>
          <a:ln w="1107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917772" y="5412032"/>
            <a:ext cx="0" cy="466725"/>
          </a:xfrm>
          <a:custGeom>
            <a:avLst/>
            <a:gdLst/>
            <a:ahLst/>
            <a:cxnLst/>
            <a:rect l="l" t="t" r="r" b="b"/>
            <a:pathLst>
              <a:path h="466725">
                <a:moveTo>
                  <a:pt x="0" y="0"/>
                </a:moveTo>
                <a:lnTo>
                  <a:pt x="0" y="466620"/>
                </a:lnTo>
              </a:path>
            </a:pathLst>
          </a:custGeom>
          <a:ln w="369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524000" y="6010656"/>
            <a:ext cx="9392285" cy="470534"/>
          </a:xfrm>
          <a:prstGeom prst="rect">
            <a:avLst/>
          </a:prstGeom>
          <a:solidFill>
            <a:srgbClr val="F4F4FF"/>
          </a:solidFill>
        </p:spPr>
        <p:txBody>
          <a:bodyPr vert="horz" wrap="square" lIns="0" tIns="95250" rIns="0" bIns="0" rtlCol="0">
            <a:spAutoFit/>
          </a:bodyPr>
          <a:lstStyle/>
          <a:p>
            <a:pPr marL="117475">
              <a:lnSpc>
                <a:spcPct val="100000"/>
              </a:lnSpc>
              <a:spcBef>
                <a:spcPts val="750"/>
              </a:spcBef>
            </a:pPr>
            <a:r>
              <a:rPr sz="170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700" b="1" spc="-5" dirty="0">
                <a:latin typeface="Courier New"/>
                <a:cs typeface="Courier New"/>
              </a:rPr>
              <a:t>a </a:t>
            </a:r>
            <a:r>
              <a:rPr sz="1700" spc="-20" dirty="0">
                <a:solidFill>
                  <a:srgbClr val="000066"/>
                </a:solidFill>
                <a:latin typeface="Courier New"/>
                <a:cs typeface="Courier New"/>
              </a:rPr>
              <a:t>href</a:t>
            </a:r>
            <a:r>
              <a:rPr sz="1700" spc="-20" dirty="0">
                <a:solidFill>
                  <a:srgbClr val="66CC66"/>
                </a:solidFill>
                <a:latin typeface="Courier New"/>
                <a:cs typeface="Courier New"/>
              </a:rPr>
              <a:t>=</a:t>
            </a:r>
            <a:r>
              <a:rPr sz="1700" spc="-20" dirty="0">
                <a:solidFill>
                  <a:srgbClr val="FF0000"/>
                </a:solidFill>
                <a:latin typeface="Courier New"/>
                <a:cs typeface="Courier New"/>
              </a:rPr>
              <a:t>"</a:t>
            </a:r>
            <a:r>
              <a:rPr sz="1700" spc="-20" dirty="0">
                <a:solidFill>
                  <a:srgbClr val="FF0000"/>
                </a:solidFill>
                <a:latin typeface="Courier New"/>
                <a:cs typeface="Courier New"/>
                <a:hlinkClick r:id="rId2"/>
              </a:rPr>
              <a:t>http://google.com" </a:t>
            </a:r>
            <a:r>
              <a:rPr sz="1700" spc="-20" dirty="0">
                <a:solidFill>
                  <a:srgbClr val="000066"/>
                </a:solidFill>
                <a:latin typeface="Courier New"/>
                <a:cs typeface="Courier New"/>
              </a:rPr>
              <a:t>target</a:t>
            </a:r>
            <a:r>
              <a:rPr sz="1700" spc="-20" dirty="0">
                <a:solidFill>
                  <a:srgbClr val="66CC66"/>
                </a:solidFill>
                <a:latin typeface="Courier New"/>
                <a:cs typeface="Courier New"/>
              </a:rPr>
              <a:t>=</a:t>
            </a:r>
            <a:r>
              <a:rPr sz="1700" spc="-20" dirty="0">
                <a:solidFill>
                  <a:srgbClr val="FF0000"/>
                </a:solidFill>
                <a:latin typeface="Courier New"/>
                <a:cs typeface="Courier New"/>
              </a:rPr>
              <a:t>"_blank"</a:t>
            </a:r>
            <a:r>
              <a:rPr sz="1700" spc="-20" dirty="0">
                <a:solidFill>
                  <a:srgbClr val="009900"/>
                </a:solidFill>
                <a:latin typeface="Courier New"/>
                <a:cs typeface="Courier New"/>
              </a:rPr>
              <a:t>&gt; </a:t>
            </a:r>
            <a:r>
              <a:rPr sz="1700" spc="-20" dirty="0">
                <a:solidFill>
                  <a:srgbClr val="0E0E0E"/>
                </a:solidFill>
                <a:latin typeface="Courier New"/>
                <a:cs typeface="Courier New"/>
              </a:rPr>
              <a:t>Open </a:t>
            </a:r>
            <a:r>
              <a:rPr sz="1700" spc="-15" dirty="0">
                <a:solidFill>
                  <a:srgbClr val="0E0E0E"/>
                </a:solidFill>
                <a:latin typeface="Courier New"/>
                <a:cs typeface="Courier New"/>
              </a:rPr>
              <a:t>google </a:t>
            </a:r>
            <a:r>
              <a:rPr sz="1700" spc="-20" dirty="0">
                <a:solidFill>
                  <a:srgbClr val="0E0E0E"/>
                </a:solidFill>
                <a:latin typeface="Courier New"/>
                <a:cs typeface="Courier New"/>
              </a:rPr>
              <a:t>in </a:t>
            </a:r>
            <a:r>
              <a:rPr sz="1700" spc="-15" dirty="0">
                <a:solidFill>
                  <a:srgbClr val="0E0E0E"/>
                </a:solidFill>
                <a:latin typeface="Courier New"/>
                <a:cs typeface="Courier New"/>
              </a:rPr>
              <a:t>new</a:t>
            </a:r>
            <a:r>
              <a:rPr sz="1700" spc="-135" dirty="0">
                <a:solidFill>
                  <a:srgbClr val="0E0E0E"/>
                </a:solidFill>
                <a:latin typeface="Courier New"/>
                <a:cs typeface="Courier New"/>
              </a:rPr>
              <a:t> </a:t>
            </a:r>
            <a:r>
              <a:rPr sz="1700" spc="-20" dirty="0">
                <a:solidFill>
                  <a:srgbClr val="0E0E0E"/>
                </a:solidFill>
                <a:latin typeface="Courier New"/>
                <a:cs typeface="Courier New"/>
              </a:rPr>
              <a:t>tab</a:t>
            </a:r>
            <a:r>
              <a:rPr sz="1700" spc="-20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700" spc="-20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700" b="1" spc="-20" dirty="0">
                <a:latin typeface="Courier New"/>
                <a:cs typeface="Courier New"/>
              </a:rPr>
              <a:t>a</a:t>
            </a:r>
            <a:r>
              <a:rPr sz="1700" spc="-20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700">
              <a:latin typeface="Courier New"/>
              <a:cs typeface="Courier New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514773" y="6001498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381" y="0"/>
                </a:lnTo>
              </a:path>
            </a:pathLst>
          </a:custGeom>
          <a:ln w="366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14773" y="6001498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45" y="3663"/>
                </a:moveTo>
                <a:lnTo>
                  <a:pt x="1845" y="3663"/>
                </a:lnTo>
              </a:path>
            </a:pathLst>
          </a:custGeom>
          <a:ln w="732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14773" y="6001498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381" y="0"/>
                </a:lnTo>
              </a:path>
            </a:pathLst>
          </a:custGeom>
          <a:ln w="366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14773" y="6001498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45" y="3663"/>
                </a:moveTo>
                <a:lnTo>
                  <a:pt x="1845" y="3663"/>
                </a:lnTo>
              </a:path>
            </a:pathLst>
          </a:custGeom>
          <a:ln w="732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524000" y="6005161"/>
            <a:ext cx="9392285" cy="0"/>
          </a:xfrm>
          <a:custGeom>
            <a:avLst/>
            <a:gdLst/>
            <a:ahLst/>
            <a:cxnLst/>
            <a:rect l="l" t="t" r="r" b="b"/>
            <a:pathLst>
              <a:path w="9392285">
                <a:moveTo>
                  <a:pt x="0" y="0"/>
                </a:moveTo>
                <a:lnTo>
                  <a:pt x="9391926" y="0"/>
                </a:lnTo>
              </a:path>
            </a:pathLst>
          </a:custGeom>
          <a:ln w="1098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525845" y="6001498"/>
            <a:ext cx="9388475" cy="0"/>
          </a:xfrm>
          <a:custGeom>
            <a:avLst/>
            <a:gdLst/>
            <a:ahLst/>
            <a:cxnLst/>
            <a:rect l="l" t="t" r="r" b="b"/>
            <a:pathLst>
              <a:path w="9388475">
                <a:moveTo>
                  <a:pt x="0" y="0"/>
                </a:moveTo>
                <a:lnTo>
                  <a:pt x="9388235" y="0"/>
                </a:lnTo>
              </a:path>
            </a:pathLst>
          </a:custGeom>
          <a:ln w="366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917772" y="6001498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381" y="0"/>
                </a:lnTo>
              </a:path>
            </a:pathLst>
          </a:custGeom>
          <a:ln w="366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917772" y="6001498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45" y="3663"/>
                </a:moveTo>
                <a:lnTo>
                  <a:pt x="1845" y="3663"/>
                </a:lnTo>
              </a:path>
            </a:pathLst>
          </a:custGeom>
          <a:ln w="732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917772" y="6001498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381" y="0"/>
                </a:lnTo>
              </a:path>
            </a:pathLst>
          </a:custGeom>
          <a:ln w="366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917772" y="6001498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45" y="3663"/>
                </a:moveTo>
                <a:lnTo>
                  <a:pt x="1845" y="3663"/>
                </a:lnTo>
              </a:path>
            </a:pathLst>
          </a:custGeom>
          <a:ln w="732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514773" y="6482772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381" y="0"/>
                </a:lnTo>
              </a:path>
            </a:pathLst>
          </a:custGeom>
          <a:ln w="366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14773" y="6482772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784"/>
                </a:lnTo>
              </a:path>
            </a:pathLst>
          </a:custGeom>
          <a:ln w="369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514773" y="6482772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381" y="0"/>
                </a:lnTo>
              </a:path>
            </a:pathLst>
          </a:custGeom>
          <a:ln w="366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514773" y="6482772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784"/>
                </a:lnTo>
              </a:path>
            </a:pathLst>
          </a:custGeom>
          <a:ln w="369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524000" y="6484903"/>
            <a:ext cx="9392285" cy="0"/>
          </a:xfrm>
          <a:custGeom>
            <a:avLst/>
            <a:gdLst/>
            <a:ahLst/>
            <a:cxnLst/>
            <a:rect l="l" t="t" r="r" b="b"/>
            <a:pathLst>
              <a:path w="9392285">
                <a:moveTo>
                  <a:pt x="0" y="0"/>
                </a:moveTo>
                <a:lnTo>
                  <a:pt x="9391926" y="0"/>
                </a:lnTo>
              </a:path>
            </a:pathLst>
          </a:custGeom>
          <a:ln w="792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525845" y="6482772"/>
            <a:ext cx="9388475" cy="0"/>
          </a:xfrm>
          <a:custGeom>
            <a:avLst/>
            <a:gdLst/>
            <a:ahLst/>
            <a:cxnLst/>
            <a:rect l="l" t="t" r="r" b="b"/>
            <a:pathLst>
              <a:path w="9388475">
                <a:moveTo>
                  <a:pt x="0" y="0"/>
                </a:moveTo>
                <a:lnTo>
                  <a:pt x="9388235" y="0"/>
                </a:lnTo>
              </a:path>
            </a:pathLst>
          </a:custGeom>
          <a:ln w="366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917772" y="6482772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381" y="0"/>
                </a:lnTo>
              </a:path>
            </a:pathLst>
          </a:custGeom>
          <a:ln w="366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917772" y="6482772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784"/>
                </a:lnTo>
              </a:path>
            </a:pathLst>
          </a:custGeom>
          <a:ln w="369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917772" y="6482772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381" y="0"/>
                </a:lnTo>
              </a:path>
            </a:pathLst>
          </a:custGeom>
          <a:ln w="366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917772" y="6482772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784"/>
                </a:lnTo>
              </a:path>
            </a:pathLst>
          </a:custGeom>
          <a:ln w="369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518464" y="5999666"/>
            <a:ext cx="0" cy="489584"/>
          </a:xfrm>
          <a:custGeom>
            <a:avLst/>
            <a:gdLst/>
            <a:ahLst/>
            <a:cxnLst/>
            <a:rect l="l" t="t" r="r" b="b"/>
            <a:pathLst>
              <a:path h="489585">
                <a:moveTo>
                  <a:pt x="0" y="0"/>
                </a:moveTo>
                <a:lnTo>
                  <a:pt x="0" y="489200"/>
                </a:lnTo>
              </a:path>
            </a:pathLst>
          </a:custGeom>
          <a:ln w="1107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514773" y="6012488"/>
            <a:ext cx="0" cy="466725"/>
          </a:xfrm>
          <a:custGeom>
            <a:avLst/>
            <a:gdLst/>
            <a:ahLst/>
            <a:cxnLst/>
            <a:rect l="l" t="t" r="r" b="b"/>
            <a:pathLst>
              <a:path h="466725">
                <a:moveTo>
                  <a:pt x="0" y="0"/>
                </a:moveTo>
                <a:lnTo>
                  <a:pt x="0" y="466620"/>
                </a:lnTo>
              </a:path>
            </a:pathLst>
          </a:custGeom>
          <a:ln w="369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921463" y="5999666"/>
            <a:ext cx="0" cy="489584"/>
          </a:xfrm>
          <a:custGeom>
            <a:avLst/>
            <a:gdLst/>
            <a:ahLst/>
            <a:cxnLst/>
            <a:rect l="l" t="t" r="r" b="b"/>
            <a:pathLst>
              <a:path h="489585">
                <a:moveTo>
                  <a:pt x="0" y="0"/>
                </a:moveTo>
                <a:lnTo>
                  <a:pt x="0" y="489200"/>
                </a:lnTo>
              </a:path>
            </a:pathLst>
          </a:custGeom>
          <a:ln w="1107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917772" y="6012488"/>
            <a:ext cx="0" cy="466725"/>
          </a:xfrm>
          <a:custGeom>
            <a:avLst/>
            <a:gdLst/>
            <a:ahLst/>
            <a:cxnLst/>
            <a:rect l="l" t="t" r="r" b="b"/>
            <a:pathLst>
              <a:path h="466725">
                <a:moveTo>
                  <a:pt x="0" y="0"/>
                </a:moveTo>
                <a:lnTo>
                  <a:pt x="0" y="466620"/>
                </a:lnTo>
              </a:path>
            </a:pathLst>
          </a:custGeom>
          <a:ln w="369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3048000" y="1467108"/>
            <a:ext cx="7011987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45" dirty="0"/>
              <a:t>Завантаження </a:t>
            </a:r>
            <a:r>
              <a:rPr spc="-210" dirty="0"/>
              <a:t>файлу </a:t>
            </a:r>
            <a:r>
              <a:rPr spc="-125" dirty="0"/>
              <a:t>по</a:t>
            </a:r>
            <a:r>
              <a:rPr spc="-795" dirty="0"/>
              <a:t> </a:t>
            </a:r>
            <a:r>
              <a:rPr spc="-254" dirty="0"/>
              <a:t>ссилці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06422" y="2451557"/>
            <a:ext cx="9566910" cy="1306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spcBef>
                <a:spcPts val="9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90" dirty="0">
                <a:latin typeface="Arial"/>
                <a:cs typeface="Arial"/>
              </a:rPr>
              <a:t>При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наявності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атрибута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b="1" spc="-75" dirty="0">
                <a:latin typeface="Trebuchet MS"/>
                <a:cs typeface="Trebuchet MS"/>
              </a:rPr>
              <a:t>download</a:t>
            </a:r>
            <a:r>
              <a:rPr sz="2800" b="1" spc="-290" dirty="0">
                <a:latin typeface="Trebuchet MS"/>
                <a:cs typeface="Trebuchet MS"/>
              </a:rPr>
              <a:t> </a:t>
            </a:r>
            <a:r>
              <a:rPr sz="2800" spc="-114" dirty="0">
                <a:latin typeface="Arial"/>
                <a:cs typeface="Arial"/>
              </a:rPr>
              <a:t>браузер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не</a:t>
            </a:r>
            <a:r>
              <a:rPr sz="2800" spc="-229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переходить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140" dirty="0">
                <a:latin typeface="Arial"/>
                <a:cs typeface="Arial"/>
              </a:rPr>
              <a:t>за  </a:t>
            </a:r>
            <a:r>
              <a:rPr sz="2800" spc="-105" dirty="0">
                <a:latin typeface="Arial"/>
                <a:cs typeface="Arial"/>
              </a:rPr>
              <a:t>посиланням, </a:t>
            </a:r>
            <a:r>
              <a:rPr sz="2800" spc="-190" dirty="0">
                <a:latin typeface="Arial"/>
                <a:cs typeface="Arial"/>
              </a:rPr>
              <a:t>а </a:t>
            </a:r>
            <a:r>
              <a:rPr sz="2800" spc="-90" dirty="0">
                <a:latin typeface="Arial"/>
                <a:cs typeface="Arial"/>
              </a:rPr>
              <a:t>запропонує </a:t>
            </a:r>
            <a:r>
              <a:rPr sz="2800" spc="-95" dirty="0">
                <a:latin typeface="Arial"/>
                <a:cs typeface="Arial"/>
              </a:rPr>
              <a:t>завантажити </a:t>
            </a:r>
            <a:r>
              <a:rPr sz="2800" spc="-80" dirty="0">
                <a:latin typeface="Arial"/>
                <a:cs typeface="Arial"/>
              </a:rPr>
              <a:t>документ,  </a:t>
            </a:r>
            <a:r>
              <a:rPr sz="2800" spc="-105" dirty="0">
                <a:latin typeface="Arial"/>
                <a:cs typeface="Arial"/>
              </a:rPr>
              <a:t>зазначений </a:t>
            </a:r>
            <a:r>
              <a:rPr sz="2800" spc="-120" dirty="0">
                <a:latin typeface="Arial"/>
                <a:cs typeface="Arial"/>
              </a:rPr>
              <a:t>в </a:t>
            </a:r>
            <a:r>
              <a:rPr sz="2800" spc="-100" dirty="0">
                <a:latin typeface="Arial"/>
                <a:cs typeface="Arial"/>
              </a:rPr>
              <a:t>адресі</a:t>
            </a:r>
            <a:r>
              <a:rPr sz="2800" spc="-405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посилання.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41811" y="4035877"/>
            <a:ext cx="9392285" cy="357790"/>
          </a:xfrm>
          <a:prstGeom prst="rect">
            <a:avLst/>
          </a:prstGeom>
          <a:solidFill>
            <a:srgbClr val="F4F4FF"/>
          </a:solidFill>
        </p:spPr>
        <p:txBody>
          <a:bodyPr vert="horz" wrap="square" lIns="0" tIns="95250" rIns="0" bIns="0" rtlCol="0">
            <a:spAutoFit/>
          </a:bodyPr>
          <a:lstStyle/>
          <a:p>
            <a:pPr marL="117475">
              <a:lnSpc>
                <a:spcPct val="100000"/>
              </a:lnSpc>
              <a:spcBef>
                <a:spcPts val="750"/>
              </a:spcBef>
            </a:pPr>
            <a:r>
              <a:rPr sz="1700" spc="-5" dirty="0">
                <a:latin typeface="Courier New"/>
                <a:cs typeface="Courier New"/>
              </a:rPr>
              <a:t>&lt;</a:t>
            </a:r>
            <a:r>
              <a:rPr sz="1700" b="1" spc="-5" dirty="0">
                <a:latin typeface="Courier New"/>
                <a:cs typeface="Courier New"/>
              </a:rPr>
              <a:t>a</a:t>
            </a:r>
            <a:r>
              <a:rPr sz="1700" b="1" spc="-45" dirty="0">
                <a:latin typeface="Courier New"/>
                <a:cs typeface="Courier New"/>
              </a:rPr>
              <a:t> </a:t>
            </a:r>
            <a:r>
              <a:rPr sz="1700" spc="-20" dirty="0">
                <a:latin typeface="Courier New"/>
                <a:cs typeface="Courier New"/>
              </a:rPr>
              <a:t>download&gt;</a:t>
            </a:r>
            <a:r>
              <a:rPr lang="uk-UA" sz="1700" spc="-20" dirty="0">
                <a:latin typeface="Courier New"/>
                <a:cs typeface="Courier New"/>
              </a:rPr>
              <a:t>Посилання</a:t>
            </a:r>
            <a:r>
              <a:rPr sz="1700" spc="-20" dirty="0">
                <a:latin typeface="Courier New"/>
                <a:cs typeface="Courier New"/>
              </a:rPr>
              <a:t>&lt;/</a:t>
            </a:r>
            <a:r>
              <a:rPr sz="1700" b="1" spc="-20" dirty="0">
                <a:latin typeface="Courier New"/>
                <a:cs typeface="Courier New"/>
              </a:rPr>
              <a:t>a</a:t>
            </a:r>
            <a:r>
              <a:rPr sz="1700" spc="-20" dirty="0">
                <a:latin typeface="Courier New"/>
                <a:cs typeface="Courier New"/>
              </a:rPr>
              <a:t>&gt;</a:t>
            </a:r>
            <a:endParaRPr sz="1700" dirty="0">
              <a:latin typeface="Courier New"/>
              <a:cs typeface="Courier New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30738" y="4024888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29">
                <a:moveTo>
                  <a:pt x="0" y="10989"/>
                </a:moveTo>
                <a:lnTo>
                  <a:pt x="11072" y="10989"/>
                </a:lnTo>
                <a:lnTo>
                  <a:pt x="11072" y="0"/>
                </a:lnTo>
                <a:lnTo>
                  <a:pt x="0" y="0"/>
                </a:lnTo>
                <a:lnTo>
                  <a:pt x="0" y="10989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32584" y="4026719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381" y="0"/>
                </a:lnTo>
              </a:path>
            </a:pathLst>
          </a:custGeom>
          <a:ln w="366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32584" y="4026719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45" y="3663"/>
                </a:moveTo>
                <a:lnTo>
                  <a:pt x="1845" y="3663"/>
                </a:lnTo>
              </a:path>
            </a:pathLst>
          </a:custGeom>
          <a:ln w="732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30738" y="4024888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29">
                <a:moveTo>
                  <a:pt x="0" y="10989"/>
                </a:moveTo>
                <a:lnTo>
                  <a:pt x="11072" y="10989"/>
                </a:lnTo>
                <a:lnTo>
                  <a:pt x="11072" y="0"/>
                </a:lnTo>
                <a:lnTo>
                  <a:pt x="0" y="0"/>
                </a:lnTo>
                <a:lnTo>
                  <a:pt x="0" y="10989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32584" y="4026719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381" y="0"/>
                </a:lnTo>
              </a:path>
            </a:pathLst>
          </a:custGeom>
          <a:ln w="366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32584" y="4026719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45" y="3663"/>
                </a:moveTo>
                <a:lnTo>
                  <a:pt x="1845" y="3663"/>
                </a:lnTo>
              </a:path>
            </a:pathLst>
          </a:custGeom>
          <a:ln w="732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41811" y="4030383"/>
            <a:ext cx="9392285" cy="0"/>
          </a:xfrm>
          <a:custGeom>
            <a:avLst/>
            <a:gdLst/>
            <a:ahLst/>
            <a:cxnLst/>
            <a:rect l="l" t="t" r="r" b="b"/>
            <a:pathLst>
              <a:path w="9392285">
                <a:moveTo>
                  <a:pt x="0" y="0"/>
                </a:moveTo>
                <a:lnTo>
                  <a:pt x="9391926" y="0"/>
                </a:lnTo>
              </a:path>
            </a:pathLst>
          </a:custGeom>
          <a:ln w="1098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43656" y="4026719"/>
            <a:ext cx="9388475" cy="0"/>
          </a:xfrm>
          <a:custGeom>
            <a:avLst/>
            <a:gdLst/>
            <a:ahLst/>
            <a:cxnLst/>
            <a:rect l="l" t="t" r="r" b="b"/>
            <a:pathLst>
              <a:path w="9388475">
                <a:moveTo>
                  <a:pt x="0" y="0"/>
                </a:moveTo>
                <a:lnTo>
                  <a:pt x="9388235" y="0"/>
                </a:lnTo>
              </a:path>
            </a:pathLst>
          </a:custGeom>
          <a:ln w="366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933738" y="4024888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29" h="11429">
                <a:moveTo>
                  <a:pt x="0" y="10989"/>
                </a:moveTo>
                <a:lnTo>
                  <a:pt x="11072" y="10989"/>
                </a:lnTo>
                <a:lnTo>
                  <a:pt x="11072" y="0"/>
                </a:lnTo>
                <a:lnTo>
                  <a:pt x="0" y="0"/>
                </a:lnTo>
                <a:lnTo>
                  <a:pt x="0" y="10989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935583" y="4026719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381" y="0"/>
                </a:lnTo>
              </a:path>
            </a:pathLst>
          </a:custGeom>
          <a:ln w="366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935583" y="4026719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45" y="3663"/>
                </a:moveTo>
                <a:lnTo>
                  <a:pt x="1845" y="3663"/>
                </a:lnTo>
              </a:path>
            </a:pathLst>
          </a:custGeom>
          <a:ln w="732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933738" y="4024888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29" h="11429">
                <a:moveTo>
                  <a:pt x="0" y="10989"/>
                </a:moveTo>
                <a:lnTo>
                  <a:pt x="11072" y="10989"/>
                </a:lnTo>
                <a:lnTo>
                  <a:pt x="11072" y="0"/>
                </a:lnTo>
                <a:lnTo>
                  <a:pt x="0" y="0"/>
                </a:lnTo>
                <a:lnTo>
                  <a:pt x="0" y="10989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935583" y="4026719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381" y="0"/>
                </a:lnTo>
              </a:path>
            </a:pathLst>
          </a:custGeom>
          <a:ln w="366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935583" y="4026719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45" y="3663"/>
                </a:moveTo>
                <a:lnTo>
                  <a:pt x="1845" y="3663"/>
                </a:lnTo>
              </a:path>
            </a:pathLst>
          </a:custGeom>
          <a:ln w="732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32584" y="4507993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381" y="0"/>
                </a:lnTo>
              </a:path>
            </a:pathLst>
          </a:custGeom>
          <a:ln w="366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32584" y="4507993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784"/>
                </a:lnTo>
              </a:path>
            </a:pathLst>
          </a:custGeom>
          <a:ln w="369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32584" y="4507993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381" y="0"/>
                </a:lnTo>
              </a:path>
            </a:pathLst>
          </a:custGeom>
          <a:ln w="366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32584" y="4507993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784"/>
                </a:lnTo>
              </a:path>
            </a:pathLst>
          </a:custGeom>
          <a:ln w="369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41811" y="4510125"/>
            <a:ext cx="9392285" cy="0"/>
          </a:xfrm>
          <a:custGeom>
            <a:avLst/>
            <a:gdLst/>
            <a:ahLst/>
            <a:cxnLst/>
            <a:rect l="l" t="t" r="r" b="b"/>
            <a:pathLst>
              <a:path w="9392285">
                <a:moveTo>
                  <a:pt x="0" y="0"/>
                </a:moveTo>
                <a:lnTo>
                  <a:pt x="9391926" y="0"/>
                </a:lnTo>
              </a:path>
            </a:pathLst>
          </a:custGeom>
          <a:ln w="792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43656" y="4507993"/>
            <a:ext cx="9388475" cy="0"/>
          </a:xfrm>
          <a:custGeom>
            <a:avLst/>
            <a:gdLst/>
            <a:ahLst/>
            <a:cxnLst/>
            <a:rect l="l" t="t" r="r" b="b"/>
            <a:pathLst>
              <a:path w="9388475">
                <a:moveTo>
                  <a:pt x="0" y="0"/>
                </a:moveTo>
                <a:lnTo>
                  <a:pt x="9388235" y="0"/>
                </a:lnTo>
              </a:path>
            </a:pathLst>
          </a:custGeom>
          <a:ln w="366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935583" y="4507993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381" y="0"/>
                </a:lnTo>
              </a:path>
            </a:pathLst>
          </a:custGeom>
          <a:ln w="366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935583" y="4507993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784"/>
                </a:lnTo>
              </a:path>
            </a:pathLst>
          </a:custGeom>
          <a:ln w="369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935583" y="4507993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381" y="0"/>
                </a:lnTo>
              </a:path>
            </a:pathLst>
          </a:custGeom>
          <a:ln w="366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935583" y="4507993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784"/>
                </a:lnTo>
              </a:path>
            </a:pathLst>
          </a:custGeom>
          <a:ln w="369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36275" y="4035882"/>
            <a:ext cx="0" cy="478790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205"/>
                </a:lnTo>
              </a:path>
            </a:pathLst>
          </a:custGeom>
          <a:ln w="1107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32584" y="4037709"/>
            <a:ext cx="0" cy="466725"/>
          </a:xfrm>
          <a:custGeom>
            <a:avLst/>
            <a:gdLst/>
            <a:ahLst/>
            <a:cxnLst/>
            <a:rect l="l" t="t" r="r" b="b"/>
            <a:pathLst>
              <a:path h="466725">
                <a:moveTo>
                  <a:pt x="0" y="0"/>
                </a:moveTo>
                <a:lnTo>
                  <a:pt x="0" y="466620"/>
                </a:lnTo>
              </a:path>
            </a:pathLst>
          </a:custGeom>
          <a:ln w="369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939274" y="4035882"/>
            <a:ext cx="0" cy="478790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205"/>
                </a:lnTo>
              </a:path>
            </a:pathLst>
          </a:custGeom>
          <a:ln w="1107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935583" y="4037709"/>
            <a:ext cx="0" cy="466725"/>
          </a:xfrm>
          <a:custGeom>
            <a:avLst/>
            <a:gdLst/>
            <a:ahLst/>
            <a:cxnLst/>
            <a:rect l="l" t="t" r="r" b="b"/>
            <a:pathLst>
              <a:path h="466725">
                <a:moveTo>
                  <a:pt x="0" y="0"/>
                </a:moveTo>
                <a:lnTo>
                  <a:pt x="0" y="466620"/>
                </a:lnTo>
              </a:path>
            </a:pathLst>
          </a:custGeom>
          <a:ln w="369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32584" y="4807018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381" y="0"/>
                </a:lnTo>
              </a:path>
            </a:pathLst>
          </a:custGeom>
          <a:ln w="367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32584" y="4807018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45" y="3676"/>
                </a:moveTo>
                <a:lnTo>
                  <a:pt x="1845" y="3676"/>
                </a:lnTo>
              </a:path>
            </a:pathLst>
          </a:custGeom>
          <a:ln w="735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32584" y="4807018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381" y="0"/>
                </a:lnTo>
              </a:path>
            </a:pathLst>
          </a:custGeom>
          <a:ln w="367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532584" y="4807018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45" y="3676"/>
                </a:moveTo>
                <a:lnTo>
                  <a:pt x="1845" y="3676"/>
                </a:lnTo>
              </a:path>
            </a:pathLst>
          </a:custGeom>
          <a:ln w="735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541811" y="4810694"/>
            <a:ext cx="9392285" cy="0"/>
          </a:xfrm>
          <a:custGeom>
            <a:avLst/>
            <a:gdLst/>
            <a:ahLst/>
            <a:cxnLst/>
            <a:rect l="l" t="t" r="r" b="b"/>
            <a:pathLst>
              <a:path w="9392285">
                <a:moveTo>
                  <a:pt x="0" y="0"/>
                </a:moveTo>
                <a:lnTo>
                  <a:pt x="9391926" y="0"/>
                </a:lnTo>
              </a:path>
            </a:pathLst>
          </a:custGeom>
          <a:ln w="1102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543656" y="4807018"/>
            <a:ext cx="9388475" cy="0"/>
          </a:xfrm>
          <a:custGeom>
            <a:avLst/>
            <a:gdLst/>
            <a:ahLst/>
            <a:cxnLst/>
            <a:rect l="l" t="t" r="r" b="b"/>
            <a:pathLst>
              <a:path w="9388475">
                <a:moveTo>
                  <a:pt x="0" y="0"/>
                </a:moveTo>
                <a:lnTo>
                  <a:pt x="9388235" y="0"/>
                </a:lnTo>
              </a:path>
            </a:pathLst>
          </a:custGeom>
          <a:ln w="367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935583" y="4807018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381" y="0"/>
                </a:lnTo>
              </a:path>
            </a:pathLst>
          </a:custGeom>
          <a:ln w="367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935583" y="4807018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45" y="3676"/>
                </a:moveTo>
                <a:lnTo>
                  <a:pt x="1845" y="3676"/>
                </a:lnTo>
              </a:path>
            </a:pathLst>
          </a:custGeom>
          <a:ln w="735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935583" y="4807018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381" y="0"/>
                </a:lnTo>
              </a:path>
            </a:pathLst>
          </a:custGeom>
          <a:ln w="367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935583" y="4807018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45" y="3676"/>
                </a:moveTo>
                <a:lnTo>
                  <a:pt x="1845" y="3676"/>
                </a:lnTo>
              </a:path>
            </a:pathLst>
          </a:custGeom>
          <a:ln w="735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32584" y="4818046"/>
            <a:ext cx="0" cy="370840"/>
          </a:xfrm>
          <a:custGeom>
            <a:avLst/>
            <a:gdLst/>
            <a:ahLst/>
            <a:cxnLst/>
            <a:rect l="l" t="t" r="r" b="b"/>
            <a:pathLst>
              <a:path h="370839">
                <a:moveTo>
                  <a:pt x="0" y="0"/>
                </a:moveTo>
                <a:lnTo>
                  <a:pt x="0" y="370369"/>
                </a:lnTo>
              </a:path>
            </a:pathLst>
          </a:custGeom>
          <a:ln w="369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935583" y="4818046"/>
            <a:ext cx="0" cy="370840"/>
          </a:xfrm>
          <a:custGeom>
            <a:avLst/>
            <a:gdLst/>
            <a:ahLst/>
            <a:cxnLst/>
            <a:rect l="l" t="t" r="r" b="b"/>
            <a:pathLst>
              <a:path h="370839">
                <a:moveTo>
                  <a:pt x="0" y="0"/>
                </a:moveTo>
                <a:lnTo>
                  <a:pt x="0" y="370369"/>
                </a:lnTo>
              </a:path>
            </a:pathLst>
          </a:custGeom>
          <a:ln w="369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541811" y="4816208"/>
            <a:ext cx="9392285" cy="632224"/>
          </a:xfrm>
          <a:prstGeom prst="rect">
            <a:avLst/>
          </a:prstGeom>
          <a:solidFill>
            <a:srgbClr val="F4F4FF"/>
          </a:solidFill>
        </p:spPr>
        <p:txBody>
          <a:bodyPr vert="horz" wrap="square" lIns="0" tIns="97790" rIns="0" bIns="0" rtlCol="0">
            <a:spAutoFit/>
          </a:bodyPr>
          <a:lstStyle/>
          <a:p>
            <a:pPr marL="117475">
              <a:lnSpc>
                <a:spcPct val="100000"/>
              </a:lnSpc>
              <a:spcBef>
                <a:spcPts val="770"/>
              </a:spcBef>
            </a:pPr>
            <a:r>
              <a:rPr sz="1650" spc="2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650" b="1" spc="25" dirty="0">
                <a:latin typeface="Courier New"/>
                <a:cs typeface="Courier New"/>
              </a:rPr>
              <a:t>a </a:t>
            </a:r>
            <a:r>
              <a:rPr sz="1650" spc="10" dirty="0">
                <a:solidFill>
                  <a:srgbClr val="000066"/>
                </a:solidFill>
                <a:latin typeface="Courier New"/>
                <a:cs typeface="Courier New"/>
              </a:rPr>
              <a:t>href</a:t>
            </a:r>
            <a:r>
              <a:rPr sz="1650" spc="10" dirty="0">
                <a:solidFill>
                  <a:srgbClr val="66CC66"/>
                </a:solidFill>
                <a:latin typeface="Courier New"/>
                <a:cs typeface="Courier New"/>
              </a:rPr>
              <a:t>=</a:t>
            </a:r>
            <a:r>
              <a:rPr sz="1650" spc="10" dirty="0">
                <a:solidFill>
                  <a:srgbClr val="FF0000"/>
                </a:solidFill>
                <a:latin typeface="Courier New"/>
                <a:cs typeface="Courier New"/>
              </a:rPr>
              <a:t>"image/xxx.jpg"</a:t>
            </a:r>
            <a:r>
              <a:rPr sz="1650" spc="10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r>
              <a:rPr lang="uk-UA" sz="1650" spc="10" dirty="0">
                <a:solidFill>
                  <a:srgbClr val="0E0E0E"/>
                </a:solidFill>
                <a:latin typeface="Courier New"/>
                <a:cs typeface="Courier New"/>
              </a:rPr>
              <a:t>Відкрити файл в браузері</a:t>
            </a:r>
            <a:r>
              <a:rPr sz="1650" spc="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650" spc="5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650" b="1" spc="5" dirty="0">
                <a:latin typeface="Courier New"/>
                <a:cs typeface="Courier New"/>
              </a:rPr>
              <a:t>a</a:t>
            </a:r>
            <a:r>
              <a:rPr sz="1650" spc="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650" dirty="0">
              <a:latin typeface="Courier New"/>
              <a:cs typeface="Courier New"/>
            </a:endParaRPr>
          </a:p>
          <a:p>
            <a:pPr marL="117475">
              <a:lnSpc>
                <a:spcPct val="100000"/>
              </a:lnSpc>
              <a:spcBef>
                <a:spcPts val="234"/>
              </a:spcBef>
            </a:pPr>
            <a:r>
              <a:rPr sz="1650" spc="2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650" b="1" spc="25" dirty="0">
                <a:latin typeface="Courier New"/>
                <a:cs typeface="Courier New"/>
              </a:rPr>
              <a:t>a </a:t>
            </a:r>
            <a:r>
              <a:rPr sz="1650" spc="5" dirty="0">
                <a:solidFill>
                  <a:srgbClr val="000066"/>
                </a:solidFill>
                <a:latin typeface="Courier New"/>
                <a:cs typeface="Courier New"/>
              </a:rPr>
              <a:t>href</a:t>
            </a:r>
            <a:r>
              <a:rPr sz="1650" spc="5" dirty="0">
                <a:solidFill>
                  <a:srgbClr val="66CC66"/>
                </a:solidFill>
                <a:latin typeface="Courier New"/>
                <a:cs typeface="Courier New"/>
              </a:rPr>
              <a:t>=</a:t>
            </a:r>
            <a:r>
              <a:rPr sz="1650" spc="5" dirty="0">
                <a:solidFill>
                  <a:srgbClr val="FF0000"/>
                </a:solidFill>
                <a:latin typeface="Courier New"/>
                <a:cs typeface="Courier New"/>
              </a:rPr>
              <a:t>"image/xxx.jpg" </a:t>
            </a:r>
            <a:r>
              <a:rPr sz="1650" spc="10" dirty="0">
                <a:solidFill>
                  <a:srgbClr val="009900"/>
                </a:solidFill>
                <a:latin typeface="Courier New"/>
                <a:cs typeface="Courier New"/>
              </a:rPr>
              <a:t>download&gt;</a:t>
            </a:r>
            <a:r>
              <a:rPr lang="uk-UA" sz="1650" spc="10" dirty="0">
                <a:solidFill>
                  <a:srgbClr val="0E0E0E"/>
                </a:solidFill>
                <a:latin typeface="Courier New"/>
                <a:cs typeface="Courier New"/>
              </a:rPr>
              <a:t>Завантажити</a:t>
            </a:r>
            <a:r>
              <a:rPr sz="1650" spc="-35" dirty="0">
                <a:solidFill>
                  <a:srgbClr val="0E0E0E"/>
                </a:solidFill>
                <a:latin typeface="Courier New"/>
                <a:cs typeface="Courier New"/>
              </a:rPr>
              <a:t> </a:t>
            </a:r>
            <a:r>
              <a:rPr sz="1650" spc="10" dirty="0">
                <a:solidFill>
                  <a:srgbClr val="0E0E0E"/>
                </a:solidFill>
                <a:latin typeface="Courier New"/>
                <a:cs typeface="Courier New"/>
              </a:rPr>
              <a:t>файл</a:t>
            </a:r>
            <a:r>
              <a:rPr sz="1650" spc="10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650" spc="10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650" b="1" spc="10" dirty="0">
                <a:latin typeface="Courier New"/>
                <a:cs typeface="Courier New"/>
              </a:rPr>
              <a:t>a</a:t>
            </a:r>
            <a:r>
              <a:rPr sz="1650" spc="10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650" dirty="0">
              <a:latin typeface="Courier New"/>
              <a:cs typeface="Courier New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530738" y="5564297"/>
            <a:ext cx="11430" cy="7620"/>
          </a:xfrm>
          <a:custGeom>
            <a:avLst/>
            <a:gdLst/>
            <a:ahLst/>
            <a:cxnLst/>
            <a:rect l="l" t="t" r="r" b="b"/>
            <a:pathLst>
              <a:path w="11430" h="7620">
                <a:moveTo>
                  <a:pt x="11072" y="7446"/>
                </a:moveTo>
                <a:lnTo>
                  <a:pt x="11072" y="0"/>
                </a:lnTo>
                <a:lnTo>
                  <a:pt x="0" y="0"/>
                </a:lnTo>
                <a:lnTo>
                  <a:pt x="0" y="7446"/>
                </a:lnTo>
                <a:lnTo>
                  <a:pt x="11072" y="7446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532584" y="5566135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381" y="0"/>
                </a:lnTo>
              </a:path>
            </a:pathLst>
          </a:custGeom>
          <a:ln w="367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532584" y="5566135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45" y="3676"/>
                </a:moveTo>
                <a:lnTo>
                  <a:pt x="1845" y="3676"/>
                </a:lnTo>
              </a:path>
            </a:pathLst>
          </a:custGeom>
          <a:ln w="735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530738" y="5564297"/>
            <a:ext cx="11430" cy="7620"/>
          </a:xfrm>
          <a:custGeom>
            <a:avLst/>
            <a:gdLst/>
            <a:ahLst/>
            <a:cxnLst/>
            <a:rect l="l" t="t" r="r" b="b"/>
            <a:pathLst>
              <a:path w="11430" h="7620">
                <a:moveTo>
                  <a:pt x="11072" y="7446"/>
                </a:moveTo>
                <a:lnTo>
                  <a:pt x="11072" y="0"/>
                </a:lnTo>
                <a:lnTo>
                  <a:pt x="0" y="0"/>
                </a:lnTo>
                <a:lnTo>
                  <a:pt x="0" y="7446"/>
                </a:lnTo>
                <a:lnTo>
                  <a:pt x="11072" y="7446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532584" y="5566135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381" y="0"/>
                </a:lnTo>
              </a:path>
            </a:pathLst>
          </a:custGeom>
          <a:ln w="367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532584" y="5566135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45" y="3676"/>
                </a:moveTo>
                <a:lnTo>
                  <a:pt x="1845" y="3676"/>
                </a:lnTo>
              </a:path>
            </a:pathLst>
          </a:custGeom>
          <a:ln w="735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541811" y="5568020"/>
            <a:ext cx="9392285" cy="0"/>
          </a:xfrm>
          <a:custGeom>
            <a:avLst/>
            <a:gdLst/>
            <a:ahLst/>
            <a:cxnLst/>
            <a:rect l="l" t="t" r="r" b="b"/>
            <a:pathLst>
              <a:path w="9392285">
                <a:moveTo>
                  <a:pt x="0" y="0"/>
                </a:moveTo>
                <a:lnTo>
                  <a:pt x="9391926" y="0"/>
                </a:lnTo>
              </a:path>
            </a:pathLst>
          </a:custGeom>
          <a:ln w="744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543656" y="5566135"/>
            <a:ext cx="9388475" cy="0"/>
          </a:xfrm>
          <a:custGeom>
            <a:avLst/>
            <a:gdLst/>
            <a:ahLst/>
            <a:cxnLst/>
            <a:rect l="l" t="t" r="r" b="b"/>
            <a:pathLst>
              <a:path w="9388475">
                <a:moveTo>
                  <a:pt x="0" y="0"/>
                </a:moveTo>
                <a:lnTo>
                  <a:pt x="9388235" y="0"/>
                </a:lnTo>
              </a:path>
            </a:pathLst>
          </a:custGeom>
          <a:ln w="367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933738" y="5564297"/>
            <a:ext cx="11430" cy="7620"/>
          </a:xfrm>
          <a:custGeom>
            <a:avLst/>
            <a:gdLst/>
            <a:ahLst/>
            <a:cxnLst/>
            <a:rect l="l" t="t" r="r" b="b"/>
            <a:pathLst>
              <a:path w="11429" h="7620">
                <a:moveTo>
                  <a:pt x="11072" y="7446"/>
                </a:moveTo>
                <a:lnTo>
                  <a:pt x="11072" y="0"/>
                </a:lnTo>
                <a:lnTo>
                  <a:pt x="0" y="0"/>
                </a:lnTo>
                <a:lnTo>
                  <a:pt x="0" y="7446"/>
                </a:lnTo>
                <a:lnTo>
                  <a:pt x="11072" y="7446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935583" y="5566135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381" y="0"/>
                </a:lnTo>
              </a:path>
            </a:pathLst>
          </a:custGeom>
          <a:ln w="367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935583" y="5566135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45" y="3676"/>
                </a:moveTo>
                <a:lnTo>
                  <a:pt x="1845" y="3676"/>
                </a:lnTo>
              </a:path>
            </a:pathLst>
          </a:custGeom>
          <a:ln w="735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933738" y="5564297"/>
            <a:ext cx="11430" cy="7620"/>
          </a:xfrm>
          <a:custGeom>
            <a:avLst/>
            <a:gdLst/>
            <a:ahLst/>
            <a:cxnLst/>
            <a:rect l="l" t="t" r="r" b="b"/>
            <a:pathLst>
              <a:path w="11429" h="7620">
                <a:moveTo>
                  <a:pt x="11072" y="7446"/>
                </a:moveTo>
                <a:lnTo>
                  <a:pt x="11072" y="0"/>
                </a:lnTo>
                <a:lnTo>
                  <a:pt x="0" y="0"/>
                </a:lnTo>
                <a:lnTo>
                  <a:pt x="0" y="7446"/>
                </a:lnTo>
                <a:lnTo>
                  <a:pt x="11072" y="7446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935583" y="5566135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381" y="0"/>
                </a:lnTo>
              </a:path>
            </a:pathLst>
          </a:custGeom>
          <a:ln w="367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935583" y="5566135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45" y="3676"/>
                </a:moveTo>
                <a:lnTo>
                  <a:pt x="1845" y="3676"/>
                </a:lnTo>
              </a:path>
            </a:pathLst>
          </a:custGeom>
          <a:ln w="735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536275" y="4805180"/>
            <a:ext cx="0" cy="759460"/>
          </a:xfrm>
          <a:custGeom>
            <a:avLst/>
            <a:gdLst/>
            <a:ahLst/>
            <a:cxnLst/>
            <a:rect l="l" t="t" r="r" b="b"/>
            <a:pathLst>
              <a:path h="759460">
                <a:moveTo>
                  <a:pt x="0" y="0"/>
                </a:moveTo>
                <a:lnTo>
                  <a:pt x="0" y="759116"/>
                </a:lnTo>
              </a:path>
            </a:pathLst>
          </a:custGeom>
          <a:ln w="1107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532584" y="5192092"/>
            <a:ext cx="0" cy="370840"/>
          </a:xfrm>
          <a:custGeom>
            <a:avLst/>
            <a:gdLst/>
            <a:ahLst/>
            <a:cxnLst/>
            <a:rect l="l" t="t" r="r" b="b"/>
            <a:pathLst>
              <a:path h="370839">
                <a:moveTo>
                  <a:pt x="0" y="0"/>
                </a:moveTo>
                <a:lnTo>
                  <a:pt x="0" y="370366"/>
                </a:lnTo>
              </a:path>
            </a:pathLst>
          </a:custGeom>
          <a:ln w="369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0939274" y="4805180"/>
            <a:ext cx="0" cy="759460"/>
          </a:xfrm>
          <a:custGeom>
            <a:avLst/>
            <a:gdLst/>
            <a:ahLst/>
            <a:cxnLst/>
            <a:rect l="l" t="t" r="r" b="b"/>
            <a:pathLst>
              <a:path h="759460">
                <a:moveTo>
                  <a:pt x="0" y="0"/>
                </a:moveTo>
                <a:lnTo>
                  <a:pt x="0" y="759116"/>
                </a:lnTo>
              </a:path>
            </a:pathLst>
          </a:custGeom>
          <a:ln w="1107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935583" y="5192092"/>
            <a:ext cx="0" cy="370840"/>
          </a:xfrm>
          <a:custGeom>
            <a:avLst/>
            <a:gdLst/>
            <a:ahLst/>
            <a:cxnLst/>
            <a:rect l="l" t="t" r="r" b="b"/>
            <a:pathLst>
              <a:path h="370839">
                <a:moveTo>
                  <a:pt x="0" y="0"/>
                </a:moveTo>
                <a:lnTo>
                  <a:pt x="0" y="370366"/>
                </a:lnTo>
              </a:path>
            </a:pathLst>
          </a:custGeom>
          <a:ln w="369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 idx="4294967295"/>
          </p:nvPr>
        </p:nvSpPr>
        <p:spPr>
          <a:xfrm>
            <a:off x="2763693" y="914400"/>
            <a:ext cx="7170737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45" dirty="0"/>
              <a:t>Додавання </a:t>
            </a:r>
            <a:r>
              <a:rPr spc="-165" dirty="0"/>
              <a:t>опису </a:t>
            </a:r>
            <a:r>
              <a:rPr spc="-180" dirty="0"/>
              <a:t>до</a:t>
            </a:r>
            <a:r>
              <a:rPr spc="-825" dirty="0"/>
              <a:t> </a:t>
            </a:r>
            <a:r>
              <a:rPr spc="-185" dirty="0"/>
              <a:t>посилання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78991" y="2686049"/>
            <a:ext cx="959993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90" dirty="0">
                <a:latin typeface="Arial"/>
                <a:cs typeface="Arial"/>
              </a:rPr>
              <a:t>Атрибут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b="1" spc="-114" dirty="0">
                <a:latin typeface="Trebuchet MS"/>
                <a:cs typeface="Trebuchet MS"/>
              </a:rPr>
              <a:t>title</a:t>
            </a:r>
            <a:r>
              <a:rPr sz="2800" b="1" spc="-265" dirty="0">
                <a:latin typeface="Trebuchet MS"/>
                <a:cs typeface="Trebuchet MS"/>
              </a:rPr>
              <a:t> </a:t>
            </a:r>
            <a:r>
              <a:rPr sz="2800" spc="-120" dirty="0">
                <a:latin typeface="Arial"/>
                <a:cs typeface="Arial"/>
              </a:rPr>
              <a:t>додає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пояснювальний</a:t>
            </a:r>
            <a:r>
              <a:rPr sz="2800" spc="-175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текст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до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заслання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у</a:t>
            </a:r>
            <a:endParaRPr sz="2800">
              <a:latin typeface="Arial"/>
              <a:cs typeface="Arial"/>
            </a:endParaRPr>
          </a:p>
          <a:p>
            <a:pPr marL="299085" marR="5080">
              <a:lnSpc>
                <a:spcPct val="100000"/>
              </a:lnSpc>
            </a:pPr>
            <a:r>
              <a:rPr sz="2800" spc="-75" dirty="0">
                <a:latin typeface="Arial"/>
                <a:cs typeface="Arial"/>
              </a:rPr>
              <a:t>вигляді</a:t>
            </a:r>
            <a:r>
              <a:rPr sz="2800" spc="-17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підказки.</a:t>
            </a:r>
            <a:r>
              <a:rPr sz="2800" spc="-400" dirty="0">
                <a:latin typeface="Arial"/>
                <a:cs typeface="Arial"/>
              </a:rPr>
              <a:t> </a:t>
            </a:r>
            <a:r>
              <a:rPr sz="2800" spc="-160" dirty="0">
                <a:latin typeface="Arial"/>
                <a:cs typeface="Arial"/>
              </a:rPr>
              <a:t>Така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підказка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відображається,</a:t>
            </a:r>
            <a:r>
              <a:rPr sz="2800" spc="-165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коли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курсор  </a:t>
            </a:r>
            <a:r>
              <a:rPr sz="2800" spc="-100" dirty="0">
                <a:latin typeface="Arial"/>
                <a:cs typeface="Arial"/>
              </a:rPr>
              <a:t>миші </a:t>
            </a:r>
            <a:r>
              <a:rPr sz="2800" spc="-114" dirty="0">
                <a:latin typeface="Arial"/>
                <a:cs typeface="Arial"/>
              </a:rPr>
              <a:t>затримується </a:t>
            </a:r>
            <a:r>
              <a:rPr sz="2800" spc="-125" dirty="0">
                <a:latin typeface="Arial"/>
                <a:cs typeface="Arial"/>
              </a:rPr>
              <a:t>на </a:t>
            </a:r>
            <a:r>
              <a:rPr sz="2800" spc="-110" dirty="0">
                <a:latin typeface="Arial"/>
                <a:cs typeface="Arial"/>
              </a:rPr>
              <a:t>засланні, </a:t>
            </a:r>
            <a:r>
              <a:rPr sz="2800" spc="-100" dirty="0">
                <a:latin typeface="Arial"/>
                <a:cs typeface="Arial"/>
              </a:rPr>
              <a:t>після </a:t>
            </a:r>
            <a:r>
              <a:rPr sz="2800" spc="-30" dirty="0">
                <a:latin typeface="Arial"/>
                <a:cs typeface="Arial"/>
              </a:rPr>
              <a:t>чого </a:t>
            </a:r>
            <a:r>
              <a:rPr sz="2800" spc="-45" dirty="0">
                <a:latin typeface="Arial"/>
                <a:cs typeface="Arial"/>
              </a:rPr>
              <a:t>підказка </a:t>
            </a:r>
            <a:r>
              <a:rPr sz="2800" spc="-120" dirty="0">
                <a:latin typeface="Arial"/>
                <a:cs typeface="Arial"/>
              </a:rPr>
              <a:t>через  </a:t>
            </a:r>
            <a:r>
              <a:rPr sz="2800" spc="-60" dirty="0">
                <a:latin typeface="Arial"/>
                <a:cs typeface="Arial"/>
              </a:rPr>
              <a:t>деякий </a:t>
            </a:r>
            <a:r>
              <a:rPr sz="2800" spc="-155" dirty="0">
                <a:latin typeface="Arial"/>
                <a:cs typeface="Arial"/>
              </a:rPr>
              <a:t>час</a:t>
            </a:r>
            <a:r>
              <a:rPr sz="2800" spc="-355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пропадає: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14813" y="4644261"/>
            <a:ext cx="9668510" cy="483870"/>
          </a:xfrm>
          <a:prstGeom prst="rect">
            <a:avLst/>
          </a:prstGeom>
          <a:solidFill>
            <a:srgbClr val="F4F4FF"/>
          </a:solidFill>
        </p:spPr>
        <p:txBody>
          <a:bodyPr vert="horz" wrap="square" lIns="0" tIns="104139" rIns="0" bIns="0" rtlCol="0">
            <a:spAutoFit/>
          </a:bodyPr>
          <a:lstStyle/>
          <a:p>
            <a:pPr marL="121285">
              <a:lnSpc>
                <a:spcPct val="100000"/>
              </a:lnSpc>
              <a:spcBef>
                <a:spcPts val="819"/>
              </a:spcBef>
            </a:pPr>
            <a:r>
              <a:rPr sz="1700" spc="2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700" b="1" spc="25" dirty="0">
                <a:latin typeface="Courier New"/>
                <a:cs typeface="Courier New"/>
              </a:rPr>
              <a:t>a</a:t>
            </a:r>
            <a:r>
              <a:rPr sz="1700" b="1" spc="-15" dirty="0">
                <a:latin typeface="Courier New"/>
                <a:cs typeface="Courier New"/>
              </a:rPr>
              <a:t> </a:t>
            </a:r>
            <a:r>
              <a:rPr sz="1700" spc="5" dirty="0">
                <a:solidFill>
                  <a:srgbClr val="000066"/>
                </a:solidFill>
                <a:latin typeface="Courier New"/>
                <a:cs typeface="Courier New"/>
              </a:rPr>
              <a:t>title</a:t>
            </a:r>
            <a:r>
              <a:rPr sz="1700" spc="5" dirty="0">
                <a:solidFill>
                  <a:srgbClr val="66CC66"/>
                </a:solidFill>
                <a:latin typeface="Courier New"/>
                <a:cs typeface="Courier New"/>
              </a:rPr>
              <a:t>=</a:t>
            </a:r>
            <a:r>
              <a:rPr sz="1700" spc="5" dirty="0">
                <a:solidFill>
                  <a:srgbClr val="FF0000"/>
                </a:solidFill>
                <a:latin typeface="Courier New"/>
                <a:cs typeface="Courier New"/>
              </a:rPr>
              <a:t>"текст"</a:t>
            </a:r>
            <a:r>
              <a:rPr sz="1700" spc="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r>
              <a:rPr sz="1700" spc="5" dirty="0">
                <a:solidFill>
                  <a:srgbClr val="0E0E0E"/>
                </a:solidFill>
                <a:latin typeface="Courier New"/>
                <a:cs typeface="Courier New"/>
              </a:rPr>
              <a:t>...</a:t>
            </a:r>
            <a:r>
              <a:rPr sz="1700" spc="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700" spc="5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700" b="1" spc="5" dirty="0">
                <a:latin typeface="Courier New"/>
                <a:cs typeface="Courier New"/>
              </a:rPr>
              <a:t>a</a:t>
            </a:r>
            <a:r>
              <a:rPr sz="1700" spc="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700">
              <a:latin typeface="Courier New"/>
              <a:cs typeface="Courier New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03415" y="4632964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29">
                <a:moveTo>
                  <a:pt x="0" y="11298"/>
                </a:moveTo>
                <a:lnTo>
                  <a:pt x="11397" y="11298"/>
                </a:lnTo>
                <a:lnTo>
                  <a:pt x="11397" y="0"/>
                </a:lnTo>
                <a:lnTo>
                  <a:pt x="0" y="0"/>
                </a:lnTo>
                <a:lnTo>
                  <a:pt x="0" y="11298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05314" y="4634846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598" y="0"/>
                </a:lnTo>
              </a:path>
            </a:pathLst>
          </a:custGeom>
          <a:ln w="376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05314" y="4634846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99" y="3766"/>
                </a:moveTo>
                <a:lnTo>
                  <a:pt x="1899" y="3766"/>
                </a:lnTo>
              </a:path>
            </a:pathLst>
          </a:custGeom>
          <a:ln w="753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03415" y="4632964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29">
                <a:moveTo>
                  <a:pt x="0" y="11298"/>
                </a:moveTo>
                <a:lnTo>
                  <a:pt x="11397" y="11298"/>
                </a:lnTo>
                <a:lnTo>
                  <a:pt x="11397" y="0"/>
                </a:lnTo>
                <a:lnTo>
                  <a:pt x="0" y="0"/>
                </a:lnTo>
                <a:lnTo>
                  <a:pt x="0" y="11298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05314" y="4634846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598" y="0"/>
                </a:lnTo>
              </a:path>
            </a:pathLst>
          </a:custGeom>
          <a:ln w="376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05314" y="4634846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99" y="3766"/>
                </a:moveTo>
                <a:lnTo>
                  <a:pt x="1899" y="3766"/>
                </a:lnTo>
              </a:path>
            </a:pathLst>
          </a:custGeom>
          <a:ln w="753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14813" y="4638612"/>
            <a:ext cx="9668510" cy="0"/>
          </a:xfrm>
          <a:custGeom>
            <a:avLst/>
            <a:gdLst/>
            <a:ahLst/>
            <a:cxnLst/>
            <a:rect l="l" t="t" r="r" b="b"/>
            <a:pathLst>
              <a:path w="9668510">
                <a:moveTo>
                  <a:pt x="0" y="0"/>
                </a:moveTo>
                <a:lnTo>
                  <a:pt x="9667946" y="0"/>
                </a:lnTo>
              </a:path>
            </a:pathLst>
          </a:custGeom>
          <a:ln w="1129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16712" y="4634846"/>
            <a:ext cx="9664700" cy="0"/>
          </a:xfrm>
          <a:custGeom>
            <a:avLst/>
            <a:gdLst/>
            <a:ahLst/>
            <a:cxnLst/>
            <a:rect l="l" t="t" r="r" b="b"/>
            <a:pathLst>
              <a:path w="9664700">
                <a:moveTo>
                  <a:pt x="0" y="0"/>
                </a:moveTo>
                <a:lnTo>
                  <a:pt x="9664146" y="0"/>
                </a:lnTo>
              </a:path>
            </a:pathLst>
          </a:custGeom>
          <a:ln w="376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182759" y="4632964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29" h="11429">
                <a:moveTo>
                  <a:pt x="0" y="11298"/>
                </a:moveTo>
                <a:lnTo>
                  <a:pt x="11398" y="11298"/>
                </a:lnTo>
                <a:lnTo>
                  <a:pt x="11398" y="0"/>
                </a:lnTo>
                <a:lnTo>
                  <a:pt x="0" y="0"/>
                </a:lnTo>
                <a:lnTo>
                  <a:pt x="0" y="11298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184658" y="4634846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598" y="0"/>
                </a:lnTo>
              </a:path>
            </a:pathLst>
          </a:custGeom>
          <a:ln w="376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184658" y="4634846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99" y="3766"/>
                </a:moveTo>
                <a:lnTo>
                  <a:pt x="1899" y="3766"/>
                </a:lnTo>
              </a:path>
            </a:pathLst>
          </a:custGeom>
          <a:ln w="753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182759" y="4632964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29" h="11429">
                <a:moveTo>
                  <a:pt x="0" y="11298"/>
                </a:moveTo>
                <a:lnTo>
                  <a:pt x="11398" y="11298"/>
                </a:lnTo>
                <a:lnTo>
                  <a:pt x="11398" y="0"/>
                </a:lnTo>
                <a:lnTo>
                  <a:pt x="0" y="0"/>
                </a:lnTo>
                <a:lnTo>
                  <a:pt x="0" y="11298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184658" y="4634846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598" y="0"/>
                </a:lnTo>
              </a:path>
            </a:pathLst>
          </a:custGeom>
          <a:ln w="376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184658" y="4634846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99" y="3766"/>
                </a:moveTo>
                <a:lnTo>
                  <a:pt x="1899" y="3766"/>
                </a:lnTo>
              </a:path>
            </a:pathLst>
          </a:custGeom>
          <a:ln w="753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05314" y="5129614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598" y="0"/>
                </a:lnTo>
              </a:path>
            </a:pathLst>
          </a:custGeom>
          <a:ln w="376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05314" y="5129614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8002"/>
                </a:lnTo>
              </a:path>
            </a:pathLst>
          </a:custGeom>
          <a:ln w="379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05314" y="5129614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598" y="0"/>
                </a:lnTo>
              </a:path>
            </a:pathLst>
          </a:custGeom>
          <a:ln w="376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05314" y="5129614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8002"/>
                </a:lnTo>
              </a:path>
            </a:pathLst>
          </a:custGeom>
          <a:ln w="379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14813" y="5131805"/>
            <a:ext cx="9668510" cy="0"/>
          </a:xfrm>
          <a:custGeom>
            <a:avLst/>
            <a:gdLst/>
            <a:ahLst/>
            <a:cxnLst/>
            <a:rect l="l" t="t" r="r" b="b"/>
            <a:pathLst>
              <a:path w="9668510">
                <a:moveTo>
                  <a:pt x="0" y="0"/>
                </a:moveTo>
                <a:lnTo>
                  <a:pt x="9667946" y="0"/>
                </a:lnTo>
              </a:path>
            </a:pathLst>
          </a:custGeom>
          <a:ln w="814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16712" y="5129614"/>
            <a:ext cx="9664700" cy="0"/>
          </a:xfrm>
          <a:custGeom>
            <a:avLst/>
            <a:gdLst/>
            <a:ahLst/>
            <a:cxnLst/>
            <a:rect l="l" t="t" r="r" b="b"/>
            <a:pathLst>
              <a:path w="9664700">
                <a:moveTo>
                  <a:pt x="0" y="0"/>
                </a:moveTo>
                <a:lnTo>
                  <a:pt x="9664146" y="0"/>
                </a:lnTo>
              </a:path>
            </a:pathLst>
          </a:custGeom>
          <a:ln w="376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184658" y="5129614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598" y="0"/>
                </a:lnTo>
              </a:path>
            </a:pathLst>
          </a:custGeom>
          <a:ln w="376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184658" y="5129614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8002"/>
                </a:lnTo>
              </a:path>
            </a:pathLst>
          </a:custGeom>
          <a:ln w="379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184658" y="5129614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598" y="0"/>
                </a:lnTo>
              </a:path>
            </a:pathLst>
          </a:custGeom>
          <a:ln w="376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184658" y="5129614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8002"/>
                </a:lnTo>
              </a:path>
            </a:pathLst>
          </a:custGeom>
          <a:ln w="379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09114" y="4644267"/>
            <a:ext cx="0" cy="492125"/>
          </a:xfrm>
          <a:custGeom>
            <a:avLst/>
            <a:gdLst/>
            <a:ahLst/>
            <a:cxnLst/>
            <a:rect l="l" t="t" r="r" b="b"/>
            <a:pathLst>
              <a:path h="492125">
                <a:moveTo>
                  <a:pt x="0" y="0"/>
                </a:moveTo>
                <a:lnTo>
                  <a:pt x="0" y="491612"/>
                </a:lnTo>
              </a:path>
            </a:pathLst>
          </a:custGeom>
          <a:ln w="11397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05314" y="4646145"/>
            <a:ext cx="0" cy="480059"/>
          </a:xfrm>
          <a:custGeom>
            <a:avLst/>
            <a:gdLst/>
            <a:ahLst/>
            <a:cxnLst/>
            <a:rect l="l" t="t" r="r" b="b"/>
            <a:pathLst>
              <a:path h="480060">
                <a:moveTo>
                  <a:pt x="0" y="0"/>
                </a:moveTo>
                <a:lnTo>
                  <a:pt x="0" y="479703"/>
                </a:lnTo>
              </a:path>
            </a:pathLst>
          </a:custGeom>
          <a:ln w="379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188458" y="4644267"/>
            <a:ext cx="0" cy="492125"/>
          </a:xfrm>
          <a:custGeom>
            <a:avLst/>
            <a:gdLst/>
            <a:ahLst/>
            <a:cxnLst/>
            <a:rect l="l" t="t" r="r" b="b"/>
            <a:pathLst>
              <a:path h="492125">
                <a:moveTo>
                  <a:pt x="0" y="0"/>
                </a:moveTo>
                <a:lnTo>
                  <a:pt x="0" y="491612"/>
                </a:lnTo>
              </a:path>
            </a:pathLst>
          </a:custGeom>
          <a:ln w="1139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184658" y="4646145"/>
            <a:ext cx="0" cy="480059"/>
          </a:xfrm>
          <a:custGeom>
            <a:avLst/>
            <a:gdLst/>
            <a:ahLst/>
            <a:cxnLst/>
            <a:rect l="l" t="t" r="r" b="b"/>
            <a:pathLst>
              <a:path h="480060">
                <a:moveTo>
                  <a:pt x="0" y="0"/>
                </a:moveTo>
                <a:lnTo>
                  <a:pt x="0" y="479703"/>
                </a:lnTo>
              </a:path>
            </a:pathLst>
          </a:custGeom>
          <a:ln w="379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 idx="4294967295"/>
          </p:nvPr>
        </p:nvSpPr>
        <p:spPr>
          <a:xfrm>
            <a:off x="3124200" y="685800"/>
            <a:ext cx="6986587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0960" marR="5080" indent="-1318895">
              <a:lnSpc>
                <a:spcPct val="100000"/>
              </a:lnSpc>
              <a:spcBef>
                <a:spcPts val="95"/>
              </a:spcBef>
            </a:pPr>
            <a:r>
              <a:rPr spc="-190" dirty="0"/>
              <a:t>Створення </a:t>
            </a:r>
            <a:r>
              <a:rPr spc="-175" dirty="0"/>
              <a:t>посилань </a:t>
            </a:r>
            <a:r>
              <a:rPr spc="-135" dirty="0"/>
              <a:t>на</a:t>
            </a:r>
            <a:r>
              <a:rPr spc="-760" dirty="0"/>
              <a:t> </a:t>
            </a:r>
            <a:r>
              <a:rPr spc="-190" dirty="0"/>
              <a:t>адресу  </a:t>
            </a:r>
            <a:r>
              <a:rPr spc="-195" dirty="0"/>
              <a:t>електронної</a:t>
            </a:r>
            <a:r>
              <a:rPr spc="-365" dirty="0"/>
              <a:t> </a:t>
            </a:r>
            <a:r>
              <a:rPr spc="-180" dirty="0"/>
              <a:t>пошти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63116" y="2309622"/>
            <a:ext cx="9850120" cy="291782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99085" marR="702310" indent="-286385">
              <a:lnSpc>
                <a:spcPts val="3020"/>
              </a:lnSpc>
              <a:spcBef>
                <a:spcPts val="480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65" dirty="0">
                <a:latin typeface="Arial"/>
                <a:cs typeface="Arial"/>
              </a:rPr>
              <a:t>Іноді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ми</a:t>
            </a:r>
            <a:r>
              <a:rPr sz="2800" spc="-229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хочемо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створити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гіперпосилання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на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40" dirty="0">
                <a:latin typeface="Arial"/>
                <a:cs typeface="Arial"/>
              </a:rPr>
              <a:t>нашу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адресу  </a:t>
            </a:r>
            <a:r>
              <a:rPr sz="2800" spc="-95" dirty="0">
                <a:latin typeface="Arial"/>
                <a:cs typeface="Arial"/>
              </a:rPr>
              <a:t>електронної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пошти.</a:t>
            </a:r>
            <a:endParaRPr sz="2800" dirty="0">
              <a:latin typeface="Arial"/>
              <a:cs typeface="Arial"/>
            </a:endParaRPr>
          </a:p>
          <a:p>
            <a:pPr marL="299085" marR="5080" indent="-286385">
              <a:lnSpc>
                <a:spcPct val="90000"/>
              </a:lnSpc>
              <a:spcBef>
                <a:spcPts val="1230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75" dirty="0">
                <a:latin typeface="Arial"/>
                <a:cs typeface="Arial"/>
              </a:rPr>
              <a:t>Наприклад, </a:t>
            </a:r>
            <a:r>
              <a:rPr sz="2800" spc="-80" dirty="0">
                <a:latin typeface="Arial"/>
                <a:cs typeface="Arial"/>
              </a:rPr>
              <a:t>текст гіперпосилання </a:t>
            </a:r>
            <a:r>
              <a:rPr sz="2800" b="1" spc="-90" dirty="0">
                <a:latin typeface="Trebuchet MS"/>
                <a:cs typeface="Trebuchet MS"/>
              </a:rPr>
              <a:t>«Email </a:t>
            </a:r>
            <a:r>
              <a:rPr sz="2800" b="1" spc="-55" dirty="0">
                <a:latin typeface="Trebuchet MS"/>
                <a:cs typeface="Trebuchet MS"/>
              </a:rPr>
              <a:t>Me» </a:t>
            </a:r>
            <a:r>
              <a:rPr sz="2800" spc="-55" dirty="0">
                <a:latin typeface="Arial"/>
                <a:cs typeface="Arial"/>
              </a:rPr>
              <a:t>при </a:t>
            </a:r>
            <a:r>
              <a:rPr sz="2800" spc="-80" dirty="0">
                <a:latin typeface="Arial"/>
                <a:cs typeface="Arial"/>
              </a:rPr>
              <a:t>натисканні  </a:t>
            </a:r>
            <a:r>
              <a:rPr sz="2800" spc="-70" dirty="0">
                <a:latin typeface="Arial"/>
                <a:cs typeface="Arial"/>
              </a:rPr>
              <a:t>відкриває </a:t>
            </a:r>
            <a:r>
              <a:rPr sz="2800" spc="-55" dirty="0">
                <a:latin typeface="Arial"/>
                <a:cs typeface="Arial"/>
              </a:rPr>
              <a:t>клієнт </a:t>
            </a:r>
            <a:r>
              <a:rPr sz="2800" spc="-95" dirty="0">
                <a:latin typeface="Arial"/>
                <a:cs typeface="Arial"/>
              </a:rPr>
              <a:t>електронної </a:t>
            </a:r>
            <a:r>
              <a:rPr sz="2800" spc="-90" dirty="0">
                <a:latin typeface="Arial"/>
                <a:cs typeface="Arial"/>
              </a:rPr>
              <a:t>пошти користувача, </a:t>
            </a:r>
            <a:r>
              <a:rPr sz="2800" spc="-95" dirty="0">
                <a:latin typeface="Arial"/>
                <a:cs typeface="Arial"/>
              </a:rPr>
              <a:t>заданий </a:t>
            </a:r>
            <a:r>
              <a:rPr sz="2800" spc="-145" dirty="0">
                <a:latin typeface="Arial"/>
                <a:cs typeface="Arial"/>
              </a:rPr>
              <a:t>за  </a:t>
            </a:r>
            <a:r>
              <a:rPr sz="2800" spc="-120" dirty="0">
                <a:latin typeface="Arial"/>
                <a:cs typeface="Arial"/>
              </a:rPr>
              <a:t>замовчуванням</a:t>
            </a:r>
            <a:r>
              <a:rPr sz="2800" spc="-180" dirty="0">
                <a:latin typeface="Arial"/>
                <a:cs typeface="Arial"/>
              </a:rPr>
              <a:t> </a:t>
            </a:r>
            <a:r>
              <a:rPr sz="2800" spc="25" dirty="0">
                <a:latin typeface="Arial"/>
                <a:cs typeface="Arial"/>
              </a:rPr>
              <a:t>і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попередньо</a:t>
            </a:r>
            <a:r>
              <a:rPr sz="2800" spc="-240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заповнює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певні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дані.</a:t>
            </a:r>
            <a:r>
              <a:rPr sz="2800" spc="-295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Як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мінімум,  </a:t>
            </a:r>
            <a:r>
              <a:rPr sz="2800" spc="-135" dirty="0">
                <a:latin typeface="Arial"/>
                <a:cs typeface="Arial"/>
              </a:rPr>
              <a:t>адреса </a:t>
            </a:r>
            <a:r>
              <a:rPr sz="2800" spc="-95" dirty="0">
                <a:latin typeface="Arial"/>
                <a:cs typeface="Arial"/>
              </a:rPr>
              <a:t>електронної </a:t>
            </a:r>
            <a:r>
              <a:rPr sz="2800" spc="-90" dirty="0">
                <a:latin typeface="Arial"/>
                <a:cs typeface="Arial"/>
              </a:rPr>
              <a:t>пошти </a:t>
            </a:r>
            <a:r>
              <a:rPr sz="2800" spc="-125" dirty="0">
                <a:latin typeface="Arial"/>
                <a:cs typeface="Arial"/>
              </a:rPr>
              <a:t>та </a:t>
            </a:r>
            <a:r>
              <a:rPr sz="2800" spc="-85" dirty="0">
                <a:latin typeface="Arial"/>
                <a:cs typeface="Arial"/>
              </a:rPr>
              <a:t>іншу </a:t>
            </a:r>
            <a:r>
              <a:rPr sz="2800" spc="-100" dirty="0">
                <a:latin typeface="Arial"/>
                <a:cs typeface="Arial"/>
              </a:rPr>
              <a:t>інформацію, </a:t>
            </a:r>
            <a:r>
              <a:rPr sz="2800" spc="-50" dirty="0">
                <a:latin typeface="Arial"/>
                <a:cs typeface="Arial"/>
              </a:rPr>
              <a:t>таку </a:t>
            </a:r>
            <a:r>
              <a:rPr sz="2800" spc="-10" dirty="0">
                <a:latin typeface="Arial"/>
                <a:cs typeface="Arial"/>
              </a:rPr>
              <a:t>як </a:t>
            </a:r>
            <a:r>
              <a:rPr sz="2800" spc="-140" dirty="0">
                <a:latin typeface="Arial"/>
                <a:cs typeface="Arial"/>
              </a:rPr>
              <a:t>тема </a:t>
            </a:r>
            <a:r>
              <a:rPr sz="2800" spc="25" dirty="0">
                <a:latin typeface="Arial"/>
                <a:cs typeface="Arial"/>
              </a:rPr>
              <a:t>і  </a:t>
            </a:r>
            <a:r>
              <a:rPr sz="2800" spc="-80" dirty="0">
                <a:latin typeface="Arial"/>
                <a:cs typeface="Arial"/>
              </a:rPr>
              <a:t>текст</a:t>
            </a:r>
            <a:r>
              <a:rPr sz="2800" spc="-229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листа.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627377" y="248158"/>
            <a:ext cx="97135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lr>
                <a:srgbClr val="1286C3"/>
              </a:buClr>
              <a:buSzPct val="143750"/>
              <a:buChar char="•"/>
              <a:tabLst>
                <a:tab pos="299720" algn="l"/>
              </a:tabLst>
            </a:pPr>
            <a:r>
              <a:rPr sz="2400" spc="-35" dirty="0">
                <a:latin typeface="Arial"/>
                <a:cs typeface="Arial"/>
              </a:rPr>
              <a:t>Для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створення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такого</a:t>
            </a:r>
            <a:r>
              <a:rPr sz="2400" spc="-229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посилання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значення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атрибута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b="1" spc="-130" dirty="0">
                <a:latin typeface="Trebuchet MS"/>
                <a:cs typeface="Trebuchet MS"/>
              </a:rPr>
              <a:t>href</a:t>
            </a:r>
            <a:r>
              <a:rPr sz="2400" b="1" spc="-260" dirty="0">
                <a:latin typeface="Trebuchet MS"/>
                <a:cs typeface="Trebuchet MS"/>
              </a:rPr>
              <a:t> </a:t>
            </a:r>
            <a:r>
              <a:rPr sz="2400" spc="-140" dirty="0">
                <a:latin typeface="Arial"/>
                <a:cs typeface="Arial"/>
              </a:rPr>
              <a:t>має</a:t>
            </a:r>
            <a:endParaRPr sz="2400">
              <a:latin typeface="Arial"/>
              <a:cs typeface="Arial"/>
            </a:endParaRPr>
          </a:p>
          <a:p>
            <a:pPr marL="299085" marR="5080">
              <a:lnSpc>
                <a:spcPct val="100000"/>
              </a:lnSpc>
            </a:pPr>
            <a:r>
              <a:rPr sz="2400" spc="-85" dirty="0">
                <a:latin typeface="Arial"/>
                <a:cs typeface="Arial"/>
              </a:rPr>
              <a:t>починатися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b="1" spc="-75" dirty="0">
                <a:latin typeface="Trebuchet MS"/>
                <a:cs typeface="Trebuchet MS"/>
              </a:rPr>
              <a:t>з</a:t>
            </a:r>
            <a:r>
              <a:rPr sz="2400" b="1" spc="-215" dirty="0">
                <a:latin typeface="Trebuchet MS"/>
                <a:cs typeface="Trebuchet MS"/>
              </a:rPr>
              <a:t> </a:t>
            </a:r>
            <a:r>
              <a:rPr sz="2400" b="1" spc="-85" dirty="0">
                <a:latin typeface="Trebuchet MS"/>
                <a:cs typeface="Trebuchet MS"/>
              </a:rPr>
              <a:t>mailto:</a:t>
            </a:r>
            <a:r>
              <a:rPr sz="2400" b="1" spc="-220" dirty="0">
                <a:latin typeface="Trebuchet MS"/>
                <a:cs typeface="Trebuchet MS"/>
              </a:rPr>
              <a:t> </a:t>
            </a:r>
            <a:r>
              <a:rPr sz="2400" spc="-70" dirty="0">
                <a:latin typeface="Arial"/>
                <a:cs typeface="Arial"/>
              </a:rPr>
              <a:t>Потім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слід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адреса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електронної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пошти,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на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який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має  </a:t>
            </a:r>
            <a:r>
              <a:rPr sz="2400" spc="-65" dirty="0">
                <a:latin typeface="Arial"/>
                <a:cs typeface="Arial"/>
              </a:rPr>
              <a:t>бути </a:t>
            </a:r>
            <a:r>
              <a:rPr sz="2400" spc="-85" dirty="0">
                <a:latin typeface="Arial"/>
                <a:cs typeface="Arial"/>
              </a:rPr>
              <a:t>відправлено</a:t>
            </a:r>
            <a:r>
              <a:rPr sz="2400" spc="-31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повідомлення: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27377" y="2010283"/>
            <a:ext cx="96475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spcBef>
                <a:spcPts val="100"/>
              </a:spcBef>
              <a:buClr>
                <a:srgbClr val="1286C3"/>
              </a:buClr>
              <a:buSzPct val="143750"/>
              <a:buChar char="•"/>
              <a:tabLst>
                <a:tab pos="299720" algn="l"/>
              </a:tabLst>
            </a:pPr>
            <a:r>
              <a:rPr sz="2400" spc="-70" dirty="0">
                <a:latin typeface="Arial"/>
                <a:cs typeface="Arial"/>
              </a:rPr>
              <a:t>Можна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також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автоматично</a:t>
            </a:r>
            <a:r>
              <a:rPr sz="2400" spc="-22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додати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тему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повідомлення,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приєднавши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до  </a:t>
            </a:r>
            <a:r>
              <a:rPr sz="2400" spc="-95" dirty="0">
                <a:latin typeface="Arial"/>
                <a:cs typeface="Arial"/>
              </a:rPr>
              <a:t>адреси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електронної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пошти</a:t>
            </a:r>
            <a:r>
              <a:rPr sz="2400" spc="-21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через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символ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запитання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-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параметр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b="1" spc="-105" dirty="0">
                <a:latin typeface="Trebuchet MS"/>
                <a:cs typeface="Trebuchet MS"/>
              </a:rPr>
              <a:t>subject</a:t>
            </a:r>
            <a:r>
              <a:rPr sz="2400" spc="-105" dirty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27377" y="3406520"/>
            <a:ext cx="80029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spcBef>
                <a:spcPts val="100"/>
              </a:spcBef>
              <a:buClr>
                <a:srgbClr val="1286C3"/>
              </a:buClr>
              <a:buSzPct val="143750"/>
              <a:buChar char="•"/>
              <a:tabLst>
                <a:tab pos="299720" algn="l"/>
              </a:tabLst>
            </a:pPr>
            <a:r>
              <a:rPr sz="2400" spc="-35" dirty="0">
                <a:latin typeface="Arial"/>
                <a:cs typeface="Arial"/>
              </a:rPr>
              <a:t>Для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автоматичного</a:t>
            </a:r>
            <a:r>
              <a:rPr sz="2400" spc="-229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заповнення</a:t>
            </a:r>
            <a:r>
              <a:rPr sz="2400" spc="-21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поля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тексту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повідомлення  </a:t>
            </a:r>
            <a:r>
              <a:rPr sz="2400" spc="-60" dirty="0">
                <a:latin typeface="Arial"/>
                <a:cs typeface="Arial"/>
              </a:rPr>
              <a:t>використовують </a:t>
            </a:r>
            <a:r>
              <a:rPr sz="2400" spc="-110" dirty="0">
                <a:latin typeface="Arial"/>
                <a:cs typeface="Arial"/>
              </a:rPr>
              <a:t>параметр</a:t>
            </a:r>
            <a:r>
              <a:rPr sz="2400" spc="-36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body: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63430" y="1401087"/>
            <a:ext cx="9572625" cy="367408"/>
          </a:xfrm>
          <a:prstGeom prst="rect">
            <a:avLst/>
          </a:prstGeom>
          <a:solidFill>
            <a:srgbClr val="F4F4FF"/>
          </a:solidFill>
        </p:spPr>
        <p:txBody>
          <a:bodyPr vert="horz" wrap="square" lIns="0" tIns="104775" rIns="0" bIns="0" rtlCol="0">
            <a:spAutoFit/>
          </a:bodyPr>
          <a:lstStyle/>
          <a:p>
            <a:pPr marL="120014">
              <a:lnSpc>
                <a:spcPct val="100000"/>
              </a:lnSpc>
              <a:spcBef>
                <a:spcPts val="825"/>
              </a:spcBef>
            </a:pPr>
            <a:r>
              <a:rPr sz="1700" dirty="0">
                <a:solidFill>
                  <a:srgbClr val="0E0E0E"/>
                </a:solidFill>
                <a:latin typeface="Courier New"/>
                <a:cs typeface="Courier New"/>
              </a:rPr>
              <a:t>mailto:адрес</a:t>
            </a:r>
            <a:r>
              <a:rPr lang="uk-UA" sz="1700" dirty="0">
                <a:solidFill>
                  <a:srgbClr val="0E0E0E"/>
                </a:solidFill>
                <a:latin typeface="Courier New"/>
                <a:cs typeface="Courier New"/>
              </a:rPr>
              <a:t>а</a:t>
            </a:r>
            <a:r>
              <a:rPr sz="1700" dirty="0">
                <a:solidFill>
                  <a:srgbClr val="0E0E0E"/>
                </a:solidFill>
                <a:latin typeface="Courier New"/>
                <a:cs typeface="Courier New"/>
              </a:rPr>
              <a:t> </a:t>
            </a:r>
            <a:r>
              <a:rPr lang="uk-UA" sz="1700" spc="-5" dirty="0">
                <a:solidFill>
                  <a:srgbClr val="0E0E0E"/>
                </a:solidFill>
                <a:latin typeface="Courier New"/>
                <a:cs typeface="Courier New"/>
              </a:rPr>
              <a:t>електронної</a:t>
            </a:r>
            <a:r>
              <a:rPr sz="1700" spc="-45" dirty="0">
                <a:solidFill>
                  <a:srgbClr val="0E0E0E"/>
                </a:solidFill>
                <a:latin typeface="Courier New"/>
                <a:cs typeface="Courier New"/>
              </a:rPr>
              <a:t> </a:t>
            </a:r>
            <a:r>
              <a:rPr lang="uk-UA" sz="1700" dirty="0">
                <a:solidFill>
                  <a:srgbClr val="0E0E0E"/>
                </a:solidFill>
                <a:latin typeface="Courier New"/>
                <a:cs typeface="Courier New"/>
              </a:rPr>
              <a:t>пошти</a:t>
            </a:r>
            <a:endParaRPr sz="1700" dirty="0">
              <a:latin typeface="Courier New"/>
              <a:cs typeface="Courier Ne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552145" y="1389892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30">
                <a:moveTo>
                  <a:pt x="0" y="11195"/>
                </a:moveTo>
                <a:lnTo>
                  <a:pt x="11285" y="11195"/>
                </a:lnTo>
                <a:lnTo>
                  <a:pt x="11285" y="0"/>
                </a:lnTo>
                <a:lnTo>
                  <a:pt x="0" y="0"/>
                </a:lnTo>
                <a:lnTo>
                  <a:pt x="0" y="11195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54026" y="1391757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523" y="0"/>
                </a:lnTo>
              </a:path>
            </a:pathLst>
          </a:custGeom>
          <a:ln w="373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54026" y="1391757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1880" y="3731"/>
                </a:moveTo>
                <a:lnTo>
                  <a:pt x="1880" y="3731"/>
                </a:lnTo>
              </a:path>
            </a:pathLst>
          </a:custGeom>
          <a:ln w="746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52145" y="1389892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30">
                <a:moveTo>
                  <a:pt x="0" y="11195"/>
                </a:moveTo>
                <a:lnTo>
                  <a:pt x="11285" y="11195"/>
                </a:lnTo>
                <a:lnTo>
                  <a:pt x="11285" y="0"/>
                </a:lnTo>
                <a:lnTo>
                  <a:pt x="0" y="0"/>
                </a:lnTo>
                <a:lnTo>
                  <a:pt x="0" y="11195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54026" y="1391757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523" y="0"/>
                </a:lnTo>
              </a:path>
            </a:pathLst>
          </a:custGeom>
          <a:ln w="373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54026" y="1391757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1880" y="3731"/>
                </a:moveTo>
                <a:lnTo>
                  <a:pt x="1880" y="3731"/>
                </a:lnTo>
              </a:path>
            </a:pathLst>
          </a:custGeom>
          <a:ln w="746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63430" y="1395489"/>
            <a:ext cx="9572625" cy="0"/>
          </a:xfrm>
          <a:custGeom>
            <a:avLst/>
            <a:gdLst/>
            <a:ahLst/>
            <a:cxnLst/>
            <a:rect l="l" t="t" r="r" b="b"/>
            <a:pathLst>
              <a:path w="9572625">
                <a:moveTo>
                  <a:pt x="0" y="0"/>
                </a:moveTo>
                <a:lnTo>
                  <a:pt x="9572295" y="0"/>
                </a:lnTo>
              </a:path>
            </a:pathLst>
          </a:custGeom>
          <a:ln w="1119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65311" y="1391757"/>
            <a:ext cx="9568815" cy="0"/>
          </a:xfrm>
          <a:custGeom>
            <a:avLst/>
            <a:gdLst/>
            <a:ahLst/>
            <a:cxnLst/>
            <a:rect l="l" t="t" r="r" b="b"/>
            <a:pathLst>
              <a:path w="9568815">
                <a:moveTo>
                  <a:pt x="0" y="0"/>
                </a:moveTo>
                <a:lnTo>
                  <a:pt x="9568533" y="0"/>
                </a:lnTo>
              </a:path>
            </a:pathLst>
          </a:custGeom>
          <a:ln w="373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135725" y="1389892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29" h="11430">
                <a:moveTo>
                  <a:pt x="0" y="11195"/>
                </a:moveTo>
                <a:lnTo>
                  <a:pt x="11285" y="11195"/>
                </a:lnTo>
                <a:lnTo>
                  <a:pt x="11285" y="0"/>
                </a:lnTo>
                <a:lnTo>
                  <a:pt x="0" y="0"/>
                </a:lnTo>
                <a:lnTo>
                  <a:pt x="0" y="11195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137606" y="1391757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523" y="0"/>
                </a:lnTo>
              </a:path>
            </a:pathLst>
          </a:custGeom>
          <a:ln w="373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137606" y="1391757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1880" y="3731"/>
                </a:moveTo>
                <a:lnTo>
                  <a:pt x="1880" y="3731"/>
                </a:lnTo>
              </a:path>
            </a:pathLst>
          </a:custGeom>
          <a:ln w="746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135725" y="1389892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29" h="11430">
                <a:moveTo>
                  <a:pt x="0" y="11195"/>
                </a:moveTo>
                <a:lnTo>
                  <a:pt x="11285" y="11195"/>
                </a:lnTo>
                <a:lnTo>
                  <a:pt x="11285" y="0"/>
                </a:lnTo>
                <a:lnTo>
                  <a:pt x="0" y="0"/>
                </a:lnTo>
                <a:lnTo>
                  <a:pt x="0" y="11195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137606" y="1391757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523" y="0"/>
                </a:lnTo>
              </a:path>
            </a:pathLst>
          </a:custGeom>
          <a:ln w="373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137606" y="1391757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1880" y="3731"/>
                </a:moveTo>
                <a:lnTo>
                  <a:pt x="1880" y="3731"/>
                </a:lnTo>
              </a:path>
            </a:pathLst>
          </a:custGeom>
          <a:ln w="746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54026" y="1882027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523" y="0"/>
                </a:lnTo>
              </a:path>
            </a:pathLst>
          </a:custGeom>
          <a:ln w="373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54026" y="1882027"/>
            <a:ext cx="0" cy="8255"/>
          </a:xfrm>
          <a:custGeom>
            <a:avLst/>
            <a:gdLst/>
            <a:ahLst/>
            <a:cxnLst/>
            <a:rect l="l" t="t" r="r" b="b"/>
            <a:pathLst>
              <a:path h="8255">
                <a:moveTo>
                  <a:pt x="0" y="0"/>
                </a:moveTo>
                <a:lnTo>
                  <a:pt x="0" y="7930"/>
                </a:lnTo>
              </a:path>
            </a:pathLst>
          </a:custGeom>
          <a:ln w="376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54026" y="1882027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523" y="0"/>
                </a:lnTo>
              </a:path>
            </a:pathLst>
          </a:custGeom>
          <a:ln w="373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54026" y="1882027"/>
            <a:ext cx="0" cy="8255"/>
          </a:xfrm>
          <a:custGeom>
            <a:avLst/>
            <a:gdLst/>
            <a:ahLst/>
            <a:cxnLst/>
            <a:rect l="l" t="t" r="r" b="b"/>
            <a:pathLst>
              <a:path h="8255">
                <a:moveTo>
                  <a:pt x="0" y="0"/>
                </a:moveTo>
                <a:lnTo>
                  <a:pt x="0" y="7930"/>
                </a:lnTo>
              </a:path>
            </a:pathLst>
          </a:custGeom>
          <a:ln w="376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63430" y="1884198"/>
            <a:ext cx="9572625" cy="0"/>
          </a:xfrm>
          <a:custGeom>
            <a:avLst/>
            <a:gdLst/>
            <a:ahLst/>
            <a:cxnLst/>
            <a:rect l="l" t="t" r="r" b="b"/>
            <a:pathLst>
              <a:path w="9572625">
                <a:moveTo>
                  <a:pt x="0" y="0"/>
                </a:moveTo>
                <a:lnTo>
                  <a:pt x="9572295" y="0"/>
                </a:lnTo>
              </a:path>
            </a:pathLst>
          </a:custGeom>
          <a:ln w="8074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65311" y="1882027"/>
            <a:ext cx="9568815" cy="0"/>
          </a:xfrm>
          <a:custGeom>
            <a:avLst/>
            <a:gdLst/>
            <a:ahLst/>
            <a:cxnLst/>
            <a:rect l="l" t="t" r="r" b="b"/>
            <a:pathLst>
              <a:path w="9568815">
                <a:moveTo>
                  <a:pt x="0" y="0"/>
                </a:moveTo>
                <a:lnTo>
                  <a:pt x="9568533" y="0"/>
                </a:lnTo>
              </a:path>
            </a:pathLst>
          </a:custGeom>
          <a:ln w="373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137606" y="1882027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523" y="0"/>
                </a:lnTo>
              </a:path>
            </a:pathLst>
          </a:custGeom>
          <a:ln w="373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137606" y="1882027"/>
            <a:ext cx="0" cy="8255"/>
          </a:xfrm>
          <a:custGeom>
            <a:avLst/>
            <a:gdLst/>
            <a:ahLst/>
            <a:cxnLst/>
            <a:rect l="l" t="t" r="r" b="b"/>
            <a:pathLst>
              <a:path h="8255">
                <a:moveTo>
                  <a:pt x="0" y="0"/>
                </a:moveTo>
                <a:lnTo>
                  <a:pt x="0" y="7930"/>
                </a:lnTo>
              </a:path>
            </a:pathLst>
          </a:custGeom>
          <a:ln w="376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137606" y="1882027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523" y="0"/>
                </a:lnTo>
              </a:path>
            </a:pathLst>
          </a:custGeom>
          <a:ln w="373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137606" y="1882027"/>
            <a:ext cx="0" cy="8255"/>
          </a:xfrm>
          <a:custGeom>
            <a:avLst/>
            <a:gdLst/>
            <a:ahLst/>
            <a:cxnLst/>
            <a:rect l="l" t="t" r="r" b="b"/>
            <a:pathLst>
              <a:path h="8255">
                <a:moveTo>
                  <a:pt x="0" y="0"/>
                </a:moveTo>
                <a:lnTo>
                  <a:pt x="0" y="7930"/>
                </a:lnTo>
              </a:path>
            </a:pathLst>
          </a:custGeom>
          <a:ln w="376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57788" y="1401092"/>
            <a:ext cx="0" cy="487680"/>
          </a:xfrm>
          <a:custGeom>
            <a:avLst/>
            <a:gdLst/>
            <a:ahLst/>
            <a:cxnLst/>
            <a:rect l="l" t="t" r="r" b="b"/>
            <a:pathLst>
              <a:path h="487680">
                <a:moveTo>
                  <a:pt x="0" y="0"/>
                </a:moveTo>
                <a:lnTo>
                  <a:pt x="0" y="487143"/>
                </a:lnTo>
              </a:path>
            </a:pathLst>
          </a:custGeom>
          <a:ln w="1128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54026" y="1402953"/>
            <a:ext cx="0" cy="475615"/>
          </a:xfrm>
          <a:custGeom>
            <a:avLst/>
            <a:gdLst/>
            <a:ahLst/>
            <a:cxnLst/>
            <a:rect l="l" t="t" r="r" b="b"/>
            <a:pathLst>
              <a:path h="475614">
                <a:moveTo>
                  <a:pt x="0" y="0"/>
                </a:moveTo>
                <a:lnTo>
                  <a:pt x="0" y="475342"/>
                </a:lnTo>
              </a:path>
            </a:pathLst>
          </a:custGeom>
          <a:ln w="376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141368" y="1401092"/>
            <a:ext cx="0" cy="487680"/>
          </a:xfrm>
          <a:custGeom>
            <a:avLst/>
            <a:gdLst/>
            <a:ahLst/>
            <a:cxnLst/>
            <a:rect l="l" t="t" r="r" b="b"/>
            <a:pathLst>
              <a:path h="487680">
                <a:moveTo>
                  <a:pt x="0" y="0"/>
                </a:moveTo>
                <a:lnTo>
                  <a:pt x="0" y="487143"/>
                </a:lnTo>
              </a:path>
            </a:pathLst>
          </a:custGeom>
          <a:ln w="1128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137606" y="1402953"/>
            <a:ext cx="0" cy="475615"/>
          </a:xfrm>
          <a:custGeom>
            <a:avLst/>
            <a:gdLst/>
            <a:ahLst/>
            <a:cxnLst/>
            <a:rect l="l" t="t" r="r" b="b"/>
            <a:pathLst>
              <a:path h="475614">
                <a:moveTo>
                  <a:pt x="0" y="0"/>
                </a:moveTo>
                <a:lnTo>
                  <a:pt x="0" y="475342"/>
                </a:lnTo>
              </a:path>
            </a:pathLst>
          </a:custGeom>
          <a:ln w="376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563430" y="2935786"/>
            <a:ext cx="9572625" cy="368691"/>
          </a:xfrm>
          <a:prstGeom prst="rect">
            <a:avLst/>
          </a:prstGeom>
          <a:solidFill>
            <a:srgbClr val="F4F4FF"/>
          </a:solidFill>
        </p:spPr>
        <p:txBody>
          <a:bodyPr vert="horz" wrap="square" lIns="0" tIns="106045" rIns="0" bIns="0" rtlCol="0">
            <a:spAutoFit/>
          </a:bodyPr>
          <a:lstStyle/>
          <a:p>
            <a:pPr marL="120014">
              <a:lnSpc>
                <a:spcPct val="100000"/>
              </a:lnSpc>
              <a:spcBef>
                <a:spcPts val="835"/>
              </a:spcBef>
            </a:pPr>
            <a:r>
              <a:rPr sz="1700" dirty="0">
                <a:solidFill>
                  <a:srgbClr val="0E0E0E"/>
                </a:solidFill>
                <a:latin typeface="Courier New"/>
                <a:cs typeface="Courier New"/>
              </a:rPr>
              <a:t>subject=</a:t>
            </a:r>
            <a:r>
              <a:rPr sz="1700" dirty="0" err="1">
                <a:solidFill>
                  <a:srgbClr val="0E0E0E"/>
                </a:solidFill>
                <a:latin typeface="Courier New"/>
                <a:cs typeface="Courier New"/>
              </a:rPr>
              <a:t>тема</a:t>
            </a:r>
            <a:r>
              <a:rPr sz="1700" spc="-25" dirty="0">
                <a:solidFill>
                  <a:srgbClr val="0E0E0E"/>
                </a:solidFill>
                <a:latin typeface="Courier New"/>
                <a:cs typeface="Courier New"/>
              </a:rPr>
              <a:t> </a:t>
            </a:r>
            <a:r>
              <a:rPr lang="uk-UA" sz="1700" spc="-5" dirty="0">
                <a:solidFill>
                  <a:srgbClr val="0E0E0E"/>
                </a:solidFill>
                <a:latin typeface="Courier New"/>
                <a:cs typeface="Courier New"/>
              </a:rPr>
              <a:t>повідомлення</a:t>
            </a:r>
            <a:endParaRPr sz="1700" dirty="0">
              <a:latin typeface="Courier New"/>
              <a:cs typeface="Courier New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554026" y="2926428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523" y="0"/>
                </a:lnTo>
              </a:path>
            </a:pathLst>
          </a:custGeom>
          <a:ln w="374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554026" y="2926428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1880" y="3743"/>
                </a:moveTo>
                <a:lnTo>
                  <a:pt x="1880" y="3743"/>
                </a:lnTo>
              </a:path>
            </a:pathLst>
          </a:custGeom>
          <a:ln w="748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554026" y="2926428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523" y="0"/>
                </a:lnTo>
              </a:path>
            </a:pathLst>
          </a:custGeom>
          <a:ln w="374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554026" y="2926428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1880" y="3743"/>
                </a:moveTo>
                <a:lnTo>
                  <a:pt x="1880" y="3743"/>
                </a:lnTo>
              </a:path>
            </a:pathLst>
          </a:custGeom>
          <a:ln w="748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563430" y="2930171"/>
            <a:ext cx="9572625" cy="0"/>
          </a:xfrm>
          <a:custGeom>
            <a:avLst/>
            <a:gdLst/>
            <a:ahLst/>
            <a:cxnLst/>
            <a:rect l="l" t="t" r="r" b="b"/>
            <a:pathLst>
              <a:path w="9572625">
                <a:moveTo>
                  <a:pt x="0" y="0"/>
                </a:moveTo>
                <a:lnTo>
                  <a:pt x="9572295" y="0"/>
                </a:lnTo>
              </a:path>
            </a:pathLst>
          </a:custGeom>
          <a:ln w="1122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65311" y="2926428"/>
            <a:ext cx="9568815" cy="0"/>
          </a:xfrm>
          <a:custGeom>
            <a:avLst/>
            <a:gdLst/>
            <a:ahLst/>
            <a:cxnLst/>
            <a:rect l="l" t="t" r="r" b="b"/>
            <a:pathLst>
              <a:path w="9568815">
                <a:moveTo>
                  <a:pt x="0" y="0"/>
                </a:moveTo>
                <a:lnTo>
                  <a:pt x="9568533" y="0"/>
                </a:lnTo>
              </a:path>
            </a:pathLst>
          </a:custGeom>
          <a:ln w="374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137606" y="2926428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523" y="0"/>
                </a:lnTo>
              </a:path>
            </a:pathLst>
          </a:custGeom>
          <a:ln w="374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137606" y="2926428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1880" y="3743"/>
                </a:moveTo>
                <a:lnTo>
                  <a:pt x="1880" y="3743"/>
                </a:lnTo>
              </a:path>
            </a:pathLst>
          </a:custGeom>
          <a:ln w="748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137606" y="2926428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523" y="0"/>
                </a:lnTo>
              </a:path>
            </a:pathLst>
          </a:custGeom>
          <a:ln w="374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1137606" y="2926428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1880" y="3743"/>
                </a:moveTo>
                <a:lnTo>
                  <a:pt x="1880" y="3743"/>
                </a:lnTo>
              </a:path>
            </a:pathLst>
          </a:custGeom>
          <a:ln w="748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554026" y="3418200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523" y="0"/>
                </a:lnTo>
              </a:path>
            </a:pathLst>
          </a:custGeom>
          <a:ln w="374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554026" y="3418200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954"/>
                </a:lnTo>
              </a:path>
            </a:pathLst>
          </a:custGeom>
          <a:ln w="376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554026" y="3418200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523" y="0"/>
                </a:lnTo>
              </a:path>
            </a:pathLst>
          </a:custGeom>
          <a:ln w="374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554026" y="3418200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954"/>
                </a:lnTo>
              </a:path>
            </a:pathLst>
          </a:custGeom>
          <a:ln w="376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563430" y="3420378"/>
            <a:ext cx="9572625" cy="0"/>
          </a:xfrm>
          <a:custGeom>
            <a:avLst/>
            <a:gdLst/>
            <a:ahLst/>
            <a:cxnLst/>
            <a:rect l="l" t="t" r="r" b="b"/>
            <a:pathLst>
              <a:path w="9572625">
                <a:moveTo>
                  <a:pt x="0" y="0"/>
                </a:moveTo>
                <a:lnTo>
                  <a:pt x="9572295" y="0"/>
                </a:lnTo>
              </a:path>
            </a:pathLst>
          </a:custGeom>
          <a:ln w="809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565311" y="3418200"/>
            <a:ext cx="9568815" cy="0"/>
          </a:xfrm>
          <a:custGeom>
            <a:avLst/>
            <a:gdLst/>
            <a:ahLst/>
            <a:cxnLst/>
            <a:rect l="l" t="t" r="r" b="b"/>
            <a:pathLst>
              <a:path w="9568815">
                <a:moveTo>
                  <a:pt x="0" y="0"/>
                </a:moveTo>
                <a:lnTo>
                  <a:pt x="9568533" y="0"/>
                </a:lnTo>
              </a:path>
            </a:pathLst>
          </a:custGeom>
          <a:ln w="374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137606" y="3418200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523" y="0"/>
                </a:lnTo>
              </a:path>
            </a:pathLst>
          </a:custGeom>
          <a:ln w="374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137606" y="3418200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954"/>
                </a:lnTo>
              </a:path>
            </a:pathLst>
          </a:custGeom>
          <a:ln w="376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137606" y="3418200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523" y="0"/>
                </a:lnTo>
              </a:path>
            </a:pathLst>
          </a:custGeom>
          <a:ln w="374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1137606" y="3418200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954"/>
                </a:lnTo>
              </a:path>
            </a:pathLst>
          </a:custGeom>
          <a:ln w="376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57788" y="2924556"/>
            <a:ext cx="0" cy="500380"/>
          </a:xfrm>
          <a:custGeom>
            <a:avLst/>
            <a:gdLst/>
            <a:ahLst/>
            <a:cxnLst/>
            <a:rect l="l" t="t" r="r" b="b"/>
            <a:pathLst>
              <a:path h="500379">
                <a:moveTo>
                  <a:pt x="0" y="0"/>
                </a:moveTo>
                <a:lnTo>
                  <a:pt x="0" y="499870"/>
                </a:lnTo>
              </a:path>
            </a:pathLst>
          </a:custGeom>
          <a:ln w="1128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54026" y="2937658"/>
            <a:ext cx="0" cy="476884"/>
          </a:xfrm>
          <a:custGeom>
            <a:avLst/>
            <a:gdLst/>
            <a:ahLst/>
            <a:cxnLst/>
            <a:rect l="l" t="t" r="r" b="b"/>
            <a:pathLst>
              <a:path h="476885">
                <a:moveTo>
                  <a:pt x="0" y="0"/>
                </a:moveTo>
                <a:lnTo>
                  <a:pt x="0" y="476799"/>
                </a:lnTo>
              </a:path>
            </a:pathLst>
          </a:custGeom>
          <a:ln w="376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1141368" y="2924556"/>
            <a:ext cx="0" cy="500380"/>
          </a:xfrm>
          <a:custGeom>
            <a:avLst/>
            <a:gdLst/>
            <a:ahLst/>
            <a:cxnLst/>
            <a:rect l="l" t="t" r="r" b="b"/>
            <a:pathLst>
              <a:path h="500379">
                <a:moveTo>
                  <a:pt x="0" y="0"/>
                </a:moveTo>
                <a:lnTo>
                  <a:pt x="0" y="499870"/>
                </a:lnTo>
              </a:path>
            </a:pathLst>
          </a:custGeom>
          <a:ln w="1128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1137606" y="2937658"/>
            <a:ext cx="0" cy="476884"/>
          </a:xfrm>
          <a:custGeom>
            <a:avLst/>
            <a:gdLst/>
            <a:ahLst/>
            <a:cxnLst/>
            <a:rect l="l" t="t" r="r" b="b"/>
            <a:pathLst>
              <a:path h="476885">
                <a:moveTo>
                  <a:pt x="0" y="0"/>
                </a:moveTo>
                <a:lnTo>
                  <a:pt x="0" y="476799"/>
                </a:lnTo>
              </a:path>
            </a:pathLst>
          </a:custGeom>
          <a:ln w="376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1563430" y="4471947"/>
            <a:ext cx="9572625" cy="367408"/>
          </a:xfrm>
          <a:prstGeom prst="rect">
            <a:avLst/>
          </a:prstGeom>
          <a:solidFill>
            <a:srgbClr val="F4F4FF"/>
          </a:solidFill>
        </p:spPr>
        <p:txBody>
          <a:bodyPr vert="horz" wrap="square" lIns="0" tIns="104775" rIns="0" bIns="0" rtlCol="0">
            <a:spAutoFit/>
          </a:bodyPr>
          <a:lstStyle/>
          <a:p>
            <a:pPr marL="120014">
              <a:lnSpc>
                <a:spcPct val="100000"/>
              </a:lnSpc>
              <a:spcBef>
                <a:spcPts val="825"/>
              </a:spcBef>
            </a:pPr>
            <a:r>
              <a:rPr sz="1700" dirty="0">
                <a:solidFill>
                  <a:srgbClr val="0E0E0E"/>
                </a:solidFill>
                <a:latin typeface="Courier New"/>
                <a:cs typeface="Courier New"/>
              </a:rPr>
              <a:t>body=</a:t>
            </a:r>
            <a:r>
              <a:rPr sz="1700" dirty="0" err="1">
                <a:solidFill>
                  <a:srgbClr val="0E0E0E"/>
                </a:solidFill>
                <a:latin typeface="Courier New"/>
                <a:cs typeface="Courier New"/>
              </a:rPr>
              <a:t>текс</a:t>
            </a:r>
            <a:r>
              <a:rPr sz="1700" spc="-25" dirty="0">
                <a:solidFill>
                  <a:srgbClr val="0E0E0E"/>
                </a:solidFill>
                <a:latin typeface="Courier New"/>
                <a:cs typeface="Courier New"/>
              </a:rPr>
              <a:t> </a:t>
            </a:r>
            <a:r>
              <a:rPr lang="uk-UA" sz="1700" spc="-5" dirty="0">
                <a:solidFill>
                  <a:srgbClr val="0E0E0E"/>
                </a:solidFill>
                <a:latin typeface="Courier New"/>
                <a:cs typeface="Courier New"/>
              </a:rPr>
              <a:t>повідомлення</a:t>
            </a:r>
            <a:endParaRPr sz="1700" dirty="0">
              <a:latin typeface="Courier New"/>
              <a:cs typeface="Courier New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1554026" y="4462617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523" y="0"/>
                </a:lnTo>
              </a:path>
            </a:pathLst>
          </a:custGeom>
          <a:ln w="373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554026" y="4462617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80" y="3731"/>
                </a:moveTo>
                <a:lnTo>
                  <a:pt x="1880" y="3731"/>
                </a:lnTo>
              </a:path>
            </a:pathLst>
          </a:custGeom>
          <a:ln w="746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554026" y="4462617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523" y="0"/>
                </a:lnTo>
              </a:path>
            </a:pathLst>
          </a:custGeom>
          <a:ln w="373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554026" y="4462617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80" y="3731"/>
                </a:moveTo>
                <a:lnTo>
                  <a:pt x="1880" y="3731"/>
                </a:lnTo>
              </a:path>
            </a:pathLst>
          </a:custGeom>
          <a:ln w="746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563430" y="4466349"/>
            <a:ext cx="9572625" cy="0"/>
          </a:xfrm>
          <a:custGeom>
            <a:avLst/>
            <a:gdLst/>
            <a:ahLst/>
            <a:cxnLst/>
            <a:rect l="l" t="t" r="r" b="b"/>
            <a:pathLst>
              <a:path w="9572625">
                <a:moveTo>
                  <a:pt x="0" y="0"/>
                </a:moveTo>
                <a:lnTo>
                  <a:pt x="9572295" y="0"/>
                </a:lnTo>
              </a:path>
            </a:pathLst>
          </a:custGeom>
          <a:ln w="1119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565311" y="4462617"/>
            <a:ext cx="9568815" cy="0"/>
          </a:xfrm>
          <a:custGeom>
            <a:avLst/>
            <a:gdLst/>
            <a:ahLst/>
            <a:cxnLst/>
            <a:rect l="l" t="t" r="r" b="b"/>
            <a:pathLst>
              <a:path w="9568815">
                <a:moveTo>
                  <a:pt x="0" y="0"/>
                </a:moveTo>
                <a:lnTo>
                  <a:pt x="9568533" y="0"/>
                </a:lnTo>
              </a:path>
            </a:pathLst>
          </a:custGeom>
          <a:ln w="373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1137606" y="4462617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523" y="0"/>
                </a:lnTo>
              </a:path>
            </a:pathLst>
          </a:custGeom>
          <a:ln w="373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1137606" y="4462617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80" y="3731"/>
                </a:moveTo>
                <a:lnTo>
                  <a:pt x="1880" y="3731"/>
                </a:lnTo>
              </a:path>
            </a:pathLst>
          </a:custGeom>
          <a:ln w="746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1137606" y="4462617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523" y="0"/>
                </a:lnTo>
              </a:path>
            </a:pathLst>
          </a:custGeom>
          <a:ln w="373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137606" y="4462617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80" y="3731"/>
                </a:moveTo>
                <a:lnTo>
                  <a:pt x="1880" y="3731"/>
                </a:lnTo>
              </a:path>
            </a:pathLst>
          </a:custGeom>
          <a:ln w="746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554026" y="4952887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523" y="0"/>
                </a:lnTo>
              </a:path>
            </a:pathLst>
          </a:custGeom>
          <a:ln w="373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554026" y="4952887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930"/>
                </a:lnTo>
              </a:path>
            </a:pathLst>
          </a:custGeom>
          <a:ln w="376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554026" y="4952887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523" y="0"/>
                </a:lnTo>
              </a:path>
            </a:pathLst>
          </a:custGeom>
          <a:ln w="373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554026" y="4952887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930"/>
                </a:lnTo>
              </a:path>
            </a:pathLst>
          </a:custGeom>
          <a:ln w="376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563430" y="4955058"/>
            <a:ext cx="9572625" cy="0"/>
          </a:xfrm>
          <a:custGeom>
            <a:avLst/>
            <a:gdLst/>
            <a:ahLst/>
            <a:cxnLst/>
            <a:rect l="l" t="t" r="r" b="b"/>
            <a:pathLst>
              <a:path w="9572625">
                <a:moveTo>
                  <a:pt x="0" y="0"/>
                </a:moveTo>
                <a:lnTo>
                  <a:pt x="9572295" y="0"/>
                </a:lnTo>
              </a:path>
            </a:pathLst>
          </a:custGeom>
          <a:ln w="8074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565311" y="4952887"/>
            <a:ext cx="9568815" cy="0"/>
          </a:xfrm>
          <a:custGeom>
            <a:avLst/>
            <a:gdLst/>
            <a:ahLst/>
            <a:cxnLst/>
            <a:rect l="l" t="t" r="r" b="b"/>
            <a:pathLst>
              <a:path w="9568815">
                <a:moveTo>
                  <a:pt x="0" y="0"/>
                </a:moveTo>
                <a:lnTo>
                  <a:pt x="9568533" y="0"/>
                </a:lnTo>
              </a:path>
            </a:pathLst>
          </a:custGeom>
          <a:ln w="373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1137606" y="4952887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523" y="0"/>
                </a:lnTo>
              </a:path>
            </a:pathLst>
          </a:custGeom>
          <a:ln w="373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1137606" y="4952887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930"/>
                </a:lnTo>
              </a:path>
            </a:pathLst>
          </a:custGeom>
          <a:ln w="376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1137606" y="4952887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523" y="0"/>
                </a:lnTo>
              </a:path>
            </a:pathLst>
          </a:custGeom>
          <a:ln w="373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1137606" y="4952887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930"/>
                </a:lnTo>
              </a:path>
            </a:pathLst>
          </a:custGeom>
          <a:ln w="376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557788" y="4460752"/>
            <a:ext cx="0" cy="498475"/>
          </a:xfrm>
          <a:custGeom>
            <a:avLst/>
            <a:gdLst/>
            <a:ahLst/>
            <a:cxnLst/>
            <a:rect l="l" t="t" r="r" b="b"/>
            <a:pathLst>
              <a:path h="498475">
                <a:moveTo>
                  <a:pt x="0" y="0"/>
                </a:moveTo>
                <a:lnTo>
                  <a:pt x="0" y="498344"/>
                </a:lnTo>
              </a:path>
            </a:pathLst>
          </a:custGeom>
          <a:ln w="1128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554026" y="4473813"/>
            <a:ext cx="0" cy="475615"/>
          </a:xfrm>
          <a:custGeom>
            <a:avLst/>
            <a:gdLst/>
            <a:ahLst/>
            <a:cxnLst/>
            <a:rect l="l" t="t" r="r" b="b"/>
            <a:pathLst>
              <a:path h="475614">
                <a:moveTo>
                  <a:pt x="0" y="0"/>
                </a:moveTo>
                <a:lnTo>
                  <a:pt x="0" y="475342"/>
                </a:lnTo>
              </a:path>
            </a:pathLst>
          </a:custGeom>
          <a:ln w="376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1141368" y="4460752"/>
            <a:ext cx="0" cy="498475"/>
          </a:xfrm>
          <a:custGeom>
            <a:avLst/>
            <a:gdLst/>
            <a:ahLst/>
            <a:cxnLst/>
            <a:rect l="l" t="t" r="r" b="b"/>
            <a:pathLst>
              <a:path h="498475">
                <a:moveTo>
                  <a:pt x="0" y="0"/>
                </a:moveTo>
                <a:lnTo>
                  <a:pt x="0" y="498344"/>
                </a:lnTo>
              </a:path>
            </a:pathLst>
          </a:custGeom>
          <a:ln w="1128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1137606" y="4473813"/>
            <a:ext cx="0" cy="475615"/>
          </a:xfrm>
          <a:custGeom>
            <a:avLst/>
            <a:gdLst/>
            <a:ahLst/>
            <a:cxnLst/>
            <a:rect l="l" t="t" r="r" b="b"/>
            <a:pathLst>
              <a:path h="475614">
                <a:moveTo>
                  <a:pt x="0" y="0"/>
                </a:moveTo>
                <a:lnTo>
                  <a:pt x="0" y="475342"/>
                </a:lnTo>
              </a:path>
            </a:pathLst>
          </a:custGeom>
          <a:ln w="376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578255" y="5192960"/>
            <a:ext cx="11543665" cy="1608455"/>
          </a:xfrm>
          <a:prstGeom prst="rect">
            <a:avLst/>
          </a:prstGeom>
          <a:solidFill>
            <a:srgbClr val="F4F4FF"/>
          </a:solidFill>
          <a:ln w="13595">
            <a:solidFill>
              <a:srgbClr val="999999"/>
            </a:solidFill>
          </a:ln>
        </p:spPr>
        <p:txBody>
          <a:bodyPr vert="horz" wrap="square" lIns="0" tIns="121920" rIns="0" bIns="0" rtlCol="0">
            <a:spAutoFit/>
          </a:bodyPr>
          <a:lstStyle/>
          <a:p>
            <a:pPr marL="151765">
              <a:lnSpc>
                <a:spcPct val="100000"/>
              </a:lnSpc>
              <a:spcBef>
                <a:spcPts val="960"/>
              </a:spcBef>
            </a:pPr>
            <a:r>
              <a:rPr sz="2050" spc="10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2050" b="1" spc="10" dirty="0">
                <a:latin typeface="Courier New"/>
                <a:cs typeface="Courier New"/>
              </a:rPr>
              <a:t>a </a:t>
            </a:r>
            <a:r>
              <a:rPr sz="2050" spc="-5" dirty="0">
                <a:solidFill>
                  <a:srgbClr val="000066"/>
                </a:solidFill>
                <a:latin typeface="Courier New"/>
                <a:cs typeface="Courier New"/>
              </a:rPr>
              <a:t>href</a:t>
            </a:r>
            <a:r>
              <a:rPr sz="2050" spc="-5" dirty="0">
                <a:solidFill>
                  <a:srgbClr val="66CC66"/>
                </a:solidFill>
                <a:latin typeface="Courier New"/>
                <a:cs typeface="Courier New"/>
              </a:rPr>
              <a:t>=</a:t>
            </a:r>
            <a:r>
              <a:rPr sz="2050" spc="-5" dirty="0">
                <a:solidFill>
                  <a:srgbClr val="FF0000"/>
                </a:solidFill>
                <a:latin typeface="Courier New"/>
                <a:cs typeface="Courier New"/>
              </a:rPr>
              <a:t>"</a:t>
            </a:r>
            <a:r>
              <a:rPr sz="2050" spc="-5" dirty="0">
                <a:solidFill>
                  <a:srgbClr val="FF0000"/>
                </a:solidFill>
                <a:latin typeface="Courier New"/>
                <a:cs typeface="Courier New"/>
                <a:hlinkClick r:id="rId2"/>
              </a:rPr>
              <a:t>mailto:you@company.com</a:t>
            </a:r>
            <a:r>
              <a:rPr sz="2050" spc="-5" dirty="0">
                <a:solidFill>
                  <a:srgbClr val="FF0000"/>
                </a:solidFill>
                <a:latin typeface="Courier New"/>
                <a:cs typeface="Courier New"/>
              </a:rPr>
              <a:t>"</a:t>
            </a:r>
            <a:r>
              <a:rPr sz="2050" spc="-5" dirty="0">
                <a:solidFill>
                  <a:srgbClr val="009900"/>
                </a:solidFill>
                <a:latin typeface="Courier New"/>
                <a:cs typeface="Courier New"/>
              </a:rPr>
              <a:t>&gt; </a:t>
            </a:r>
            <a:r>
              <a:rPr sz="2050" dirty="0">
                <a:solidFill>
                  <a:srgbClr val="0E0E0E"/>
                </a:solidFill>
                <a:latin typeface="Courier New"/>
                <a:cs typeface="Courier New"/>
              </a:rPr>
              <a:t>Email </a:t>
            </a:r>
            <a:r>
              <a:rPr sz="2050" spc="10" dirty="0">
                <a:solidFill>
                  <a:srgbClr val="0E0E0E"/>
                </a:solidFill>
                <a:latin typeface="Courier New"/>
                <a:cs typeface="Courier New"/>
              </a:rPr>
              <a:t>Me</a:t>
            </a:r>
            <a:r>
              <a:rPr sz="2050" spc="-55" dirty="0">
                <a:solidFill>
                  <a:srgbClr val="0E0E0E"/>
                </a:solidFill>
                <a:latin typeface="Courier New"/>
                <a:cs typeface="Courier New"/>
              </a:rPr>
              <a:t> </a:t>
            </a:r>
            <a:r>
              <a:rPr sz="205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2050" spc="-5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2050" b="1" spc="-5" dirty="0">
                <a:latin typeface="Courier New"/>
                <a:cs typeface="Courier New"/>
              </a:rPr>
              <a:t>a</a:t>
            </a:r>
            <a:r>
              <a:rPr sz="2050" spc="-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2050">
              <a:latin typeface="Courier New"/>
              <a:cs typeface="Courier New"/>
            </a:endParaRPr>
          </a:p>
          <a:p>
            <a:pPr marL="151765">
              <a:lnSpc>
                <a:spcPct val="100000"/>
              </a:lnSpc>
              <a:spcBef>
                <a:spcPts val="254"/>
              </a:spcBef>
            </a:pPr>
            <a:r>
              <a:rPr sz="2050" spc="10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2050" b="1" spc="10" dirty="0">
                <a:latin typeface="Courier New"/>
                <a:cs typeface="Courier New"/>
              </a:rPr>
              <a:t>a </a:t>
            </a:r>
            <a:r>
              <a:rPr sz="2050" spc="-5" dirty="0">
                <a:solidFill>
                  <a:srgbClr val="000066"/>
                </a:solidFill>
                <a:latin typeface="Courier New"/>
                <a:cs typeface="Courier New"/>
              </a:rPr>
              <a:t>href</a:t>
            </a:r>
            <a:r>
              <a:rPr sz="2050" spc="-5" dirty="0">
                <a:solidFill>
                  <a:srgbClr val="66CC66"/>
                </a:solidFill>
                <a:latin typeface="Courier New"/>
                <a:cs typeface="Courier New"/>
              </a:rPr>
              <a:t>=</a:t>
            </a:r>
            <a:r>
              <a:rPr sz="2050" spc="-5" dirty="0">
                <a:solidFill>
                  <a:srgbClr val="FF0000"/>
                </a:solidFill>
                <a:latin typeface="Courier New"/>
                <a:cs typeface="Courier New"/>
              </a:rPr>
              <a:t>"</a:t>
            </a:r>
            <a:r>
              <a:rPr sz="2050" spc="-5" dirty="0">
                <a:solidFill>
                  <a:srgbClr val="FF0000"/>
                </a:solidFill>
                <a:latin typeface="Courier New"/>
                <a:cs typeface="Courier New"/>
                <a:hlinkClick r:id="rId2"/>
              </a:rPr>
              <a:t>mailto:you@company.com?subject=email </a:t>
            </a:r>
            <a:r>
              <a:rPr sz="2050" dirty="0">
                <a:solidFill>
                  <a:srgbClr val="FF0000"/>
                </a:solidFill>
                <a:latin typeface="Courier New"/>
                <a:cs typeface="Courier New"/>
              </a:rPr>
              <a:t>Subject"</a:t>
            </a:r>
            <a:r>
              <a:rPr sz="2050" dirty="0">
                <a:solidFill>
                  <a:srgbClr val="009900"/>
                </a:solidFill>
                <a:latin typeface="Courier New"/>
                <a:cs typeface="Courier New"/>
              </a:rPr>
              <a:t>&gt; </a:t>
            </a:r>
            <a:r>
              <a:rPr sz="2050" spc="5" dirty="0">
                <a:solidFill>
                  <a:srgbClr val="0E0E0E"/>
                </a:solidFill>
                <a:latin typeface="Courier New"/>
                <a:cs typeface="Courier New"/>
              </a:rPr>
              <a:t>Email </a:t>
            </a:r>
            <a:r>
              <a:rPr sz="2050" spc="-5" dirty="0">
                <a:solidFill>
                  <a:srgbClr val="0E0E0E"/>
                </a:solidFill>
                <a:latin typeface="Courier New"/>
                <a:cs typeface="Courier New"/>
              </a:rPr>
              <a:t>Me</a:t>
            </a:r>
            <a:r>
              <a:rPr sz="2050" spc="-55" dirty="0">
                <a:solidFill>
                  <a:srgbClr val="0E0E0E"/>
                </a:solidFill>
                <a:latin typeface="Courier New"/>
                <a:cs typeface="Courier New"/>
              </a:rPr>
              <a:t> </a:t>
            </a:r>
            <a:r>
              <a:rPr sz="2050" spc="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2050" spc="5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2050" b="1" spc="5" dirty="0">
                <a:latin typeface="Courier New"/>
                <a:cs typeface="Courier New"/>
              </a:rPr>
              <a:t>a</a:t>
            </a:r>
            <a:r>
              <a:rPr sz="2050" spc="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2050">
              <a:latin typeface="Courier New"/>
              <a:cs typeface="Courier New"/>
            </a:endParaRPr>
          </a:p>
          <a:p>
            <a:pPr marL="151765" marR="746125">
              <a:lnSpc>
                <a:spcPct val="108600"/>
              </a:lnSpc>
              <a:spcBef>
                <a:spcPts val="5"/>
              </a:spcBef>
            </a:pPr>
            <a:r>
              <a:rPr sz="2050" spc="10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2050" b="1" spc="10" dirty="0">
                <a:latin typeface="Courier New"/>
                <a:cs typeface="Courier New"/>
              </a:rPr>
              <a:t>a </a:t>
            </a:r>
            <a:r>
              <a:rPr sz="2050" spc="-5" dirty="0">
                <a:solidFill>
                  <a:srgbClr val="000066"/>
                </a:solidFill>
                <a:latin typeface="Courier New"/>
                <a:cs typeface="Courier New"/>
              </a:rPr>
              <a:t>href</a:t>
            </a:r>
            <a:r>
              <a:rPr sz="2050" spc="-5" dirty="0">
                <a:solidFill>
                  <a:srgbClr val="66CC66"/>
                </a:solidFill>
                <a:latin typeface="Courier New"/>
                <a:cs typeface="Courier New"/>
              </a:rPr>
              <a:t>=</a:t>
            </a:r>
            <a:r>
              <a:rPr sz="2050" spc="-5" dirty="0">
                <a:solidFill>
                  <a:srgbClr val="FF0000"/>
                </a:solidFill>
                <a:latin typeface="Courier New"/>
                <a:cs typeface="Courier New"/>
              </a:rPr>
              <a:t>"</a:t>
            </a:r>
            <a:r>
              <a:rPr sz="2050" spc="-5" dirty="0">
                <a:solidFill>
                  <a:srgbClr val="FF0000"/>
                </a:solidFill>
                <a:latin typeface="Courier New"/>
                <a:cs typeface="Courier New"/>
                <a:hlinkClick r:id="rId2"/>
              </a:rPr>
              <a:t>mailto:you@company.com?subject=email </a:t>
            </a:r>
            <a:r>
              <a:rPr sz="2050" spc="-5" dirty="0">
                <a:solidFill>
                  <a:srgbClr val="FF0000"/>
                </a:solidFill>
                <a:latin typeface="Courier New"/>
                <a:cs typeface="Courier New"/>
              </a:rPr>
              <a:t>subject&amp;body=some text  </a:t>
            </a:r>
            <a:r>
              <a:rPr sz="2050" spc="10" dirty="0">
                <a:solidFill>
                  <a:srgbClr val="FF0000"/>
                </a:solidFill>
                <a:latin typeface="Courier New"/>
                <a:cs typeface="Courier New"/>
              </a:rPr>
              <a:t>for </a:t>
            </a:r>
            <a:r>
              <a:rPr sz="2050" dirty="0">
                <a:solidFill>
                  <a:srgbClr val="FF0000"/>
                </a:solidFill>
                <a:latin typeface="Courier New"/>
                <a:cs typeface="Courier New"/>
              </a:rPr>
              <a:t>email </a:t>
            </a:r>
            <a:r>
              <a:rPr sz="2050" spc="-5" dirty="0">
                <a:solidFill>
                  <a:srgbClr val="FF0000"/>
                </a:solidFill>
                <a:latin typeface="Courier New"/>
                <a:cs typeface="Courier New"/>
              </a:rPr>
              <a:t>body"</a:t>
            </a:r>
            <a:r>
              <a:rPr sz="2050" spc="-5" dirty="0">
                <a:solidFill>
                  <a:srgbClr val="009900"/>
                </a:solidFill>
                <a:latin typeface="Courier New"/>
                <a:cs typeface="Courier New"/>
              </a:rPr>
              <a:t>&gt; </a:t>
            </a:r>
            <a:r>
              <a:rPr sz="2050" dirty="0">
                <a:solidFill>
                  <a:srgbClr val="0E0E0E"/>
                </a:solidFill>
                <a:latin typeface="Courier New"/>
                <a:cs typeface="Courier New"/>
              </a:rPr>
              <a:t>Email </a:t>
            </a:r>
            <a:r>
              <a:rPr sz="2050" spc="10" dirty="0">
                <a:solidFill>
                  <a:srgbClr val="0E0E0E"/>
                </a:solidFill>
                <a:latin typeface="Courier New"/>
                <a:cs typeface="Courier New"/>
              </a:rPr>
              <a:t>Me</a:t>
            </a:r>
            <a:r>
              <a:rPr sz="2050" spc="-85" dirty="0">
                <a:solidFill>
                  <a:srgbClr val="0E0E0E"/>
                </a:solidFill>
                <a:latin typeface="Courier New"/>
                <a:cs typeface="Courier New"/>
              </a:rPr>
              <a:t> </a:t>
            </a:r>
            <a:r>
              <a:rPr sz="2050" spc="-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2050" spc="-5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2050" b="1" spc="-5" dirty="0">
                <a:latin typeface="Courier New"/>
                <a:cs typeface="Courier New"/>
              </a:rPr>
              <a:t>a</a:t>
            </a:r>
            <a:r>
              <a:rPr sz="2050" spc="-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205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 idx="4294967295"/>
          </p:nvPr>
        </p:nvSpPr>
        <p:spPr>
          <a:xfrm>
            <a:off x="1524000" y="685800"/>
            <a:ext cx="9605962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pc="-155" dirty="0"/>
              <a:t>Посилання</a:t>
            </a:r>
            <a:r>
              <a:rPr spc="-365" dirty="0"/>
              <a:t> </a:t>
            </a:r>
            <a:r>
              <a:rPr spc="-135" dirty="0"/>
              <a:t>на</a:t>
            </a:r>
            <a:r>
              <a:rPr spc="-375" dirty="0"/>
              <a:t> </a:t>
            </a:r>
            <a:r>
              <a:rPr spc="-225" dirty="0"/>
              <a:t>телефонний</a:t>
            </a:r>
            <a:r>
              <a:rPr spc="-370" dirty="0"/>
              <a:t> </a:t>
            </a:r>
            <a:r>
              <a:rPr spc="-190" dirty="0"/>
              <a:t>номер</a:t>
            </a:r>
            <a:r>
              <a:rPr spc="-360" dirty="0"/>
              <a:t> </a:t>
            </a:r>
            <a:r>
              <a:rPr spc="-145" dirty="0"/>
              <a:t>та</a:t>
            </a:r>
            <a:r>
              <a:rPr spc="-459" dirty="0"/>
              <a:t> </a:t>
            </a:r>
            <a:r>
              <a:rPr spc="-75" dirty="0"/>
              <a:t>Skype</a:t>
            </a:r>
          </a:p>
        </p:txBody>
      </p:sp>
      <p:sp>
        <p:nvSpPr>
          <p:cNvPr id="11" name="object 11"/>
          <p:cNvSpPr/>
          <p:nvPr/>
        </p:nvSpPr>
        <p:spPr>
          <a:xfrm>
            <a:off x="1600200" y="1676400"/>
            <a:ext cx="8784336" cy="41056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 idx="4294967295"/>
          </p:nvPr>
        </p:nvSpPr>
        <p:spPr>
          <a:xfrm>
            <a:off x="1905000" y="838200"/>
            <a:ext cx="92964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5" dirty="0"/>
              <a:t>Посилання </a:t>
            </a:r>
            <a:r>
              <a:rPr spc="-135" dirty="0" err="1"/>
              <a:t>на</a:t>
            </a:r>
            <a:r>
              <a:rPr spc="-960" dirty="0"/>
              <a:t> </a:t>
            </a:r>
            <a:r>
              <a:rPr lang="uk-UA" spc="-960" dirty="0"/>
              <a:t>    </a:t>
            </a:r>
            <a:r>
              <a:rPr spc="-185" dirty="0" err="1"/>
              <a:t>певну</a:t>
            </a:r>
            <a:r>
              <a:rPr spc="-185" dirty="0"/>
              <a:t> частину </a:t>
            </a:r>
            <a:r>
              <a:rPr spc="-180" dirty="0"/>
              <a:t>сторінки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63116" y="2005964"/>
            <a:ext cx="9673590" cy="3762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701675" indent="-286385">
              <a:lnSpc>
                <a:spcPct val="100000"/>
              </a:lnSpc>
              <a:spcBef>
                <a:spcPts val="9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45" dirty="0">
                <a:latin typeface="Arial"/>
                <a:cs typeface="Arial"/>
              </a:rPr>
              <a:t>Для </a:t>
            </a:r>
            <a:r>
              <a:rPr sz="2800" spc="-105" dirty="0">
                <a:latin typeface="Arial"/>
                <a:cs typeface="Arial"/>
              </a:rPr>
              <a:t>створення </a:t>
            </a:r>
            <a:r>
              <a:rPr sz="2800" spc="-110" dirty="0">
                <a:latin typeface="Arial"/>
                <a:cs typeface="Arial"/>
              </a:rPr>
              <a:t>посилань </a:t>
            </a:r>
            <a:r>
              <a:rPr sz="2800" spc="-100" dirty="0">
                <a:latin typeface="Arial"/>
                <a:cs typeface="Arial"/>
              </a:rPr>
              <a:t>всередину </a:t>
            </a:r>
            <a:r>
              <a:rPr sz="2800" spc="-50" dirty="0">
                <a:latin typeface="Arial"/>
                <a:cs typeface="Arial"/>
              </a:rPr>
              <a:t>сторінки </a:t>
            </a:r>
            <a:r>
              <a:rPr sz="2800" spc="-65" dirty="0">
                <a:latin typeface="Arial"/>
                <a:cs typeface="Arial"/>
              </a:rPr>
              <a:t>прийнято  </a:t>
            </a:r>
            <a:r>
              <a:rPr sz="2800" spc="-85" dirty="0">
                <a:latin typeface="Arial"/>
                <a:cs typeface="Arial"/>
              </a:rPr>
              <a:t>використовувати </a:t>
            </a:r>
            <a:r>
              <a:rPr sz="2800" spc="-95" dirty="0">
                <a:latin typeface="Arial"/>
                <a:cs typeface="Arial"/>
              </a:rPr>
              <a:t>атрибут </a:t>
            </a:r>
            <a:r>
              <a:rPr sz="2800" b="1" spc="-85" dirty="0">
                <a:latin typeface="Trebuchet MS"/>
                <a:cs typeface="Trebuchet MS"/>
              </a:rPr>
              <a:t>id</a:t>
            </a:r>
            <a:r>
              <a:rPr sz="2800" spc="-85" dirty="0">
                <a:latin typeface="Arial"/>
                <a:cs typeface="Arial"/>
              </a:rPr>
              <a:t>, </a:t>
            </a:r>
            <a:r>
              <a:rPr sz="2800" spc="-25" dirty="0">
                <a:latin typeface="Arial"/>
                <a:cs typeface="Arial"/>
              </a:rPr>
              <a:t>який </a:t>
            </a:r>
            <a:r>
              <a:rPr sz="2800" spc="-120" dirty="0">
                <a:latin typeface="Arial"/>
                <a:cs typeface="Arial"/>
              </a:rPr>
              <a:t>часто </a:t>
            </a:r>
            <a:r>
              <a:rPr sz="2800" spc="-95" dirty="0">
                <a:latin typeface="Arial"/>
                <a:cs typeface="Arial"/>
              </a:rPr>
              <a:t>розглядають </a:t>
            </a:r>
            <a:r>
              <a:rPr sz="2800" spc="-10" dirty="0">
                <a:latin typeface="Arial"/>
                <a:cs typeface="Arial"/>
              </a:rPr>
              <a:t>як  </a:t>
            </a:r>
            <a:r>
              <a:rPr sz="2800" spc="-105" dirty="0">
                <a:latin typeface="Arial"/>
                <a:cs typeface="Arial"/>
              </a:rPr>
              <a:t>спосіб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унікальної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ідентифікації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того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чи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іншого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40" dirty="0">
                <a:latin typeface="Arial"/>
                <a:cs typeface="Arial"/>
              </a:rPr>
              <a:t>елемента.</a:t>
            </a:r>
            <a:endParaRPr sz="2800" dirty="0">
              <a:latin typeface="Arial"/>
              <a:cs typeface="Arial"/>
            </a:endParaRPr>
          </a:p>
          <a:p>
            <a:pPr marL="299085" marR="108585" indent="-286385">
              <a:lnSpc>
                <a:spcPct val="100000"/>
              </a:lnSpc>
              <a:spcBef>
                <a:spcPts val="127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90" dirty="0">
                <a:latin typeface="Arial"/>
                <a:cs typeface="Arial"/>
              </a:rPr>
              <a:t>Завдяки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b="1" spc="-105" dirty="0">
                <a:latin typeface="Trebuchet MS"/>
                <a:cs typeface="Trebuchet MS"/>
              </a:rPr>
              <a:t>id</a:t>
            </a:r>
            <a:r>
              <a:rPr sz="2800" b="1" spc="-270" dirty="0">
                <a:latin typeface="Trebuchet MS"/>
                <a:cs typeface="Trebuchet MS"/>
              </a:rPr>
              <a:t> </a:t>
            </a:r>
            <a:r>
              <a:rPr sz="2800" spc="-60" dirty="0">
                <a:latin typeface="Arial"/>
                <a:cs typeface="Arial"/>
              </a:rPr>
              <a:t>у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елементів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сторінки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формуються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певні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закладки  </a:t>
            </a:r>
            <a:r>
              <a:rPr sz="2800" spc="-110" dirty="0">
                <a:latin typeface="Arial"/>
                <a:cs typeface="Arial"/>
              </a:rPr>
              <a:t>(</a:t>
            </a:r>
            <a:r>
              <a:rPr sz="2800" b="1" spc="-110" dirty="0">
                <a:latin typeface="Trebuchet MS"/>
                <a:cs typeface="Trebuchet MS"/>
              </a:rPr>
              <a:t>якоря</a:t>
            </a:r>
            <a:r>
              <a:rPr sz="2800" spc="-110" dirty="0">
                <a:latin typeface="Arial"/>
                <a:cs typeface="Arial"/>
              </a:rPr>
              <a:t>), </a:t>
            </a:r>
            <a:r>
              <a:rPr sz="2800" spc="-125" dirty="0">
                <a:latin typeface="Arial"/>
                <a:cs typeface="Arial"/>
              </a:rPr>
              <a:t>на </a:t>
            </a:r>
            <a:r>
              <a:rPr sz="2800" dirty="0">
                <a:latin typeface="Arial"/>
                <a:cs typeface="Arial"/>
              </a:rPr>
              <a:t>які</a:t>
            </a:r>
            <a:r>
              <a:rPr sz="2800" spc="-525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можна </a:t>
            </a:r>
            <a:r>
              <a:rPr sz="2800" spc="-110" dirty="0">
                <a:latin typeface="Arial"/>
                <a:cs typeface="Arial"/>
              </a:rPr>
              <a:t>посилатися.</a:t>
            </a:r>
            <a:endParaRPr sz="2800" dirty="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spcBef>
                <a:spcPts val="1275"/>
              </a:spcBef>
              <a:buClr>
                <a:srgbClr val="1286C3"/>
              </a:buClr>
              <a:buSzPct val="144642"/>
              <a:buFont typeface="Arial"/>
              <a:buChar char="•"/>
              <a:tabLst>
                <a:tab pos="299720" algn="l"/>
              </a:tabLst>
            </a:pPr>
            <a:r>
              <a:rPr sz="2800" b="1" spc="-120" dirty="0">
                <a:latin typeface="Trebuchet MS"/>
                <a:cs typeface="Trebuchet MS"/>
              </a:rPr>
              <a:t>Якорем</a:t>
            </a:r>
            <a:r>
              <a:rPr sz="2800" b="1" spc="-250" dirty="0">
                <a:latin typeface="Trebuchet MS"/>
                <a:cs typeface="Trebuchet MS"/>
              </a:rPr>
              <a:t> </a:t>
            </a:r>
            <a:r>
              <a:rPr sz="2800" spc="-120" dirty="0">
                <a:latin typeface="Arial"/>
                <a:cs typeface="Arial"/>
              </a:rPr>
              <a:t>називається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закладка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з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унікальним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ім'ям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на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певному  </a:t>
            </a:r>
            <a:r>
              <a:rPr sz="2800" spc="-65" dirty="0">
                <a:latin typeface="Arial"/>
                <a:cs typeface="Arial"/>
              </a:rPr>
              <a:t>місці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веб-сторінки,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призначена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для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створення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переходу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до</a:t>
            </a:r>
            <a:endParaRPr sz="2800" dirty="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800" spc="-120" dirty="0">
                <a:latin typeface="Arial"/>
                <a:cs typeface="Arial"/>
              </a:rPr>
              <a:t>неї </a:t>
            </a:r>
            <a:r>
              <a:rPr sz="2800" spc="-140" dirty="0">
                <a:latin typeface="Arial"/>
                <a:cs typeface="Arial"/>
              </a:rPr>
              <a:t>за</a:t>
            </a:r>
            <a:r>
              <a:rPr sz="2800" spc="-325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посиланням.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2094357" y="914400"/>
            <a:ext cx="91503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85" dirty="0"/>
              <a:t>Як</a:t>
            </a:r>
            <a:r>
              <a:rPr spc="-905" dirty="0"/>
              <a:t> </a:t>
            </a:r>
            <a:r>
              <a:rPr spc="-155" dirty="0"/>
              <a:t>організувати </a:t>
            </a:r>
            <a:r>
              <a:rPr spc="-185" dirty="0"/>
              <a:t>посилання </a:t>
            </a:r>
            <a:r>
              <a:rPr spc="-155" dirty="0"/>
              <a:t>такого </a:t>
            </a:r>
            <a:r>
              <a:rPr spc="-135" dirty="0"/>
              <a:t>типу?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76832" y="1797176"/>
            <a:ext cx="9667875" cy="3762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6385" algn="just">
              <a:lnSpc>
                <a:spcPct val="100000"/>
              </a:lnSpc>
              <a:spcBef>
                <a:spcPts val="9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85" dirty="0">
                <a:latin typeface="Arial"/>
                <a:cs typeface="Arial"/>
              </a:rPr>
              <a:t>Знайдіть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те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місце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на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сторінці,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яке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ви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хочете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використовувати  </a:t>
            </a:r>
            <a:r>
              <a:rPr sz="2800" spc="-114" dirty="0">
                <a:latin typeface="Arial"/>
                <a:cs typeface="Arial"/>
              </a:rPr>
              <a:t>в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якості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«місця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приземлення».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Це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може</a:t>
            </a:r>
            <a:r>
              <a:rPr sz="2800" spc="-229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бути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будь-який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текст  </a:t>
            </a:r>
            <a:r>
              <a:rPr sz="2800" spc="-125" dirty="0">
                <a:latin typeface="Arial"/>
                <a:cs typeface="Arial"/>
              </a:rPr>
              <a:t>на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сторінці,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75" dirty="0">
                <a:latin typeface="Arial"/>
                <a:cs typeface="Arial"/>
              </a:rPr>
              <a:t>але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30" dirty="0">
                <a:latin typeface="Arial"/>
                <a:cs typeface="Arial"/>
              </a:rPr>
              <a:t>частіше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застосовується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короткий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фрагмент</a:t>
            </a:r>
            <a:endParaRPr sz="2800" dirty="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800" spc="-80" dirty="0">
                <a:latin typeface="Arial"/>
                <a:cs typeface="Arial"/>
              </a:rPr>
              <a:t>тексту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заголовка.</a:t>
            </a:r>
            <a:endParaRPr sz="2800" dirty="0">
              <a:latin typeface="Arial"/>
              <a:cs typeface="Arial"/>
            </a:endParaRPr>
          </a:p>
          <a:p>
            <a:pPr marL="299085" marR="1013460" indent="-286385">
              <a:lnSpc>
                <a:spcPct val="100000"/>
              </a:lnSpc>
              <a:spcBef>
                <a:spcPts val="127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00" dirty="0">
                <a:latin typeface="Arial"/>
                <a:cs typeface="Arial"/>
              </a:rPr>
              <a:t>Виберіть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ідентифікаційне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ім'я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для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фрагмента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25" dirty="0">
                <a:latin typeface="Arial"/>
                <a:cs typeface="Arial"/>
              </a:rPr>
              <a:t>і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вставте  </a:t>
            </a:r>
            <a:r>
              <a:rPr sz="2800" spc="-95" dirty="0">
                <a:latin typeface="Arial"/>
                <a:cs typeface="Arial"/>
              </a:rPr>
              <a:t>атрибут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id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в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відкриває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тег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відповідного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40" dirty="0">
                <a:latin typeface="Arial"/>
                <a:cs typeface="Arial"/>
              </a:rPr>
              <a:t>елемента.</a:t>
            </a:r>
            <a:endParaRPr sz="28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27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55" dirty="0">
                <a:latin typeface="Arial"/>
                <a:cs typeface="Arial"/>
              </a:rPr>
              <a:t>Щоб</a:t>
            </a:r>
            <a:r>
              <a:rPr sz="2800" spc="-235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послатися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на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якір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на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сторінці,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просто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додайте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символ</a:t>
            </a:r>
            <a:endParaRPr sz="2800" dirty="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800" spc="-65" dirty="0">
                <a:latin typeface="Arial"/>
                <a:cs typeface="Arial"/>
              </a:rPr>
              <a:t>«</a:t>
            </a:r>
            <a:r>
              <a:rPr sz="2800" b="1" spc="-65" dirty="0">
                <a:latin typeface="Trebuchet MS"/>
                <a:cs typeface="Trebuchet MS"/>
              </a:rPr>
              <a:t>#</a:t>
            </a:r>
            <a:r>
              <a:rPr sz="2800" spc="-65" dirty="0">
                <a:latin typeface="Arial"/>
                <a:cs typeface="Arial"/>
              </a:rPr>
              <a:t>»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у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посилання,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140" dirty="0">
                <a:latin typeface="Arial"/>
                <a:cs typeface="Arial"/>
              </a:rPr>
              <a:t>за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яким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вкажіть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ім'я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якоря.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 idx="4294967295"/>
          </p:nvPr>
        </p:nvSpPr>
        <p:spPr>
          <a:xfrm>
            <a:off x="8001000" y="567688"/>
            <a:ext cx="2008187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0" dirty="0"/>
              <a:t>Приклад</a:t>
            </a:r>
          </a:p>
        </p:txBody>
      </p:sp>
      <p:sp>
        <p:nvSpPr>
          <p:cNvPr id="10" name="object 10"/>
          <p:cNvSpPr/>
          <p:nvPr/>
        </p:nvSpPr>
        <p:spPr>
          <a:xfrm>
            <a:off x="5789676" y="2092451"/>
            <a:ext cx="6042660" cy="45293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5155" y="1178052"/>
            <a:ext cx="5533644" cy="50642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 idx="4294967295"/>
          </p:nvPr>
        </p:nvSpPr>
        <p:spPr>
          <a:xfrm>
            <a:off x="0" y="527050"/>
            <a:ext cx="28035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08990">
              <a:lnSpc>
                <a:spcPct val="100000"/>
              </a:lnSpc>
              <a:spcBef>
                <a:spcPts val="95"/>
              </a:spcBef>
            </a:pPr>
            <a:r>
              <a:rPr spc="-150" dirty="0"/>
              <a:t>Приклад</a:t>
            </a:r>
          </a:p>
        </p:txBody>
      </p:sp>
      <p:sp>
        <p:nvSpPr>
          <p:cNvPr id="10" name="object 10"/>
          <p:cNvSpPr/>
          <p:nvPr/>
        </p:nvSpPr>
        <p:spPr>
          <a:xfrm>
            <a:off x="6288023" y="1455418"/>
            <a:ext cx="5654039" cy="52913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58824" y="1402078"/>
            <a:ext cx="4421124" cy="53446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3276600" y="838200"/>
            <a:ext cx="46005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40" dirty="0"/>
              <a:t>Основні</a:t>
            </a:r>
            <a:r>
              <a:rPr spc="-415" dirty="0"/>
              <a:t> </a:t>
            </a:r>
            <a:r>
              <a:rPr spc="-180" dirty="0"/>
              <a:t>визначення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15617" y="2124582"/>
            <a:ext cx="9429115" cy="40278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99695" indent="-286385">
              <a:lnSpc>
                <a:spcPct val="100000"/>
              </a:lnSpc>
              <a:spcBef>
                <a:spcPts val="95"/>
              </a:spcBef>
              <a:buClr>
                <a:srgbClr val="1286C3"/>
              </a:buClr>
              <a:buSzPct val="144642"/>
              <a:buFont typeface="Arial"/>
              <a:buChar char="•"/>
              <a:tabLst>
                <a:tab pos="299720" algn="l"/>
              </a:tabLst>
            </a:pPr>
            <a:r>
              <a:rPr sz="2800" b="1" spc="-45" dirty="0">
                <a:latin typeface="Trebuchet MS"/>
                <a:cs typeface="Trebuchet MS"/>
              </a:rPr>
              <a:t>HTTP </a:t>
            </a:r>
            <a:r>
              <a:rPr sz="2800" spc="-105" dirty="0">
                <a:latin typeface="Arial"/>
                <a:cs typeface="Arial"/>
              </a:rPr>
              <a:t>(</a:t>
            </a:r>
            <a:r>
              <a:rPr sz="2800" b="1" spc="-105" dirty="0">
                <a:latin typeface="Trebuchet MS"/>
                <a:cs typeface="Trebuchet MS"/>
              </a:rPr>
              <a:t>Hyper </a:t>
            </a:r>
            <a:r>
              <a:rPr sz="2800" b="1" spc="-155" dirty="0">
                <a:latin typeface="Trebuchet MS"/>
                <a:cs typeface="Trebuchet MS"/>
              </a:rPr>
              <a:t>Text Transfer </a:t>
            </a:r>
            <a:r>
              <a:rPr sz="2800" b="1" spc="-80" dirty="0">
                <a:latin typeface="Trebuchet MS"/>
                <a:cs typeface="Trebuchet MS"/>
              </a:rPr>
              <a:t>Protocol</a:t>
            </a:r>
            <a:r>
              <a:rPr sz="2800" spc="-80" dirty="0">
                <a:latin typeface="Arial"/>
                <a:cs typeface="Arial"/>
              </a:rPr>
              <a:t>, </a:t>
            </a:r>
            <a:r>
              <a:rPr sz="2800" spc="-75" dirty="0">
                <a:latin typeface="Arial"/>
                <a:cs typeface="Arial"/>
              </a:rPr>
              <a:t>протокол </a:t>
            </a:r>
            <a:r>
              <a:rPr sz="2800" spc="-100" dirty="0">
                <a:latin typeface="Arial"/>
                <a:cs typeface="Arial"/>
              </a:rPr>
              <a:t>передачі  </a:t>
            </a:r>
            <a:r>
              <a:rPr sz="2800" spc="-65" dirty="0">
                <a:latin typeface="Arial"/>
                <a:cs typeface="Arial"/>
              </a:rPr>
              <a:t>гіпертексту)</a:t>
            </a:r>
            <a:r>
              <a:rPr sz="2800" spc="-180" dirty="0">
                <a:latin typeface="Arial"/>
                <a:cs typeface="Arial"/>
              </a:rPr>
              <a:t> </a:t>
            </a:r>
            <a:r>
              <a:rPr sz="2800" spc="-195" dirty="0">
                <a:latin typeface="Arial"/>
                <a:cs typeface="Arial"/>
              </a:rPr>
              <a:t>–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протокол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прикладного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рівня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передачі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даних  </a:t>
            </a:r>
            <a:r>
              <a:rPr sz="2800" spc="-95" dirty="0">
                <a:latin typeface="Arial"/>
                <a:cs typeface="Arial"/>
              </a:rPr>
              <a:t>(спочатку </a:t>
            </a:r>
            <a:r>
              <a:rPr sz="2800" spc="-60" dirty="0">
                <a:latin typeface="Arial"/>
                <a:cs typeface="Arial"/>
              </a:rPr>
              <a:t>у </a:t>
            </a:r>
            <a:r>
              <a:rPr sz="2800" spc="-70" dirty="0">
                <a:latin typeface="Arial"/>
                <a:cs typeface="Arial"/>
              </a:rPr>
              <a:t>вигляді </a:t>
            </a:r>
            <a:r>
              <a:rPr sz="2800" spc="-65" dirty="0">
                <a:latin typeface="Arial"/>
                <a:cs typeface="Arial"/>
              </a:rPr>
              <a:t>гіпертекстових документів </a:t>
            </a:r>
            <a:r>
              <a:rPr sz="2800" spc="-114" dirty="0">
                <a:latin typeface="Arial"/>
                <a:cs typeface="Arial"/>
              </a:rPr>
              <a:t>в </a:t>
            </a:r>
            <a:r>
              <a:rPr sz="2800" spc="-145" dirty="0">
                <a:latin typeface="Arial"/>
                <a:cs typeface="Arial"/>
              </a:rPr>
              <a:t>форматі  </a:t>
            </a:r>
            <a:r>
              <a:rPr sz="2800" spc="-105" dirty="0">
                <a:latin typeface="Arial"/>
                <a:cs typeface="Arial"/>
              </a:rPr>
              <a:t>HTML,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30" dirty="0">
                <a:latin typeface="Arial"/>
                <a:cs typeface="Arial"/>
              </a:rPr>
              <a:t>зараз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використовується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для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передачі</a:t>
            </a:r>
            <a:r>
              <a:rPr sz="2800" spc="-235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довільних</a:t>
            </a:r>
            <a:endParaRPr sz="2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800" spc="-80" dirty="0">
                <a:latin typeface="Arial"/>
                <a:cs typeface="Arial"/>
              </a:rPr>
              <a:t>даних).</a:t>
            </a:r>
            <a:endParaRPr sz="2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275"/>
              </a:spcBef>
              <a:buClr>
                <a:srgbClr val="1286C3"/>
              </a:buClr>
              <a:buSzPct val="144642"/>
              <a:buFont typeface="Arial"/>
              <a:buChar char="•"/>
              <a:tabLst>
                <a:tab pos="299720" algn="l"/>
              </a:tabLst>
            </a:pPr>
            <a:r>
              <a:rPr sz="2800" b="1" spc="-140" dirty="0">
                <a:latin typeface="Trebuchet MS"/>
                <a:cs typeface="Trebuchet MS"/>
              </a:rPr>
              <a:t>Ресурси</a:t>
            </a:r>
            <a:r>
              <a:rPr sz="2800" b="1" spc="-280" dirty="0">
                <a:latin typeface="Trebuchet MS"/>
                <a:cs typeface="Trebuchet MS"/>
              </a:rPr>
              <a:t> </a:t>
            </a:r>
            <a:r>
              <a:rPr sz="2800" spc="-195" dirty="0">
                <a:latin typeface="Arial"/>
                <a:cs typeface="Arial"/>
              </a:rPr>
              <a:t>–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це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HTML-сторінки,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зображення,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55" dirty="0">
                <a:latin typeface="Arial"/>
                <a:cs typeface="Arial"/>
              </a:rPr>
              <a:t>файли,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медіа-</a:t>
            </a:r>
            <a:endParaRPr sz="2800">
              <a:latin typeface="Arial"/>
              <a:cs typeface="Arial"/>
            </a:endParaRPr>
          </a:p>
          <a:p>
            <a:pPr marL="299085" marR="5080">
              <a:lnSpc>
                <a:spcPct val="100000"/>
              </a:lnSpc>
            </a:pPr>
            <a:r>
              <a:rPr sz="2800" spc="-30" dirty="0">
                <a:latin typeface="Arial"/>
                <a:cs typeface="Arial"/>
              </a:rPr>
              <a:t>потоки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або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інші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дані,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які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необхідні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клієнту.</a:t>
            </a:r>
            <a:r>
              <a:rPr sz="2800" spc="-285" dirty="0">
                <a:latin typeface="Arial"/>
                <a:cs typeface="Arial"/>
              </a:rPr>
              <a:t> </a:t>
            </a:r>
            <a:r>
              <a:rPr sz="2800" spc="-130" dirty="0">
                <a:latin typeface="Arial"/>
                <a:cs typeface="Arial"/>
              </a:rPr>
              <a:t>У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відповідь</a:t>
            </a:r>
            <a:r>
              <a:rPr sz="2800" spc="-229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web-  </a:t>
            </a:r>
            <a:r>
              <a:rPr sz="2800" spc="-135" dirty="0">
                <a:latin typeface="Arial"/>
                <a:cs typeface="Arial"/>
              </a:rPr>
              <a:t>сервер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передає</a:t>
            </a:r>
            <a:r>
              <a:rPr sz="2800" spc="-229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клієнту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дані,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що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запитуються.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Цей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обмін</a:t>
            </a:r>
            <a:endParaRPr sz="2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800" spc="-114" dirty="0">
                <a:latin typeface="Arial"/>
                <a:cs typeface="Arial"/>
              </a:rPr>
              <a:t>відбувається </a:t>
            </a:r>
            <a:r>
              <a:rPr sz="2800" spc="-65" dirty="0">
                <a:latin typeface="Arial"/>
                <a:cs typeface="Arial"/>
              </a:rPr>
              <a:t>по </a:t>
            </a:r>
            <a:r>
              <a:rPr sz="2800" spc="-70" dirty="0">
                <a:latin typeface="Arial"/>
                <a:cs typeface="Arial"/>
              </a:rPr>
              <a:t>протоколу</a:t>
            </a:r>
            <a:r>
              <a:rPr sz="2800" spc="-455" dirty="0">
                <a:latin typeface="Arial"/>
                <a:cs typeface="Arial"/>
              </a:rPr>
              <a:t> </a:t>
            </a:r>
            <a:r>
              <a:rPr sz="2800" spc="-229" dirty="0">
                <a:latin typeface="Arial"/>
                <a:cs typeface="Arial"/>
              </a:rPr>
              <a:t>HTTP.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914400" y="725647"/>
            <a:ext cx="6005512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40" dirty="0"/>
              <a:t>Зображення </a:t>
            </a:r>
            <a:r>
              <a:rPr spc="-190" dirty="0"/>
              <a:t>як</a:t>
            </a:r>
            <a:r>
              <a:rPr spc="-670" dirty="0"/>
              <a:t> </a:t>
            </a:r>
            <a:r>
              <a:rPr spc="-180" dirty="0"/>
              <a:t>посилання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47189" y="1364996"/>
            <a:ext cx="9746615" cy="3762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35" dirty="0">
                <a:latin typeface="Arial"/>
                <a:cs typeface="Arial"/>
              </a:rPr>
              <a:t>Крім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тексту,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в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якості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посилань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можна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використовувати</a:t>
            </a:r>
            <a:r>
              <a:rPr sz="2800" spc="-175" dirty="0">
                <a:latin typeface="Arial"/>
                <a:cs typeface="Arial"/>
              </a:rPr>
              <a:t> </a:t>
            </a:r>
            <a:r>
              <a:rPr sz="2800" spc="25" dirty="0">
                <a:latin typeface="Arial"/>
                <a:cs typeface="Arial"/>
              </a:rPr>
              <a:t>і</a:t>
            </a:r>
            <a:endParaRPr sz="2800">
              <a:latin typeface="Arial"/>
              <a:cs typeface="Arial"/>
            </a:endParaRPr>
          </a:p>
          <a:p>
            <a:pPr marL="299085" marR="474345">
              <a:lnSpc>
                <a:spcPct val="100000"/>
              </a:lnSpc>
            </a:pPr>
            <a:r>
              <a:rPr sz="2800" spc="-75" dirty="0">
                <a:latin typeface="Arial"/>
                <a:cs typeface="Arial"/>
              </a:rPr>
              <a:t>малюнки.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Зображення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в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цьому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випадку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їх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треба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помістити  </a:t>
            </a:r>
            <a:r>
              <a:rPr sz="2800" spc="-45" dirty="0">
                <a:latin typeface="Arial"/>
                <a:cs typeface="Arial"/>
              </a:rPr>
              <a:t>між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тегами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b="1" spc="-135" dirty="0">
                <a:latin typeface="Trebuchet MS"/>
                <a:cs typeface="Trebuchet MS"/>
              </a:rPr>
              <a:t>&lt;a&gt;</a:t>
            </a:r>
            <a:r>
              <a:rPr sz="2800" b="1" spc="-275" dirty="0">
                <a:latin typeface="Trebuchet MS"/>
                <a:cs typeface="Trebuchet MS"/>
              </a:rPr>
              <a:t> </a:t>
            </a:r>
            <a:r>
              <a:rPr sz="2800" spc="25" dirty="0">
                <a:latin typeface="Arial"/>
                <a:cs typeface="Arial"/>
              </a:rPr>
              <a:t>і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b="1" spc="-140" dirty="0">
                <a:latin typeface="Trebuchet MS"/>
                <a:cs typeface="Trebuchet MS"/>
              </a:rPr>
              <a:t>&lt;/a&gt;</a:t>
            </a:r>
            <a:r>
              <a:rPr sz="2800" spc="-14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299085" marR="597535" indent="-286385">
              <a:lnSpc>
                <a:spcPct val="100000"/>
              </a:lnSpc>
              <a:spcBef>
                <a:spcPts val="127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40" dirty="0">
                <a:latin typeface="Arial"/>
                <a:cs typeface="Arial"/>
              </a:rPr>
              <a:t>Розглянемо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для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початку,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як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відобразити</a:t>
            </a:r>
            <a:r>
              <a:rPr sz="2800" spc="-180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картинку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на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веб-  </a:t>
            </a:r>
            <a:r>
              <a:rPr sz="2800" spc="-55" dirty="0">
                <a:latin typeface="Arial"/>
                <a:cs typeface="Arial"/>
              </a:rPr>
              <a:t>сторінці.</a:t>
            </a:r>
            <a:endParaRPr sz="280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spcBef>
                <a:spcPts val="1275"/>
              </a:spcBef>
              <a:buClr>
                <a:srgbClr val="1286C3"/>
              </a:buClr>
              <a:buSzPct val="144642"/>
              <a:buChar char="•"/>
              <a:tabLst>
                <a:tab pos="299720" algn="l"/>
              </a:tabLst>
            </a:pPr>
            <a:r>
              <a:rPr sz="2800" spc="-160" dirty="0">
                <a:latin typeface="Arial"/>
                <a:cs typeface="Arial"/>
              </a:rPr>
              <a:t>Елемент </a:t>
            </a:r>
            <a:r>
              <a:rPr sz="2800" b="1" spc="-75" dirty="0">
                <a:latin typeface="Trebuchet MS"/>
                <a:cs typeface="Trebuchet MS"/>
              </a:rPr>
              <a:t>&lt;img&gt; </a:t>
            </a:r>
            <a:r>
              <a:rPr sz="2800" spc="-85" dirty="0">
                <a:latin typeface="Arial"/>
                <a:cs typeface="Arial"/>
              </a:rPr>
              <a:t>призначений </a:t>
            </a:r>
            <a:r>
              <a:rPr sz="2800" spc="-100" dirty="0">
                <a:latin typeface="Arial"/>
                <a:cs typeface="Arial"/>
              </a:rPr>
              <a:t>для </a:t>
            </a:r>
            <a:r>
              <a:rPr sz="2800" spc="-90" dirty="0">
                <a:latin typeface="Arial"/>
                <a:cs typeface="Arial"/>
              </a:rPr>
              <a:t>відображення </a:t>
            </a:r>
            <a:r>
              <a:rPr sz="2800" spc="-125" dirty="0">
                <a:latin typeface="Arial"/>
                <a:cs typeface="Arial"/>
              </a:rPr>
              <a:t>на </a:t>
            </a:r>
            <a:r>
              <a:rPr sz="2800" spc="-100" dirty="0">
                <a:latin typeface="Arial"/>
                <a:cs typeface="Arial"/>
              </a:rPr>
              <a:t>веб-  </a:t>
            </a:r>
            <a:r>
              <a:rPr sz="2800" spc="-60" dirty="0">
                <a:latin typeface="Arial"/>
                <a:cs typeface="Arial"/>
              </a:rPr>
              <a:t>сторінці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зображень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в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графічному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форматі </a:t>
            </a:r>
            <a:r>
              <a:rPr sz="2800" b="1" spc="-135" dirty="0">
                <a:latin typeface="Trebuchet MS"/>
                <a:cs typeface="Trebuchet MS"/>
              </a:rPr>
              <a:t>GIF,</a:t>
            </a:r>
            <a:r>
              <a:rPr sz="2800" b="1" spc="-300" dirty="0">
                <a:latin typeface="Trebuchet MS"/>
                <a:cs typeface="Trebuchet MS"/>
              </a:rPr>
              <a:t> </a:t>
            </a:r>
            <a:r>
              <a:rPr sz="2800" b="1" spc="-100" dirty="0">
                <a:latin typeface="Trebuchet MS"/>
                <a:cs typeface="Trebuchet MS"/>
              </a:rPr>
              <a:t>JPEG,</a:t>
            </a:r>
            <a:r>
              <a:rPr sz="2800" b="1" spc="-320" dirty="0">
                <a:latin typeface="Trebuchet MS"/>
                <a:cs typeface="Trebuchet MS"/>
              </a:rPr>
              <a:t> </a:t>
            </a:r>
            <a:r>
              <a:rPr sz="2800" b="1" spc="60" dirty="0">
                <a:latin typeface="Trebuchet MS"/>
                <a:cs typeface="Trebuchet MS"/>
              </a:rPr>
              <a:t>SVG</a:t>
            </a:r>
            <a:r>
              <a:rPr sz="2800" b="1" spc="-260" dirty="0">
                <a:latin typeface="Trebuchet MS"/>
                <a:cs typeface="Trebuchet MS"/>
              </a:rPr>
              <a:t> </a:t>
            </a:r>
            <a:r>
              <a:rPr sz="2800" spc="-140" dirty="0">
                <a:latin typeface="Arial"/>
                <a:cs typeface="Arial"/>
              </a:rPr>
              <a:t>або  </a:t>
            </a:r>
            <a:r>
              <a:rPr sz="2800" b="1" spc="40" dirty="0">
                <a:latin typeface="Trebuchet MS"/>
                <a:cs typeface="Trebuchet MS"/>
              </a:rPr>
              <a:t>PNG</a:t>
            </a:r>
            <a:r>
              <a:rPr sz="2800" spc="40" dirty="0">
                <a:latin typeface="Arial"/>
                <a:cs typeface="Arial"/>
              </a:rPr>
              <a:t>.</a:t>
            </a:r>
            <a:r>
              <a:rPr sz="2800" spc="-330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Адреса</a:t>
            </a:r>
            <a:r>
              <a:rPr sz="2800" spc="-235" dirty="0">
                <a:latin typeface="Arial"/>
                <a:cs typeface="Arial"/>
              </a:rPr>
              <a:t> </a:t>
            </a:r>
            <a:r>
              <a:rPr sz="2800" spc="-180" dirty="0">
                <a:latin typeface="Arial"/>
                <a:cs typeface="Arial"/>
              </a:rPr>
              <a:t>файлу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з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картинкою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130" dirty="0">
                <a:latin typeface="Arial"/>
                <a:cs typeface="Arial"/>
              </a:rPr>
              <a:t>задається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через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атрибут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b="1" spc="-125" dirty="0">
                <a:latin typeface="Trebuchet MS"/>
                <a:cs typeface="Trebuchet MS"/>
              </a:rPr>
              <a:t>src</a:t>
            </a:r>
            <a:r>
              <a:rPr sz="2800" spc="-125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83138" y="5384751"/>
            <a:ext cx="9505950" cy="361637"/>
          </a:xfrm>
          <a:prstGeom prst="rect">
            <a:avLst/>
          </a:prstGeom>
          <a:solidFill>
            <a:srgbClr val="F4F4FF"/>
          </a:solidFill>
        </p:spPr>
        <p:txBody>
          <a:bodyPr vert="horz" wrap="square" lIns="0" tIns="99060" rIns="0" bIns="0" rtlCol="0">
            <a:spAutoFit/>
          </a:bodyPr>
          <a:lstStyle/>
          <a:p>
            <a:pPr marL="119380">
              <a:lnSpc>
                <a:spcPct val="100000"/>
              </a:lnSpc>
              <a:spcBef>
                <a:spcPts val="780"/>
              </a:spcBef>
            </a:pPr>
            <a:r>
              <a:rPr sz="1700" b="1" spc="5" dirty="0">
                <a:latin typeface="Courier New"/>
                <a:cs typeface="Courier New"/>
              </a:rPr>
              <a:t>img </a:t>
            </a:r>
            <a:r>
              <a:rPr sz="1700" spc="-5" dirty="0">
                <a:solidFill>
                  <a:srgbClr val="000066"/>
                </a:solidFill>
                <a:latin typeface="Courier New"/>
                <a:cs typeface="Courier New"/>
              </a:rPr>
              <a:t>src</a:t>
            </a:r>
            <a:r>
              <a:rPr sz="1700" spc="-5" dirty="0">
                <a:solidFill>
                  <a:srgbClr val="66CC66"/>
                </a:solidFill>
                <a:latin typeface="Courier New"/>
                <a:cs typeface="Courier New"/>
              </a:rPr>
              <a:t>=</a:t>
            </a:r>
            <a:r>
              <a:rPr sz="1700" spc="-5" dirty="0">
                <a:solidFill>
                  <a:srgbClr val="FF0000"/>
                </a:solidFill>
                <a:latin typeface="Courier New"/>
                <a:cs typeface="Courier New"/>
              </a:rPr>
              <a:t>"URL" </a:t>
            </a:r>
            <a:r>
              <a:rPr sz="1700" spc="-10" dirty="0">
                <a:solidFill>
                  <a:srgbClr val="000066"/>
                </a:solidFill>
                <a:latin typeface="Courier New"/>
                <a:cs typeface="Courier New"/>
              </a:rPr>
              <a:t>alt</a:t>
            </a:r>
            <a:r>
              <a:rPr sz="1700" spc="-10" dirty="0">
                <a:solidFill>
                  <a:srgbClr val="66CC66"/>
                </a:solidFill>
                <a:latin typeface="Courier New"/>
                <a:cs typeface="Courier New"/>
              </a:rPr>
              <a:t>=</a:t>
            </a:r>
            <a:r>
              <a:rPr sz="1700" spc="-10" dirty="0">
                <a:solidFill>
                  <a:srgbClr val="FF0000"/>
                </a:solidFill>
                <a:latin typeface="Courier New"/>
                <a:cs typeface="Courier New"/>
              </a:rPr>
              <a:t>"</a:t>
            </a:r>
            <a:r>
              <a:rPr sz="1700" spc="-10" dirty="0" err="1">
                <a:solidFill>
                  <a:srgbClr val="FF0000"/>
                </a:solidFill>
                <a:latin typeface="Courier New"/>
                <a:cs typeface="Courier New"/>
              </a:rPr>
              <a:t>альтернативн</a:t>
            </a:r>
            <a:r>
              <a:rPr lang="uk-UA" sz="1700" spc="-10" dirty="0" err="1">
                <a:solidFill>
                  <a:srgbClr val="FF0000"/>
                </a:solidFill>
                <a:latin typeface="Courier New"/>
                <a:cs typeface="Courier New"/>
              </a:rPr>
              <a:t>ий</a:t>
            </a:r>
            <a:r>
              <a:rPr sz="1700" spc="-100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sz="1700" spc="-5" dirty="0">
                <a:solidFill>
                  <a:srgbClr val="FF0000"/>
                </a:solidFill>
                <a:latin typeface="Courier New"/>
                <a:cs typeface="Courier New"/>
              </a:rPr>
              <a:t>текст"</a:t>
            </a:r>
            <a:r>
              <a:rPr sz="1700" spc="-5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700" dirty="0">
              <a:latin typeface="Courier New"/>
              <a:cs typeface="Courier New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71931" y="5373624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29">
                <a:moveTo>
                  <a:pt x="0" y="11126"/>
                </a:moveTo>
                <a:lnTo>
                  <a:pt x="11206" y="11126"/>
                </a:lnTo>
                <a:lnTo>
                  <a:pt x="11206" y="0"/>
                </a:lnTo>
                <a:lnTo>
                  <a:pt x="0" y="0"/>
                </a:lnTo>
                <a:lnTo>
                  <a:pt x="0" y="11126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73799" y="5375479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471" y="0"/>
                </a:lnTo>
              </a:path>
            </a:pathLst>
          </a:custGeom>
          <a:ln w="370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73799" y="5375479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67" y="3708"/>
                </a:moveTo>
                <a:lnTo>
                  <a:pt x="1867" y="3708"/>
                </a:lnTo>
              </a:path>
            </a:pathLst>
          </a:custGeom>
          <a:ln w="7417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71931" y="5373624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29">
                <a:moveTo>
                  <a:pt x="0" y="11126"/>
                </a:moveTo>
                <a:lnTo>
                  <a:pt x="11206" y="11126"/>
                </a:lnTo>
                <a:lnTo>
                  <a:pt x="11206" y="0"/>
                </a:lnTo>
                <a:lnTo>
                  <a:pt x="0" y="0"/>
                </a:lnTo>
                <a:lnTo>
                  <a:pt x="0" y="11126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73799" y="5375479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471" y="0"/>
                </a:lnTo>
              </a:path>
            </a:pathLst>
          </a:custGeom>
          <a:ln w="370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73799" y="5375479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67" y="3708"/>
                </a:moveTo>
                <a:lnTo>
                  <a:pt x="1867" y="3708"/>
                </a:lnTo>
              </a:path>
            </a:pathLst>
          </a:custGeom>
          <a:ln w="7417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83138" y="5379188"/>
            <a:ext cx="9505950" cy="0"/>
          </a:xfrm>
          <a:custGeom>
            <a:avLst/>
            <a:gdLst/>
            <a:ahLst/>
            <a:cxnLst/>
            <a:rect l="l" t="t" r="r" b="b"/>
            <a:pathLst>
              <a:path w="9505950">
                <a:moveTo>
                  <a:pt x="0" y="0"/>
                </a:moveTo>
                <a:lnTo>
                  <a:pt x="9505795" y="0"/>
                </a:lnTo>
              </a:path>
            </a:pathLst>
          </a:custGeom>
          <a:ln w="1112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85006" y="5375479"/>
            <a:ext cx="9502140" cy="0"/>
          </a:xfrm>
          <a:custGeom>
            <a:avLst/>
            <a:gdLst/>
            <a:ahLst/>
            <a:cxnLst/>
            <a:rect l="l" t="t" r="r" b="b"/>
            <a:pathLst>
              <a:path w="9502140">
                <a:moveTo>
                  <a:pt x="0" y="0"/>
                </a:moveTo>
                <a:lnTo>
                  <a:pt x="9502060" y="0"/>
                </a:lnTo>
              </a:path>
            </a:pathLst>
          </a:custGeom>
          <a:ln w="370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088933" y="5373624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29" h="11429">
                <a:moveTo>
                  <a:pt x="0" y="11126"/>
                </a:moveTo>
                <a:lnTo>
                  <a:pt x="11206" y="11126"/>
                </a:lnTo>
                <a:lnTo>
                  <a:pt x="11206" y="0"/>
                </a:lnTo>
                <a:lnTo>
                  <a:pt x="0" y="0"/>
                </a:lnTo>
                <a:lnTo>
                  <a:pt x="0" y="11126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090802" y="5375479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471" y="0"/>
                </a:lnTo>
              </a:path>
            </a:pathLst>
          </a:custGeom>
          <a:ln w="370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090802" y="5375479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67" y="3708"/>
                </a:moveTo>
                <a:lnTo>
                  <a:pt x="1867" y="3708"/>
                </a:lnTo>
              </a:path>
            </a:pathLst>
          </a:custGeom>
          <a:ln w="7417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088933" y="5373624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29" h="11429">
                <a:moveTo>
                  <a:pt x="0" y="11126"/>
                </a:moveTo>
                <a:lnTo>
                  <a:pt x="11206" y="11126"/>
                </a:lnTo>
                <a:lnTo>
                  <a:pt x="11206" y="0"/>
                </a:lnTo>
                <a:lnTo>
                  <a:pt x="0" y="0"/>
                </a:lnTo>
                <a:lnTo>
                  <a:pt x="0" y="11126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090802" y="5375479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471" y="0"/>
                </a:lnTo>
              </a:path>
            </a:pathLst>
          </a:custGeom>
          <a:ln w="370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090802" y="5375479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67" y="3708"/>
                </a:moveTo>
                <a:lnTo>
                  <a:pt x="1867" y="3708"/>
                </a:lnTo>
              </a:path>
            </a:pathLst>
          </a:custGeom>
          <a:ln w="7417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73799" y="5862753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471" y="0"/>
                </a:lnTo>
              </a:path>
            </a:pathLst>
          </a:custGeom>
          <a:ln w="370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73799" y="5862753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81"/>
                </a:lnTo>
              </a:path>
            </a:pathLst>
          </a:custGeom>
          <a:ln w="373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73799" y="5862753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471" y="0"/>
                </a:lnTo>
              </a:path>
            </a:pathLst>
          </a:custGeom>
          <a:ln w="370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73799" y="5862753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81"/>
                </a:lnTo>
              </a:path>
            </a:pathLst>
          </a:custGeom>
          <a:ln w="373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83138" y="5864911"/>
            <a:ext cx="9505950" cy="0"/>
          </a:xfrm>
          <a:custGeom>
            <a:avLst/>
            <a:gdLst/>
            <a:ahLst/>
            <a:cxnLst/>
            <a:rect l="l" t="t" r="r" b="b"/>
            <a:pathLst>
              <a:path w="9505950">
                <a:moveTo>
                  <a:pt x="0" y="0"/>
                </a:moveTo>
                <a:lnTo>
                  <a:pt x="9505795" y="0"/>
                </a:lnTo>
              </a:path>
            </a:pathLst>
          </a:custGeom>
          <a:ln w="8024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85006" y="5862753"/>
            <a:ext cx="9502140" cy="0"/>
          </a:xfrm>
          <a:custGeom>
            <a:avLst/>
            <a:gdLst/>
            <a:ahLst/>
            <a:cxnLst/>
            <a:rect l="l" t="t" r="r" b="b"/>
            <a:pathLst>
              <a:path w="9502140">
                <a:moveTo>
                  <a:pt x="0" y="0"/>
                </a:moveTo>
                <a:lnTo>
                  <a:pt x="9502060" y="0"/>
                </a:lnTo>
              </a:path>
            </a:pathLst>
          </a:custGeom>
          <a:ln w="370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090802" y="5862753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471" y="0"/>
                </a:lnTo>
              </a:path>
            </a:pathLst>
          </a:custGeom>
          <a:ln w="370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090802" y="5862753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81"/>
                </a:lnTo>
              </a:path>
            </a:pathLst>
          </a:custGeom>
          <a:ln w="373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090802" y="5862753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471" y="0"/>
                </a:lnTo>
              </a:path>
            </a:pathLst>
          </a:custGeom>
          <a:ln w="370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090802" y="5862753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881"/>
                </a:lnTo>
              </a:path>
            </a:pathLst>
          </a:custGeom>
          <a:ln w="373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77535" y="5384756"/>
            <a:ext cx="0" cy="484505"/>
          </a:xfrm>
          <a:custGeom>
            <a:avLst/>
            <a:gdLst/>
            <a:ahLst/>
            <a:cxnLst/>
            <a:rect l="l" t="t" r="r" b="b"/>
            <a:pathLst>
              <a:path h="484504">
                <a:moveTo>
                  <a:pt x="0" y="0"/>
                </a:moveTo>
                <a:lnTo>
                  <a:pt x="0" y="484167"/>
                </a:lnTo>
              </a:path>
            </a:pathLst>
          </a:custGeom>
          <a:ln w="1120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73799" y="5386606"/>
            <a:ext cx="0" cy="472440"/>
          </a:xfrm>
          <a:custGeom>
            <a:avLst/>
            <a:gdLst/>
            <a:ahLst/>
            <a:cxnLst/>
            <a:rect l="l" t="t" r="r" b="b"/>
            <a:pathLst>
              <a:path h="472439">
                <a:moveTo>
                  <a:pt x="0" y="0"/>
                </a:moveTo>
                <a:lnTo>
                  <a:pt x="0" y="472438"/>
                </a:lnTo>
              </a:path>
            </a:pathLst>
          </a:custGeom>
          <a:ln w="373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094537" y="5384756"/>
            <a:ext cx="0" cy="484505"/>
          </a:xfrm>
          <a:custGeom>
            <a:avLst/>
            <a:gdLst/>
            <a:ahLst/>
            <a:cxnLst/>
            <a:rect l="l" t="t" r="r" b="b"/>
            <a:pathLst>
              <a:path h="484504">
                <a:moveTo>
                  <a:pt x="0" y="0"/>
                </a:moveTo>
                <a:lnTo>
                  <a:pt x="0" y="484167"/>
                </a:lnTo>
              </a:path>
            </a:pathLst>
          </a:custGeom>
          <a:ln w="1120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090802" y="5386606"/>
            <a:ext cx="0" cy="472440"/>
          </a:xfrm>
          <a:custGeom>
            <a:avLst/>
            <a:gdLst/>
            <a:ahLst/>
            <a:cxnLst/>
            <a:rect l="l" t="t" r="r" b="b"/>
            <a:pathLst>
              <a:path h="472439">
                <a:moveTo>
                  <a:pt x="0" y="0"/>
                </a:moveTo>
                <a:lnTo>
                  <a:pt x="0" y="472438"/>
                </a:lnTo>
              </a:path>
            </a:pathLst>
          </a:custGeom>
          <a:ln w="373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73799" y="5945402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471" y="0"/>
                </a:lnTo>
              </a:path>
            </a:pathLst>
          </a:custGeom>
          <a:ln w="359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73799" y="5945402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67" y="3595"/>
                </a:moveTo>
                <a:lnTo>
                  <a:pt x="1867" y="3595"/>
                </a:lnTo>
              </a:path>
            </a:pathLst>
          </a:custGeom>
          <a:ln w="719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73799" y="5945402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471" y="0"/>
                </a:lnTo>
              </a:path>
            </a:pathLst>
          </a:custGeom>
          <a:ln w="359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573799" y="5945402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67" y="3595"/>
                </a:moveTo>
                <a:lnTo>
                  <a:pt x="1867" y="3595"/>
                </a:lnTo>
              </a:path>
            </a:pathLst>
          </a:custGeom>
          <a:ln w="719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583138" y="5948998"/>
            <a:ext cx="9505950" cy="0"/>
          </a:xfrm>
          <a:custGeom>
            <a:avLst/>
            <a:gdLst/>
            <a:ahLst/>
            <a:cxnLst/>
            <a:rect l="l" t="t" r="r" b="b"/>
            <a:pathLst>
              <a:path w="9505950">
                <a:moveTo>
                  <a:pt x="0" y="0"/>
                </a:moveTo>
                <a:lnTo>
                  <a:pt x="9505795" y="0"/>
                </a:lnTo>
              </a:path>
            </a:pathLst>
          </a:custGeom>
          <a:ln w="10787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585006" y="5945402"/>
            <a:ext cx="9502140" cy="0"/>
          </a:xfrm>
          <a:custGeom>
            <a:avLst/>
            <a:gdLst/>
            <a:ahLst/>
            <a:cxnLst/>
            <a:rect l="l" t="t" r="r" b="b"/>
            <a:pathLst>
              <a:path w="9502140">
                <a:moveTo>
                  <a:pt x="0" y="0"/>
                </a:moveTo>
                <a:lnTo>
                  <a:pt x="9502060" y="0"/>
                </a:lnTo>
              </a:path>
            </a:pathLst>
          </a:custGeom>
          <a:ln w="359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090802" y="5945402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471" y="0"/>
                </a:lnTo>
              </a:path>
            </a:pathLst>
          </a:custGeom>
          <a:ln w="359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090802" y="5945402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67" y="3595"/>
                </a:moveTo>
                <a:lnTo>
                  <a:pt x="1867" y="3595"/>
                </a:lnTo>
              </a:path>
            </a:pathLst>
          </a:custGeom>
          <a:ln w="719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090802" y="5945402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471" y="0"/>
                </a:lnTo>
              </a:path>
            </a:pathLst>
          </a:custGeom>
          <a:ln w="359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090802" y="5945402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67" y="3595"/>
                </a:moveTo>
                <a:lnTo>
                  <a:pt x="1867" y="3595"/>
                </a:lnTo>
              </a:path>
            </a:pathLst>
          </a:custGeom>
          <a:ln w="719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73799" y="5956190"/>
            <a:ext cx="0" cy="362585"/>
          </a:xfrm>
          <a:custGeom>
            <a:avLst/>
            <a:gdLst/>
            <a:ahLst/>
            <a:cxnLst/>
            <a:rect l="l" t="t" r="r" b="b"/>
            <a:pathLst>
              <a:path h="362585">
                <a:moveTo>
                  <a:pt x="0" y="0"/>
                </a:moveTo>
                <a:lnTo>
                  <a:pt x="0" y="362271"/>
                </a:lnTo>
              </a:path>
            </a:pathLst>
          </a:custGeom>
          <a:ln w="373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090802" y="5956190"/>
            <a:ext cx="0" cy="362585"/>
          </a:xfrm>
          <a:custGeom>
            <a:avLst/>
            <a:gdLst/>
            <a:ahLst/>
            <a:cxnLst/>
            <a:rect l="l" t="t" r="r" b="b"/>
            <a:pathLst>
              <a:path h="362585">
                <a:moveTo>
                  <a:pt x="0" y="0"/>
                </a:moveTo>
                <a:lnTo>
                  <a:pt x="0" y="362271"/>
                </a:lnTo>
              </a:path>
            </a:pathLst>
          </a:custGeom>
          <a:ln w="373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583138" y="5954392"/>
            <a:ext cx="9505950" cy="615746"/>
          </a:xfrm>
          <a:prstGeom prst="rect">
            <a:avLst/>
          </a:prstGeom>
          <a:solidFill>
            <a:srgbClr val="F4F4FF"/>
          </a:solidFill>
        </p:spPr>
        <p:txBody>
          <a:bodyPr vert="horz" wrap="square" lIns="0" tIns="67310" rIns="0" bIns="0" rtlCol="0">
            <a:spAutoFit/>
          </a:bodyPr>
          <a:lstStyle/>
          <a:p>
            <a:pPr marL="119380" marR="1505585">
              <a:lnSpc>
                <a:spcPct val="109400"/>
              </a:lnSpc>
              <a:spcBef>
                <a:spcPts val="530"/>
              </a:spcBef>
            </a:pPr>
            <a:r>
              <a:rPr sz="1650" spc="35" dirty="0">
                <a:solidFill>
                  <a:srgbClr val="009900"/>
                </a:solidFill>
                <a:latin typeface="Courier New"/>
                <a:cs typeface="Courier New"/>
              </a:rPr>
              <a:t>&lt;</a:t>
            </a:r>
            <a:r>
              <a:rPr sz="1650" b="1" spc="35" dirty="0">
                <a:latin typeface="Courier New"/>
                <a:cs typeface="Courier New"/>
              </a:rPr>
              <a:t>a </a:t>
            </a:r>
            <a:r>
              <a:rPr sz="1650" spc="20" dirty="0">
                <a:solidFill>
                  <a:srgbClr val="000066"/>
                </a:solidFill>
                <a:latin typeface="Courier New"/>
                <a:cs typeface="Courier New"/>
              </a:rPr>
              <a:t>href</a:t>
            </a:r>
            <a:r>
              <a:rPr sz="1650" spc="20" dirty="0">
                <a:solidFill>
                  <a:srgbClr val="66CC66"/>
                </a:solidFill>
                <a:latin typeface="Courier New"/>
                <a:cs typeface="Courier New"/>
              </a:rPr>
              <a:t>=</a:t>
            </a:r>
            <a:r>
              <a:rPr sz="1650" spc="20" dirty="0">
                <a:solidFill>
                  <a:srgbClr val="FF0000"/>
                </a:solidFill>
                <a:latin typeface="Courier New"/>
                <a:cs typeface="Courier New"/>
              </a:rPr>
              <a:t>"sample.html"</a:t>
            </a:r>
            <a:r>
              <a:rPr sz="1650" spc="20" dirty="0">
                <a:solidFill>
                  <a:srgbClr val="009900"/>
                </a:solidFill>
                <a:latin typeface="Courier New"/>
                <a:cs typeface="Courier New"/>
              </a:rPr>
              <a:t>&gt;&lt;</a:t>
            </a:r>
            <a:r>
              <a:rPr sz="1650" b="1" spc="20" dirty="0">
                <a:latin typeface="Courier New"/>
                <a:cs typeface="Courier New"/>
              </a:rPr>
              <a:t>img </a:t>
            </a:r>
            <a:r>
              <a:rPr sz="1650" spc="20" dirty="0">
                <a:solidFill>
                  <a:srgbClr val="000066"/>
                </a:solidFill>
                <a:latin typeface="Courier New"/>
                <a:cs typeface="Courier New"/>
              </a:rPr>
              <a:t>src</a:t>
            </a:r>
            <a:r>
              <a:rPr sz="1650" spc="20" dirty="0">
                <a:solidFill>
                  <a:srgbClr val="66CC66"/>
                </a:solidFill>
                <a:latin typeface="Courier New"/>
                <a:cs typeface="Courier New"/>
              </a:rPr>
              <a:t>=</a:t>
            </a:r>
            <a:r>
              <a:rPr sz="1650" spc="20" dirty="0">
                <a:solidFill>
                  <a:srgbClr val="FF0000"/>
                </a:solidFill>
                <a:latin typeface="Courier New"/>
                <a:cs typeface="Courier New"/>
              </a:rPr>
              <a:t>"images/sample.gif" </a:t>
            </a:r>
            <a:r>
              <a:rPr sz="1650" spc="20" dirty="0">
                <a:solidFill>
                  <a:srgbClr val="000066"/>
                </a:solidFill>
                <a:latin typeface="Courier New"/>
                <a:cs typeface="Courier New"/>
              </a:rPr>
              <a:t>width</a:t>
            </a:r>
            <a:r>
              <a:rPr sz="1650" spc="20" dirty="0">
                <a:solidFill>
                  <a:srgbClr val="66CC66"/>
                </a:solidFill>
                <a:latin typeface="Courier New"/>
                <a:cs typeface="Courier New"/>
              </a:rPr>
              <a:t>=</a:t>
            </a:r>
            <a:r>
              <a:rPr sz="1650" spc="20" dirty="0">
                <a:solidFill>
                  <a:srgbClr val="FF0000"/>
                </a:solidFill>
                <a:latin typeface="Courier New"/>
                <a:cs typeface="Courier New"/>
              </a:rPr>
              <a:t>"50"  </a:t>
            </a:r>
            <a:r>
              <a:rPr sz="1650" spc="25" dirty="0">
                <a:solidFill>
                  <a:srgbClr val="000066"/>
                </a:solidFill>
                <a:latin typeface="Courier New"/>
                <a:cs typeface="Courier New"/>
              </a:rPr>
              <a:t>height</a:t>
            </a:r>
            <a:r>
              <a:rPr sz="1650" spc="25" dirty="0">
                <a:solidFill>
                  <a:srgbClr val="66CC66"/>
                </a:solidFill>
                <a:latin typeface="Courier New"/>
                <a:cs typeface="Courier New"/>
              </a:rPr>
              <a:t>=</a:t>
            </a:r>
            <a:r>
              <a:rPr sz="1650" spc="25" dirty="0">
                <a:solidFill>
                  <a:srgbClr val="FF0000"/>
                </a:solidFill>
                <a:latin typeface="Courier New"/>
                <a:cs typeface="Courier New"/>
              </a:rPr>
              <a:t>"50"</a:t>
            </a:r>
            <a:r>
              <a:rPr sz="1650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sz="1650" spc="20" dirty="0">
                <a:solidFill>
                  <a:srgbClr val="000066"/>
                </a:solidFill>
                <a:latin typeface="Courier New"/>
                <a:cs typeface="Courier New"/>
              </a:rPr>
              <a:t>alt</a:t>
            </a:r>
            <a:r>
              <a:rPr sz="1650" spc="20" dirty="0">
                <a:solidFill>
                  <a:srgbClr val="66CC66"/>
                </a:solidFill>
                <a:latin typeface="Courier New"/>
                <a:cs typeface="Courier New"/>
              </a:rPr>
              <a:t>=</a:t>
            </a:r>
            <a:r>
              <a:rPr sz="1650" spc="20" dirty="0">
                <a:solidFill>
                  <a:srgbClr val="FF0000"/>
                </a:solidFill>
                <a:latin typeface="Courier New"/>
                <a:cs typeface="Courier New"/>
              </a:rPr>
              <a:t>"</a:t>
            </a:r>
            <a:r>
              <a:rPr lang="uk-UA" sz="1650" spc="20" dirty="0">
                <a:solidFill>
                  <a:srgbClr val="FF0000"/>
                </a:solidFill>
                <a:latin typeface="Courier New"/>
                <a:cs typeface="Courier New"/>
              </a:rPr>
              <a:t>Приклад</a:t>
            </a:r>
            <a:r>
              <a:rPr sz="1650" spc="20" dirty="0">
                <a:solidFill>
                  <a:srgbClr val="FF0000"/>
                </a:solidFill>
                <a:latin typeface="Courier New"/>
                <a:cs typeface="Courier New"/>
              </a:rPr>
              <a:t>"</a:t>
            </a:r>
            <a:r>
              <a:rPr sz="1650" spc="20" dirty="0">
                <a:solidFill>
                  <a:srgbClr val="009900"/>
                </a:solidFill>
                <a:latin typeface="Courier New"/>
                <a:cs typeface="Courier New"/>
              </a:rPr>
              <a:t>&gt;&lt;</a:t>
            </a:r>
            <a:r>
              <a:rPr sz="1650" spc="20" dirty="0">
                <a:solidFill>
                  <a:srgbClr val="66CC66"/>
                </a:solidFill>
                <a:latin typeface="Courier New"/>
                <a:cs typeface="Courier New"/>
              </a:rPr>
              <a:t>/</a:t>
            </a:r>
            <a:r>
              <a:rPr sz="1650" b="1" spc="20" dirty="0">
                <a:latin typeface="Courier New"/>
                <a:cs typeface="Courier New"/>
              </a:rPr>
              <a:t>a</a:t>
            </a:r>
            <a:r>
              <a:rPr sz="1650" spc="20" dirty="0">
                <a:solidFill>
                  <a:srgbClr val="009900"/>
                </a:solidFill>
                <a:latin typeface="Courier New"/>
                <a:cs typeface="Courier New"/>
              </a:rPr>
              <a:t>&gt;</a:t>
            </a:r>
            <a:endParaRPr sz="1650" dirty="0">
              <a:latin typeface="Courier New"/>
              <a:cs typeface="Courier New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573799" y="6687922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471" y="0"/>
                </a:lnTo>
              </a:path>
            </a:pathLst>
          </a:custGeom>
          <a:ln w="359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573799" y="6687922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67" y="3595"/>
                </a:moveTo>
                <a:lnTo>
                  <a:pt x="1867" y="3595"/>
                </a:lnTo>
              </a:path>
            </a:pathLst>
          </a:custGeom>
          <a:ln w="719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573799" y="6687922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471" y="0"/>
                </a:lnTo>
              </a:path>
            </a:pathLst>
          </a:custGeom>
          <a:ln w="359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573799" y="6687922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67" y="3595"/>
                </a:moveTo>
                <a:lnTo>
                  <a:pt x="1867" y="3595"/>
                </a:lnTo>
              </a:path>
            </a:pathLst>
          </a:custGeom>
          <a:ln w="719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583138" y="6689766"/>
            <a:ext cx="9505950" cy="0"/>
          </a:xfrm>
          <a:custGeom>
            <a:avLst/>
            <a:gdLst/>
            <a:ahLst/>
            <a:cxnLst/>
            <a:rect l="l" t="t" r="r" b="b"/>
            <a:pathLst>
              <a:path w="9505950">
                <a:moveTo>
                  <a:pt x="0" y="0"/>
                </a:moveTo>
                <a:lnTo>
                  <a:pt x="9505795" y="0"/>
                </a:lnTo>
              </a:path>
            </a:pathLst>
          </a:custGeom>
          <a:ln w="7284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585006" y="6687922"/>
            <a:ext cx="9502140" cy="0"/>
          </a:xfrm>
          <a:custGeom>
            <a:avLst/>
            <a:gdLst/>
            <a:ahLst/>
            <a:cxnLst/>
            <a:rect l="l" t="t" r="r" b="b"/>
            <a:pathLst>
              <a:path w="9502140">
                <a:moveTo>
                  <a:pt x="0" y="0"/>
                </a:moveTo>
                <a:lnTo>
                  <a:pt x="9502060" y="0"/>
                </a:lnTo>
              </a:path>
            </a:pathLst>
          </a:custGeom>
          <a:ln w="359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090802" y="6687922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471" y="0"/>
                </a:lnTo>
              </a:path>
            </a:pathLst>
          </a:custGeom>
          <a:ln w="359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090802" y="6687922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67" y="3595"/>
                </a:moveTo>
                <a:lnTo>
                  <a:pt x="1867" y="3595"/>
                </a:lnTo>
              </a:path>
            </a:pathLst>
          </a:custGeom>
          <a:ln w="719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090802" y="6687922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471" y="0"/>
                </a:lnTo>
              </a:path>
            </a:pathLst>
          </a:custGeom>
          <a:ln w="359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090802" y="6687922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1867" y="3595"/>
                </a:moveTo>
                <a:lnTo>
                  <a:pt x="1867" y="3595"/>
                </a:lnTo>
              </a:path>
            </a:pathLst>
          </a:custGeom>
          <a:ln w="719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577535" y="5943605"/>
            <a:ext cx="0" cy="749935"/>
          </a:xfrm>
          <a:custGeom>
            <a:avLst/>
            <a:gdLst/>
            <a:ahLst/>
            <a:cxnLst/>
            <a:rect l="l" t="t" r="r" b="b"/>
            <a:pathLst>
              <a:path h="749934">
                <a:moveTo>
                  <a:pt x="0" y="0"/>
                </a:moveTo>
                <a:lnTo>
                  <a:pt x="0" y="749802"/>
                </a:lnTo>
              </a:path>
            </a:pathLst>
          </a:custGeom>
          <a:ln w="1120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573799" y="6322057"/>
            <a:ext cx="0" cy="362585"/>
          </a:xfrm>
          <a:custGeom>
            <a:avLst/>
            <a:gdLst/>
            <a:ahLst/>
            <a:cxnLst/>
            <a:rect l="l" t="t" r="r" b="b"/>
            <a:pathLst>
              <a:path h="362584">
                <a:moveTo>
                  <a:pt x="0" y="0"/>
                </a:moveTo>
                <a:lnTo>
                  <a:pt x="0" y="362268"/>
                </a:lnTo>
              </a:path>
            </a:pathLst>
          </a:custGeom>
          <a:ln w="373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1094537" y="5943605"/>
            <a:ext cx="0" cy="749935"/>
          </a:xfrm>
          <a:custGeom>
            <a:avLst/>
            <a:gdLst/>
            <a:ahLst/>
            <a:cxnLst/>
            <a:rect l="l" t="t" r="r" b="b"/>
            <a:pathLst>
              <a:path h="749934">
                <a:moveTo>
                  <a:pt x="0" y="0"/>
                </a:moveTo>
                <a:lnTo>
                  <a:pt x="0" y="749802"/>
                </a:lnTo>
              </a:path>
            </a:pathLst>
          </a:custGeom>
          <a:ln w="1120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1090802" y="6322057"/>
            <a:ext cx="0" cy="362585"/>
          </a:xfrm>
          <a:custGeom>
            <a:avLst/>
            <a:gdLst/>
            <a:ahLst/>
            <a:cxnLst/>
            <a:rect l="l" t="t" r="r" b="b"/>
            <a:pathLst>
              <a:path h="362584">
                <a:moveTo>
                  <a:pt x="0" y="0"/>
                </a:moveTo>
                <a:lnTo>
                  <a:pt x="0" y="362268"/>
                </a:lnTo>
              </a:path>
            </a:pathLst>
          </a:custGeom>
          <a:ln w="373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 idx="4294967295"/>
          </p:nvPr>
        </p:nvSpPr>
        <p:spPr>
          <a:xfrm>
            <a:off x="3352800" y="1208785"/>
            <a:ext cx="77628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45" dirty="0"/>
              <a:t>Основні </a:t>
            </a:r>
            <a:r>
              <a:rPr spc="-160" dirty="0"/>
              <a:t>атрибути </a:t>
            </a:r>
            <a:r>
              <a:rPr spc="-235" dirty="0"/>
              <a:t>елемента</a:t>
            </a:r>
            <a:r>
              <a:rPr spc="-790" dirty="0"/>
              <a:t> </a:t>
            </a:r>
            <a:r>
              <a:rPr spc="-105" dirty="0"/>
              <a:t>&lt;img&gt;</a:t>
            </a: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728723" y="1895055"/>
          <a:ext cx="9650093" cy="23291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8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31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6090">
                <a:tc>
                  <a:txBody>
                    <a:bodyPr/>
                    <a:lstStyle/>
                    <a:p>
                      <a:pPr marL="648335">
                        <a:lnSpc>
                          <a:spcPts val="2730"/>
                        </a:lnSpc>
                      </a:pPr>
                      <a:r>
                        <a:rPr sz="2400" b="1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Назва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solidFill>
                      <a:srgbClr val="2FACEB"/>
                    </a:solidFill>
                  </a:tcPr>
                </a:tc>
                <a:tc>
                  <a:txBody>
                    <a:bodyPr/>
                    <a:lstStyle/>
                    <a:p>
                      <a:pPr marL="300990" algn="ctr">
                        <a:lnSpc>
                          <a:spcPts val="2730"/>
                        </a:lnSpc>
                      </a:pPr>
                      <a:r>
                        <a:rPr sz="2400" b="1" spc="-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Опис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solidFill>
                      <a:srgbClr val="2FA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090">
                <a:tc>
                  <a:txBody>
                    <a:bodyPr/>
                    <a:lstStyle/>
                    <a:p>
                      <a:pPr marL="440690">
                        <a:lnSpc>
                          <a:spcPts val="2730"/>
                        </a:lnSpc>
                      </a:pPr>
                      <a:r>
                        <a:rPr sz="2400" b="1" spc="-65" dirty="0">
                          <a:latin typeface="Trebuchet MS"/>
                          <a:cs typeface="Trebuchet MS"/>
                        </a:rPr>
                        <a:t>alt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2FACEB"/>
                      </a:solidFill>
                      <a:prstDash val="solid"/>
                    </a:lnL>
                    <a:lnB w="12700">
                      <a:solidFill>
                        <a:srgbClr val="2FACEB"/>
                      </a:solidFill>
                      <a:prstDash val="solid"/>
                    </a:lnB>
                    <a:solidFill>
                      <a:srgbClr val="E8F0FA"/>
                    </a:solidFill>
                  </a:tcPr>
                </a:tc>
                <a:tc>
                  <a:txBody>
                    <a:bodyPr/>
                    <a:lstStyle/>
                    <a:p>
                      <a:pPr marL="362585">
                        <a:lnSpc>
                          <a:spcPts val="2730"/>
                        </a:lnSpc>
                      </a:pPr>
                      <a:r>
                        <a:rPr sz="2400" spc="-90" dirty="0">
                          <a:latin typeface="Arial"/>
                          <a:cs typeface="Arial"/>
                        </a:rPr>
                        <a:t>Альтернативний </a:t>
                      </a:r>
                      <a:r>
                        <a:rPr sz="2400" spc="-70" dirty="0">
                          <a:latin typeface="Arial"/>
                          <a:cs typeface="Arial"/>
                        </a:rPr>
                        <a:t>текст </a:t>
                      </a:r>
                      <a:r>
                        <a:rPr sz="2400" spc="-85" dirty="0">
                          <a:latin typeface="Arial"/>
                          <a:cs typeface="Arial"/>
                        </a:rPr>
                        <a:t>для</a:t>
                      </a:r>
                      <a:r>
                        <a:rPr sz="2400" spc="-4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85" dirty="0">
                          <a:latin typeface="Arial"/>
                          <a:cs typeface="Arial"/>
                        </a:rPr>
                        <a:t>зображення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2FACEB"/>
                      </a:solidFill>
                      <a:prstDash val="solid"/>
                    </a:lnR>
                    <a:lnB w="12700">
                      <a:solidFill>
                        <a:srgbClr val="2FACEB"/>
                      </a:solidFill>
                      <a:prstDash val="solid"/>
                    </a:lnB>
                    <a:solidFill>
                      <a:srgbClr val="E8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455">
                <a:tc>
                  <a:txBody>
                    <a:bodyPr/>
                    <a:lstStyle/>
                    <a:p>
                      <a:pPr marL="440690">
                        <a:lnSpc>
                          <a:spcPts val="2730"/>
                        </a:lnSpc>
                      </a:pPr>
                      <a:r>
                        <a:rPr sz="2400" b="1" spc="-125" dirty="0">
                          <a:latin typeface="Trebuchet MS"/>
                          <a:cs typeface="Trebuchet MS"/>
                        </a:rPr>
                        <a:t>src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2FACEB"/>
                      </a:solidFill>
                      <a:prstDash val="solid"/>
                    </a:lnL>
                    <a:lnT w="12700">
                      <a:solidFill>
                        <a:srgbClr val="2FACEB"/>
                      </a:solidFill>
                      <a:prstDash val="solid"/>
                    </a:lnT>
                    <a:lnB w="12700">
                      <a:solidFill>
                        <a:srgbClr val="2FACEB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2585">
                        <a:lnSpc>
                          <a:spcPts val="2730"/>
                        </a:lnSpc>
                      </a:pPr>
                      <a:r>
                        <a:rPr sz="2400" spc="-80" dirty="0">
                          <a:latin typeface="Arial"/>
                          <a:cs typeface="Arial"/>
                        </a:rPr>
                        <a:t>Путь </a:t>
                      </a:r>
                      <a:r>
                        <a:rPr sz="2400" spc="-55" dirty="0">
                          <a:latin typeface="Arial"/>
                          <a:cs typeface="Arial"/>
                        </a:rPr>
                        <a:t>до </a:t>
                      </a:r>
                      <a:r>
                        <a:rPr sz="2400" spc="-65" dirty="0">
                          <a:latin typeface="Arial"/>
                          <a:cs typeface="Arial"/>
                        </a:rPr>
                        <a:t>графічного</a:t>
                      </a:r>
                      <a:r>
                        <a:rPr sz="2400" spc="-4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150" dirty="0">
                          <a:latin typeface="Arial"/>
                          <a:cs typeface="Arial"/>
                        </a:rPr>
                        <a:t>файлу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2FACEB"/>
                      </a:solidFill>
                      <a:prstDash val="solid"/>
                    </a:lnR>
                    <a:lnT w="12700">
                      <a:solidFill>
                        <a:srgbClr val="2FACEB"/>
                      </a:solidFill>
                      <a:prstDash val="solid"/>
                    </a:lnT>
                    <a:lnB w="12700">
                      <a:solidFill>
                        <a:srgbClr val="2FACEB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090">
                <a:tc>
                  <a:txBody>
                    <a:bodyPr/>
                    <a:lstStyle/>
                    <a:p>
                      <a:pPr marL="440690">
                        <a:lnSpc>
                          <a:spcPts val="2730"/>
                        </a:lnSpc>
                      </a:pPr>
                      <a:r>
                        <a:rPr sz="2400" b="1" spc="-60" dirty="0">
                          <a:latin typeface="Trebuchet MS"/>
                          <a:cs typeface="Trebuchet MS"/>
                        </a:rPr>
                        <a:t>height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2FACEB"/>
                      </a:solidFill>
                      <a:prstDash val="solid"/>
                    </a:lnL>
                    <a:lnT w="12700">
                      <a:solidFill>
                        <a:srgbClr val="2FACEB"/>
                      </a:solidFill>
                      <a:prstDash val="solid"/>
                    </a:lnT>
                    <a:lnB w="12700">
                      <a:solidFill>
                        <a:srgbClr val="2FACEB"/>
                      </a:solidFill>
                      <a:prstDash val="solid"/>
                    </a:lnB>
                    <a:solidFill>
                      <a:srgbClr val="E8F0FA"/>
                    </a:solidFill>
                  </a:tcPr>
                </a:tc>
                <a:tc>
                  <a:txBody>
                    <a:bodyPr/>
                    <a:lstStyle/>
                    <a:p>
                      <a:pPr marL="362585">
                        <a:lnSpc>
                          <a:spcPts val="2730"/>
                        </a:lnSpc>
                      </a:pPr>
                      <a:r>
                        <a:rPr sz="2400" spc="-105" dirty="0">
                          <a:latin typeface="Arial"/>
                          <a:cs typeface="Arial"/>
                        </a:rPr>
                        <a:t>Висота</a:t>
                      </a:r>
                      <a:r>
                        <a:rPr sz="2400" spc="-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85" dirty="0">
                          <a:latin typeface="Arial"/>
                          <a:cs typeface="Arial"/>
                        </a:rPr>
                        <a:t>зображення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2FACEB"/>
                      </a:solidFill>
                      <a:prstDash val="solid"/>
                    </a:lnR>
                    <a:lnT w="12700">
                      <a:solidFill>
                        <a:srgbClr val="2FACEB"/>
                      </a:solidFill>
                      <a:prstDash val="solid"/>
                    </a:lnT>
                    <a:lnB w="12700">
                      <a:solidFill>
                        <a:srgbClr val="2FACEB"/>
                      </a:solidFill>
                      <a:prstDash val="solid"/>
                    </a:lnB>
                    <a:solidFill>
                      <a:srgbClr val="E8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455">
                <a:tc>
                  <a:txBody>
                    <a:bodyPr/>
                    <a:lstStyle/>
                    <a:p>
                      <a:pPr marL="440690">
                        <a:lnSpc>
                          <a:spcPts val="2730"/>
                        </a:lnSpc>
                      </a:pPr>
                      <a:r>
                        <a:rPr sz="2400" b="1" spc="-80" dirty="0">
                          <a:latin typeface="Trebuchet MS"/>
                          <a:cs typeface="Trebuchet MS"/>
                        </a:rPr>
                        <a:t>width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2FACEB"/>
                      </a:solidFill>
                      <a:prstDash val="solid"/>
                    </a:lnL>
                    <a:lnT w="12700">
                      <a:solidFill>
                        <a:srgbClr val="2FACEB"/>
                      </a:solidFill>
                      <a:prstDash val="solid"/>
                    </a:lnT>
                    <a:lnB w="12700">
                      <a:solidFill>
                        <a:srgbClr val="2FACEB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2585">
                        <a:lnSpc>
                          <a:spcPts val="2730"/>
                        </a:lnSpc>
                      </a:pPr>
                      <a:r>
                        <a:rPr sz="2400" spc="-60" dirty="0">
                          <a:latin typeface="Arial"/>
                          <a:cs typeface="Arial"/>
                        </a:rPr>
                        <a:t>Ширина</a:t>
                      </a:r>
                      <a:r>
                        <a:rPr sz="24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85" dirty="0">
                          <a:latin typeface="Arial"/>
                          <a:cs typeface="Arial"/>
                        </a:rPr>
                        <a:t>зображення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2FACEB"/>
                      </a:solidFill>
                      <a:prstDash val="solid"/>
                    </a:lnR>
                    <a:lnT w="12700">
                      <a:solidFill>
                        <a:srgbClr val="2FACEB"/>
                      </a:solidFill>
                      <a:prstDash val="solid"/>
                    </a:lnT>
                    <a:lnB w="12700">
                      <a:solidFill>
                        <a:srgbClr val="2FACEB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TM10001105[[fn=Урожай]]</Template>
  <TotalTime>464</TotalTime>
  <Words>4802</Words>
  <Application>Microsoft Office PowerPoint</Application>
  <PresentationFormat>Широкоэкранный</PresentationFormat>
  <Paragraphs>531</Paragraphs>
  <Slides>91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91</vt:i4>
      </vt:variant>
    </vt:vector>
  </HeadingPairs>
  <TitlesOfParts>
    <vt:vector size="99" baseType="lpstr">
      <vt:lpstr>Arial</vt:lpstr>
      <vt:lpstr>Calibri</vt:lpstr>
      <vt:lpstr>Cambria</vt:lpstr>
      <vt:lpstr>Courier New</vt:lpstr>
      <vt:lpstr>Tahoma</vt:lpstr>
      <vt:lpstr>Times New Roman</vt:lpstr>
      <vt:lpstr>Trebuchet MS</vt:lpstr>
      <vt:lpstr>Office Theme</vt:lpstr>
      <vt:lpstr>Лекція 1 «Створення HTML-  сторінок (частина 1)»</vt:lpstr>
      <vt:lpstr>План лекції:</vt:lpstr>
      <vt:lpstr>Презентация PowerPoint</vt:lpstr>
      <vt:lpstr>Web-дизайн та web-розробка</vt:lpstr>
      <vt:lpstr>Web-сторінка (Web page)</vt:lpstr>
      <vt:lpstr>Презентация PowerPoint</vt:lpstr>
      <vt:lpstr>Мета створення web-сайту</vt:lpstr>
      <vt:lpstr>Основні визначення</vt:lpstr>
      <vt:lpstr>Основні визначення</vt:lpstr>
      <vt:lpstr>Презентация PowerPoint</vt:lpstr>
      <vt:lpstr>Інструменти створення web-  сторінок</vt:lpstr>
      <vt:lpstr>HTML</vt:lpstr>
      <vt:lpstr>CSS</vt:lpstr>
      <vt:lpstr>JS</vt:lpstr>
      <vt:lpstr>Презентация PowerPoint</vt:lpstr>
      <vt:lpstr>2. Створення  web-сторінок за  допомогою HTML</vt:lpstr>
      <vt:lpstr>2.1. Основні елементи web-строрінок.  Теги (Tag)</vt:lpstr>
      <vt:lpstr>Основні групи тегів за призначенням і  сферою дії:</vt:lpstr>
      <vt:lpstr>Властивості тегів</vt:lpstr>
      <vt:lpstr>Властивості тегів</vt:lpstr>
      <vt:lpstr>Презентация PowerPoint</vt:lpstr>
      <vt:lpstr>Атрибути тегів</vt:lpstr>
      <vt:lpstr>Презентация PowerPoint</vt:lpstr>
      <vt:lpstr>Семантика в HTML</vt:lpstr>
      <vt:lpstr>2.2. Структура html-сторінки</vt:lpstr>
      <vt:lpstr>Код html-сторінки</vt:lpstr>
      <vt:lpstr>Тег &lt;!DOCTYPE&gt;</vt:lpstr>
      <vt:lpstr>Тег &lt;!DOCTYPE&gt;</vt:lpstr>
      <vt:lpstr>Презентация PowerPoint</vt:lpstr>
      <vt:lpstr>Елемент &lt;html&gt;</vt:lpstr>
      <vt:lpstr>Презентация PowerPoint</vt:lpstr>
      <vt:lpstr>Елемент &lt;head&gt;</vt:lpstr>
      <vt:lpstr>Елемент &lt;title&gt;</vt:lpstr>
      <vt:lpstr>Елемент &lt;meta&gt;</vt:lpstr>
      <vt:lpstr>Атрибути елементу &lt;meta&gt;</vt:lpstr>
      <vt:lpstr>Презентация PowerPoint</vt:lpstr>
      <vt:lpstr>Елемент &lt;body&gt;</vt:lpstr>
      <vt:lpstr>Приклад</vt:lpstr>
      <vt:lpstr>2.3. Об'єктна модель  HTML-документу </vt:lpstr>
      <vt:lpstr>Вкладеність елементів в HTML</vt:lpstr>
      <vt:lpstr>Приклад</vt:lpstr>
      <vt:lpstr>«Родинні стосунки» HTML-елементів</vt:lpstr>
      <vt:lpstr>Приклад</vt:lpstr>
      <vt:lpstr>Презентация PowerPoint</vt:lpstr>
      <vt:lpstr>3. Блочні та рядкові  елементи в HTML</vt:lpstr>
      <vt:lpstr>Блочні та рядкові  елементи  (HTML block and inline tags)</vt:lpstr>
      <vt:lpstr>Блочні елементи</vt:lpstr>
      <vt:lpstr>Блочні елементи</vt:lpstr>
      <vt:lpstr>Рядкові елементи</vt:lpstr>
      <vt:lpstr>Взаємодія блочних та рядкових елементів</vt:lpstr>
      <vt:lpstr>4. Оформлення тексту HTML</vt:lpstr>
      <vt:lpstr>HTML-текст</vt:lpstr>
      <vt:lpstr>4.1. Заголовки</vt:lpstr>
      <vt:lpstr>Заголовки</vt:lpstr>
      <vt:lpstr>Код html-сторінки</vt:lpstr>
      <vt:lpstr>3.2. Теги для форматування тексту</vt:lpstr>
      <vt:lpstr>Жирний текст</vt:lpstr>
      <vt:lpstr>Курсивний текст</vt:lpstr>
      <vt:lpstr>4.3. Абзаци, засоби   перенесення тексту</vt:lpstr>
      <vt:lpstr>Презентация PowerPoint</vt:lpstr>
      <vt:lpstr>4.4. Коментарі</vt:lpstr>
      <vt:lpstr>4.5. Цитати</vt:lpstr>
      <vt:lpstr>4.6. Теги для вводу «комп'ютерного»  тексту</vt:lpstr>
      <vt:lpstr>Приклад</vt:lpstr>
      <vt:lpstr>5. Створення списків (HTML LISTS)</vt:lpstr>
      <vt:lpstr>Списки</vt:lpstr>
      <vt:lpstr>Як сформувати список?</vt:lpstr>
      <vt:lpstr>Синтаксис</vt:lpstr>
      <vt:lpstr>Елементи &lt;dl&gt;, &lt;dt&gt;, &lt;dd&gt;</vt:lpstr>
      <vt:lpstr>Приклад</vt:lpstr>
      <vt:lpstr>Приклад</vt:lpstr>
      <vt:lpstr>Вкладений список (приклад)</vt:lpstr>
      <vt:lpstr>6. Гіперпосилання  (HTML LINKS)</vt:lpstr>
      <vt:lpstr>Створення посилань на інші сторінки</vt:lpstr>
      <vt:lpstr>Адреси на web-сторінках.</vt:lpstr>
      <vt:lpstr>Абсолютні адреси</vt:lpstr>
      <vt:lpstr>Відносні адреси</vt:lpstr>
      <vt:lpstr>Шлях для відносних посилань має такі  спеціальні позначення:</vt:lpstr>
      <vt:lpstr>Приклади відносних адрес</vt:lpstr>
      <vt:lpstr>Відкриття посилання у новому вікні</vt:lpstr>
      <vt:lpstr>Завантаження файлу по ссилці</vt:lpstr>
      <vt:lpstr>Додавання опису до посилання</vt:lpstr>
      <vt:lpstr>Створення посилань на адресу  електронної пошти</vt:lpstr>
      <vt:lpstr>Презентация PowerPoint</vt:lpstr>
      <vt:lpstr>Посилання на телефонний номер та Skype</vt:lpstr>
      <vt:lpstr>Посилання на     певну частину сторінки</vt:lpstr>
      <vt:lpstr>Як організувати посилання такого типу?</vt:lpstr>
      <vt:lpstr>Приклад</vt:lpstr>
      <vt:lpstr>Приклад</vt:lpstr>
      <vt:lpstr>Зображення як посилання</vt:lpstr>
      <vt:lpstr>Основні атрибути елемента &lt;img&gt;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oleg</dc:creator>
  <cp:lastModifiedBy>CyberFan</cp:lastModifiedBy>
  <cp:revision>28</cp:revision>
  <dcterms:created xsi:type="dcterms:W3CDTF">2018-01-17T21:05:02Z</dcterms:created>
  <dcterms:modified xsi:type="dcterms:W3CDTF">2023-09-28T09:30:24Z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2017-09-11T00:00:00Z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2018-01-17T00:00:00Z</vt:filetime>
  </property>
</Properties>
</file>