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Lst>
  <p:notesMasterIdLst>
    <p:notesMasterId r:id="rId11"/>
  </p:notesMasterIdLst>
  <p:sldSz cx="14630400" cy="8229600"/>
  <p:notesSz cx="8229600" cy="14630400"/>
  <p:embeddedFontLst>
    <p:embeddedFont>
      <p:font typeface="Prata"/>
      <p:regular r:id="rId16"/>
    </p:embeddedFont>
    <p:embeddedFont>
      <p:font typeface="Prata"/>
      <p:regular r:id="rId17"/>
    </p:embeddedFont>
    <p:embeddedFont>
      <p:font typeface="Raleway"/>
      <p:regular r:id="rId18"/>
    </p:embeddedFont>
    <p:embeddedFont>
      <p:font typeface="Raleway"/>
      <p:regular r:id="rId19"/>
    </p:embeddedFont>
    <p:embeddedFont>
      <p:font typeface="Raleway"/>
      <p:regular r:id="rId20"/>
    </p:embeddedFont>
    <p:embeddedFont>
      <p:font typeface="Raleway"/>
      <p:regular r:id="rId21"/>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notesMaster" Target="notesMasters/notes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6" Type="http://schemas.openxmlformats.org/officeDocument/2006/relationships/font" Target="fonts/font1.fntdata"/><Relationship Id="rId17" Type="http://schemas.openxmlformats.org/officeDocument/2006/relationships/font" Target="fonts/font2.fntdata"/><Relationship Id="rId18" Type="http://schemas.openxmlformats.org/officeDocument/2006/relationships/font" Target="fonts/font3.fntdata"/><Relationship Id="rId19" Type="http://schemas.openxmlformats.org/officeDocument/2006/relationships/font" Target="fonts/font4.fntdata"/><Relationship Id="rId20" Type="http://schemas.openxmlformats.org/officeDocument/2006/relationships/font" Target="fonts/font5.fntdata"/><Relationship Id="rId21"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0-1.png"/><Relationship Id="rId2" Type="http://schemas.openxmlformats.org/officeDocument/2006/relationships/image" Target="../media/image-1010-2.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slideLayout" Target="../slideLayouts/slideLayout7.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slideLayout" Target="../slideLayouts/slideLayout9.xml"/><Relationship Id="rId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510076"/>
            <a:ext cx="7556421" cy="1417558"/>
          </a:xfrm>
          <a:prstGeom prst="rect">
            <a:avLst/>
          </a:prstGeom>
          <a:noFill/>
          <a:ln/>
        </p:spPr>
        <p:txBody>
          <a:bodyPr wrap="square" lIns="0" tIns="0" rIns="0" bIns="0" rtlCol="0" anchor="t"/>
          <a:lstStyle/>
          <a:p>
            <a:pPr indent="0" marL="0">
              <a:lnSpc>
                <a:spcPts val="5550"/>
              </a:lnSpc>
              <a:buNone/>
            </a:pPr>
            <a:r>
              <a:rPr lang="en-US" sz="4450" dirty="0">
                <a:solidFill>
                  <a:srgbClr val="F2E782"/>
                </a:solidFill>
                <a:latin typeface="Prata" pitchFamily="34" charset="0"/>
                <a:ea typeface="Prata" pitchFamily="34" charset="-122"/>
                <a:cs typeface="Prata" pitchFamily="34" charset="-120"/>
              </a:rPr>
              <a:t>Спортивні споруди навчальних закладів</a:t>
            </a:r>
            <a:endParaRPr lang="en-US" sz="4450" dirty="0"/>
          </a:p>
        </p:txBody>
      </p:sp>
      <p:sp>
        <p:nvSpPr>
          <p:cNvPr id="4" name="Text 1"/>
          <p:cNvSpPr/>
          <p:nvPr/>
        </p:nvSpPr>
        <p:spPr>
          <a:xfrm>
            <a:off x="793790" y="4267795"/>
            <a:ext cx="7556421" cy="1451610"/>
          </a:xfrm>
          <a:prstGeom prst="rect">
            <a:avLst/>
          </a:prstGeom>
          <a:noFill/>
          <a:ln/>
        </p:spPr>
        <p:txBody>
          <a:bodyPr wrap="square" lIns="0" tIns="0" rIns="0" bIns="0" rtlCol="0" anchor="t"/>
          <a:lstStyle/>
          <a:p>
            <a:pPr indent="0" marL="0">
              <a:lnSpc>
                <a:spcPts val="2850"/>
              </a:lnSpc>
              <a:buNone/>
            </a:pPr>
            <a:r>
              <a:rPr lang="en-US" sz="1750" dirty="0">
                <a:solidFill>
                  <a:srgbClr val="CFCBBF"/>
                </a:solidFill>
                <a:latin typeface="Raleway" pitchFamily="34" charset="0"/>
                <a:ea typeface="Raleway" pitchFamily="34" charset="-122"/>
                <a:cs typeface="Raleway" pitchFamily="34" charset="-120"/>
              </a:rPr>
              <a:t>Ця презентація присвячена спортивним спорудам навчальних закладів, зокрема спортивним залам. Ми розглянемо вимоги до шкільних спортивних залів, пришкільних спортивних майданчиків та основні гігієнічні вимоги до спортивних залів.</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2539960"/>
            <a:ext cx="7109341" cy="708779"/>
          </a:xfrm>
          <a:prstGeom prst="rect">
            <a:avLst/>
          </a:prstGeom>
          <a:noFill/>
          <a:ln/>
        </p:spPr>
        <p:txBody>
          <a:bodyPr wrap="none" lIns="0" tIns="0" rIns="0" bIns="0" rtlCol="0" anchor="t"/>
          <a:lstStyle/>
          <a:p>
            <a:pPr indent="0" marL="0">
              <a:lnSpc>
                <a:spcPts val="5550"/>
              </a:lnSpc>
              <a:buNone/>
            </a:pPr>
            <a:r>
              <a:rPr lang="en-US" sz="4450" dirty="0">
                <a:solidFill>
                  <a:srgbClr val="F2E782"/>
                </a:solidFill>
                <a:latin typeface="Prata" pitchFamily="34" charset="0"/>
                <a:ea typeface="Prata" pitchFamily="34" charset="-122"/>
                <a:cs typeface="Prata" pitchFamily="34" charset="-120"/>
              </a:rPr>
              <a:t>Типи спортивних споруд</a:t>
            </a:r>
            <a:endParaRPr lang="en-US" sz="4450" dirty="0"/>
          </a:p>
        </p:txBody>
      </p:sp>
      <p:sp>
        <p:nvSpPr>
          <p:cNvPr id="3" name="Text 1"/>
          <p:cNvSpPr/>
          <p:nvPr/>
        </p:nvSpPr>
        <p:spPr>
          <a:xfrm>
            <a:off x="793790" y="3815715"/>
            <a:ext cx="2835235" cy="354330"/>
          </a:xfrm>
          <a:prstGeom prst="rect">
            <a:avLst/>
          </a:prstGeom>
          <a:noFill/>
          <a:ln/>
        </p:spPr>
        <p:txBody>
          <a:bodyPr wrap="none" lIns="0" tIns="0" rIns="0" bIns="0" rtlCol="0" anchor="t"/>
          <a:lstStyle/>
          <a:p>
            <a:pPr indent="0" marL="0">
              <a:lnSpc>
                <a:spcPts val="2750"/>
              </a:lnSpc>
              <a:buNone/>
            </a:pPr>
            <a:r>
              <a:rPr lang="en-US" sz="2200" dirty="0">
                <a:solidFill>
                  <a:srgbClr val="F2E782"/>
                </a:solidFill>
                <a:latin typeface="Prata" pitchFamily="34" charset="0"/>
                <a:ea typeface="Prata" pitchFamily="34" charset="-122"/>
                <a:cs typeface="Prata" pitchFamily="34" charset="-120"/>
              </a:rPr>
              <a:t>Зали</a:t>
            </a:r>
            <a:endParaRPr lang="en-US" sz="2200" dirty="0"/>
          </a:p>
        </p:txBody>
      </p:sp>
      <p:sp>
        <p:nvSpPr>
          <p:cNvPr id="4" name="Text 2"/>
          <p:cNvSpPr/>
          <p:nvPr/>
        </p:nvSpPr>
        <p:spPr>
          <a:xfrm>
            <a:off x="793790" y="4396859"/>
            <a:ext cx="3978116" cy="725805"/>
          </a:xfrm>
          <a:prstGeom prst="rect">
            <a:avLst/>
          </a:prstGeom>
          <a:noFill/>
          <a:ln/>
        </p:spPr>
        <p:txBody>
          <a:bodyPr wrap="square" lIns="0" tIns="0" rIns="0" bIns="0" rtlCol="0" anchor="t"/>
          <a:lstStyle/>
          <a:p>
            <a:pPr indent="0" marL="0">
              <a:lnSpc>
                <a:spcPts val="2850"/>
              </a:lnSpc>
              <a:buNone/>
            </a:pPr>
            <a:r>
              <a:rPr lang="en-US" sz="1750" dirty="0">
                <a:solidFill>
                  <a:srgbClr val="CFCBBF"/>
                </a:solidFill>
                <a:latin typeface="Raleway" pitchFamily="34" charset="0"/>
                <a:ea typeface="Raleway" pitchFamily="34" charset="-122"/>
                <a:cs typeface="Raleway" pitchFamily="34" charset="-120"/>
              </a:rPr>
              <a:t>Універсальні та спеціалізовані зали для різних видів спорту.</a:t>
            </a:r>
            <a:endParaRPr lang="en-US" sz="1750" dirty="0"/>
          </a:p>
        </p:txBody>
      </p:sp>
      <p:sp>
        <p:nvSpPr>
          <p:cNvPr id="5" name="Text 3"/>
          <p:cNvSpPr/>
          <p:nvPr/>
        </p:nvSpPr>
        <p:spPr>
          <a:xfrm>
            <a:off x="5332928" y="3815715"/>
            <a:ext cx="3038118" cy="354330"/>
          </a:xfrm>
          <a:prstGeom prst="rect">
            <a:avLst/>
          </a:prstGeom>
          <a:noFill/>
          <a:ln/>
        </p:spPr>
        <p:txBody>
          <a:bodyPr wrap="none" lIns="0" tIns="0" rIns="0" bIns="0" rtlCol="0" anchor="t"/>
          <a:lstStyle/>
          <a:p>
            <a:pPr indent="0" marL="0">
              <a:lnSpc>
                <a:spcPts val="2750"/>
              </a:lnSpc>
              <a:buNone/>
            </a:pPr>
            <a:r>
              <a:rPr lang="en-US" sz="2200" dirty="0">
                <a:solidFill>
                  <a:srgbClr val="F2E782"/>
                </a:solidFill>
                <a:latin typeface="Prata" pitchFamily="34" charset="0"/>
                <a:ea typeface="Prata" pitchFamily="34" charset="-122"/>
                <a:cs typeface="Prata" pitchFamily="34" charset="-120"/>
              </a:rPr>
              <a:t>Відкриті майданчики</a:t>
            </a:r>
            <a:endParaRPr lang="en-US" sz="2200" dirty="0"/>
          </a:p>
        </p:txBody>
      </p:sp>
      <p:sp>
        <p:nvSpPr>
          <p:cNvPr id="6" name="Text 4"/>
          <p:cNvSpPr/>
          <p:nvPr/>
        </p:nvSpPr>
        <p:spPr>
          <a:xfrm>
            <a:off x="5332928" y="4396859"/>
            <a:ext cx="3978116" cy="725805"/>
          </a:xfrm>
          <a:prstGeom prst="rect">
            <a:avLst/>
          </a:prstGeom>
          <a:noFill/>
          <a:ln/>
        </p:spPr>
        <p:txBody>
          <a:bodyPr wrap="square" lIns="0" tIns="0" rIns="0" bIns="0" rtlCol="0" anchor="t"/>
          <a:lstStyle/>
          <a:p>
            <a:pPr indent="0" marL="0">
              <a:lnSpc>
                <a:spcPts val="2850"/>
              </a:lnSpc>
              <a:buNone/>
            </a:pPr>
            <a:r>
              <a:rPr lang="en-US" sz="1750" dirty="0">
                <a:solidFill>
                  <a:srgbClr val="CFCBBF"/>
                </a:solidFill>
                <a:latin typeface="Raleway" pitchFamily="34" charset="0"/>
                <a:ea typeface="Raleway" pitchFamily="34" charset="-122"/>
                <a:cs typeface="Raleway" pitchFamily="34" charset="-120"/>
              </a:rPr>
              <a:t>Площинні споруди для спортивних ігор та тренувань.</a:t>
            </a:r>
            <a:endParaRPr lang="en-US" sz="1750" dirty="0"/>
          </a:p>
        </p:txBody>
      </p:sp>
      <p:sp>
        <p:nvSpPr>
          <p:cNvPr id="7" name="Text 5"/>
          <p:cNvSpPr/>
          <p:nvPr/>
        </p:nvSpPr>
        <p:spPr>
          <a:xfrm>
            <a:off x="9872067" y="3815715"/>
            <a:ext cx="2835235" cy="354330"/>
          </a:xfrm>
          <a:prstGeom prst="rect">
            <a:avLst/>
          </a:prstGeom>
          <a:noFill/>
          <a:ln/>
        </p:spPr>
        <p:txBody>
          <a:bodyPr wrap="none" lIns="0" tIns="0" rIns="0" bIns="0" rtlCol="0" anchor="t"/>
          <a:lstStyle/>
          <a:p>
            <a:pPr indent="0" marL="0">
              <a:lnSpc>
                <a:spcPts val="2750"/>
              </a:lnSpc>
              <a:buNone/>
            </a:pPr>
            <a:r>
              <a:rPr lang="en-US" sz="2200" dirty="0">
                <a:solidFill>
                  <a:srgbClr val="F2E782"/>
                </a:solidFill>
                <a:latin typeface="Prata" pitchFamily="34" charset="0"/>
                <a:ea typeface="Prata" pitchFamily="34" charset="-122"/>
                <a:cs typeface="Prata" pitchFamily="34" charset="-120"/>
              </a:rPr>
              <a:t>Басейни</a:t>
            </a:r>
            <a:endParaRPr lang="en-US" sz="2200" dirty="0"/>
          </a:p>
        </p:txBody>
      </p:sp>
      <p:sp>
        <p:nvSpPr>
          <p:cNvPr id="8" name="Text 6"/>
          <p:cNvSpPr/>
          <p:nvPr/>
        </p:nvSpPr>
        <p:spPr>
          <a:xfrm>
            <a:off x="9872067" y="4396859"/>
            <a:ext cx="3978116" cy="1088708"/>
          </a:xfrm>
          <a:prstGeom prst="rect">
            <a:avLst/>
          </a:prstGeom>
          <a:noFill/>
          <a:ln/>
        </p:spPr>
        <p:txBody>
          <a:bodyPr wrap="square" lIns="0" tIns="0" rIns="0" bIns="0" rtlCol="0" anchor="t"/>
          <a:lstStyle/>
          <a:p>
            <a:pPr indent="0" marL="0">
              <a:lnSpc>
                <a:spcPts val="2850"/>
              </a:lnSpc>
              <a:buNone/>
            </a:pPr>
            <a:r>
              <a:rPr lang="en-US" sz="1750" dirty="0">
                <a:solidFill>
                  <a:srgbClr val="CFCBBF"/>
                </a:solidFill>
                <a:latin typeface="Raleway" pitchFamily="34" charset="0"/>
                <a:ea typeface="Raleway" pitchFamily="34" charset="-122"/>
                <a:cs typeface="Raleway" pitchFamily="34" charset="-120"/>
              </a:rPr>
              <a:t>Басейни, які можуть бути частиною навчального закладу або використовуватися групою закладів.</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70784" y="617696"/>
            <a:ext cx="7575233" cy="1400651"/>
          </a:xfrm>
          <a:prstGeom prst="rect">
            <a:avLst/>
          </a:prstGeom>
          <a:noFill/>
          <a:ln/>
        </p:spPr>
        <p:txBody>
          <a:bodyPr wrap="square" lIns="0" tIns="0" rIns="0" bIns="0" rtlCol="0" anchor="t"/>
          <a:lstStyle/>
          <a:p>
            <a:pPr indent="0" marL="0">
              <a:lnSpc>
                <a:spcPts val="5500"/>
              </a:lnSpc>
              <a:buNone/>
            </a:pPr>
            <a:r>
              <a:rPr lang="en-US" sz="4400" dirty="0">
                <a:solidFill>
                  <a:srgbClr val="F2E782"/>
                </a:solidFill>
                <a:latin typeface="Prata" pitchFamily="34" charset="0"/>
                <a:ea typeface="Prata" pitchFamily="34" charset="-122"/>
                <a:cs typeface="Prata" pitchFamily="34" charset="-120"/>
              </a:rPr>
              <a:t>Значення спортивних споруд</a:t>
            </a:r>
            <a:endParaRPr lang="en-US" sz="4400" dirty="0"/>
          </a:p>
        </p:txBody>
      </p:sp>
      <p:sp>
        <p:nvSpPr>
          <p:cNvPr id="4" name="Shape 1"/>
          <p:cNvSpPr/>
          <p:nvPr/>
        </p:nvSpPr>
        <p:spPr>
          <a:xfrm>
            <a:off x="6270784" y="2606516"/>
            <a:ext cx="504230" cy="504230"/>
          </a:xfrm>
          <a:prstGeom prst="roundRect">
            <a:avLst>
              <a:gd name="adj" fmla="val 6667"/>
            </a:avLst>
          </a:prstGeom>
          <a:solidFill>
            <a:srgbClr val="3A3B3C"/>
          </a:solidFill>
          <a:ln/>
        </p:spPr>
      </p:sp>
      <p:sp>
        <p:nvSpPr>
          <p:cNvPr id="5" name="Text 2"/>
          <p:cNvSpPr/>
          <p:nvPr/>
        </p:nvSpPr>
        <p:spPr>
          <a:xfrm>
            <a:off x="6464856" y="2690455"/>
            <a:ext cx="115967" cy="336233"/>
          </a:xfrm>
          <a:prstGeom prst="rect">
            <a:avLst/>
          </a:prstGeom>
          <a:noFill/>
          <a:ln/>
        </p:spPr>
        <p:txBody>
          <a:bodyPr wrap="none" lIns="0" tIns="0" rIns="0" bIns="0" rtlCol="0" anchor="t"/>
          <a:lstStyle/>
          <a:p>
            <a:pPr algn="ctr" indent="0" marL="0">
              <a:lnSpc>
                <a:spcPts val="2600"/>
              </a:lnSpc>
              <a:buNone/>
            </a:pPr>
            <a:r>
              <a:rPr lang="en-US" sz="2600" dirty="0">
                <a:solidFill>
                  <a:srgbClr val="CFCBBF"/>
                </a:solidFill>
                <a:latin typeface="Prata" pitchFamily="34" charset="0"/>
                <a:ea typeface="Prata" pitchFamily="34" charset="-122"/>
                <a:cs typeface="Prata" pitchFamily="34" charset="-120"/>
              </a:rPr>
              <a:t>1</a:t>
            </a:r>
            <a:endParaRPr lang="en-US" sz="2600" dirty="0"/>
          </a:p>
        </p:txBody>
      </p:sp>
      <p:sp>
        <p:nvSpPr>
          <p:cNvPr id="6" name="Text 3"/>
          <p:cNvSpPr/>
          <p:nvPr/>
        </p:nvSpPr>
        <p:spPr>
          <a:xfrm>
            <a:off x="6999089" y="2606516"/>
            <a:ext cx="2947273" cy="1400651"/>
          </a:xfrm>
          <a:prstGeom prst="rect">
            <a:avLst/>
          </a:prstGeom>
          <a:noFill/>
          <a:ln/>
        </p:spPr>
        <p:txBody>
          <a:bodyPr wrap="square" lIns="0" tIns="0" rIns="0" bIns="0" rtlCol="0" anchor="t"/>
          <a:lstStyle/>
          <a:p>
            <a:pPr indent="0" marL="0">
              <a:lnSpc>
                <a:spcPts val="2750"/>
              </a:lnSpc>
              <a:buNone/>
            </a:pPr>
            <a:r>
              <a:rPr lang="en-US" sz="2200" dirty="0">
                <a:solidFill>
                  <a:srgbClr val="CFCBBF"/>
                </a:solidFill>
                <a:latin typeface="Prata" pitchFamily="34" charset="0"/>
                <a:ea typeface="Prata" pitchFamily="34" charset="-122"/>
                <a:cs typeface="Prata" pitchFamily="34" charset="-120"/>
              </a:rPr>
              <a:t>Важлива частина системи фізкультурно-спортивних споруд</a:t>
            </a:r>
            <a:endParaRPr lang="en-US" sz="2200" dirty="0"/>
          </a:p>
        </p:txBody>
      </p:sp>
      <p:sp>
        <p:nvSpPr>
          <p:cNvPr id="7" name="Text 4"/>
          <p:cNvSpPr/>
          <p:nvPr/>
        </p:nvSpPr>
        <p:spPr>
          <a:xfrm>
            <a:off x="6999089" y="4141589"/>
            <a:ext cx="2947273" cy="1792486"/>
          </a:xfrm>
          <a:prstGeom prst="rect">
            <a:avLst/>
          </a:prstGeom>
          <a:noFill/>
          <a:ln/>
        </p:spPr>
        <p:txBody>
          <a:bodyPr wrap="square" lIns="0" tIns="0" rIns="0" bIns="0" rtlCol="0" anchor="t"/>
          <a:lstStyle/>
          <a:p>
            <a:pPr indent="0" marL="0">
              <a:lnSpc>
                <a:spcPts val="2800"/>
              </a:lnSpc>
              <a:buNone/>
            </a:pPr>
            <a:r>
              <a:rPr lang="en-US" sz="1750" dirty="0">
                <a:solidFill>
                  <a:srgbClr val="CFCBBF"/>
                </a:solidFill>
                <a:latin typeface="Raleway" pitchFamily="34" charset="0"/>
                <a:ea typeface="Raleway" pitchFamily="34" charset="-122"/>
                <a:cs typeface="Raleway" pitchFamily="34" charset="-120"/>
              </a:rPr>
              <a:t>Спортивні споруди навчальних закладів відіграють ключову роль у розвитку фізичної культури в країні.</a:t>
            </a:r>
            <a:endParaRPr lang="en-US" sz="1750" dirty="0"/>
          </a:p>
        </p:txBody>
      </p:sp>
      <p:sp>
        <p:nvSpPr>
          <p:cNvPr id="8" name="Shape 5"/>
          <p:cNvSpPr/>
          <p:nvPr/>
        </p:nvSpPr>
        <p:spPr>
          <a:xfrm>
            <a:off x="10170438" y="2606516"/>
            <a:ext cx="504230" cy="504230"/>
          </a:xfrm>
          <a:prstGeom prst="roundRect">
            <a:avLst>
              <a:gd name="adj" fmla="val 6667"/>
            </a:avLst>
          </a:prstGeom>
          <a:solidFill>
            <a:srgbClr val="3A3B3C"/>
          </a:solidFill>
          <a:ln/>
        </p:spPr>
      </p:sp>
      <p:sp>
        <p:nvSpPr>
          <p:cNvPr id="9" name="Text 6"/>
          <p:cNvSpPr/>
          <p:nvPr/>
        </p:nvSpPr>
        <p:spPr>
          <a:xfrm>
            <a:off x="10319504" y="2690455"/>
            <a:ext cx="206097" cy="336233"/>
          </a:xfrm>
          <a:prstGeom prst="rect">
            <a:avLst/>
          </a:prstGeom>
          <a:noFill/>
          <a:ln/>
        </p:spPr>
        <p:txBody>
          <a:bodyPr wrap="none" lIns="0" tIns="0" rIns="0" bIns="0" rtlCol="0" anchor="t"/>
          <a:lstStyle/>
          <a:p>
            <a:pPr algn="ctr" indent="0" marL="0">
              <a:lnSpc>
                <a:spcPts val="2600"/>
              </a:lnSpc>
              <a:buNone/>
            </a:pPr>
            <a:r>
              <a:rPr lang="en-US" sz="2600" dirty="0">
                <a:solidFill>
                  <a:srgbClr val="CFCBBF"/>
                </a:solidFill>
                <a:latin typeface="Prata" pitchFamily="34" charset="0"/>
                <a:ea typeface="Prata" pitchFamily="34" charset="-122"/>
                <a:cs typeface="Prata" pitchFamily="34" charset="-120"/>
              </a:rPr>
              <a:t>2</a:t>
            </a:r>
            <a:endParaRPr lang="en-US" sz="2600" dirty="0"/>
          </a:p>
        </p:txBody>
      </p:sp>
      <p:sp>
        <p:nvSpPr>
          <p:cNvPr id="10" name="Text 7"/>
          <p:cNvSpPr/>
          <p:nvPr/>
        </p:nvSpPr>
        <p:spPr>
          <a:xfrm>
            <a:off x="10898743" y="2606516"/>
            <a:ext cx="2947273" cy="1400651"/>
          </a:xfrm>
          <a:prstGeom prst="rect">
            <a:avLst/>
          </a:prstGeom>
          <a:noFill/>
          <a:ln/>
        </p:spPr>
        <p:txBody>
          <a:bodyPr wrap="square" lIns="0" tIns="0" rIns="0" bIns="0" rtlCol="0" anchor="t"/>
          <a:lstStyle/>
          <a:p>
            <a:pPr indent="0" marL="0">
              <a:lnSpc>
                <a:spcPts val="2750"/>
              </a:lnSpc>
              <a:buNone/>
            </a:pPr>
            <a:r>
              <a:rPr lang="en-US" sz="2200" dirty="0">
                <a:solidFill>
                  <a:srgbClr val="CFCBBF"/>
                </a:solidFill>
                <a:latin typeface="Prata" pitchFamily="34" charset="0"/>
                <a:ea typeface="Prata" pitchFamily="34" charset="-122"/>
                <a:cs typeface="Prata" pitchFamily="34" charset="-120"/>
              </a:rPr>
              <a:t>Єдині споруди для фізкультурно-спортивної діяльності</a:t>
            </a:r>
            <a:endParaRPr lang="en-US" sz="2200" dirty="0"/>
          </a:p>
        </p:txBody>
      </p:sp>
      <p:sp>
        <p:nvSpPr>
          <p:cNvPr id="11" name="Text 8"/>
          <p:cNvSpPr/>
          <p:nvPr/>
        </p:nvSpPr>
        <p:spPr>
          <a:xfrm>
            <a:off x="10898743" y="4141589"/>
            <a:ext cx="2947273" cy="1433989"/>
          </a:xfrm>
          <a:prstGeom prst="rect">
            <a:avLst/>
          </a:prstGeom>
          <a:noFill/>
          <a:ln/>
        </p:spPr>
        <p:txBody>
          <a:bodyPr wrap="square" lIns="0" tIns="0" rIns="0" bIns="0" rtlCol="0" anchor="t"/>
          <a:lstStyle/>
          <a:p>
            <a:pPr indent="0" marL="0">
              <a:lnSpc>
                <a:spcPts val="2800"/>
              </a:lnSpc>
              <a:buNone/>
            </a:pPr>
            <a:r>
              <a:rPr lang="en-US" sz="1750" dirty="0">
                <a:solidFill>
                  <a:srgbClr val="CFCBBF"/>
                </a:solidFill>
                <a:latin typeface="Raleway" pitchFamily="34" charset="0"/>
                <a:ea typeface="Raleway" pitchFamily="34" charset="-122"/>
                <a:cs typeface="Raleway" pitchFamily="34" charset="-120"/>
              </a:rPr>
              <a:t>У деяких населених пунктах вони є єдиними місцями для занять спортом.</a:t>
            </a:r>
            <a:endParaRPr lang="en-US" sz="1750" dirty="0"/>
          </a:p>
        </p:txBody>
      </p:sp>
      <p:sp>
        <p:nvSpPr>
          <p:cNvPr id="12" name="Shape 9"/>
          <p:cNvSpPr/>
          <p:nvPr/>
        </p:nvSpPr>
        <p:spPr>
          <a:xfrm>
            <a:off x="6270784" y="6410206"/>
            <a:ext cx="504230" cy="504230"/>
          </a:xfrm>
          <a:prstGeom prst="roundRect">
            <a:avLst>
              <a:gd name="adj" fmla="val 6667"/>
            </a:avLst>
          </a:prstGeom>
          <a:solidFill>
            <a:srgbClr val="3A3B3C"/>
          </a:solidFill>
          <a:ln/>
        </p:spPr>
      </p:sp>
      <p:sp>
        <p:nvSpPr>
          <p:cNvPr id="13" name="Text 10"/>
          <p:cNvSpPr/>
          <p:nvPr/>
        </p:nvSpPr>
        <p:spPr>
          <a:xfrm>
            <a:off x="6418659" y="6494145"/>
            <a:ext cx="208478" cy="336233"/>
          </a:xfrm>
          <a:prstGeom prst="rect">
            <a:avLst/>
          </a:prstGeom>
          <a:noFill/>
          <a:ln/>
        </p:spPr>
        <p:txBody>
          <a:bodyPr wrap="none" lIns="0" tIns="0" rIns="0" bIns="0" rtlCol="0" anchor="t"/>
          <a:lstStyle/>
          <a:p>
            <a:pPr algn="ctr" indent="0" marL="0">
              <a:lnSpc>
                <a:spcPts val="2600"/>
              </a:lnSpc>
              <a:buNone/>
            </a:pPr>
            <a:r>
              <a:rPr lang="en-US" sz="2600" dirty="0">
                <a:solidFill>
                  <a:srgbClr val="CFCBBF"/>
                </a:solidFill>
                <a:latin typeface="Prata" pitchFamily="34" charset="0"/>
                <a:ea typeface="Prata" pitchFamily="34" charset="-122"/>
                <a:cs typeface="Prata" pitchFamily="34" charset="-120"/>
              </a:rPr>
              <a:t>3</a:t>
            </a:r>
            <a:endParaRPr lang="en-US" sz="2600" dirty="0"/>
          </a:p>
        </p:txBody>
      </p:sp>
      <p:sp>
        <p:nvSpPr>
          <p:cNvPr id="14" name="Text 11"/>
          <p:cNvSpPr/>
          <p:nvPr/>
        </p:nvSpPr>
        <p:spPr>
          <a:xfrm>
            <a:off x="6999089" y="6410206"/>
            <a:ext cx="4597956" cy="350163"/>
          </a:xfrm>
          <a:prstGeom prst="rect">
            <a:avLst/>
          </a:prstGeom>
          <a:noFill/>
          <a:ln/>
        </p:spPr>
        <p:txBody>
          <a:bodyPr wrap="none" lIns="0" tIns="0" rIns="0" bIns="0" rtlCol="0" anchor="t"/>
          <a:lstStyle/>
          <a:p>
            <a:pPr indent="0" marL="0">
              <a:lnSpc>
                <a:spcPts val="2750"/>
              </a:lnSpc>
              <a:buNone/>
            </a:pPr>
            <a:r>
              <a:rPr lang="en-US" sz="2200" dirty="0">
                <a:solidFill>
                  <a:srgbClr val="CFCBBF"/>
                </a:solidFill>
                <a:latin typeface="Prata" pitchFamily="34" charset="0"/>
                <a:ea typeface="Prata" pitchFamily="34" charset="-122"/>
                <a:cs typeface="Prata" pitchFamily="34" charset="-120"/>
              </a:rPr>
              <a:t>Значна частка спортивних залів</a:t>
            </a:r>
            <a:endParaRPr lang="en-US" sz="2200" dirty="0"/>
          </a:p>
        </p:txBody>
      </p:sp>
      <p:sp>
        <p:nvSpPr>
          <p:cNvPr id="15" name="Text 12"/>
          <p:cNvSpPr/>
          <p:nvPr/>
        </p:nvSpPr>
        <p:spPr>
          <a:xfrm>
            <a:off x="6999089" y="6894790"/>
            <a:ext cx="6846927" cy="716994"/>
          </a:xfrm>
          <a:prstGeom prst="rect">
            <a:avLst/>
          </a:prstGeom>
          <a:noFill/>
          <a:ln/>
        </p:spPr>
        <p:txBody>
          <a:bodyPr wrap="square" lIns="0" tIns="0" rIns="0" bIns="0" rtlCol="0" anchor="t"/>
          <a:lstStyle/>
          <a:p>
            <a:pPr indent="0" marL="0">
              <a:lnSpc>
                <a:spcPts val="2800"/>
              </a:lnSpc>
              <a:buNone/>
            </a:pPr>
            <a:r>
              <a:rPr lang="en-US" sz="1750" dirty="0">
                <a:solidFill>
                  <a:srgbClr val="CFCBBF"/>
                </a:solidFill>
                <a:latin typeface="Raleway" pitchFamily="34" charset="0"/>
                <a:ea typeface="Raleway" pitchFamily="34" charset="-122"/>
                <a:cs typeface="Raleway" pitchFamily="34" charset="-120"/>
              </a:rPr>
              <a:t>Шкільні спортивні зали складають близько 70% спортивних залів країни.</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988463"/>
            <a:ext cx="6599039" cy="708779"/>
          </a:xfrm>
          <a:prstGeom prst="rect">
            <a:avLst/>
          </a:prstGeom>
          <a:noFill/>
          <a:ln/>
        </p:spPr>
        <p:txBody>
          <a:bodyPr wrap="none" lIns="0" tIns="0" rIns="0" bIns="0" rtlCol="0" anchor="t"/>
          <a:lstStyle/>
          <a:p>
            <a:pPr indent="0" marL="0">
              <a:lnSpc>
                <a:spcPts val="5550"/>
              </a:lnSpc>
              <a:buNone/>
            </a:pPr>
            <a:r>
              <a:rPr lang="en-US" sz="4450" dirty="0">
                <a:solidFill>
                  <a:srgbClr val="F2E782"/>
                </a:solidFill>
                <a:latin typeface="Prata" pitchFamily="34" charset="0"/>
                <a:ea typeface="Prata" pitchFamily="34" charset="-122"/>
                <a:cs typeface="Prata" pitchFamily="34" charset="-120"/>
              </a:rPr>
              <a:t>Типи спортивних залів</a:t>
            </a:r>
            <a:endParaRPr lang="en-US" sz="4450" dirty="0"/>
          </a:p>
        </p:txBody>
      </p:sp>
      <p:sp>
        <p:nvSpPr>
          <p:cNvPr id="4" name="Shape 1"/>
          <p:cNvSpPr/>
          <p:nvPr/>
        </p:nvSpPr>
        <p:spPr>
          <a:xfrm>
            <a:off x="793790" y="3037403"/>
            <a:ext cx="3664863" cy="1669852"/>
          </a:xfrm>
          <a:prstGeom prst="roundRect">
            <a:avLst>
              <a:gd name="adj" fmla="val 2038"/>
            </a:avLst>
          </a:prstGeom>
          <a:solidFill>
            <a:srgbClr val="3A3B3C"/>
          </a:solidFill>
          <a:ln/>
        </p:spPr>
      </p:sp>
      <p:sp>
        <p:nvSpPr>
          <p:cNvPr id="5" name="Text 2"/>
          <p:cNvSpPr/>
          <p:nvPr/>
        </p:nvSpPr>
        <p:spPr>
          <a:xfrm>
            <a:off x="1020604" y="3264218"/>
            <a:ext cx="2835235" cy="354330"/>
          </a:xfrm>
          <a:prstGeom prst="rect">
            <a:avLst/>
          </a:prstGeom>
          <a:noFill/>
          <a:ln/>
        </p:spPr>
        <p:txBody>
          <a:bodyPr wrap="none" lIns="0" tIns="0" rIns="0" bIns="0" rtlCol="0" anchor="t"/>
          <a:lstStyle/>
          <a:p>
            <a:pPr indent="0" marL="0">
              <a:lnSpc>
                <a:spcPts val="2750"/>
              </a:lnSpc>
              <a:buNone/>
            </a:pPr>
            <a:r>
              <a:rPr lang="en-US" sz="2200" dirty="0">
                <a:solidFill>
                  <a:srgbClr val="CFCBBF"/>
                </a:solidFill>
                <a:latin typeface="Prata" pitchFamily="34" charset="0"/>
                <a:ea typeface="Prata" pitchFamily="34" charset="-122"/>
                <a:cs typeface="Prata" pitchFamily="34" charset="-120"/>
              </a:rPr>
              <a:t>Гімнастичний</a:t>
            </a:r>
            <a:endParaRPr lang="en-US" sz="2200" dirty="0"/>
          </a:p>
        </p:txBody>
      </p:sp>
      <p:sp>
        <p:nvSpPr>
          <p:cNvPr id="6" name="Text 3"/>
          <p:cNvSpPr/>
          <p:nvPr/>
        </p:nvSpPr>
        <p:spPr>
          <a:xfrm>
            <a:off x="1020604" y="3754636"/>
            <a:ext cx="3211235" cy="725805"/>
          </a:xfrm>
          <a:prstGeom prst="rect">
            <a:avLst/>
          </a:prstGeom>
          <a:noFill/>
          <a:ln/>
        </p:spPr>
        <p:txBody>
          <a:bodyPr wrap="square" lIns="0" tIns="0" rIns="0" bIns="0" rtlCol="0" anchor="t"/>
          <a:lstStyle/>
          <a:p>
            <a:pPr indent="0" marL="0">
              <a:lnSpc>
                <a:spcPts val="2850"/>
              </a:lnSpc>
              <a:buNone/>
            </a:pPr>
            <a:r>
              <a:rPr lang="en-US" sz="1750" dirty="0">
                <a:solidFill>
                  <a:srgbClr val="CFCBBF"/>
                </a:solidFill>
                <a:latin typeface="Raleway" pitchFamily="34" charset="0"/>
                <a:ea typeface="Raleway" pitchFamily="34" charset="-122"/>
                <a:cs typeface="Raleway" pitchFamily="34" charset="-120"/>
              </a:rPr>
              <a:t>Призначений для занять гімнастикою.</a:t>
            </a:r>
            <a:endParaRPr lang="en-US" sz="1750" dirty="0"/>
          </a:p>
        </p:txBody>
      </p:sp>
      <p:sp>
        <p:nvSpPr>
          <p:cNvPr id="7" name="Shape 4"/>
          <p:cNvSpPr/>
          <p:nvPr/>
        </p:nvSpPr>
        <p:spPr>
          <a:xfrm>
            <a:off x="4685467" y="3037403"/>
            <a:ext cx="3664863" cy="1669852"/>
          </a:xfrm>
          <a:prstGeom prst="roundRect">
            <a:avLst>
              <a:gd name="adj" fmla="val 2038"/>
            </a:avLst>
          </a:prstGeom>
          <a:solidFill>
            <a:srgbClr val="3A3B3C"/>
          </a:solidFill>
          <a:ln/>
        </p:spPr>
      </p:sp>
      <p:sp>
        <p:nvSpPr>
          <p:cNvPr id="8" name="Text 5"/>
          <p:cNvSpPr/>
          <p:nvPr/>
        </p:nvSpPr>
        <p:spPr>
          <a:xfrm>
            <a:off x="4912281" y="3264218"/>
            <a:ext cx="2835235" cy="354330"/>
          </a:xfrm>
          <a:prstGeom prst="rect">
            <a:avLst/>
          </a:prstGeom>
          <a:noFill/>
          <a:ln/>
        </p:spPr>
        <p:txBody>
          <a:bodyPr wrap="none" lIns="0" tIns="0" rIns="0" bIns="0" rtlCol="0" anchor="t"/>
          <a:lstStyle/>
          <a:p>
            <a:pPr indent="0" marL="0">
              <a:lnSpc>
                <a:spcPts val="2750"/>
              </a:lnSpc>
              <a:buNone/>
            </a:pPr>
            <a:r>
              <a:rPr lang="en-US" sz="2200" dirty="0">
                <a:solidFill>
                  <a:srgbClr val="CFCBBF"/>
                </a:solidFill>
                <a:latin typeface="Prata" pitchFamily="34" charset="0"/>
                <a:ea typeface="Prata" pitchFamily="34" charset="-122"/>
                <a:cs typeface="Prata" pitchFamily="34" charset="-120"/>
              </a:rPr>
              <a:t>Ігровий</a:t>
            </a:r>
            <a:endParaRPr lang="en-US" sz="2200" dirty="0"/>
          </a:p>
        </p:txBody>
      </p:sp>
      <p:sp>
        <p:nvSpPr>
          <p:cNvPr id="9" name="Text 6"/>
          <p:cNvSpPr/>
          <p:nvPr/>
        </p:nvSpPr>
        <p:spPr>
          <a:xfrm>
            <a:off x="4912281" y="3754636"/>
            <a:ext cx="3211235" cy="725805"/>
          </a:xfrm>
          <a:prstGeom prst="rect">
            <a:avLst/>
          </a:prstGeom>
          <a:noFill/>
          <a:ln/>
        </p:spPr>
        <p:txBody>
          <a:bodyPr wrap="square" lIns="0" tIns="0" rIns="0" bIns="0" rtlCol="0" anchor="t"/>
          <a:lstStyle/>
          <a:p>
            <a:pPr indent="0" marL="0">
              <a:lnSpc>
                <a:spcPts val="2850"/>
              </a:lnSpc>
              <a:buNone/>
            </a:pPr>
            <a:r>
              <a:rPr lang="en-US" sz="1750" dirty="0">
                <a:solidFill>
                  <a:srgbClr val="CFCBBF"/>
                </a:solidFill>
                <a:latin typeface="Raleway" pitchFamily="34" charset="0"/>
                <a:ea typeface="Raleway" pitchFamily="34" charset="-122"/>
                <a:cs typeface="Raleway" pitchFamily="34" charset="-120"/>
              </a:rPr>
              <a:t>Призначений для ігор з м'ячем.</a:t>
            </a:r>
            <a:endParaRPr lang="en-US" sz="1750" dirty="0"/>
          </a:p>
        </p:txBody>
      </p:sp>
      <p:sp>
        <p:nvSpPr>
          <p:cNvPr id="10" name="Shape 7"/>
          <p:cNvSpPr/>
          <p:nvPr/>
        </p:nvSpPr>
        <p:spPr>
          <a:xfrm>
            <a:off x="793790" y="4934069"/>
            <a:ext cx="7556421" cy="1306949"/>
          </a:xfrm>
          <a:prstGeom prst="roundRect">
            <a:avLst>
              <a:gd name="adj" fmla="val 2603"/>
            </a:avLst>
          </a:prstGeom>
          <a:solidFill>
            <a:srgbClr val="3A3B3C"/>
          </a:solidFill>
          <a:ln/>
        </p:spPr>
      </p:sp>
      <p:sp>
        <p:nvSpPr>
          <p:cNvPr id="11" name="Text 8"/>
          <p:cNvSpPr/>
          <p:nvPr/>
        </p:nvSpPr>
        <p:spPr>
          <a:xfrm>
            <a:off x="1020604" y="5160883"/>
            <a:ext cx="2835235" cy="354330"/>
          </a:xfrm>
          <a:prstGeom prst="rect">
            <a:avLst/>
          </a:prstGeom>
          <a:noFill/>
          <a:ln/>
        </p:spPr>
        <p:txBody>
          <a:bodyPr wrap="none" lIns="0" tIns="0" rIns="0" bIns="0" rtlCol="0" anchor="t"/>
          <a:lstStyle/>
          <a:p>
            <a:pPr indent="0" marL="0">
              <a:lnSpc>
                <a:spcPts val="2750"/>
              </a:lnSpc>
              <a:buNone/>
            </a:pPr>
            <a:r>
              <a:rPr lang="en-US" sz="2200" dirty="0">
                <a:solidFill>
                  <a:srgbClr val="CFCBBF"/>
                </a:solidFill>
                <a:latin typeface="Prata" pitchFamily="34" charset="0"/>
                <a:ea typeface="Prata" pitchFamily="34" charset="-122"/>
                <a:cs typeface="Prata" pitchFamily="34" charset="-120"/>
              </a:rPr>
              <a:t>Комбінований</a:t>
            </a:r>
            <a:endParaRPr lang="en-US" sz="2200" dirty="0"/>
          </a:p>
        </p:txBody>
      </p:sp>
      <p:sp>
        <p:nvSpPr>
          <p:cNvPr id="12" name="Text 9"/>
          <p:cNvSpPr/>
          <p:nvPr/>
        </p:nvSpPr>
        <p:spPr>
          <a:xfrm>
            <a:off x="1020604" y="5651302"/>
            <a:ext cx="7102793" cy="362903"/>
          </a:xfrm>
          <a:prstGeom prst="rect">
            <a:avLst/>
          </a:prstGeom>
          <a:noFill/>
          <a:ln/>
        </p:spPr>
        <p:txBody>
          <a:bodyPr wrap="none" lIns="0" tIns="0" rIns="0" bIns="0" rtlCol="0" anchor="t"/>
          <a:lstStyle/>
          <a:p>
            <a:pPr indent="0" marL="0">
              <a:lnSpc>
                <a:spcPts val="2850"/>
              </a:lnSpc>
              <a:buNone/>
            </a:pPr>
            <a:r>
              <a:rPr lang="en-US" sz="1750" dirty="0">
                <a:solidFill>
                  <a:srgbClr val="CFCBBF"/>
                </a:solidFill>
                <a:latin typeface="Raleway" pitchFamily="34" charset="0"/>
                <a:ea typeface="Raleway" pitchFamily="34" charset="-122"/>
                <a:cs typeface="Raleway" pitchFamily="34" charset="-120"/>
              </a:rPr>
              <a:t>Призначений для різних видів спорту.</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2721412"/>
            <a:ext cx="10261759" cy="708779"/>
          </a:xfrm>
          <a:prstGeom prst="rect">
            <a:avLst/>
          </a:prstGeom>
          <a:noFill/>
          <a:ln/>
        </p:spPr>
        <p:txBody>
          <a:bodyPr wrap="none" lIns="0" tIns="0" rIns="0" bIns="0" rtlCol="0" anchor="t"/>
          <a:lstStyle/>
          <a:p>
            <a:pPr indent="0" marL="0">
              <a:lnSpc>
                <a:spcPts val="5550"/>
              </a:lnSpc>
              <a:buNone/>
            </a:pPr>
            <a:r>
              <a:rPr lang="en-US" sz="4450" dirty="0">
                <a:solidFill>
                  <a:srgbClr val="F2E782"/>
                </a:solidFill>
                <a:latin typeface="Prata" pitchFamily="34" charset="0"/>
                <a:ea typeface="Prata" pitchFamily="34" charset="-122"/>
                <a:cs typeface="Prata" pitchFamily="34" charset="-120"/>
              </a:rPr>
              <a:t>Спеціалізовані та універсальні зали</a:t>
            </a:r>
            <a:endParaRPr lang="en-US" sz="4450" dirty="0"/>
          </a:p>
        </p:txBody>
      </p:sp>
      <p:sp>
        <p:nvSpPr>
          <p:cNvPr id="3" name="Text 1"/>
          <p:cNvSpPr/>
          <p:nvPr/>
        </p:nvSpPr>
        <p:spPr>
          <a:xfrm>
            <a:off x="793790" y="3997166"/>
            <a:ext cx="2835235" cy="354330"/>
          </a:xfrm>
          <a:prstGeom prst="rect">
            <a:avLst/>
          </a:prstGeom>
          <a:noFill/>
          <a:ln/>
        </p:spPr>
        <p:txBody>
          <a:bodyPr wrap="none" lIns="0" tIns="0" rIns="0" bIns="0" rtlCol="0" anchor="t"/>
          <a:lstStyle/>
          <a:p>
            <a:pPr indent="0" marL="0">
              <a:lnSpc>
                <a:spcPts val="2750"/>
              </a:lnSpc>
              <a:buNone/>
            </a:pPr>
            <a:r>
              <a:rPr lang="en-US" sz="2200" dirty="0">
                <a:solidFill>
                  <a:srgbClr val="F2E782"/>
                </a:solidFill>
                <a:latin typeface="Prata" pitchFamily="34" charset="0"/>
                <a:ea typeface="Prata" pitchFamily="34" charset="-122"/>
                <a:cs typeface="Prata" pitchFamily="34" charset="-120"/>
              </a:rPr>
              <a:t>Спеціалізовані</a:t>
            </a:r>
            <a:endParaRPr lang="en-US" sz="2200" dirty="0"/>
          </a:p>
        </p:txBody>
      </p:sp>
      <p:sp>
        <p:nvSpPr>
          <p:cNvPr id="4" name="Text 2"/>
          <p:cNvSpPr/>
          <p:nvPr/>
        </p:nvSpPr>
        <p:spPr>
          <a:xfrm>
            <a:off x="793790" y="4578310"/>
            <a:ext cx="6244709" cy="725805"/>
          </a:xfrm>
          <a:prstGeom prst="rect">
            <a:avLst/>
          </a:prstGeom>
          <a:noFill/>
          <a:ln/>
        </p:spPr>
        <p:txBody>
          <a:bodyPr wrap="square" lIns="0" tIns="0" rIns="0" bIns="0" rtlCol="0" anchor="t"/>
          <a:lstStyle/>
          <a:p>
            <a:pPr indent="0" marL="0">
              <a:lnSpc>
                <a:spcPts val="2850"/>
              </a:lnSpc>
              <a:buNone/>
            </a:pPr>
            <a:r>
              <a:rPr lang="en-US" sz="1750" dirty="0">
                <a:solidFill>
                  <a:srgbClr val="CFCBBF"/>
                </a:solidFill>
                <a:latin typeface="Raleway" pitchFamily="34" charset="0"/>
                <a:ea typeface="Raleway" pitchFamily="34" charset="-122"/>
                <a:cs typeface="Raleway" pitchFamily="34" charset="-120"/>
              </a:rPr>
              <a:t>Призначені для конкретного виду спорту, з відповідним обладнанням та покриттям.</a:t>
            </a:r>
            <a:endParaRPr lang="en-US" sz="1750" dirty="0"/>
          </a:p>
        </p:txBody>
      </p:sp>
      <p:sp>
        <p:nvSpPr>
          <p:cNvPr id="5" name="Text 3"/>
          <p:cNvSpPr/>
          <p:nvPr/>
        </p:nvSpPr>
        <p:spPr>
          <a:xfrm>
            <a:off x="7599521" y="3997166"/>
            <a:ext cx="2835235" cy="354330"/>
          </a:xfrm>
          <a:prstGeom prst="rect">
            <a:avLst/>
          </a:prstGeom>
          <a:noFill/>
          <a:ln/>
        </p:spPr>
        <p:txBody>
          <a:bodyPr wrap="none" lIns="0" tIns="0" rIns="0" bIns="0" rtlCol="0" anchor="t"/>
          <a:lstStyle/>
          <a:p>
            <a:pPr indent="0" marL="0">
              <a:lnSpc>
                <a:spcPts val="2750"/>
              </a:lnSpc>
              <a:buNone/>
            </a:pPr>
            <a:r>
              <a:rPr lang="en-US" sz="2200" dirty="0">
                <a:solidFill>
                  <a:srgbClr val="F2E782"/>
                </a:solidFill>
                <a:latin typeface="Prata" pitchFamily="34" charset="0"/>
                <a:ea typeface="Prata" pitchFamily="34" charset="-122"/>
                <a:cs typeface="Prata" pitchFamily="34" charset="-120"/>
              </a:rPr>
              <a:t>Універсальні</a:t>
            </a:r>
            <a:endParaRPr lang="en-US" sz="2200" dirty="0"/>
          </a:p>
        </p:txBody>
      </p:sp>
      <p:sp>
        <p:nvSpPr>
          <p:cNvPr id="6" name="Text 4"/>
          <p:cNvSpPr/>
          <p:nvPr/>
        </p:nvSpPr>
        <p:spPr>
          <a:xfrm>
            <a:off x="7599521" y="4578310"/>
            <a:ext cx="6244709" cy="725805"/>
          </a:xfrm>
          <a:prstGeom prst="rect">
            <a:avLst/>
          </a:prstGeom>
          <a:noFill/>
          <a:ln/>
        </p:spPr>
        <p:txBody>
          <a:bodyPr wrap="square" lIns="0" tIns="0" rIns="0" bIns="0" rtlCol="0" anchor="t"/>
          <a:lstStyle/>
          <a:p>
            <a:pPr indent="0" marL="0">
              <a:lnSpc>
                <a:spcPts val="2850"/>
              </a:lnSpc>
              <a:buNone/>
            </a:pPr>
            <a:r>
              <a:rPr lang="en-US" sz="1750" dirty="0">
                <a:solidFill>
                  <a:srgbClr val="CFCBBF"/>
                </a:solidFill>
                <a:latin typeface="Raleway" pitchFamily="34" charset="0"/>
                <a:ea typeface="Raleway" pitchFamily="34" charset="-122"/>
                <a:cs typeface="Raleway" pitchFamily="34" charset="-120"/>
              </a:rPr>
              <a:t>Призначені для різних видів спорту, з мобільним та багатофункціональним обладнанням.</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585323"/>
            <a:ext cx="6819067" cy="708779"/>
          </a:xfrm>
          <a:prstGeom prst="rect">
            <a:avLst/>
          </a:prstGeom>
          <a:noFill/>
          <a:ln/>
        </p:spPr>
        <p:txBody>
          <a:bodyPr wrap="none" lIns="0" tIns="0" rIns="0" bIns="0" rtlCol="0" anchor="t"/>
          <a:lstStyle/>
          <a:p>
            <a:pPr indent="0" marL="0">
              <a:lnSpc>
                <a:spcPts val="5550"/>
              </a:lnSpc>
              <a:buNone/>
            </a:pPr>
            <a:r>
              <a:rPr lang="en-US" sz="4450" dirty="0">
                <a:solidFill>
                  <a:srgbClr val="F2E782"/>
                </a:solidFill>
                <a:latin typeface="Prata" pitchFamily="34" charset="0"/>
                <a:ea typeface="Prata" pitchFamily="34" charset="-122"/>
                <a:cs typeface="Prata" pitchFamily="34" charset="-120"/>
              </a:rPr>
              <a:t>Шкільні спортивні зали</a:t>
            </a:r>
            <a:endParaRPr lang="en-US" sz="4450" dirty="0"/>
          </a:p>
        </p:txBody>
      </p:sp>
      <p:pic>
        <p:nvPicPr>
          <p:cNvPr id="4" name="Image 1" descr="preencoded.png">    </p:cNvPr>
          <p:cNvPicPr>
            <a:picLocks noChangeAspect="1"/>
          </p:cNvPicPr>
          <p:nvPr/>
        </p:nvPicPr>
        <p:blipFill>
          <a:blip r:embed="rId2"/>
          <a:stretch>
            <a:fillRect/>
          </a:stretch>
        </p:blipFill>
        <p:spPr>
          <a:xfrm>
            <a:off x="793790" y="3634264"/>
            <a:ext cx="566976" cy="566976"/>
          </a:xfrm>
          <a:prstGeom prst="rect">
            <a:avLst/>
          </a:prstGeom>
        </p:spPr>
      </p:pic>
      <p:sp>
        <p:nvSpPr>
          <p:cNvPr id="5" name="Text 1"/>
          <p:cNvSpPr/>
          <p:nvPr/>
        </p:nvSpPr>
        <p:spPr>
          <a:xfrm>
            <a:off x="793790" y="4428053"/>
            <a:ext cx="2291953" cy="354330"/>
          </a:xfrm>
          <a:prstGeom prst="rect">
            <a:avLst/>
          </a:prstGeom>
          <a:noFill/>
          <a:ln/>
        </p:spPr>
        <p:txBody>
          <a:bodyPr wrap="none" lIns="0" tIns="0" rIns="0" bIns="0" rtlCol="0" anchor="t"/>
          <a:lstStyle/>
          <a:p>
            <a:pPr algn="l" indent="0" marL="0">
              <a:lnSpc>
                <a:spcPts val="2750"/>
              </a:lnSpc>
              <a:buNone/>
            </a:pPr>
            <a:r>
              <a:rPr lang="en-US" sz="2200" dirty="0">
                <a:solidFill>
                  <a:srgbClr val="CFCBBF"/>
                </a:solidFill>
                <a:latin typeface="Prata" pitchFamily="34" charset="0"/>
                <a:ea typeface="Prata" pitchFamily="34" charset="-122"/>
                <a:cs typeface="Prata" pitchFamily="34" charset="-120"/>
              </a:rPr>
              <a:t>Змагання</a:t>
            </a:r>
            <a:endParaRPr lang="en-US" sz="2200" dirty="0"/>
          </a:p>
        </p:txBody>
      </p:sp>
      <p:sp>
        <p:nvSpPr>
          <p:cNvPr id="6" name="Text 2"/>
          <p:cNvSpPr/>
          <p:nvPr/>
        </p:nvSpPr>
        <p:spPr>
          <a:xfrm>
            <a:off x="793790" y="4918472"/>
            <a:ext cx="2291953" cy="725805"/>
          </a:xfrm>
          <a:prstGeom prst="rect">
            <a:avLst/>
          </a:prstGeom>
          <a:noFill/>
          <a:ln/>
        </p:spPr>
        <p:txBody>
          <a:bodyPr wrap="square" lIns="0" tIns="0" rIns="0" bIns="0" rtlCol="0" anchor="t"/>
          <a:lstStyle/>
          <a:p>
            <a:pPr algn="l" indent="0" marL="0">
              <a:lnSpc>
                <a:spcPts val="2850"/>
              </a:lnSpc>
              <a:buNone/>
            </a:pPr>
            <a:r>
              <a:rPr lang="en-US" sz="1750" dirty="0">
                <a:solidFill>
                  <a:srgbClr val="CFCBBF"/>
                </a:solidFill>
                <a:latin typeface="Raleway" pitchFamily="34" charset="0"/>
                <a:ea typeface="Raleway" pitchFamily="34" charset="-122"/>
                <a:cs typeface="Raleway" pitchFamily="34" charset="-120"/>
              </a:rPr>
              <a:t>Проведення змагань та турнірів.</a:t>
            </a:r>
            <a:endParaRPr lang="en-US" sz="1750" dirty="0"/>
          </a:p>
        </p:txBody>
      </p:sp>
      <p:pic>
        <p:nvPicPr>
          <p:cNvPr id="7" name="Image 2" descr="preencoded.png">    </p:cNvPr>
          <p:cNvPicPr>
            <a:picLocks noChangeAspect="1"/>
          </p:cNvPicPr>
          <p:nvPr/>
        </p:nvPicPr>
        <p:blipFill>
          <a:blip r:embed="rId3"/>
          <a:stretch>
            <a:fillRect/>
          </a:stretch>
        </p:blipFill>
        <p:spPr>
          <a:xfrm>
            <a:off x="3425904" y="3634264"/>
            <a:ext cx="566976" cy="566976"/>
          </a:xfrm>
          <a:prstGeom prst="rect">
            <a:avLst/>
          </a:prstGeom>
        </p:spPr>
      </p:pic>
      <p:sp>
        <p:nvSpPr>
          <p:cNvPr id="8" name="Text 3"/>
          <p:cNvSpPr/>
          <p:nvPr/>
        </p:nvSpPr>
        <p:spPr>
          <a:xfrm>
            <a:off x="3425904" y="4428053"/>
            <a:ext cx="2292072" cy="354330"/>
          </a:xfrm>
          <a:prstGeom prst="rect">
            <a:avLst/>
          </a:prstGeom>
          <a:noFill/>
          <a:ln/>
        </p:spPr>
        <p:txBody>
          <a:bodyPr wrap="none" lIns="0" tIns="0" rIns="0" bIns="0" rtlCol="0" anchor="t"/>
          <a:lstStyle/>
          <a:p>
            <a:pPr algn="l" indent="0" marL="0">
              <a:lnSpc>
                <a:spcPts val="2750"/>
              </a:lnSpc>
              <a:buNone/>
            </a:pPr>
            <a:r>
              <a:rPr lang="en-US" sz="2200" dirty="0">
                <a:solidFill>
                  <a:srgbClr val="CFCBBF"/>
                </a:solidFill>
                <a:latin typeface="Prata" pitchFamily="34" charset="0"/>
                <a:ea typeface="Prata" pitchFamily="34" charset="-122"/>
                <a:cs typeface="Prata" pitchFamily="34" charset="-120"/>
              </a:rPr>
              <a:t>Тренування</a:t>
            </a:r>
            <a:endParaRPr lang="en-US" sz="2200" dirty="0"/>
          </a:p>
        </p:txBody>
      </p:sp>
      <p:sp>
        <p:nvSpPr>
          <p:cNvPr id="9" name="Text 4"/>
          <p:cNvSpPr/>
          <p:nvPr/>
        </p:nvSpPr>
        <p:spPr>
          <a:xfrm>
            <a:off x="3425904" y="4918472"/>
            <a:ext cx="2292072" cy="725805"/>
          </a:xfrm>
          <a:prstGeom prst="rect">
            <a:avLst/>
          </a:prstGeom>
          <a:noFill/>
          <a:ln/>
        </p:spPr>
        <p:txBody>
          <a:bodyPr wrap="square" lIns="0" tIns="0" rIns="0" bIns="0" rtlCol="0" anchor="t"/>
          <a:lstStyle/>
          <a:p>
            <a:pPr algn="l" indent="0" marL="0">
              <a:lnSpc>
                <a:spcPts val="2850"/>
              </a:lnSpc>
              <a:buNone/>
            </a:pPr>
            <a:r>
              <a:rPr lang="en-US" sz="1750" dirty="0">
                <a:solidFill>
                  <a:srgbClr val="CFCBBF"/>
                </a:solidFill>
                <a:latin typeface="Raleway" pitchFamily="34" charset="0"/>
                <a:ea typeface="Raleway" pitchFamily="34" charset="-122"/>
                <a:cs typeface="Raleway" pitchFamily="34" charset="-120"/>
              </a:rPr>
              <a:t>Заняття спортивних секцій та гуртків.</a:t>
            </a:r>
            <a:endParaRPr lang="en-US" sz="1750" dirty="0"/>
          </a:p>
        </p:txBody>
      </p:sp>
      <p:pic>
        <p:nvPicPr>
          <p:cNvPr id="10" name="Image 3" descr="preencoded.png">    </p:cNvPr>
          <p:cNvPicPr>
            <a:picLocks noChangeAspect="1"/>
          </p:cNvPicPr>
          <p:nvPr/>
        </p:nvPicPr>
        <p:blipFill>
          <a:blip r:embed="rId4"/>
          <a:stretch>
            <a:fillRect/>
          </a:stretch>
        </p:blipFill>
        <p:spPr>
          <a:xfrm>
            <a:off x="6058138" y="3634264"/>
            <a:ext cx="566976" cy="566976"/>
          </a:xfrm>
          <a:prstGeom prst="rect">
            <a:avLst/>
          </a:prstGeom>
        </p:spPr>
      </p:pic>
      <p:sp>
        <p:nvSpPr>
          <p:cNvPr id="11" name="Text 5"/>
          <p:cNvSpPr/>
          <p:nvPr/>
        </p:nvSpPr>
        <p:spPr>
          <a:xfrm>
            <a:off x="6058138" y="4428053"/>
            <a:ext cx="2291953" cy="354330"/>
          </a:xfrm>
          <a:prstGeom prst="rect">
            <a:avLst/>
          </a:prstGeom>
          <a:noFill/>
          <a:ln/>
        </p:spPr>
        <p:txBody>
          <a:bodyPr wrap="none" lIns="0" tIns="0" rIns="0" bIns="0" rtlCol="0" anchor="t"/>
          <a:lstStyle/>
          <a:p>
            <a:pPr algn="l" indent="0" marL="0">
              <a:lnSpc>
                <a:spcPts val="2750"/>
              </a:lnSpc>
              <a:buNone/>
            </a:pPr>
            <a:r>
              <a:rPr lang="en-US" sz="2200" dirty="0">
                <a:solidFill>
                  <a:srgbClr val="CFCBBF"/>
                </a:solidFill>
                <a:latin typeface="Prata" pitchFamily="34" charset="0"/>
                <a:ea typeface="Prata" pitchFamily="34" charset="-122"/>
                <a:cs typeface="Prata" pitchFamily="34" charset="-120"/>
              </a:rPr>
              <a:t>Навчання</a:t>
            </a:r>
            <a:endParaRPr lang="en-US" sz="2200" dirty="0"/>
          </a:p>
        </p:txBody>
      </p:sp>
      <p:sp>
        <p:nvSpPr>
          <p:cNvPr id="12" name="Text 6"/>
          <p:cNvSpPr/>
          <p:nvPr/>
        </p:nvSpPr>
        <p:spPr>
          <a:xfrm>
            <a:off x="6058138" y="4918472"/>
            <a:ext cx="2291953" cy="725805"/>
          </a:xfrm>
          <a:prstGeom prst="rect">
            <a:avLst/>
          </a:prstGeom>
          <a:noFill/>
          <a:ln/>
        </p:spPr>
        <p:txBody>
          <a:bodyPr wrap="square" lIns="0" tIns="0" rIns="0" bIns="0" rtlCol="0" anchor="t"/>
          <a:lstStyle/>
          <a:p>
            <a:pPr algn="l" indent="0" marL="0">
              <a:lnSpc>
                <a:spcPts val="2850"/>
              </a:lnSpc>
              <a:buNone/>
            </a:pPr>
            <a:r>
              <a:rPr lang="en-US" sz="1750" dirty="0">
                <a:solidFill>
                  <a:srgbClr val="CFCBBF"/>
                </a:solidFill>
                <a:latin typeface="Raleway" pitchFamily="34" charset="0"/>
                <a:ea typeface="Raleway" pitchFamily="34" charset="-122"/>
                <a:cs typeface="Raleway" pitchFamily="34" charset="-120"/>
              </a:rPr>
              <a:t>Проведення уроків фізичної культури.</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624245" y="491609"/>
            <a:ext cx="8636437" cy="557332"/>
          </a:xfrm>
          <a:prstGeom prst="rect">
            <a:avLst/>
          </a:prstGeom>
          <a:noFill/>
          <a:ln/>
        </p:spPr>
        <p:txBody>
          <a:bodyPr wrap="none" lIns="0" tIns="0" rIns="0" bIns="0" rtlCol="0" anchor="t"/>
          <a:lstStyle/>
          <a:p>
            <a:pPr indent="0" marL="0">
              <a:lnSpc>
                <a:spcPts val="4350"/>
              </a:lnSpc>
              <a:buNone/>
            </a:pPr>
            <a:r>
              <a:rPr lang="en-US" sz="3500" dirty="0">
                <a:solidFill>
                  <a:srgbClr val="F2E782"/>
                </a:solidFill>
                <a:latin typeface="Prata" pitchFamily="34" charset="0"/>
                <a:ea typeface="Prata" pitchFamily="34" charset="-122"/>
                <a:cs typeface="Prata" pitchFamily="34" charset="-120"/>
              </a:rPr>
              <a:t>Вимоги до шкільних спортивних залів</a:t>
            </a:r>
            <a:endParaRPr lang="en-US" sz="3500" dirty="0"/>
          </a:p>
        </p:txBody>
      </p:sp>
      <p:sp>
        <p:nvSpPr>
          <p:cNvPr id="3" name="Shape 1"/>
          <p:cNvSpPr/>
          <p:nvPr/>
        </p:nvSpPr>
        <p:spPr>
          <a:xfrm>
            <a:off x="7303770" y="1405652"/>
            <a:ext cx="22860" cy="6332339"/>
          </a:xfrm>
          <a:prstGeom prst="roundRect">
            <a:avLst>
              <a:gd name="adj" fmla="val 117042"/>
            </a:avLst>
          </a:prstGeom>
          <a:solidFill>
            <a:srgbClr val="535455"/>
          </a:solidFill>
          <a:ln/>
        </p:spPr>
      </p:sp>
      <p:sp>
        <p:nvSpPr>
          <p:cNvPr id="4" name="Shape 2"/>
          <p:cNvSpPr/>
          <p:nvPr/>
        </p:nvSpPr>
        <p:spPr>
          <a:xfrm>
            <a:off x="6513195" y="1795463"/>
            <a:ext cx="624245" cy="22860"/>
          </a:xfrm>
          <a:prstGeom prst="roundRect">
            <a:avLst>
              <a:gd name="adj" fmla="val 117042"/>
            </a:avLst>
          </a:prstGeom>
          <a:solidFill>
            <a:srgbClr val="535455"/>
          </a:solidFill>
          <a:ln/>
        </p:spPr>
      </p:sp>
      <p:sp>
        <p:nvSpPr>
          <p:cNvPr id="5" name="Shape 3"/>
          <p:cNvSpPr/>
          <p:nvPr/>
        </p:nvSpPr>
        <p:spPr>
          <a:xfrm>
            <a:off x="7114580" y="1606272"/>
            <a:ext cx="401241" cy="401241"/>
          </a:xfrm>
          <a:prstGeom prst="roundRect">
            <a:avLst>
              <a:gd name="adj" fmla="val 6668"/>
            </a:avLst>
          </a:prstGeom>
          <a:solidFill>
            <a:srgbClr val="3A3B3C"/>
          </a:solidFill>
          <a:ln/>
        </p:spPr>
      </p:sp>
      <p:sp>
        <p:nvSpPr>
          <p:cNvPr id="6" name="Text 4"/>
          <p:cNvSpPr/>
          <p:nvPr/>
        </p:nvSpPr>
        <p:spPr>
          <a:xfrm>
            <a:off x="7269004" y="1673066"/>
            <a:ext cx="92392" cy="267533"/>
          </a:xfrm>
          <a:prstGeom prst="rect">
            <a:avLst/>
          </a:prstGeom>
          <a:noFill/>
          <a:ln/>
        </p:spPr>
        <p:txBody>
          <a:bodyPr wrap="none" lIns="0" tIns="0" rIns="0" bIns="0" rtlCol="0" anchor="t"/>
          <a:lstStyle/>
          <a:p>
            <a:pPr algn="ctr" indent="0" marL="0">
              <a:lnSpc>
                <a:spcPts val="2100"/>
              </a:lnSpc>
              <a:buNone/>
            </a:pPr>
            <a:r>
              <a:rPr lang="en-US" sz="2100" dirty="0">
                <a:solidFill>
                  <a:srgbClr val="CFCBBF"/>
                </a:solidFill>
                <a:latin typeface="Prata" pitchFamily="34" charset="0"/>
                <a:ea typeface="Prata" pitchFamily="34" charset="-122"/>
                <a:cs typeface="Prata" pitchFamily="34" charset="-120"/>
              </a:rPr>
              <a:t>1</a:t>
            </a:r>
            <a:endParaRPr lang="en-US" sz="2100" dirty="0"/>
          </a:p>
        </p:txBody>
      </p:sp>
      <p:sp>
        <p:nvSpPr>
          <p:cNvPr id="7" name="Text 5"/>
          <p:cNvSpPr/>
          <p:nvPr/>
        </p:nvSpPr>
        <p:spPr>
          <a:xfrm>
            <a:off x="4104680" y="1584008"/>
            <a:ext cx="2229564" cy="278725"/>
          </a:xfrm>
          <a:prstGeom prst="rect">
            <a:avLst/>
          </a:prstGeom>
          <a:noFill/>
          <a:ln/>
        </p:spPr>
        <p:txBody>
          <a:bodyPr wrap="none" lIns="0" tIns="0" rIns="0" bIns="0" rtlCol="0" anchor="t"/>
          <a:lstStyle/>
          <a:p>
            <a:pPr algn="r" indent="0" marL="0">
              <a:lnSpc>
                <a:spcPts val="2150"/>
              </a:lnSpc>
              <a:buNone/>
            </a:pPr>
            <a:r>
              <a:rPr lang="en-US" sz="1750" dirty="0">
                <a:solidFill>
                  <a:srgbClr val="CFCBBF"/>
                </a:solidFill>
                <a:latin typeface="Prata" pitchFamily="34" charset="0"/>
                <a:ea typeface="Prata" pitchFamily="34" charset="-122"/>
                <a:cs typeface="Prata" pitchFamily="34" charset="-120"/>
              </a:rPr>
              <a:t>Розміри</a:t>
            </a:r>
            <a:endParaRPr lang="en-US" sz="1750" dirty="0"/>
          </a:p>
        </p:txBody>
      </p:sp>
      <p:sp>
        <p:nvSpPr>
          <p:cNvPr id="8" name="Text 6"/>
          <p:cNvSpPr/>
          <p:nvPr/>
        </p:nvSpPr>
        <p:spPr>
          <a:xfrm>
            <a:off x="624245" y="1969651"/>
            <a:ext cx="5709999" cy="570548"/>
          </a:xfrm>
          <a:prstGeom prst="rect">
            <a:avLst/>
          </a:prstGeom>
          <a:noFill/>
          <a:ln/>
        </p:spPr>
        <p:txBody>
          <a:bodyPr wrap="square" lIns="0" tIns="0" rIns="0" bIns="0" rtlCol="0" anchor="t"/>
          <a:lstStyle/>
          <a:p>
            <a:pPr algn="r" indent="0" marL="0">
              <a:lnSpc>
                <a:spcPts val="2200"/>
              </a:lnSpc>
              <a:buNone/>
            </a:pPr>
            <a:r>
              <a:rPr lang="en-US" sz="1400" dirty="0">
                <a:solidFill>
                  <a:srgbClr val="CFCBBF"/>
                </a:solidFill>
                <a:latin typeface="Raleway" pitchFamily="34" charset="0"/>
                <a:ea typeface="Raleway" pitchFamily="34" charset="-122"/>
                <a:cs typeface="Raleway" pitchFamily="34" charset="-120"/>
              </a:rPr>
              <a:t>Універсальні зали розміром 24 х 12 м з висотою 6 м; і 30х15 м з висотою 8 м.</a:t>
            </a:r>
            <a:endParaRPr lang="en-US" sz="1400" dirty="0"/>
          </a:p>
        </p:txBody>
      </p:sp>
      <p:sp>
        <p:nvSpPr>
          <p:cNvPr id="9" name="Shape 7"/>
          <p:cNvSpPr/>
          <p:nvPr/>
        </p:nvSpPr>
        <p:spPr>
          <a:xfrm>
            <a:off x="7492960" y="2687241"/>
            <a:ext cx="624245" cy="22860"/>
          </a:xfrm>
          <a:prstGeom prst="roundRect">
            <a:avLst>
              <a:gd name="adj" fmla="val 117042"/>
            </a:avLst>
          </a:prstGeom>
          <a:solidFill>
            <a:srgbClr val="535455"/>
          </a:solidFill>
          <a:ln/>
        </p:spPr>
      </p:sp>
      <p:sp>
        <p:nvSpPr>
          <p:cNvPr id="10" name="Shape 8"/>
          <p:cNvSpPr/>
          <p:nvPr/>
        </p:nvSpPr>
        <p:spPr>
          <a:xfrm>
            <a:off x="7114580" y="2498050"/>
            <a:ext cx="401241" cy="401241"/>
          </a:xfrm>
          <a:prstGeom prst="roundRect">
            <a:avLst>
              <a:gd name="adj" fmla="val 6668"/>
            </a:avLst>
          </a:prstGeom>
          <a:solidFill>
            <a:srgbClr val="3A3B3C"/>
          </a:solidFill>
          <a:ln/>
        </p:spPr>
      </p:sp>
      <p:sp>
        <p:nvSpPr>
          <p:cNvPr id="11" name="Text 9"/>
          <p:cNvSpPr/>
          <p:nvPr/>
        </p:nvSpPr>
        <p:spPr>
          <a:xfrm>
            <a:off x="7233166" y="2564844"/>
            <a:ext cx="164068" cy="267533"/>
          </a:xfrm>
          <a:prstGeom prst="rect">
            <a:avLst/>
          </a:prstGeom>
          <a:noFill/>
          <a:ln/>
        </p:spPr>
        <p:txBody>
          <a:bodyPr wrap="none" lIns="0" tIns="0" rIns="0" bIns="0" rtlCol="0" anchor="t"/>
          <a:lstStyle/>
          <a:p>
            <a:pPr algn="ctr" indent="0" marL="0">
              <a:lnSpc>
                <a:spcPts val="2100"/>
              </a:lnSpc>
              <a:buNone/>
            </a:pPr>
            <a:r>
              <a:rPr lang="en-US" sz="2100" dirty="0">
                <a:solidFill>
                  <a:srgbClr val="CFCBBF"/>
                </a:solidFill>
                <a:latin typeface="Prata" pitchFamily="34" charset="0"/>
                <a:ea typeface="Prata" pitchFamily="34" charset="-122"/>
                <a:cs typeface="Prata" pitchFamily="34" charset="-120"/>
              </a:rPr>
              <a:t>2</a:t>
            </a:r>
            <a:endParaRPr lang="en-US" sz="2100" dirty="0"/>
          </a:p>
        </p:txBody>
      </p:sp>
      <p:sp>
        <p:nvSpPr>
          <p:cNvPr id="12" name="Text 10"/>
          <p:cNvSpPr/>
          <p:nvPr/>
        </p:nvSpPr>
        <p:spPr>
          <a:xfrm>
            <a:off x="8296156" y="2475786"/>
            <a:ext cx="2229564" cy="278725"/>
          </a:xfrm>
          <a:prstGeom prst="rect">
            <a:avLst/>
          </a:prstGeom>
          <a:noFill/>
          <a:ln/>
        </p:spPr>
        <p:txBody>
          <a:bodyPr wrap="none" lIns="0" tIns="0" rIns="0" bIns="0" rtlCol="0" anchor="t"/>
          <a:lstStyle/>
          <a:p>
            <a:pPr algn="l" indent="0" marL="0">
              <a:lnSpc>
                <a:spcPts val="2150"/>
              </a:lnSpc>
              <a:buNone/>
            </a:pPr>
            <a:r>
              <a:rPr lang="en-US" sz="1750" dirty="0">
                <a:solidFill>
                  <a:srgbClr val="CFCBBF"/>
                </a:solidFill>
                <a:latin typeface="Prata" pitchFamily="34" charset="0"/>
                <a:ea typeface="Prata" pitchFamily="34" charset="-122"/>
                <a:cs typeface="Prata" pitchFamily="34" charset="-120"/>
              </a:rPr>
              <a:t>Обладнання</a:t>
            </a:r>
            <a:endParaRPr lang="en-US" sz="1750" dirty="0"/>
          </a:p>
        </p:txBody>
      </p:sp>
      <p:sp>
        <p:nvSpPr>
          <p:cNvPr id="13" name="Text 11"/>
          <p:cNvSpPr/>
          <p:nvPr/>
        </p:nvSpPr>
        <p:spPr>
          <a:xfrm>
            <a:off x="8296156" y="2861429"/>
            <a:ext cx="5709999" cy="570548"/>
          </a:xfrm>
          <a:prstGeom prst="rect">
            <a:avLst/>
          </a:prstGeom>
          <a:noFill/>
          <a:ln/>
        </p:spPr>
        <p:txBody>
          <a:bodyPr wrap="square" lIns="0" tIns="0" rIns="0" bIns="0" rtlCol="0" anchor="t"/>
          <a:lstStyle/>
          <a:p>
            <a:pPr algn="l" indent="0" marL="0">
              <a:lnSpc>
                <a:spcPts val="2200"/>
              </a:lnSpc>
              <a:buNone/>
            </a:pPr>
            <a:r>
              <a:rPr lang="en-US" sz="1400" dirty="0">
                <a:solidFill>
                  <a:srgbClr val="CFCBBF"/>
                </a:solidFill>
                <a:latin typeface="Raleway" pitchFamily="34" charset="0"/>
                <a:ea typeface="Raleway" pitchFamily="34" charset="-122"/>
                <a:cs typeface="Raleway" pitchFamily="34" charset="-120"/>
              </a:rPr>
              <a:t>Обладнання має бути справним, безпечним та відповідати віковим особливостям учнів.</a:t>
            </a:r>
            <a:endParaRPr lang="en-US" sz="1400" dirty="0"/>
          </a:p>
        </p:txBody>
      </p:sp>
      <p:sp>
        <p:nvSpPr>
          <p:cNvPr id="14" name="Shape 12"/>
          <p:cNvSpPr/>
          <p:nvPr/>
        </p:nvSpPr>
        <p:spPr>
          <a:xfrm>
            <a:off x="6513195" y="3489841"/>
            <a:ext cx="624245" cy="22860"/>
          </a:xfrm>
          <a:prstGeom prst="roundRect">
            <a:avLst>
              <a:gd name="adj" fmla="val 117042"/>
            </a:avLst>
          </a:prstGeom>
          <a:solidFill>
            <a:srgbClr val="535455"/>
          </a:solidFill>
          <a:ln/>
        </p:spPr>
      </p:sp>
      <p:sp>
        <p:nvSpPr>
          <p:cNvPr id="15" name="Shape 13"/>
          <p:cNvSpPr/>
          <p:nvPr/>
        </p:nvSpPr>
        <p:spPr>
          <a:xfrm>
            <a:off x="7114580" y="3300651"/>
            <a:ext cx="401241" cy="401241"/>
          </a:xfrm>
          <a:prstGeom prst="roundRect">
            <a:avLst>
              <a:gd name="adj" fmla="val 6668"/>
            </a:avLst>
          </a:prstGeom>
          <a:solidFill>
            <a:srgbClr val="3A3B3C"/>
          </a:solidFill>
          <a:ln/>
        </p:spPr>
      </p:sp>
      <p:sp>
        <p:nvSpPr>
          <p:cNvPr id="16" name="Text 14"/>
          <p:cNvSpPr/>
          <p:nvPr/>
        </p:nvSpPr>
        <p:spPr>
          <a:xfrm>
            <a:off x="7232213" y="3367445"/>
            <a:ext cx="165973" cy="267533"/>
          </a:xfrm>
          <a:prstGeom prst="rect">
            <a:avLst/>
          </a:prstGeom>
          <a:noFill/>
          <a:ln/>
        </p:spPr>
        <p:txBody>
          <a:bodyPr wrap="none" lIns="0" tIns="0" rIns="0" bIns="0" rtlCol="0" anchor="t"/>
          <a:lstStyle/>
          <a:p>
            <a:pPr algn="ctr" indent="0" marL="0">
              <a:lnSpc>
                <a:spcPts val="2100"/>
              </a:lnSpc>
              <a:buNone/>
            </a:pPr>
            <a:r>
              <a:rPr lang="en-US" sz="2100" dirty="0">
                <a:solidFill>
                  <a:srgbClr val="CFCBBF"/>
                </a:solidFill>
                <a:latin typeface="Prata" pitchFamily="34" charset="0"/>
                <a:ea typeface="Prata" pitchFamily="34" charset="-122"/>
                <a:cs typeface="Prata" pitchFamily="34" charset="-120"/>
              </a:rPr>
              <a:t>3</a:t>
            </a:r>
            <a:endParaRPr lang="en-US" sz="2100" dirty="0"/>
          </a:p>
        </p:txBody>
      </p:sp>
      <p:sp>
        <p:nvSpPr>
          <p:cNvPr id="17" name="Text 15"/>
          <p:cNvSpPr/>
          <p:nvPr/>
        </p:nvSpPr>
        <p:spPr>
          <a:xfrm>
            <a:off x="4104680" y="3278386"/>
            <a:ext cx="2229564" cy="278725"/>
          </a:xfrm>
          <a:prstGeom prst="rect">
            <a:avLst/>
          </a:prstGeom>
          <a:noFill/>
          <a:ln/>
        </p:spPr>
        <p:txBody>
          <a:bodyPr wrap="none" lIns="0" tIns="0" rIns="0" bIns="0" rtlCol="0" anchor="t"/>
          <a:lstStyle/>
          <a:p>
            <a:pPr algn="r" indent="0" marL="0">
              <a:lnSpc>
                <a:spcPts val="2150"/>
              </a:lnSpc>
              <a:buNone/>
            </a:pPr>
            <a:r>
              <a:rPr lang="en-US" sz="1750" dirty="0">
                <a:solidFill>
                  <a:srgbClr val="CFCBBF"/>
                </a:solidFill>
                <a:latin typeface="Prata" pitchFamily="34" charset="0"/>
                <a:ea typeface="Prata" pitchFamily="34" charset="-122"/>
                <a:cs typeface="Prata" pitchFamily="34" charset="-120"/>
              </a:rPr>
              <a:t>Освітлення</a:t>
            </a:r>
            <a:endParaRPr lang="en-US" sz="1750" dirty="0"/>
          </a:p>
        </p:txBody>
      </p:sp>
      <p:sp>
        <p:nvSpPr>
          <p:cNvPr id="18" name="Text 16"/>
          <p:cNvSpPr/>
          <p:nvPr/>
        </p:nvSpPr>
        <p:spPr>
          <a:xfrm>
            <a:off x="624245" y="3664029"/>
            <a:ext cx="5709999" cy="570548"/>
          </a:xfrm>
          <a:prstGeom prst="rect">
            <a:avLst/>
          </a:prstGeom>
          <a:noFill/>
          <a:ln/>
        </p:spPr>
        <p:txBody>
          <a:bodyPr wrap="square" lIns="0" tIns="0" rIns="0" bIns="0" rtlCol="0" anchor="t"/>
          <a:lstStyle/>
          <a:p>
            <a:pPr algn="r" indent="0" marL="0">
              <a:lnSpc>
                <a:spcPts val="2200"/>
              </a:lnSpc>
              <a:buNone/>
            </a:pPr>
            <a:r>
              <a:rPr lang="en-US" sz="1400" dirty="0">
                <a:solidFill>
                  <a:srgbClr val="CFCBBF"/>
                </a:solidFill>
                <a:latin typeface="Raleway" pitchFamily="34" charset="0"/>
                <a:ea typeface="Raleway" pitchFamily="34" charset="-122"/>
                <a:cs typeface="Raleway" pitchFamily="34" charset="-120"/>
              </a:rPr>
              <a:t>Природне та штучне освітлення має бути рівномірним та безпечним для зору.</a:t>
            </a:r>
            <a:endParaRPr lang="en-US" sz="1400" dirty="0"/>
          </a:p>
        </p:txBody>
      </p:sp>
      <p:sp>
        <p:nvSpPr>
          <p:cNvPr id="19" name="Shape 17"/>
          <p:cNvSpPr/>
          <p:nvPr/>
        </p:nvSpPr>
        <p:spPr>
          <a:xfrm>
            <a:off x="7492960" y="4292560"/>
            <a:ext cx="624245" cy="22860"/>
          </a:xfrm>
          <a:prstGeom prst="roundRect">
            <a:avLst>
              <a:gd name="adj" fmla="val 117042"/>
            </a:avLst>
          </a:prstGeom>
          <a:solidFill>
            <a:srgbClr val="535455"/>
          </a:solidFill>
          <a:ln/>
        </p:spPr>
      </p:sp>
      <p:sp>
        <p:nvSpPr>
          <p:cNvPr id="20" name="Shape 18"/>
          <p:cNvSpPr/>
          <p:nvPr/>
        </p:nvSpPr>
        <p:spPr>
          <a:xfrm>
            <a:off x="7114580" y="4103370"/>
            <a:ext cx="401241" cy="401241"/>
          </a:xfrm>
          <a:prstGeom prst="roundRect">
            <a:avLst>
              <a:gd name="adj" fmla="val 6668"/>
            </a:avLst>
          </a:prstGeom>
          <a:solidFill>
            <a:srgbClr val="3A3B3C"/>
          </a:solidFill>
          <a:ln/>
        </p:spPr>
      </p:sp>
      <p:sp>
        <p:nvSpPr>
          <p:cNvPr id="21" name="Text 19"/>
          <p:cNvSpPr/>
          <p:nvPr/>
        </p:nvSpPr>
        <p:spPr>
          <a:xfrm>
            <a:off x="7236857" y="4170164"/>
            <a:ext cx="156567" cy="267533"/>
          </a:xfrm>
          <a:prstGeom prst="rect">
            <a:avLst/>
          </a:prstGeom>
          <a:noFill/>
          <a:ln/>
        </p:spPr>
        <p:txBody>
          <a:bodyPr wrap="none" lIns="0" tIns="0" rIns="0" bIns="0" rtlCol="0" anchor="t"/>
          <a:lstStyle/>
          <a:p>
            <a:pPr algn="ctr" indent="0" marL="0">
              <a:lnSpc>
                <a:spcPts val="2100"/>
              </a:lnSpc>
              <a:buNone/>
            </a:pPr>
            <a:r>
              <a:rPr lang="en-US" sz="2100" dirty="0">
                <a:solidFill>
                  <a:srgbClr val="CFCBBF"/>
                </a:solidFill>
                <a:latin typeface="Prata" pitchFamily="34" charset="0"/>
                <a:ea typeface="Prata" pitchFamily="34" charset="-122"/>
                <a:cs typeface="Prata" pitchFamily="34" charset="-120"/>
              </a:rPr>
              <a:t>4</a:t>
            </a:r>
            <a:endParaRPr lang="en-US" sz="2100" dirty="0"/>
          </a:p>
        </p:txBody>
      </p:sp>
      <p:sp>
        <p:nvSpPr>
          <p:cNvPr id="22" name="Text 20"/>
          <p:cNvSpPr/>
          <p:nvPr/>
        </p:nvSpPr>
        <p:spPr>
          <a:xfrm>
            <a:off x="8296156" y="4081105"/>
            <a:ext cx="2229564" cy="278725"/>
          </a:xfrm>
          <a:prstGeom prst="rect">
            <a:avLst/>
          </a:prstGeom>
          <a:noFill/>
          <a:ln/>
        </p:spPr>
        <p:txBody>
          <a:bodyPr wrap="none" lIns="0" tIns="0" rIns="0" bIns="0" rtlCol="0" anchor="t"/>
          <a:lstStyle/>
          <a:p>
            <a:pPr algn="l" indent="0" marL="0">
              <a:lnSpc>
                <a:spcPts val="2150"/>
              </a:lnSpc>
              <a:buNone/>
            </a:pPr>
            <a:r>
              <a:rPr lang="en-US" sz="1750" dirty="0">
                <a:solidFill>
                  <a:srgbClr val="CFCBBF"/>
                </a:solidFill>
                <a:latin typeface="Prata" pitchFamily="34" charset="0"/>
                <a:ea typeface="Prata" pitchFamily="34" charset="-122"/>
                <a:cs typeface="Prata" pitchFamily="34" charset="-120"/>
              </a:rPr>
              <a:t>Покриття</a:t>
            </a:r>
            <a:endParaRPr lang="en-US" sz="1750" dirty="0"/>
          </a:p>
        </p:txBody>
      </p:sp>
      <p:sp>
        <p:nvSpPr>
          <p:cNvPr id="23" name="Text 21"/>
          <p:cNvSpPr/>
          <p:nvPr/>
        </p:nvSpPr>
        <p:spPr>
          <a:xfrm>
            <a:off x="8296156" y="4466749"/>
            <a:ext cx="5709999" cy="570548"/>
          </a:xfrm>
          <a:prstGeom prst="rect">
            <a:avLst/>
          </a:prstGeom>
          <a:noFill/>
          <a:ln/>
        </p:spPr>
        <p:txBody>
          <a:bodyPr wrap="square" lIns="0" tIns="0" rIns="0" bIns="0" rtlCol="0" anchor="t"/>
          <a:lstStyle/>
          <a:p>
            <a:pPr algn="l" indent="0" marL="0">
              <a:lnSpc>
                <a:spcPts val="2200"/>
              </a:lnSpc>
              <a:buNone/>
            </a:pPr>
            <a:r>
              <a:rPr lang="en-US" sz="1400" dirty="0">
                <a:solidFill>
                  <a:srgbClr val="CFCBBF"/>
                </a:solidFill>
                <a:latin typeface="Raleway" pitchFamily="34" charset="0"/>
                <a:ea typeface="Raleway" pitchFamily="34" charset="-122"/>
                <a:cs typeface="Raleway" pitchFamily="34" charset="-120"/>
              </a:rPr>
              <a:t>Дерев'яне покриття підлоги має бути твердим, пружним та травмобезпечним.</a:t>
            </a:r>
            <a:endParaRPr lang="en-US" sz="1400" dirty="0"/>
          </a:p>
        </p:txBody>
      </p:sp>
      <p:sp>
        <p:nvSpPr>
          <p:cNvPr id="24" name="Shape 22"/>
          <p:cNvSpPr/>
          <p:nvPr/>
        </p:nvSpPr>
        <p:spPr>
          <a:xfrm>
            <a:off x="6513195" y="5095280"/>
            <a:ext cx="624245" cy="22860"/>
          </a:xfrm>
          <a:prstGeom prst="roundRect">
            <a:avLst>
              <a:gd name="adj" fmla="val 117042"/>
            </a:avLst>
          </a:prstGeom>
          <a:solidFill>
            <a:srgbClr val="535455"/>
          </a:solidFill>
          <a:ln/>
        </p:spPr>
      </p:sp>
      <p:sp>
        <p:nvSpPr>
          <p:cNvPr id="25" name="Shape 23"/>
          <p:cNvSpPr/>
          <p:nvPr/>
        </p:nvSpPr>
        <p:spPr>
          <a:xfrm>
            <a:off x="7114580" y="4906089"/>
            <a:ext cx="401241" cy="401241"/>
          </a:xfrm>
          <a:prstGeom prst="roundRect">
            <a:avLst>
              <a:gd name="adj" fmla="val 6668"/>
            </a:avLst>
          </a:prstGeom>
          <a:solidFill>
            <a:srgbClr val="3A3B3C"/>
          </a:solidFill>
          <a:ln/>
        </p:spPr>
      </p:sp>
      <p:sp>
        <p:nvSpPr>
          <p:cNvPr id="26" name="Text 24"/>
          <p:cNvSpPr/>
          <p:nvPr/>
        </p:nvSpPr>
        <p:spPr>
          <a:xfrm>
            <a:off x="7234118" y="4972883"/>
            <a:ext cx="162163" cy="267533"/>
          </a:xfrm>
          <a:prstGeom prst="rect">
            <a:avLst/>
          </a:prstGeom>
          <a:noFill/>
          <a:ln/>
        </p:spPr>
        <p:txBody>
          <a:bodyPr wrap="none" lIns="0" tIns="0" rIns="0" bIns="0" rtlCol="0" anchor="t"/>
          <a:lstStyle/>
          <a:p>
            <a:pPr algn="ctr" indent="0" marL="0">
              <a:lnSpc>
                <a:spcPts val="2100"/>
              </a:lnSpc>
              <a:buNone/>
            </a:pPr>
            <a:r>
              <a:rPr lang="en-US" sz="2100" dirty="0">
                <a:solidFill>
                  <a:srgbClr val="CFCBBF"/>
                </a:solidFill>
                <a:latin typeface="Prata" pitchFamily="34" charset="0"/>
                <a:ea typeface="Prata" pitchFamily="34" charset="-122"/>
                <a:cs typeface="Prata" pitchFamily="34" charset="-120"/>
              </a:rPr>
              <a:t>5</a:t>
            </a:r>
            <a:endParaRPr lang="en-US" sz="2100" dirty="0"/>
          </a:p>
        </p:txBody>
      </p:sp>
      <p:sp>
        <p:nvSpPr>
          <p:cNvPr id="27" name="Text 25"/>
          <p:cNvSpPr/>
          <p:nvPr/>
        </p:nvSpPr>
        <p:spPr>
          <a:xfrm>
            <a:off x="4104680" y="4883825"/>
            <a:ext cx="2229564" cy="278725"/>
          </a:xfrm>
          <a:prstGeom prst="rect">
            <a:avLst/>
          </a:prstGeom>
          <a:noFill/>
          <a:ln/>
        </p:spPr>
        <p:txBody>
          <a:bodyPr wrap="none" lIns="0" tIns="0" rIns="0" bIns="0" rtlCol="0" anchor="t"/>
          <a:lstStyle/>
          <a:p>
            <a:pPr algn="r" indent="0" marL="0">
              <a:lnSpc>
                <a:spcPts val="2150"/>
              </a:lnSpc>
              <a:buNone/>
            </a:pPr>
            <a:r>
              <a:rPr lang="en-US" sz="1750" dirty="0">
                <a:solidFill>
                  <a:srgbClr val="CFCBBF"/>
                </a:solidFill>
                <a:latin typeface="Prata" pitchFamily="34" charset="0"/>
                <a:ea typeface="Prata" pitchFamily="34" charset="-122"/>
                <a:cs typeface="Prata" pitchFamily="34" charset="-120"/>
              </a:rPr>
              <a:t>Вентиляція</a:t>
            </a:r>
            <a:endParaRPr lang="en-US" sz="1750" dirty="0"/>
          </a:p>
        </p:txBody>
      </p:sp>
      <p:sp>
        <p:nvSpPr>
          <p:cNvPr id="28" name="Text 26"/>
          <p:cNvSpPr/>
          <p:nvPr/>
        </p:nvSpPr>
        <p:spPr>
          <a:xfrm>
            <a:off x="624245" y="5269468"/>
            <a:ext cx="5709999" cy="570548"/>
          </a:xfrm>
          <a:prstGeom prst="rect">
            <a:avLst/>
          </a:prstGeom>
          <a:noFill/>
          <a:ln/>
        </p:spPr>
        <p:txBody>
          <a:bodyPr wrap="square" lIns="0" tIns="0" rIns="0" bIns="0" rtlCol="0" anchor="t"/>
          <a:lstStyle/>
          <a:p>
            <a:pPr algn="r" indent="0" marL="0">
              <a:lnSpc>
                <a:spcPts val="2200"/>
              </a:lnSpc>
              <a:buNone/>
            </a:pPr>
            <a:r>
              <a:rPr lang="en-US" sz="1400" dirty="0">
                <a:solidFill>
                  <a:srgbClr val="CFCBBF"/>
                </a:solidFill>
                <a:latin typeface="Raleway" pitchFamily="34" charset="0"/>
                <a:ea typeface="Raleway" pitchFamily="34" charset="-122"/>
                <a:cs typeface="Raleway" pitchFamily="34" charset="-120"/>
              </a:rPr>
              <a:t>Система вентиляції забезпечує надходження свіжого повітря та видалення забрудненого.</a:t>
            </a:r>
            <a:endParaRPr lang="en-US" sz="1400" dirty="0"/>
          </a:p>
        </p:txBody>
      </p:sp>
      <p:sp>
        <p:nvSpPr>
          <p:cNvPr id="29" name="Shape 27"/>
          <p:cNvSpPr/>
          <p:nvPr/>
        </p:nvSpPr>
        <p:spPr>
          <a:xfrm>
            <a:off x="7492960" y="5897999"/>
            <a:ext cx="624245" cy="22860"/>
          </a:xfrm>
          <a:prstGeom prst="roundRect">
            <a:avLst>
              <a:gd name="adj" fmla="val 117042"/>
            </a:avLst>
          </a:prstGeom>
          <a:solidFill>
            <a:srgbClr val="535455"/>
          </a:solidFill>
          <a:ln/>
        </p:spPr>
      </p:sp>
      <p:sp>
        <p:nvSpPr>
          <p:cNvPr id="30" name="Shape 28"/>
          <p:cNvSpPr/>
          <p:nvPr/>
        </p:nvSpPr>
        <p:spPr>
          <a:xfrm>
            <a:off x="7114580" y="5708809"/>
            <a:ext cx="401241" cy="401241"/>
          </a:xfrm>
          <a:prstGeom prst="roundRect">
            <a:avLst>
              <a:gd name="adj" fmla="val 6668"/>
            </a:avLst>
          </a:prstGeom>
          <a:solidFill>
            <a:srgbClr val="3A3B3C"/>
          </a:solidFill>
          <a:ln/>
        </p:spPr>
      </p:sp>
      <p:sp>
        <p:nvSpPr>
          <p:cNvPr id="31" name="Text 29"/>
          <p:cNvSpPr/>
          <p:nvPr/>
        </p:nvSpPr>
        <p:spPr>
          <a:xfrm>
            <a:off x="7228284" y="5775603"/>
            <a:ext cx="173712" cy="267533"/>
          </a:xfrm>
          <a:prstGeom prst="rect">
            <a:avLst/>
          </a:prstGeom>
          <a:noFill/>
          <a:ln/>
        </p:spPr>
        <p:txBody>
          <a:bodyPr wrap="none" lIns="0" tIns="0" rIns="0" bIns="0" rtlCol="0" anchor="t"/>
          <a:lstStyle/>
          <a:p>
            <a:pPr algn="ctr" indent="0" marL="0">
              <a:lnSpc>
                <a:spcPts val="2100"/>
              </a:lnSpc>
              <a:buNone/>
            </a:pPr>
            <a:r>
              <a:rPr lang="en-US" sz="2100" dirty="0">
                <a:solidFill>
                  <a:srgbClr val="CFCBBF"/>
                </a:solidFill>
                <a:latin typeface="Prata" pitchFamily="34" charset="0"/>
                <a:ea typeface="Prata" pitchFamily="34" charset="-122"/>
                <a:cs typeface="Prata" pitchFamily="34" charset="-120"/>
              </a:rPr>
              <a:t>6</a:t>
            </a:r>
            <a:endParaRPr lang="en-US" sz="2100" dirty="0"/>
          </a:p>
        </p:txBody>
      </p:sp>
      <p:sp>
        <p:nvSpPr>
          <p:cNvPr id="32" name="Text 30"/>
          <p:cNvSpPr/>
          <p:nvPr/>
        </p:nvSpPr>
        <p:spPr>
          <a:xfrm>
            <a:off x="8296156" y="5686544"/>
            <a:ext cx="2229564" cy="278725"/>
          </a:xfrm>
          <a:prstGeom prst="rect">
            <a:avLst/>
          </a:prstGeom>
          <a:noFill/>
          <a:ln/>
        </p:spPr>
        <p:txBody>
          <a:bodyPr wrap="none" lIns="0" tIns="0" rIns="0" bIns="0" rtlCol="0" anchor="t"/>
          <a:lstStyle/>
          <a:p>
            <a:pPr algn="l" indent="0" marL="0">
              <a:lnSpc>
                <a:spcPts val="2150"/>
              </a:lnSpc>
              <a:buNone/>
            </a:pPr>
            <a:r>
              <a:rPr lang="en-US" sz="1750" dirty="0">
                <a:solidFill>
                  <a:srgbClr val="CFCBBF"/>
                </a:solidFill>
                <a:latin typeface="Prata" pitchFamily="34" charset="0"/>
                <a:ea typeface="Prata" pitchFamily="34" charset="-122"/>
                <a:cs typeface="Prata" pitchFamily="34" charset="-120"/>
              </a:rPr>
              <a:t>Опалення</a:t>
            </a:r>
            <a:endParaRPr lang="en-US" sz="1750" dirty="0"/>
          </a:p>
        </p:txBody>
      </p:sp>
      <p:sp>
        <p:nvSpPr>
          <p:cNvPr id="33" name="Text 31"/>
          <p:cNvSpPr/>
          <p:nvPr/>
        </p:nvSpPr>
        <p:spPr>
          <a:xfrm>
            <a:off x="8296156" y="6072188"/>
            <a:ext cx="5709999" cy="570548"/>
          </a:xfrm>
          <a:prstGeom prst="rect">
            <a:avLst/>
          </a:prstGeom>
          <a:noFill/>
          <a:ln/>
        </p:spPr>
        <p:txBody>
          <a:bodyPr wrap="square" lIns="0" tIns="0" rIns="0" bIns="0" rtlCol="0" anchor="t"/>
          <a:lstStyle/>
          <a:p>
            <a:pPr algn="l" indent="0" marL="0">
              <a:lnSpc>
                <a:spcPts val="2200"/>
              </a:lnSpc>
              <a:buNone/>
            </a:pPr>
            <a:r>
              <a:rPr lang="en-US" sz="1400" dirty="0">
                <a:solidFill>
                  <a:srgbClr val="CFCBBF"/>
                </a:solidFill>
                <a:latin typeface="Raleway" pitchFamily="34" charset="0"/>
                <a:ea typeface="Raleway" pitchFamily="34" charset="-122"/>
                <a:cs typeface="Raleway" pitchFamily="34" charset="-120"/>
              </a:rPr>
              <a:t>Температура повітря в залі має бути 15-170 С, роздягальні – 19-23 градуси, душових – 25.</a:t>
            </a:r>
            <a:endParaRPr lang="en-US" sz="1400" dirty="0"/>
          </a:p>
        </p:txBody>
      </p:sp>
      <p:sp>
        <p:nvSpPr>
          <p:cNvPr id="34" name="Shape 32"/>
          <p:cNvSpPr/>
          <p:nvPr/>
        </p:nvSpPr>
        <p:spPr>
          <a:xfrm>
            <a:off x="6513195" y="6700718"/>
            <a:ext cx="624245" cy="22860"/>
          </a:xfrm>
          <a:prstGeom prst="roundRect">
            <a:avLst>
              <a:gd name="adj" fmla="val 117042"/>
            </a:avLst>
          </a:prstGeom>
          <a:solidFill>
            <a:srgbClr val="535455"/>
          </a:solidFill>
          <a:ln/>
        </p:spPr>
      </p:sp>
      <p:sp>
        <p:nvSpPr>
          <p:cNvPr id="35" name="Shape 33"/>
          <p:cNvSpPr/>
          <p:nvPr/>
        </p:nvSpPr>
        <p:spPr>
          <a:xfrm>
            <a:off x="7114580" y="6511528"/>
            <a:ext cx="401241" cy="401241"/>
          </a:xfrm>
          <a:prstGeom prst="roundRect">
            <a:avLst>
              <a:gd name="adj" fmla="val 6668"/>
            </a:avLst>
          </a:prstGeom>
          <a:solidFill>
            <a:srgbClr val="3A3B3C"/>
          </a:solidFill>
          <a:ln/>
        </p:spPr>
      </p:sp>
      <p:sp>
        <p:nvSpPr>
          <p:cNvPr id="36" name="Text 34"/>
          <p:cNvSpPr/>
          <p:nvPr/>
        </p:nvSpPr>
        <p:spPr>
          <a:xfrm>
            <a:off x="7248287" y="6578322"/>
            <a:ext cx="133826" cy="267533"/>
          </a:xfrm>
          <a:prstGeom prst="rect">
            <a:avLst/>
          </a:prstGeom>
          <a:noFill/>
          <a:ln/>
        </p:spPr>
        <p:txBody>
          <a:bodyPr wrap="none" lIns="0" tIns="0" rIns="0" bIns="0" rtlCol="0" anchor="t"/>
          <a:lstStyle/>
          <a:p>
            <a:pPr algn="ctr" indent="0" marL="0">
              <a:lnSpc>
                <a:spcPts val="2100"/>
              </a:lnSpc>
              <a:buNone/>
            </a:pPr>
            <a:r>
              <a:rPr lang="en-US" sz="2100" dirty="0">
                <a:solidFill>
                  <a:srgbClr val="CFCBBF"/>
                </a:solidFill>
                <a:latin typeface="Prata" pitchFamily="34" charset="0"/>
                <a:ea typeface="Prata" pitchFamily="34" charset="-122"/>
                <a:cs typeface="Prata" pitchFamily="34" charset="-120"/>
              </a:rPr>
              <a:t>7</a:t>
            </a:r>
            <a:endParaRPr lang="en-US" sz="2100" dirty="0"/>
          </a:p>
        </p:txBody>
      </p:sp>
      <p:sp>
        <p:nvSpPr>
          <p:cNvPr id="37" name="Text 35"/>
          <p:cNvSpPr/>
          <p:nvPr/>
        </p:nvSpPr>
        <p:spPr>
          <a:xfrm>
            <a:off x="3653076" y="6489263"/>
            <a:ext cx="2681168" cy="278725"/>
          </a:xfrm>
          <a:prstGeom prst="rect">
            <a:avLst/>
          </a:prstGeom>
          <a:noFill/>
          <a:ln/>
        </p:spPr>
        <p:txBody>
          <a:bodyPr wrap="none" lIns="0" tIns="0" rIns="0" bIns="0" rtlCol="0" anchor="t"/>
          <a:lstStyle/>
          <a:p>
            <a:pPr algn="r" indent="0" marL="0">
              <a:lnSpc>
                <a:spcPts val="2150"/>
              </a:lnSpc>
              <a:buNone/>
            </a:pPr>
            <a:r>
              <a:rPr lang="en-US" sz="1750" dirty="0">
                <a:solidFill>
                  <a:srgbClr val="CFCBBF"/>
                </a:solidFill>
                <a:latin typeface="Prata" pitchFamily="34" charset="0"/>
                <a:ea typeface="Prata" pitchFamily="34" charset="-122"/>
                <a:cs typeface="Prata" pitchFamily="34" charset="-120"/>
              </a:rPr>
              <a:t>Кольорове оформлення</a:t>
            </a:r>
            <a:endParaRPr lang="en-US" sz="1750" dirty="0"/>
          </a:p>
        </p:txBody>
      </p:sp>
      <p:sp>
        <p:nvSpPr>
          <p:cNvPr id="38" name="Text 36"/>
          <p:cNvSpPr/>
          <p:nvPr/>
        </p:nvSpPr>
        <p:spPr>
          <a:xfrm>
            <a:off x="624245" y="6874907"/>
            <a:ext cx="5709999" cy="570548"/>
          </a:xfrm>
          <a:prstGeom prst="rect">
            <a:avLst/>
          </a:prstGeom>
          <a:noFill/>
          <a:ln/>
        </p:spPr>
        <p:txBody>
          <a:bodyPr wrap="square" lIns="0" tIns="0" rIns="0" bIns="0" rtlCol="0" anchor="t"/>
          <a:lstStyle/>
          <a:p>
            <a:pPr algn="r" indent="0" marL="0">
              <a:lnSpc>
                <a:spcPts val="2200"/>
              </a:lnSpc>
              <a:buNone/>
            </a:pPr>
            <a:r>
              <a:rPr lang="en-US" sz="1400" dirty="0">
                <a:solidFill>
                  <a:srgbClr val="CFCBBF"/>
                </a:solidFill>
                <a:latin typeface="Raleway" pitchFamily="34" charset="0"/>
                <a:ea typeface="Raleway" pitchFamily="34" charset="-122"/>
                <a:cs typeface="Raleway" pitchFamily="34" charset="-120"/>
              </a:rPr>
              <a:t>Стіни мають бути пофарбовані в світлі тони, що сприяють психологічному комфорту.</a:t>
            </a:r>
            <a:endParaRPr lang="en-US" sz="1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690205" y="651391"/>
            <a:ext cx="12392978" cy="616268"/>
          </a:xfrm>
          <a:prstGeom prst="rect">
            <a:avLst/>
          </a:prstGeom>
          <a:noFill/>
          <a:ln/>
        </p:spPr>
        <p:txBody>
          <a:bodyPr wrap="none" lIns="0" tIns="0" rIns="0" bIns="0" rtlCol="0" anchor="t"/>
          <a:lstStyle/>
          <a:p>
            <a:pPr indent="0" marL="0">
              <a:lnSpc>
                <a:spcPts val="4850"/>
              </a:lnSpc>
              <a:buNone/>
            </a:pPr>
            <a:r>
              <a:rPr lang="en-US" sz="3850" dirty="0">
                <a:solidFill>
                  <a:srgbClr val="F2E782"/>
                </a:solidFill>
                <a:latin typeface="Prata" pitchFamily="34" charset="0"/>
                <a:ea typeface="Prata" pitchFamily="34" charset="-122"/>
                <a:cs typeface="Prata" pitchFamily="34" charset="-120"/>
              </a:rPr>
              <a:t>Вимоги до пришкільних спортивних майданчиків</a:t>
            </a:r>
            <a:endParaRPr lang="en-US" sz="3850" dirty="0"/>
          </a:p>
        </p:txBody>
      </p:sp>
      <p:pic>
        <p:nvPicPr>
          <p:cNvPr id="3" name="Image 0" descr="preencoded.png">    </p:cNvPr>
          <p:cNvPicPr>
            <a:picLocks noChangeAspect="1"/>
          </p:cNvPicPr>
          <p:nvPr/>
        </p:nvPicPr>
        <p:blipFill>
          <a:blip r:embed="rId1"/>
          <a:stretch>
            <a:fillRect/>
          </a:stretch>
        </p:blipFill>
        <p:spPr>
          <a:xfrm>
            <a:off x="690205" y="1661993"/>
            <a:ext cx="985957" cy="1183243"/>
          </a:xfrm>
          <a:prstGeom prst="rect">
            <a:avLst/>
          </a:prstGeom>
        </p:spPr>
      </p:pic>
      <p:sp>
        <p:nvSpPr>
          <p:cNvPr id="4" name="Text 1"/>
          <p:cNvSpPr/>
          <p:nvPr/>
        </p:nvSpPr>
        <p:spPr>
          <a:xfrm>
            <a:off x="1971913" y="1859161"/>
            <a:ext cx="2465070" cy="308015"/>
          </a:xfrm>
          <a:prstGeom prst="rect">
            <a:avLst/>
          </a:prstGeom>
          <a:noFill/>
          <a:ln/>
        </p:spPr>
        <p:txBody>
          <a:bodyPr wrap="none" lIns="0" tIns="0" rIns="0" bIns="0" rtlCol="0" anchor="t"/>
          <a:lstStyle/>
          <a:p>
            <a:pPr algn="l" indent="0" marL="0">
              <a:lnSpc>
                <a:spcPts val="2400"/>
              </a:lnSpc>
              <a:buNone/>
            </a:pPr>
            <a:r>
              <a:rPr lang="en-US" sz="1900" dirty="0">
                <a:solidFill>
                  <a:srgbClr val="CFCBBF"/>
                </a:solidFill>
                <a:latin typeface="Prata" pitchFamily="34" charset="0"/>
                <a:ea typeface="Prata" pitchFamily="34" charset="-122"/>
                <a:cs typeface="Prata" pitchFamily="34" charset="-120"/>
              </a:rPr>
              <a:t>Розміщення</a:t>
            </a:r>
            <a:endParaRPr lang="en-US" sz="1900" dirty="0"/>
          </a:p>
        </p:txBody>
      </p:sp>
      <p:sp>
        <p:nvSpPr>
          <p:cNvPr id="5" name="Text 2"/>
          <p:cNvSpPr/>
          <p:nvPr/>
        </p:nvSpPr>
        <p:spPr>
          <a:xfrm>
            <a:off x="1971913" y="2285405"/>
            <a:ext cx="11968282" cy="315397"/>
          </a:xfrm>
          <a:prstGeom prst="rect">
            <a:avLst/>
          </a:prstGeom>
          <a:noFill/>
          <a:ln/>
        </p:spPr>
        <p:txBody>
          <a:bodyPr wrap="none" lIns="0" tIns="0" rIns="0" bIns="0" rtlCol="0" anchor="t"/>
          <a:lstStyle/>
          <a:p>
            <a:pPr algn="l" indent="0" marL="0">
              <a:lnSpc>
                <a:spcPts val="2450"/>
              </a:lnSpc>
              <a:buNone/>
            </a:pPr>
            <a:r>
              <a:rPr lang="en-US" sz="1550" dirty="0">
                <a:solidFill>
                  <a:srgbClr val="CFCBBF"/>
                </a:solidFill>
                <a:latin typeface="Raleway" pitchFamily="34" charset="0"/>
                <a:ea typeface="Raleway" pitchFamily="34" charset="-122"/>
                <a:cs typeface="Raleway" pitchFamily="34" charset="-120"/>
              </a:rPr>
              <a:t>Майданчики повинні бути розміщені на відстані не менш як 10 м від навчальних корпусів.</a:t>
            </a:r>
            <a:endParaRPr lang="en-US" sz="1550" dirty="0"/>
          </a:p>
        </p:txBody>
      </p:sp>
      <p:pic>
        <p:nvPicPr>
          <p:cNvPr id="6" name="Image 1" descr="preencoded.png">    </p:cNvPr>
          <p:cNvPicPr>
            <a:picLocks noChangeAspect="1"/>
          </p:cNvPicPr>
          <p:nvPr/>
        </p:nvPicPr>
        <p:blipFill>
          <a:blip r:embed="rId2"/>
          <a:stretch>
            <a:fillRect/>
          </a:stretch>
        </p:blipFill>
        <p:spPr>
          <a:xfrm>
            <a:off x="690205" y="2845237"/>
            <a:ext cx="985957" cy="1183243"/>
          </a:xfrm>
          <a:prstGeom prst="rect">
            <a:avLst/>
          </a:prstGeom>
        </p:spPr>
      </p:pic>
      <p:sp>
        <p:nvSpPr>
          <p:cNvPr id="7" name="Text 3"/>
          <p:cNvSpPr/>
          <p:nvPr/>
        </p:nvSpPr>
        <p:spPr>
          <a:xfrm>
            <a:off x="1971913" y="3042404"/>
            <a:ext cx="2465070" cy="308015"/>
          </a:xfrm>
          <a:prstGeom prst="rect">
            <a:avLst/>
          </a:prstGeom>
          <a:noFill/>
          <a:ln/>
        </p:spPr>
        <p:txBody>
          <a:bodyPr wrap="none" lIns="0" tIns="0" rIns="0" bIns="0" rtlCol="0" anchor="t"/>
          <a:lstStyle/>
          <a:p>
            <a:pPr algn="l" indent="0" marL="0">
              <a:lnSpc>
                <a:spcPts val="2400"/>
              </a:lnSpc>
              <a:buNone/>
            </a:pPr>
            <a:r>
              <a:rPr lang="en-US" sz="1900" dirty="0">
                <a:solidFill>
                  <a:srgbClr val="CFCBBF"/>
                </a:solidFill>
                <a:latin typeface="Prata" pitchFamily="34" charset="0"/>
                <a:ea typeface="Prata" pitchFamily="34" charset="-122"/>
                <a:cs typeface="Prata" pitchFamily="34" charset="-120"/>
              </a:rPr>
              <a:t>Огорожа</a:t>
            </a:r>
            <a:endParaRPr lang="en-US" sz="1900" dirty="0"/>
          </a:p>
        </p:txBody>
      </p:sp>
      <p:sp>
        <p:nvSpPr>
          <p:cNvPr id="8" name="Text 4"/>
          <p:cNvSpPr/>
          <p:nvPr/>
        </p:nvSpPr>
        <p:spPr>
          <a:xfrm>
            <a:off x="1971913" y="3468648"/>
            <a:ext cx="11968282" cy="315397"/>
          </a:xfrm>
          <a:prstGeom prst="rect">
            <a:avLst/>
          </a:prstGeom>
          <a:noFill/>
          <a:ln/>
        </p:spPr>
        <p:txBody>
          <a:bodyPr wrap="none" lIns="0" tIns="0" rIns="0" bIns="0" rtlCol="0" anchor="t"/>
          <a:lstStyle/>
          <a:p>
            <a:pPr algn="l" indent="0" marL="0">
              <a:lnSpc>
                <a:spcPts val="2450"/>
              </a:lnSpc>
              <a:buNone/>
            </a:pPr>
            <a:r>
              <a:rPr lang="en-US" sz="1550" dirty="0">
                <a:solidFill>
                  <a:srgbClr val="CFCBBF"/>
                </a:solidFill>
                <a:latin typeface="Raleway" pitchFamily="34" charset="0"/>
                <a:ea typeface="Raleway" pitchFamily="34" charset="-122"/>
                <a:cs typeface="Raleway" pitchFamily="34" charset="-120"/>
              </a:rPr>
              <a:t>Майданчики повинні бути огороджені по периметру для безпеки.</a:t>
            </a:r>
            <a:endParaRPr lang="en-US" sz="1550" dirty="0"/>
          </a:p>
        </p:txBody>
      </p:sp>
      <p:pic>
        <p:nvPicPr>
          <p:cNvPr id="9" name="Image 2" descr="preencoded.png">    </p:cNvPr>
          <p:cNvPicPr>
            <a:picLocks noChangeAspect="1"/>
          </p:cNvPicPr>
          <p:nvPr/>
        </p:nvPicPr>
        <p:blipFill>
          <a:blip r:embed="rId3"/>
          <a:stretch>
            <a:fillRect/>
          </a:stretch>
        </p:blipFill>
        <p:spPr>
          <a:xfrm>
            <a:off x="690205" y="4028480"/>
            <a:ext cx="985957" cy="1183243"/>
          </a:xfrm>
          <a:prstGeom prst="rect">
            <a:avLst/>
          </a:prstGeom>
        </p:spPr>
      </p:pic>
      <p:sp>
        <p:nvSpPr>
          <p:cNvPr id="10" name="Text 5"/>
          <p:cNvSpPr/>
          <p:nvPr/>
        </p:nvSpPr>
        <p:spPr>
          <a:xfrm>
            <a:off x="1971913" y="4225647"/>
            <a:ext cx="2465070" cy="308015"/>
          </a:xfrm>
          <a:prstGeom prst="rect">
            <a:avLst/>
          </a:prstGeom>
          <a:noFill/>
          <a:ln/>
        </p:spPr>
        <p:txBody>
          <a:bodyPr wrap="none" lIns="0" tIns="0" rIns="0" bIns="0" rtlCol="0" anchor="t"/>
          <a:lstStyle/>
          <a:p>
            <a:pPr algn="l" indent="0" marL="0">
              <a:lnSpc>
                <a:spcPts val="2400"/>
              </a:lnSpc>
              <a:buNone/>
            </a:pPr>
            <a:r>
              <a:rPr lang="en-US" sz="1900" dirty="0">
                <a:solidFill>
                  <a:srgbClr val="CFCBBF"/>
                </a:solidFill>
                <a:latin typeface="Prata" pitchFamily="34" charset="0"/>
                <a:ea typeface="Prata" pitchFamily="34" charset="-122"/>
                <a:cs typeface="Prata" pitchFamily="34" charset="-120"/>
              </a:rPr>
              <a:t>Обладнання</a:t>
            </a:r>
            <a:endParaRPr lang="en-US" sz="1900" dirty="0"/>
          </a:p>
        </p:txBody>
      </p:sp>
      <p:sp>
        <p:nvSpPr>
          <p:cNvPr id="11" name="Text 6"/>
          <p:cNvSpPr/>
          <p:nvPr/>
        </p:nvSpPr>
        <p:spPr>
          <a:xfrm>
            <a:off x="1971913" y="4651891"/>
            <a:ext cx="11968282" cy="315397"/>
          </a:xfrm>
          <a:prstGeom prst="rect">
            <a:avLst/>
          </a:prstGeom>
          <a:noFill/>
          <a:ln/>
        </p:spPr>
        <p:txBody>
          <a:bodyPr wrap="none" lIns="0" tIns="0" rIns="0" bIns="0" rtlCol="0" anchor="t"/>
          <a:lstStyle/>
          <a:p>
            <a:pPr algn="l" indent="0" marL="0">
              <a:lnSpc>
                <a:spcPts val="2450"/>
              </a:lnSpc>
              <a:buNone/>
            </a:pPr>
            <a:r>
              <a:rPr lang="en-US" sz="1550" dirty="0">
                <a:solidFill>
                  <a:srgbClr val="CFCBBF"/>
                </a:solidFill>
                <a:latin typeface="Raleway" pitchFamily="34" charset="0"/>
                <a:ea typeface="Raleway" pitchFamily="34" charset="-122"/>
                <a:cs typeface="Raleway" pitchFamily="34" charset="-120"/>
              </a:rPr>
              <a:t>Майданчики повинні бути обладнані відповідно до видів спорту, які на них проводяться.</a:t>
            </a:r>
            <a:endParaRPr lang="en-US" sz="1550" dirty="0"/>
          </a:p>
        </p:txBody>
      </p:sp>
      <p:pic>
        <p:nvPicPr>
          <p:cNvPr id="12" name="Image 3" descr="preencoded.png">    </p:cNvPr>
          <p:cNvPicPr>
            <a:picLocks noChangeAspect="1"/>
          </p:cNvPicPr>
          <p:nvPr/>
        </p:nvPicPr>
        <p:blipFill>
          <a:blip r:embed="rId4"/>
          <a:stretch>
            <a:fillRect/>
          </a:stretch>
        </p:blipFill>
        <p:spPr>
          <a:xfrm>
            <a:off x="690205" y="5211723"/>
            <a:ext cx="985957" cy="1183243"/>
          </a:xfrm>
          <a:prstGeom prst="rect">
            <a:avLst/>
          </a:prstGeom>
        </p:spPr>
      </p:pic>
      <p:sp>
        <p:nvSpPr>
          <p:cNvPr id="13" name="Text 7"/>
          <p:cNvSpPr/>
          <p:nvPr/>
        </p:nvSpPr>
        <p:spPr>
          <a:xfrm>
            <a:off x="1971913" y="5408890"/>
            <a:ext cx="2465070" cy="308015"/>
          </a:xfrm>
          <a:prstGeom prst="rect">
            <a:avLst/>
          </a:prstGeom>
          <a:noFill/>
          <a:ln/>
        </p:spPr>
        <p:txBody>
          <a:bodyPr wrap="none" lIns="0" tIns="0" rIns="0" bIns="0" rtlCol="0" anchor="t"/>
          <a:lstStyle/>
          <a:p>
            <a:pPr algn="l" indent="0" marL="0">
              <a:lnSpc>
                <a:spcPts val="2400"/>
              </a:lnSpc>
              <a:buNone/>
            </a:pPr>
            <a:r>
              <a:rPr lang="en-US" sz="1900" dirty="0">
                <a:solidFill>
                  <a:srgbClr val="CFCBBF"/>
                </a:solidFill>
                <a:latin typeface="Prata" pitchFamily="34" charset="0"/>
                <a:ea typeface="Prata" pitchFamily="34" charset="-122"/>
                <a:cs typeface="Prata" pitchFamily="34" charset="-120"/>
              </a:rPr>
              <a:t>Покриття</a:t>
            </a:r>
            <a:endParaRPr lang="en-US" sz="1900" dirty="0"/>
          </a:p>
        </p:txBody>
      </p:sp>
      <p:sp>
        <p:nvSpPr>
          <p:cNvPr id="14" name="Text 8"/>
          <p:cNvSpPr/>
          <p:nvPr/>
        </p:nvSpPr>
        <p:spPr>
          <a:xfrm>
            <a:off x="1971913" y="5835134"/>
            <a:ext cx="11968282" cy="315397"/>
          </a:xfrm>
          <a:prstGeom prst="rect">
            <a:avLst/>
          </a:prstGeom>
          <a:noFill/>
          <a:ln/>
        </p:spPr>
        <p:txBody>
          <a:bodyPr wrap="none" lIns="0" tIns="0" rIns="0" bIns="0" rtlCol="0" anchor="t"/>
          <a:lstStyle/>
          <a:p>
            <a:pPr algn="l" indent="0" marL="0">
              <a:lnSpc>
                <a:spcPts val="2450"/>
              </a:lnSpc>
              <a:buNone/>
            </a:pPr>
            <a:r>
              <a:rPr lang="en-US" sz="1550" dirty="0">
                <a:solidFill>
                  <a:srgbClr val="CFCBBF"/>
                </a:solidFill>
                <a:latin typeface="Raleway" pitchFamily="34" charset="0"/>
                <a:ea typeface="Raleway" pitchFamily="34" charset="-122"/>
                <a:cs typeface="Raleway" pitchFamily="34" charset="-120"/>
              </a:rPr>
              <a:t>Покриття майданчиків має бути рівним, безпечним та відповідати вимогам до видів спорту.</a:t>
            </a:r>
            <a:endParaRPr lang="en-US" sz="1550" dirty="0"/>
          </a:p>
        </p:txBody>
      </p:sp>
      <p:pic>
        <p:nvPicPr>
          <p:cNvPr id="15" name="Image 4" descr="preencoded.png">    </p:cNvPr>
          <p:cNvPicPr>
            <a:picLocks noChangeAspect="1"/>
          </p:cNvPicPr>
          <p:nvPr/>
        </p:nvPicPr>
        <p:blipFill>
          <a:blip r:embed="rId5"/>
          <a:stretch>
            <a:fillRect/>
          </a:stretch>
        </p:blipFill>
        <p:spPr>
          <a:xfrm>
            <a:off x="690205" y="6394966"/>
            <a:ext cx="985957" cy="1183243"/>
          </a:xfrm>
          <a:prstGeom prst="rect">
            <a:avLst/>
          </a:prstGeom>
        </p:spPr>
      </p:pic>
      <p:sp>
        <p:nvSpPr>
          <p:cNvPr id="16" name="Text 9"/>
          <p:cNvSpPr/>
          <p:nvPr/>
        </p:nvSpPr>
        <p:spPr>
          <a:xfrm>
            <a:off x="1971913" y="6592133"/>
            <a:ext cx="2465070" cy="308015"/>
          </a:xfrm>
          <a:prstGeom prst="rect">
            <a:avLst/>
          </a:prstGeom>
          <a:noFill/>
          <a:ln/>
        </p:spPr>
        <p:txBody>
          <a:bodyPr wrap="none" lIns="0" tIns="0" rIns="0" bIns="0" rtlCol="0" anchor="t"/>
          <a:lstStyle/>
          <a:p>
            <a:pPr algn="l" indent="0" marL="0">
              <a:lnSpc>
                <a:spcPts val="2400"/>
              </a:lnSpc>
              <a:buNone/>
            </a:pPr>
            <a:r>
              <a:rPr lang="en-US" sz="1900" dirty="0">
                <a:solidFill>
                  <a:srgbClr val="CFCBBF"/>
                </a:solidFill>
                <a:latin typeface="Prata" pitchFamily="34" charset="0"/>
                <a:ea typeface="Prata" pitchFamily="34" charset="-122"/>
                <a:cs typeface="Prata" pitchFamily="34" charset="-120"/>
              </a:rPr>
              <a:t>Безпека</a:t>
            </a:r>
            <a:endParaRPr lang="en-US" sz="1900" dirty="0"/>
          </a:p>
        </p:txBody>
      </p:sp>
      <p:sp>
        <p:nvSpPr>
          <p:cNvPr id="17" name="Text 10"/>
          <p:cNvSpPr/>
          <p:nvPr/>
        </p:nvSpPr>
        <p:spPr>
          <a:xfrm>
            <a:off x="1971913" y="7018377"/>
            <a:ext cx="11968282" cy="315397"/>
          </a:xfrm>
          <a:prstGeom prst="rect">
            <a:avLst/>
          </a:prstGeom>
          <a:noFill/>
          <a:ln/>
        </p:spPr>
        <p:txBody>
          <a:bodyPr wrap="none" lIns="0" tIns="0" rIns="0" bIns="0" rtlCol="0" anchor="t"/>
          <a:lstStyle/>
          <a:p>
            <a:pPr algn="l" indent="0" marL="0">
              <a:lnSpc>
                <a:spcPts val="2450"/>
              </a:lnSpc>
              <a:buNone/>
            </a:pPr>
            <a:r>
              <a:rPr lang="en-US" sz="1550" dirty="0">
                <a:solidFill>
                  <a:srgbClr val="CFCBBF"/>
                </a:solidFill>
                <a:latin typeface="Raleway" pitchFamily="34" charset="0"/>
                <a:ea typeface="Raleway" pitchFamily="34" charset="-122"/>
                <a:cs typeface="Raleway" pitchFamily="34" charset="-120"/>
              </a:rPr>
              <a:t>На майданчиках не повинно бути дерев, стовпів, парканів та інших предметів, що можуть спричинити травму.</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2501622"/>
            <a:ext cx="5670590" cy="708779"/>
          </a:xfrm>
          <a:prstGeom prst="rect">
            <a:avLst/>
          </a:prstGeom>
          <a:noFill/>
          <a:ln/>
        </p:spPr>
        <p:txBody>
          <a:bodyPr wrap="none" lIns="0" tIns="0" rIns="0" bIns="0" rtlCol="0" anchor="t"/>
          <a:lstStyle/>
          <a:p>
            <a:pPr indent="0" marL="0">
              <a:lnSpc>
                <a:spcPts val="5550"/>
              </a:lnSpc>
              <a:buNone/>
            </a:pPr>
            <a:r>
              <a:rPr lang="en-US" sz="4450" dirty="0">
                <a:solidFill>
                  <a:srgbClr val="F2E782"/>
                </a:solidFill>
                <a:latin typeface="Prata" pitchFamily="34" charset="0"/>
                <a:ea typeface="Prata" pitchFamily="34" charset="-122"/>
                <a:cs typeface="Prata" pitchFamily="34" charset="-120"/>
              </a:rPr>
              <a:t>Висновки</a:t>
            </a:r>
            <a:endParaRPr lang="en-US" sz="4450" dirty="0"/>
          </a:p>
        </p:txBody>
      </p:sp>
      <p:sp>
        <p:nvSpPr>
          <p:cNvPr id="4" name="Text 1"/>
          <p:cNvSpPr/>
          <p:nvPr/>
        </p:nvSpPr>
        <p:spPr>
          <a:xfrm>
            <a:off x="6280190" y="3550563"/>
            <a:ext cx="7556421" cy="2177415"/>
          </a:xfrm>
          <a:prstGeom prst="rect">
            <a:avLst/>
          </a:prstGeom>
          <a:noFill/>
          <a:ln/>
        </p:spPr>
        <p:txBody>
          <a:bodyPr wrap="square" lIns="0" tIns="0" rIns="0" bIns="0" rtlCol="0" anchor="t"/>
          <a:lstStyle/>
          <a:p>
            <a:pPr indent="0" marL="0">
              <a:lnSpc>
                <a:spcPts val="2850"/>
              </a:lnSpc>
              <a:buNone/>
            </a:pPr>
            <a:r>
              <a:rPr lang="en-US" sz="1750" dirty="0">
                <a:solidFill>
                  <a:srgbClr val="CFCBBF"/>
                </a:solidFill>
                <a:latin typeface="Raleway" pitchFamily="34" charset="0"/>
                <a:ea typeface="Raleway" pitchFamily="34" charset="-122"/>
                <a:cs typeface="Raleway" pitchFamily="34" charset="-120"/>
              </a:rPr>
              <a:t>Спортивні споруди навчальних закладів відіграють важливу роль у розвитку фізичної культури та здоров'я дітей та молоді. Важливо, щоб ці споруди відповідали всім необхідним вимогам безпеки, гігієни та функціональності. Дотримання цих вимог забезпечить комфортне та безпечне середовище для занять спортом, що сприятиме покращенню фізичного та психологічного стану учнів.</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9</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2025-02-26T10:01:53Z</dcterms:created>
  <dcterms:modified xsi:type="dcterms:W3CDTF">2025-02-26T10:01:53Z</dcterms:modified>
</cp:coreProperties>
</file>