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330" r:id="rId4"/>
    <p:sldId id="352" r:id="rId5"/>
    <p:sldId id="350" r:id="rId6"/>
    <p:sldId id="351" r:id="rId7"/>
    <p:sldId id="337" r:id="rId8"/>
    <p:sldId id="353" r:id="rId9"/>
    <p:sldId id="338" r:id="rId10"/>
    <p:sldId id="354" r:id="rId11"/>
    <p:sldId id="339" r:id="rId12"/>
    <p:sldId id="340" r:id="rId13"/>
    <p:sldId id="331" r:id="rId14"/>
    <p:sldId id="356" r:id="rId15"/>
    <p:sldId id="355" r:id="rId16"/>
    <p:sldId id="341" r:id="rId17"/>
    <p:sldId id="357" r:id="rId18"/>
    <p:sldId id="358" r:id="rId19"/>
    <p:sldId id="332" r:id="rId20"/>
    <p:sldId id="360" r:id="rId21"/>
    <p:sldId id="359" r:id="rId22"/>
    <p:sldId id="342" r:id="rId23"/>
    <p:sldId id="361" r:id="rId24"/>
    <p:sldId id="362" r:id="rId25"/>
    <p:sldId id="333" r:id="rId26"/>
    <p:sldId id="343" r:id="rId27"/>
    <p:sldId id="344" r:id="rId28"/>
    <p:sldId id="334" r:id="rId29"/>
    <p:sldId id="364" r:id="rId30"/>
    <p:sldId id="363" r:id="rId31"/>
    <p:sldId id="345" r:id="rId32"/>
    <p:sldId id="346" r:id="rId33"/>
    <p:sldId id="347" r:id="rId34"/>
    <p:sldId id="335" r:id="rId35"/>
    <p:sldId id="348" r:id="rId36"/>
    <p:sldId id="336" r:id="rId37"/>
    <p:sldId id="349" r:id="rId38"/>
    <p:sldId id="329" r:id="rId3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27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7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7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265B68C6-5221-430D-83FC-E7E9A426300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tcaoNEIrI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2nFfxah8RO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oOLiaS6U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2"/>
          <p:cNvSpPr/>
          <p:nvPr/>
        </p:nvSpPr>
        <p:spPr>
          <a:xfrm>
            <a:off x="306720" y="616107"/>
            <a:ext cx="8427240" cy="249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2500" lnSpcReduction="20000"/>
          </a:bodyPr>
          <a:lstStyle/>
          <a:p>
            <a:pPr algn="ctr">
              <a:lnSpc>
                <a:spcPct val="100000"/>
              </a:lnSpc>
              <a:spcBef>
                <a:spcPts val="799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ru-RU" sz="8000" b="1" strike="noStrike" spc="-1" dirty="0" err="1">
                <a:solidFill>
                  <a:srgbClr val="0070C0"/>
                </a:solidFill>
                <a:latin typeface="Calibri"/>
                <a:ea typeface="DejaVu Sans"/>
              </a:rPr>
              <a:t>Лекція</a:t>
            </a:r>
            <a:r>
              <a:rPr lang="ru-RU" sz="8000" b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 № </a:t>
            </a:r>
            <a:r>
              <a:rPr lang="en-US" sz="8000" b="1" spc="-1" dirty="0" smtClean="0">
                <a:solidFill>
                  <a:srgbClr val="0070C0"/>
                </a:solidFill>
                <a:latin typeface="Calibri"/>
                <a:ea typeface="DejaVu Sans"/>
              </a:rPr>
              <a:t>5</a:t>
            </a:r>
            <a:endParaRPr lang="ru-RU" sz="8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uk-UA" sz="5100" b="1" dirty="0" smtClean="0">
                <a:solidFill>
                  <a:srgbClr val="7030A0"/>
                </a:solidFill>
              </a:rPr>
              <a:t>Способи </a:t>
            </a:r>
            <a:r>
              <a:rPr lang="uk-UA" sz="5100" b="1" dirty="0">
                <a:solidFill>
                  <a:srgbClr val="7030A0"/>
                </a:solidFill>
              </a:rPr>
              <a:t>конструювання та введення </a:t>
            </a:r>
            <a:r>
              <a:rPr lang="uk-UA" sz="5100" b="1" dirty="0" err="1">
                <a:solidFill>
                  <a:srgbClr val="7030A0"/>
                </a:solidFill>
              </a:rPr>
              <a:t>рекомбінантних</a:t>
            </a:r>
            <a:r>
              <a:rPr lang="uk-UA" sz="5100" b="1" dirty="0">
                <a:solidFill>
                  <a:srgbClr val="7030A0"/>
                </a:solidFill>
              </a:rPr>
              <a:t> ДНК у клітину. </a:t>
            </a:r>
            <a:endParaRPr lang="en-US" sz="51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lang="uk-UA" sz="5100" b="1" dirty="0" smtClean="0">
                <a:solidFill>
                  <a:srgbClr val="7030A0"/>
                </a:solidFill>
              </a:rPr>
              <a:t>Селекція </a:t>
            </a:r>
            <a:r>
              <a:rPr lang="uk-UA" sz="5100" b="1" dirty="0" err="1">
                <a:solidFill>
                  <a:srgbClr val="7030A0"/>
                </a:solidFill>
              </a:rPr>
              <a:t>рекомбінантних</a:t>
            </a:r>
            <a:r>
              <a:rPr lang="uk-UA" sz="5100" b="1" dirty="0">
                <a:solidFill>
                  <a:srgbClr val="7030A0"/>
                </a:solidFill>
              </a:rPr>
              <a:t> молекул ДНК, експресія генів</a:t>
            </a:r>
            <a:endParaRPr lang="ru-RU" sz="28300" b="0" strike="noStrike" spc="-1" dirty="0">
              <a:solidFill>
                <a:srgbClr val="7030A0"/>
              </a:solidFill>
              <a:latin typeface="Arial"/>
            </a:endParaRPr>
          </a:p>
        </p:txBody>
      </p:sp>
      <p:sp>
        <p:nvSpPr>
          <p:cNvPr id="277" name="CustomShape 5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6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7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8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2" descr="генна інженерія - презентація з інформат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29983" r="59619" b="19851"/>
          <a:stretch/>
        </p:blipFill>
        <p:spPr bwMode="auto">
          <a:xfrm>
            <a:off x="5230415" y="3231441"/>
            <a:ext cx="2895600" cy="27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генна інженерія - презентація з інформати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2" t="32954" r="23538" b="29738"/>
          <a:stretch/>
        </p:blipFill>
        <p:spPr bwMode="auto">
          <a:xfrm>
            <a:off x="2760813" y="3938021"/>
            <a:ext cx="1759527" cy="205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зоксирибонуклеїнова кислота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8" y="3231441"/>
            <a:ext cx="1365880" cy="341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МОЛЕКУЛЯРНОЕ КЛОНИР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846"/>
            <a:ext cx="8797636" cy="612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77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511" y="406084"/>
            <a:ext cx="846512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</a:rPr>
              <a:t>Вектори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додають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рекомбінантній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молекулі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здатність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відтворюватися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незалежно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хромосоми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бактерій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r>
              <a:rPr lang="ru-RU" sz="2000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З’єднання</a:t>
            </a:r>
            <a:r>
              <a:rPr lang="ru-RU" sz="2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вектора з фрагментом ДНК </a:t>
            </a:r>
            <a:r>
              <a:rPr lang="ru-RU" sz="2000" b="1" i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може</a:t>
            </a:r>
            <a:r>
              <a:rPr lang="ru-RU" sz="20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вироблятися</a:t>
            </a:r>
            <a:r>
              <a:rPr lang="en-US" sz="2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наступними</a:t>
            </a:r>
            <a:r>
              <a:rPr lang="ru-RU" sz="20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шляхами: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Arial" panose="020B0604020202020204" pitchFamily="34" charset="0"/>
              </a:rPr>
              <a:t>за </a:t>
            </a:r>
            <a:r>
              <a:rPr lang="ru-RU" sz="2000" b="1" dirty="0" err="1">
                <a:latin typeface="Arial" panose="020B0604020202020204" pitchFamily="34" charset="0"/>
              </a:rPr>
              <a:t>допомогою</a:t>
            </a:r>
            <a:r>
              <a:rPr lang="ru-RU" sz="2000" b="1" dirty="0">
                <a:latin typeface="Arial" panose="020B0604020202020204" pitchFamily="34" charset="0"/>
              </a:rPr>
              <a:t> липких </a:t>
            </a:r>
            <a:r>
              <a:rPr lang="ru-RU" sz="2000" b="1" dirty="0" err="1">
                <a:latin typeface="Arial" panose="020B0604020202020204" pitchFamily="34" charset="0"/>
              </a:rPr>
              <a:t>кінців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що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утворюються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у ДНК </a:t>
            </a:r>
            <a:r>
              <a:rPr lang="ru-RU" sz="2000" b="1" dirty="0" err="1">
                <a:latin typeface="Arial" panose="020B0604020202020204" pitchFamily="34" charset="0"/>
              </a:rPr>
              <a:t>під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упливом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ендонуклеаз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рестрикції</a:t>
            </a:r>
            <a:r>
              <a:rPr lang="ru-RU" sz="2000" b="1" dirty="0" smtClean="0">
                <a:latin typeface="Arial" panose="020B0604020202020204" pitchFamily="34" charset="0"/>
              </a:rPr>
              <a:t>;</a:t>
            </a:r>
            <a:r>
              <a:rPr lang="en-US" sz="2000" b="1" dirty="0" smtClean="0"/>
              <a:t> </a:t>
            </a:r>
            <a:endParaRPr lang="uk-UA" sz="2000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atin typeface="Arial" panose="020B0604020202020204" pitchFamily="34" charset="0"/>
              </a:rPr>
              <a:t>додаткового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синтезу </a:t>
            </a:r>
            <a:r>
              <a:rPr lang="ru-RU" sz="2000" b="1" dirty="0" err="1">
                <a:latin typeface="Arial" panose="020B0604020202020204" pitchFamily="34" charset="0"/>
              </a:rPr>
              <a:t>полінуклеотидних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кожної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із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ланцюгів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ДНК (</a:t>
            </a:r>
            <a:r>
              <a:rPr lang="ru-RU" sz="2000" b="1" dirty="0" err="1">
                <a:latin typeface="Arial" panose="020B0604020202020204" pitchFamily="34" charset="0"/>
              </a:rPr>
              <a:t>полі</a:t>
            </a:r>
            <a:r>
              <a:rPr lang="ru-RU" sz="2000" b="1" dirty="0">
                <a:latin typeface="Arial" panose="020B0604020202020204" pitchFamily="34" charset="0"/>
              </a:rPr>
              <a:t>-А і </a:t>
            </a:r>
            <a:r>
              <a:rPr lang="ru-RU" sz="2000" b="1" dirty="0" err="1">
                <a:latin typeface="Arial" panose="020B0604020202020204" pitchFamily="34" charset="0"/>
              </a:rPr>
              <a:t>полі</a:t>
            </a:r>
            <a:r>
              <a:rPr lang="ru-RU" sz="2000" b="1" dirty="0">
                <a:latin typeface="Arial" panose="020B0604020202020204" pitchFamily="34" charset="0"/>
              </a:rPr>
              <a:t>-Т);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err="1" smtClean="0">
                <a:latin typeface="Arial" panose="020B0604020202020204" pitchFamily="34" charset="0"/>
              </a:rPr>
              <a:t>з’єднання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тупих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кінців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за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допомогою</a:t>
            </a:r>
            <a:r>
              <a:rPr lang="ru-RU" sz="2000" b="1" dirty="0" smtClean="0">
                <a:latin typeface="Arial" panose="020B0604020202020204" pitchFamily="34" charset="0"/>
              </a:rPr>
              <a:t> Т4-лігази.</a:t>
            </a:r>
            <a:endParaRPr lang="ru-RU" sz="2000" b="1" dirty="0" smtClean="0"/>
          </a:p>
          <a:p>
            <a:pPr algn="just"/>
            <a:r>
              <a:rPr lang="ru-RU" sz="2000" b="1" dirty="0" smtClean="0">
                <a:latin typeface="Arial" panose="020B0604020202020204" pitchFamily="34" charset="0"/>
              </a:rPr>
              <a:t>На 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і-РНК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мРНК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 </a:t>
            </a:r>
            <a:r>
              <a:rPr lang="ru-RU" sz="2000" b="1" dirty="0" smtClean="0">
                <a:latin typeface="Arial" panose="020B0604020202020204" pitchFamily="34" charset="0"/>
              </a:rPr>
              <a:t>за </a:t>
            </a:r>
            <a:r>
              <a:rPr lang="ru-RU" sz="2000" b="1" dirty="0" err="1">
                <a:latin typeface="Arial" panose="020B0604020202020204" pitchFamily="34" charset="0"/>
              </a:rPr>
              <a:t>допомогою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зворотної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транскриптази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синтезується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один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ланцюг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ДНК (к-ДНК)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згодом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і-РНК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видаляють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лугом і за </a:t>
            </a:r>
            <a:r>
              <a:rPr lang="ru-RU" sz="2000" b="1" dirty="0" err="1">
                <a:latin typeface="Arial" panose="020B0604020202020204" pitchFamily="34" charset="0"/>
              </a:rPr>
              <a:t>допомогою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ДНК-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полімерази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добудовують</a:t>
            </a:r>
            <a:r>
              <a:rPr lang="en-US" sz="2000" b="1" dirty="0" smtClean="0"/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другий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ланцюг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к-ДНК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екзонуклеазою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укорочують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обидва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ланцюги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ДНК і </a:t>
            </a:r>
            <a:r>
              <a:rPr lang="ru-RU" sz="2000" b="1" dirty="0" err="1">
                <a:latin typeface="Arial" panose="020B0604020202020204" pitchFamily="34" charset="0"/>
              </a:rPr>
              <a:t>кінцевий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трансферазою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пришивають</a:t>
            </a:r>
            <a:r>
              <a:rPr lang="ru-RU" sz="2000" b="1" dirty="0">
                <a:latin typeface="Arial" panose="020B0604020202020204" pitchFamily="34" charset="0"/>
              </a:rPr>
              <a:t> до </a:t>
            </a:r>
            <a:r>
              <a:rPr lang="ru-RU" sz="2000" b="1" dirty="0" err="1" smtClean="0">
                <a:latin typeface="Arial" panose="020B0604020202020204" pitchFamily="34" charset="0"/>
              </a:rPr>
              <a:t>їх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кінців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за Т-</a:t>
            </a:r>
            <a:r>
              <a:rPr lang="ru-RU" sz="2000" b="1" dirty="0" err="1">
                <a:latin typeface="Arial" panose="020B0604020202020204" pitchFamily="34" charset="0"/>
              </a:rPr>
              <a:t>послідовністю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Кільцеву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ДНК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векторної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плазміди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розрізають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рестриктазою</a:t>
            </a:r>
            <a:r>
              <a:rPr lang="ru-RU" sz="2000" b="1" dirty="0">
                <a:latin typeface="Arial" panose="020B0604020202020204" pitchFamily="34" charset="0"/>
              </a:rPr>
              <a:t> і </a:t>
            </a:r>
            <a:r>
              <a:rPr lang="ru-RU" sz="2000" b="1" dirty="0" err="1">
                <a:latin typeface="Arial" panose="020B0604020202020204" pitchFamily="34" charset="0"/>
              </a:rPr>
              <a:t>перетворюють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її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лінійну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форму,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потім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екзонуклеазою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ланцюг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укорочують</a:t>
            </a:r>
            <a:r>
              <a:rPr lang="ru-RU" sz="2000" b="1" dirty="0">
                <a:latin typeface="Arial" panose="020B0604020202020204" pitchFamily="34" charset="0"/>
              </a:rPr>
              <a:t> і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кінцевою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трансферазою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добудовують</a:t>
            </a:r>
            <a:r>
              <a:rPr lang="ru-RU" sz="2000" b="1" dirty="0">
                <a:latin typeface="Arial" panose="020B0604020202020204" pitchFamily="34" charset="0"/>
              </a:rPr>
              <a:t> до них </a:t>
            </a:r>
            <a:r>
              <a:rPr lang="ru-RU" sz="20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полі</a:t>
            </a:r>
            <a:r>
              <a:rPr lang="ru-RU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-А-</a:t>
            </a:r>
            <a:r>
              <a:rPr lang="ru-RU" sz="20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послідовності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27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35754"/>
            <a:ext cx="852054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</a:rPr>
              <a:t>На</a:t>
            </a:r>
            <a:r>
              <a:rPr lang="en-US" sz="2000" b="1" dirty="0"/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останньому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етапі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з’єднують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обидва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типи</a:t>
            </a:r>
            <a:r>
              <a:rPr lang="ru-RU" sz="2000" b="1" dirty="0">
                <a:latin typeface="Arial" panose="020B0604020202020204" pitchFamily="34" charset="0"/>
              </a:rPr>
              <a:t> молекул ДНК і</a:t>
            </a:r>
            <a:r>
              <a:rPr lang="en-US" sz="2000" b="1" dirty="0"/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одержують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гібридну</a:t>
            </a: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молекулу </a:t>
            </a:r>
            <a:r>
              <a:rPr lang="ru-RU" sz="2000" b="1" dirty="0">
                <a:latin typeface="Arial" panose="020B0604020202020204" pitchFamily="34" charset="0"/>
              </a:rPr>
              <a:t>–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векторну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плазміду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з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убудованим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синтезованим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геном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Розриви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в </a:t>
            </a:r>
            <a:r>
              <a:rPr lang="ru-RU" sz="2000" b="1" dirty="0" err="1">
                <a:latin typeface="Arial" panose="020B0604020202020204" pitchFamily="34" charset="0"/>
              </a:rPr>
              <a:t>ланцюгах</a:t>
            </a:r>
            <a:r>
              <a:rPr lang="en-US" sz="2000" b="1" dirty="0"/>
              <a:t> </a:t>
            </a:r>
            <a:r>
              <a:rPr lang="ru-RU" sz="2000" b="1" dirty="0">
                <a:latin typeface="Arial" panose="020B0604020202020204" pitchFamily="34" charset="0"/>
              </a:rPr>
              <a:t>ДНК </a:t>
            </a:r>
            <a:r>
              <a:rPr lang="ru-RU" sz="2000" b="1" dirty="0" err="1">
                <a:latin typeface="Arial" panose="020B0604020202020204" pitchFamily="34" charset="0"/>
              </a:rPr>
              <a:t>з’єднують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лігазою</a:t>
            </a:r>
            <a:r>
              <a:rPr lang="ru-RU" sz="2000" b="1" dirty="0">
                <a:latin typeface="Arial" panose="020B0604020202020204" pitchFamily="34" charset="0"/>
              </a:rPr>
              <a:t>. Так </a:t>
            </a:r>
            <a:r>
              <a:rPr lang="ru-RU" sz="2000" b="1" dirty="0" err="1">
                <a:latin typeface="Arial" panose="020B0604020202020204" pitchFamily="34" charset="0"/>
              </a:rPr>
              <a:t>відбувається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ферментативний</a:t>
            </a:r>
            <a:r>
              <a:rPr lang="en-US" sz="2000" b="1" dirty="0"/>
              <a:t> </a:t>
            </a:r>
            <a:r>
              <a:rPr lang="ru-RU" sz="2000" b="1" dirty="0">
                <a:latin typeface="Arial" panose="020B0604020202020204" pitchFamily="34" charset="0"/>
              </a:rPr>
              <a:t>синтез гена і </a:t>
            </a:r>
            <a:r>
              <a:rPr lang="ru-RU" sz="2000" b="1" dirty="0" err="1">
                <a:latin typeface="Arial" panose="020B0604020202020204" pitchFamily="34" charset="0"/>
              </a:rPr>
              <a:t>вбудовування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його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векторну</a:t>
            </a:r>
            <a:r>
              <a:rPr lang="ru-RU" sz="2000" b="1" dirty="0">
                <a:latin typeface="Arial" panose="020B0604020202020204" pitchFamily="34" charset="0"/>
              </a:rPr>
              <a:t> плазм</a:t>
            </a:r>
            <a:r>
              <a:rPr lang="uk-UA" sz="2000" b="1" dirty="0">
                <a:latin typeface="Arial" panose="020B0604020202020204" pitchFamily="34" charset="0"/>
              </a:rPr>
              <a:t>і</a:t>
            </a:r>
            <a:r>
              <a:rPr lang="ru-RU" sz="2000" b="1" dirty="0" err="1">
                <a:latin typeface="Arial" panose="020B0604020202020204" pitchFamily="34" charset="0"/>
              </a:rPr>
              <a:t>ду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latin typeface="Arial" panose="020B0604020202020204" pitchFamily="34" charset="0"/>
              </a:rPr>
              <a:t>У </a:t>
            </a:r>
            <a:r>
              <a:rPr lang="ru-RU" sz="2000" b="1" dirty="0">
                <a:latin typeface="Arial" panose="020B0604020202020204" pitchFamily="34" charset="0"/>
              </a:rPr>
              <a:t>ДНК-</a:t>
            </a:r>
            <a:r>
              <a:rPr lang="ru-RU" sz="2000" b="1" dirty="0" err="1">
                <a:latin typeface="Arial" panose="020B0604020202020204" pitchFamily="34" charset="0"/>
              </a:rPr>
              <a:t>технології</a:t>
            </a:r>
            <a:r>
              <a:rPr lang="ru-RU" sz="2000" b="1" dirty="0">
                <a:latin typeface="Arial" panose="020B0604020202020204" pitchFamily="34" charset="0"/>
              </a:rPr>
              <a:t> часто </a:t>
            </a:r>
            <a:r>
              <a:rPr lang="ru-RU" sz="2000" b="1" dirty="0" err="1">
                <a:latin typeface="Arial" panose="020B0604020202020204" pitchFamily="34" charset="0"/>
              </a:rPr>
              <a:t>потрібно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виділити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окремий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поки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ще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не </a:t>
            </a:r>
            <a:r>
              <a:rPr lang="ru-RU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охарактеризований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фрагмент ДНК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із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метою </a:t>
            </a:r>
            <a:r>
              <a:rPr lang="ru-RU" sz="2000" b="1" dirty="0" err="1">
                <a:latin typeface="Arial" panose="020B0604020202020204" pitchFamily="34" charset="0"/>
              </a:rPr>
              <a:t>визначення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його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повної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нуклеотидної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послідовності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Така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задача </a:t>
            </a:r>
            <a:r>
              <a:rPr lang="ru-RU" sz="2000" b="1" dirty="0" err="1">
                <a:latin typeface="Arial" panose="020B0604020202020204" pitchFamily="34" charset="0"/>
              </a:rPr>
              <a:t>розв’язується</a:t>
            </a:r>
            <a:r>
              <a:rPr lang="ru-RU" sz="2000" b="1" dirty="0">
                <a:latin typeface="Arial" panose="020B0604020202020204" pitchFamily="34" charset="0"/>
              </a:rPr>
              <a:t> шляхом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створення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бібліотек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к-ДНК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Бібліотека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ДНК </a:t>
            </a:r>
            <a:r>
              <a:rPr lang="ru-RU" sz="2000" b="1" dirty="0" err="1">
                <a:latin typeface="Arial" panose="020B0604020202020204" pitchFamily="34" charset="0"/>
              </a:rPr>
              <a:t>складається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великої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кількості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векторних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молекул </a:t>
            </a:r>
            <a:r>
              <a:rPr lang="ru-RU" sz="2000" b="1" dirty="0">
                <a:latin typeface="Arial" panose="020B0604020202020204" pitchFamily="34" charset="0"/>
              </a:rPr>
              <a:t>ДНК,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містять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різні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чужорідної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ДНК.</a:t>
            </a:r>
            <a:endParaRPr lang="ru-RU" sz="2000" b="1" dirty="0" smtClean="0"/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можливо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одержати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всі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молекули</a:t>
            </a:r>
            <a:r>
              <a:rPr lang="ru-RU" sz="2000" b="1" dirty="0">
                <a:latin typeface="Arial" panose="020B0604020202020204" pitchFamily="34" charset="0"/>
              </a:rPr>
              <a:t> м-РНК </a:t>
            </a:r>
            <a:r>
              <a:rPr lang="ru-RU" sz="2000" b="1" dirty="0" err="1"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вигляді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ДНК – к-ДНК </a:t>
            </a:r>
            <a:r>
              <a:rPr lang="ru-RU" sz="2000" b="1" dirty="0">
                <a:latin typeface="Arial" panose="020B0604020202020204" pitchFamily="34" charset="0"/>
              </a:rPr>
              <a:t>– і </a:t>
            </a:r>
            <a:r>
              <a:rPr lang="ru-RU" sz="2000" b="1" dirty="0" err="1">
                <a:latin typeface="Arial" panose="020B0604020202020204" pitchFamily="34" charset="0"/>
              </a:rPr>
              <a:t>довільно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впровадити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ці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копії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</a:rPr>
              <a:t>векторні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молекули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Бібліотеки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зручні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тим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в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них </a:t>
            </a:r>
            <a:r>
              <a:rPr lang="ru-RU" sz="2000" b="1" dirty="0">
                <a:latin typeface="Arial" panose="020B0604020202020204" pitchFamily="34" charset="0"/>
              </a:rPr>
              <a:t>легко вести </a:t>
            </a:r>
            <a:r>
              <a:rPr lang="ru-RU" sz="2000" b="1" dirty="0" err="1">
                <a:latin typeface="Arial" panose="020B0604020202020204" pitchFamily="34" charset="0"/>
              </a:rPr>
              <a:t>пошук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необхідних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даний</a:t>
            </a:r>
            <a:r>
              <a:rPr lang="ru-RU" sz="2000" b="1" dirty="0">
                <a:latin typeface="Arial" panose="020B0604020202020204" pitchFamily="34" charset="0"/>
              </a:rPr>
              <a:t> момент </a:t>
            </a:r>
            <a:r>
              <a:rPr lang="ru-RU" sz="2000" b="1" dirty="0" err="1"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2578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75101" y="370298"/>
            <a:ext cx="865717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>
                <a:solidFill>
                  <a:srgbClr val="FF0000"/>
                </a:solidFill>
              </a:rPr>
              <a:t>Створення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бібліотек</a:t>
            </a:r>
            <a:r>
              <a:rPr lang="ru-RU" sz="2400" b="1" dirty="0">
                <a:solidFill>
                  <a:srgbClr val="FF0000"/>
                </a:solidFill>
              </a:rPr>
              <a:t> та </a:t>
            </a:r>
            <a:r>
              <a:rPr lang="ru-RU" sz="2400" b="1" dirty="0" err="1">
                <a:solidFill>
                  <a:srgbClr val="FF0000"/>
                </a:solidFill>
              </a:rPr>
              <a:t>клонотек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генів</a:t>
            </a:r>
            <a:r>
              <a:rPr lang="ru-RU" sz="2400" b="1" dirty="0">
                <a:solidFill>
                  <a:srgbClr val="FF0000"/>
                </a:solidFill>
              </a:rPr>
              <a:t> і </a:t>
            </a:r>
            <a:r>
              <a:rPr lang="ru-RU" sz="2400" b="1" dirty="0" err="1" smtClean="0">
                <a:solidFill>
                  <a:srgbClr val="FF0000"/>
                </a:solidFill>
              </a:rPr>
              <a:t>геномів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457920" y="1143425"/>
            <a:ext cx="82427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</a:rPr>
              <a:t>Отже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розглянуті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принципи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клонування</a:t>
            </a:r>
            <a:r>
              <a:rPr lang="ru-RU" sz="2000" b="1" dirty="0">
                <a:latin typeface="Arial" panose="020B0604020202020204" pitchFamily="34" charset="0"/>
              </a:rPr>
              <a:t> фрагмента </a:t>
            </a:r>
            <a:r>
              <a:rPr lang="ru-RU" sz="2000" b="1" dirty="0" smtClean="0">
                <a:latin typeface="Arial" panose="020B0604020202020204" pitchFamily="34" charset="0"/>
              </a:rPr>
              <a:t>ДНК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дають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відповідь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запитання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звідки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береться</a:t>
            </a:r>
            <a:r>
              <a:rPr lang="ru-RU" sz="2000" b="1" dirty="0">
                <a:latin typeface="Arial" panose="020B0604020202020204" pitchFamily="34" charset="0"/>
              </a:rPr>
              <a:t> той </a:t>
            </a:r>
            <a:r>
              <a:rPr lang="ru-RU" sz="2000" b="1" dirty="0" err="1">
                <a:latin typeface="Arial" panose="020B0604020202020204" pitchFamily="34" charset="0"/>
              </a:rPr>
              <a:t>чи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інший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фрагмент </a:t>
            </a:r>
            <a:r>
              <a:rPr lang="ru-RU" sz="2000" b="1" dirty="0">
                <a:latin typeface="Arial" panose="020B0604020202020204" pitchFamily="34" charset="0"/>
              </a:rPr>
              <a:t>ДНК. Для того, </a:t>
            </a:r>
            <a:r>
              <a:rPr lang="ru-RU" sz="2000" b="1" dirty="0" err="1">
                <a:latin typeface="Arial" panose="020B0604020202020204" pitchFamily="34" charset="0"/>
              </a:rPr>
              <a:t>щоб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працювати</a:t>
            </a:r>
            <a:r>
              <a:rPr lang="ru-RU" sz="2000" b="1" dirty="0">
                <a:latin typeface="Arial" panose="020B0604020202020204" pitchFamily="34" charset="0"/>
              </a:rPr>
              <a:t> з </a:t>
            </a:r>
            <a:r>
              <a:rPr lang="ru-RU" sz="2000" b="1" dirty="0" err="1">
                <a:latin typeface="Arial" panose="020B0604020202020204" pitchFamily="34" charset="0"/>
              </a:rPr>
              <a:t>певною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ділянкою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ДНК </a:t>
            </a:r>
            <a:r>
              <a:rPr lang="ru-RU" sz="2000" b="1" dirty="0">
                <a:latin typeface="Arial" panose="020B0604020202020204" pitchFamily="34" charset="0"/>
              </a:rPr>
              <a:t>(</a:t>
            </a:r>
            <a:r>
              <a:rPr lang="ru-RU" sz="2000" b="1" dirty="0" err="1">
                <a:latin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певним</a:t>
            </a:r>
            <a:r>
              <a:rPr lang="ru-RU" sz="2000" b="1" dirty="0">
                <a:latin typeface="Arial" panose="020B0604020202020204" pitchFamily="34" charset="0"/>
              </a:rPr>
              <a:t> геном) </a:t>
            </a:r>
            <a:r>
              <a:rPr lang="ru-RU" sz="2000" b="1" dirty="0" err="1">
                <a:latin typeface="Arial" panose="020B0604020202020204" pitchFamily="34" charset="0"/>
              </a:rPr>
              <a:t>спочатку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здійснюють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клонування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великої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кількості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різноманітних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фрагментів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геному </a:t>
            </a:r>
            <a:r>
              <a:rPr lang="ru-RU" sz="2000" b="1" dirty="0">
                <a:latin typeface="Arial" panose="020B0604020202020204" pitchFamily="34" charset="0"/>
              </a:rPr>
              <a:t>– </a:t>
            </a:r>
            <a:r>
              <a:rPr lang="ru-RU" sz="2000" b="1" dirty="0" err="1">
                <a:latin typeface="Arial" panose="020B0604020202020204" pitchFamily="34" charset="0"/>
              </a:rPr>
              <a:t>створюють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бібліотеку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клонів</a:t>
            </a:r>
            <a:r>
              <a:rPr lang="ru-RU" sz="2000" b="1" dirty="0">
                <a:latin typeface="Arial" panose="020B0604020202020204" pitchFamily="34" charset="0"/>
              </a:rPr>
              <a:t>, яка </a:t>
            </a:r>
            <a:r>
              <a:rPr lang="ru-RU" sz="2000" b="1" dirty="0" err="1">
                <a:latin typeface="Arial" panose="020B0604020202020204" pitchFamily="34" charset="0"/>
              </a:rPr>
              <a:t>дозволяє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віднайти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необхідний</a:t>
            </a:r>
            <a:r>
              <a:rPr lang="ru-RU" sz="2000" b="1" dirty="0" smtClean="0">
                <a:latin typeface="Arial" panose="020B0604020202020204" pitchFamily="34" charset="0"/>
              </a:rPr>
              <a:t> ген.</a:t>
            </a:r>
            <a:endParaRPr lang="ru-RU" sz="2000" b="1" dirty="0" smtClean="0"/>
          </a:p>
          <a:p>
            <a:pPr algn="just"/>
            <a:r>
              <a:rPr lang="ru-RU" sz="2000" b="1" dirty="0" smtClean="0">
                <a:latin typeface="Arial" panose="020B0604020202020204" pitchFamily="34" charset="0"/>
              </a:rPr>
              <a:t>Стандартною </a:t>
            </a:r>
            <a:r>
              <a:rPr lang="ru-RU" sz="2000" b="1" dirty="0">
                <a:latin typeface="Arial" panose="020B0604020202020204" pitchFamily="34" charset="0"/>
              </a:rPr>
              <a:t>процедурою </a:t>
            </a:r>
            <a:r>
              <a:rPr lang="ru-RU" sz="2000" b="1" dirty="0" err="1">
                <a:latin typeface="Arial" panose="020B0604020202020204" pitchFamily="34" charset="0"/>
              </a:rPr>
              <a:t>створення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бібліотеки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клонів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є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використання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методу дробовика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дозволяє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отримати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набір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різноманітних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latin typeface="Arial" panose="020B0604020202020204" pitchFamily="34" charset="0"/>
              </a:rPr>
              <a:t> ДНК </a:t>
            </a:r>
            <a:r>
              <a:rPr lang="ru-RU" sz="2000" b="1" dirty="0" err="1">
                <a:latin typeface="Arial" panose="020B0604020202020204" pitchFamily="34" charset="0"/>
              </a:rPr>
              <a:t>певної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середньої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довжини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>
                <a:latin typeface="Arial" panose="020B0604020202020204" pitchFamily="34" charset="0"/>
              </a:rPr>
              <a:t>Вони </a:t>
            </a:r>
            <a:r>
              <a:rPr lang="ru-RU" sz="2000" b="1" dirty="0" err="1">
                <a:latin typeface="Arial" panose="020B0604020202020204" pitchFamily="34" charset="0"/>
              </a:rPr>
              <a:t>згодом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убудовуються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вектори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після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чого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здійснюється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їх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трансформація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Бактерії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висіваються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тверде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середовище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таким </a:t>
            </a:r>
            <a:r>
              <a:rPr lang="ru-RU" sz="2000" b="1" dirty="0">
                <a:latin typeface="Arial" panose="020B0604020202020204" pitchFamily="34" charset="0"/>
              </a:rPr>
              <a:t>чином,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кожна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колонія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веде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походження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від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однієї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Отже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набір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колоній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є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набом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різноманітних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клонів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кожен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яких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містить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певний</a:t>
            </a:r>
            <a:r>
              <a:rPr lang="ru-RU" sz="2000" b="1" dirty="0">
                <a:latin typeface="Arial" panose="020B0604020202020204" pitchFamily="34" charset="0"/>
              </a:rPr>
              <a:t> фрагмент геному.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6179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nomic Library - an overview | ScienceDirect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4" y="138547"/>
            <a:ext cx="4114800" cy="67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5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ile:SCREENING LIBRARY CHEM114A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04800"/>
            <a:ext cx="7717814" cy="62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161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6" y="392139"/>
            <a:ext cx="858981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Аналогічно</a:t>
            </a:r>
            <a:r>
              <a:rPr lang="ru-RU" b="1" dirty="0">
                <a:latin typeface="Arial" panose="020B0604020202020204" pitchFamily="34" charset="0"/>
              </a:rPr>
              <a:t> до </a:t>
            </a:r>
            <a:r>
              <a:rPr lang="ru-RU" b="1" dirty="0" err="1">
                <a:latin typeface="Arial" panose="020B0604020202020204" pitchFamily="34" charset="0"/>
              </a:rPr>
              <a:t>геномних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бібліотек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створюють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бібліотеки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клонів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к-ДНК</a:t>
            </a:r>
            <a:r>
              <a:rPr lang="ru-RU" b="1" dirty="0">
                <a:latin typeface="Arial" panose="020B0604020202020204" pitchFamily="34" charset="0"/>
              </a:rPr>
              <a:t>. Для </a:t>
            </a:r>
            <a:r>
              <a:rPr lang="ru-RU" b="1" dirty="0" err="1">
                <a:latin typeface="Arial" panose="020B0604020202020204" pitchFamily="34" charset="0"/>
              </a:rPr>
              <a:t>цього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спочатку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виділяють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сумарну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м-РНК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із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певного</a:t>
            </a:r>
            <a:r>
              <a:rPr lang="ru-RU" b="1" dirty="0">
                <a:latin typeface="Arial" panose="020B0604020202020204" pitchFamily="34" charset="0"/>
              </a:rPr>
              <a:t> типу. </a:t>
            </a:r>
            <a:r>
              <a:rPr lang="ru-RU" b="1" dirty="0" err="1">
                <a:latin typeface="Arial" panose="020B0604020202020204" pitchFamily="34" charset="0"/>
              </a:rPr>
              <a:t>Використовуючи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зворотну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транскриптазу </a:t>
            </a:r>
            <a:r>
              <a:rPr lang="ru-RU" b="1" dirty="0">
                <a:latin typeface="Arial" panose="020B0604020202020204" pitchFamily="34" charset="0"/>
              </a:rPr>
              <a:t>й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oligoT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,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комплементарні</a:t>
            </a:r>
            <a:r>
              <a:rPr lang="ru-RU" b="1" dirty="0">
                <a:latin typeface="Arial" panose="020B0604020202020204" pitchFamily="34" charset="0"/>
              </a:rPr>
              <a:t> до З’-</a:t>
            </a:r>
            <a:r>
              <a:rPr lang="ru-RU" b="1" dirty="0" err="1" smtClean="0">
                <a:latin typeface="Arial" panose="020B0604020202020204" pitchFamily="34" charset="0"/>
              </a:rPr>
              <a:t>кінцевих</a:t>
            </a:r>
            <a:r>
              <a:rPr lang="ru-RU" b="1" dirty="0" smtClean="0"/>
              <a:t> </a:t>
            </a:r>
            <a:r>
              <a:rPr lang="en-US" b="1" dirty="0" smtClean="0">
                <a:latin typeface="Arial" panose="020B0604020202020204" pitchFamily="34" charset="0"/>
              </a:rPr>
              <a:t>poly </a:t>
            </a:r>
            <a:r>
              <a:rPr lang="en-US" b="1" dirty="0">
                <a:latin typeface="Arial" panose="020B0604020202020204" pitchFamily="34" charset="0"/>
              </a:rPr>
              <a:t>A-</a:t>
            </a:r>
            <a:r>
              <a:rPr lang="ru-RU" b="1" dirty="0" err="1">
                <a:latin typeface="Arial" panose="020B0604020202020204" pitchFamily="34" charset="0"/>
              </a:rPr>
              <a:t>хвостів</a:t>
            </a:r>
            <a:r>
              <a:rPr lang="ru-RU" b="1" dirty="0">
                <a:latin typeface="Arial" panose="020B0604020202020204" pitchFamily="34" charset="0"/>
              </a:rPr>
              <a:t> м-РНК, як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праймери</a:t>
            </a:r>
            <a:r>
              <a:rPr lang="ru-RU" b="1" dirty="0">
                <a:latin typeface="Arial" panose="020B0604020202020204" pitchFamily="34" charset="0"/>
              </a:rPr>
              <a:t>, на </a:t>
            </a:r>
            <a:r>
              <a:rPr lang="ru-RU" b="1" dirty="0" err="1">
                <a:latin typeface="Arial" panose="020B0604020202020204" pitchFamily="34" charset="0"/>
              </a:rPr>
              <a:t>цих</a:t>
            </a:r>
            <a:r>
              <a:rPr lang="ru-RU" b="1" dirty="0">
                <a:latin typeface="Arial" panose="020B0604020202020204" pitchFamily="34" charset="0"/>
              </a:rPr>
              <a:t> м-РНК </a:t>
            </a:r>
            <a:r>
              <a:rPr lang="ru-RU" b="1" dirty="0" err="1" smtClean="0">
                <a:latin typeface="Arial" panose="020B0604020202020204" pitchFamily="34" charset="0"/>
              </a:rPr>
              <a:t>синтезують</a:t>
            </a:r>
            <a:r>
              <a:rPr lang="ru-RU" b="1" dirty="0" smtClean="0"/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комплементарні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ланцюги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ДНК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Наступним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етапом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є</a:t>
            </a:r>
            <a:r>
              <a:rPr lang="ru-RU" b="1" dirty="0" smtClean="0"/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клонування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молекули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к-ДНК</a:t>
            </a:r>
            <a:r>
              <a:rPr lang="ru-RU" b="1" dirty="0" smtClean="0">
                <a:latin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</a:rPr>
              <a:t>На </a:t>
            </a:r>
            <a:r>
              <a:rPr lang="ru-RU" b="1" dirty="0" err="1">
                <a:latin typeface="Arial" panose="020B0604020202020204" pitchFamily="34" charset="0"/>
              </a:rPr>
              <a:t>відміну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від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геномної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бібліотека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клонів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к-ДНК </a:t>
            </a:r>
            <a:r>
              <a:rPr lang="ru-RU" b="1" u="sng" dirty="0" err="1" smtClean="0">
                <a:latin typeface="Arial" panose="020B0604020202020204" pitchFamily="34" charset="0"/>
              </a:rPr>
              <a:t>вміщує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лише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кодуючі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послідовності</a:t>
            </a:r>
            <a:r>
              <a:rPr lang="ru-RU" b="1" u="sng" dirty="0" smtClean="0">
                <a:latin typeface="Arial" panose="020B0604020202020204" pitchFamily="34" charset="0"/>
              </a:rPr>
              <a:t> (</a:t>
            </a:r>
            <a:r>
              <a:rPr lang="ru-RU" b="1" u="sng" dirty="0" err="1" smtClean="0">
                <a:latin typeface="Arial" panose="020B0604020202020204" pitchFamily="34" charset="0"/>
              </a:rPr>
              <a:t>екзони</a:t>
            </a:r>
            <a:r>
              <a:rPr lang="ru-RU" b="1" u="sng" dirty="0" smtClean="0">
                <a:latin typeface="Arial" panose="020B0604020202020204" pitchFamily="34" charset="0"/>
              </a:rPr>
              <a:t>) </a:t>
            </a:r>
            <a:r>
              <a:rPr lang="ru-RU" b="1" u="sng" dirty="0" err="1" smtClean="0">
                <a:latin typeface="Arial" panose="020B0604020202020204" pitchFamily="34" charset="0"/>
              </a:rPr>
              <a:t>генів</a:t>
            </a:r>
            <a:r>
              <a:rPr lang="ru-RU" b="1" u="sng" dirty="0" smtClean="0">
                <a:latin typeface="Arial" panose="020B0604020202020204" pitchFamily="34" charset="0"/>
              </a:rPr>
              <a:t> і </a:t>
            </a:r>
            <a:r>
              <a:rPr lang="ru-RU" b="1" u="sng" dirty="0" err="1" smtClean="0">
                <a:latin typeface="Arial" panose="020B0604020202020204" pitchFamily="34" charset="0"/>
              </a:rPr>
              <a:t>лише</a:t>
            </a:r>
            <a:r>
              <a:rPr lang="ru-RU" b="1" u="sng" dirty="0" smtClean="0">
                <a:latin typeface="Arial" panose="020B0604020202020204" pitchFamily="34" charset="0"/>
              </a:rPr>
              <a:t> тих </a:t>
            </a:r>
            <a:r>
              <a:rPr lang="ru-RU" b="1" u="sng" dirty="0" err="1" smtClean="0">
                <a:latin typeface="Arial" panose="020B0604020202020204" pitchFamily="34" charset="0"/>
              </a:rPr>
              <a:t>генів</a:t>
            </a:r>
            <a:r>
              <a:rPr lang="ru-RU" b="1" u="sng" dirty="0" smtClean="0">
                <a:latin typeface="Arial" panose="020B0604020202020204" pitchFamily="34" charset="0"/>
              </a:rPr>
              <a:t>, </a:t>
            </a:r>
            <a:r>
              <a:rPr lang="ru-RU" b="1" u="sng" dirty="0" err="1" smtClean="0">
                <a:latin typeface="Arial" panose="020B0604020202020204" pitchFamily="34" charset="0"/>
              </a:rPr>
              <a:t>які</a:t>
            </a:r>
            <a:r>
              <a:rPr lang="ru-RU" b="1" u="sng" dirty="0" smtClean="0">
                <a:latin typeface="Arial" panose="020B0604020202020204" pitchFamily="34" charset="0"/>
              </a:rPr>
              <a:t> є </a:t>
            </a:r>
            <a:r>
              <a:rPr lang="ru-RU" b="1" u="sng" dirty="0" err="1" smtClean="0">
                <a:latin typeface="Arial" panose="020B0604020202020204" pitchFamily="34" charset="0"/>
              </a:rPr>
              <a:t>активними</a:t>
            </a:r>
            <a:r>
              <a:rPr lang="ru-RU" b="1" u="sng" dirty="0" smtClean="0"/>
              <a:t> </a:t>
            </a:r>
            <a:r>
              <a:rPr lang="ru-RU" b="1" u="sng" dirty="0" smtClean="0">
                <a:latin typeface="Arial" panose="020B0604020202020204" pitchFamily="34" charset="0"/>
              </a:rPr>
              <a:t>в </a:t>
            </a:r>
            <a:r>
              <a:rPr lang="ru-RU" b="1" u="sng" dirty="0" err="1" smtClean="0">
                <a:latin typeface="Arial" panose="020B0604020202020204" pitchFamily="34" charset="0"/>
              </a:rPr>
              <a:t>клітинах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даного</a:t>
            </a:r>
            <a:r>
              <a:rPr lang="ru-RU" b="1" u="sng" dirty="0" smtClean="0">
                <a:latin typeface="Arial" panose="020B0604020202020204" pitchFamily="34" charset="0"/>
              </a:rPr>
              <a:t> типу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endParaRPr lang="ru-RU" b="1" dirty="0" smtClean="0"/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За </a:t>
            </a:r>
            <a:r>
              <a:rPr lang="ru-RU" b="1" dirty="0" err="1">
                <a:latin typeface="Arial" panose="020B0604020202020204" pitchFamily="34" charset="0"/>
              </a:rPr>
              <a:t>допомогою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відповідного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зонда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бібліотека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може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бути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відразу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ж </a:t>
            </a:r>
            <a:r>
              <a:rPr lang="ru-RU" b="1" dirty="0" err="1">
                <a:latin typeface="Arial" panose="020B0604020202020204" pitchFamily="34" charset="0"/>
              </a:rPr>
              <a:t>використана</a:t>
            </a:r>
            <a:r>
              <a:rPr lang="ru-RU" b="1" dirty="0">
                <a:latin typeface="Arial" panose="020B0604020202020204" pitchFamily="34" charset="0"/>
              </a:rPr>
              <a:t> для </a:t>
            </a:r>
            <a:r>
              <a:rPr lang="ru-RU" b="1" dirty="0" err="1">
                <a:latin typeface="Arial" panose="020B0604020202020204" pitchFamily="34" charset="0"/>
              </a:rPr>
              <a:t>пошуку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специфічного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фрагмента.</a:t>
            </a:r>
            <a:endParaRPr lang="ru-RU" b="1" dirty="0" smtClean="0"/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Для </a:t>
            </a:r>
            <a:r>
              <a:rPr lang="ru-RU" b="1" dirty="0" err="1">
                <a:latin typeface="Arial" panose="020B0604020202020204" pitchFamily="34" charset="0"/>
              </a:rPr>
              <a:t>конструювання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рекомбінантної</a:t>
            </a:r>
            <a:r>
              <a:rPr lang="ru-RU" b="1" dirty="0">
                <a:latin typeface="Arial" panose="020B0604020202020204" pitchFamily="34" charset="0"/>
              </a:rPr>
              <a:t> ДНК,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містить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визначений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ген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відомими</a:t>
            </a:r>
            <a:r>
              <a:rPr lang="ru-RU" b="1" dirty="0">
                <a:latin typeface="Arial" panose="020B0604020202020204" pitchFamily="34" charset="0"/>
              </a:rPr>
              <a:t> характеристиками, </a:t>
            </a:r>
            <a:r>
              <a:rPr lang="ru-RU" b="1" dirty="0" err="1" smtClean="0">
                <a:latin typeface="Arial" panose="020B0604020202020204" pitchFamily="34" charset="0"/>
              </a:rPr>
              <a:t>фрагменти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ДНК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утворюються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під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дією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рестриктаз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розділяють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за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допомогою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электрофореза в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агарозному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або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поліакриламідному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гелях.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Якщо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розмір</a:t>
            </a:r>
            <a:r>
              <a:rPr lang="ru-RU" b="1" dirty="0">
                <a:latin typeface="Arial" panose="020B0604020202020204" pitchFamily="34" charset="0"/>
              </a:rPr>
              <a:t> фрагмента,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несе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потрібний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ген, </a:t>
            </a:r>
            <a:r>
              <a:rPr lang="ru-RU" b="1" dirty="0" err="1">
                <a:latin typeface="Arial" panose="020B0604020202020204" pitchFamily="34" charset="0"/>
              </a:rPr>
              <a:t>невідомий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його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знаходять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методом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гібридизації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за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Саузерном</a:t>
            </a:r>
            <a:r>
              <a:rPr lang="ru-RU" b="1" dirty="0" smtClean="0">
                <a:latin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</a:rPr>
              <a:t>Для </a:t>
            </a:r>
            <a:r>
              <a:rPr lang="ru-RU" b="1" dirty="0" err="1">
                <a:latin typeface="Arial" panose="020B0604020202020204" pitchFamily="34" charset="0"/>
              </a:rPr>
              <a:t>цього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розділені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фрагменти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dirty="0" err="1" smtClean="0">
                <a:latin typeface="Arial" panose="020B0604020202020204" pitchFamily="34" charset="0"/>
              </a:rPr>
              <a:t>переносять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із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гелю на </a:t>
            </a:r>
            <a:r>
              <a:rPr lang="ru-RU" b="1" dirty="0" err="1" smtClean="0">
                <a:latin typeface="Arial" panose="020B0604020202020204" pitchFamily="34" charset="0"/>
              </a:rPr>
              <a:t>нітроцелюлозний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фільтр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гібридизують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із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радіоактивним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РНК- </a:t>
            </a:r>
            <a:r>
              <a:rPr lang="ru-RU" b="1" dirty="0" err="1">
                <a:latin typeface="Arial" panose="020B0604020202020204" pitchFamily="34" charset="0"/>
              </a:rPr>
              <a:t>або</a:t>
            </a:r>
            <a:r>
              <a:rPr lang="ru-RU" b="1" dirty="0">
                <a:latin typeface="Arial" panose="020B0604020202020204" pitchFamily="34" charset="0"/>
              </a:rPr>
              <a:t> ДНК-зондом до </a:t>
            </a:r>
            <a:r>
              <a:rPr lang="ru-RU" b="1" dirty="0" err="1">
                <a:latin typeface="Arial" panose="020B0604020202020204" pitchFamily="34" charset="0"/>
              </a:rPr>
              <a:t>потрібного</a:t>
            </a:r>
            <a:r>
              <a:rPr lang="ru-RU" b="1" dirty="0">
                <a:latin typeface="Arial" panose="020B0604020202020204" pitchFamily="34" charset="0"/>
              </a:rPr>
              <a:t> гена </a:t>
            </a:r>
            <a:r>
              <a:rPr lang="ru-RU" b="1" dirty="0" smtClean="0">
                <a:latin typeface="Arial" panose="020B0604020202020204" pitchFamily="34" charset="0"/>
              </a:rPr>
              <a:t>і</a:t>
            </a:r>
            <a:r>
              <a:rPr lang="uk-UA" b="1" dirty="0">
                <a:latin typeface="Arial" panose="020B0604020202020204" pitchFamily="34" charset="0"/>
              </a:rPr>
              <a:t> </a:t>
            </a:r>
            <a:r>
              <a:rPr lang="ru-RU" b="1" dirty="0" err="1" smtClean="0"/>
              <a:t>піддають</a:t>
            </a:r>
            <a:r>
              <a:rPr lang="ru-RU" b="1" dirty="0" smtClean="0"/>
              <a:t> </a:t>
            </a:r>
            <a:r>
              <a:rPr lang="ru-RU" b="1" dirty="0" err="1">
                <a:solidFill>
                  <a:srgbClr val="7030A0"/>
                </a:solidFill>
              </a:rPr>
              <a:t>авторадіографії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b="1" dirty="0" err="1" smtClean="0"/>
              <a:t>Слід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рентгенівській</a:t>
            </a:r>
            <a:r>
              <a:rPr lang="ru-RU" b="1" dirty="0"/>
              <a:t> </a:t>
            </a:r>
            <a:r>
              <a:rPr lang="ru-RU" b="1" dirty="0" err="1"/>
              <a:t>плівці</a:t>
            </a:r>
            <a:r>
              <a:rPr lang="ru-RU" b="1" dirty="0"/>
              <a:t> </a:t>
            </a:r>
            <a:r>
              <a:rPr lang="ru-RU" b="1" dirty="0" err="1" smtClean="0"/>
              <a:t>вказує</a:t>
            </a:r>
            <a:r>
              <a:rPr lang="ru-RU" b="1" dirty="0" smtClean="0"/>
              <a:t> на </a:t>
            </a:r>
            <a:r>
              <a:rPr lang="ru-RU" b="1" dirty="0" err="1"/>
              <a:t>положення</a:t>
            </a:r>
            <a:r>
              <a:rPr lang="ru-RU" b="1" dirty="0"/>
              <a:t> </a:t>
            </a:r>
            <a:r>
              <a:rPr lang="ru-RU" b="1" dirty="0" err="1"/>
              <a:t>шуканого</a:t>
            </a:r>
            <a:r>
              <a:rPr lang="ru-RU" b="1" dirty="0"/>
              <a:t> фрагмента ДНК у </a:t>
            </a:r>
            <a:r>
              <a:rPr lang="ru-RU" b="1" dirty="0" err="1"/>
              <a:t>гелі</a:t>
            </a:r>
            <a:r>
              <a:rPr lang="ru-RU" b="1" dirty="0"/>
              <a:t>. </a:t>
            </a:r>
            <a:r>
              <a:rPr lang="ru-RU" b="1" dirty="0" err="1"/>
              <a:t>Цей</a:t>
            </a:r>
            <a:r>
              <a:rPr lang="ru-RU" b="1" dirty="0"/>
              <a:t> </a:t>
            </a:r>
            <a:r>
              <a:rPr lang="ru-RU" b="1" dirty="0" smtClean="0"/>
              <a:t>фрагмент </a:t>
            </a:r>
            <a:r>
              <a:rPr lang="ru-RU" b="1" dirty="0" err="1" smtClean="0"/>
              <a:t>виділяють</a:t>
            </a:r>
            <a:r>
              <a:rPr lang="ru-RU" b="1" dirty="0"/>
              <a:t>, </a:t>
            </a:r>
            <a:r>
              <a:rPr lang="ru-RU" b="1" dirty="0" err="1"/>
              <a:t>екстрагуючи</a:t>
            </a:r>
            <a:r>
              <a:rPr lang="ru-RU" b="1" dirty="0"/>
              <a:t> </a:t>
            </a:r>
            <a:r>
              <a:rPr lang="ru-RU" b="1" dirty="0" err="1"/>
              <a:t>його</a:t>
            </a:r>
            <a:r>
              <a:rPr lang="ru-RU" b="1" dirty="0"/>
              <a:t> з </a:t>
            </a:r>
            <a:r>
              <a:rPr lang="ru-RU" b="1" dirty="0" err="1"/>
              <a:t>відповідної</a:t>
            </a:r>
            <a:r>
              <a:rPr lang="ru-RU" b="1" dirty="0"/>
              <a:t> </a:t>
            </a:r>
            <a:r>
              <a:rPr lang="ru-RU" b="1" dirty="0" err="1"/>
              <a:t>зони</a:t>
            </a:r>
            <a:r>
              <a:rPr lang="ru-RU" b="1" dirty="0"/>
              <a:t> гелю,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попередньо</a:t>
            </a:r>
            <a:r>
              <a:rPr lang="ru-RU" b="1" dirty="0" smtClean="0"/>
              <a:t> </a:t>
            </a:r>
            <a:r>
              <a:rPr lang="ru-RU" b="1" dirty="0" err="1"/>
              <a:t>механічно</a:t>
            </a:r>
            <a:r>
              <a:rPr lang="ru-RU" b="1" dirty="0"/>
              <a:t> </a:t>
            </a:r>
            <a:r>
              <a:rPr lang="ru-RU" b="1" dirty="0" err="1" smtClean="0"/>
              <a:t>вирізають</a:t>
            </a:r>
            <a:r>
              <a:rPr lang="uk-UA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842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DNA library vs Genomic DNA librar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492"/>
            <a:ext cx="9070012" cy="553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5788" y="5963950"/>
            <a:ext cx="7245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www.youtube.com/watch?v=URtcaoNEIrI</a:t>
            </a:r>
            <a:endParaRPr lang="uk-UA" b="1" dirty="0" smtClean="0"/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www.youtube.com/watch?v=2nFfxah8RO8</a:t>
            </a:r>
            <a:endParaRPr lang="uk-UA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793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outhern Blotting: Principle, Steps involved and Applications - Online  Science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8" y="155430"/>
            <a:ext cx="8461602" cy="58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538" y="6206257"/>
            <a:ext cx="8461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www.youtube.com/watch?v=yooOLiaS6UA</a:t>
            </a:r>
            <a:endParaRPr lang="uk-UA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884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06720" y="158040"/>
            <a:ext cx="865717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>
                <a:solidFill>
                  <a:srgbClr val="FF0000"/>
                </a:solidFill>
              </a:rPr>
              <a:t>Перенесення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генів</a:t>
            </a:r>
            <a:r>
              <a:rPr lang="ru-RU" sz="2400" b="1" dirty="0">
                <a:solidFill>
                  <a:srgbClr val="FF0000"/>
                </a:solidFill>
              </a:rPr>
              <a:t> за </a:t>
            </a:r>
            <a:r>
              <a:rPr lang="ru-RU" sz="2400" b="1" dirty="0" err="1">
                <a:solidFill>
                  <a:srgbClr val="FF0000"/>
                </a:solidFill>
              </a:rPr>
              <a:t>допомогою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сумарних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ДНК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369065" y="618251"/>
            <a:ext cx="853247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</a:rPr>
              <a:t>Методи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генетичної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інженерії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забезпечують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неконтрольоване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перенесення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генів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процесі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створення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нових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генетичних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програм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науково-дослідній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чи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виробничій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діяльності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людини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їх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можна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застосовувати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різних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рівнях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функціонування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живих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систем.</a:t>
            </a:r>
            <a:endParaRPr lang="ru-RU" sz="2000" b="1" dirty="0" smtClean="0"/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Під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сумарними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ДНК </a:t>
            </a:r>
            <a:r>
              <a:rPr lang="ru-RU" sz="2000" b="1" dirty="0" err="1">
                <a:latin typeface="Arial" panose="020B0604020202020204" pitchFamily="34" charset="0"/>
              </a:rPr>
              <a:t>розуміють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сукупність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генів</a:t>
            </a:r>
            <a:r>
              <a:rPr lang="ru-RU" sz="2000" b="1" u="sng" dirty="0">
                <a:latin typeface="Arial" panose="020B0604020202020204" pitchFamily="34" charset="0"/>
              </a:rPr>
              <a:t>,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що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локалізовані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>
                <a:latin typeface="Arial" panose="020B0604020202020204" pitchFamily="34" charset="0"/>
              </a:rPr>
              <a:t>в молекулах </a:t>
            </a:r>
            <a:r>
              <a:rPr lang="ru-RU" sz="2000" b="1" u="sng" dirty="0" err="1">
                <a:latin typeface="Arial" panose="020B0604020202020204" pitchFamily="34" charset="0"/>
              </a:rPr>
              <a:t>або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окремих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ділянках</a:t>
            </a:r>
            <a:r>
              <a:rPr lang="ru-RU" sz="2000" b="1" u="sng" dirty="0">
                <a:latin typeface="Arial" panose="020B0604020202020204" pitchFamily="34" charset="0"/>
              </a:rPr>
              <a:t> молекул </a:t>
            </a:r>
            <a:r>
              <a:rPr lang="ru-RU" sz="2000" b="1" u="sng" dirty="0" smtClean="0">
                <a:latin typeface="Arial" panose="020B0604020202020204" pitchFamily="34" charset="0"/>
              </a:rPr>
              <a:t>ДНК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Класичним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прикладом </a:t>
            </a:r>
            <a:r>
              <a:rPr lang="ru-RU" sz="2000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перенесення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сумарних</a:t>
            </a:r>
            <a:r>
              <a:rPr lang="ru-RU" sz="2000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ДНК </a:t>
            </a:r>
            <a:r>
              <a:rPr lang="ru-RU" sz="2000" b="1" dirty="0" err="1" smtClean="0">
                <a:latin typeface="Arial" panose="020B0604020202020204" pitchFamily="34" charset="0"/>
              </a:rPr>
              <a:t>із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одних </a:t>
            </a:r>
            <a:r>
              <a:rPr lang="ru-RU" sz="2000" b="1" dirty="0" err="1">
                <a:latin typeface="Arial" panose="020B0604020202020204" pitchFamily="34" charset="0"/>
              </a:rPr>
              <a:t>організмів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інших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явище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генетичної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трансформації</a:t>
            </a:r>
            <a:r>
              <a:rPr lang="ru-RU" sz="2000" b="1" dirty="0" smtClean="0"/>
              <a:t>.</a:t>
            </a: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Ефективність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трансформації</a:t>
            </a:r>
            <a:r>
              <a:rPr lang="ru-RU" sz="2000" b="1" dirty="0">
                <a:latin typeface="Arial" panose="020B0604020202020204" pitchFamily="34" charset="0"/>
              </a:rPr>
              <a:t> ДНК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одних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організмів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інших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особин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підтверджується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таким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дослідом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Був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створений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клон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миші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позначених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хромосомною </a:t>
            </a:r>
            <a:r>
              <a:rPr lang="ru-RU" sz="2000" b="1" dirty="0" err="1">
                <a:latin typeface="Arial" panose="020B0604020202020204" pitchFamily="34" charset="0"/>
              </a:rPr>
              <a:t>перебудовою</a:t>
            </a:r>
            <a:r>
              <a:rPr lang="ru-RU" sz="2000" b="1" dirty="0">
                <a:latin typeface="Arial" panose="020B0604020202020204" pitchFamily="34" charset="0"/>
              </a:rPr>
              <a:t>. Характерною </a:t>
            </a:r>
            <a:r>
              <a:rPr lang="ru-RU" sz="2000" b="1" dirty="0" err="1">
                <a:latin typeface="Arial" panose="020B0604020202020204" pitchFamily="34" charset="0"/>
              </a:rPr>
              <a:t>ознакою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було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те,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що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вони </a:t>
            </a:r>
            <a:r>
              <a:rPr lang="ru-RU" sz="2000" b="1" u="sng" dirty="0">
                <a:latin typeface="Arial" panose="020B0604020202020204" pitchFamily="34" charset="0"/>
              </a:rPr>
              <a:t>гинули </a:t>
            </a:r>
            <a:r>
              <a:rPr lang="ru-RU" sz="2000" b="1" u="sng" dirty="0" err="1">
                <a:latin typeface="Arial" panose="020B0604020202020204" pitchFamily="34" charset="0"/>
              </a:rPr>
              <a:t>від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дії</a:t>
            </a:r>
            <a:r>
              <a:rPr lang="ru-RU" sz="2000" b="1" u="sng" dirty="0">
                <a:latin typeface="Arial" panose="020B0604020202020204" pitchFamily="34" charset="0"/>
              </a:rPr>
              <a:t> на </a:t>
            </a:r>
            <a:r>
              <a:rPr lang="ru-RU" sz="2000" b="1" u="sng" dirty="0" smtClean="0">
                <a:latin typeface="Arial" panose="020B0604020202020204" pitchFamily="34" charset="0"/>
              </a:rPr>
              <a:t>них </a:t>
            </a:r>
            <a:r>
              <a:rPr lang="ru-RU" sz="2000" b="1" u="sng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дигідрофтолатредуктази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</a:rPr>
              <a:t>Ці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були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оброблені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розчином</a:t>
            </a:r>
            <a:r>
              <a:rPr lang="ru-RU" sz="2000" b="1" dirty="0">
                <a:latin typeface="Arial" panose="020B0604020202020204" pitchFamily="34" charset="0"/>
              </a:rPr>
              <a:t> ДНК, </a:t>
            </a:r>
            <a:r>
              <a:rPr lang="ru-RU" sz="2000" b="1" dirty="0" err="1">
                <a:latin typeface="Arial" panose="020B0604020202020204" pitchFamily="34" charset="0"/>
              </a:rPr>
              <a:t>виділеної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мишей</a:t>
            </a:r>
            <a:r>
              <a:rPr lang="ru-RU" sz="2000" b="1" dirty="0">
                <a:latin typeface="Arial" panose="020B0604020202020204" pitchFamily="34" charset="0"/>
              </a:rPr>
              <a:t>, без </a:t>
            </a:r>
            <a:r>
              <a:rPr lang="ru-RU" sz="2000" b="1" dirty="0" err="1">
                <a:latin typeface="Arial" panose="020B0604020202020204" pitchFamily="34" charset="0"/>
              </a:rPr>
              <a:t>хромосомної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перебудови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u="sng" dirty="0" err="1">
                <a:latin typeface="Arial" panose="020B0604020202020204" pitchFamily="34" charset="0"/>
              </a:rPr>
              <a:t>стійких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smtClean="0">
                <a:latin typeface="Arial" panose="020B0604020202020204" pitchFamily="34" charset="0"/>
              </a:rPr>
              <a:t>до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дигідрофтолатредуктази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Після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певного</a:t>
            </a:r>
            <a:r>
              <a:rPr lang="ru-RU" sz="2000" b="1" dirty="0">
                <a:latin typeface="Arial" panose="020B0604020202020204" pitchFamily="34" charset="0"/>
              </a:rPr>
              <a:t> часу </a:t>
            </a:r>
            <a:r>
              <a:rPr lang="ru-RU" sz="2000" b="1" dirty="0" err="1" smtClean="0">
                <a:latin typeface="Arial" panose="020B0604020202020204" pitchFamily="34" charset="0"/>
              </a:rPr>
              <a:t>інкубації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з’ясувалося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деякі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клітини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>
                <a:latin typeface="Arial" panose="020B0604020202020204" pitchFamily="34" charset="0"/>
              </a:rPr>
              <a:t>з </a:t>
            </a:r>
            <a:r>
              <a:rPr lang="ru-RU" sz="2000" b="1" u="sng" dirty="0" err="1">
                <a:latin typeface="Arial" panose="020B0604020202020204" pitchFamily="34" charset="0"/>
              </a:rPr>
              <a:t>перебудованою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smtClean="0">
                <a:latin typeface="Arial" panose="020B0604020202020204" pitchFamily="34" charset="0"/>
              </a:rPr>
              <a:t>хромосомою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набули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стійкості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smtClean="0">
                <a:latin typeface="Arial" panose="020B0604020202020204" pitchFamily="34" charset="0"/>
              </a:rPr>
              <a:t>до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дигідрофтолатредуктази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5931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06720" y="3484047"/>
            <a:ext cx="8657171" cy="304553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/>
              <a:t>Одержання</a:t>
            </a:r>
            <a:r>
              <a:rPr lang="ru-RU" sz="2400" b="1" dirty="0"/>
              <a:t> </a:t>
            </a:r>
            <a:r>
              <a:rPr lang="ru-RU" sz="2400" b="1" dirty="0" err="1"/>
              <a:t>рекомбінантної</a:t>
            </a:r>
            <a:r>
              <a:rPr lang="ru-RU" sz="2400" b="1" dirty="0"/>
              <a:t> ДНК. </a:t>
            </a:r>
            <a:endParaRPr lang="en-US" sz="2400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/>
              <a:t>Створення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бібліотек</a:t>
            </a:r>
            <a:r>
              <a:rPr lang="ru-RU" sz="2400" b="1" dirty="0"/>
              <a:t> та </a:t>
            </a:r>
            <a:r>
              <a:rPr lang="ru-RU" sz="2400" b="1" dirty="0" err="1"/>
              <a:t>клонотек</a:t>
            </a:r>
            <a:r>
              <a:rPr lang="ru-RU" sz="2400" b="1" dirty="0"/>
              <a:t> </a:t>
            </a:r>
            <a:r>
              <a:rPr lang="ru-RU" sz="2400" b="1" dirty="0" err="1"/>
              <a:t>генів</a:t>
            </a:r>
            <a:r>
              <a:rPr lang="ru-RU" sz="2400" b="1" dirty="0"/>
              <a:t> і </a:t>
            </a:r>
            <a:r>
              <a:rPr lang="ru-RU" sz="2400" b="1" dirty="0" err="1"/>
              <a:t>геномів</a:t>
            </a:r>
            <a:r>
              <a:rPr lang="ru-RU" sz="2400" b="1" dirty="0"/>
              <a:t>. </a:t>
            </a:r>
            <a:endParaRPr lang="en-US" sz="2400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/>
              <a:t>Перенесення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генів</a:t>
            </a:r>
            <a:r>
              <a:rPr lang="ru-RU" sz="2400" b="1" dirty="0"/>
              <a:t>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сумарних</a:t>
            </a:r>
            <a:r>
              <a:rPr lang="ru-RU" sz="2400" b="1" dirty="0"/>
              <a:t> ДНК. </a:t>
            </a:r>
            <a:endParaRPr lang="en-US" sz="2400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/>
              <a:t>Перенесення</a:t>
            </a:r>
            <a:r>
              <a:rPr lang="ru-RU" sz="2400" b="1" dirty="0" smtClean="0"/>
              <a:t> </a:t>
            </a:r>
            <a:r>
              <a:rPr lang="ru-RU" sz="2400" b="1" dirty="0" err="1"/>
              <a:t>генів</a:t>
            </a:r>
            <a:r>
              <a:rPr lang="ru-RU" sz="2400" b="1" dirty="0"/>
              <a:t>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хромосом. </a:t>
            </a:r>
            <a:endParaRPr lang="en-US" sz="2400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/>
              <a:t>Поняття</a:t>
            </a:r>
            <a:r>
              <a:rPr lang="ru-RU" sz="2400" b="1" dirty="0" smtClean="0"/>
              <a:t> </a:t>
            </a:r>
            <a:r>
              <a:rPr lang="ru-RU" sz="2400" b="1" dirty="0"/>
              <a:t>про </a:t>
            </a:r>
            <a:r>
              <a:rPr lang="ru-RU" sz="2400" b="1" dirty="0" err="1"/>
              <a:t>гетерокаріони</a:t>
            </a:r>
            <a:r>
              <a:rPr lang="ru-RU" sz="2400" b="1" dirty="0"/>
              <a:t>. </a:t>
            </a:r>
            <a:endParaRPr lang="en-US" sz="2400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/>
              <a:t>Експресія</a:t>
            </a:r>
            <a:r>
              <a:rPr lang="ru-RU" sz="2400" b="1" dirty="0" smtClean="0"/>
              <a:t> </a:t>
            </a:r>
            <a:r>
              <a:rPr lang="ru-RU" sz="2400" b="1" dirty="0" err="1"/>
              <a:t>еукаріотичних</a:t>
            </a:r>
            <a:r>
              <a:rPr lang="ru-RU" sz="2400" b="1" dirty="0"/>
              <a:t> </a:t>
            </a:r>
            <a:r>
              <a:rPr lang="ru-RU" sz="2400" b="1" dirty="0" err="1"/>
              <a:t>генів</a:t>
            </a:r>
            <a:r>
              <a:rPr lang="ru-RU" sz="2400" b="1" dirty="0"/>
              <a:t> у </a:t>
            </a:r>
            <a:r>
              <a:rPr lang="ru-RU" sz="2400" b="1" dirty="0" err="1"/>
              <a:t>клітинах</a:t>
            </a:r>
            <a:r>
              <a:rPr lang="ru-RU" sz="2400" b="1" dirty="0"/>
              <a:t> </a:t>
            </a:r>
            <a:r>
              <a:rPr lang="ru-RU" sz="2400" b="1" dirty="0" err="1"/>
              <a:t>прокаріот</a:t>
            </a:r>
            <a:r>
              <a:rPr lang="ru-RU" sz="2400" b="1" dirty="0"/>
              <a:t>. </a:t>
            </a:r>
            <a:endParaRPr lang="en-US" sz="2400" b="1" dirty="0" smtClean="0"/>
          </a:p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/>
              <a:t>Перспективи</a:t>
            </a:r>
            <a:r>
              <a:rPr lang="ru-RU" sz="2400" b="1" dirty="0" smtClean="0"/>
              <a:t> </a:t>
            </a:r>
            <a:r>
              <a:rPr lang="ru-RU" sz="2400" b="1" dirty="0"/>
              <a:t>і </a:t>
            </a:r>
            <a:r>
              <a:rPr lang="ru-RU" sz="2400" b="1" dirty="0" err="1"/>
              <a:t>проблеми</a:t>
            </a:r>
            <a:r>
              <a:rPr lang="ru-RU" sz="2400" b="1" dirty="0"/>
              <a:t> </a:t>
            </a:r>
            <a:r>
              <a:rPr lang="ru-RU" sz="2400" b="1" dirty="0" err="1"/>
              <a:t>біотехнології</a:t>
            </a:r>
            <a:r>
              <a:rPr lang="ru-RU" sz="2400" b="1" dirty="0"/>
              <a:t> </a:t>
            </a:r>
            <a:r>
              <a:rPr lang="ru-RU" sz="2400" b="1" dirty="0" err="1"/>
              <a:t>клонування</a:t>
            </a:r>
            <a:r>
              <a:rPr lang="ru-RU" sz="2400" b="1" dirty="0"/>
              <a:t> </a:t>
            </a:r>
            <a:r>
              <a:rPr lang="ru-RU" sz="2400" b="1" dirty="0" err="1"/>
              <a:t>генів</a:t>
            </a:r>
            <a:r>
              <a:rPr lang="ru-RU" sz="2400" b="1" dirty="0"/>
              <a:t>.</a:t>
            </a:r>
            <a:endParaRPr lang="ru-RU" sz="40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4919640" y="1023578"/>
            <a:ext cx="3140640" cy="109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i="1" strike="noStrike" spc="-1" dirty="0">
                <a:solidFill>
                  <a:srgbClr val="0070C0"/>
                </a:solidFill>
                <a:latin typeface="Calibri"/>
                <a:ea typeface="DejaVu Sans"/>
              </a:rPr>
              <a:t>План</a:t>
            </a:r>
            <a:endParaRPr lang="ru-RU" sz="6600" b="0" strike="noStrike" spc="-1" dirty="0">
              <a:latin typeface="Arial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2" descr="Генетична інженер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0" y="571245"/>
            <a:ext cx="4764120" cy="24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ansformation (genetics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152400"/>
            <a:ext cx="7137315" cy="547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817" y="5734454"/>
            <a:ext cx="8797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In this image, a gene from one bacterial cell is moved to another bacterial cell. This process of the second bacterial cell taking up new genetic material is called transformation.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88043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636" y="502008"/>
            <a:ext cx="839585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</a:rPr>
              <a:t>Суміш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цих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/>
              <a:t> </a:t>
            </a:r>
            <a:r>
              <a:rPr lang="ru-RU" sz="2000" b="1" dirty="0">
                <a:latin typeface="Arial" panose="020B0604020202020204" pitchFamily="34" charset="0"/>
              </a:rPr>
              <a:t>вводили </a:t>
            </a:r>
            <a:r>
              <a:rPr lang="ru-RU" sz="2000" b="1" dirty="0" err="1">
                <a:latin typeface="Arial" panose="020B0604020202020204" pitchFamily="34" charset="0"/>
              </a:rPr>
              <a:t>мишам</a:t>
            </a:r>
            <a:r>
              <a:rPr lang="ru-RU" sz="2000" b="1" dirty="0">
                <a:latin typeface="Arial" panose="020B0604020202020204" pitchFamily="34" charset="0"/>
              </a:rPr>
              <a:t>, у </a:t>
            </a:r>
            <a:r>
              <a:rPr lang="ru-RU" sz="2000" b="1" dirty="0" err="1">
                <a:latin typeface="Arial" panose="020B0604020202020204" pitchFamily="34" charset="0"/>
              </a:rPr>
              <a:t>яких</a:t>
            </a:r>
            <a:r>
              <a:rPr lang="ru-RU" sz="2000" b="1" dirty="0">
                <a:latin typeface="Arial" panose="020B0604020202020204" pitchFamily="34" charset="0"/>
              </a:rPr>
              <a:t> за </a:t>
            </a:r>
            <a:r>
              <a:rPr lang="ru-RU" sz="2000" b="1" dirty="0" err="1">
                <a:latin typeface="Arial" panose="020B0604020202020204" pitchFamily="34" charset="0"/>
              </a:rPr>
              <a:t>допомогою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радіаціоактивного</a:t>
            </a:r>
            <a:r>
              <a:rPr lang="ru-RU" sz="2000" b="1" dirty="0"/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опромінення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високими</a:t>
            </a:r>
            <a:r>
              <a:rPr lang="ru-RU" sz="2000" b="1" dirty="0">
                <a:latin typeface="Arial" panose="020B0604020202020204" pitchFamily="34" charset="0"/>
              </a:rPr>
              <a:t> дозами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вбили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всі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кровотворні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кісткового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мозку</a:t>
            </a:r>
            <a:r>
              <a:rPr lang="ru-RU" sz="2000" b="1" dirty="0">
                <a:latin typeface="Arial" panose="020B0604020202020204" pitchFamily="34" charset="0"/>
              </a:rPr>
              <a:t>. Коли </a:t>
            </a:r>
            <a:r>
              <a:rPr lang="ru-RU" sz="2000" b="1" dirty="0" err="1">
                <a:latin typeface="Arial" panose="020B0604020202020204" pitchFamily="34" charset="0"/>
              </a:rPr>
              <a:t>введені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latin typeface="Arial" panose="020B0604020202020204" pitchFamily="34" charset="0"/>
              </a:rPr>
              <a:t> прижились, в </a:t>
            </a:r>
            <a:r>
              <a:rPr lang="ru-RU" sz="2000" b="1" dirty="0" err="1">
                <a:latin typeface="Arial" panose="020B0604020202020204" pitchFamily="34" charset="0"/>
              </a:rPr>
              <a:t>організми</a:t>
            </a:r>
            <a:r>
              <a:rPr lang="ru-RU" sz="2000" b="1" dirty="0"/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відповідних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мишей</a:t>
            </a:r>
            <a:r>
              <a:rPr lang="ru-RU" sz="2000" b="1" dirty="0">
                <a:latin typeface="Arial" panose="020B0604020202020204" pitchFamily="34" charset="0"/>
              </a:rPr>
              <a:t> ввели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дигідрофтолатредуктазу</a:t>
            </a:r>
            <a:r>
              <a:rPr lang="ru-RU" sz="2000" b="1" dirty="0">
                <a:latin typeface="Arial" panose="020B0604020202020204" pitchFamily="34" charset="0"/>
              </a:rPr>
              <a:t>. У</a:t>
            </a:r>
            <a:r>
              <a:rPr lang="ru-RU" sz="2000" b="1" dirty="0"/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результаті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всі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чутливі</a:t>
            </a:r>
            <a:r>
              <a:rPr lang="ru-RU" sz="2000" b="1" dirty="0">
                <a:latin typeface="Arial" panose="020B0604020202020204" pitchFamily="34" charset="0"/>
              </a:rPr>
              <a:t> до </a:t>
            </a:r>
            <a:r>
              <a:rPr lang="ru-RU" sz="2000" b="1" dirty="0" err="1">
                <a:latin typeface="Arial" panose="020B0604020202020204" pitchFamily="34" charset="0"/>
              </a:rPr>
              <a:t>цього</a:t>
            </a:r>
            <a:r>
              <a:rPr lang="ru-RU" sz="2000" b="1" dirty="0">
                <a:latin typeface="Arial" panose="020B0604020202020204" pitchFamily="34" charset="0"/>
              </a:rPr>
              <a:t> препарату </a:t>
            </a:r>
            <a:r>
              <a:rPr lang="ru-RU" sz="2000" b="1" dirty="0" err="1"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загинули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endParaRPr lang="ru-RU" sz="2000" b="1" dirty="0"/>
          </a:p>
          <a:p>
            <a:pPr algn="just"/>
            <a:r>
              <a:rPr lang="ru-RU" sz="2000" b="1" u="sng" dirty="0" err="1">
                <a:latin typeface="Arial" panose="020B0604020202020204" pitchFamily="34" charset="0"/>
              </a:rPr>
              <a:t>Вижили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лише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ті</a:t>
            </a:r>
            <a:r>
              <a:rPr lang="ru-RU" sz="2000" b="1" u="sng" dirty="0">
                <a:latin typeface="Arial" panose="020B0604020202020204" pitchFamily="34" charset="0"/>
              </a:rPr>
              <a:t>, </a:t>
            </a:r>
            <a:r>
              <a:rPr lang="ru-RU" sz="2000" b="1" u="sng" dirty="0" err="1">
                <a:latin typeface="Arial" panose="020B0604020202020204" pitchFamily="34" charset="0"/>
              </a:rPr>
              <a:t>що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були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позначені</a:t>
            </a:r>
            <a:r>
              <a:rPr lang="ru-RU" sz="2000" b="1" u="sng" dirty="0">
                <a:latin typeface="Arial" panose="020B0604020202020204" pitchFamily="34" charset="0"/>
              </a:rPr>
              <a:t> хромосомною</a:t>
            </a:r>
            <a:r>
              <a:rPr lang="ru-RU" sz="2000" b="1" u="sng" dirty="0"/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перебудовою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Це</a:t>
            </a:r>
            <a:r>
              <a:rPr lang="ru-RU" sz="2000" b="1" dirty="0">
                <a:latin typeface="Arial" panose="020B0604020202020204" pitchFamily="34" charset="0"/>
              </a:rPr>
              <a:t> означало,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ДНК, яка </a:t>
            </a:r>
            <a:r>
              <a:rPr lang="ru-RU" sz="2000" b="1" dirty="0" err="1">
                <a:latin typeface="Arial" panose="020B0604020202020204" pitchFamily="34" charset="0"/>
              </a:rPr>
              <a:t>була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виділена</a:t>
            </a:r>
            <a:r>
              <a:rPr lang="ru-RU" sz="2000" b="1" dirty="0">
                <a:latin typeface="Arial" panose="020B0604020202020204" pitchFamily="34" charset="0"/>
              </a:rPr>
              <a:t> з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,</a:t>
            </a:r>
            <a:r>
              <a:rPr lang="ru-RU" sz="2000" b="1" dirty="0"/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стійких</a:t>
            </a:r>
            <a:r>
              <a:rPr lang="ru-RU" sz="2000" b="1" dirty="0">
                <a:latin typeface="Arial" panose="020B0604020202020204" pitchFamily="34" charset="0"/>
              </a:rPr>
              <a:t> до </a:t>
            </a:r>
            <a:r>
              <a:rPr lang="ru-RU" sz="2000" b="1" dirty="0" err="1">
                <a:latin typeface="Arial" panose="020B0604020202020204" pitchFamily="34" charset="0"/>
              </a:rPr>
              <a:t>дигідрофтолатредуктази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трансформувалась</a:t>
            </a:r>
            <a:r>
              <a:rPr lang="ru-RU" sz="2000" b="1" dirty="0">
                <a:latin typeface="Arial" panose="020B0604020202020204" pitchFamily="34" charset="0"/>
              </a:rPr>
              <a:t> у</a:t>
            </a:r>
            <a:r>
              <a:rPr lang="ru-RU" sz="2000" b="1" dirty="0"/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геноми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позначених</a:t>
            </a:r>
            <a:r>
              <a:rPr lang="ru-RU" sz="2000" b="1" dirty="0">
                <a:latin typeface="Arial" panose="020B0604020202020204" pitchFamily="34" charset="0"/>
              </a:rPr>
              <a:t> хромосомною </a:t>
            </a:r>
            <a:r>
              <a:rPr lang="ru-RU" sz="2000" b="1" dirty="0" err="1">
                <a:latin typeface="Arial" panose="020B0604020202020204" pitchFamily="34" charset="0"/>
              </a:rPr>
              <a:t>перебудовою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r>
              <a:rPr lang="ru-RU" sz="2000" b="1" dirty="0"/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Трансформована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ДНК </a:t>
            </a:r>
            <a:r>
              <a:rPr lang="ru-RU" sz="2000" b="1" dirty="0">
                <a:latin typeface="Arial" panose="020B0604020202020204" pitchFamily="34" charset="0"/>
              </a:rPr>
              <a:t>й </a:t>
            </a:r>
            <a:r>
              <a:rPr lang="ru-RU" sz="2000" b="1" dirty="0" err="1">
                <a:latin typeface="Arial" panose="020B0604020202020204" pitchFamily="34" charset="0"/>
              </a:rPr>
              <a:t>обумовила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стійкість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відповідних</a:t>
            </a:r>
            <a:r>
              <a:rPr lang="ru-RU" sz="2000" b="1" dirty="0"/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 до названого </a:t>
            </a:r>
            <a:r>
              <a:rPr lang="ru-RU" sz="2000" b="1" dirty="0" smtClean="0">
                <a:latin typeface="Arial" panose="020B0604020202020204" pitchFamily="34" charset="0"/>
              </a:rPr>
              <a:t>препарату.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</a:rPr>
              <a:t>В одному з </a:t>
            </a:r>
            <a:r>
              <a:rPr lang="ru-RU" sz="2000" b="1" dirty="0" err="1">
                <a:latin typeface="Arial" panose="020B0604020202020204" pitchFamily="34" charset="0"/>
              </a:rPr>
              <a:t>аналогічних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досліджень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курячі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діяли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розчином</a:t>
            </a:r>
            <a:r>
              <a:rPr lang="ru-RU" sz="2000" b="1" u="sng" dirty="0">
                <a:latin typeface="Arial" panose="020B0604020202020204" pitchFamily="34" charset="0"/>
              </a:rPr>
              <a:t> ДНК </a:t>
            </a:r>
            <a:r>
              <a:rPr lang="ru-RU" sz="2000" b="1" u="sng" dirty="0" err="1">
                <a:latin typeface="Arial" panose="020B0604020202020204" pitchFamily="34" charset="0"/>
              </a:rPr>
              <a:t>миші</a:t>
            </a:r>
            <a:r>
              <a:rPr lang="ru-RU" sz="2000" b="1" u="sng" dirty="0">
                <a:latin typeface="Arial" panose="020B0604020202020204" pitchFamily="34" charset="0"/>
              </a:rPr>
              <a:t>, яка </a:t>
            </a:r>
            <a:r>
              <a:rPr lang="ru-RU" sz="2000" b="1" u="sng" dirty="0" err="1">
                <a:latin typeface="Arial" panose="020B0604020202020204" pitchFamily="34" charset="0"/>
              </a:rPr>
              <a:t>була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позначена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тритієвою</a:t>
            </a:r>
            <a:r>
              <a:rPr lang="ru-RU" sz="2000" b="1" u="sng" dirty="0"/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міткою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З’ясувалося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мічена</a:t>
            </a:r>
            <a:r>
              <a:rPr lang="ru-RU" sz="2000" b="1" dirty="0">
                <a:latin typeface="Arial" panose="020B0604020202020204" pitchFamily="34" charset="0"/>
              </a:rPr>
              <a:t> ДНК </a:t>
            </a:r>
            <a:r>
              <a:rPr lang="ru-RU" sz="2000" b="1" dirty="0" err="1">
                <a:latin typeface="Arial" panose="020B0604020202020204" pitchFamily="34" charset="0"/>
              </a:rPr>
              <a:t>миші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вбудовувалась</a:t>
            </a:r>
            <a:r>
              <a:rPr lang="ru-RU" sz="2000" b="1" dirty="0">
                <a:latin typeface="Arial" panose="020B0604020202020204" pitchFamily="34" charset="0"/>
              </a:rPr>
              <a:t> у</a:t>
            </a:r>
            <a:r>
              <a:rPr lang="ru-RU" sz="2000" b="1" dirty="0"/>
              <a:t> </a:t>
            </a:r>
            <a:r>
              <a:rPr lang="ru-RU" sz="2000" b="1" dirty="0">
                <a:latin typeface="Arial" panose="020B0604020202020204" pitchFamily="34" charset="0"/>
              </a:rPr>
              <a:t>ДНК </a:t>
            </a:r>
            <a:r>
              <a:rPr lang="ru-RU" sz="2000" b="1" dirty="0" err="1">
                <a:latin typeface="Arial" panose="020B0604020202020204" pitchFamily="34" charset="0"/>
              </a:rPr>
              <a:t>курячих</a:t>
            </a:r>
            <a:r>
              <a:rPr lang="ru-RU" sz="2000" b="1" dirty="0">
                <a:latin typeface="Arial" panose="020B0604020202020204" pitchFamily="34" charset="0"/>
              </a:rPr>
              <a:t> хромосом шляхом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подвійного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кросинговеру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endParaRPr lang="ru-RU" sz="2000" b="1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715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90" y="171201"/>
            <a:ext cx="86036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anose="020B0604020202020204" pitchFamily="34" charset="0"/>
              </a:rPr>
              <a:t>За </a:t>
            </a:r>
            <a:r>
              <a:rPr lang="ru-RU" b="1" dirty="0" err="1">
                <a:latin typeface="Arial" panose="020B0604020202020204" pitchFamily="34" charset="0"/>
              </a:rPr>
              <a:t>даними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іншої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публікації</a:t>
            </a:r>
            <a:r>
              <a:rPr lang="ru-RU" b="1" dirty="0">
                <a:latin typeface="Arial" panose="020B0604020202020204" pitchFamily="34" charset="0"/>
              </a:rPr>
              <a:t> в </a:t>
            </a:r>
            <a:r>
              <a:rPr lang="en-US" b="1" dirty="0" err="1">
                <a:solidFill>
                  <a:srgbClr val="7030A0"/>
                </a:solidFill>
                <a:latin typeface="Arial" panose="020B0604020202020204" pitchFamily="34" charset="0"/>
              </a:rPr>
              <a:t>Eucaryotic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 Genes (1983), </a:t>
            </a:r>
            <a:r>
              <a:rPr lang="ru-RU" b="1" dirty="0" smtClean="0">
                <a:latin typeface="Arial" panose="020B0604020202020204" pitchFamily="34" charset="0"/>
              </a:rPr>
              <a:t>у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хворого </a:t>
            </a:r>
            <a:r>
              <a:rPr lang="ru-RU" b="1" dirty="0">
                <a:latin typeface="Arial" panose="020B0604020202020204" pitchFamily="34" charset="0"/>
              </a:rPr>
              <a:t>на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таласемію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(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аномалії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кровотворення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) </a:t>
            </a:r>
            <a:r>
              <a:rPr lang="ru-RU" b="1" dirty="0">
                <a:latin typeface="Arial" panose="020B0604020202020204" pitchFamily="34" charset="0"/>
              </a:rPr>
              <a:t>взяли </a:t>
            </a:r>
            <a:r>
              <a:rPr lang="ru-RU" b="1" u="sng" dirty="0" err="1" smtClean="0">
                <a:latin typeface="Arial" panose="020B0604020202020204" pitchFamily="34" charset="0"/>
              </a:rPr>
              <a:t>пункцію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кісткового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мозку</a:t>
            </a:r>
            <a:r>
              <a:rPr lang="ru-RU" b="1" u="sng" dirty="0">
                <a:latin typeface="Arial" panose="020B0604020202020204" pitchFamily="34" charset="0"/>
              </a:rPr>
              <a:t> і </a:t>
            </a:r>
            <a:r>
              <a:rPr lang="ru-RU" b="1" u="sng" dirty="0" err="1">
                <a:latin typeface="Arial" panose="020B0604020202020204" pitchFamily="34" charset="0"/>
              </a:rPr>
              <a:t>розмножили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кровотворні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 smtClean="0">
                <a:latin typeface="Arial" panose="020B0604020202020204" pitchFamily="34" charset="0"/>
              </a:rPr>
              <a:t>Спочатку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в </a:t>
            </a:r>
            <a:r>
              <a:rPr lang="ru-RU" b="1" dirty="0">
                <a:latin typeface="Arial" panose="020B0604020202020204" pitchFamily="34" charset="0"/>
              </a:rPr>
              <a:t>культуру </a:t>
            </a:r>
            <a:r>
              <a:rPr lang="ru-RU" b="1" dirty="0" err="1">
                <a:latin typeface="Arial" panose="020B0604020202020204" pitchFamily="34" charset="0"/>
              </a:rPr>
              <a:t>цих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</a:t>
            </a:r>
            <a:r>
              <a:rPr lang="ru-RU" b="1" dirty="0">
                <a:latin typeface="Arial" panose="020B0604020202020204" pitchFamily="34" charset="0"/>
              </a:rPr>
              <a:t> ввели ДНК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домінантним</a:t>
            </a:r>
            <a:r>
              <a:rPr lang="ru-RU" b="1" dirty="0">
                <a:latin typeface="Arial" panose="020B0604020202020204" pitchFamily="34" charset="0"/>
              </a:rPr>
              <a:t> геном, </a:t>
            </a:r>
            <a:r>
              <a:rPr lang="ru-RU" b="1" dirty="0" err="1" smtClean="0">
                <a:latin typeface="Arial" panose="020B0604020202020204" pitchFamily="34" charset="0"/>
              </a:rPr>
              <a:t>який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забезпечує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нормальний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процес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кровотворення</a:t>
            </a:r>
            <a:r>
              <a:rPr lang="ru-RU" b="1" dirty="0">
                <a:latin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</a:rPr>
              <a:t>має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u="sng" dirty="0" smtClean="0">
                <a:latin typeface="Arial" panose="020B0604020202020204" pitchFamily="34" charset="0"/>
              </a:rPr>
              <a:t>ген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стійкості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>
                <a:latin typeface="Arial" panose="020B0604020202020204" pitchFamily="34" charset="0"/>
              </a:rPr>
              <a:t>до </a:t>
            </a:r>
            <a:r>
              <a:rPr lang="ru-RU" b="1" u="sng" dirty="0" err="1">
                <a:latin typeface="Arial" panose="020B0604020202020204" pitchFamily="34" charset="0"/>
              </a:rPr>
              <a:t>метатриксату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потім</a:t>
            </a:r>
            <a:r>
              <a:rPr lang="ru-RU" b="1" dirty="0">
                <a:latin typeface="Arial" panose="020B0604020202020204" pitchFamily="34" charset="0"/>
              </a:rPr>
              <a:t> хворому </a:t>
            </a:r>
            <a:r>
              <a:rPr lang="ru-RU" b="1" dirty="0" err="1">
                <a:latin typeface="Arial" panose="020B0604020202020204" pitchFamily="34" charset="0"/>
              </a:rPr>
              <a:t>були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введені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клітини</a:t>
            </a:r>
            <a:r>
              <a:rPr lang="ru-RU" b="1" u="sng" dirty="0" smtClean="0"/>
              <a:t> </a:t>
            </a:r>
            <a:r>
              <a:rPr lang="ru-RU" b="1" u="sng" dirty="0" smtClean="0">
                <a:latin typeface="Arial" panose="020B0604020202020204" pitchFamily="34" charset="0"/>
              </a:rPr>
              <a:t>з </a:t>
            </a:r>
            <a:r>
              <a:rPr lang="ru-RU" b="1" u="sng" dirty="0" err="1">
                <a:latin typeface="Arial" panose="020B0604020202020204" pitchFamily="34" charset="0"/>
              </a:rPr>
              <a:t>культури</a:t>
            </a:r>
            <a:r>
              <a:rPr lang="ru-RU" b="1" u="sng" dirty="0">
                <a:latin typeface="Arial" panose="020B0604020202020204" pitchFamily="34" charset="0"/>
              </a:rPr>
              <a:t>, а </a:t>
            </a:r>
            <a:r>
              <a:rPr lang="ru-RU" b="1" u="sng" dirty="0" err="1">
                <a:latin typeface="Arial" panose="020B0604020202020204" pitchFamily="34" charset="0"/>
              </a:rPr>
              <a:t>після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цього</a:t>
            </a:r>
            <a:r>
              <a:rPr lang="ru-RU" b="1" u="sng" dirty="0">
                <a:latin typeface="Arial" panose="020B0604020202020204" pitchFamily="34" charset="0"/>
              </a:rPr>
              <a:t> – вводили </a:t>
            </a:r>
            <a:r>
              <a:rPr lang="ru-RU" b="1" u="sng" dirty="0" err="1">
                <a:latin typeface="Arial" panose="020B0604020202020204" pitchFamily="34" charset="0"/>
              </a:rPr>
              <a:t>метатриксат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Під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дією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останнього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хворі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кровотворні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 гинули, </a:t>
            </a:r>
            <a:r>
              <a:rPr lang="ru-RU" b="1" dirty="0" err="1">
                <a:latin typeface="Arial" panose="020B0604020202020204" pitchFamily="34" charset="0"/>
              </a:rPr>
              <a:t>їхнє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місце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займали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введені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трансформовані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свого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організму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</a:rPr>
              <a:t>які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внаслідок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трансформації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набули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здатності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виконувати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функцію</a:t>
            </a:r>
            <a:r>
              <a:rPr lang="ru-RU" b="1" u="sng" dirty="0" smtClean="0"/>
              <a:t> </a:t>
            </a:r>
            <a:r>
              <a:rPr lang="ru-RU" b="1" u="sng" dirty="0" smtClean="0">
                <a:latin typeface="Arial" panose="020B0604020202020204" pitchFamily="34" charset="0"/>
              </a:rPr>
              <a:t>нормального </a:t>
            </a:r>
            <a:r>
              <a:rPr lang="ru-RU" b="1" u="sng" dirty="0" err="1" smtClean="0">
                <a:latin typeface="Arial" panose="020B0604020202020204" pitchFamily="34" charset="0"/>
              </a:rPr>
              <a:t>кровотворення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r>
              <a:rPr lang="ru-RU" b="1" dirty="0" smtClean="0"/>
              <a:t> </a:t>
            </a:r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Окрім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трансформації</a:t>
            </a:r>
            <a:r>
              <a:rPr lang="ru-RU" b="1" dirty="0">
                <a:latin typeface="Arial" panose="020B0604020202020204" pitchFamily="34" charset="0"/>
              </a:rPr>
              <a:t>, у </a:t>
            </a:r>
            <a:r>
              <a:rPr lang="ru-RU" b="1" dirty="0" err="1">
                <a:latin typeface="Arial" panose="020B0604020202020204" pitchFamily="34" charset="0"/>
              </a:rPr>
              <a:t>генетичній</a:t>
            </a:r>
            <a:r>
              <a:rPr lang="ru-RU" b="1" dirty="0">
                <a:latin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</a:rPr>
              <a:t>генній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інженерії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для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перенесення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одних </a:t>
            </a:r>
            <a:r>
              <a:rPr lang="ru-RU" b="1" dirty="0" err="1">
                <a:latin typeface="Arial" panose="020B0604020202020204" pitchFamily="34" charset="0"/>
              </a:rPr>
              <a:t>клітин</a:t>
            </a:r>
            <a:r>
              <a:rPr lang="ru-RU" b="1" dirty="0">
                <a:latin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</a:rPr>
              <a:t>інші</a:t>
            </a:r>
            <a:r>
              <a:rPr lang="ru-RU" b="1" dirty="0">
                <a:latin typeface="Arial" panose="020B0604020202020204" pitchFamily="34" charset="0"/>
              </a:rPr>
              <a:t> часто </a:t>
            </a:r>
            <a:r>
              <a:rPr lang="ru-RU" b="1" dirty="0" err="1" smtClean="0">
                <a:latin typeface="Arial" panose="020B0604020202020204" pitchFamily="34" charset="0"/>
              </a:rPr>
              <a:t>застосовують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методи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трансдукції</a:t>
            </a:r>
            <a:r>
              <a:rPr lang="ru-RU" b="1" dirty="0">
                <a:latin typeface="Arial" panose="020B0604020202020204" pitchFamily="34" charset="0"/>
              </a:rPr>
              <a:t>. У </a:t>
            </a:r>
            <a:r>
              <a:rPr lang="ru-RU" b="1" dirty="0" err="1">
                <a:latin typeface="Arial" panose="020B0604020202020204" pitchFamily="34" charset="0"/>
              </a:rPr>
              <a:t>даному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випадку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певний</a:t>
            </a:r>
            <a:r>
              <a:rPr lang="ru-RU" b="1" dirty="0">
                <a:latin typeface="Arial" panose="020B0604020202020204" pitchFamily="34" charset="0"/>
              </a:rPr>
              <a:t> фрагмент </a:t>
            </a:r>
            <a:r>
              <a:rPr lang="ru-RU" b="1" dirty="0" smtClean="0">
                <a:latin typeface="Arial" panose="020B0604020202020204" pitchFamily="34" charset="0"/>
              </a:rPr>
              <a:t>ДНК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геному 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-донора </a:t>
            </a:r>
            <a:r>
              <a:rPr lang="ru-RU" b="1" dirty="0" err="1" smtClean="0">
                <a:latin typeface="Arial" panose="020B0604020202020204" pitchFamily="34" charset="0"/>
              </a:rPr>
              <a:t>з’єднується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ДНК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вірусу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</a:rPr>
              <a:t>який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переносить </a:t>
            </a:r>
            <a:r>
              <a:rPr lang="ru-RU" b="1" dirty="0" err="1">
                <a:latin typeface="Arial" panose="020B0604020202020204" pitchFamily="34" charset="0"/>
              </a:rPr>
              <a:t>цей</a:t>
            </a:r>
            <a:r>
              <a:rPr lang="ru-RU" b="1" dirty="0">
                <a:latin typeface="Arial" panose="020B0604020202020204" pitchFamily="34" charset="0"/>
              </a:rPr>
              <a:t> фрагмент у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реципієнтну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клітину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 smtClean="0">
                <a:latin typeface="Arial" panose="020B0604020202020204" pitchFamily="34" charset="0"/>
              </a:rPr>
              <a:t>Було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з’ясовано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розміри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фрагментів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dirty="0" err="1">
                <a:latin typeface="Arial" panose="020B0604020202020204" pitchFamily="34" charset="0"/>
              </a:rPr>
              <a:t>кишкової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палички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</a:rPr>
              <a:t>які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переносяться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вірусами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складають</a:t>
            </a:r>
            <a:r>
              <a:rPr lang="ru-RU" b="1" dirty="0">
                <a:latin typeface="Arial" panose="020B0604020202020204" pitchFamily="34" charset="0"/>
              </a:rPr>
              <a:t> до 2% </a:t>
            </a:r>
            <a:r>
              <a:rPr lang="ru-RU" b="1" dirty="0" err="1">
                <a:latin typeface="Arial" panose="020B0604020202020204" pitchFamily="34" charset="0"/>
              </a:rPr>
              <a:t>кількості</a:t>
            </a:r>
            <a:r>
              <a:rPr lang="ru-RU" b="1" dirty="0">
                <a:latin typeface="Arial" panose="020B0604020202020204" pitchFamily="34" charset="0"/>
              </a:rPr>
              <a:t> ДНК </a:t>
            </a:r>
            <a:r>
              <a:rPr lang="ru-RU" b="1" dirty="0" smtClean="0">
                <a:latin typeface="Arial" panose="020B0604020202020204" pitchFamily="34" charset="0"/>
              </a:rPr>
              <a:t>геному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клітини</a:t>
            </a:r>
            <a:r>
              <a:rPr lang="ru-RU" b="1" dirty="0" smtClean="0">
                <a:latin typeface="Arial" panose="020B0604020202020204" pitchFamily="34" charset="0"/>
              </a:rPr>
              <a:t>-господаря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Наприклад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мутантні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Е. со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які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не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здатні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зброджувати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цукор</a:t>
            </a:r>
            <a:r>
              <a:rPr lang="ru-RU" b="1" dirty="0">
                <a:latin typeface="Arial" panose="020B0604020202020204" pitchFamily="34" charset="0"/>
              </a:rPr>
              <a:t>-лактозу, </a:t>
            </a:r>
            <a:r>
              <a:rPr lang="ru-RU" b="1" dirty="0" err="1" smtClean="0">
                <a:latin typeface="Arial" panose="020B0604020202020204" pitchFamily="34" charset="0"/>
              </a:rPr>
              <a:t>характеризуються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генотипом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ас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Якщо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вірусними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частками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інфікувати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клітини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Е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</a:rPr>
              <a:t>coli L </a:t>
            </a:r>
            <a:r>
              <a:rPr lang="ru-RU" b="1" dirty="0">
                <a:latin typeface="Arial" panose="020B0604020202020204" pitchFamily="34" charset="0"/>
              </a:rPr>
              <a:t>ас4, </a:t>
            </a:r>
            <a:r>
              <a:rPr lang="ru-RU" b="1" dirty="0" err="1">
                <a:latin typeface="Arial" panose="020B0604020202020204" pitchFamily="34" charset="0"/>
              </a:rPr>
              <a:t>клітини-господарі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іноді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приєднуються</a:t>
            </a:r>
            <a:r>
              <a:rPr lang="ru-RU" b="1" dirty="0">
                <a:latin typeface="Arial" panose="020B0604020202020204" pitchFamily="34" charset="0"/>
              </a:rPr>
              <a:t> до </a:t>
            </a:r>
            <a:r>
              <a:rPr lang="ru-RU" b="1" dirty="0" smtClean="0">
                <a:latin typeface="Arial" panose="020B0604020202020204" pitchFamily="34" charset="0"/>
              </a:rPr>
              <a:t>ДНК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вірусу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і </a:t>
            </a:r>
            <a:r>
              <a:rPr lang="ru-RU" b="1" dirty="0" err="1">
                <a:latin typeface="Arial" panose="020B0604020202020204" pitchFamily="34" charset="0"/>
              </a:rPr>
              <a:t>переносяться</a:t>
            </a:r>
            <a:r>
              <a:rPr lang="ru-RU" b="1" dirty="0">
                <a:latin typeface="Arial" panose="020B0604020202020204" pitchFamily="34" charset="0"/>
              </a:rPr>
              <a:t> до </a:t>
            </a:r>
            <a:r>
              <a:rPr lang="ru-RU" b="1" dirty="0" err="1">
                <a:latin typeface="Arial" panose="020B0604020202020204" pitchFamily="34" charset="0"/>
              </a:rPr>
              <a:t>іншої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>
                <a:latin typeface="Arial" panose="020B0604020202020204" pitchFamily="34" charset="0"/>
              </a:rPr>
              <a:t>Отже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u="sng" dirty="0" err="1">
                <a:latin typeface="Arial" panose="020B0604020202020204" pitchFamily="34" charset="0"/>
              </a:rPr>
              <a:t>процеси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трансдукції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здатні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відновлювати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функціональну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активність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генотипів</a:t>
            </a:r>
            <a:r>
              <a:rPr lang="ru-RU" b="1" u="sng" dirty="0">
                <a:latin typeface="Arial" panose="020B0604020202020204" pitchFamily="34" charset="0"/>
              </a:rPr>
              <a:t>, </a:t>
            </a:r>
            <a:r>
              <a:rPr lang="ru-RU" b="1" u="sng" dirty="0" err="1">
                <a:latin typeface="Arial" panose="020B0604020202020204" pitchFamily="34" charset="0"/>
              </a:rPr>
              <a:t>що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пригнічені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мутаціями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генів</a:t>
            </a:r>
            <a:r>
              <a:rPr lang="ru-RU" b="1" dirty="0">
                <a:latin typeface="Arial" panose="020B0604020202020204" pitchFamily="34" charset="0"/>
              </a:rPr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7772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ansduction in Bacteria: Definition, Types, Steps and Advan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3" y="512618"/>
            <a:ext cx="8510836" cy="50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52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ansduction (genetics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151315"/>
            <a:ext cx="8683625" cy="651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93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06720" y="379713"/>
            <a:ext cx="865717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>
                <a:solidFill>
                  <a:srgbClr val="FF0000"/>
                </a:solidFill>
              </a:rPr>
              <a:t>Перенесення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генів</a:t>
            </a:r>
            <a:r>
              <a:rPr lang="ru-RU" sz="2400" b="1" dirty="0">
                <a:solidFill>
                  <a:srgbClr val="FF0000"/>
                </a:solidFill>
              </a:rPr>
              <a:t> за </a:t>
            </a:r>
            <a:r>
              <a:rPr lang="ru-RU" sz="2400" b="1" dirty="0" err="1">
                <a:solidFill>
                  <a:srgbClr val="FF0000"/>
                </a:solidFill>
              </a:rPr>
              <a:t>допомогою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хромосом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582850" y="1055776"/>
            <a:ext cx="81049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</a:rPr>
              <a:t>До </a:t>
            </a:r>
            <a:r>
              <a:rPr lang="ru-RU" sz="2000" b="1" dirty="0" err="1">
                <a:latin typeface="Arial" panose="020B0604020202020204" pitchFamily="34" charset="0"/>
              </a:rPr>
              <a:t>методів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генетичної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інженерії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відносять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також</a:t>
            </a:r>
            <a:r>
              <a:rPr lang="ru-RU" sz="2000" b="1" dirty="0" smtClean="0"/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перенесення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цілих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хромосом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або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хромосомних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фрагментів</a:t>
            </a: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сукупностями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локалізованих</a:t>
            </a:r>
            <a:r>
              <a:rPr lang="ru-RU" sz="2000" b="1" dirty="0">
                <a:latin typeface="Arial" panose="020B0604020202020204" pitchFamily="34" charset="0"/>
              </a:rPr>
              <a:t> у них </a:t>
            </a:r>
            <a:r>
              <a:rPr lang="ru-RU" sz="2000" b="1" dirty="0" err="1">
                <a:latin typeface="Arial" panose="020B0604020202020204" pitchFamily="34" charset="0"/>
              </a:rPr>
              <a:t>генів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одних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 в </a:t>
            </a:r>
            <a:r>
              <a:rPr lang="ru-RU" sz="2000" b="1" dirty="0" err="1" smtClean="0">
                <a:latin typeface="Arial" panose="020B0604020202020204" pitchFamily="34" charset="0"/>
              </a:rPr>
              <a:t>інші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З’ясувалося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u="sng" dirty="0">
                <a:latin typeface="Arial" panose="020B0604020202020204" pitchFamily="34" charset="0"/>
              </a:rPr>
              <a:t>при </a:t>
            </a:r>
            <a:r>
              <a:rPr lang="ru-RU" sz="2000" b="1" u="sng" dirty="0" err="1">
                <a:latin typeface="Arial" panose="020B0604020202020204" pitchFamily="34" charset="0"/>
              </a:rPr>
              <a:t>введенні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метафазних</a:t>
            </a:r>
            <a:r>
              <a:rPr lang="ru-RU" sz="2000" b="1" u="sng" dirty="0">
                <a:latin typeface="Arial" panose="020B0604020202020204" pitchFamily="34" charset="0"/>
              </a:rPr>
              <a:t> хромосом </a:t>
            </a:r>
            <a:r>
              <a:rPr lang="ru-RU" sz="2000" b="1" u="sng" dirty="0" smtClean="0">
                <a:latin typeface="Arial" panose="020B0604020202020204" pitchFamily="34" charset="0"/>
              </a:rPr>
              <a:t>у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чужорідні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клітини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гени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цих</a:t>
            </a:r>
            <a:r>
              <a:rPr lang="ru-RU" sz="2000" b="1" u="sng" dirty="0">
                <a:latin typeface="Arial" panose="020B0604020202020204" pitchFamily="34" charset="0"/>
              </a:rPr>
              <a:t> хромосом </a:t>
            </a:r>
            <a:r>
              <a:rPr lang="ru-RU" sz="2000" b="1" u="sng" dirty="0" err="1">
                <a:latin typeface="Arial" panose="020B0604020202020204" pitchFamily="34" charset="0"/>
              </a:rPr>
              <a:t>зберігають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здатність</a:t>
            </a:r>
            <a:r>
              <a:rPr lang="ru-RU" sz="2000" b="1" u="sng" dirty="0" smtClean="0"/>
              <a:t> </a:t>
            </a:r>
            <a:r>
              <a:rPr lang="ru-RU" sz="2000" b="1" u="sng" dirty="0" smtClean="0">
                <a:latin typeface="Arial" panose="020B0604020202020204" pitchFamily="34" charset="0"/>
              </a:rPr>
              <a:t>активно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функціонувати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en-US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>
                <a:solidFill>
                  <a:srgbClr val="7030A0"/>
                </a:solidFill>
              </a:rPr>
              <a:t>Хромосоми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клітин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донорів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/>
              <a:t>уводять</a:t>
            </a:r>
            <a:r>
              <a:rPr lang="ru-RU" sz="2000" b="1" dirty="0"/>
              <a:t> до </a:t>
            </a:r>
            <a:r>
              <a:rPr lang="ru-RU" sz="2000" b="1" dirty="0" err="1" smtClean="0"/>
              <a:t>реципієнтних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клітин</a:t>
            </a:r>
            <a:r>
              <a:rPr lang="ru-RU" sz="2000" b="1" dirty="0" smtClean="0"/>
              <a:t> </a:t>
            </a:r>
            <a:r>
              <a:rPr lang="ru-RU" sz="2000" b="1" dirty="0" err="1"/>
              <a:t>різними</a:t>
            </a:r>
            <a:r>
              <a:rPr lang="ru-RU" sz="2000" b="1" dirty="0"/>
              <a:t> методами </a:t>
            </a:r>
            <a:r>
              <a:rPr lang="ru-RU" sz="2000" b="1" dirty="0" err="1"/>
              <a:t>переважно</a:t>
            </a:r>
            <a:r>
              <a:rPr lang="ru-RU" sz="2000" b="1" dirty="0"/>
              <a:t> </a:t>
            </a:r>
            <a:r>
              <a:rPr lang="ru-RU" sz="2000" b="1" u="sng" dirty="0"/>
              <a:t>в </a:t>
            </a:r>
            <a:r>
              <a:rPr lang="ru-RU" sz="2000" b="1" u="sng" dirty="0" err="1"/>
              <a:t>культурі</a:t>
            </a:r>
            <a:r>
              <a:rPr lang="ru-RU" sz="2000" b="1" u="sng" dirty="0"/>
              <a:t> </a:t>
            </a:r>
            <a:r>
              <a:rPr lang="ru-RU" sz="2000" b="1" u="sng" dirty="0" err="1"/>
              <a:t>цих</a:t>
            </a:r>
            <a:r>
              <a:rPr lang="ru-RU" sz="2000" b="1" u="sng" dirty="0"/>
              <a:t> </a:t>
            </a:r>
            <a:r>
              <a:rPr lang="ru-RU" sz="2000" b="1" u="sng" dirty="0" err="1"/>
              <a:t>клітин</a:t>
            </a:r>
            <a:r>
              <a:rPr lang="ru-RU" sz="2000" b="1" u="sng" dirty="0"/>
              <a:t> </a:t>
            </a:r>
            <a:r>
              <a:rPr lang="ru-RU" sz="2000" b="1" u="sng" dirty="0" smtClean="0"/>
              <a:t>та </a:t>
            </a:r>
            <a:r>
              <a:rPr lang="en-US" sz="2000" b="1" u="sng" dirty="0" smtClean="0"/>
              <a:t>in </a:t>
            </a:r>
            <a:r>
              <a:rPr lang="en-US" sz="2000" b="1" u="sng" dirty="0"/>
              <a:t>vitro</a:t>
            </a:r>
            <a:r>
              <a:rPr lang="en-US" sz="2000" b="1" dirty="0"/>
              <a:t>. </a:t>
            </a:r>
            <a:endParaRPr lang="uk-UA" sz="2000" b="1" dirty="0" smtClean="0"/>
          </a:p>
          <a:p>
            <a:pPr algn="just"/>
            <a:endParaRPr lang="uk-UA" sz="2000" b="1" dirty="0"/>
          </a:p>
          <a:p>
            <a:pPr algn="just"/>
            <a:r>
              <a:rPr lang="ru-RU" sz="2000" b="1" u="sng" dirty="0" err="1" smtClean="0">
                <a:solidFill>
                  <a:srgbClr val="7030A0"/>
                </a:solidFill>
              </a:rPr>
              <a:t>Наприклад</a:t>
            </a:r>
            <a:r>
              <a:rPr lang="ru-RU" sz="2000" b="1" dirty="0"/>
              <a:t>, </a:t>
            </a:r>
            <a:r>
              <a:rPr lang="ru-RU" sz="2000" b="1" dirty="0" err="1"/>
              <a:t>донорні</a:t>
            </a:r>
            <a:r>
              <a:rPr lang="ru-RU" sz="2000" b="1" dirty="0"/>
              <a:t> </a:t>
            </a:r>
            <a:r>
              <a:rPr lang="ru-RU" sz="2000" b="1" dirty="0" err="1"/>
              <a:t>клітини</a:t>
            </a:r>
            <a:r>
              <a:rPr lang="ru-RU" sz="2000" b="1" dirty="0"/>
              <a:t> </a:t>
            </a:r>
            <a:r>
              <a:rPr lang="ru-RU" sz="2000" b="1" dirty="0" err="1"/>
              <a:t>обробляють</a:t>
            </a:r>
            <a:r>
              <a:rPr lang="ru-RU" sz="2000" b="1" dirty="0"/>
              <a:t> </a:t>
            </a:r>
            <a:r>
              <a:rPr lang="ru-RU" sz="2000" b="1" dirty="0" err="1" smtClean="0"/>
              <a:t>різними</a:t>
            </a:r>
            <a:r>
              <a:rPr lang="ru-RU" sz="2000" b="1" dirty="0" smtClean="0"/>
              <a:t> реактивами </a:t>
            </a:r>
            <a:r>
              <a:rPr lang="ru-RU" sz="2000" b="1" dirty="0"/>
              <a:t>таким чином, </a:t>
            </a:r>
            <a:r>
              <a:rPr lang="ru-RU" sz="2000" b="1" dirty="0" err="1"/>
              <a:t>що</a:t>
            </a:r>
            <a:r>
              <a:rPr lang="ru-RU" sz="2000" b="1" dirty="0"/>
              <a:t> </a:t>
            </a:r>
            <a:r>
              <a:rPr lang="ru-RU" sz="2000" b="1" dirty="0" err="1"/>
              <a:t>частина</a:t>
            </a:r>
            <a:r>
              <a:rPr lang="ru-RU" sz="2000" b="1" dirty="0"/>
              <a:t> </a:t>
            </a:r>
            <a:r>
              <a:rPr lang="ru-RU" sz="2000" b="1" dirty="0" err="1"/>
              <a:t>їхніх</a:t>
            </a:r>
            <a:r>
              <a:rPr lang="ru-RU" sz="2000" b="1" dirty="0"/>
              <a:t> </a:t>
            </a:r>
            <a:r>
              <a:rPr lang="ru-RU" sz="2000" b="1" dirty="0" err="1" smtClean="0"/>
              <a:t>метафазних</a:t>
            </a:r>
            <a:r>
              <a:rPr lang="ru-RU" sz="2000" b="1" dirty="0" smtClean="0"/>
              <a:t> хромосом </a:t>
            </a:r>
            <a:r>
              <a:rPr lang="ru-RU" sz="2000" b="1" dirty="0" err="1"/>
              <a:t>виходить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клітин</a:t>
            </a:r>
            <a:r>
              <a:rPr lang="ru-RU" sz="2000" b="1" dirty="0"/>
              <a:t> і </a:t>
            </a:r>
            <a:r>
              <a:rPr lang="ru-RU" sz="2000" b="1" dirty="0" err="1"/>
              <a:t>розміщується</a:t>
            </a:r>
            <a:r>
              <a:rPr lang="ru-RU" sz="2000" b="1" dirty="0"/>
              <a:t> у </a:t>
            </a:r>
            <a:r>
              <a:rPr lang="ru-RU" sz="2000" b="1" dirty="0" err="1"/>
              <a:t>різних</a:t>
            </a:r>
            <a:r>
              <a:rPr lang="ru-RU" sz="2000" b="1" dirty="0"/>
              <a:t> </a:t>
            </a:r>
            <a:r>
              <a:rPr lang="ru-RU" sz="2000" b="1" dirty="0" err="1" smtClean="0"/>
              <a:t>ділянках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цитоплазми</a:t>
            </a:r>
            <a:r>
              <a:rPr lang="ru-RU" sz="2000" b="1" dirty="0"/>
              <a:t>. </a:t>
            </a:r>
            <a:r>
              <a:rPr lang="ru-RU" sz="2000" b="1" dirty="0" err="1"/>
              <a:t>Якщо</a:t>
            </a:r>
            <a:r>
              <a:rPr lang="ru-RU" sz="2000" b="1" dirty="0"/>
              <a:t> </a:t>
            </a:r>
            <a:r>
              <a:rPr lang="ru-RU" sz="2000" b="1" dirty="0" err="1"/>
              <a:t>такі</a:t>
            </a:r>
            <a:r>
              <a:rPr lang="ru-RU" sz="2000" b="1" dirty="0"/>
              <a:t> штучно </a:t>
            </a:r>
            <a:r>
              <a:rPr lang="ru-RU" sz="2000" b="1" dirty="0" err="1"/>
              <a:t>створені</a:t>
            </a:r>
            <a:r>
              <a:rPr lang="ru-RU" sz="2000" b="1" dirty="0"/>
              <a:t> </a:t>
            </a:r>
            <a:r>
              <a:rPr lang="ru-RU" sz="2000" b="1" dirty="0" err="1"/>
              <a:t>мікроклітини</a:t>
            </a:r>
            <a:r>
              <a:rPr lang="ru-RU" sz="2000" b="1" dirty="0"/>
              <a:t> </a:t>
            </a:r>
            <a:r>
              <a:rPr lang="ru-RU" sz="2000" b="1" dirty="0" err="1"/>
              <a:t>злити</a:t>
            </a:r>
            <a:r>
              <a:rPr lang="ru-RU" sz="2000" b="1" dirty="0"/>
              <a:t> </a:t>
            </a:r>
            <a:r>
              <a:rPr lang="ru-RU" sz="2000" b="1" dirty="0" smtClean="0"/>
              <a:t>з </a:t>
            </a:r>
            <a:r>
              <a:rPr lang="ru-RU" sz="2000" b="1" dirty="0" err="1" smtClean="0"/>
              <a:t>реципієнтними</a:t>
            </a:r>
            <a:r>
              <a:rPr lang="ru-RU" sz="2000" b="1" dirty="0" smtClean="0"/>
              <a:t> </a:t>
            </a:r>
            <a:r>
              <a:rPr lang="ru-RU" sz="2000" b="1" dirty="0" err="1"/>
              <a:t>клітинами</a:t>
            </a:r>
            <a:r>
              <a:rPr lang="ru-RU" sz="2000" b="1" dirty="0"/>
              <a:t>, в них </a:t>
            </a:r>
            <a:r>
              <a:rPr lang="ru-RU" sz="2000" b="1" dirty="0" err="1"/>
              <a:t>починають</a:t>
            </a:r>
            <a:r>
              <a:rPr lang="ru-RU" sz="2000" b="1" dirty="0"/>
              <a:t> </a:t>
            </a:r>
            <a:r>
              <a:rPr lang="ru-RU" sz="2000" b="1" dirty="0" err="1" smtClean="0"/>
              <a:t>функціонувати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гени</a:t>
            </a:r>
            <a:r>
              <a:rPr lang="ru-RU" sz="2000" b="1" dirty="0"/>
              <a:t>, </a:t>
            </a:r>
            <a:r>
              <a:rPr lang="ru-RU" sz="2000" b="1" dirty="0" err="1"/>
              <a:t>локалізовані</a:t>
            </a:r>
            <a:r>
              <a:rPr lang="ru-RU" sz="2000" b="1" dirty="0"/>
              <a:t> в </a:t>
            </a:r>
            <a:r>
              <a:rPr lang="ru-RU" sz="2000" b="1" dirty="0" err="1"/>
              <a:t>донорній</a:t>
            </a:r>
            <a:r>
              <a:rPr lang="ru-RU" sz="2000" b="1" dirty="0"/>
              <a:t> </a:t>
            </a:r>
            <a:r>
              <a:rPr lang="ru-RU" sz="2000" b="1" dirty="0" err="1"/>
              <a:t>хромосомі</a:t>
            </a:r>
            <a:r>
              <a:rPr lang="ru-RU" sz="2000" b="1" dirty="0"/>
              <a:t> </a:t>
            </a:r>
            <a:r>
              <a:rPr lang="ru-RU" sz="2000" b="1" dirty="0" err="1"/>
              <a:t>чи</a:t>
            </a:r>
            <a:r>
              <a:rPr lang="ru-RU" sz="2000" b="1" dirty="0"/>
              <a:t> </a:t>
            </a:r>
            <a:r>
              <a:rPr lang="ru-RU" sz="2000" b="1" dirty="0" smtClean="0"/>
              <a:t>донорному хромосомному </a:t>
            </a:r>
            <a:r>
              <a:rPr lang="ru-RU" sz="2000" b="1" dirty="0" err="1"/>
              <a:t>фрагменті</a:t>
            </a:r>
            <a:r>
              <a:rPr lang="ru-RU" sz="2000" b="1" dirty="0"/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0482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64197"/>
            <a:ext cx="85759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latin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мутантний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клон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миші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які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не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спроможні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синтезувати</a:t>
            </a:r>
            <a:r>
              <a:rPr lang="ru-RU" sz="2000" b="1" dirty="0">
                <a:latin typeface="Arial" panose="020B0604020202020204" pitchFamily="34" charset="0"/>
              </a:rPr>
              <a:t> фермент </a:t>
            </a:r>
            <a:r>
              <a:rPr lang="ru-RU" sz="20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гіпоксанін-гуанін-фосфо-рибозил-трансферазу</a:t>
            </a:r>
            <a:r>
              <a:rPr lang="ru-RU" sz="20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(ГГФТ)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обробили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фізіологічно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активним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розчином</a:t>
            </a:r>
            <a:r>
              <a:rPr lang="ru-RU" sz="2000" b="1" dirty="0">
                <a:latin typeface="Arial" panose="020B0604020202020204" pitchFamily="34" charset="0"/>
              </a:rPr>
              <a:t>, у </a:t>
            </a:r>
            <a:r>
              <a:rPr lang="ru-RU" sz="2000" b="1" dirty="0" err="1">
                <a:latin typeface="Arial" panose="020B0604020202020204" pitchFamily="34" charset="0"/>
              </a:rPr>
              <a:t>якому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знаходились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завислому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стані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метафазні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хромосоми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китайського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хом’ячка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Після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інкубації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оброблених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відмили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поживного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середовища</a:t>
            </a:r>
            <a:r>
              <a:rPr lang="ru-RU" sz="2000" b="1" dirty="0">
                <a:latin typeface="Arial" panose="020B0604020202020204" pitchFamily="34" charset="0"/>
              </a:rPr>
              <a:t>, в </a:t>
            </a:r>
            <a:r>
              <a:rPr lang="ru-RU" sz="2000" b="1" dirty="0" err="1">
                <a:latin typeface="Arial" panose="020B0604020202020204" pitchFamily="34" charset="0"/>
              </a:rPr>
              <a:t>якому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містився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готовий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>
                <a:latin typeface="Arial" panose="020B0604020202020204" pitchFamily="34" charset="0"/>
              </a:rPr>
              <a:t>фермент ГГФТ</a:t>
            </a:r>
            <a:r>
              <a:rPr lang="ru-RU" sz="2000" b="1" dirty="0">
                <a:latin typeface="Arial" panose="020B0604020202020204" pitchFamily="34" charset="0"/>
              </a:rPr>
              <a:t>, і </a:t>
            </a:r>
            <a:r>
              <a:rPr lang="ru-RU" sz="2000" b="1" dirty="0" err="1">
                <a:latin typeface="Arial" panose="020B0604020202020204" pitchFamily="34" charset="0"/>
              </a:rPr>
              <a:t>висіяли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поживне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середовище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без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названого </a:t>
            </a:r>
            <a:r>
              <a:rPr lang="ru-RU" sz="2000" b="1" dirty="0">
                <a:latin typeface="Arial" panose="020B0604020202020204" pitchFamily="34" charset="0"/>
              </a:rPr>
              <a:t>ферменту. На такому селективному </a:t>
            </a:r>
            <a:r>
              <a:rPr lang="ru-RU" sz="2000" b="1" dirty="0" err="1" smtClean="0">
                <a:latin typeface="Arial" panose="020B0604020202020204" pitchFamily="34" charset="0"/>
              </a:rPr>
              <a:t>середовищі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вижили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лише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u="sng" dirty="0" err="1">
                <a:latin typeface="Arial" panose="020B0604020202020204" pitchFamily="34" charset="0"/>
              </a:rPr>
              <a:t>які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набули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здатність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синтезувати</a:t>
            </a:r>
            <a:r>
              <a:rPr lang="ru-RU" sz="2000" b="1" u="sng" dirty="0" smtClean="0"/>
              <a:t> </a:t>
            </a:r>
            <a:r>
              <a:rPr lang="ru-RU" sz="2000" b="1" u="sng" dirty="0" smtClean="0">
                <a:latin typeface="Arial" panose="020B0604020202020204" pitchFamily="34" charset="0"/>
              </a:rPr>
              <a:t>ГГФТ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Однак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ідентифікація</a:t>
            </a:r>
            <a:r>
              <a:rPr lang="ru-RU" sz="2000" b="1" dirty="0">
                <a:latin typeface="Arial" panose="020B0604020202020204" pitchFamily="34" charset="0"/>
              </a:rPr>
              <a:t> показала,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хоча</a:t>
            </a:r>
            <a:r>
              <a:rPr lang="ru-RU" sz="2000" b="1" dirty="0">
                <a:latin typeface="Arial" panose="020B0604020202020204" pitchFamily="34" charset="0"/>
              </a:rPr>
              <a:t> фермент </a:t>
            </a:r>
            <a:r>
              <a:rPr lang="ru-RU" sz="2000" b="1" dirty="0" smtClean="0">
                <a:latin typeface="Arial" panose="020B0604020202020204" pitchFamily="34" charset="0"/>
              </a:rPr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синтезувався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у </a:t>
            </a:r>
            <a:r>
              <a:rPr lang="ru-RU" sz="2000" b="1" dirty="0" err="1">
                <a:latin typeface="Arial" panose="020B0604020202020204" pitchFamily="34" charset="0"/>
              </a:rPr>
              <a:t>клітинах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миші</a:t>
            </a:r>
            <a:r>
              <a:rPr lang="ru-RU" sz="2000" b="1" dirty="0">
                <a:latin typeface="Arial" panose="020B0604020202020204" pitchFamily="34" charset="0"/>
              </a:rPr>
              <a:t>, але </a:t>
            </a:r>
            <a:r>
              <a:rPr lang="ru-RU" sz="2000" b="1" dirty="0" err="1">
                <a:latin typeface="Arial" panose="020B0604020202020204" pitchFamily="34" charset="0"/>
              </a:rPr>
              <a:t>він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відрізняється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мишачого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і є </a:t>
            </a:r>
            <a:r>
              <a:rPr lang="ru-RU" sz="2000" b="1" dirty="0" err="1">
                <a:latin typeface="Arial" panose="020B0604020202020204" pitchFamily="34" charset="0"/>
              </a:rPr>
              <a:t>ідентичним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ферментом, </a:t>
            </a:r>
            <a:r>
              <a:rPr lang="ru-RU" sz="2000" b="1" dirty="0" err="1">
                <a:latin typeface="Arial" panose="020B0604020202020204" pitchFamily="34" charset="0"/>
              </a:rPr>
              <a:t>взятим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від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хом’ячка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Це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засвідчує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в </a:t>
            </a:r>
            <a:r>
              <a:rPr lang="ru-RU" sz="2000" b="1" dirty="0" err="1">
                <a:latin typeface="Arial" panose="020B0604020202020204" pitchFamily="34" charset="0"/>
              </a:rPr>
              <a:t>клітинах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миші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запрацював</a:t>
            </a:r>
            <a:r>
              <a:rPr lang="ru-RU" sz="2000" b="1" dirty="0">
                <a:latin typeface="Arial" panose="020B0604020202020204" pitchFamily="34" charset="0"/>
              </a:rPr>
              <a:t> ген, </a:t>
            </a:r>
            <a:r>
              <a:rPr lang="ru-RU" sz="2000" b="1" dirty="0" smtClean="0">
                <a:latin typeface="Arial" panose="020B0604020202020204" pitchFamily="34" charset="0"/>
              </a:rPr>
              <a:t>привнесений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хромосомою </a:t>
            </a:r>
            <a:r>
              <a:rPr lang="ru-RU" sz="2000" b="1" dirty="0" err="1">
                <a:latin typeface="Arial" panose="020B0604020202020204" pitchFamily="34" charset="0"/>
              </a:rPr>
              <a:t>китайського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хом’ячка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r>
              <a:rPr lang="ru-RU" sz="2000" b="1" dirty="0" smtClean="0">
                <a:latin typeface="Arial" panose="020B0604020202020204" pitchFamily="34" charset="0"/>
              </a:rPr>
              <a:t>Були </a:t>
            </a:r>
            <a:r>
              <a:rPr lang="ru-RU" sz="2000" b="1" dirty="0" err="1">
                <a:latin typeface="Arial" panose="020B0604020202020204" pitchFamily="34" charset="0"/>
              </a:rPr>
              <a:t>виконані</a:t>
            </a:r>
            <a:r>
              <a:rPr lang="ru-RU" sz="2000" b="1" dirty="0">
                <a:latin typeface="Arial" panose="020B0604020202020204" pitchFamily="34" charset="0"/>
              </a:rPr>
              <a:t> й </a:t>
            </a:r>
            <a:r>
              <a:rPr lang="ru-RU" sz="2000" b="1" dirty="0" err="1">
                <a:latin typeface="Arial" panose="020B0604020202020204" pitchFamily="34" charset="0"/>
              </a:rPr>
              <a:t>аналогічні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дослідження</a:t>
            </a:r>
            <a:r>
              <a:rPr lang="ru-RU" sz="2000" b="1" dirty="0">
                <a:latin typeface="Arial" panose="020B0604020202020204" pitchFamily="34" charset="0"/>
              </a:rPr>
              <a:t>, в </a:t>
            </a:r>
            <a:r>
              <a:rPr lang="ru-RU" sz="2000" b="1" dirty="0" err="1">
                <a:latin typeface="Arial" panose="020B0604020202020204" pitchFamily="34" charset="0"/>
              </a:rPr>
              <a:t>яких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миші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вводили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хромосоми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людини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17-ю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хромосомою </a:t>
            </a:r>
            <a:r>
              <a:rPr lang="ru-RU" sz="2000" b="1" dirty="0" err="1">
                <a:latin typeface="Arial" panose="020B0604020202020204" pitchFamily="34" charset="0"/>
              </a:rPr>
              <a:t>людини</a:t>
            </a:r>
            <a:r>
              <a:rPr lang="ru-RU" sz="2000" b="1" dirty="0">
                <a:latin typeface="Arial" panose="020B0604020202020204" pitchFamily="34" charset="0"/>
              </a:rPr>
              <a:t> в </a:t>
            </a:r>
            <a:r>
              <a:rPr lang="ru-RU" sz="2000" b="1" dirty="0" err="1">
                <a:latin typeface="Arial" panose="020B0604020202020204" pitchFamily="34" charset="0"/>
              </a:rPr>
              <a:t>клітини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миші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були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введені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гени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тимідинкінази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та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галактокінази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які</a:t>
            </a:r>
            <a:r>
              <a:rPr lang="ru-RU" sz="2000" b="1" dirty="0">
                <a:latin typeface="Arial" panose="020B0604020202020204" pitchFamily="34" charset="0"/>
              </a:rPr>
              <a:t> активно </a:t>
            </a:r>
            <a:r>
              <a:rPr lang="ru-RU" sz="2000" b="1" dirty="0" err="1">
                <a:latin typeface="Arial" panose="020B0604020202020204" pitchFamily="34" charset="0"/>
              </a:rPr>
              <a:t>функціонували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в</a:t>
            </a:r>
            <a:r>
              <a:rPr lang="ru-RU" sz="2000" b="1" dirty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чужих </a:t>
            </a:r>
            <a:r>
              <a:rPr lang="ru-RU" sz="2000" b="1" dirty="0">
                <a:latin typeface="Arial" panose="020B0604020202020204" pitchFamily="34" charset="0"/>
              </a:rPr>
              <a:t>для них </a:t>
            </a:r>
            <a:r>
              <a:rPr lang="ru-RU" sz="2000" b="1" dirty="0" err="1">
                <a:latin typeface="Arial" panose="020B0604020202020204" pitchFamily="34" charset="0"/>
              </a:rPr>
              <a:t>клітинах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8907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8" y="266481"/>
            <a:ext cx="84928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Перенесення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цілих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хромосом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або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їхніх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фрагментів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від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одного </a:t>
            </a:r>
            <a:r>
              <a:rPr lang="ru-RU" b="1" dirty="0">
                <a:latin typeface="Arial" panose="020B0604020202020204" pitchFamily="34" charset="0"/>
              </a:rPr>
              <a:t>виду </a:t>
            </a:r>
            <a:r>
              <a:rPr lang="ru-RU" b="1" dirty="0" err="1">
                <a:latin typeface="Arial" panose="020B0604020202020204" pitchFamily="34" charset="0"/>
              </a:rPr>
              <a:t>організмів</a:t>
            </a:r>
            <a:r>
              <a:rPr lang="ru-RU" b="1" dirty="0">
                <a:latin typeface="Arial" panose="020B0604020202020204" pitchFamily="34" charset="0"/>
              </a:rPr>
              <a:t> до </a:t>
            </a:r>
            <a:r>
              <a:rPr lang="ru-RU" b="1" dirty="0" err="1">
                <a:latin typeface="Arial" panose="020B0604020202020204" pitchFamily="34" charset="0"/>
              </a:rPr>
              <a:t>іншого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можна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здійснити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шляхом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експериментального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мутагенезу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Класичним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прикладом </a:t>
            </a:r>
            <a:r>
              <a:rPr lang="ru-RU" b="1" dirty="0" err="1" smtClean="0">
                <a:latin typeface="Arial" panose="020B0604020202020204" pitchFamily="34" charset="0"/>
              </a:rPr>
              <a:t>цього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можуть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бути </a:t>
            </a:r>
            <a:r>
              <a:rPr lang="ru-RU" b="1" dirty="0" err="1">
                <a:latin typeface="Arial" panose="020B0604020202020204" pitchFamily="34" charset="0"/>
              </a:rPr>
              <a:t>дослідження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виконані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Е.С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рсом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(1956)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серії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схрещувань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м’якої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пшениці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сорту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Чайніз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спрінг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із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дикими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формами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егілопса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Aegilops</a:t>
            </a:r>
            <a:r>
              <a:rPr lang="en-US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umbellulata</a:t>
            </a:r>
            <a:r>
              <a:rPr lang="en-US" b="1" dirty="0" smtClean="0">
                <a:latin typeface="Arial" panose="020B0604020202020204" pitchFamily="34" charset="0"/>
              </a:rPr>
              <a:t>). </a:t>
            </a:r>
            <a:r>
              <a:rPr lang="ru-RU" b="1" dirty="0">
                <a:latin typeface="Arial" panose="020B0604020202020204" pitchFamily="34" charset="0"/>
              </a:rPr>
              <a:t>Е. </a:t>
            </a:r>
            <a:r>
              <a:rPr lang="ru-RU" b="1" dirty="0" err="1">
                <a:latin typeface="Arial" panose="020B0604020202020204" pitchFamily="34" charset="0"/>
              </a:rPr>
              <a:t>Сірс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після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розщеплення</a:t>
            </a:r>
            <a:r>
              <a:rPr lang="ru-RU" b="1" dirty="0" smtClean="0">
                <a:latin typeface="Arial" panose="020B0604020202020204" pitchFamily="34" charset="0"/>
              </a:rPr>
              <a:t> у </a:t>
            </a:r>
            <a:r>
              <a:rPr lang="ru-RU" b="1" dirty="0" err="1" smtClean="0">
                <a:latin typeface="Arial" panose="020B0604020202020204" pitchFamily="34" charset="0"/>
              </a:rPr>
              <a:t>наступних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поколіннях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відбирав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особини</a:t>
            </a:r>
            <a:r>
              <a:rPr lang="ru-RU" b="1" u="sng" dirty="0">
                <a:latin typeface="Arial" panose="020B0604020202020204" pitchFamily="34" charset="0"/>
              </a:rPr>
              <a:t>, </a:t>
            </a:r>
            <a:r>
              <a:rPr lang="ru-RU" b="1" u="sng" dirty="0" err="1" smtClean="0">
                <a:latin typeface="Arial" panose="020B0604020202020204" pitchFamily="34" charset="0"/>
              </a:rPr>
              <a:t>які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характеризувались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високою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стійкістю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>
                <a:latin typeface="Arial" panose="020B0604020202020204" pitchFamily="34" charset="0"/>
              </a:rPr>
              <a:t>до </a:t>
            </a:r>
            <a:r>
              <a:rPr lang="ru-RU" b="1" u="sng" dirty="0" err="1">
                <a:latin typeface="Arial" panose="020B0604020202020204" pitchFamily="34" charset="0"/>
              </a:rPr>
              <a:t>бурої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іржі</a:t>
            </a:r>
            <a:r>
              <a:rPr lang="ru-RU" b="1" u="sng" dirty="0">
                <a:latin typeface="Arial" panose="020B0604020202020204" pitchFamily="34" charset="0"/>
              </a:rPr>
              <a:t> та в </a:t>
            </a:r>
            <a:r>
              <a:rPr lang="ru-RU" b="1" u="sng" dirty="0" err="1" smtClean="0">
                <a:latin typeface="Arial" panose="020B0604020202020204" pitchFamily="34" charset="0"/>
              </a:rPr>
              <a:t>яких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проявлявся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>
                <a:latin typeface="Arial" panose="020B0604020202020204" pitchFamily="34" charset="0"/>
              </a:rPr>
              <a:t>комплекс </a:t>
            </a:r>
            <a:r>
              <a:rPr lang="ru-RU" b="1" u="sng" dirty="0" err="1">
                <a:latin typeface="Arial" panose="020B0604020202020204" pitchFamily="34" charset="0"/>
              </a:rPr>
              <a:t>усіх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культурних</a:t>
            </a:r>
            <a:r>
              <a:rPr lang="ru-RU" b="1" u="sng" dirty="0" smtClean="0">
                <a:latin typeface="Arial" panose="020B0604020202020204" pitchFamily="34" charset="0"/>
              </a:rPr>
              <a:t>, </a:t>
            </a:r>
            <a:r>
              <a:rPr lang="ru-RU" b="1" u="sng" dirty="0" err="1" smtClean="0">
                <a:latin typeface="Arial" panose="020B0604020202020204" pitchFamily="34" charset="0"/>
              </a:rPr>
              <a:t>господарських</a:t>
            </a:r>
            <a:r>
              <a:rPr lang="ru-RU" b="1" u="sng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цінних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ознак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Вивчення</a:t>
            </a:r>
            <a:r>
              <a:rPr lang="ru-RU" b="1" dirty="0">
                <a:latin typeface="Arial" panose="020B0604020202020204" pitchFamily="34" charset="0"/>
              </a:rPr>
              <a:t> мейозу показало,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в таких </a:t>
            </a:r>
            <a:r>
              <a:rPr lang="ru-RU" b="1" dirty="0" err="1">
                <a:latin typeface="Arial" panose="020B0604020202020204" pitchFamily="34" charset="0"/>
              </a:rPr>
              <a:t>особин</a:t>
            </a:r>
            <a:r>
              <a:rPr lang="ru-RU" b="1" dirty="0">
                <a:latin typeface="Arial" panose="020B0604020202020204" pitchFamily="34" charset="0"/>
              </a:rPr>
              <a:t> у </a:t>
            </a:r>
            <a:r>
              <a:rPr lang="ru-RU" b="1" dirty="0" err="1" smtClean="0">
                <a:latin typeface="Arial" panose="020B0604020202020204" pitchFamily="34" charset="0"/>
              </a:rPr>
              <a:t>профазі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/>
              <a:t>І, </a:t>
            </a:r>
            <a:r>
              <a:rPr lang="ru-RU" b="1" dirty="0" err="1"/>
              <a:t>окрім</a:t>
            </a:r>
            <a:r>
              <a:rPr lang="ru-RU" b="1" dirty="0"/>
              <a:t> 21 </a:t>
            </a:r>
            <a:r>
              <a:rPr lang="ru-RU" b="1" dirty="0" err="1"/>
              <a:t>бівалента</a:t>
            </a:r>
            <a:r>
              <a:rPr lang="ru-RU" b="1" dirty="0"/>
              <a:t>,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додаткова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хромосома у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унівалента</a:t>
            </a:r>
            <a:r>
              <a:rPr lang="ru-RU" b="1" dirty="0"/>
              <a:t>. У </a:t>
            </a:r>
            <a:r>
              <a:rPr lang="ru-RU" b="1" dirty="0" err="1"/>
              <a:t>процесі</a:t>
            </a:r>
            <a:r>
              <a:rPr lang="ru-RU" b="1" dirty="0"/>
              <a:t> </a:t>
            </a:r>
            <a:r>
              <a:rPr lang="ru-RU" b="1" dirty="0" err="1"/>
              <a:t>редукційного</a:t>
            </a:r>
            <a:r>
              <a:rPr lang="ru-RU" b="1" dirty="0"/>
              <a:t> </a:t>
            </a:r>
            <a:r>
              <a:rPr lang="ru-RU" b="1" dirty="0" err="1"/>
              <a:t>поділу</a:t>
            </a:r>
            <a:r>
              <a:rPr lang="ru-RU" b="1" dirty="0"/>
              <a:t> </a:t>
            </a:r>
            <a:r>
              <a:rPr lang="ru-RU" b="1" dirty="0" err="1"/>
              <a:t>ця</a:t>
            </a:r>
            <a:r>
              <a:rPr lang="ru-RU" b="1" dirty="0"/>
              <a:t> </a:t>
            </a:r>
            <a:r>
              <a:rPr lang="ru-RU" b="1" dirty="0" smtClean="0"/>
              <a:t>хромосома </a:t>
            </a:r>
            <a:r>
              <a:rPr lang="ru-RU" b="1" dirty="0" err="1" smtClean="0"/>
              <a:t>відходила</a:t>
            </a:r>
            <a:r>
              <a:rPr lang="ru-RU" b="1" dirty="0" smtClean="0"/>
              <a:t> </a:t>
            </a:r>
            <a:r>
              <a:rPr lang="ru-RU" b="1" dirty="0"/>
              <a:t>в одну з </a:t>
            </a:r>
            <a:r>
              <a:rPr lang="ru-RU" b="1" dirty="0" err="1"/>
              <a:t>двох</a:t>
            </a:r>
            <a:r>
              <a:rPr lang="ru-RU" b="1" dirty="0"/>
              <a:t> </a:t>
            </a:r>
            <a:r>
              <a:rPr lang="ru-RU" b="1" dirty="0" err="1"/>
              <a:t>дочірніх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 smtClean="0"/>
              <a:t>однаковою</a:t>
            </a:r>
            <a:r>
              <a:rPr lang="ru-RU" b="1" dirty="0" smtClean="0"/>
              <a:t> </a:t>
            </a:r>
            <a:r>
              <a:rPr lang="ru-RU" b="1" dirty="0" err="1" smtClean="0"/>
              <a:t>ймовірністю</a:t>
            </a:r>
            <a:r>
              <a:rPr lang="ru-RU" b="1" dirty="0"/>
              <a:t>. </a:t>
            </a:r>
            <a:r>
              <a:rPr lang="ru-RU" b="1" dirty="0" err="1"/>
              <a:t>Оскільки</a:t>
            </a:r>
            <a:r>
              <a:rPr lang="ru-RU" b="1" dirty="0"/>
              <a:t> </a:t>
            </a:r>
            <a:r>
              <a:rPr lang="ru-RU" b="1" dirty="0" err="1"/>
              <a:t>рослини</a:t>
            </a:r>
            <a:r>
              <a:rPr lang="ru-RU" b="1" dirty="0"/>
              <a:t>, в </a:t>
            </a:r>
            <a:r>
              <a:rPr lang="ru-RU" b="1" dirty="0" err="1"/>
              <a:t>каріотипах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 smtClean="0"/>
              <a:t>містилась</a:t>
            </a:r>
            <a:r>
              <a:rPr lang="ru-RU" b="1" dirty="0" smtClean="0"/>
              <a:t> </a:t>
            </a:r>
            <a:r>
              <a:rPr lang="ru-RU" b="1" dirty="0" err="1" smtClean="0"/>
              <a:t>додаткова</a:t>
            </a:r>
            <a:r>
              <a:rPr lang="ru-RU" b="1" dirty="0" smtClean="0"/>
              <a:t> </a:t>
            </a:r>
            <a:r>
              <a:rPr lang="ru-RU" b="1" dirty="0"/>
              <a:t>хромосома,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/>
              <a:t>стійкими</a:t>
            </a:r>
            <a:r>
              <a:rPr lang="ru-RU" b="1" dirty="0"/>
              <a:t> до </a:t>
            </a:r>
            <a:r>
              <a:rPr lang="ru-RU" b="1" dirty="0" err="1"/>
              <a:t>іржі</a:t>
            </a:r>
            <a:r>
              <a:rPr lang="ru-RU" b="1" dirty="0"/>
              <a:t>,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 smtClean="0"/>
              <a:t>засвідчувало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/>
              <a:t>ген </a:t>
            </a:r>
            <a:r>
              <a:rPr lang="ru-RU" b="1" dirty="0" err="1"/>
              <a:t>стійкості</a:t>
            </a:r>
            <a:r>
              <a:rPr lang="ru-RU" b="1" dirty="0"/>
              <a:t> до </a:t>
            </a:r>
            <a:r>
              <a:rPr lang="ru-RU" b="1" dirty="0" err="1"/>
              <a:t>цієї</a:t>
            </a:r>
            <a:r>
              <a:rPr lang="ru-RU" b="1" dirty="0"/>
              <a:t> </a:t>
            </a:r>
            <a:r>
              <a:rPr lang="ru-RU" b="1" dirty="0" err="1"/>
              <a:t>хвороби</a:t>
            </a:r>
            <a:r>
              <a:rPr lang="ru-RU" b="1" dirty="0"/>
              <a:t> </a:t>
            </a:r>
            <a:r>
              <a:rPr lang="ru-RU" b="1" dirty="0" err="1"/>
              <a:t>міститься</a:t>
            </a:r>
            <a:r>
              <a:rPr lang="ru-RU" b="1" dirty="0"/>
              <a:t> у </a:t>
            </a:r>
            <a:r>
              <a:rPr lang="ru-RU" b="1" dirty="0" err="1"/>
              <a:t>даній</a:t>
            </a:r>
            <a:r>
              <a:rPr lang="ru-RU" b="1" dirty="0"/>
              <a:t> </a:t>
            </a:r>
            <a:r>
              <a:rPr lang="ru-RU" b="1" dirty="0" err="1" smtClean="0"/>
              <a:t>хромосомі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Насіння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добраних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Сірс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опромінював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b="1" dirty="0"/>
              <a:t>. Так шляхом </a:t>
            </a:r>
            <a:r>
              <a:rPr lang="ru-RU" b="1" dirty="0" err="1"/>
              <a:t>повторних</a:t>
            </a:r>
            <a:r>
              <a:rPr lang="ru-RU" b="1" dirty="0"/>
              <a:t> </a:t>
            </a:r>
            <a:r>
              <a:rPr lang="ru-RU" b="1" dirty="0" err="1"/>
              <a:t>опромінень</a:t>
            </a:r>
            <a:r>
              <a:rPr lang="ru-RU" b="1" dirty="0"/>
              <a:t> </a:t>
            </a:r>
            <a:r>
              <a:rPr lang="ru-RU" b="1" dirty="0" err="1"/>
              <a:t>насіння</a:t>
            </a:r>
            <a:r>
              <a:rPr lang="ru-RU" b="1" dirty="0"/>
              <a:t> та </a:t>
            </a:r>
            <a:r>
              <a:rPr lang="ru-RU" b="1" dirty="0" err="1" smtClean="0"/>
              <a:t>жорсткого</a:t>
            </a:r>
            <a:r>
              <a:rPr lang="ru-RU" b="1" dirty="0" smtClean="0"/>
              <a:t> добору </a:t>
            </a:r>
            <a:r>
              <a:rPr lang="ru-RU" b="1" dirty="0" err="1"/>
              <a:t>рослин</a:t>
            </a:r>
            <a:r>
              <a:rPr lang="ru-RU" b="1" dirty="0"/>
              <a:t> у </a:t>
            </a:r>
            <a:r>
              <a:rPr lang="ru-RU" b="1" dirty="0" err="1"/>
              <a:t>ряді</a:t>
            </a:r>
            <a:r>
              <a:rPr lang="ru-RU" b="1" dirty="0"/>
              <a:t> </a:t>
            </a:r>
            <a:r>
              <a:rPr lang="ru-RU" b="1" dirty="0" err="1"/>
              <a:t>поколінь</a:t>
            </a:r>
            <a:r>
              <a:rPr lang="ru-RU" b="1" dirty="0"/>
              <a:t> 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учений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транслокував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маточок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хромосоми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егілопса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геном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стійкості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бурої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іржі</a:t>
            </a:r>
            <a:r>
              <a:rPr lang="ru-RU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хромосому </a:t>
            </a:r>
            <a:r>
              <a:rPr lang="ru-RU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пшениці</a:t>
            </a:r>
            <a:r>
              <a:rPr lang="ru-RU" b="1" dirty="0"/>
              <a:t>. У </a:t>
            </a:r>
            <a:r>
              <a:rPr lang="ru-RU" b="1" dirty="0" err="1"/>
              <a:t>результаті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робіт</a:t>
            </a:r>
            <a:r>
              <a:rPr lang="ru-RU" b="1" dirty="0"/>
              <a:t>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smtClean="0"/>
              <a:t>одержано </a:t>
            </a:r>
            <a:r>
              <a:rPr lang="ru-RU" b="1" dirty="0" err="1" smtClean="0"/>
              <a:t>стійку</a:t>
            </a:r>
            <a:r>
              <a:rPr lang="ru-RU" b="1" dirty="0" smtClean="0"/>
              <a:t> </a:t>
            </a:r>
            <a:r>
              <a:rPr lang="ru-RU" b="1" dirty="0"/>
              <a:t>до </a:t>
            </a:r>
            <a:r>
              <a:rPr lang="ru-RU" b="1" dirty="0" err="1"/>
              <a:t>бурої</a:t>
            </a:r>
            <a:r>
              <a:rPr lang="ru-RU" b="1" dirty="0"/>
              <a:t> </a:t>
            </a:r>
            <a:r>
              <a:rPr lang="ru-RU" b="1" dirty="0" err="1"/>
              <a:t>іржі</a:t>
            </a:r>
            <a:r>
              <a:rPr lang="ru-RU" b="1" dirty="0"/>
              <a:t> форму сорту </a:t>
            </a:r>
            <a:r>
              <a:rPr lang="ru-RU" b="1" dirty="0" err="1"/>
              <a:t>пшениці</a:t>
            </a:r>
            <a:r>
              <a:rPr lang="ru-RU" b="1" dirty="0"/>
              <a:t> </a:t>
            </a:r>
            <a:r>
              <a:rPr lang="ru-RU" b="1" dirty="0" err="1"/>
              <a:t>Чайніз</a:t>
            </a:r>
            <a:r>
              <a:rPr lang="ru-RU" b="1" dirty="0"/>
              <a:t> </a:t>
            </a:r>
            <a:r>
              <a:rPr lang="ru-RU" b="1" dirty="0" err="1"/>
              <a:t>спрінг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3978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06720" y="158040"/>
            <a:ext cx="865717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>
                <a:solidFill>
                  <a:srgbClr val="FF0000"/>
                </a:solidFill>
              </a:rPr>
              <a:t>Поняття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про </a:t>
            </a:r>
            <a:r>
              <a:rPr lang="ru-RU" sz="2400" b="1" dirty="0" err="1" smtClean="0">
                <a:solidFill>
                  <a:srgbClr val="FF0000"/>
                </a:solidFill>
              </a:rPr>
              <a:t>гетерокаріони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253702" y="901593"/>
            <a:ext cx="871018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Гіфи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генетично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різних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міцеліїв</a:t>
            </a:r>
            <a:r>
              <a:rPr lang="ru-RU" b="1" dirty="0">
                <a:latin typeface="Arial" panose="020B0604020202020204" pitchFamily="34" charset="0"/>
              </a:rPr>
              <a:t> гриба одного й того </a:t>
            </a:r>
            <a:r>
              <a:rPr lang="ru-RU" b="1" dirty="0" smtClean="0">
                <a:latin typeface="Arial" panose="020B0604020202020204" pitchFamily="34" charset="0"/>
              </a:rPr>
              <a:t>самого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виду </a:t>
            </a:r>
            <a:r>
              <a:rPr lang="ru-RU" b="1" dirty="0" err="1">
                <a:latin typeface="Arial" panose="020B0604020202020204" pitchFamily="34" charset="0"/>
              </a:rPr>
              <a:t>нерідко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сполучаючись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між</a:t>
            </a:r>
            <a:r>
              <a:rPr lang="ru-RU" b="1" dirty="0">
                <a:latin typeface="Arial" panose="020B0604020202020204" pitchFamily="34" charset="0"/>
              </a:rPr>
              <a:t> собою, </a:t>
            </a:r>
            <a:r>
              <a:rPr lang="ru-RU" b="1" dirty="0" err="1">
                <a:latin typeface="Arial" panose="020B0604020202020204" pitchFamily="34" charset="0"/>
              </a:rPr>
              <a:t>продовжують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ріст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гіфової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галузки</a:t>
            </a:r>
            <a:r>
              <a:rPr lang="ru-RU" b="1" dirty="0">
                <a:latin typeface="Arial" panose="020B0604020202020204" pitchFamily="34" charset="0"/>
              </a:rPr>
              <a:t>, в </a:t>
            </a:r>
            <a:r>
              <a:rPr lang="ru-RU" b="1" dirty="0" err="1">
                <a:latin typeface="Arial" panose="020B0604020202020204" pitchFamily="34" charset="0"/>
              </a:rPr>
              <a:t>якій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змішались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гаплоїдні</a:t>
            </a:r>
            <a:r>
              <a:rPr lang="ru-RU" b="1" dirty="0">
                <a:latin typeface="Arial" panose="020B0604020202020204" pitchFamily="34" charset="0"/>
              </a:rPr>
              <a:t> ядра, </a:t>
            </a:r>
            <a:r>
              <a:rPr lang="ru-RU" b="1" dirty="0" err="1" smtClean="0">
                <a:latin typeface="Arial" panose="020B0604020202020204" pitchFamily="34" charset="0"/>
              </a:rPr>
              <a:t>або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пронуклеуси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двох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різних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генотипів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Цим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започатковується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співіснування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генетично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різних</a:t>
            </a:r>
            <a:r>
              <a:rPr lang="ru-RU" b="1" dirty="0">
                <a:latin typeface="Arial" panose="020B0604020202020204" pitchFamily="34" charset="0"/>
              </a:rPr>
              <a:t> ядер у </a:t>
            </a:r>
            <a:r>
              <a:rPr lang="ru-RU" b="1" dirty="0" err="1">
                <a:latin typeface="Arial" panose="020B0604020202020204" pitchFamily="34" charset="0"/>
              </a:rPr>
              <a:t>цитоплазмі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клітин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утвореної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галузки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які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були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названі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гетерокаріонами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 smtClean="0">
                <a:latin typeface="Arial" panose="020B0604020202020204" pitchFamily="34" charset="0"/>
              </a:rPr>
              <a:t>Отже</a:t>
            </a:r>
            <a:r>
              <a:rPr lang="ru-RU" b="1" dirty="0" smtClean="0">
                <a:latin typeface="Arial" panose="020B0604020202020204" pitchFamily="34" charset="0"/>
              </a:rPr>
              <a:t>, у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процесі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еволюції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виникли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механізми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гібридизації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і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рекомбінації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генетичного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матеріалу</a:t>
            </a:r>
            <a:r>
              <a:rPr lang="ru-RU" b="1" dirty="0">
                <a:latin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</a:rPr>
              <a:t>соматичних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клітинах</a:t>
            </a:r>
            <a:r>
              <a:rPr lang="ru-RU" b="1" dirty="0">
                <a:latin typeface="Arial" panose="020B0604020202020204" pitchFamily="34" charset="0"/>
              </a:rPr>
              <a:t> тих </a:t>
            </a:r>
            <a:r>
              <a:rPr lang="ru-RU" b="1" dirty="0" err="1">
                <a:latin typeface="Arial" panose="020B0604020202020204" pitchFamily="34" charset="0"/>
              </a:rPr>
              <a:t>видів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грибів</a:t>
            </a:r>
            <a:r>
              <a:rPr lang="ru-RU" b="1" dirty="0" smtClean="0">
                <a:latin typeface="Arial" panose="020B0604020202020204" pitchFamily="34" charset="0"/>
              </a:rPr>
              <a:t>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які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втратили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здатність</a:t>
            </a:r>
            <a:r>
              <a:rPr lang="ru-RU" b="1" dirty="0">
                <a:latin typeface="Arial" panose="020B0604020202020204" pitchFamily="34" charset="0"/>
              </a:rPr>
              <a:t> до </a:t>
            </a:r>
            <a:r>
              <a:rPr lang="ru-RU" b="1" dirty="0" err="1">
                <a:latin typeface="Arial" panose="020B0604020202020204" pitchFamily="34" charset="0"/>
              </a:rPr>
              <a:t>статевого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розмноження</a:t>
            </a:r>
            <a:r>
              <a:rPr lang="ru-RU" b="1" dirty="0">
                <a:latin typeface="Arial" panose="020B0604020202020204" pitchFamily="34" charset="0"/>
              </a:rPr>
              <a:t> і </a:t>
            </a:r>
            <a:r>
              <a:rPr lang="ru-RU" b="1" dirty="0" smtClean="0">
                <a:latin typeface="Arial" panose="020B0604020202020204" pitchFamily="34" charset="0"/>
              </a:rPr>
              <a:t>до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рекомбінації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неалельних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генів</a:t>
            </a:r>
            <a:r>
              <a:rPr lang="ru-RU" b="1" dirty="0">
                <a:latin typeface="Arial" panose="020B0604020202020204" pitchFamily="34" charset="0"/>
              </a:rPr>
              <a:t> за </a:t>
            </a:r>
            <a:r>
              <a:rPr lang="ru-RU" b="1" dirty="0" err="1">
                <a:latin typeface="Arial" panose="020B0604020202020204" pitchFamily="34" charset="0"/>
              </a:rPr>
              <a:t>допомогою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механізмів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мейозу.</a:t>
            </a:r>
            <a:endParaRPr lang="ru-RU" b="1" dirty="0" smtClean="0"/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</a:rPr>
              <a:t>дослідженнях</a:t>
            </a:r>
            <a:r>
              <a:rPr lang="ru-RU" b="1" dirty="0">
                <a:latin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</a:rPr>
              <a:t>соматичних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клітинах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тварин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</a:rPr>
              <a:t>in </a:t>
            </a:r>
            <a:r>
              <a:rPr lang="en-US" b="1" dirty="0" smtClean="0">
                <a:latin typeface="Arial" panose="020B0604020202020204" pitchFamily="34" charset="0"/>
              </a:rPr>
              <a:t>vitro</a:t>
            </a:r>
            <a:r>
              <a:rPr lang="uk-UA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було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показано,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окремі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хоч</a:t>
            </a:r>
            <a:r>
              <a:rPr lang="ru-RU" b="1" dirty="0">
                <a:latin typeface="Arial" panose="020B0604020202020204" pitchFamily="34" charset="0"/>
              </a:rPr>
              <a:t> і нечасто, але </a:t>
            </a:r>
            <a:r>
              <a:rPr lang="ru-RU" b="1" dirty="0" err="1" smtClean="0">
                <a:latin typeface="Arial" panose="020B0604020202020204" pitchFamily="34" charset="0"/>
              </a:rPr>
              <a:t>проявляють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здатність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зливатись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між</a:t>
            </a:r>
            <a:r>
              <a:rPr lang="ru-RU" b="1" dirty="0">
                <a:latin typeface="Arial" panose="020B0604020202020204" pitchFamily="34" charset="0"/>
              </a:rPr>
              <a:t> собою (за формою </a:t>
            </a:r>
            <a:r>
              <a:rPr lang="ru-RU" b="1" dirty="0" err="1">
                <a:latin typeface="Arial" panose="020B0604020202020204" pitchFamily="34" charset="0"/>
              </a:rPr>
              <a:t>це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нагадує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парасексуальний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процес</a:t>
            </a:r>
            <a:r>
              <a:rPr lang="ru-RU" b="1" dirty="0">
                <a:latin typeface="Arial" panose="020B0604020202020204" pitchFamily="34" charset="0"/>
              </a:rPr>
              <a:t>). </a:t>
            </a:r>
            <a:endParaRPr lang="ru-RU" b="1" dirty="0" smtClean="0">
              <a:latin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У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1965 р. Г.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Харіс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установив, </a:t>
            </a:r>
            <a:r>
              <a:rPr lang="ru-RU" b="1" dirty="0" err="1" smtClean="0">
                <a:latin typeface="Arial" panose="020B0604020202020204" pitchFamily="34" charset="0"/>
              </a:rPr>
              <a:t>що</a:t>
            </a:r>
            <a:r>
              <a:rPr lang="ru-RU" b="1" dirty="0" smtClean="0"/>
              <a:t> </a:t>
            </a:r>
            <a:r>
              <a:rPr lang="ru-RU" b="1" u="sng" dirty="0" smtClean="0">
                <a:latin typeface="Arial" panose="020B0604020202020204" pitchFamily="34" charset="0"/>
              </a:rPr>
              <a:t>частоту </a:t>
            </a:r>
            <a:r>
              <a:rPr lang="ru-RU" b="1" u="sng" dirty="0" err="1">
                <a:latin typeface="Arial" panose="020B0604020202020204" pitchFamily="34" charset="0"/>
              </a:rPr>
              <a:t>соматичної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гібридизації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клітин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latin typeface="Arial" panose="020B0604020202020204" pitchFamily="34" charset="0"/>
              </a:rPr>
              <a:t>можна</a:t>
            </a:r>
            <a:r>
              <a:rPr lang="ru-RU" b="1" u="sng" dirty="0">
                <a:latin typeface="Arial" panose="020B0604020202020204" pitchFamily="34" charset="0"/>
              </a:rPr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суттєво</a:t>
            </a:r>
            <a:r>
              <a:rPr lang="ru-RU" b="1" u="sng" dirty="0" smtClean="0"/>
              <a:t> </a:t>
            </a:r>
            <a:r>
              <a:rPr lang="ru-RU" b="1" u="sng" dirty="0" err="1" smtClean="0">
                <a:latin typeface="Arial" panose="020B0604020202020204" pitchFamily="34" charset="0"/>
              </a:rPr>
              <a:t>збільшити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якщо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їх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попередньо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обробити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інактивованим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дією</a:t>
            </a:r>
            <a:r>
              <a:rPr lang="ru-RU" b="1" dirty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ультрафіолетового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опромінення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РНКового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вірусу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парагрипу</a:t>
            </a:r>
            <a:r>
              <a:rPr lang="ru-RU" b="1" dirty="0" smtClean="0">
                <a:latin typeface="Arial" panose="020B0604020202020204" pitchFamily="34" charset="0"/>
              </a:rPr>
              <a:t>,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який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відноситься</a:t>
            </a:r>
            <a:r>
              <a:rPr lang="ru-RU" b="1" dirty="0">
                <a:latin typeface="Arial" panose="020B0604020202020204" pitchFamily="34" charset="0"/>
              </a:rPr>
              <a:t> до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типу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Сендай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Такий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прийом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дозволяє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довести </a:t>
            </a:r>
            <a:r>
              <a:rPr lang="ru-RU" b="1" dirty="0">
                <a:latin typeface="Arial" panose="020B0604020202020204" pitchFamily="34" charset="0"/>
              </a:rPr>
              <a:t>частоту </a:t>
            </a:r>
            <a:r>
              <a:rPr lang="ru-RU" b="1" dirty="0" err="1">
                <a:latin typeface="Arial" panose="020B0604020202020204" pitchFamily="34" charset="0"/>
              </a:rPr>
              <a:t>гібридизації</a:t>
            </a:r>
            <a:r>
              <a:rPr lang="ru-RU" b="1" dirty="0">
                <a:latin typeface="Arial" panose="020B0604020202020204" pitchFamily="34" charset="0"/>
              </a:rPr>
              <a:t> до 25-30% </a:t>
            </a:r>
            <a:r>
              <a:rPr lang="ru-RU" b="1" dirty="0" err="1">
                <a:latin typeface="Arial" panose="020B0604020202020204" pitchFamily="34" charset="0"/>
              </a:rPr>
              <a:t>клітин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їх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загальної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кількості</a:t>
            </a:r>
            <a:r>
              <a:rPr lang="ru-RU" b="1" dirty="0">
                <a:latin typeface="Arial" panose="020B0604020202020204" pitchFamily="34" charset="0"/>
              </a:rPr>
              <a:t>. В </a:t>
            </a:r>
            <a:r>
              <a:rPr lang="ru-RU" b="1" dirty="0" err="1">
                <a:latin typeface="Arial" panose="020B0604020202020204" pitchFamily="34" charset="0"/>
              </a:rPr>
              <a:t>сукупностях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цих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гетерокаріонів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утворюються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синкаріони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(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, в </a:t>
            </a:r>
            <a:r>
              <a:rPr lang="ru-RU" b="1" dirty="0" err="1">
                <a:latin typeface="Arial" panose="020B0604020202020204" pitchFamily="34" charset="0"/>
              </a:rPr>
              <a:t>яких</a:t>
            </a:r>
            <a:r>
              <a:rPr lang="ru-RU" b="1" dirty="0">
                <a:latin typeface="Arial" panose="020B0604020202020204" pitchFamily="34" charset="0"/>
              </a:rPr>
              <a:t> злились ядра) з частотою </a:t>
            </a:r>
            <a:r>
              <a:rPr lang="ru-RU" b="1" dirty="0" smtClean="0">
                <a:latin typeface="Arial" panose="020B0604020202020204" pitchFamily="34" charset="0"/>
              </a:rPr>
              <a:t>104.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2193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dentification and analysis of essential Aspergillus nidulans genes using  the heterokaryon rescue technique | Nature Protoc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368737"/>
            <a:ext cx="6761017" cy="611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8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06720" y="158040"/>
            <a:ext cx="865717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>
                <a:solidFill>
                  <a:srgbClr val="FF0000"/>
                </a:solidFill>
              </a:rPr>
              <a:t>Одержання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рекомбінантної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ДНК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306720" y="724602"/>
            <a:ext cx="86421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Чужорідну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або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рекомбінантну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ДНК </a:t>
            </a:r>
            <a:r>
              <a:rPr lang="ru-RU" sz="2000" b="1" dirty="0" err="1">
                <a:latin typeface="Arial" panose="020B0604020202020204" pitchFamily="34" charset="0"/>
              </a:rPr>
              <a:t>можна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одержати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за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допомогою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хімічного</a:t>
            </a:r>
            <a:r>
              <a:rPr lang="ru-RU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latin typeface="Arial" panose="020B0604020202020204" pitchFamily="34" charset="0"/>
              </a:rPr>
              <a:t>або</a:t>
            </a:r>
            <a:r>
              <a:rPr lang="ru-RU" sz="2000" b="1" i="1" dirty="0">
                <a:latin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ферментативного синтезу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або</a:t>
            </a:r>
            <a:r>
              <a:rPr lang="en-US" sz="2000" b="1" dirty="0" smtClean="0"/>
              <a:t> </a:t>
            </a:r>
            <a:r>
              <a:rPr lang="ru-RU" sz="2000" b="1" i="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безпосередньо</a:t>
            </a:r>
            <a:r>
              <a:rPr lang="ru-RU" sz="2000" b="1" i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з будь-</a:t>
            </a:r>
            <a:r>
              <a:rPr lang="ru-RU" sz="20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якого</a:t>
            </a:r>
            <a:r>
              <a:rPr lang="ru-RU" sz="20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організму</a:t>
            </a:r>
            <a:r>
              <a:rPr lang="ru-RU" sz="2000" b="1" dirty="0">
                <a:latin typeface="Arial" panose="020B0604020202020204" pitchFamily="34" charset="0"/>
              </a:rPr>
              <a:t> з </a:t>
            </a:r>
            <a:r>
              <a:rPr lang="ru-RU" sz="2000" b="1" dirty="0" err="1" smtClean="0">
                <a:latin typeface="Arial" panose="020B0604020202020204" pitchFamily="34" charset="0"/>
              </a:rPr>
              <a:t>наступним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визначенням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первинної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структури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Якщо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ДНК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виділяють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із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еукаріот</a:t>
            </a:r>
            <a:r>
              <a:rPr lang="ru-RU" sz="2000" b="1" dirty="0">
                <a:latin typeface="Arial" panose="020B0604020202020204" pitchFamily="34" charset="0"/>
              </a:rPr>
              <a:t>, то для </a:t>
            </a:r>
            <a:r>
              <a:rPr lang="ru-RU" sz="2000" b="1" dirty="0" err="1">
                <a:latin typeface="Arial" panose="020B0604020202020204" pitchFamily="34" charset="0"/>
              </a:rPr>
              <a:t>її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клонування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ампліфікації</a:t>
            </a:r>
            <a:r>
              <a:rPr lang="ru-RU" sz="2000" b="1" dirty="0">
                <a:latin typeface="Arial" panose="020B0604020202020204" pitchFamily="34" charset="0"/>
              </a:rPr>
              <a:t> й </a:t>
            </a:r>
            <a:r>
              <a:rPr lang="ru-RU" sz="2000" b="1" dirty="0" err="1" smtClean="0">
                <a:latin typeface="Arial" panose="020B0604020202020204" pitchFamily="34" charset="0"/>
              </a:rPr>
              <a:t>експресії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присутність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інтронів</a:t>
            </a:r>
            <a:r>
              <a:rPr lang="ru-RU" sz="2000" b="1" dirty="0">
                <a:latin typeface="Arial" panose="020B0604020202020204" pitchFamily="34" charset="0"/>
              </a:rPr>
              <a:t> не </a:t>
            </a:r>
            <a:r>
              <a:rPr lang="ru-RU" sz="2000" b="1" dirty="0" err="1">
                <a:latin typeface="Arial" panose="020B0604020202020204" pitchFamily="34" charset="0"/>
              </a:rPr>
              <a:t>завжди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потрібна</a:t>
            </a:r>
            <a:r>
              <a:rPr lang="ru-RU" sz="2000" b="1" dirty="0">
                <a:latin typeface="Arial" panose="020B0604020202020204" pitchFamily="34" charset="0"/>
              </a:rPr>
              <a:t>. Тому в </a:t>
            </a:r>
            <a:r>
              <a:rPr lang="ru-RU" sz="2000" b="1" dirty="0" smtClean="0">
                <a:latin typeface="Arial" panose="020B0604020202020204" pitchFamily="34" charset="0"/>
              </a:rPr>
              <a:t>таких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випадках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використовують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м-РНК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що</a:t>
            </a:r>
            <a:r>
              <a:rPr lang="en-US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утворюється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у </a:t>
            </a:r>
            <a:r>
              <a:rPr lang="ru-RU" sz="2000" b="1" dirty="0" err="1" smtClean="0">
                <a:latin typeface="Arial" panose="020B0604020202020204" pitchFamily="34" charset="0"/>
              </a:rPr>
              <a:t>процесі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сплайсингу</a:t>
            </a:r>
            <a:r>
              <a:rPr lang="ru-RU" sz="2000" b="1" dirty="0" smtClean="0">
                <a:latin typeface="Arial" panose="020B0604020202020204" pitchFamily="34" charset="0"/>
              </a:rPr>
              <a:t>, </a:t>
            </a:r>
            <a:r>
              <a:rPr lang="ru-RU" sz="2000" b="1" dirty="0">
                <a:latin typeface="Arial" panose="020B0604020202020204" pitchFamily="34" charset="0"/>
              </a:rPr>
              <a:t>для </a:t>
            </a:r>
            <a:r>
              <a:rPr lang="ru-RU" sz="2000" b="1" dirty="0" err="1">
                <a:latin typeface="Arial" panose="020B0604020202020204" pitchFamily="34" charset="0"/>
              </a:rPr>
              <a:t>одержання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її</a:t>
            </a:r>
            <a:r>
              <a:rPr lang="ru-RU" sz="2000" b="1" dirty="0">
                <a:latin typeface="Arial" panose="020B0604020202020204" pitchFamily="34" charset="0"/>
              </a:rPr>
              <a:t> ДНК </a:t>
            </a:r>
            <a:r>
              <a:rPr lang="ru-RU" sz="2000" b="1" dirty="0" err="1">
                <a:latin typeface="Arial" panose="020B0604020202020204" pitchFamily="34" charset="0"/>
              </a:rPr>
              <a:t>копій</a:t>
            </a:r>
            <a:r>
              <a:rPr lang="ru-RU" sz="2000" b="1" dirty="0">
                <a:latin typeface="Arial" panose="020B0604020202020204" pitchFamily="34" charset="0"/>
              </a:rPr>
              <a:t> за </a:t>
            </a:r>
            <a:r>
              <a:rPr lang="ru-RU" sz="2000" b="1" dirty="0" err="1" smtClean="0">
                <a:latin typeface="Arial" panose="020B0604020202020204" pitchFamily="34" charset="0"/>
              </a:rPr>
              <a:t>допомогою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зворотної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транскриптази</a:t>
            </a:r>
            <a:r>
              <a:rPr lang="ru-RU" sz="2000" b="1" dirty="0" smtClean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Фракції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утворюються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двониткових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latin typeface="Arial" panose="020B0604020202020204" pitchFamily="34" charset="0"/>
              </a:rPr>
              <a:t> ДНК </a:t>
            </a:r>
            <a:r>
              <a:rPr lang="ru-RU" sz="2000" b="1" dirty="0" err="1" smtClean="0">
                <a:latin typeface="Arial" panose="020B0604020202020204" pitchFamily="34" charset="0"/>
              </a:rPr>
              <a:t>мають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різні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кінці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визначає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вибір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методу </a:t>
            </a:r>
            <a:r>
              <a:rPr lang="ru-RU" sz="2000" b="1" dirty="0" err="1">
                <a:latin typeface="Arial" panose="020B0604020202020204" pitchFamily="34" charset="0"/>
              </a:rPr>
              <a:t>їхнього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приєднання</a:t>
            </a:r>
            <a:r>
              <a:rPr lang="ru-RU" sz="2000" b="1" dirty="0">
                <a:latin typeface="Arial" panose="020B0604020202020204" pitchFamily="34" charset="0"/>
              </a:rPr>
              <a:t> до </a:t>
            </a:r>
            <a:r>
              <a:rPr lang="ru-RU" sz="2000" b="1" dirty="0" err="1">
                <a:latin typeface="Arial" panose="020B0604020202020204" pitchFamily="34" charset="0"/>
              </a:rPr>
              <a:t>векторних</a:t>
            </a:r>
            <a:r>
              <a:rPr lang="ru-RU" sz="2000" b="1" dirty="0">
                <a:latin typeface="Arial" panose="020B0604020202020204" pitchFamily="34" charset="0"/>
              </a:rPr>
              <a:t> молекул. </a:t>
            </a:r>
            <a:r>
              <a:rPr lang="ru-RU" sz="2000" b="1" dirty="0" err="1" smtClean="0">
                <a:latin typeface="Arial" panose="020B0604020202020204" pitchFamily="34" charset="0"/>
              </a:rPr>
              <a:t>Якщо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фрагменти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синтезовані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або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отримані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під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дією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рестриктаз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en-US" sz="2000" b="1" dirty="0" smtClean="0"/>
              <a:t> </a:t>
            </a:r>
            <a:r>
              <a:rPr lang="ru-RU" sz="2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кінці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їх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можуть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бути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рівними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тупими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) </a:t>
            </a:r>
            <a:r>
              <a:rPr lang="ru-RU" sz="2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або</a:t>
            </a:r>
            <a:r>
              <a:rPr lang="ru-RU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липкими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en-US" sz="2000" b="1" dirty="0" smtClean="0"/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Фрагменти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отримані</a:t>
            </a:r>
            <a:r>
              <a:rPr lang="ru-RU" sz="2000" b="1" dirty="0">
                <a:latin typeface="Arial" panose="020B0604020202020204" pitchFamily="34" charset="0"/>
              </a:rPr>
              <a:t> в </a:t>
            </a:r>
            <a:r>
              <a:rPr lang="ru-RU" sz="2000" b="1" dirty="0" err="1">
                <a:latin typeface="Arial" panose="020B0604020202020204" pitchFamily="34" charset="0"/>
              </a:rPr>
              <a:t>результаті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неспецифічного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дроблення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ДНК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мають</a:t>
            </a:r>
            <a:r>
              <a:rPr lang="ru-RU" sz="2000" b="1" dirty="0">
                <a:latin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</a:rPr>
              <a:t>кінцях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випадкові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однониткові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ділянки</a:t>
            </a:r>
            <a:r>
              <a:rPr lang="ru-RU" sz="2000" b="1" dirty="0">
                <a:latin typeface="Arial" panose="020B0604020202020204" pitchFamily="34" charset="0"/>
              </a:rPr>
              <a:t>. При </a:t>
            </a:r>
            <a:r>
              <a:rPr lang="ru-RU" sz="2000" b="1" dirty="0" err="1">
                <a:latin typeface="Arial" panose="020B0604020202020204" pitchFamily="34" charset="0"/>
              </a:rPr>
              <a:t>цьому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розриви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розподіляються</a:t>
            </a:r>
            <a:r>
              <a:rPr lang="ru-RU" sz="2000" b="1" dirty="0">
                <a:latin typeface="Arial" panose="020B0604020202020204" pitchFamily="34" charset="0"/>
              </a:rPr>
              <a:t> по </a:t>
            </a:r>
            <a:r>
              <a:rPr lang="ru-RU" sz="2000" b="1" dirty="0" smtClean="0">
                <a:latin typeface="Arial" panose="020B0604020202020204" pitchFamily="34" charset="0"/>
              </a:rPr>
              <a:t>молекулах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випадково</a:t>
            </a:r>
            <a:r>
              <a:rPr lang="ru-RU" sz="2000" b="1" dirty="0">
                <a:latin typeface="Arial" panose="020B0604020202020204" pitchFamily="34" charset="0"/>
              </a:rPr>
              <a:t>, так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серед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утворилися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smtClean="0">
                <a:latin typeface="Arial" panose="020B0604020202020204" pitchFamily="34" charset="0"/>
              </a:rPr>
              <a:t>ДНК</a:t>
            </a:r>
            <a:r>
              <a:rPr lang="en-US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завжди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утримується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кожний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генів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неушкодженому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виді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</a:rPr>
              <a:t>Це</a:t>
            </a:r>
            <a:r>
              <a:rPr lang="en-US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особливо </a:t>
            </a:r>
            <a:r>
              <a:rPr lang="ru-RU" sz="2000" b="1" dirty="0" err="1">
                <a:latin typeface="Arial" panose="020B0604020202020204" pitchFamily="34" charset="0"/>
              </a:rPr>
              <a:t>важливо</a:t>
            </a:r>
            <a:r>
              <a:rPr lang="ru-RU" sz="2000" b="1" dirty="0">
                <a:latin typeface="Arial" panose="020B0604020202020204" pitchFamily="34" charset="0"/>
              </a:rPr>
              <a:t> при </a:t>
            </a:r>
            <a:r>
              <a:rPr lang="ru-RU" sz="2000" b="1" dirty="0" err="1" smtClean="0">
                <a:latin typeface="Arial" panose="020B0604020202020204" pitchFamily="34" charset="0"/>
              </a:rPr>
              <a:t>створенні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банку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генів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</a:rPr>
              <a:t>Розщеплення</a:t>
            </a:r>
            <a:r>
              <a:rPr lang="en-US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ДНК </a:t>
            </a:r>
            <a:r>
              <a:rPr lang="ru-RU" sz="2000" b="1" dirty="0" err="1">
                <a:latin typeface="Arial" panose="020B0604020202020204" pitchFamily="34" charset="0"/>
              </a:rPr>
              <a:t>рестриктазами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носить </a:t>
            </a:r>
            <a:r>
              <a:rPr lang="ru-RU" sz="2000" b="1" dirty="0" err="1" smtClean="0">
                <a:latin typeface="Arial" panose="020B0604020202020204" pitchFamily="34" charset="0"/>
              </a:rPr>
              <a:t>невипадковий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характер.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7132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low chart of the heterokaryon method using primary fibroblasts and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8" y="775854"/>
            <a:ext cx="8803227" cy="48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070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490" y="482469"/>
            <a:ext cx="83958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Можливість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гібридизації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соматичних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шляхом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злиття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їх</a:t>
            </a:r>
            <a:r>
              <a:rPr lang="ru-RU" b="1" dirty="0">
                <a:latin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</a:rPr>
              <a:t>умовах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культури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in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vitro</a:t>
            </a:r>
            <a:r>
              <a:rPr lang="ru-RU" b="1" dirty="0">
                <a:latin typeface="Arial" panose="020B0604020202020204" pitchFamily="34" charset="0"/>
              </a:rPr>
              <a:t> проявилась у </a:t>
            </a:r>
            <a:r>
              <a:rPr lang="ru-RU" b="1" dirty="0" err="1" smtClean="0">
                <a:latin typeface="Arial" panose="020B0604020202020204" pitchFamily="34" charset="0"/>
              </a:rPr>
              <a:t>сукупностях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/>
              <a:t>не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тваринного</a:t>
            </a:r>
            <a:r>
              <a:rPr lang="ru-RU" b="1" dirty="0"/>
              <a:t>, але й </a:t>
            </a:r>
            <a:r>
              <a:rPr lang="ru-RU" b="1" dirty="0" err="1"/>
              <a:t>рослинного</a:t>
            </a:r>
            <a:r>
              <a:rPr lang="ru-RU" b="1" dirty="0"/>
              <a:t> </a:t>
            </a:r>
            <a:r>
              <a:rPr lang="ru-RU" b="1" dirty="0" err="1"/>
              <a:t>походження</a:t>
            </a:r>
            <a:r>
              <a:rPr lang="ru-RU" b="1" dirty="0"/>
              <a:t>. </a:t>
            </a:r>
            <a:r>
              <a:rPr lang="ru-RU" b="1" dirty="0" err="1" smtClean="0"/>
              <a:t>Проте</a:t>
            </a:r>
            <a:r>
              <a:rPr lang="ru-RU" b="1" dirty="0" smtClean="0"/>
              <a:t> </a:t>
            </a:r>
            <a:r>
              <a:rPr lang="ru-RU" b="1" dirty="0" err="1" smtClean="0"/>
              <a:t>останні</a:t>
            </a:r>
            <a:r>
              <a:rPr lang="ru-RU" b="1" dirty="0" smtClean="0"/>
              <a:t> </a:t>
            </a:r>
            <a:r>
              <a:rPr lang="ru-RU" b="1" dirty="0" err="1"/>
              <a:t>попередньо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обробляють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ферментами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пектиназою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целюлазою</a:t>
            </a:r>
            <a:r>
              <a:rPr lang="ru-RU" b="1" dirty="0"/>
              <a:t>, за </a:t>
            </a:r>
            <a:r>
              <a:rPr lang="ru-RU" b="1" dirty="0" err="1"/>
              <a:t>допомогою</a:t>
            </a:r>
            <a:r>
              <a:rPr lang="ru-RU" b="1" dirty="0"/>
              <a:t>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розчиняють</a:t>
            </a:r>
            <a:r>
              <a:rPr lang="ru-RU" b="1" dirty="0"/>
              <a:t> </a:t>
            </a:r>
            <a:r>
              <a:rPr lang="ru-RU" b="1" dirty="0" err="1"/>
              <a:t>їхні</a:t>
            </a:r>
            <a:r>
              <a:rPr lang="ru-RU" b="1" dirty="0"/>
              <a:t> </a:t>
            </a:r>
            <a:r>
              <a:rPr lang="ru-RU" b="1" dirty="0" err="1" smtClean="0"/>
              <a:t>целюлозно</a:t>
            </a:r>
            <a:r>
              <a:rPr lang="ru-RU" b="1" dirty="0" smtClean="0"/>
              <a:t>- </a:t>
            </a:r>
            <a:r>
              <a:rPr lang="ru-RU" b="1" dirty="0" err="1" smtClean="0"/>
              <a:t>пектинові</a:t>
            </a:r>
            <a:r>
              <a:rPr lang="ru-RU" b="1" dirty="0" smtClean="0"/>
              <a:t> </a:t>
            </a:r>
            <a:r>
              <a:rPr lang="ru-RU" b="1" dirty="0" err="1"/>
              <a:t>оболон</a:t>
            </a:r>
            <a:r>
              <a:rPr lang="ru-RU" b="1" dirty="0"/>
              <a:t> </a:t>
            </a:r>
            <a:r>
              <a:rPr lang="ru-RU" b="1" dirty="0" err="1"/>
              <a:t>ки</a:t>
            </a:r>
            <a:r>
              <a:rPr lang="ru-RU" b="1" dirty="0"/>
              <a:t>. </a:t>
            </a:r>
            <a:r>
              <a:rPr lang="ru-RU" b="1" dirty="0" err="1"/>
              <a:t>Одержані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цього</a:t>
            </a:r>
            <a:r>
              <a:rPr lang="ru-RU" b="1" dirty="0"/>
              <a:t> </a:t>
            </a:r>
            <a:r>
              <a:rPr lang="ru-RU" b="1" dirty="0" err="1" smtClean="0"/>
              <a:t>протопласти</a:t>
            </a:r>
            <a:r>
              <a:rPr lang="ru-RU" b="1" dirty="0" smtClean="0"/>
              <a:t> </a:t>
            </a:r>
            <a:r>
              <a:rPr lang="ru-RU" b="1" dirty="0" err="1" smtClean="0"/>
              <a:t>обробляють</a:t>
            </a:r>
            <a:r>
              <a:rPr lang="ru-RU" b="1" dirty="0" smtClean="0"/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поліетиленгліколем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 smtClean="0"/>
              <a:t>злиття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err="1" smtClean="0"/>
              <a:t>Клітини</a:t>
            </a:r>
            <a:r>
              <a:rPr lang="ru-RU" b="1" dirty="0" smtClean="0"/>
              <a:t> </a:t>
            </a:r>
            <a:r>
              <a:rPr lang="ru-RU" b="1" dirty="0" err="1"/>
              <a:t>тварин</a:t>
            </a:r>
            <a:r>
              <a:rPr lang="ru-RU" b="1" dirty="0"/>
              <a:t> і </a:t>
            </a:r>
            <a:r>
              <a:rPr lang="ru-RU" b="1" dirty="0" err="1"/>
              <a:t>рослин</a:t>
            </a:r>
            <a:r>
              <a:rPr lang="ru-RU" b="1" dirty="0"/>
              <a:t> </a:t>
            </a:r>
            <a:r>
              <a:rPr lang="ru-RU" b="1" dirty="0" err="1"/>
              <a:t>вирощують</a:t>
            </a:r>
            <a:r>
              <a:rPr lang="ru-RU" b="1" dirty="0"/>
              <a:t> на </a:t>
            </a:r>
            <a:r>
              <a:rPr lang="ru-RU" b="1" dirty="0" err="1" smtClean="0"/>
              <a:t>поживних</a:t>
            </a:r>
            <a:r>
              <a:rPr lang="ru-RU" b="1" dirty="0" smtClean="0"/>
              <a:t> </a:t>
            </a:r>
            <a:r>
              <a:rPr lang="ru-RU" b="1" dirty="0" err="1" smtClean="0"/>
              <a:t>середовищах</a:t>
            </a:r>
            <a:r>
              <a:rPr lang="ru-RU" b="1" dirty="0"/>
              <a:t>, а для добору </a:t>
            </a:r>
            <a:r>
              <a:rPr lang="ru-RU" b="1" dirty="0" err="1"/>
              <a:t>серед</a:t>
            </a:r>
            <a:r>
              <a:rPr lang="ru-RU" b="1" dirty="0"/>
              <a:t> них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 smtClean="0"/>
              <a:t>певними</a:t>
            </a:r>
            <a:r>
              <a:rPr lang="ru-RU" b="1" dirty="0" smtClean="0"/>
              <a:t> </a:t>
            </a:r>
            <a:r>
              <a:rPr lang="ru-RU" b="1" dirty="0" err="1" smtClean="0"/>
              <a:t>ознаками</a:t>
            </a:r>
            <a:r>
              <a:rPr lang="ru-RU" b="1" dirty="0" smtClean="0"/>
              <a:t> </a:t>
            </a:r>
            <a:r>
              <a:rPr lang="ru-RU" b="1" dirty="0" err="1"/>
              <a:t>використовують</a:t>
            </a:r>
            <a:r>
              <a:rPr lang="ru-RU" b="1" dirty="0"/>
              <a:t> </a:t>
            </a:r>
            <a:r>
              <a:rPr lang="ru-RU" b="1" dirty="0" err="1"/>
              <a:t>селективні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. </a:t>
            </a:r>
            <a:r>
              <a:rPr lang="ru-RU" b="1" dirty="0" smtClean="0"/>
              <a:t>Шляхом </a:t>
            </a:r>
            <a:r>
              <a:rPr lang="ru-RU" b="1" dirty="0" err="1" smtClean="0"/>
              <a:t>злиття</a:t>
            </a:r>
            <a:r>
              <a:rPr lang="ru-RU" b="1" dirty="0" smtClean="0"/>
              <a:t> </a:t>
            </a:r>
            <a:r>
              <a:rPr lang="ru-RU" b="1" dirty="0" err="1"/>
              <a:t>соматичних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собою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соматичних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статевими</a:t>
            </a:r>
            <a:r>
              <a:rPr lang="ru-RU" b="1" dirty="0" smtClean="0"/>
              <a:t> </a:t>
            </a:r>
            <a:r>
              <a:rPr lang="ru-RU" b="1" dirty="0" err="1"/>
              <a:t>дослідники</a:t>
            </a:r>
            <a:r>
              <a:rPr lang="ru-RU" b="1" dirty="0"/>
              <a:t> </a:t>
            </a:r>
            <a:r>
              <a:rPr lang="ru-RU" b="1" dirty="0" err="1"/>
              <a:t>об’єднують</a:t>
            </a:r>
            <a:r>
              <a:rPr lang="ru-RU" b="1" dirty="0"/>
              <a:t> у межах </a:t>
            </a:r>
            <a:r>
              <a:rPr lang="ru-RU" b="1" dirty="0" err="1"/>
              <a:t>окремої</a:t>
            </a:r>
            <a:r>
              <a:rPr lang="ru-RU" b="1" dirty="0"/>
              <a:t> </a:t>
            </a:r>
            <a:r>
              <a:rPr lang="ru-RU" b="1" dirty="0" err="1" smtClean="0"/>
              <a:t>гібридної</a:t>
            </a:r>
            <a:r>
              <a:rPr lang="ru-RU" b="1" dirty="0" smtClean="0"/>
              <a:t> </a:t>
            </a:r>
            <a:r>
              <a:rPr lang="ru-RU" b="1" dirty="0" err="1" smtClean="0"/>
              <a:t>клітини</a:t>
            </a:r>
            <a:r>
              <a:rPr lang="ru-RU" b="1" dirty="0" smtClean="0"/>
              <a:t> </a:t>
            </a:r>
            <a:r>
              <a:rPr lang="ru-RU" b="1" dirty="0" err="1"/>
              <a:t>геноми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належати</a:t>
            </a:r>
            <a:r>
              <a:rPr lang="ru-RU" b="1" dirty="0"/>
              <a:t> до </a:t>
            </a:r>
            <a:r>
              <a:rPr lang="ru-RU" b="1" dirty="0" err="1" smtClean="0"/>
              <a:t>таксономічно</a:t>
            </a:r>
            <a:r>
              <a:rPr lang="ru-RU" b="1" dirty="0" smtClean="0"/>
              <a:t> </a:t>
            </a:r>
            <a:r>
              <a:rPr lang="ru-RU" b="1" dirty="0" err="1" smtClean="0"/>
              <a:t>віддалених</a:t>
            </a:r>
            <a:r>
              <a:rPr lang="ru-RU" b="1" dirty="0" smtClean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. </a:t>
            </a:r>
            <a:endParaRPr lang="ru-RU" b="1" dirty="0" smtClean="0"/>
          </a:p>
          <a:p>
            <a:pPr algn="just"/>
            <a:r>
              <a:rPr lang="ru-RU" b="1" dirty="0" err="1" smtClean="0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клітини</a:t>
            </a:r>
            <a:r>
              <a:rPr lang="ru-RU" b="1" dirty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 </a:t>
            </a:r>
            <a:r>
              <a:rPr lang="ru-RU" b="1" dirty="0" err="1" smtClean="0"/>
              <a:t>об’єднують</a:t>
            </a:r>
            <a:r>
              <a:rPr lang="ru-RU" b="1" dirty="0" smtClean="0"/>
              <a:t> </a:t>
            </a:r>
            <a:r>
              <a:rPr lang="ru-RU" b="1" dirty="0"/>
              <a:t>не </a:t>
            </a:r>
            <a:r>
              <a:rPr lang="ru-RU" b="1" dirty="0" err="1"/>
              <a:t>лише</a:t>
            </a:r>
            <a:r>
              <a:rPr lang="ru-RU" b="1" dirty="0"/>
              <a:t> з </a:t>
            </a:r>
            <a:r>
              <a:rPr lang="ru-RU" b="1" dirty="0" err="1"/>
              <a:t>клітинами</a:t>
            </a:r>
            <a:r>
              <a:rPr lang="ru-RU" b="1" dirty="0"/>
              <a:t> </a:t>
            </a:r>
            <a:r>
              <a:rPr lang="ru-RU" b="1" dirty="0" err="1"/>
              <a:t>інших</a:t>
            </a:r>
            <a:r>
              <a:rPr lang="ru-RU" b="1" dirty="0"/>
              <a:t> людей, але й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клітинами</a:t>
            </a:r>
            <a:r>
              <a:rPr lang="ru-RU" b="1" dirty="0" smtClean="0"/>
              <a:t> </a:t>
            </a:r>
            <a:r>
              <a:rPr lang="ru-RU" b="1" dirty="0"/>
              <a:t>кролика, </a:t>
            </a:r>
            <a:r>
              <a:rPr lang="ru-RU" b="1" dirty="0" err="1"/>
              <a:t>миші</a:t>
            </a:r>
            <a:r>
              <a:rPr lang="ru-RU" b="1" dirty="0"/>
              <a:t>, тютюну, </a:t>
            </a:r>
            <a:r>
              <a:rPr lang="ru-RU" b="1" dirty="0" err="1"/>
              <a:t>моркви</a:t>
            </a:r>
            <a:r>
              <a:rPr lang="ru-RU" b="1" dirty="0"/>
              <a:t>; </a:t>
            </a:r>
            <a:r>
              <a:rPr lang="ru-RU" b="1" dirty="0" err="1"/>
              <a:t>клітини</a:t>
            </a:r>
            <a:r>
              <a:rPr lang="ru-RU" b="1" dirty="0"/>
              <a:t> </a:t>
            </a:r>
            <a:r>
              <a:rPr lang="ru-RU" b="1" dirty="0" err="1"/>
              <a:t>мишей</a:t>
            </a:r>
            <a:r>
              <a:rPr lang="ru-RU" b="1" dirty="0"/>
              <a:t> –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клітинами</a:t>
            </a:r>
            <a:r>
              <a:rPr lang="ru-RU" b="1" dirty="0" smtClean="0"/>
              <a:t> </a:t>
            </a:r>
            <a:r>
              <a:rPr lang="ru-RU" b="1" dirty="0" err="1"/>
              <a:t>пацюків</a:t>
            </a:r>
            <a:r>
              <a:rPr lang="ru-RU" b="1" dirty="0"/>
              <a:t>, </a:t>
            </a:r>
            <a:r>
              <a:rPr lang="ru-RU" b="1" dirty="0" err="1"/>
              <a:t>мавп</a:t>
            </a:r>
            <a:r>
              <a:rPr lang="ru-RU" b="1" dirty="0"/>
              <a:t>, курей; </a:t>
            </a:r>
            <a:r>
              <a:rPr lang="ru-RU" b="1" dirty="0" err="1"/>
              <a:t>клітини</a:t>
            </a:r>
            <a:r>
              <a:rPr lang="ru-RU" b="1" dirty="0"/>
              <a:t> </a:t>
            </a:r>
            <a:r>
              <a:rPr lang="ru-RU" b="1" dirty="0" err="1"/>
              <a:t>сої</a:t>
            </a:r>
            <a:r>
              <a:rPr lang="ru-RU" b="1" dirty="0"/>
              <a:t> –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 smtClean="0"/>
              <a:t>клітинами</a:t>
            </a:r>
            <a:r>
              <a:rPr lang="ru-RU" b="1" dirty="0" smtClean="0"/>
              <a:t> </a:t>
            </a:r>
            <a:r>
              <a:rPr lang="ru-RU" b="1" dirty="0" err="1" smtClean="0"/>
              <a:t>кукурудзи</a:t>
            </a:r>
            <a:r>
              <a:rPr lang="ru-RU" b="1" dirty="0"/>
              <a:t>, гороху </a:t>
            </a:r>
            <a:r>
              <a:rPr lang="ru-RU" b="1" dirty="0" err="1" smtClean="0"/>
              <a:t>тощо</a:t>
            </a:r>
            <a:r>
              <a:rPr lang="ru-RU" b="1" dirty="0" smtClean="0"/>
              <a:t>.</a:t>
            </a:r>
            <a:endParaRPr lang="uk-UA" b="1" dirty="0"/>
          </a:p>
          <a:p>
            <a:pPr algn="just"/>
            <a:r>
              <a:rPr lang="ru-RU" b="1" dirty="0" smtClean="0"/>
              <a:t>У </a:t>
            </a:r>
            <a:r>
              <a:rPr lang="ru-RU" b="1" dirty="0" err="1"/>
              <a:t>гібридах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таксономічно</a:t>
            </a:r>
            <a:r>
              <a:rPr lang="ru-RU" b="1" dirty="0"/>
              <a:t> </a:t>
            </a:r>
            <a:r>
              <a:rPr lang="ru-RU" b="1" dirty="0" err="1"/>
              <a:t>близьких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 smtClean="0"/>
              <a:t>злиття</a:t>
            </a:r>
            <a:r>
              <a:rPr lang="ru-RU" b="1" dirty="0" smtClean="0"/>
              <a:t> </a:t>
            </a:r>
            <a:r>
              <a:rPr lang="ru-RU" b="1" dirty="0" err="1" smtClean="0"/>
              <a:t>вихідних</a:t>
            </a:r>
            <a:r>
              <a:rPr lang="ru-RU" b="1" dirty="0" smtClean="0"/>
              <a:t>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b="1" dirty="0" err="1"/>
              <a:t>зливаються</a:t>
            </a:r>
            <a:r>
              <a:rPr lang="ru-RU" b="1" dirty="0"/>
              <a:t> і </a:t>
            </a:r>
            <a:r>
              <a:rPr lang="ru-RU" b="1" dirty="0" err="1"/>
              <a:t>привне</a:t>
            </a:r>
            <a:r>
              <a:rPr lang="ru-RU" b="1" dirty="0"/>
              <a:t> </a:t>
            </a:r>
            <a:r>
              <a:rPr lang="ru-RU" b="1" dirty="0" err="1"/>
              <a:t>сені</a:t>
            </a:r>
            <a:r>
              <a:rPr lang="ru-RU" b="1" dirty="0"/>
              <a:t> ними ядра, а в </a:t>
            </a:r>
            <a:r>
              <a:rPr lang="ru-RU" b="1" dirty="0" err="1" smtClean="0"/>
              <a:t>гібридах</a:t>
            </a:r>
            <a:r>
              <a:rPr lang="ru-RU" b="1" dirty="0" smtClean="0"/>
              <a:t> </a:t>
            </a:r>
            <a:r>
              <a:rPr lang="ru-RU" b="1" dirty="0" err="1" smtClean="0"/>
              <a:t>таксономічно</a:t>
            </a:r>
            <a:r>
              <a:rPr lang="ru-RU" b="1" dirty="0" smtClean="0"/>
              <a:t> </a:t>
            </a:r>
            <a:r>
              <a:rPr lang="ru-RU" b="1" dirty="0" err="1"/>
              <a:t>віддалених</a:t>
            </a:r>
            <a:r>
              <a:rPr lang="ru-RU" b="1" dirty="0"/>
              <a:t> </a:t>
            </a:r>
            <a:r>
              <a:rPr lang="ru-RU" b="1" dirty="0" err="1"/>
              <a:t>видів</a:t>
            </a:r>
            <a:r>
              <a:rPr lang="ru-RU" b="1" dirty="0"/>
              <a:t>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злиття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 </a:t>
            </a:r>
            <a:r>
              <a:rPr lang="ru-RU" b="1" dirty="0" err="1"/>
              <a:t>їхні</a:t>
            </a:r>
            <a:r>
              <a:rPr lang="ru-RU" b="1" dirty="0"/>
              <a:t> ядра </a:t>
            </a:r>
            <a:r>
              <a:rPr lang="ru-RU" b="1" dirty="0" smtClean="0"/>
              <a:t>не </a:t>
            </a:r>
            <a:r>
              <a:rPr lang="ru-RU" b="1" dirty="0" err="1" smtClean="0"/>
              <a:t>зливаються</a:t>
            </a:r>
            <a:r>
              <a:rPr lang="ru-RU" b="1" dirty="0"/>
              <a:t>, а </a:t>
            </a:r>
            <a:r>
              <a:rPr lang="ru-RU" b="1" dirty="0" err="1"/>
              <a:t>залишаються</a:t>
            </a:r>
            <a:r>
              <a:rPr lang="ru-RU" b="1" dirty="0"/>
              <a:t> 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гетерокаріонів</a:t>
            </a:r>
            <a:r>
              <a:rPr lang="ru-RU" b="1" dirty="0"/>
              <a:t>, не </a:t>
            </a:r>
            <a:r>
              <a:rPr lang="ru-RU" b="1" dirty="0" err="1" smtClean="0"/>
              <a:t>завжди</a:t>
            </a:r>
            <a:r>
              <a:rPr lang="ru-RU" b="1" dirty="0" smtClean="0"/>
              <a:t> </a:t>
            </a:r>
            <a:r>
              <a:rPr lang="ru-RU" b="1" dirty="0" err="1" smtClean="0"/>
              <a:t>здатних</a:t>
            </a:r>
            <a:r>
              <a:rPr lang="ru-RU" b="1" dirty="0" smtClean="0"/>
              <a:t> </a:t>
            </a:r>
            <a:r>
              <a:rPr lang="ru-RU" b="1" dirty="0"/>
              <a:t>до </a:t>
            </a:r>
            <a:r>
              <a:rPr lang="ru-RU" b="1" dirty="0" err="1"/>
              <a:t>мітотичних</a:t>
            </a:r>
            <a:r>
              <a:rPr lang="ru-RU" b="1" dirty="0"/>
              <a:t> </a:t>
            </a:r>
            <a:r>
              <a:rPr lang="ru-RU" b="1" dirty="0" err="1"/>
              <a:t>поділів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4068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90" y="253225"/>
            <a:ext cx="85482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Розробка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методів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гібридизації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соматичних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відкрила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нову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сторінку</a:t>
            </a:r>
            <a:r>
              <a:rPr lang="ru-RU" b="1" dirty="0">
                <a:latin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</a:rPr>
              <a:t>генетичній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інженерії</a:t>
            </a:r>
            <a:r>
              <a:rPr lang="ru-RU" b="1" dirty="0">
                <a:latin typeface="Arial" panose="020B0604020202020204" pitchFamily="34" charset="0"/>
              </a:rPr>
              <a:t>. Так, </a:t>
            </a:r>
            <a:r>
              <a:rPr lang="ru-RU" b="1" dirty="0" smtClean="0">
                <a:latin typeface="Arial" panose="020B0604020202020204" pitchFamily="34" charset="0"/>
              </a:rPr>
              <a:t>за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допомогою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гібридизації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людини</a:t>
            </a:r>
            <a:r>
              <a:rPr lang="ru-RU" b="1" dirty="0">
                <a:latin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</a:rPr>
              <a:t>клітинами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мишей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</a:rPr>
              <a:t>а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також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клітинами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китайського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хом’ячка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були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визначені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місця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локалізації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ряду </a:t>
            </a:r>
            <a:r>
              <a:rPr lang="ru-RU" b="1" dirty="0" err="1">
                <a:latin typeface="Arial" panose="020B0604020202020204" pitchFamily="34" charset="0"/>
              </a:rPr>
              <a:t>генів</a:t>
            </a:r>
            <a:r>
              <a:rPr lang="ru-RU" b="1" dirty="0">
                <a:latin typeface="Arial" panose="020B0604020202020204" pitchFamily="34" charset="0"/>
              </a:rPr>
              <a:t> у хромосомах </a:t>
            </a:r>
            <a:r>
              <a:rPr lang="ru-RU" b="1" dirty="0" err="1">
                <a:latin typeface="Arial" panose="020B0604020202020204" pitchFamily="34" charset="0"/>
              </a:rPr>
              <a:t>людини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Ці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роботи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виконують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</a:rPr>
              <a:t>такій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послідовності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Розмножені</a:t>
            </a:r>
            <a:r>
              <a:rPr lang="ru-RU" b="1" dirty="0">
                <a:latin typeface="Arial" panose="020B0604020202020204" pitchFamily="34" charset="0"/>
              </a:rPr>
              <a:t> на </a:t>
            </a:r>
            <a:r>
              <a:rPr lang="ru-RU" b="1" dirty="0" err="1" smtClean="0">
                <a:latin typeface="Arial" panose="020B0604020202020204" pitchFamily="34" charset="0"/>
              </a:rPr>
              <a:t>поживних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середовищах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людини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змішують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клітинами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миші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й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окремо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– з </a:t>
            </a:r>
            <a:r>
              <a:rPr lang="ru-RU" b="1" dirty="0" err="1">
                <a:latin typeface="Arial" panose="020B0604020202020204" pitchFamily="34" charset="0"/>
              </a:rPr>
              <a:t>клітинами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хом’ячка</a:t>
            </a:r>
            <a:r>
              <a:rPr lang="ru-RU" b="1" dirty="0">
                <a:latin typeface="Arial" panose="020B0604020202020204" pitchFamily="34" charset="0"/>
              </a:rPr>
              <a:t>. Через </a:t>
            </a:r>
            <a:r>
              <a:rPr lang="ru-RU" b="1" dirty="0" err="1">
                <a:latin typeface="Arial" panose="020B0604020202020204" pitchFamily="34" charset="0"/>
              </a:rPr>
              <a:t>певний</a:t>
            </a:r>
            <a:r>
              <a:rPr lang="ru-RU" b="1" dirty="0">
                <a:latin typeface="Arial" panose="020B0604020202020204" pitchFamily="34" charset="0"/>
              </a:rPr>
              <a:t> час </a:t>
            </a:r>
            <a:r>
              <a:rPr lang="ru-RU" b="1" dirty="0" err="1">
                <a:latin typeface="Arial" panose="020B0604020202020204" pitchFamily="34" charset="0"/>
              </a:rPr>
              <a:t>суміші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цих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клітин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висівають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на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селективні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середовища</a:t>
            </a:r>
            <a:r>
              <a:rPr lang="ru-RU" b="1" dirty="0">
                <a:latin typeface="Arial" panose="020B0604020202020204" pitchFamily="34" charset="0"/>
              </a:rPr>
              <a:t>, на </a:t>
            </a:r>
            <a:r>
              <a:rPr lang="ru-RU" b="1" dirty="0" err="1">
                <a:latin typeface="Arial" panose="020B0604020202020204" pitchFamily="34" charset="0"/>
              </a:rPr>
              <a:t>яких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виживають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і </a:t>
            </a:r>
            <a:r>
              <a:rPr lang="ru-RU" b="1" dirty="0" err="1">
                <a:latin typeface="Arial" panose="020B0604020202020204" pitchFamily="34" charset="0"/>
              </a:rPr>
              <a:t>розмножуються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лише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гібридні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. У </a:t>
            </a:r>
            <a:r>
              <a:rPr lang="ru-RU" b="1" dirty="0" err="1">
                <a:latin typeface="Arial" panose="020B0604020202020204" pitchFamily="34" charset="0"/>
              </a:rPr>
              <a:t>процесі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пересівів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і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подальшого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розмноження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кожним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поділом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клітин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втрачаються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хромосоми</a:t>
            </a:r>
            <a:r>
              <a:rPr lang="ru-RU" b="1" dirty="0">
                <a:latin typeface="Arial" panose="020B0604020202020204" pitchFamily="34" charset="0"/>
              </a:rPr>
              <a:t> геному </a:t>
            </a:r>
            <a:r>
              <a:rPr lang="ru-RU" b="1" dirty="0" err="1">
                <a:latin typeface="Arial" panose="020B0604020202020204" pitchFamily="34" charset="0"/>
              </a:rPr>
              <a:t>людини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бо</a:t>
            </a:r>
            <a:r>
              <a:rPr lang="ru-RU" b="1" dirty="0">
                <a:latin typeface="Arial" panose="020B0604020202020204" pitchFamily="34" charset="0"/>
              </a:rPr>
              <a:t> вони </a:t>
            </a:r>
            <a:r>
              <a:rPr lang="ru-RU" b="1" dirty="0" err="1" smtClean="0">
                <a:latin typeface="Arial" panose="020B0604020202020204" pitchFamily="34" charset="0"/>
              </a:rPr>
              <a:t>філогенетично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молодші</a:t>
            </a:r>
            <a:r>
              <a:rPr lang="ru-RU" b="1" dirty="0">
                <a:latin typeface="Arial" panose="020B0604020202020204" pitchFamily="34" charset="0"/>
              </a:rPr>
              <a:t>, а тому й </a:t>
            </a:r>
            <a:r>
              <a:rPr lang="ru-RU" b="1" dirty="0" err="1">
                <a:latin typeface="Arial" panose="020B0604020202020204" pitchFamily="34" charset="0"/>
              </a:rPr>
              <a:t>менш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стійкі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ніж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хромосоми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миші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чи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хом’ячка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endParaRPr lang="ru-RU" b="1" dirty="0" smtClean="0"/>
          </a:p>
          <a:p>
            <a:pPr algn="just"/>
            <a:r>
              <a:rPr lang="ru-RU" b="1" dirty="0" err="1" smtClean="0">
                <a:latin typeface="Arial" panose="020B0604020202020204" pitchFamily="34" charset="0"/>
              </a:rPr>
              <a:t>Клітини</a:t>
            </a:r>
            <a:r>
              <a:rPr lang="ru-RU" b="1" dirty="0">
                <a:latin typeface="Arial" panose="020B0604020202020204" pitchFamily="34" charset="0"/>
              </a:rPr>
              <a:t>, в </a:t>
            </a:r>
            <a:r>
              <a:rPr lang="ru-RU" b="1" dirty="0" err="1">
                <a:latin typeface="Arial" panose="020B0604020202020204" pitchFamily="34" charset="0"/>
              </a:rPr>
              <a:t>яких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окрім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повних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наборів</a:t>
            </a:r>
            <a:r>
              <a:rPr lang="ru-RU" b="1" dirty="0">
                <a:latin typeface="Arial" panose="020B0604020202020204" pitchFamily="34" charset="0"/>
              </a:rPr>
              <a:t> хромосом </a:t>
            </a:r>
            <a:r>
              <a:rPr lang="ru-RU" b="1" dirty="0" err="1">
                <a:latin typeface="Arial" panose="020B0604020202020204" pitchFamily="34" charset="0"/>
              </a:rPr>
              <a:t>миші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чи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хом’ячка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залишається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лише</a:t>
            </a:r>
            <a:r>
              <a:rPr lang="ru-RU" b="1" dirty="0">
                <a:latin typeface="Arial" panose="020B0604020202020204" pitchFamily="34" charset="0"/>
              </a:rPr>
              <a:t> одна хромосома </a:t>
            </a:r>
            <a:r>
              <a:rPr lang="ru-RU" b="1" dirty="0" err="1">
                <a:latin typeface="Arial" panose="020B0604020202020204" pitchFamily="34" charset="0"/>
              </a:rPr>
              <a:t>людини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</a:rPr>
              <a:t>клонують</a:t>
            </a:r>
            <a:r>
              <a:rPr lang="ru-RU" b="1" dirty="0" smtClean="0">
                <a:latin typeface="Arial" panose="020B0604020202020204" pitchFamily="34" charset="0"/>
              </a:rPr>
              <a:t>,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а </a:t>
            </a:r>
            <a:r>
              <a:rPr lang="ru-RU" b="1" dirty="0">
                <a:latin typeface="Arial" panose="020B0604020202020204" pitchFamily="34" charset="0"/>
              </a:rPr>
              <a:t>хромосому </a:t>
            </a:r>
            <a:r>
              <a:rPr lang="ru-RU" b="1" dirty="0" err="1">
                <a:latin typeface="Arial" panose="020B0604020202020204" pitchFamily="34" charset="0"/>
              </a:rPr>
              <a:t>ідентифікують</a:t>
            </a:r>
            <a:r>
              <a:rPr lang="ru-RU" b="1" dirty="0">
                <a:latin typeface="Arial" panose="020B0604020202020204" pitchFamily="34" charset="0"/>
              </a:rPr>
              <a:t>. Разом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цим</a:t>
            </a:r>
            <a:r>
              <a:rPr lang="ru-RU" b="1" dirty="0">
                <a:latin typeface="Arial" panose="020B0604020202020204" pitchFamily="34" charset="0"/>
              </a:rPr>
              <a:t> методами </a:t>
            </a:r>
            <a:r>
              <a:rPr lang="ru-RU" b="1" dirty="0" err="1">
                <a:latin typeface="Arial" panose="020B0604020202020204" pitchFamily="34" charset="0"/>
              </a:rPr>
              <a:t>біохімії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і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 err="1"/>
              <a:t>цитохімії</a:t>
            </a:r>
            <a:r>
              <a:rPr lang="ru-RU" b="1" dirty="0"/>
              <a:t> </a:t>
            </a:r>
            <a:r>
              <a:rPr lang="ru-RU" b="1" dirty="0" err="1"/>
              <a:t>визначають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 </a:t>
            </a:r>
            <a:r>
              <a:rPr lang="ru-RU" b="1" dirty="0" err="1"/>
              <a:t>виділяються</a:t>
            </a:r>
            <a:r>
              <a:rPr lang="ru-RU" b="1" dirty="0"/>
              <a:t> </a:t>
            </a:r>
            <a:r>
              <a:rPr lang="ru-RU" b="1" dirty="0" err="1" smtClean="0"/>
              <a:t>клітинами</a:t>
            </a:r>
            <a:r>
              <a:rPr lang="ru-RU" b="1" dirty="0" smtClean="0"/>
              <a:t> </a:t>
            </a:r>
            <a:r>
              <a:rPr lang="ru-RU" b="1" dirty="0" err="1" smtClean="0"/>
              <a:t>даного</a:t>
            </a:r>
            <a:r>
              <a:rPr lang="ru-RU" b="1" dirty="0" smtClean="0"/>
              <a:t> </a:t>
            </a:r>
            <a:r>
              <a:rPr lang="ru-RU" b="1" dirty="0"/>
              <a:t>клону. </a:t>
            </a:r>
            <a:r>
              <a:rPr lang="ru-RU" b="1" u="sng" dirty="0" err="1"/>
              <a:t>Паралельно</a:t>
            </a:r>
            <a:r>
              <a:rPr lang="ru-RU" b="1" u="sng" dirty="0"/>
              <a:t> </a:t>
            </a:r>
            <a:r>
              <a:rPr lang="ru-RU" b="1" u="sng" dirty="0" err="1"/>
              <a:t>аналізують</a:t>
            </a:r>
            <a:r>
              <a:rPr lang="ru-RU" b="1" u="sng" dirty="0"/>
              <a:t> </a:t>
            </a:r>
            <a:r>
              <a:rPr lang="ru-RU" b="1" u="sng" dirty="0" err="1"/>
              <a:t>виділення</a:t>
            </a:r>
            <a:r>
              <a:rPr lang="ru-RU" b="1" u="sng" dirty="0"/>
              <a:t> </a:t>
            </a:r>
            <a:r>
              <a:rPr lang="ru-RU" b="1" u="sng" dirty="0" err="1"/>
              <a:t>клітин</a:t>
            </a:r>
            <a:r>
              <a:rPr lang="ru-RU" b="1" u="sng" dirty="0"/>
              <a:t> клону, </a:t>
            </a:r>
            <a:r>
              <a:rPr lang="ru-RU" b="1" u="sng" dirty="0" smtClean="0"/>
              <a:t>в </a:t>
            </a:r>
            <a:r>
              <a:rPr lang="ru-RU" b="1" u="sng" dirty="0" err="1" smtClean="0"/>
              <a:t>яких</a:t>
            </a:r>
            <a:r>
              <a:rPr lang="ru-RU" b="1" u="sng" dirty="0" smtClean="0"/>
              <a:t> </a:t>
            </a:r>
            <a:r>
              <a:rPr lang="ru-RU" b="1" u="sng" dirty="0" err="1"/>
              <a:t>немає</a:t>
            </a:r>
            <a:r>
              <a:rPr lang="ru-RU" b="1" u="sng" dirty="0"/>
              <a:t> хромосом </a:t>
            </a:r>
            <a:r>
              <a:rPr lang="ru-RU" b="1" u="sng" dirty="0" err="1"/>
              <a:t>людини</a:t>
            </a:r>
            <a:r>
              <a:rPr lang="ru-RU" b="1" dirty="0"/>
              <a:t>. </a:t>
            </a:r>
            <a:r>
              <a:rPr lang="ru-RU" b="1" dirty="0" err="1"/>
              <a:t>Порівняння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аналізів</a:t>
            </a:r>
            <a:r>
              <a:rPr lang="ru-RU" b="1" dirty="0" smtClean="0"/>
              <a:t> </a:t>
            </a:r>
            <a:r>
              <a:rPr lang="ru-RU" b="1" dirty="0" err="1"/>
              <a:t>дає</a:t>
            </a:r>
            <a:r>
              <a:rPr lang="ru-RU" b="1" dirty="0"/>
              <a:t> </a:t>
            </a:r>
            <a:r>
              <a:rPr lang="ru-RU" b="1" dirty="0" err="1"/>
              <a:t>точну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 про те,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 smtClean="0"/>
              <a:t>речовини</a:t>
            </a:r>
            <a:r>
              <a:rPr lang="ru-RU" b="1" dirty="0" smtClean="0"/>
              <a:t> </a:t>
            </a:r>
            <a:r>
              <a:rPr lang="ru-RU" b="1" dirty="0" err="1" smtClean="0"/>
              <a:t>синтезуються</a:t>
            </a:r>
            <a:r>
              <a:rPr lang="ru-RU" b="1" dirty="0" smtClean="0"/>
              <a:t> </a:t>
            </a:r>
            <a:r>
              <a:rPr lang="ru-RU" b="1" dirty="0"/>
              <a:t>за </a:t>
            </a:r>
            <a:r>
              <a:rPr lang="ru-RU" b="1" dirty="0" err="1"/>
              <a:t>рахунок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ru-RU" b="1" dirty="0" err="1"/>
              <a:t>генів</a:t>
            </a:r>
            <a:r>
              <a:rPr lang="ru-RU" b="1" dirty="0"/>
              <a:t> </a:t>
            </a:r>
            <a:r>
              <a:rPr lang="ru-RU" b="1" dirty="0" err="1"/>
              <a:t>певної</a:t>
            </a:r>
            <a:r>
              <a:rPr lang="ru-RU" b="1" dirty="0"/>
              <a:t> </a:t>
            </a:r>
            <a:r>
              <a:rPr lang="ru-RU" b="1" dirty="0" err="1" smtClean="0"/>
              <a:t>хромосоми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/>
              <a:t>. </a:t>
            </a:r>
            <a:r>
              <a:rPr lang="ru-RU" b="1" dirty="0" err="1"/>
              <a:t>Знаючи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гени</a:t>
            </a:r>
            <a:r>
              <a:rPr lang="ru-RU" b="1" dirty="0"/>
              <a:t> </a:t>
            </a:r>
            <a:r>
              <a:rPr lang="ru-RU" b="1" dirty="0" err="1"/>
              <a:t>локалізовані</a:t>
            </a:r>
            <a:r>
              <a:rPr lang="ru-RU" b="1" dirty="0"/>
              <a:t> в </a:t>
            </a:r>
            <a:r>
              <a:rPr lang="ru-RU" b="1" dirty="0" err="1"/>
              <a:t>певній</a:t>
            </a:r>
            <a:r>
              <a:rPr lang="ru-RU" b="1" dirty="0"/>
              <a:t> </a:t>
            </a:r>
            <a:r>
              <a:rPr lang="ru-RU" b="1" dirty="0" err="1"/>
              <a:t>хромосомі</a:t>
            </a:r>
            <a:r>
              <a:rPr lang="ru-RU" b="1" dirty="0"/>
              <a:t>,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різними</a:t>
            </a:r>
            <a:r>
              <a:rPr lang="ru-RU" b="1" dirty="0" smtClean="0"/>
              <a:t> </a:t>
            </a:r>
            <a:r>
              <a:rPr lang="ru-RU" b="1" dirty="0"/>
              <a:t>методами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розділити</a:t>
            </a:r>
            <a:r>
              <a:rPr lang="ru-RU" b="1" dirty="0"/>
              <a:t> на </a:t>
            </a:r>
            <a:r>
              <a:rPr lang="ru-RU" b="1" dirty="0" err="1"/>
              <a:t>хромосомні</a:t>
            </a:r>
            <a:r>
              <a:rPr lang="ru-RU" b="1" dirty="0"/>
              <a:t> </a:t>
            </a:r>
            <a:r>
              <a:rPr lang="ru-RU" b="1" dirty="0" err="1" smtClean="0"/>
              <a:t>фрагменти</a:t>
            </a:r>
            <a:r>
              <a:rPr lang="ru-RU" b="1" dirty="0" smtClean="0"/>
              <a:t> й </a:t>
            </a:r>
            <a:r>
              <a:rPr lang="ru-RU" b="1" dirty="0" err="1"/>
              <a:t>вивчити</a:t>
            </a:r>
            <a:r>
              <a:rPr lang="ru-RU" b="1" dirty="0"/>
              <a:t> </a:t>
            </a:r>
            <a:r>
              <a:rPr lang="ru-RU" b="1" dirty="0" err="1"/>
              <a:t>функції</a:t>
            </a:r>
            <a:r>
              <a:rPr lang="ru-RU" b="1" dirty="0"/>
              <a:t> </a:t>
            </a:r>
            <a:r>
              <a:rPr lang="ru-RU" b="1" dirty="0" err="1"/>
              <a:t>локалізованих</a:t>
            </a:r>
            <a:r>
              <a:rPr lang="ru-RU" b="1" dirty="0"/>
              <a:t> у них </a:t>
            </a:r>
            <a:r>
              <a:rPr lang="ru-RU" b="1" dirty="0" err="1"/>
              <a:t>генів</a:t>
            </a:r>
            <a:r>
              <a:rPr lang="ru-RU" b="1" dirty="0"/>
              <a:t> на </a:t>
            </a:r>
            <a:r>
              <a:rPr lang="ru-RU" b="1" dirty="0" err="1"/>
              <a:t>фоні</a:t>
            </a:r>
            <a:r>
              <a:rPr lang="ru-RU" b="1" dirty="0"/>
              <a:t> </a:t>
            </a:r>
            <a:r>
              <a:rPr lang="ru-RU" b="1" dirty="0" err="1" smtClean="0"/>
              <a:t>геномів</a:t>
            </a:r>
            <a:r>
              <a:rPr lang="ru-RU" b="1" dirty="0" smtClean="0"/>
              <a:t> </a:t>
            </a:r>
            <a:r>
              <a:rPr lang="ru-RU" b="1" dirty="0" err="1" smtClean="0"/>
              <a:t>миші</a:t>
            </a:r>
            <a:r>
              <a:rPr lang="ru-RU" b="1" dirty="0"/>
              <a:t>, </a:t>
            </a:r>
            <a:r>
              <a:rPr lang="ru-RU" b="1" dirty="0" err="1"/>
              <a:t>хом’ячка</a:t>
            </a:r>
            <a:r>
              <a:rPr lang="ru-RU" b="1" dirty="0"/>
              <a:t> </a:t>
            </a:r>
            <a:r>
              <a:rPr lang="ru-RU" b="1" dirty="0" err="1"/>
              <a:t>тощо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52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336536"/>
            <a:ext cx="858981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Одержання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гетерокаріонів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і </a:t>
            </a:r>
            <a:r>
              <a:rPr lang="ru-RU" sz="2000" b="1" dirty="0" err="1">
                <a:latin typeface="Arial" panose="020B0604020202020204" pitchFamily="34" charset="0"/>
              </a:rPr>
              <a:t>вивчення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закономірностей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їхнього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розмноження</a:t>
            </a:r>
            <a:r>
              <a:rPr lang="ru-RU" sz="2000" b="1" dirty="0">
                <a:latin typeface="Arial" panose="020B0604020202020204" pitchFamily="34" charset="0"/>
              </a:rPr>
              <a:t> та </a:t>
            </a:r>
            <a:r>
              <a:rPr lang="ru-RU" sz="2000" b="1" dirty="0" err="1">
                <a:latin typeface="Arial" panose="020B0604020202020204" pitchFamily="34" charset="0"/>
              </a:rPr>
              <a:t>життєдіяльності</a:t>
            </a:r>
            <a:r>
              <a:rPr lang="ru-RU" sz="2000" b="1" dirty="0">
                <a:latin typeface="Arial" panose="020B0604020202020204" pitchFamily="34" charset="0"/>
              </a:rPr>
              <a:t> показало, </a:t>
            </a:r>
            <a:r>
              <a:rPr lang="ru-RU" sz="2000" b="1" dirty="0" err="1" smtClean="0">
                <a:latin typeface="Arial" panose="020B0604020202020204" pitchFamily="34" charset="0"/>
              </a:rPr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диференціація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 є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процесом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зворотнім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Це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важлива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інформація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оскільки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раніше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вважалось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диференціація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клітин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–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процес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незворотній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 smtClean="0">
                <a:latin typeface="Arial" panose="020B0604020202020204" pitchFamily="34" charset="0"/>
              </a:rPr>
              <a:t>З’ясувалося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також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зворотній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розвиток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диференційо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ваних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соматичних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, у </a:t>
            </a:r>
            <a:r>
              <a:rPr lang="ru-RU" sz="2000" b="1" dirty="0" err="1" smtClean="0">
                <a:latin typeface="Arial" panose="020B0604020202020204" pitchFamily="34" charset="0"/>
              </a:rPr>
              <a:t>результаті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якого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вони </a:t>
            </a:r>
            <a:r>
              <a:rPr lang="ru-RU" sz="2000" b="1" dirty="0" err="1">
                <a:latin typeface="Arial" panose="020B0604020202020204" pitchFamily="34" charset="0"/>
              </a:rPr>
              <a:t>повертаються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вихідне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положення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 smtClean="0">
                <a:latin typeface="Arial" panose="020B0604020202020204" pitchFamily="34" charset="0"/>
              </a:rPr>
              <a:t>найактивніше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відбувається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під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упливом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цитоплазми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овоцитів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algn="just"/>
            <a:r>
              <a:rPr lang="ru-RU" sz="2000" b="1" dirty="0" smtClean="0">
                <a:latin typeface="Arial" panose="020B0604020202020204" pitchFamily="34" charset="0"/>
              </a:rPr>
              <a:t>У 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1962 р. Дж. Гордон </a:t>
            </a:r>
            <a:r>
              <a:rPr lang="ru-RU" sz="2000" b="1" dirty="0" err="1">
                <a:latin typeface="Arial" panose="020B0604020202020204" pitchFamily="34" charset="0"/>
              </a:rPr>
              <a:t>обробив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яйцеклітини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жаби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</a:rPr>
              <a:t>Xenopus</a:t>
            </a:r>
            <a:r>
              <a:rPr lang="uk-UA" sz="2000" b="1" u="sng" dirty="0" smtClean="0"/>
              <a:t> </a:t>
            </a:r>
            <a:r>
              <a:rPr lang="en-US" sz="2000" b="1" u="sng" dirty="0" err="1" smtClean="0">
                <a:latin typeface="Arial" panose="020B0604020202020204" pitchFamily="34" charset="0"/>
              </a:rPr>
              <a:t>laevis</a:t>
            </a:r>
            <a:r>
              <a:rPr lang="en-US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ультрафіолетовим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промінням</a:t>
            </a:r>
            <a:r>
              <a:rPr lang="ru-RU" sz="2000" b="1" u="sng" dirty="0">
                <a:latin typeface="Arial" panose="020B0604020202020204" pitchFamily="34" charset="0"/>
              </a:rPr>
              <a:t> у </a:t>
            </a:r>
            <a:r>
              <a:rPr lang="ru-RU" sz="2000" b="1" u="sng" dirty="0" err="1">
                <a:latin typeface="Arial" panose="020B0604020202020204" pitchFamily="34" charset="0"/>
              </a:rPr>
              <a:t>дозі</a:t>
            </a:r>
            <a:r>
              <a:rPr lang="ru-RU" sz="2000" b="1" u="sng" dirty="0">
                <a:latin typeface="Arial" panose="020B0604020202020204" pitchFamily="34" charset="0"/>
              </a:rPr>
              <a:t>, яка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знищила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життєздатність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>
                <a:latin typeface="Arial" panose="020B0604020202020204" pitchFamily="34" charset="0"/>
              </a:rPr>
              <a:t>ядер </a:t>
            </a:r>
            <a:r>
              <a:rPr lang="ru-RU" sz="2000" b="1" u="sng" dirty="0" err="1">
                <a:latin typeface="Arial" panose="020B0604020202020204" pitchFamily="34" charset="0"/>
              </a:rPr>
              <a:t>цих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яйцеклітин</a:t>
            </a:r>
            <a:r>
              <a:rPr lang="ru-RU" sz="2000" b="1" u="sng" dirty="0">
                <a:latin typeface="Arial" panose="020B0604020202020204" pitchFamily="34" charset="0"/>
              </a:rPr>
              <a:t>.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Потім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кишкового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епітелію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пуголовка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цієї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жаби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він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виділив</a:t>
            </a:r>
            <a:r>
              <a:rPr lang="ru-RU" sz="2000" b="1" dirty="0">
                <a:latin typeface="Arial" panose="020B0604020202020204" pitchFamily="34" charset="0"/>
              </a:rPr>
              <a:t> ядра й </a:t>
            </a:r>
            <a:r>
              <a:rPr lang="ru-RU" sz="2000" b="1" dirty="0" err="1">
                <a:latin typeface="Arial" panose="020B0604020202020204" pitchFamily="34" charset="0"/>
              </a:rPr>
              <a:t>увів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у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цитоплазму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бе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’ядерних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яйцеклітин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Унаслідок</a:t>
            </a:r>
            <a:r>
              <a:rPr lang="ru-RU" sz="2000" b="1" dirty="0">
                <a:latin typeface="Arial" panose="020B0604020202020204" pitchFamily="34" charset="0"/>
              </a:rPr>
              <a:t> таких </a:t>
            </a:r>
            <a:r>
              <a:rPr lang="ru-RU" sz="2000" b="1" dirty="0" err="1">
                <a:latin typeface="Arial" panose="020B0604020202020204" pitchFamily="34" charset="0"/>
              </a:rPr>
              <a:t>операцій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>
                <a:latin typeface="Arial" panose="020B0604020202020204" pitchFamily="34" charset="0"/>
              </a:rPr>
              <a:t>реконструйованих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яйцеклітин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сформувались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нормально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розвинені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особини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r>
              <a:rPr lang="ru-RU" sz="2000" b="1" dirty="0" err="1">
                <a:latin typeface="Arial" panose="020B0604020202020204" pitchFamily="34" charset="0"/>
              </a:rPr>
              <a:t>Отже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було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встановлено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ядра </a:t>
            </a:r>
            <a:r>
              <a:rPr lang="ru-RU" sz="2000" b="1" dirty="0" err="1" smtClean="0">
                <a:latin typeface="Arial" panose="020B0604020202020204" pitchFamily="34" charset="0"/>
              </a:rPr>
              <a:t>соматичних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організму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котрі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введені</a:t>
            </a:r>
            <a:r>
              <a:rPr lang="ru-RU" sz="2000" b="1" dirty="0">
                <a:latin typeface="Arial" panose="020B0604020202020204" pitchFamily="34" charset="0"/>
              </a:rPr>
              <a:t> в </a:t>
            </a:r>
            <a:r>
              <a:rPr lang="ru-RU" sz="2000" b="1" dirty="0" err="1">
                <a:latin typeface="Arial" panose="020B0604020202020204" pitchFamily="34" charset="0"/>
              </a:rPr>
              <a:t>без’ядерну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яйцеклітину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започатковують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розвиток</a:t>
            </a:r>
            <a:r>
              <a:rPr lang="ru-RU" sz="2000" b="1" dirty="0">
                <a:latin typeface="Arial" panose="020B0604020202020204" pitchFamily="34" charset="0"/>
              </a:rPr>
              <a:t> нормального </a:t>
            </a:r>
            <a:r>
              <a:rPr lang="ru-RU" sz="2000" b="1" dirty="0" err="1">
                <a:latin typeface="Arial" panose="020B0604020202020204" pitchFamily="34" charset="0"/>
              </a:rPr>
              <a:t>організму</a:t>
            </a:r>
            <a:r>
              <a:rPr lang="ru-RU" sz="2000" b="1" dirty="0">
                <a:latin typeface="Arial" panose="020B0604020202020204" pitchFamily="34" charset="0"/>
              </a:rPr>
              <a:t>. А </a:t>
            </a:r>
            <a:r>
              <a:rPr lang="ru-RU" sz="2000" b="1" dirty="0" err="1">
                <a:latin typeface="Arial" panose="020B0604020202020204" pitchFamily="34" charset="0"/>
              </a:rPr>
              <a:t>це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свідчить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про </a:t>
            </a:r>
            <a:r>
              <a:rPr lang="ru-RU" sz="2000" b="1" dirty="0" err="1">
                <a:latin typeface="Arial" panose="020B0604020202020204" pitchFamily="34" charset="0"/>
              </a:rPr>
              <a:t>можливість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клонування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тварин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має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важливе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значення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для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розробки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нових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методів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селекції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24793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06720" y="158040"/>
            <a:ext cx="8657171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>
                <a:solidFill>
                  <a:srgbClr val="FF0000"/>
                </a:solidFill>
              </a:rPr>
              <a:t>Експресія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еукаріотичних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генів</a:t>
            </a:r>
            <a:r>
              <a:rPr lang="ru-RU" sz="2400" b="1" dirty="0">
                <a:solidFill>
                  <a:srgbClr val="FF0000"/>
                </a:solidFill>
              </a:rPr>
              <a:t> у </a:t>
            </a:r>
            <a:r>
              <a:rPr lang="ru-RU" sz="2400" b="1" dirty="0" err="1">
                <a:solidFill>
                  <a:srgbClr val="FF0000"/>
                </a:solidFill>
              </a:rPr>
              <a:t>клітинах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прокаріот</a:t>
            </a:r>
            <a:endParaRPr 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306721" y="817419"/>
            <a:ext cx="86571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Важливою</a:t>
            </a:r>
            <a:r>
              <a:rPr lang="ru-RU" b="1" dirty="0">
                <a:latin typeface="Arial" panose="020B0604020202020204" pitchFamily="34" charset="0"/>
              </a:rPr>
              <a:t> проблемою,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виникає</a:t>
            </a:r>
            <a:r>
              <a:rPr lang="ru-RU" b="1" dirty="0">
                <a:latin typeface="Arial" panose="020B0604020202020204" pitchFamily="34" charset="0"/>
              </a:rPr>
              <a:t> у </a:t>
            </a:r>
            <a:r>
              <a:rPr lang="ru-RU" b="1" dirty="0" err="1">
                <a:latin typeface="Arial" panose="020B0604020202020204" pitchFamily="34" charset="0"/>
              </a:rPr>
              <a:t>дослідників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при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розв’язанні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фундаментальних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питань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генетичної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інженерії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</a:rPr>
              <a:t>є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отримання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експресії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еукаріотичного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гена в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чужорідному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Arial" panose="020B0604020202020204" pitchFamily="34" charset="0"/>
              </a:rPr>
              <a:t>оточенні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прокаріотичної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клітини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організму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зазвичай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, Е. со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l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</a:rPr>
              <a:t>і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endParaRPr lang="ru-RU" b="1" dirty="0" smtClean="0"/>
          </a:p>
          <a:p>
            <a:pPr algn="just"/>
            <a:r>
              <a:rPr lang="ru-RU" b="1" dirty="0" smtClean="0">
                <a:latin typeface="Arial" panose="020B0604020202020204" pitchFamily="34" charset="0"/>
              </a:rPr>
              <a:t>Для </a:t>
            </a:r>
            <a:r>
              <a:rPr lang="ru-RU" b="1" dirty="0" err="1">
                <a:latin typeface="Arial" panose="020B0604020202020204" pitchFamily="34" charset="0"/>
              </a:rPr>
              <a:t>цього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одержаний</a:t>
            </a:r>
            <a:r>
              <a:rPr lang="ru-RU" b="1" dirty="0">
                <a:latin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</a:rPr>
              <a:t>вже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клонований</a:t>
            </a:r>
            <a:r>
              <a:rPr lang="ru-RU" b="1" dirty="0">
                <a:latin typeface="Arial" panose="020B0604020202020204" pitchFamily="34" charset="0"/>
              </a:rPr>
              <a:t> ген,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підлягає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експресії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ферментативним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упливом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елімінуються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із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вектора,</a:t>
            </a:r>
            <a:r>
              <a:rPr lang="ru-RU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у </a:t>
            </a:r>
            <a:r>
              <a:rPr lang="ru-RU" b="1" dirty="0" err="1">
                <a:latin typeface="Arial" panose="020B0604020202020204" pitchFamily="34" charset="0"/>
              </a:rPr>
              <a:t>складі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якого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він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був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клонований</a:t>
            </a:r>
            <a:r>
              <a:rPr lang="ru-RU" b="1" dirty="0">
                <a:latin typeface="Arial" panose="020B0604020202020204" pitchFamily="34" charset="0"/>
              </a:rPr>
              <a:t>, і </a:t>
            </a:r>
            <a:r>
              <a:rPr lang="ru-RU" b="1" dirty="0" err="1">
                <a:latin typeface="Arial" panose="020B0604020202020204" pitchFamily="34" charset="0"/>
              </a:rPr>
              <a:t>піддається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певній</a:t>
            </a:r>
            <a:r>
              <a:rPr lang="ru-RU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модифікації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Такі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складні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додаткові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маніпуляції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спричинен</a:t>
            </a:r>
            <a:r>
              <a:rPr lang="en-US" b="1" dirty="0" err="1" smtClean="0">
                <a:latin typeface="Arial" panose="020B0604020202020204" pitchFamily="34" charset="0"/>
              </a:rPr>
              <a:t>i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 err="1"/>
              <a:t>тим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сигнали</a:t>
            </a:r>
            <a:r>
              <a:rPr lang="ru-RU" b="1" dirty="0"/>
              <a:t> для </a:t>
            </a:r>
            <a:r>
              <a:rPr lang="ru-RU" b="1" dirty="0" err="1"/>
              <a:t>транскрипції</a:t>
            </a:r>
            <a:r>
              <a:rPr lang="ru-RU" b="1" dirty="0"/>
              <a:t> і </a:t>
            </a:r>
            <a:r>
              <a:rPr lang="ru-RU" b="1" dirty="0" err="1"/>
              <a:t>трансляції</a:t>
            </a:r>
            <a:r>
              <a:rPr lang="ru-RU" b="1" dirty="0"/>
              <a:t> </a:t>
            </a:r>
            <a:r>
              <a:rPr lang="ru-RU" b="1" dirty="0" smtClean="0"/>
              <a:t>у </a:t>
            </a:r>
            <a:r>
              <a:rPr lang="ru-RU" b="1" dirty="0" err="1" smtClean="0"/>
              <a:t>прокаріотичних</a:t>
            </a:r>
            <a:r>
              <a:rPr lang="ru-RU" b="1" dirty="0" smtClean="0"/>
              <a:t> </a:t>
            </a:r>
            <a:r>
              <a:rPr lang="ru-RU" b="1" dirty="0"/>
              <a:t>й </a:t>
            </a:r>
            <a:r>
              <a:rPr lang="ru-RU" b="1" dirty="0" err="1"/>
              <a:t>еукаріотичних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r>
              <a:rPr lang="ru-RU" b="1" dirty="0"/>
              <a:t> </a:t>
            </a:r>
            <a:r>
              <a:rPr lang="ru-RU" b="1" dirty="0" err="1"/>
              <a:t>відмінні</a:t>
            </a:r>
            <a:r>
              <a:rPr lang="ru-RU" b="1" dirty="0"/>
              <a:t>. </a:t>
            </a:r>
            <a:r>
              <a:rPr lang="ru-RU" b="1" dirty="0" err="1" smtClean="0"/>
              <a:t>Окрім</a:t>
            </a:r>
            <a:r>
              <a:rPr lang="ru-RU" b="1" dirty="0" smtClean="0"/>
              <a:t> того</a:t>
            </a:r>
            <a:r>
              <a:rPr lang="ru-RU" b="1" dirty="0"/>
              <a:t>, </a:t>
            </a:r>
            <a:r>
              <a:rPr lang="ru-RU" b="1" dirty="0" err="1"/>
              <a:t>ні</a:t>
            </a:r>
            <a:r>
              <a:rPr lang="ru-RU" b="1" dirty="0"/>
              <a:t> к-ДНК, </a:t>
            </a:r>
            <a:r>
              <a:rPr lang="ru-RU" b="1" dirty="0" err="1"/>
              <a:t>ні</a:t>
            </a:r>
            <a:r>
              <a:rPr lang="ru-RU" b="1" dirty="0"/>
              <a:t> </a:t>
            </a:r>
            <a:r>
              <a:rPr lang="ru-RU" b="1" dirty="0" err="1"/>
              <a:t>синтезований</a:t>
            </a:r>
            <a:r>
              <a:rPr lang="ru-RU" b="1" dirty="0"/>
              <a:t> </a:t>
            </a:r>
            <a:r>
              <a:rPr lang="ru-RU" b="1" dirty="0" err="1"/>
              <a:t>хімічним</a:t>
            </a:r>
            <a:r>
              <a:rPr lang="ru-RU" b="1" dirty="0"/>
              <a:t> шляхом ген </a:t>
            </a:r>
            <a:r>
              <a:rPr lang="ru-RU" b="1" dirty="0" smtClean="0"/>
              <a:t>не </a:t>
            </a:r>
            <a:r>
              <a:rPr lang="ru-RU" b="1" dirty="0" err="1" smtClean="0"/>
              <a:t>вміщують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err="1"/>
              <a:t>своєму</a:t>
            </a:r>
            <a:r>
              <a:rPr lang="ru-RU" b="1" dirty="0"/>
              <a:t> </a:t>
            </a:r>
            <a:r>
              <a:rPr lang="ru-RU" b="1" dirty="0" err="1"/>
              <a:t>складі</a:t>
            </a:r>
            <a:r>
              <a:rPr lang="ru-RU" b="1" dirty="0"/>
              <a:t> промотору, </a:t>
            </a:r>
            <a:r>
              <a:rPr lang="ru-RU" b="1" dirty="0" err="1"/>
              <a:t>котрий</a:t>
            </a:r>
            <a:r>
              <a:rPr lang="ru-RU" b="1" dirty="0"/>
              <a:t> </a:t>
            </a:r>
            <a:r>
              <a:rPr lang="ru-RU" b="1" dirty="0" err="1"/>
              <a:t>необхідний</a:t>
            </a:r>
            <a:r>
              <a:rPr lang="ru-RU" b="1" dirty="0"/>
              <a:t> </a:t>
            </a:r>
            <a:r>
              <a:rPr lang="ru-RU" b="1" dirty="0" smtClean="0"/>
              <a:t>для </a:t>
            </a:r>
            <a:r>
              <a:rPr lang="ru-RU" b="1" dirty="0" err="1" smtClean="0"/>
              <a:t>експресії</a:t>
            </a:r>
            <a:r>
              <a:rPr lang="ru-RU" b="1" dirty="0" smtClean="0"/>
              <a:t> </a:t>
            </a:r>
            <a:r>
              <a:rPr lang="ru-RU" b="1" dirty="0" err="1"/>
              <a:t>генів</a:t>
            </a:r>
            <a:r>
              <a:rPr lang="ru-RU" b="1" dirty="0"/>
              <a:t> у </a:t>
            </a:r>
            <a:r>
              <a:rPr lang="ru-RU" b="1" dirty="0" err="1"/>
              <a:t>бактеріях</a:t>
            </a:r>
            <a:r>
              <a:rPr lang="ru-RU" b="1" dirty="0"/>
              <a:t>. Так, до складу </a:t>
            </a:r>
            <a:r>
              <a:rPr lang="ru-RU" b="1" dirty="0" err="1"/>
              <a:t>генів</a:t>
            </a:r>
            <a:r>
              <a:rPr lang="ru-RU" b="1" dirty="0"/>
              <a:t> </a:t>
            </a:r>
            <a:r>
              <a:rPr lang="ru-RU" b="1" dirty="0" err="1"/>
              <a:t>ссавців</a:t>
            </a:r>
            <a:r>
              <a:rPr lang="ru-RU" b="1" dirty="0"/>
              <a:t> </a:t>
            </a:r>
            <a:r>
              <a:rPr lang="ru-RU" b="1" dirty="0" err="1" smtClean="0"/>
              <a:t>входять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/>
              <a:t>нуклеотидні</a:t>
            </a:r>
            <a:r>
              <a:rPr lang="ru-RU" b="1" dirty="0"/>
              <a:t> </a:t>
            </a:r>
            <a:r>
              <a:rPr lang="ru-RU" b="1" dirty="0" err="1"/>
              <a:t>послідовності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виконують</a:t>
            </a:r>
            <a:r>
              <a:rPr lang="ru-RU" b="1" dirty="0"/>
              <a:t> </a:t>
            </a:r>
            <a:r>
              <a:rPr lang="ru-RU" b="1" dirty="0" err="1" smtClean="0"/>
              <a:t>регуляторну</a:t>
            </a:r>
            <a:r>
              <a:rPr lang="ru-RU" b="1" dirty="0" smtClean="0"/>
              <a:t> </a:t>
            </a:r>
            <a:r>
              <a:rPr lang="ru-RU" b="1" dirty="0" err="1" smtClean="0"/>
              <a:t>функцію</a:t>
            </a:r>
            <a:r>
              <a:rPr lang="ru-RU" b="1" dirty="0" smtClean="0"/>
              <a:t> </a:t>
            </a:r>
            <a:r>
              <a:rPr lang="ru-RU" b="1" dirty="0" err="1"/>
              <a:t>лише</a:t>
            </a:r>
            <a:r>
              <a:rPr lang="ru-RU" b="1" dirty="0"/>
              <a:t> в </a:t>
            </a:r>
            <a:r>
              <a:rPr lang="ru-RU" b="1" dirty="0" err="1"/>
              <a:t>складі</a:t>
            </a:r>
            <a:r>
              <a:rPr lang="ru-RU" b="1" dirty="0"/>
              <a:t> </a:t>
            </a:r>
            <a:r>
              <a:rPr lang="ru-RU" b="1" dirty="0" err="1"/>
              <a:t>еукаріотичної</a:t>
            </a:r>
            <a:r>
              <a:rPr lang="ru-RU" b="1" dirty="0"/>
              <a:t> </a:t>
            </a:r>
            <a:r>
              <a:rPr lang="ru-RU" b="1" dirty="0" err="1"/>
              <a:t>клітини</a:t>
            </a:r>
            <a:r>
              <a:rPr lang="ru-RU" b="1" dirty="0"/>
              <a:t>. </a:t>
            </a:r>
            <a:r>
              <a:rPr lang="ru-RU" b="1" dirty="0" smtClean="0"/>
              <a:t>Тому </a:t>
            </a:r>
            <a:r>
              <a:rPr lang="ru-RU" b="1" dirty="0" err="1" smtClean="0"/>
              <a:t>дослідникам</a:t>
            </a:r>
            <a:r>
              <a:rPr lang="ru-RU" b="1" dirty="0" smtClean="0"/>
              <a:t> </a:t>
            </a:r>
            <a:r>
              <a:rPr lang="ru-RU" b="1" dirty="0"/>
              <a:t>доводиться </a:t>
            </a:r>
            <a:r>
              <a:rPr lang="ru-RU" b="1" u="sng" dirty="0" err="1"/>
              <a:t>штучний</a:t>
            </a:r>
            <a:r>
              <a:rPr lang="ru-RU" b="1" u="sng" dirty="0"/>
              <a:t> </a:t>
            </a:r>
            <a:r>
              <a:rPr lang="ru-RU" b="1" u="sng" dirty="0" err="1"/>
              <a:t>еукаріотичний</a:t>
            </a:r>
            <a:r>
              <a:rPr lang="ru-RU" b="1" u="sng" dirty="0"/>
              <a:t> </a:t>
            </a:r>
            <a:r>
              <a:rPr lang="ru-RU" b="1" u="sng" dirty="0" smtClean="0"/>
              <a:t>ген </a:t>
            </a:r>
            <a:r>
              <a:rPr lang="ru-RU" b="1" u="sng" dirty="0" err="1" smtClean="0"/>
              <a:t>вбудовувати</a:t>
            </a:r>
            <a:r>
              <a:rPr lang="ru-RU" b="1" u="sng" dirty="0" smtClean="0"/>
              <a:t> </a:t>
            </a:r>
            <a:r>
              <a:rPr lang="ru-RU" b="1" u="sng" dirty="0"/>
              <a:t>у </a:t>
            </a:r>
            <a:r>
              <a:rPr lang="ru-RU" b="1" u="sng" dirty="0" err="1"/>
              <a:t>структурний</a:t>
            </a:r>
            <a:r>
              <a:rPr lang="ru-RU" b="1" u="sng" dirty="0"/>
              <a:t> ген вектора </a:t>
            </a:r>
            <a:r>
              <a:rPr lang="ru-RU" b="1" u="sng" dirty="0" err="1"/>
              <a:t>прокаріотичної</a:t>
            </a:r>
            <a:r>
              <a:rPr lang="ru-RU" b="1" u="sng" dirty="0"/>
              <a:t> </a:t>
            </a:r>
            <a:r>
              <a:rPr lang="ru-RU" b="1" u="sng" dirty="0" err="1" smtClean="0"/>
              <a:t>клітини</a:t>
            </a:r>
            <a:r>
              <a:rPr lang="ru-RU" b="1" u="sng" dirty="0" smtClean="0"/>
              <a:t> в </a:t>
            </a:r>
            <a:r>
              <a:rPr lang="ru-RU" b="1" u="sng" dirty="0" err="1"/>
              <a:t>місці</a:t>
            </a:r>
            <a:r>
              <a:rPr lang="ru-RU" b="1" u="sng" dirty="0"/>
              <a:t>, де </a:t>
            </a:r>
            <a:r>
              <a:rPr lang="ru-RU" b="1" u="sng" dirty="0" err="1"/>
              <a:t>прокаріотичні</a:t>
            </a:r>
            <a:r>
              <a:rPr lang="ru-RU" b="1" u="sng" dirty="0"/>
              <a:t> </a:t>
            </a:r>
            <a:r>
              <a:rPr lang="ru-RU" b="1" u="sng" dirty="0" err="1"/>
              <a:t>сигнали</a:t>
            </a:r>
            <a:r>
              <a:rPr lang="ru-RU" b="1" u="sng" dirty="0"/>
              <a:t> </a:t>
            </a:r>
            <a:r>
              <a:rPr lang="ru-RU" b="1" u="sng" dirty="0" err="1"/>
              <a:t>регуляції</a:t>
            </a:r>
            <a:r>
              <a:rPr lang="ru-RU" b="1" u="sng" dirty="0"/>
              <a:t> </a:t>
            </a:r>
            <a:r>
              <a:rPr lang="ru-RU" b="1" u="sng" dirty="0" err="1" smtClean="0"/>
              <a:t>сприятимуть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експресії</a:t>
            </a:r>
            <a:r>
              <a:rPr lang="ru-RU" b="1" u="sng" dirty="0" smtClean="0"/>
              <a:t> </a:t>
            </a:r>
            <a:r>
              <a:rPr lang="ru-RU" b="1" u="sng" dirty="0" err="1"/>
              <a:t>еукаріотичного</a:t>
            </a:r>
            <a:r>
              <a:rPr lang="ru-RU" b="1" u="sng" dirty="0"/>
              <a:t> гена</a:t>
            </a:r>
            <a:r>
              <a:rPr lang="ru-RU" b="1" dirty="0"/>
              <a:t>.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еукаріотичний</a:t>
            </a:r>
            <a:r>
              <a:rPr lang="ru-RU" b="1" dirty="0"/>
              <a:t> ген </a:t>
            </a:r>
            <a:r>
              <a:rPr lang="ru-RU" b="1" dirty="0" err="1" smtClean="0"/>
              <a:t>вміщує</a:t>
            </a:r>
            <a:r>
              <a:rPr lang="ru-RU" b="1" dirty="0" smtClean="0"/>
              <a:t> </a:t>
            </a:r>
            <a:r>
              <a:rPr lang="ru-RU" b="1" dirty="0" err="1" smtClean="0"/>
              <a:t>власні</a:t>
            </a:r>
            <a:r>
              <a:rPr lang="ru-RU" b="1" dirty="0" smtClean="0"/>
              <a:t> </a:t>
            </a:r>
            <a:r>
              <a:rPr lang="ru-RU" b="1" dirty="0" err="1"/>
              <a:t>регуляторні</a:t>
            </a:r>
            <a:r>
              <a:rPr lang="ru-RU" b="1" dirty="0"/>
              <a:t> </a:t>
            </a:r>
            <a:r>
              <a:rPr lang="ru-RU" b="1" dirty="0" err="1"/>
              <a:t>нуклеотидні</a:t>
            </a:r>
            <a:r>
              <a:rPr lang="ru-RU" b="1" dirty="0"/>
              <a:t> </a:t>
            </a:r>
            <a:r>
              <a:rPr lang="ru-RU" b="1" dirty="0" err="1"/>
              <a:t>послідовності</a:t>
            </a:r>
            <a:r>
              <a:rPr lang="ru-RU" b="1" dirty="0"/>
              <a:t>,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 smtClean="0"/>
              <a:t>заміщують</a:t>
            </a:r>
            <a:r>
              <a:rPr lang="ru-RU" b="1" dirty="0" smtClean="0"/>
              <a:t> на </a:t>
            </a:r>
            <a:r>
              <a:rPr lang="ru-RU" b="1" dirty="0" err="1"/>
              <a:t>регуляторні</a:t>
            </a:r>
            <a:r>
              <a:rPr lang="ru-RU" b="1" dirty="0"/>
              <a:t> </a:t>
            </a:r>
            <a:r>
              <a:rPr lang="ru-RU" b="1" dirty="0" err="1"/>
              <a:t>послідовності</a:t>
            </a:r>
            <a:r>
              <a:rPr lang="ru-RU" b="1" dirty="0"/>
              <a:t> </a:t>
            </a:r>
            <a:r>
              <a:rPr lang="ru-RU" b="1" dirty="0" err="1"/>
              <a:t>бактеріальних</a:t>
            </a:r>
            <a:r>
              <a:rPr lang="ru-RU" b="1" dirty="0"/>
              <a:t> </a:t>
            </a:r>
            <a:r>
              <a:rPr lang="ru-RU" b="1" dirty="0" err="1"/>
              <a:t>клітин</a:t>
            </a:r>
            <a:r>
              <a:rPr lang="ru-RU" b="1" dirty="0"/>
              <a:t>. </a:t>
            </a:r>
            <a:r>
              <a:rPr lang="ru-RU" b="1" dirty="0" err="1" smtClean="0"/>
              <a:t>Згодом</a:t>
            </a:r>
            <a:r>
              <a:rPr lang="ru-RU" b="1" dirty="0" smtClean="0"/>
              <a:t> </a:t>
            </a:r>
            <a:r>
              <a:rPr lang="ru-RU" b="1" dirty="0" err="1" smtClean="0"/>
              <a:t>рекомбінантну</a:t>
            </a:r>
            <a:r>
              <a:rPr lang="ru-RU" b="1" dirty="0" smtClean="0"/>
              <a:t> </a:t>
            </a:r>
            <a:r>
              <a:rPr lang="ru-RU" b="1" dirty="0"/>
              <a:t>ДНК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модифікованим</a:t>
            </a:r>
            <a:r>
              <a:rPr lang="ru-RU" b="1" dirty="0"/>
              <a:t> </a:t>
            </a:r>
            <a:r>
              <a:rPr lang="ru-RU" b="1" dirty="0" err="1"/>
              <a:t>еукаріотичним</a:t>
            </a:r>
            <a:r>
              <a:rPr lang="ru-RU" b="1" dirty="0"/>
              <a:t> </a:t>
            </a:r>
            <a:r>
              <a:rPr lang="ru-RU" b="1" dirty="0" smtClean="0"/>
              <a:t>геном </a:t>
            </a:r>
            <a:r>
              <a:rPr lang="ru-RU" b="1" dirty="0" err="1" smtClean="0"/>
              <a:t>трансформують</a:t>
            </a:r>
            <a:r>
              <a:rPr lang="ru-RU" b="1" dirty="0" smtClean="0"/>
              <a:t> </a:t>
            </a:r>
            <a:r>
              <a:rPr lang="ru-RU" b="1" dirty="0"/>
              <a:t>у </a:t>
            </a:r>
            <a:r>
              <a:rPr lang="ru-RU" b="1" dirty="0" err="1"/>
              <a:t>придатні</a:t>
            </a:r>
            <a:r>
              <a:rPr lang="ru-RU" b="1" dirty="0"/>
              <a:t> </a:t>
            </a:r>
            <a:r>
              <a:rPr lang="ru-RU" b="1" dirty="0" err="1"/>
              <a:t>чужорідні</a:t>
            </a:r>
            <a:r>
              <a:rPr lang="ru-RU" b="1" dirty="0"/>
              <a:t> </a:t>
            </a:r>
            <a:r>
              <a:rPr lang="ru-RU" b="1" dirty="0" err="1"/>
              <a:t>прокаріотичні</a:t>
            </a:r>
            <a:r>
              <a:rPr lang="ru-RU" b="1" dirty="0"/>
              <a:t> </a:t>
            </a:r>
            <a:r>
              <a:rPr lang="ru-RU" b="1" dirty="0" err="1" smtClean="0"/>
              <a:t>клітини</a:t>
            </a:r>
            <a:r>
              <a:rPr lang="ru-RU" b="1" dirty="0" smtClean="0"/>
              <a:t>, </a:t>
            </a:r>
            <a:r>
              <a:rPr lang="ru-RU" b="1" dirty="0" err="1" smtClean="0"/>
              <a:t>зазвичай</a:t>
            </a:r>
            <a:r>
              <a:rPr lang="ru-RU" b="1" dirty="0"/>
              <a:t>, Е. со</a:t>
            </a:r>
            <a:r>
              <a:rPr lang="en-US" b="1" dirty="0"/>
              <a:t>l</a:t>
            </a:r>
            <a:r>
              <a:rPr lang="ru-RU" b="1" dirty="0"/>
              <a:t>і.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6137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4" y="516139"/>
            <a:ext cx="849283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При </a:t>
            </a:r>
            <a:r>
              <a:rPr lang="ru-RU" sz="2000" b="1" dirty="0" err="1">
                <a:solidFill>
                  <a:srgbClr val="7030A0"/>
                </a:solidFill>
              </a:rPr>
              <a:t>експресії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чужорідних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генів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/>
              <a:t>синтезовані</a:t>
            </a:r>
            <a:r>
              <a:rPr lang="ru-RU" sz="2000" b="1" dirty="0"/>
              <a:t> ними </a:t>
            </a:r>
            <a:r>
              <a:rPr lang="ru-RU" sz="2000" b="1" dirty="0" err="1"/>
              <a:t>білкові</a:t>
            </a:r>
            <a:r>
              <a:rPr lang="ru-RU" sz="2000" b="1" dirty="0"/>
              <a:t> </a:t>
            </a:r>
            <a:r>
              <a:rPr lang="ru-RU" sz="2000" b="1" dirty="0" err="1"/>
              <a:t>продукти</a:t>
            </a:r>
            <a:r>
              <a:rPr lang="ru-RU" sz="2000" b="1" dirty="0"/>
              <a:t> часто </a:t>
            </a:r>
            <a:r>
              <a:rPr lang="ru-RU" sz="2000" b="1" dirty="0" err="1"/>
              <a:t>сприймаються</a:t>
            </a:r>
            <a:r>
              <a:rPr lang="ru-RU" sz="2000" b="1" dirty="0"/>
              <a:t> </a:t>
            </a:r>
            <a:r>
              <a:rPr lang="ru-RU" sz="2000" b="1" dirty="0" err="1"/>
              <a:t>клітинним</a:t>
            </a:r>
            <a:r>
              <a:rPr lang="ru-RU" sz="2000" b="1" dirty="0"/>
              <a:t> </a:t>
            </a:r>
            <a:r>
              <a:rPr lang="ru-RU" sz="2000" b="1" dirty="0" err="1"/>
              <a:t>оточенням</a:t>
            </a:r>
            <a:r>
              <a:rPr lang="ru-RU" sz="2000" b="1" dirty="0"/>
              <a:t> як не </a:t>
            </a:r>
            <a:r>
              <a:rPr lang="ru-RU" sz="2000" b="1" dirty="0" err="1"/>
              <a:t>власні</a:t>
            </a:r>
            <a:r>
              <a:rPr lang="ru-RU" sz="2000" b="1" dirty="0"/>
              <a:t> </a:t>
            </a:r>
            <a:r>
              <a:rPr lang="ru-RU" sz="2000" b="1" dirty="0" err="1"/>
              <a:t>речовини</a:t>
            </a:r>
            <a:r>
              <a:rPr lang="ru-RU" sz="2000" b="1" dirty="0"/>
              <a:t> й тому </a:t>
            </a:r>
            <a:r>
              <a:rPr lang="ru-RU" sz="2000" b="1" dirty="0" err="1"/>
              <a:t>розщеплюються</a:t>
            </a:r>
            <a:r>
              <a:rPr lang="ru-RU" sz="2000" b="1" dirty="0"/>
              <a:t> ферментами </a:t>
            </a:r>
            <a:r>
              <a:rPr lang="ru-RU" sz="2000" b="1" dirty="0" err="1"/>
              <a:t>клітини</a:t>
            </a:r>
            <a:r>
              <a:rPr lang="ru-RU" sz="2000" b="1" dirty="0"/>
              <a:t>-господаря. Для </a:t>
            </a:r>
            <a:r>
              <a:rPr lang="ru-RU" sz="2000" b="1" dirty="0" err="1"/>
              <a:t>подолання</a:t>
            </a:r>
            <a:r>
              <a:rPr lang="ru-RU" sz="2000" b="1" dirty="0"/>
              <a:t> </a:t>
            </a:r>
            <a:r>
              <a:rPr lang="ru-RU" sz="2000" b="1" dirty="0" err="1"/>
              <a:t>цієї</a:t>
            </a:r>
            <a:r>
              <a:rPr lang="ru-RU" sz="2000" b="1" dirty="0"/>
              <a:t> </a:t>
            </a:r>
            <a:r>
              <a:rPr lang="ru-RU" sz="2000" b="1" dirty="0" err="1"/>
              <a:t>перешкоди</a:t>
            </a:r>
            <a:r>
              <a:rPr lang="ru-RU" sz="2000" b="1" dirty="0"/>
              <a:t> </a:t>
            </a:r>
            <a:r>
              <a:rPr lang="ru-RU" sz="2000" b="1" dirty="0" err="1"/>
              <a:t>клітину</a:t>
            </a:r>
            <a:r>
              <a:rPr lang="ru-RU" sz="2000" b="1" dirty="0"/>
              <a:t>-господаря </a:t>
            </a:r>
            <a:r>
              <a:rPr lang="ru-RU" sz="2000" b="1" dirty="0" err="1"/>
              <a:t>перебудовують</a:t>
            </a:r>
            <a:r>
              <a:rPr lang="ru-RU" sz="2000" b="1" dirty="0"/>
              <a:t> за </a:t>
            </a:r>
            <a:r>
              <a:rPr lang="ru-RU" sz="2000" b="1" dirty="0" err="1"/>
              <a:t>допомогою</a:t>
            </a:r>
            <a:r>
              <a:rPr lang="ru-RU" sz="2000" b="1" dirty="0"/>
              <a:t> добору </a:t>
            </a:r>
            <a:r>
              <a:rPr lang="ru-RU" sz="2000" b="1" dirty="0" err="1"/>
              <a:t>мутантних</a:t>
            </a:r>
            <a:r>
              <a:rPr lang="ru-RU" sz="2000" b="1" dirty="0"/>
              <a:t> форм,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/>
              <a:t>еліміновані</a:t>
            </a:r>
            <a:r>
              <a:rPr lang="ru-RU" sz="2000" b="1" dirty="0"/>
              <a:t> </a:t>
            </a:r>
            <a:r>
              <a:rPr lang="ru-RU" sz="2000" b="1" dirty="0" err="1"/>
              <a:t>відповідні</a:t>
            </a:r>
            <a:r>
              <a:rPr lang="ru-RU" sz="2000" b="1" dirty="0"/>
              <a:t> </a:t>
            </a:r>
            <a:r>
              <a:rPr lang="ru-RU" sz="2000" b="1" dirty="0" err="1"/>
              <a:t>протеази</a:t>
            </a:r>
            <a:r>
              <a:rPr lang="ru-RU" sz="2000" b="1" dirty="0"/>
              <a:t>.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algn="just"/>
            <a:r>
              <a:rPr lang="ru-RU" sz="2000" b="1" dirty="0" err="1" smtClean="0">
                <a:latin typeface="Arial" panose="020B0604020202020204" pitchFamily="34" charset="0"/>
              </a:rPr>
              <a:t>Наступне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завдання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полягає</a:t>
            </a:r>
            <a:r>
              <a:rPr lang="ru-RU" sz="2000" b="1" dirty="0">
                <a:latin typeface="Arial" panose="020B0604020202020204" pitchFamily="34" charset="0"/>
              </a:rPr>
              <a:t> в </a:t>
            </a:r>
            <a:r>
              <a:rPr lang="ru-RU" sz="2000" b="1" dirty="0" err="1">
                <a:latin typeface="Arial" panose="020B0604020202020204" pitchFamily="34" charset="0"/>
              </a:rPr>
              <a:t>тім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щоб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інтенсифікувати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процес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експресії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клонованого</a:t>
            </a:r>
            <a:r>
              <a:rPr lang="ru-RU" sz="2000" b="1" dirty="0">
                <a:latin typeface="Arial" panose="020B0604020202020204" pitchFamily="34" charset="0"/>
              </a:rPr>
              <a:t> гена. При </a:t>
            </a:r>
            <a:r>
              <a:rPr lang="ru-RU" sz="2000" b="1" dirty="0" err="1">
                <a:latin typeface="Arial" panose="020B0604020202020204" pitchFamily="34" charset="0"/>
              </a:rPr>
              <a:t>цьому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варто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зазначити</a:t>
            </a:r>
            <a:r>
              <a:rPr lang="ru-RU" sz="2000" b="1" dirty="0" smtClean="0">
                <a:latin typeface="Arial" panose="020B0604020202020204" pitchFamily="34" charset="0"/>
              </a:rPr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що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еволюція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мікроорганізмів</a:t>
            </a:r>
            <a:r>
              <a:rPr lang="ru-RU" sz="2000" b="1" dirty="0">
                <a:latin typeface="Arial" panose="020B0604020202020204" pitchFamily="34" charset="0"/>
              </a:rPr>
              <a:t> проходила в </a:t>
            </a:r>
            <a:r>
              <a:rPr lang="ru-RU" sz="2000" b="1" dirty="0" err="1" smtClean="0">
                <a:latin typeface="Arial" panose="020B0604020202020204" pitchFamily="34" charset="0"/>
              </a:rPr>
              <a:t>напрямку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удосконалення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механізмів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забезпечують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їхнє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виживання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відтворення</a:t>
            </a:r>
            <a:r>
              <a:rPr lang="ru-RU" sz="2000" b="1" dirty="0">
                <a:latin typeface="Arial" panose="020B0604020202020204" pitchFamily="34" charset="0"/>
              </a:rPr>
              <a:t>. За природного добору </a:t>
            </a:r>
            <a:r>
              <a:rPr lang="ru-RU" sz="2000" b="1" dirty="0" err="1">
                <a:latin typeface="Arial" panose="020B0604020202020204" pitchFamily="34" charset="0"/>
              </a:rPr>
              <a:t>мікроорганізми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досить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добре </a:t>
            </a:r>
            <a:r>
              <a:rPr lang="ru-RU" sz="2000" b="1" dirty="0" err="1">
                <a:latin typeface="Arial" panose="020B0604020202020204" pitchFamily="34" charset="0"/>
              </a:rPr>
              <a:t>пристосувалися</a:t>
            </a:r>
            <a:r>
              <a:rPr lang="ru-RU" sz="2000" b="1" dirty="0">
                <a:latin typeface="Arial" panose="020B0604020202020204" pitchFamily="34" charset="0"/>
              </a:rPr>
              <a:t> до </a:t>
            </a:r>
            <a:r>
              <a:rPr lang="ru-RU" sz="2000" b="1" dirty="0" err="1">
                <a:latin typeface="Arial" panose="020B0604020202020204" pitchFamily="34" charset="0"/>
              </a:rPr>
              <a:t>середовища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існування</a:t>
            </a:r>
            <a:r>
              <a:rPr lang="ru-RU" sz="2000" b="1" dirty="0">
                <a:latin typeface="Arial" panose="020B0604020202020204" pitchFamily="34" charset="0"/>
              </a:rPr>
              <a:t> і </a:t>
            </a:r>
            <a:r>
              <a:rPr lang="ru-RU" sz="2000" b="1" dirty="0" smtClean="0">
                <a:latin typeface="Arial" panose="020B0604020202020204" pitchFamily="34" charset="0"/>
              </a:rPr>
              <a:t>до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конкуренції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з </a:t>
            </a:r>
            <a:r>
              <a:rPr lang="ru-RU" sz="2000" b="1" dirty="0" err="1">
                <a:latin typeface="Arial" panose="020B0604020202020204" pitchFamily="34" charset="0"/>
              </a:rPr>
              <a:t>іншими</a:t>
            </a:r>
            <a:r>
              <a:rPr lang="ru-RU" sz="2000" b="1" dirty="0">
                <a:latin typeface="Arial" panose="020B0604020202020204" pitchFamily="34" charset="0"/>
              </a:rPr>
              <a:t> видами.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стосується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добору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мікробних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клітин</a:t>
            </a:r>
            <a:r>
              <a:rPr lang="ru-RU" sz="2000" b="1" dirty="0">
                <a:latin typeface="Arial" panose="020B0604020202020204" pitchFamily="34" charset="0"/>
              </a:rPr>
              <a:t> за </a:t>
            </a:r>
            <a:r>
              <a:rPr lang="ru-RU" sz="2000" b="1" dirty="0" err="1">
                <a:latin typeface="Arial" panose="020B0604020202020204" pitchFamily="34" charset="0"/>
              </a:rPr>
              <a:t>їх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здатністю</a:t>
            </a:r>
            <a:r>
              <a:rPr lang="ru-RU" sz="2000" b="1" dirty="0">
                <a:latin typeface="Arial" panose="020B0604020202020204" pitchFamily="34" charset="0"/>
              </a:rPr>
              <a:t> до </a:t>
            </a:r>
            <a:r>
              <a:rPr lang="ru-RU" sz="2000" b="1" dirty="0" err="1">
                <a:latin typeface="Arial" panose="020B0604020202020204" pitchFamily="34" charset="0"/>
              </a:rPr>
              <a:t>виробництва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важливих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для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людини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речовин</a:t>
            </a:r>
            <a:r>
              <a:rPr lang="ru-RU" sz="2000" b="1" dirty="0">
                <a:latin typeface="Arial" panose="020B0604020202020204" pitchFamily="34" charset="0"/>
              </a:rPr>
              <a:t>, то в </a:t>
            </a:r>
            <a:r>
              <a:rPr lang="ru-RU" sz="2000" b="1" dirty="0" err="1">
                <a:latin typeface="Arial" panose="020B0604020202020204" pitchFamily="34" charset="0"/>
              </a:rPr>
              <a:t>природних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умовах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еволюція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мікроорганізмів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у такому </a:t>
            </a:r>
            <a:r>
              <a:rPr lang="ru-RU" sz="2000" b="1" dirty="0" err="1">
                <a:latin typeface="Arial" panose="020B0604020202020204" pitchFamily="34" charset="0"/>
              </a:rPr>
              <a:t>напрямку</a:t>
            </a:r>
            <a:r>
              <a:rPr lang="ru-RU" sz="2000" b="1" dirty="0">
                <a:latin typeface="Arial" panose="020B0604020202020204" pitchFamily="34" charset="0"/>
              </a:rPr>
              <a:t> не </a:t>
            </a:r>
            <a:r>
              <a:rPr lang="ru-RU" sz="2000" b="1" dirty="0" err="1">
                <a:latin typeface="Arial" panose="020B0604020202020204" pitchFamily="34" charset="0"/>
              </a:rPr>
              <a:t>відбувалася</a:t>
            </a:r>
            <a:r>
              <a:rPr lang="ru-RU" sz="2000" b="1" dirty="0">
                <a:latin typeface="Arial" panose="020B0604020202020204" pitchFamily="34" charset="0"/>
              </a:rPr>
              <a:t>. Тому </a:t>
            </a:r>
            <a:r>
              <a:rPr lang="ru-RU" sz="2000" b="1" u="sng" dirty="0" smtClean="0">
                <a:latin typeface="Arial" panose="020B0604020202020204" pitchFamily="34" charset="0"/>
              </a:rPr>
              <a:t>перед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генетичною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інженерією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успішно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розв’язується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smtClean="0">
                <a:latin typeface="Arial" panose="020B0604020202020204" pitchFamily="34" charset="0"/>
              </a:rPr>
              <a:t>проблема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конструювання</a:t>
            </a:r>
            <a:r>
              <a:rPr lang="ru-RU" sz="2000" b="1" u="sng" dirty="0" smtClean="0">
                <a:latin typeface="Arial" panose="020B0604020202020204" pitchFamily="34" charset="0"/>
              </a:rPr>
              <a:t> </a:t>
            </a:r>
            <a:r>
              <a:rPr lang="ru-RU" sz="2000" b="1" u="sng" dirty="0">
                <a:latin typeface="Arial" panose="020B0604020202020204" pitchFamily="34" charset="0"/>
              </a:rPr>
              <a:t>таких </a:t>
            </a:r>
            <a:r>
              <a:rPr lang="ru-RU" sz="2000" b="1" u="sng" dirty="0" err="1">
                <a:latin typeface="Arial" panose="020B0604020202020204" pitchFamily="34" charset="0"/>
              </a:rPr>
              <a:t>штамів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мікроорганізмів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мають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здатність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виробляти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необхідний</a:t>
            </a:r>
            <a:r>
              <a:rPr lang="ru-RU" sz="2000" b="1" dirty="0">
                <a:latin typeface="Arial" panose="020B0604020202020204" pitchFamily="34" charset="0"/>
              </a:rPr>
              <a:t> продукт у </a:t>
            </a:r>
            <a:r>
              <a:rPr lang="ru-RU" sz="2000" b="1" dirty="0" err="1">
                <a:latin typeface="Arial" panose="020B0604020202020204" pitchFamily="34" charset="0"/>
              </a:rPr>
              <a:t>значних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кількостях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80805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306719" y="158040"/>
            <a:ext cx="8657171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200" indent="-4546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2400" b="1" dirty="0" err="1" smtClean="0">
                <a:solidFill>
                  <a:srgbClr val="FF0000"/>
                </a:solidFill>
              </a:rPr>
              <a:t>Перспективи</a:t>
            </a:r>
            <a:r>
              <a:rPr lang="ru-RU" sz="2400" b="1" dirty="0" smtClean="0">
                <a:solidFill>
                  <a:srgbClr val="FF0000"/>
                </a:solidFill>
              </a:rPr>
              <a:t> і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проблеми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біотехнології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клонування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генів</a:t>
            </a:r>
            <a:endParaRPr lang="ru-RU" sz="4000" b="1" strike="noStrike" spc="-1" dirty="0" smtClean="0">
              <a:solidFill>
                <a:srgbClr val="FF0000"/>
              </a:solidFill>
              <a:latin typeface="Arial"/>
              <a:ea typeface="DejaVu Sans"/>
            </a:endParaRPr>
          </a:p>
        </p:txBody>
      </p:sp>
      <p:sp>
        <p:nvSpPr>
          <p:cNvPr id="284" name="CustomShape 3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4"/>
          <p:cNvSpPr/>
          <p:nvPr/>
        </p:nvSpPr>
        <p:spPr>
          <a:xfrm>
            <a:off x="155520" y="-144360"/>
            <a:ext cx="302400" cy="30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306719" y="987583"/>
            <a:ext cx="85186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Методи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генетичної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інженерії</a:t>
            </a:r>
            <a:r>
              <a:rPr lang="ru-RU" b="1" dirty="0">
                <a:latin typeface="Arial" panose="020B0604020202020204" pitchFamily="34" charset="0"/>
              </a:rPr>
              <a:t>, а </a:t>
            </a:r>
            <a:r>
              <a:rPr lang="ru-RU" b="1" dirty="0" err="1">
                <a:latin typeface="Arial" panose="020B0604020202020204" pitchFamily="34" charset="0"/>
              </a:rPr>
              <a:t>саме</a:t>
            </a:r>
            <a:r>
              <a:rPr lang="ru-RU" b="1" dirty="0">
                <a:latin typeface="Arial" panose="020B0604020202020204" pitchFamily="34" charset="0"/>
              </a:rPr>
              <a:t> –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конструювання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рекомбінантних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молекул ДНК і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клонування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генів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smtClean="0">
                <a:latin typeface="Arial" panose="020B0604020202020204" pitchFamily="34" charset="0"/>
              </a:rPr>
              <a:t>стали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 err="1"/>
              <a:t>звичайними</a:t>
            </a:r>
            <a:r>
              <a:rPr lang="ru-RU" b="1" dirty="0"/>
              <a:t> </a:t>
            </a:r>
            <a:r>
              <a:rPr lang="ru-RU" b="1" dirty="0" err="1"/>
              <a:t>прийомами</a:t>
            </a:r>
            <a:r>
              <a:rPr lang="ru-RU" b="1" dirty="0"/>
              <a:t> </a:t>
            </a:r>
            <a:r>
              <a:rPr lang="ru-RU" b="1" dirty="0" err="1"/>
              <a:t>дослідження</a:t>
            </a:r>
            <a:r>
              <a:rPr lang="ru-RU" b="1" dirty="0"/>
              <a:t>. За </a:t>
            </a:r>
            <a:r>
              <a:rPr lang="ru-RU" b="1" dirty="0" err="1"/>
              <a:t>їхньою</a:t>
            </a:r>
            <a:r>
              <a:rPr lang="ru-RU" b="1" dirty="0"/>
              <a:t>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вдалося</a:t>
            </a:r>
            <a:r>
              <a:rPr lang="ru-RU" b="1" dirty="0" smtClean="0"/>
              <a:t> </a:t>
            </a:r>
            <a:r>
              <a:rPr lang="ru-RU" b="1" u="sng" dirty="0" err="1"/>
              <a:t>розв’язати</a:t>
            </a:r>
            <a:r>
              <a:rPr lang="ru-RU" b="1" u="sng" dirty="0"/>
              <a:t> ряд </a:t>
            </a:r>
            <a:r>
              <a:rPr lang="ru-RU" b="1" u="sng" dirty="0" err="1"/>
              <a:t>фундаментальних</a:t>
            </a:r>
            <a:r>
              <a:rPr lang="ru-RU" b="1" u="sng" dirty="0"/>
              <a:t> проблем </a:t>
            </a:r>
            <a:r>
              <a:rPr lang="ru-RU" b="1" u="sng" dirty="0" err="1"/>
              <a:t>біології</a:t>
            </a:r>
            <a:r>
              <a:rPr lang="ru-RU" b="1" dirty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віднайшли</a:t>
            </a:r>
            <a:r>
              <a:rPr lang="ru-RU" b="1" dirty="0" smtClean="0"/>
              <a:t> </a:t>
            </a:r>
            <a:r>
              <a:rPr lang="ru-RU" b="1" dirty="0" err="1"/>
              <a:t>практичне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у </a:t>
            </a:r>
            <a:r>
              <a:rPr lang="ru-RU" b="1" dirty="0" err="1"/>
              <a:t>біотехнології</a:t>
            </a:r>
            <a:r>
              <a:rPr lang="ru-RU" b="1" dirty="0"/>
              <a:t>. </a:t>
            </a:r>
            <a:r>
              <a:rPr lang="ru-RU" b="1" dirty="0" err="1"/>
              <a:t>Поряд</a:t>
            </a:r>
            <a:r>
              <a:rPr lang="ru-RU" b="1" dirty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напрацюваннями</a:t>
            </a:r>
            <a:r>
              <a:rPr lang="ru-RU" b="1" dirty="0" smtClean="0"/>
              <a:t> </a:t>
            </a:r>
            <a:r>
              <a:rPr lang="ru-RU" b="1" dirty="0" err="1"/>
              <a:t>вчених</a:t>
            </a:r>
            <a:r>
              <a:rPr lang="ru-RU" b="1" dirty="0"/>
              <a:t> у </a:t>
            </a:r>
            <a:r>
              <a:rPr lang="ru-RU" b="1" dirty="0" err="1"/>
              <a:t>цій</a:t>
            </a:r>
            <a:r>
              <a:rPr lang="ru-RU" b="1" dirty="0"/>
              <a:t> </a:t>
            </a:r>
            <a:r>
              <a:rPr lang="ru-RU" b="1" dirty="0" err="1"/>
              <a:t>галузі</a:t>
            </a:r>
            <a:r>
              <a:rPr lang="ru-RU" b="1" dirty="0"/>
              <a:t> </a:t>
            </a:r>
            <a:r>
              <a:rPr lang="ru-RU" b="1" dirty="0" err="1"/>
              <a:t>досліджень</a:t>
            </a:r>
            <a:r>
              <a:rPr lang="ru-RU" b="1" dirty="0"/>
              <a:t> </a:t>
            </a:r>
            <a:r>
              <a:rPr lang="ru-RU" b="1" dirty="0" err="1" smtClean="0"/>
              <a:t>з’явилися</a:t>
            </a:r>
            <a:r>
              <a:rPr lang="ru-RU" b="1" dirty="0" smtClean="0"/>
              <a:t> </a:t>
            </a:r>
            <a:r>
              <a:rPr lang="ru-RU" b="1" u="sng" dirty="0" err="1" smtClean="0"/>
              <a:t>серйозні</a:t>
            </a:r>
            <a:r>
              <a:rPr lang="ru-RU" b="1" u="sng" dirty="0" smtClean="0"/>
              <a:t> </a:t>
            </a:r>
            <a:r>
              <a:rPr lang="ru-RU" b="1" u="sng" dirty="0" err="1"/>
              <a:t>побоювання</a:t>
            </a:r>
            <a:r>
              <a:rPr lang="ru-RU" b="1" u="sng" dirty="0"/>
              <a:t> </a:t>
            </a:r>
            <a:r>
              <a:rPr lang="ru-RU" b="1" u="sng" dirty="0" err="1"/>
              <a:t>непередбачуваності</a:t>
            </a:r>
            <a:r>
              <a:rPr lang="ru-RU" b="1" u="sng" dirty="0"/>
              <a:t> </a:t>
            </a:r>
            <a:r>
              <a:rPr lang="ru-RU" b="1" u="sng" dirty="0" err="1" smtClean="0"/>
              <a:t>поводження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рекомбінантних</a:t>
            </a:r>
            <a:r>
              <a:rPr lang="ru-RU" b="1" u="sng" dirty="0" smtClean="0"/>
              <a:t> </a:t>
            </a:r>
            <a:r>
              <a:rPr lang="ru-RU" b="1" u="sng" dirty="0"/>
              <a:t>молекул ДНК, </a:t>
            </a:r>
            <a:r>
              <a:rPr lang="ru-RU" b="1" u="sng" dirty="0" err="1"/>
              <a:t>трансформованих</a:t>
            </a:r>
            <a:r>
              <a:rPr lang="ru-RU" b="1" u="sng" dirty="0"/>
              <a:t> у </a:t>
            </a:r>
            <a:r>
              <a:rPr lang="ru-RU" b="1" u="sng" dirty="0" err="1" smtClean="0"/>
              <a:t>кишкові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палички</a:t>
            </a:r>
            <a:r>
              <a:rPr lang="ru-RU" b="1" dirty="0"/>
              <a:t>. У </a:t>
            </a:r>
            <a:r>
              <a:rPr lang="ru-RU" b="1" dirty="0" err="1"/>
              <a:t>зв’язку</a:t>
            </a:r>
            <a:r>
              <a:rPr lang="ru-RU" b="1" dirty="0"/>
              <a:t> з </a:t>
            </a:r>
            <a:r>
              <a:rPr lang="ru-RU" b="1" dirty="0" err="1"/>
              <a:t>цим</a:t>
            </a:r>
            <a:r>
              <a:rPr lang="ru-RU" b="1" dirty="0"/>
              <a:t> </a:t>
            </a:r>
            <a:r>
              <a:rPr lang="ru-RU" b="1" dirty="0" err="1"/>
              <a:t>спеціально</a:t>
            </a:r>
            <a:r>
              <a:rPr lang="ru-RU" b="1" dirty="0"/>
              <a:t> створена </a:t>
            </a:r>
            <a:r>
              <a:rPr lang="ru-RU" b="1" dirty="0" err="1" smtClean="0"/>
              <a:t>комісія</a:t>
            </a:r>
            <a:r>
              <a:rPr lang="ru-RU" b="1" dirty="0" smtClean="0"/>
              <a:t> </a:t>
            </a:r>
            <a:r>
              <a:rPr lang="ru-RU" b="1" dirty="0" err="1" smtClean="0"/>
              <a:t>Національної</a:t>
            </a:r>
            <a:r>
              <a:rPr lang="ru-RU" b="1" dirty="0" smtClean="0"/>
              <a:t> </a:t>
            </a:r>
            <a:r>
              <a:rPr lang="ru-RU" b="1" dirty="0" err="1"/>
              <a:t>академії</a:t>
            </a:r>
            <a:r>
              <a:rPr lang="ru-RU" b="1" dirty="0"/>
              <a:t> наук США </a:t>
            </a:r>
            <a:r>
              <a:rPr lang="ru-RU" b="1" dirty="0" err="1"/>
              <a:t>опублікувала</a:t>
            </a:r>
            <a:r>
              <a:rPr lang="ru-RU" b="1" dirty="0"/>
              <a:t> </a:t>
            </a:r>
            <a:r>
              <a:rPr lang="ru-RU" b="1" dirty="0" err="1"/>
              <a:t>Звернення</a:t>
            </a:r>
            <a:r>
              <a:rPr lang="ru-RU" b="1" dirty="0"/>
              <a:t>, </a:t>
            </a:r>
            <a:r>
              <a:rPr lang="ru-RU" b="1" dirty="0" smtClean="0"/>
              <a:t>яке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/>
              <a:t>підписане</a:t>
            </a:r>
            <a:r>
              <a:rPr lang="ru-RU" b="1" dirty="0"/>
              <a:t> </a:t>
            </a:r>
            <a:r>
              <a:rPr lang="ru-RU" b="1" dirty="0" err="1"/>
              <a:t>видатними</a:t>
            </a:r>
            <a:r>
              <a:rPr lang="ru-RU" b="1" dirty="0"/>
              <a:t> </a:t>
            </a:r>
            <a:r>
              <a:rPr lang="ru-RU" b="1" dirty="0" err="1"/>
              <a:t>вченими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 smtClean="0"/>
              <a:t>висловлювали</a:t>
            </a:r>
            <a:r>
              <a:rPr lang="ru-RU" b="1" dirty="0" smtClean="0"/>
              <a:t> </a:t>
            </a:r>
            <a:r>
              <a:rPr lang="ru-RU" b="1" u="sng" dirty="0" err="1" smtClean="0"/>
              <a:t>побоювання</a:t>
            </a:r>
            <a:r>
              <a:rPr lang="ru-RU" b="1" u="sng" dirty="0" smtClean="0"/>
              <a:t> </a:t>
            </a:r>
            <a:r>
              <a:rPr lang="ru-RU" b="1" u="sng" dirty="0" err="1"/>
              <a:t>щодо</a:t>
            </a:r>
            <a:r>
              <a:rPr lang="ru-RU" b="1" u="sng" dirty="0"/>
              <a:t> росту </a:t>
            </a:r>
            <a:r>
              <a:rPr lang="ru-RU" b="1" u="sng" dirty="0" err="1"/>
              <a:t>кількості</a:t>
            </a:r>
            <a:r>
              <a:rPr lang="ru-RU" b="1" u="sng" dirty="0"/>
              <a:t> </a:t>
            </a:r>
            <a:r>
              <a:rPr lang="ru-RU" b="1" u="sng" dirty="0" err="1"/>
              <a:t>ракових</a:t>
            </a:r>
            <a:r>
              <a:rPr lang="ru-RU" b="1" u="sng" dirty="0"/>
              <a:t> </a:t>
            </a:r>
            <a:r>
              <a:rPr lang="ru-RU" b="1" u="sng" dirty="0" err="1" smtClean="0"/>
              <a:t>захворювань</a:t>
            </a:r>
            <a:r>
              <a:rPr lang="ru-RU" b="1" u="sng" dirty="0" smtClean="0"/>
              <a:t>, особливо </a:t>
            </a:r>
            <a:r>
              <a:rPr lang="ru-RU" b="1" u="sng" dirty="0"/>
              <a:t>в тих </a:t>
            </a:r>
            <a:r>
              <a:rPr lang="ru-RU" b="1" u="sng" dirty="0" err="1"/>
              <a:t>випадках</a:t>
            </a:r>
            <a:r>
              <a:rPr lang="ru-RU" b="1" u="sng" dirty="0"/>
              <a:t>, коли в </a:t>
            </a:r>
            <a:r>
              <a:rPr lang="ru-RU" b="1" u="sng" dirty="0" err="1"/>
              <a:t>генетичних</a:t>
            </a:r>
            <a:r>
              <a:rPr lang="ru-RU" b="1" u="sng" dirty="0"/>
              <a:t> </a:t>
            </a:r>
            <a:r>
              <a:rPr lang="ru-RU" b="1" u="sng" dirty="0" err="1"/>
              <a:t>експериментах</a:t>
            </a:r>
            <a:r>
              <a:rPr lang="ru-RU" b="1" u="sng" dirty="0"/>
              <a:t> </a:t>
            </a:r>
            <a:r>
              <a:rPr lang="ru-RU" b="1" u="sng" dirty="0" smtClean="0"/>
              <a:t>у </a:t>
            </a:r>
            <a:r>
              <a:rPr lang="ru-RU" b="1" u="sng" dirty="0" err="1" smtClean="0"/>
              <a:t>якості</a:t>
            </a:r>
            <a:r>
              <a:rPr lang="ru-RU" b="1" u="sng" dirty="0" smtClean="0"/>
              <a:t> </a:t>
            </a:r>
            <a:r>
              <a:rPr lang="ru-RU" b="1" u="sng" dirty="0"/>
              <a:t>вектора </a:t>
            </a:r>
            <a:r>
              <a:rPr lang="ru-RU" b="1" u="sng" dirty="0" err="1"/>
              <a:t>використовувався</a:t>
            </a:r>
            <a:r>
              <a:rPr lang="ru-RU" b="1" u="sng" dirty="0"/>
              <a:t> </a:t>
            </a:r>
            <a:r>
              <a:rPr lang="ru-RU" b="1" u="sng" dirty="0" err="1"/>
              <a:t>онкогенний</a:t>
            </a:r>
            <a:r>
              <a:rPr lang="ru-RU" b="1" u="sng" dirty="0"/>
              <a:t> </a:t>
            </a:r>
            <a:r>
              <a:rPr lang="ru-RU" b="1" u="sng" dirty="0" err="1"/>
              <a:t>вірус</a:t>
            </a:r>
            <a:r>
              <a:rPr lang="ru-RU" b="1" u="sng" dirty="0"/>
              <a:t> </a:t>
            </a:r>
            <a:r>
              <a:rPr lang="ru-RU" b="1" u="sng" dirty="0" err="1"/>
              <a:t>мавп</a:t>
            </a:r>
            <a:r>
              <a:rPr lang="ru-RU" b="1" u="sng" dirty="0"/>
              <a:t> </a:t>
            </a:r>
            <a:r>
              <a:rPr lang="en-US" b="1" u="sng" dirty="0" smtClean="0"/>
              <a:t>SV40.</a:t>
            </a:r>
            <a:endParaRPr lang="uk-UA" b="1" u="sng" dirty="0" smtClean="0"/>
          </a:p>
          <a:p>
            <a:pPr algn="just"/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/>
              <a:t>побоювання</a:t>
            </a:r>
            <a:r>
              <a:rPr lang="ru-RU" b="1" dirty="0"/>
              <a:t>, як і </a:t>
            </a:r>
            <a:r>
              <a:rPr lang="ru-RU" b="1" dirty="0" err="1"/>
              <a:t>побоювання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масового</a:t>
            </a:r>
            <a:r>
              <a:rPr lang="ru-RU" b="1" dirty="0"/>
              <a:t> </a:t>
            </a:r>
            <a:r>
              <a:rPr lang="ru-RU" b="1" dirty="0" err="1" smtClean="0"/>
              <a:t>поширення</a:t>
            </a:r>
            <a:r>
              <a:rPr lang="ru-RU" b="1" dirty="0" smtClean="0"/>
              <a:t> </a:t>
            </a:r>
            <a:r>
              <a:rPr lang="ru-RU" b="1" dirty="0" err="1" smtClean="0"/>
              <a:t>маркованих</a:t>
            </a:r>
            <a:r>
              <a:rPr lang="ru-RU" b="1" dirty="0" smtClean="0"/>
              <a:t> </a:t>
            </a:r>
            <a:r>
              <a:rPr lang="ru-RU" b="1" dirty="0" err="1"/>
              <a:t>трансформованих</a:t>
            </a:r>
            <a:r>
              <a:rPr lang="ru-RU" b="1" dirty="0"/>
              <a:t> </a:t>
            </a:r>
            <a:r>
              <a:rPr lang="ru-RU" b="1" dirty="0" err="1"/>
              <a:t>штамів</a:t>
            </a:r>
            <a:r>
              <a:rPr lang="ru-RU" b="1" dirty="0"/>
              <a:t> </a:t>
            </a:r>
            <a:r>
              <a:rPr lang="ru-RU" b="1" dirty="0" err="1"/>
              <a:t>кишкової</a:t>
            </a:r>
            <a:r>
              <a:rPr lang="ru-RU" b="1" dirty="0"/>
              <a:t> </a:t>
            </a:r>
            <a:r>
              <a:rPr lang="ru-RU" b="1" dirty="0" err="1" smtClean="0"/>
              <a:t>палички</a:t>
            </a:r>
            <a:r>
              <a:rPr lang="ru-RU" b="1" dirty="0" smtClean="0"/>
              <a:t>, </a:t>
            </a:r>
            <a:r>
              <a:rPr lang="ru-RU" b="1" dirty="0" err="1" smtClean="0"/>
              <a:t>згодом</a:t>
            </a:r>
            <a:r>
              <a:rPr lang="ru-RU" b="1" dirty="0" smtClean="0"/>
              <a:t> </a:t>
            </a:r>
            <a:r>
              <a:rPr lang="ru-RU" b="1" dirty="0"/>
              <a:t>не </a:t>
            </a:r>
            <a:r>
              <a:rPr lang="ru-RU" b="1" dirty="0" err="1"/>
              <a:t>підтвердилися</a:t>
            </a:r>
            <a:r>
              <a:rPr lang="ru-RU" b="1" dirty="0"/>
              <a:t>, але </a:t>
            </a:r>
            <a:r>
              <a:rPr lang="ru-RU" b="1" dirty="0" err="1"/>
              <a:t>були</a:t>
            </a:r>
            <a:r>
              <a:rPr lang="ru-RU" b="1" dirty="0"/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запропоновані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заходи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безпеки</a:t>
            </a:r>
            <a:r>
              <a:rPr lang="ru-RU" b="1" dirty="0"/>
              <a:t>, </a:t>
            </a:r>
            <a:r>
              <a:rPr lang="ru-RU" b="1" dirty="0" err="1"/>
              <a:t>аналогічні</a:t>
            </a:r>
            <a:r>
              <a:rPr lang="ru-RU" b="1" dirty="0"/>
              <a:t> </a:t>
            </a:r>
            <a:r>
              <a:rPr lang="ru-RU" b="1" dirty="0" err="1"/>
              <a:t>тим</a:t>
            </a:r>
            <a:r>
              <a:rPr lang="ru-RU" b="1" dirty="0"/>
              <a:t>, як і при </a:t>
            </a:r>
            <a:r>
              <a:rPr lang="ru-RU" b="1" dirty="0" err="1"/>
              <a:t>роботі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 smtClean="0"/>
              <a:t>збудниками</a:t>
            </a:r>
            <a:r>
              <a:rPr lang="ru-RU" b="1" dirty="0" smtClean="0"/>
              <a:t> </a:t>
            </a:r>
            <a:r>
              <a:rPr lang="ru-RU" b="1" dirty="0" err="1" smtClean="0"/>
              <a:t>інфекційних</a:t>
            </a:r>
            <a:r>
              <a:rPr lang="ru-RU" b="1" dirty="0" smtClean="0"/>
              <a:t> </a:t>
            </a:r>
            <a:r>
              <a:rPr lang="ru-RU" b="1" dirty="0" err="1"/>
              <a:t>захворювань</a:t>
            </a:r>
            <a:r>
              <a:rPr lang="ru-RU" b="1" dirty="0"/>
              <a:t>. У </a:t>
            </a:r>
            <a:r>
              <a:rPr lang="ru-RU" b="1" dirty="0" err="1"/>
              <a:t>лабораторіях</a:t>
            </a:r>
            <a:r>
              <a:rPr lang="ru-RU" b="1" dirty="0"/>
              <a:t>, де </a:t>
            </a:r>
            <a:r>
              <a:rPr lang="ru-RU" b="1" dirty="0" err="1" smtClean="0"/>
              <a:t>дозволені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застосуванням</a:t>
            </a:r>
            <a:r>
              <a:rPr lang="ru-RU" b="1" dirty="0"/>
              <a:t> </a:t>
            </a:r>
            <a:r>
              <a:rPr lang="ru-RU" b="1" dirty="0" err="1"/>
              <a:t>методів</a:t>
            </a:r>
            <a:r>
              <a:rPr lang="ru-RU" b="1" dirty="0"/>
              <a:t> </a:t>
            </a:r>
            <a:r>
              <a:rPr lang="ru-RU" b="1" dirty="0" err="1"/>
              <a:t>генетичної</a:t>
            </a:r>
            <a:r>
              <a:rPr lang="ru-RU" b="1" dirty="0"/>
              <a:t> </a:t>
            </a:r>
            <a:r>
              <a:rPr lang="ru-RU" b="1" dirty="0" err="1" smtClean="0"/>
              <a:t>інженерії</a:t>
            </a:r>
            <a:r>
              <a:rPr lang="ru-RU" b="1" dirty="0" smtClean="0"/>
              <a:t>, </a:t>
            </a:r>
            <a:r>
              <a:rPr lang="ru-RU" b="1" u="sng" dirty="0" smtClean="0"/>
              <a:t>заходи </a:t>
            </a:r>
            <a:r>
              <a:rPr lang="ru-RU" b="1" u="sng" dirty="0" err="1"/>
              <a:t>безпеки</a:t>
            </a:r>
            <a:r>
              <a:rPr lang="ru-RU" b="1" u="sng" dirty="0"/>
              <a:t> </a:t>
            </a:r>
            <a:r>
              <a:rPr lang="ru-RU" b="1" u="sng" dirty="0" err="1"/>
              <a:t>залежно</a:t>
            </a:r>
            <a:r>
              <a:rPr lang="ru-RU" b="1" u="sng" dirty="0"/>
              <a:t> </a:t>
            </a:r>
            <a:r>
              <a:rPr lang="ru-RU" b="1" u="sng" dirty="0" err="1"/>
              <a:t>від</a:t>
            </a:r>
            <a:r>
              <a:rPr lang="ru-RU" b="1" u="sng" dirty="0"/>
              <a:t> </a:t>
            </a:r>
            <a:r>
              <a:rPr lang="ru-RU" b="1" u="sng" dirty="0" err="1"/>
              <a:t>рівня</a:t>
            </a:r>
            <a:r>
              <a:rPr lang="ru-RU" b="1" u="sng" dirty="0"/>
              <a:t> </a:t>
            </a:r>
            <a:r>
              <a:rPr lang="ru-RU" b="1" u="sng" dirty="0" err="1"/>
              <a:t>їхньої</a:t>
            </a:r>
            <a:r>
              <a:rPr lang="ru-RU" b="1" u="sng" dirty="0"/>
              <a:t> </a:t>
            </a:r>
            <a:r>
              <a:rPr lang="ru-RU" b="1" u="sng" dirty="0" err="1"/>
              <a:t>надійності</a:t>
            </a:r>
            <a:r>
              <a:rPr lang="ru-RU" b="1" u="sng" dirty="0"/>
              <a:t> </a:t>
            </a:r>
            <a:r>
              <a:rPr lang="ru-RU" b="1" u="sng" dirty="0" err="1" smtClean="0"/>
              <a:t>розподілені</a:t>
            </a:r>
            <a:r>
              <a:rPr lang="ru-RU" b="1" u="sng" dirty="0" smtClean="0"/>
              <a:t> на </a:t>
            </a:r>
            <a:r>
              <a:rPr lang="ru-RU" b="1" u="sng" dirty="0" err="1"/>
              <a:t>чотири</a:t>
            </a:r>
            <a:r>
              <a:rPr lang="ru-RU" b="1" u="sng" dirty="0"/>
              <a:t> </a:t>
            </a:r>
            <a:r>
              <a:rPr lang="ru-RU" b="1" u="sng" dirty="0" err="1"/>
              <a:t>категорії</a:t>
            </a:r>
            <a:r>
              <a:rPr lang="ru-RU" b="1" u="sng" dirty="0"/>
              <a:t>, а </a:t>
            </a:r>
            <a:r>
              <a:rPr lang="ru-RU" b="1" u="sng" dirty="0" err="1" smtClean="0"/>
              <a:t>самі</a:t>
            </a:r>
            <a:r>
              <a:rPr lang="ru-RU" b="1" u="sng" dirty="0" smtClean="0"/>
              <a:t> </a:t>
            </a:r>
            <a:r>
              <a:rPr lang="ru-RU" b="1" u="sng" dirty="0" err="1"/>
              <a:t>експерименти</a:t>
            </a:r>
            <a:r>
              <a:rPr lang="ru-RU" b="1" u="sng" dirty="0"/>
              <a:t> </a:t>
            </a:r>
            <a:r>
              <a:rPr lang="ru-RU" b="1" u="sng" dirty="0" err="1"/>
              <a:t>щодо</a:t>
            </a:r>
            <a:r>
              <a:rPr lang="ru-RU" b="1" u="sng" dirty="0"/>
              <a:t> </a:t>
            </a:r>
            <a:r>
              <a:rPr lang="ru-RU" b="1" u="sng" dirty="0" err="1" smtClean="0"/>
              <a:t>небезпеки</a:t>
            </a:r>
            <a:r>
              <a:rPr lang="ru-RU" b="1" u="sng" dirty="0" smtClean="0"/>
              <a:t> </a:t>
            </a:r>
            <a:r>
              <a:rPr lang="ru-RU" b="1" u="sng" dirty="0" err="1" smtClean="0"/>
              <a:t>розділені</a:t>
            </a:r>
            <a:r>
              <a:rPr lang="ru-RU" b="1" u="sng" dirty="0" smtClean="0"/>
              <a:t> </a:t>
            </a:r>
            <a:r>
              <a:rPr lang="ru-RU" b="1" u="sng" dirty="0"/>
              <a:t>на три </a:t>
            </a:r>
            <a:r>
              <a:rPr lang="ru-RU" b="1" u="sng" dirty="0" err="1"/>
              <a:t>ступені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71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516461"/>
            <a:ext cx="8451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err="1">
                <a:latin typeface="Arial" panose="020B0604020202020204" pitchFamily="34" charset="0"/>
              </a:rPr>
              <a:t>Досліди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щодо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введення</a:t>
            </a:r>
            <a:r>
              <a:rPr lang="ru-RU" sz="2000" b="1" dirty="0">
                <a:latin typeface="Arial" panose="020B0604020202020204" pitchFamily="34" charset="0"/>
              </a:rPr>
              <a:t> у </a:t>
            </a:r>
            <a:r>
              <a:rPr lang="ru-RU" sz="2000" b="1" dirty="0" err="1">
                <a:latin typeface="Arial" panose="020B0604020202020204" pitchFamily="34" charset="0"/>
              </a:rPr>
              <a:t>бактерії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рекомбінантних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ДНК,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одержаних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фрагментів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геномної</a:t>
            </a:r>
            <a:r>
              <a:rPr lang="ru-RU" sz="2000" b="1" dirty="0">
                <a:latin typeface="Arial" panose="020B0604020202020204" pitchFamily="34" charset="0"/>
              </a:rPr>
              <a:t> ДНК </a:t>
            </a:r>
            <a:r>
              <a:rPr lang="ru-RU" sz="2000" b="1" dirty="0" err="1">
                <a:latin typeface="Arial" panose="020B0604020202020204" pitchFamily="34" charset="0"/>
              </a:rPr>
              <a:t>теплокровних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тварин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і </a:t>
            </a:r>
            <a:r>
              <a:rPr lang="ru-RU" sz="2000" b="1" dirty="0">
                <a:latin typeface="Arial" panose="020B0604020202020204" pitchFamily="34" charset="0"/>
              </a:rPr>
              <a:t>ДНК </a:t>
            </a:r>
            <a:r>
              <a:rPr lang="ru-RU" sz="2000" b="1" dirty="0" err="1">
                <a:latin typeface="Arial" panose="020B0604020202020204" pitchFamily="34" charset="0"/>
              </a:rPr>
              <a:t>відповідних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векторів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повинні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проводитися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спеціальних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ізольованих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приміщеннях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(боксах)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із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негативним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атмосферним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тиском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стерильних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умовах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latin typeface="Arial" panose="020B0604020202020204" pitchFamily="34" charset="0"/>
              </a:rPr>
              <a:t>Працювати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рекомендується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із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ослабленими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штамами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бактерій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вірусів</a:t>
            </a:r>
            <a:r>
              <a:rPr lang="ru-RU" sz="2000" b="1" dirty="0" smtClean="0">
                <a:latin typeface="Arial" panose="020B0604020202020204" pitchFamily="34" charset="0"/>
              </a:rPr>
              <a:t>.</a:t>
            </a:r>
            <a:endParaRPr lang="ru-RU" sz="2000" b="1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latin typeface="Arial" panose="020B0604020202020204" pitchFamily="34" charset="0"/>
              </a:rPr>
              <a:t>Запобіжні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заходи </a:t>
            </a:r>
            <a:r>
              <a:rPr lang="ru-RU" sz="2000" b="1" dirty="0" err="1">
                <a:latin typeface="Arial" panose="020B0604020202020204" pitchFamily="34" charset="0"/>
              </a:rPr>
              <a:t>значно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посилюються</a:t>
            </a:r>
            <a:r>
              <a:rPr lang="ru-RU" sz="2000" b="1" dirty="0">
                <a:latin typeface="Arial" panose="020B0604020202020204" pitchFamily="34" charset="0"/>
              </a:rPr>
              <a:t>, коли </a:t>
            </a:r>
            <a:r>
              <a:rPr lang="ru-RU" sz="2000" b="1" dirty="0" err="1" smtClean="0">
                <a:latin typeface="Arial" panose="020B0604020202020204" pitchFamily="34" charset="0"/>
              </a:rPr>
              <a:t>бактеріальну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клітину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трансформують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рекомбінантними</a:t>
            </a:r>
            <a:r>
              <a:rPr lang="ru-RU" sz="2000" b="1" dirty="0">
                <a:latin typeface="Arial" panose="020B0604020202020204" pitchFamily="34" charset="0"/>
              </a:rPr>
              <a:t> ДНК,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містять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гени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експресія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яких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супроводжується</a:t>
            </a:r>
            <a:r>
              <a:rPr lang="ru-RU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процесом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токсиноутворення</a:t>
            </a:r>
            <a:r>
              <a:rPr lang="ru-RU" sz="2000" b="1" dirty="0">
                <a:latin typeface="Arial" panose="020B0604020202020204" pitchFamily="34" charset="0"/>
              </a:rPr>
              <a:t>. </a:t>
            </a:r>
            <a:endParaRPr lang="ru-RU" sz="2000" b="1" dirty="0" smtClean="0">
              <a:latin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err="1" smtClean="0">
                <a:latin typeface="Arial" panose="020B0604020202020204" pitchFamily="34" charset="0"/>
              </a:rPr>
              <a:t>Проводяться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роботи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зі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створення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модифікованих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векторів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реплікація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яких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лімітується</a:t>
            </a:r>
            <a:r>
              <a:rPr lang="ru-RU" sz="2000" b="1" dirty="0" smtClean="0"/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температурою </a:t>
            </a:r>
            <a:r>
              <a:rPr lang="ru-RU" sz="2000" b="1" dirty="0" err="1">
                <a:latin typeface="Arial" panose="020B0604020202020204" pitchFamily="34" charset="0"/>
              </a:rPr>
              <a:t>тіла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теплокровних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</a:rPr>
              <a:t>тварин</a:t>
            </a:r>
            <a:r>
              <a:rPr lang="ru-RU" sz="2000" b="1" dirty="0">
                <a:latin typeface="Arial" panose="020B0604020202020204" pitchFamily="34" charset="0"/>
              </a:rPr>
              <a:t> і </a:t>
            </a:r>
            <a:r>
              <a:rPr lang="ru-RU" sz="2000" b="1" dirty="0" err="1">
                <a:latin typeface="Arial" panose="020B0604020202020204" pitchFamily="34" charset="0"/>
              </a:rPr>
              <a:t>людини</a:t>
            </a:r>
            <a:r>
              <a:rPr lang="ru-RU" sz="2000" b="1" dirty="0">
                <a:latin typeface="Arial" panose="020B0604020202020204" pitchFamily="34" charset="0"/>
              </a:rPr>
              <a:t>, а </a:t>
            </a:r>
            <a:r>
              <a:rPr lang="ru-RU" sz="2000" b="1" dirty="0" err="1" smtClean="0">
                <a:latin typeface="Arial" panose="020B0604020202020204" pitchFamily="34" charset="0"/>
              </a:rPr>
              <a:t>також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векторів</a:t>
            </a:r>
            <a:r>
              <a:rPr lang="ru-RU" sz="2000" b="1" dirty="0">
                <a:latin typeface="Arial" panose="020B0604020202020204" pitchFamily="34" charset="0"/>
              </a:rPr>
              <a:t>, у </a:t>
            </a:r>
            <a:r>
              <a:rPr lang="ru-RU" sz="2000" b="1" dirty="0" err="1">
                <a:latin typeface="Arial" panose="020B0604020202020204" pitchFamily="34" charset="0"/>
              </a:rPr>
              <a:t>яких</a:t>
            </a:r>
            <a:r>
              <a:rPr lang="ru-RU" sz="2000" b="1" dirty="0">
                <a:latin typeface="Arial" panose="020B0604020202020204" pitchFamily="34" charset="0"/>
              </a:rPr>
              <a:t> система </a:t>
            </a:r>
            <a:r>
              <a:rPr lang="ru-RU" sz="2000" b="1" dirty="0" err="1">
                <a:latin typeface="Arial" panose="020B0604020202020204" pitchFamily="34" charset="0"/>
              </a:rPr>
              <a:t>ферментів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що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забезпечують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latin typeface="Arial" panose="020B0604020202020204" pitchFamily="34" charset="0"/>
              </a:rPr>
              <a:t>рестрикцію</a:t>
            </a:r>
            <a:r>
              <a:rPr lang="ru-RU" sz="2000" b="1" dirty="0" smtClean="0">
                <a:latin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</a:rPr>
              <a:t>і </a:t>
            </a:r>
            <a:r>
              <a:rPr lang="ru-RU" sz="2000" b="1" dirty="0" err="1">
                <a:latin typeface="Arial" panose="020B0604020202020204" pitchFamily="34" charset="0"/>
              </a:rPr>
              <a:t>модифікацію</a:t>
            </a:r>
            <a:r>
              <a:rPr lang="ru-RU" sz="2000" b="1" dirty="0">
                <a:latin typeface="Arial" panose="020B0604020202020204" pitchFamily="34" charset="0"/>
              </a:rPr>
              <a:t>, </a:t>
            </a:r>
            <a:r>
              <a:rPr lang="ru-RU" sz="2000" b="1" dirty="0" err="1">
                <a:latin typeface="Arial" panose="020B0604020202020204" pitchFamily="34" charset="0"/>
              </a:rPr>
              <a:t>була</a:t>
            </a:r>
            <a:r>
              <a:rPr lang="ru-RU" sz="2000" b="1" dirty="0">
                <a:latin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</a:rPr>
              <a:t>б </a:t>
            </a:r>
            <a:r>
              <a:rPr lang="ru-RU" sz="2000" b="1" dirty="0">
                <a:latin typeface="Arial" panose="020B0604020202020204" pitchFamily="34" charset="0"/>
              </a:rPr>
              <a:t>представлена </a:t>
            </a:r>
            <a:r>
              <a:rPr lang="ru-RU" sz="2000" b="1" dirty="0" err="1" smtClean="0">
                <a:latin typeface="Arial" panose="020B0604020202020204" pitchFamily="34" charset="0"/>
              </a:rPr>
              <a:t>відповідно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термостабільною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рестриктазою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і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метилазою</a:t>
            </a:r>
            <a:r>
              <a:rPr lang="ru-RU" sz="2000" b="1" dirty="0" smtClean="0">
                <a:latin typeface="Arial" panose="020B0604020202020204" pitchFamily="34" charset="0"/>
              </a:rPr>
              <a:t>. </a:t>
            </a:r>
            <a:r>
              <a:rPr lang="ru-RU" sz="2000" b="1" dirty="0">
                <a:latin typeface="Arial" panose="020B0604020202020204" pitchFamily="34" charset="0"/>
              </a:rPr>
              <a:t>У такому </a:t>
            </a:r>
            <a:r>
              <a:rPr lang="ru-RU" sz="2000" b="1" dirty="0" err="1" smtClean="0">
                <a:latin typeface="Arial" panose="020B0604020202020204" pitchFamily="34" charset="0"/>
              </a:rPr>
              <a:t>випадку</a:t>
            </a:r>
            <a:r>
              <a:rPr lang="ru-RU" sz="2000" b="1" dirty="0" smtClean="0"/>
              <a:t> </a:t>
            </a:r>
            <a:r>
              <a:rPr lang="ru-RU" sz="2000" b="1" u="sng" dirty="0" smtClean="0">
                <a:latin typeface="Arial" panose="020B0604020202020204" pitchFamily="34" charset="0"/>
              </a:rPr>
              <a:t>вектор</a:t>
            </a:r>
            <a:r>
              <a:rPr lang="ru-RU" sz="2000" b="1" u="sng" dirty="0">
                <a:latin typeface="Arial" panose="020B0604020202020204" pitchFamily="34" charset="0"/>
              </a:rPr>
              <a:t>, </a:t>
            </a:r>
            <a:r>
              <a:rPr lang="ru-RU" sz="2000" b="1" u="sng" dirty="0" err="1">
                <a:latin typeface="Arial" panose="020B0604020202020204" pitchFamily="34" charset="0"/>
              </a:rPr>
              <a:t>потрапляючи</a:t>
            </a:r>
            <a:r>
              <a:rPr lang="ru-RU" sz="2000" b="1" u="sng" dirty="0">
                <a:latin typeface="Arial" panose="020B0604020202020204" pitchFamily="34" charset="0"/>
              </a:rPr>
              <a:t> в </a:t>
            </a:r>
            <a:r>
              <a:rPr lang="ru-RU" sz="2000" b="1" u="sng" dirty="0" err="1">
                <a:latin typeface="Arial" panose="020B0604020202020204" pitchFamily="34" charset="0"/>
              </a:rPr>
              <a:t>організм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теплокровної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тварини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або</a:t>
            </a:r>
            <a:r>
              <a:rPr lang="ru-RU" sz="2000" b="1" u="sng" dirty="0" smtClean="0"/>
              <a:t> </a:t>
            </a:r>
            <a:r>
              <a:rPr lang="ru-RU" sz="2000" b="1" u="sng" dirty="0" err="1" smtClean="0">
                <a:latin typeface="Arial" panose="020B0604020202020204" pitchFamily="34" charset="0"/>
              </a:rPr>
              <a:t>людини</a:t>
            </a:r>
            <a:r>
              <a:rPr lang="ru-RU" sz="2000" b="1" u="sng" dirty="0">
                <a:latin typeface="Arial" panose="020B0604020202020204" pitchFamily="34" charset="0"/>
              </a:rPr>
              <a:t>, </a:t>
            </a:r>
            <a:r>
              <a:rPr lang="ru-RU" sz="2000" b="1" u="sng" dirty="0" err="1">
                <a:latin typeface="Arial" panose="020B0604020202020204" pitchFamily="34" charset="0"/>
              </a:rPr>
              <a:t>має</a:t>
            </a:r>
            <a:r>
              <a:rPr lang="ru-RU" sz="2000" b="1" u="sng" dirty="0">
                <a:latin typeface="Arial" panose="020B0604020202020204" pitchFamily="34" charset="0"/>
              </a:rPr>
              <a:t> </a:t>
            </a:r>
            <a:r>
              <a:rPr lang="ru-RU" sz="2000" b="1" u="sng" dirty="0" err="1">
                <a:latin typeface="Arial" panose="020B0604020202020204" pitchFamily="34" charset="0"/>
              </a:rPr>
              <a:t>зруйнуватися</a:t>
            </a:r>
            <a:r>
              <a:rPr lang="ru-RU" sz="2000" b="1" dirty="0">
                <a:latin typeface="Arial" panose="020B0604020202020204" pitchFamily="34" charset="0"/>
              </a:rPr>
              <a:t>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75792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2165400" y="2143080"/>
            <a:ext cx="455364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7030A0"/>
                </a:solidFill>
                <a:latin typeface="Arial"/>
                <a:ea typeface="DejaVu Sans"/>
              </a:rPr>
              <a:t>Дякую за увагу!</a:t>
            </a: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Генна інженерія бактерій - Марія Н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2" y="554182"/>
            <a:ext cx="8657820" cy="551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8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сещение Национального банка генов Китая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49" y="3035202"/>
            <a:ext cx="4488872" cy="29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497" y="6195444"/>
            <a:ext cx="8802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22 </a:t>
            </a:r>
            <a:r>
              <a:rPr lang="ru-RU" sz="1400" b="1" dirty="0" err="1"/>
              <a:t>вересня</a:t>
            </a:r>
            <a:r>
              <a:rPr lang="ru-RU" sz="1400" b="1" dirty="0"/>
              <a:t> 2016 року у </a:t>
            </a:r>
            <a:r>
              <a:rPr lang="ru-RU" sz="1400" b="1" dirty="0" err="1"/>
              <a:t>місті</a:t>
            </a:r>
            <a:r>
              <a:rPr lang="ru-RU" sz="1400" b="1" dirty="0"/>
              <a:t> </a:t>
            </a:r>
            <a:r>
              <a:rPr lang="ru-RU" sz="1400" b="1" dirty="0" err="1"/>
              <a:t>Шеньчжень</a:t>
            </a:r>
            <a:r>
              <a:rPr lang="ru-RU" sz="1400" b="1" dirty="0"/>
              <a:t> </a:t>
            </a:r>
            <a:r>
              <a:rPr lang="ru-RU" sz="1400" b="1" dirty="0" err="1"/>
              <a:t>офіційно</a:t>
            </a:r>
            <a:r>
              <a:rPr lang="ru-RU" sz="1400" b="1" dirty="0"/>
              <a:t> введено в </a:t>
            </a:r>
            <a:r>
              <a:rPr lang="ru-RU" sz="1400" b="1" dirty="0" err="1"/>
              <a:t>експлуатацію</a:t>
            </a:r>
            <a:r>
              <a:rPr lang="ru-RU" sz="1400" b="1" dirty="0"/>
              <a:t> </a:t>
            </a:r>
            <a:r>
              <a:rPr lang="ru-RU" sz="1400" b="1" dirty="0" err="1"/>
              <a:t>Національний</a:t>
            </a:r>
            <a:r>
              <a:rPr lang="ru-RU" sz="1400" b="1" dirty="0"/>
              <a:t> банк </a:t>
            </a:r>
            <a:r>
              <a:rPr lang="ru-RU" sz="1400" b="1" dirty="0" err="1"/>
              <a:t>генів</a:t>
            </a:r>
            <a:r>
              <a:rPr lang="ru-RU" sz="1400" b="1" dirty="0"/>
              <a:t> Китаю.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383" y="308008"/>
            <a:ext cx="86590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*</a:t>
            </a:r>
            <a:r>
              <a:rPr lang="ru-RU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БАНК ГЕНІВ. </a:t>
            </a:r>
            <a:r>
              <a:rPr lang="ru-RU" sz="1600" b="1" dirty="0" err="1" smtClean="0">
                <a:solidFill>
                  <a:srgbClr val="333333"/>
                </a:solidFill>
                <a:latin typeface="Helvetica Neue"/>
              </a:rPr>
              <a:t>Сховища</a:t>
            </a:r>
            <a:r>
              <a:rPr lang="ru-RU" sz="1600" b="1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насіння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або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рослинних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тканин,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що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зберігають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при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низькій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температурі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та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вологості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з метою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підтримки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генетичного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різноманіття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.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Іноді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вживають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поняття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"банк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насіння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"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або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"банк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зародкової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плазми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";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Матеріал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найчастіше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отримують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в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умовах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дикої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природи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.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Міжнародна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рада по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генетичних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рослинних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ресурсах, створена 1974 р.,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сприяє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збору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документуванню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оцінці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збереженню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а у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підсумку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використанню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генетичних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ресурсів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конкретних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рослинних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видів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. Банки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генів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є предметом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міжнародних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дискусій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оскільки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містять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насіння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отримане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промислово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розвиненими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країнами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головним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чином, у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країнах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що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розвиваються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, де вони не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використовуються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у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програмах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селекції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для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виведення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нових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Helvetica Neue"/>
              </a:rPr>
              <a:t>сортів</a:t>
            </a:r>
            <a:r>
              <a:rPr lang="ru-RU" sz="1600" b="1" dirty="0">
                <a:solidFill>
                  <a:srgbClr val="333333"/>
                </a:solidFill>
                <a:latin typeface="Helvetica Neue"/>
              </a:rPr>
              <a:t>.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777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799" y="377547"/>
            <a:ext cx="849283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*БАНК ГЕНІВ. </a:t>
            </a:r>
            <a:endPara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  <a:p>
            <a:pPr algn="just"/>
            <a:r>
              <a:rPr lang="ru-RU" b="1" dirty="0" err="1" smtClean="0">
                <a:solidFill>
                  <a:srgbClr val="333333"/>
                </a:solidFill>
                <a:latin typeface="Helvetica Neue"/>
              </a:rPr>
              <a:t>Замість</a:t>
            </a:r>
            <a:r>
              <a:rPr lang="ru-RU" b="1" dirty="0" smtClean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тривалого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процесу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виведення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нових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сортів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шляхом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запилення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тепер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можна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маніпулювати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генами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рослин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,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створюючи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генетично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модифіковані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організми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(ГМО),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якими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є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змінені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рослини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з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підвищеною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стійкістю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до хвороб,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підвищеною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врожайністю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і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які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, таким чином,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здатні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збільшити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доходи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селекціонерів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 і </a:t>
            </a:r>
            <a:r>
              <a:rPr lang="ru-RU" b="1" dirty="0" err="1">
                <a:solidFill>
                  <a:srgbClr val="333333"/>
                </a:solidFill>
                <a:latin typeface="Helvetica Neue"/>
              </a:rPr>
              <a:t>фермерів</a:t>
            </a:r>
            <a:r>
              <a:rPr lang="ru-RU" b="1" dirty="0">
                <a:solidFill>
                  <a:srgbClr val="333333"/>
                </a:solidFill>
                <a:latin typeface="Helvetica Neue"/>
              </a:rPr>
              <a:t>.</a:t>
            </a:r>
            <a:endParaRPr lang="ru-RU" b="1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Сьогодні</a:t>
            </a:r>
            <a:r>
              <a:rPr lang="ru-RU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у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світі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організовано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1300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генних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банків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рослин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, з них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600 — великих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Особливу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роль для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збереження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генетичної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різноманітності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культурних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рослин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відіграють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банки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насіння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Існує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50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банків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насіння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діяльність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яких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координує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Консультативна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група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міжнародних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сільськогосподарських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досліджень</a:t>
            </a: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». 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У них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сконцентровано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понад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2 млн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зразків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Піонером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створення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колекцій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насіння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культурних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рослин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був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</a:rPr>
              <a:t> М. І. 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</a:rPr>
              <a:t>Вавілов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визнано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світовою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спільнотою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На жаль, в банках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насіння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можна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зберегти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не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всі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види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оскільки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насіння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більшості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видів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тропічних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рослин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позбавлені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властивості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перебування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спокої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і тому не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зберігає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схожість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Неможливо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зберігати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навіть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насіння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тропічних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плодових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дерев, таких, як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сорти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кави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гевеї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Їх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можна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зберігати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тільки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вигляді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культури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тканин. Банки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заморожених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клітин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зникаючих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видів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тварин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створено в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ряді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наукових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центрів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світу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(в тому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числі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в Пущино-на-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Оці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).</a:t>
            </a:r>
            <a:endParaRPr lang="ru-RU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31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783" y="387927"/>
            <a:ext cx="835429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</a:rPr>
              <a:t>Будь-яка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нативна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ДНК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може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бути «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подрібнена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допомогою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ферментів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рестриктаз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Значне</a:t>
            </a:r>
            <a:r>
              <a:rPr lang="ru-RU" b="1" dirty="0">
                <a:latin typeface="Arial" panose="020B0604020202020204" pitchFamily="34" charset="0"/>
              </a:rPr>
              <a:t> число </a:t>
            </a:r>
            <a:r>
              <a:rPr lang="ru-RU" b="1" dirty="0" err="1" smtClean="0">
                <a:latin typeface="Arial" panose="020B0604020202020204" pitchFamily="34" charset="0"/>
              </a:rPr>
              <a:t>рестриктаз</a:t>
            </a:r>
            <a:r>
              <a:rPr lang="en-US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виробляється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як </a:t>
            </a:r>
            <a:r>
              <a:rPr lang="ru-RU" b="1" dirty="0" err="1">
                <a:latin typeface="Arial" panose="020B0604020202020204" pitchFamily="34" charset="0"/>
              </a:rPr>
              <a:t>кінцеві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продукти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біотехнології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наприклад</a:t>
            </a:r>
            <a:r>
              <a:rPr lang="ru-RU" b="1" dirty="0" smtClean="0">
                <a:latin typeface="Arial" panose="020B0604020202020204" pitchFamily="34" charset="0"/>
              </a:rPr>
              <a:t>,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/>
              <a:t>такими </a:t>
            </a:r>
            <a:r>
              <a:rPr lang="ru-RU" b="1" dirty="0" err="1"/>
              <a:t>компаніями</a:t>
            </a:r>
            <a:r>
              <a:rPr lang="ru-RU" b="1" dirty="0"/>
              <a:t> як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Sigma (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США),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Pharmacia (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Швеція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Serva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Німеччина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/>
              <a:t> </a:t>
            </a:r>
            <a:r>
              <a:rPr lang="ru-RU" b="1" dirty="0" err="1" smtClean="0"/>
              <a:t>тощо</a:t>
            </a:r>
            <a:r>
              <a:rPr lang="ru-RU" b="1" dirty="0" smtClean="0"/>
              <a:t>.</a:t>
            </a:r>
          </a:p>
          <a:p>
            <a:pPr algn="just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20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клонування</a:t>
            </a:r>
            <a:r>
              <a:rPr lang="ru-RU" sz="2000" b="1" dirty="0"/>
              <a:t> </a:t>
            </a:r>
            <a:r>
              <a:rPr lang="ru-RU" b="1" dirty="0"/>
              <a:t>широко </a:t>
            </a:r>
            <a:r>
              <a:rPr lang="ru-RU" b="1" dirty="0" err="1"/>
              <a:t>застосовують</a:t>
            </a:r>
            <a:r>
              <a:rPr lang="ru-RU" b="1" dirty="0"/>
              <a:t> для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виділення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індивідуальних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генів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прямо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генетичного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матеріалу</a:t>
            </a:r>
            <a:r>
              <a:rPr lang="ru-RU" b="1" dirty="0" smtClean="0"/>
              <a:t>,</a:t>
            </a:r>
            <a:r>
              <a:rPr lang="en-US" b="1" dirty="0" smtClean="0"/>
              <a:t> </a:t>
            </a:r>
            <a:r>
              <a:rPr lang="ru-RU" b="1" dirty="0" err="1" smtClean="0"/>
              <a:t>використовуючи</a:t>
            </a:r>
            <a:r>
              <a:rPr lang="ru-RU" b="1" dirty="0" smtClean="0"/>
              <a:t> </a:t>
            </a:r>
            <a:r>
              <a:rPr lang="ru-RU" b="1" dirty="0"/>
              <a:t>при </a:t>
            </a:r>
            <a:r>
              <a:rPr lang="ru-RU" b="1" dirty="0" err="1"/>
              <a:t>цьому</a:t>
            </a:r>
            <a:r>
              <a:rPr lang="ru-RU" b="1" dirty="0"/>
              <a:t> </a:t>
            </a:r>
            <a:r>
              <a:rPr lang="ru-RU" b="1" dirty="0" err="1"/>
              <a:t>високоспецифичні</a:t>
            </a:r>
            <a:r>
              <a:rPr lang="ru-RU" b="1" dirty="0"/>
              <a:t>,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мічені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радіонуклідами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РНК- і ДНК-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зонди</a:t>
            </a:r>
            <a:r>
              <a:rPr lang="ru-RU" b="1" dirty="0"/>
              <a:t>. </a:t>
            </a:r>
            <a:r>
              <a:rPr lang="ru-RU" b="1" dirty="0" err="1"/>
              <a:t>Ці</a:t>
            </a:r>
            <a:r>
              <a:rPr lang="ru-RU" b="1" dirty="0"/>
              <a:t> </a:t>
            </a:r>
            <a:r>
              <a:rPr lang="ru-RU" b="1" dirty="0" err="1" smtClean="0"/>
              <a:t>останні</a:t>
            </a:r>
            <a:r>
              <a:rPr lang="en-US" b="1" dirty="0" smtClean="0"/>
              <a:t> </a:t>
            </a:r>
            <a:r>
              <a:rPr lang="ru-RU" b="1" dirty="0" err="1" smtClean="0"/>
              <a:t>комплементарні</a:t>
            </a:r>
            <a:r>
              <a:rPr lang="ru-RU" b="1" dirty="0" smtClean="0"/>
              <a:t> </a:t>
            </a:r>
            <a:r>
              <a:rPr lang="ru-RU" b="1" dirty="0" err="1"/>
              <a:t>лише</a:t>
            </a:r>
            <a:r>
              <a:rPr lang="ru-RU" b="1" dirty="0"/>
              <a:t> до </a:t>
            </a:r>
            <a:r>
              <a:rPr lang="ru-RU" b="1" dirty="0" err="1"/>
              <a:t>визначених</a:t>
            </a:r>
            <a:r>
              <a:rPr lang="ru-RU" b="1" dirty="0"/>
              <a:t> </a:t>
            </a:r>
            <a:r>
              <a:rPr lang="ru-RU" b="1" dirty="0" err="1"/>
              <a:t>послідовностей</a:t>
            </a:r>
            <a:r>
              <a:rPr lang="ru-RU" b="1" dirty="0"/>
              <a:t> і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гібриди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генами</a:t>
            </a:r>
            <a:r>
              <a:rPr lang="ru-RU" b="1" dirty="0"/>
              <a:t> </a:t>
            </a:r>
            <a:r>
              <a:rPr lang="ru-RU" b="1" dirty="0" err="1"/>
              <a:t>реєструються</a:t>
            </a:r>
            <a:r>
              <a:rPr lang="ru-RU" b="1" dirty="0"/>
              <a:t> </a:t>
            </a:r>
            <a:r>
              <a:rPr lang="ru-RU" b="1" dirty="0" err="1"/>
              <a:t>радіоавтографією</a:t>
            </a:r>
            <a:r>
              <a:rPr lang="ru-RU" b="1" dirty="0"/>
              <a:t> на </a:t>
            </a:r>
            <a:r>
              <a:rPr lang="ru-RU" b="1" dirty="0" err="1" smtClean="0"/>
              <a:t>рентгенівських</a:t>
            </a:r>
            <a:r>
              <a:rPr lang="en-US" b="1" dirty="0" smtClean="0"/>
              <a:t> </a:t>
            </a:r>
            <a:r>
              <a:rPr lang="ru-RU" b="1" dirty="0" err="1" smtClean="0"/>
              <a:t>плівках</a:t>
            </a:r>
            <a:r>
              <a:rPr lang="ru-RU" b="1" dirty="0" smtClean="0"/>
              <a:t>.</a:t>
            </a:r>
          </a:p>
          <a:p>
            <a:pPr algn="just"/>
            <a:r>
              <a:rPr lang="ru-RU" b="1" dirty="0" smtClean="0"/>
              <a:t>При </a:t>
            </a:r>
            <a:r>
              <a:rPr lang="ru-RU" b="1" dirty="0" err="1"/>
              <a:t>клонуванні</a:t>
            </a:r>
            <a:r>
              <a:rPr lang="ru-RU" b="1" dirty="0"/>
              <a:t> </a:t>
            </a:r>
            <a:r>
              <a:rPr lang="ru-RU" b="1" dirty="0" err="1"/>
              <a:t>усього</a:t>
            </a:r>
            <a:r>
              <a:rPr lang="ru-RU" b="1" dirty="0"/>
              <a:t> генома </a:t>
            </a:r>
            <a:r>
              <a:rPr lang="ru-RU" b="1" dirty="0">
                <a:solidFill>
                  <a:srgbClr val="FF0000"/>
                </a:solidFill>
              </a:rPr>
              <a:t>(«</a:t>
            </a:r>
            <a:r>
              <a:rPr lang="ru-RU" b="1" dirty="0" err="1">
                <a:solidFill>
                  <a:srgbClr val="FF0000"/>
                </a:solidFill>
              </a:rPr>
              <a:t>шотган</a:t>
            </a:r>
            <a:r>
              <a:rPr lang="ru-RU" b="1" dirty="0">
                <a:solidFill>
                  <a:srgbClr val="FF0000"/>
                </a:solidFill>
              </a:rPr>
              <a:t>-эксперимент</a:t>
            </a:r>
            <a:r>
              <a:rPr lang="ru-RU" b="1" dirty="0" smtClean="0"/>
              <a:t>»,</a:t>
            </a:r>
            <a:r>
              <a:rPr lang="en-US" b="1" dirty="0" smtClean="0"/>
              <a:t> shotgun –</a:t>
            </a:r>
            <a:r>
              <a:rPr lang="ru-RU" b="1" dirty="0" smtClean="0"/>
              <a:t>дробовик</a:t>
            </a:r>
            <a:r>
              <a:rPr lang="ru-RU" b="1" dirty="0"/>
              <a:t>),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розділяють</a:t>
            </a:r>
            <a:r>
              <a:rPr lang="ru-RU" b="1" dirty="0"/>
              <a:t> за </a:t>
            </a:r>
            <a:r>
              <a:rPr lang="ru-RU" b="1" dirty="0" err="1" smtClean="0"/>
              <a:t>допомогою</a:t>
            </a:r>
            <a:r>
              <a:rPr lang="en-US" b="1" dirty="0" smtClean="0"/>
              <a:t> </a:t>
            </a:r>
            <a:r>
              <a:rPr lang="ru-RU" b="1" dirty="0" err="1" smtClean="0"/>
              <a:t>рестриктази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розпізнає</a:t>
            </a:r>
            <a:r>
              <a:rPr lang="ru-RU" b="1" dirty="0"/>
              <a:t> </a:t>
            </a:r>
            <a:r>
              <a:rPr lang="ru-RU" b="1" dirty="0" err="1"/>
              <a:t>коротку</a:t>
            </a:r>
            <a:r>
              <a:rPr lang="ru-RU" b="1" dirty="0"/>
              <a:t> (4 п. н.) </a:t>
            </a:r>
            <a:r>
              <a:rPr lang="ru-RU" b="1" dirty="0" err="1" smtClean="0"/>
              <a:t>послідовність</a:t>
            </a:r>
            <a:r>
              <a:rPr lang="en-US" b="1" dirty="0" smtClean="0"/>
              <a:t> </a:t>
            </a:r>
            <a:r>
              <a:rPr lang="ru-RU" b="1" dirty="0" err="1" smtClean="0"/>
              <a:t>нуклеотидів</a:t>
            </a:r>
            <a:r>
              <a:rPr lang="ru-RU" b="1" dirty="0"/>
              <a:t>.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Руйнування</a:t>
            </a:r>
            <a:r>
              <a:rPr lang="ru-RU" b="1" dirty="0" smtClean="0"/>
              <a:t> </a:t>
            </a:r>
            <a:r>
              <a:rPr lang="ru-RU" b="1" dirty="0" err="1"/>
              <a:t>проводять</a:t>
            </a:r>
            <a:r>
              <a:rPr lang="ru-RU" b="1" dirty="0"/>
              <a:t> у таких </a:t>
            </a:r>
            <a:r>
              <a:rPr lang="ru-RU" b="1" dirty="0" err="1"/>
              <a:t>умовах</a:t>
            </a:r>
            <a:r>
              <a:rPr lang="ru-RU" b="1" dirty="0"/>
              <a:t>, </a:t>
            </a:r>
            <a:r>
              <a:rPr lang="ru-RU" b="1" dirty="0" err="1" smtClean="0"/>
              <a:t>щоб</a:t>
            </a:r>
            <a:r>
              <a:rPr lang="en-US" b="1" dirty="0" smtClean="0"/>
              <a:t> </a:t>
            </a:r>
            <a:r>
              <a:rPr lang="ru-RU" b="1" dirty="0" err="1" smtClean="0"/>
              <a:t>здійснювалася</a:t>
            </a:r>
            <a:r>
              <a:rPr lang="ru-RU" b="1" dirty="0" smtClean="0"/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рестрикція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ДНК</a:t>
            </a:r>
            <a:r>
              <a:rPr lang="ru-RU" b="1" dirty="0"/>
              <a:t>. </a:t>
            </a:r>
            <a:r>
              <a:rPr lang="ru-RU" b="1" dirty="0" err="1"/>
              <a:t>Фрагменти</a:t>
            </a:r>
            <a:r>
              <a:rPr lang="ru-RU" b="1" dirty="0"/>
              <a:t>, </a:t>
            </a:r>
            <a:r>
              <a:rPr lang="ru-RU" b="1" dirty="0" err="1" smtClean="0"/>
              <a:t>що</a:t>
            </a:r>
            <a:r>
              <a:rPr lang="en-US" b="1" dirty="0" smtClean="0"/>
              <a:t> </a:t>
            </a:r>
            <a:r>
              <a:rPr lang="ru-RU" b="1" dirty="0" err="1" smtClean="0"/>
              <a:t>утворяться</a:t>
            </a:r>
            <a:r>
              <a:rPr lang="ru-RU" b="1" dirty="0" smtClean="0"/>
              <a:t> </a:t>
            </a:r>
            <a:r>
              <a:rPr lang="ru-RU" b="1" dirty="0"/>
              <a:t>при </a:t>
            </a:r>
            <a:r>
              <a:rPr lang="ru-RU" b="1" dirty="0" err="1"/>
              <a:t>цьому</a:t>
            </a:r>
            <a:r>
              <a:rPr lang="ru-RU" b="1" dirty="0"/>
              <a:t>, </a:t>
            </a:r>
            <a:r>
              <a:rPr lang="ru-RU" b="1" dirty="0" err="1"/>
              <a:t>будуть</a:t>
            </a:r>
            <a:r>
              <a:rPr lang="ru-RU" b="1" dirty="0"/>
              <a:t> </a:t>
            </a:r>
            <a:r>
              <a:rPr lang="ru-RU" b="1" dirty="0" err="1"/>
              <a:t>різної</a:t>
            </a:r>
            <a:r>
              <a:rPr lang="ru-RU" b="1" dirty="0"/>
              <a:t> </a:t>
            </a:r>
            <a:r>
              <a:rPr lang="ru-RU" b="1" dirty="0" err="1"/>
              <a:t>довжини</a:t>
            </a:r>
            <a:r>
              <a:rPr lang="ru-RU" b="1" dirty="0"/>
              <a:t>, але </a:t>
            </a:r>
            <a:r>
              <a:rPr lang="ru-RU" b="1" dirty="0" err="1"/>
              <a:t>кожний</a:t>
            </a:r>
            <a:r>
              <a:rPr lang="ru-RU" b="1" dirty="0"/>
              <a:t> з </a:t>
            </a:r>
            <a:r>
              <a:rPr lang="ru-RU" b="1" dirty="0" smtClean="0"/>
              <a:t>них</a:t>
            </a:r>
            <a:r>
              <a:rPr lang="en-US" b="1" dirty="0" smtClean="0"/>
              <a:t> </a:t>
            </a:r>
            <a:r>
              <a:rPr lang="ru-RU" b="1" dirty="0" err="1" smtClean="0"/>
              <a:t>закінчується</a:t>
            </a:r>
            <a:r>
              <a:rPr lang="ru-RU" b="1" dirty="0" smtClean="0"/>
              <a:t> </a:t>
            </a:r>
            <a:r>
              <a:rPr lang="ru-RU" b="1" dirty="0" err="1" smtClean="0"/>
              <a:t>однією</a:t>
            </a:r>
            <a:r>
              <a:rPr lang="ru-RU" b="1" dirty="0" smtClean="0"/>
              <a:t> </a:t>
            </a:r>
            <a:r>
              <a:rPr lang="ru-RU" b="1" dirty="0"/>
              <a:t>і </a:t>
            </a:r>
            <a:r>
              <a:rPr lang="ru-RU" b="1" dirty="0" err="1"/>
              <a:t>тією</a:t>
            </a:r>
            <a:r>
              <a:rPr lang="ru-RU" b="1" dirty="0"/>
              <a:t> же </a:t>
            </a:r>
            <a:r>
              <a:rPr lang="ru-RU" b="1" dirty="0" err="1"/>
              <a:t>послідовністю</a:t>
            </a:r>
            <a:r>
              <a:rPr lang="ru-RU" b="1" dirty="0"/>
              <a:t>. </a:t>
            </a:r>
            <a:r>
              <a:rPr lang="ru-RU" b="1" u="sng" dirty="0" err="1"/>
              <a:t>Наявність</a:t>
            </a:r>
            <a:r>
              <a:rPr lang="ru-RU" b="1" u="sng" dirty="0"/>
              <a:t> </a:t>
            </a:r>
            <a:r>
              <a:rPr lang="ru-RU" b="1" u="sng" dirty="0" smtClean="0"/>
              <a:t>у</a:t>
            </a:r>
            <a:r>
              <a:rPr lang="en-US" b="1" u="sng" dirty="0" smtClean="0"/>
              <a:t> </a:t>
            </a:r>
            <a:r>
              <a:rPr lang="ru-RU" b="1" u="sng" dirty="0" err="1" smtClean="0"/>
              <a:t>фрагменті</a:t>
            </a:r>
            <a:r>
              <a:rPr lang="ru-RU" b="1" u="sng" dirty="0" smtClean="0"/>
              <a:t> </a:t>
            </a:r>
            <a:r>
              <a:rPr lang="ru-RU" b="1" u="sng" dirty="0"/>
              <a:t>липкого </a:t>
            </a:r>
            <a:r>
              <a:rPr lang="ru-RU" b="1" u="sng" dirty="0" err="1"/>
              <a:t>кінця</a:t>
            </a:r>
            <a:r>
              <a:rPr lang="ru-RU" b="1" u="sng" dirty="0"/>
              <a:t> </a:t>
            </a:r>
            <a:r>
              <a:rPr lang="ru-RU" b="1" u="sng" dirty="0" err="1"/>
              <a:t>робить</a:t>
            </a:r>
            <a:r>
              <a:rPr lang="ru-RU" b="1" u="sng" dirty="0"/>
              <a:t> </a:t>
            </a:r>
            <a:r>
              <a:rPr lang="ru-RU" b="1" u="sng" dirty="0" err="1"/>
              <a:t>його</a:t>
            </a:r>
            <a:r>
              <a:rPr lang="ru-RU" b="1" u="sng" dirty="0"/>
              <a:t> </a:t>
            </a:r>
            <a:r>
              <a:rPr lang="ru-RU" b="1" u="sng" dirty="0" err="1"/>
              <a:t>зручним</a:t>
            </a:r>
            <a:r>
              <a:rPr lang="ru-RU" b="1" u="sng" dirty="0"/>
              <a:t> для </a:t>
            </a:r>
            <a:r>
              <a:rPr lang="ru-RU" b="1" u="sng" dirty="0" err="1" smtClean="0"/>
              <a:t>клонування</a:t>
            </a:r>
            <a:r>
              <a:rPr lang="ru-RU" b="1" dirty="0" smtClean="0"/>
              <a:t>.</a:t>
            </a:r>
            <a:endParaRPr lang="en-US" b="1" dirty="0" smtClean="0"/>
          </a:p>
          <a:p>
            <a:pPr algn="just"/>
            <a:r>
              <a:rPr lang="ru-RU" b="1" dirty="0" err="1" smtClean="0"/>
              <a:t>Розділені</a:t>
            </a:r>
            <a:r>
              <a:rPr lang="ru-RU" b="1" dirty="0" smtClean="0"/>
              <a:t> </a:t>
            </a:r>
            <a:r>
              <a:rPr lang="ru-RU" b="1" dirty="0" err="1"/>
              <a:t>фрагменти</a:t>
            </a:r>
            <a:r>
              <a:rPr lang="ru-RU" b="1" dirty="0"/>
              <a:t> </a:t>
            </a:r>
            <a:r>
              <a:rPr lang="ru-RU" b="1" dirty="0" err="1"/>
              <a:t>усього</a:t>
            </a:r>
            <a:r>
              <a:rPr lang="ru-RU" b="1" dirty="0"/>
              <a:t> генома </a:t>
            </a:r>
            <a:r>
              <a:rPr lang="ru-RU" b="1" dirty="0" err="1"/>
              <a:t>вбудовують</a:t>
            </a:r>
            <a:r>
              <a:rPr lang="ru-RU" b="1" dirty="0"/>
              <a:t> </a:t>
            </a:r>
            <a:r>
              <a:rPr lang="ru-RU" b="1" dirty="0" err="1"/>
              <a:t>потім</a:t>
            </a:r>
            <a:r>
              <a:rPr lang="ru-RU" b="1" dirty="0"/>
              <a:t> </a:t>
            </a:r>
            <a:r>
              <a:rPr lang="ru-RU" b="1" dirty="0" smtClean="0"/>
              <a:t>у</a:t>
            </a:r>
            <a:r>
              <a:rPr lang="en-US" b="1" dirty="0" smtClean="0"/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клонуючий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вектор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утворенням</a:t>
            </a:r>
            <a:r>
              <a:rPr lang="ru-RU" b="1" dirty="0"/>
              <a:t> набору </a:t>
            </a:r>
            <a:r>
              <a:rPr lang="ru-RU" b="1" dirty="0" err="1"/>
              <a:t>клонів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 smtClean="0"/>
              <a:t>може</a:t>
            </a:r>
            <a:r>
              <a:rPr lang="en-US" b="1" dirty="0" smtClean="0"/>
              <a:t> </a:t>
            </a:r>
            <a:r>
              <a:rPr lang="ru-RU" b="1" dirty="0" err="1" smtClean="0"/>
              <a:t>зберігатися</a:t>
            </a:r>
            <a:r>
              <a:rPr lang="ru-RU" b="1" dirty="0" smtClean="0"/>
              <a:t> </a:t>
            </a:r>
            <a:r>
              <a:rPr lang="ru-RU" b="1" dirty="0" err="1"/>
              <a:t>упродовж</a:t>
            </a:r>
            <a:r>
              <a:rPr lang="ru-RU" b="1" dirty="0"/>
              <a:t> </a:t>
            </a:r>
            <a:r>
              <a:rPr lang="ru-RU" b="1" dirty="0" err="1"/>
              <a:t>необмеженого</a:t>
            </a:r>
            <a:r>
              <a:rPr lang="ru-RU" b="1" dirty="0"/>
              <a:t> часу. </a:t>
            </a:r>
            <a:r>
              <a:rPr lang="ru-RU" b="1" dirty="0" err="1"/>
              <a:t>Такий</a:t>
            </a:r>
            <a:r>
              <a:rPr lang="ru-RU" b="1" dirty="0"/>
              <a:t> </a:t>
            </a:r>
            <a:r>
              <a:rPr lang="ru-RU" b="1" dirty="0" err="1" smtClean="0"/>
              <a:t>набір</a:t>
            </a:r>
            <a:r>
              <a:rPr lang="en-US" b="1" dirty="0" smtClean="0"/>
              <a:t> </a:t>
            </a:r>
            <a:r>
              <a:rPr lang="ru-RU" b="1" dirty="0" err="1" smtClean="0"/>
              <a:t>клонованих</a:t>
            </a:r>
            <a:r>
              <a:rPr lang="ru-RU" b="1" dirty="0" smtClean="0"/>
              <a:t> </a:t>
            </a:r>
            <a:r>
              <a:rPr lang="ru-RU" b="1" dirty="0" err="1"/>
              <a:t>фрагментів</a:t>
            </a:r>
            <a:r>
              <a:rPr lang="ru-RU" b="1" dirty="0"/>
              <a:t> ДНК </a:t>
            </a:r>
            <a:r>
              <a:rPr lang="ru-RU" b="1" dirty="0" err="1"/>
              <a:t>називають</a:t>
            </a:r>
            <a:r>
              <a:rPr lang="ru-RU" b="1" dirty="0"/>
              <a:t> </a:t>
            </a:r>
            <a:r>
              <a:rPr lang="ru-RU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бібліотекою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генома</a:t>
            </a:r>
            <a:r>
              <a:rPr lang="ru-RU" b="1" dirty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672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Рестриктаза PacI (Time-Saver), США | Купить в СкайДж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" y="126422"/>
            <a:ext cx="4776642" cy="26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стриктаза BslI (Time-Saver), США | Купить в СкайДж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327" y="126422"/>
            <a:ext cx="3939506" cy="645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28" y="2937974"/>
            <a:ext cx="3633354" cy="392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48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3" y="322543"/>
            <a:ext cx="865909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Arial" panose="020B0604020202020204" pitchFamily="34" charset="0"/>
              </a:rPr>
              <a:t>Після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введення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рекомбінантних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молекул у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кишкову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паличку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за </a:t>
            </a:r>
            <a:r>
              <a:rPr lang="ru-RU" b="1" dirty="0" err="1">
                <a:latin typeface="Arial" panose="020B0604020202020204" pitchFamily="34" charset="0"/>
              </a:rPr>
              <a:t>допомогою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селективних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середовищ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виділяють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ті</a:t>
            </a:r>
            <a:r>
              <a:rPr lang="en-US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бактерії</a:t>
            </a:r>
            <a:r>
              <a:rPr lang="ru-RU" b="1" dirty="0">
                <a:latin typeface="Arial" panose="020B0604020202020204" pitchFamily="34" charset="0"/>
              </a:rPr>
              <a:t>, у </a:t>
            </a:r>
            <a:r>
              <a:rPr lang="ru-RU" b="1" dirty="0" err="1">
                <a:latin typeface="Arial" panose="020B0604020202020204" pitchFamily="34" charset="0"/>
              </a:rPr>
              <a:t>які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потрапив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фрагмент ДНК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із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потрібним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геном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endParaRPr lang="en-US" b="1" dirty="0" smtClean="0"/>
          </a:p>
          <a:p>
            <a:pPr algn="just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Включений 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ген </a:t>
            </a:r>
            <a:r>
              <a:rPr lang="ru-RU" b="1" dirty="0" err="1">
                <a:latin typeface="Arial" panose="020B0604020202020204" pitchFamily="34" charset="0"/>
              </a:rPr>
              <a:t>виявляють</a:t>
            </a:r>
            <a:r>
              <a:rPr lang="ru-RU" b="1" dirty="0">
                <a:latin typeface="Arial" panose="020B0604020202020204" pitchFamily="34" charset="0"/>
              </a:rPr>
              <a:t> за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продуктом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його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діяльності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у</a:t>
            </a:r>
            <a:r>
              <a:rPr lang="en-US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вигляді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визначеної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речовини</a:t>
            </a:r>
            <a:r>
              <a:rPr lang="ru-RU" b="1" dirty="0">
                <a:latin typeface="Arial" panose="020B0604020202020204" pitchFamily="34" charset="0"/>
              </a:rPr>
              <a:t> (фермент, гормон, </a:t>
            </a:r>
            <a:r>
              <a:rPr lang="ru-RU" b="1" dirty="0" err="1">
                <a:latin typeface="Arial" panose="020B0604020202020204" pitchFamily="34" charset="0"/>
              </a:rPr>
              <a:t>білок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тощо</a:t>
            </a:r>
            <a:r>
              <a:rPr lang="ru-RU" b="1" dirty="0">
                <a:latin typeface="Arial" panose="020B0604020202020204" pitchFamily="34" charset="0"/>
              </a:rPr>
              <a:t>).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>
                <a:latin typeface="Arial" panose="020B0604020202020204" pitchFamily="34" charset="0"/>
              </a:rPr>
              <a:t>Розмноження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бактерій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ідентичні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рекомбінантним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ДНК,</a:t>
            </a:r>
            <a:r>
              <a:rPr lang="en-US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називається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u="sng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клонуванням</a:t>
            </a:r>
            <a:r>
              <a:rPr lang="ru-RU" b="1" dirty="0">
                <a:latin typeface="Arial" panose="020B0604020202020204" pitchFamily="34" charset="0"/>
              </a:rPr>
              <a:t>. </a:t>
            </a:r>
            <a:r>
              <a:rPr lang="ru-RU" b="1" dirty="0" err="1">
                <a:latin typeface="Arial" panose="020B0604020202020204" pitchFamily="34" charset="0"/>
              </a:rPr>
              <a:t>Кожен</a:t>
            </a:r>
            <a:r>
              <a:rPr lang="ru-RU" b="1" dirty="0">
                <a:latin typeface="Arial" panose="020B0604020202020204" pitchFamily="34" charset="0"/>
              </a:rPr>
              <a:t> клон </a:t>
            </a:r>
            <a:r>
              <a:rPr lang="ru-RU" b="1" dirty="0" err="1">
                <a:latin typeface="Arial" panose="020B0604020202020204" pitchFamily="34" charset="0"/>
              </a:rPr>
              <a:t>бактерій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містить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свою</a:t>
            </a:r>
            <a:r>
              <a:rPr lang="en-US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рекомбінантну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ДНК. </a:t>
            </a:r>
            <a:r>
              <a:rPr lang="ru-RU" b="1" dirty="0" err="1">
                <a:latin typeface="Arial" panose="020B0604020202020204" pitchFamily="34" charset="0"/>
              </a:rPr>
              <a:t>Розробляються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методи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дозволяють</a:t>
            </a:r>
            <a:r>
              <a:rPr lang="en-US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робити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заміни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нуклеотидів</a:t>
            </a:r>
            <a:r>
              <a:rPr lang="ru-RU" b="1" dirty="0">
                <a:latin typeface="Arial" panose="020B0604020202020204" pitchFamily="34" charset="0"/>
              </a:rPr>
              <a:t> у ДНК </a:t>
            </a:r>
            <a:r>
              <a:rPr lang="ru-RU" b="1" dirty="0" err="1">
                <a:latin typeface="Arial" panose="020B0604020202020204" pitchFamily="34" charset="0"/>
              </a:rPr>
              <a:t>клонованого</a:t>
            </a:r>
            <a:r>
              <a:rPr lang="ru-RU" b="1" dirty="0">
                <a:latin typeface="Arial" panose="020B0604020202020204" pitchFamily="34" charset="0"/>
              </a:rPr>
              <a:t> гена і </a:t>
            </a:r>
            <a:r>
              <a:rPr lang="ru-RU" b="1" dirty="0" err="1" smtClean="0">
                <a:latin typeface="Arial" panose="020B0604020202020204" pitchFamily="34" charset="0"/>
              </a:rPr>
              <a:t>тим</a:t>
            </a:r>
            <a:r>
              <a:rPr lang="en-US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самим </a:t>
            </a:r>
            <a:r>
              <a:rPr lang="ru-RU" b="1" dirty="0" err="1">
                <a:latin typeface="Arial" panose="020B0604020202020204" pitchFamily="34" charset="0"/>
              </a:rPr>
              <a:t>змінювати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властивості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кодованого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цим</a:t>
            </a:r>
            <a:r>
              <a:rPr lang="ru-RU" b="1" dirty="0">
                <a:latin typeface="Arial" panose="020B0604020202020204" pitchFamily="34" charset="0"/>
              </a:rPr>
              <a:t> геном </a:t>
            </a:r>
            <a:r>
              <a:rPr lang="ru-RU" b="1" dirty="0" err="1" smtClean="0">
                <a:latin typeface="Arial" panose="020B0604020202020204" pitchFamily="34" charset="0"/>
              </a:rPr>
              <a:t>білка</a:t>
            </a:r>
            <a:r>
              <a:rPr lang="ru-RU" b="1" dirty="0" smtClean="0">
                <a:latin typeface="Arial" panose="020B0604020202020204" pitchFamily="34" charset="0"/>
              </a:rPr>
              <a:t>.</a:t>
            </a:r>
            <a:endParaRPr lang="en-US" b="1" dirty="0" smtClean="0"/>
          </a:p>
          <a:p>
            <a:pPr algn="just"/>
            <a:r>
              <a:rPr lang="ru-RU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Рекомбінантна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ДНК </a:t>
            </a:r>
            <a:r>
              <a:rPr lang="ru-RU" b="1" dirty="0">
                <a:latin typeface="Arial" panose="020B0604020202020204" pitchFamily="34" charset="0"/>
              </a:rPr>
              <a:t>– </a:t>
            </a:r>
            <a:r>
              <a:rPr lang="ru-RU" b="1" dirty="0" err="1">
                <a:latin typeface="Arial" panose="020B0604020202020204" pitchFamily="34" charset="0"/>
              </a:rPr>
              <a:t>це</a:t>
            </a:r>
            <a:r>
              <a:rPr lang="ru-RU" b="1" dirty="0">
                <a:latin typeface="Arial" panose="020B0604020202020204" pitchFamily="34" charset="0"/>
              </a:rPr>
              <a:t> штучно </a:t>
            </a:r>
            <a:r>
              <a:rPr lang="ru-RU" b="1" dirty="0" err="1">
                <a:latin typeface="Arial" panose="020B0604020202020204" pitchFamily="34" charset="0"/>
              </a:rPr>
              <a:t>отримана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молекула</a:t>
            </a:r>
            <a:r>
              <a:rPr lang="en-US" b="1" dirty="0" smtClean="0"/>
              <a:t> </a:t>
            </a:r>
            <a:r>
              <a:rPr lang="ru-RU" b="1" dirty="0" smtClean="0">
                <a:latin typeface="Arial" panose="020B0604020202020204" pitchFamily="34" charset="0"/>
              </a:rPr>
              <a:t>ДНК</a:t>
            </a:r>
            <a:r>
              <a:rPr lang="ru-RU" b="1" dirty="0">
                <a:latin typeface="Arial" panose="020B0604020202020204" pitchFamily="34" charset="0"/>
              </a:rPr>
              <a:t>. Вона </a:t>
            </a:r>
            <a:r>
              <a:rPr lang="ru-RU" b="1" dirty="0" err="1">
                <a:latin typeface="Arial" panose="020B0604020202020204" pitchFamily="34" charset="0"/>
              </a:rPr>
              <a:t>включає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ген (</a:t>
            </a:r>
            <a:r>
              <a:rPr lang="ru-RU" b="1" dirty="0" err="1">
                <a:solidFill>
                  <a:srgbClr val="7030A0"/>
                </a:solidFill>
                <a:latin typeface="Arial" panose="020B0604020202020204" pitchFamily="34" charset="0"/>
              </a:rPr>
              <a:t>гени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),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складає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об’єкт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генетичних</a:t>
            </a:r>
            <a:r>
              <a:rPr lang="en-US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маніпуляцій</a:t>
            </a:r>
            <a:r>
              <a:rPr lang="ru-RU" b="1" dirty="0">
                <a:latin typeface="Arial" panose="020B0604020202020204" pitchFamily="34" charset="0"/>
              </a:rPr>
              <a:t>, і так названий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</a:rPr>
              <a:t>вектор</a:t>
            </a:r>
            <a:r>
              <a:rPr lang="ru-RU" b="1" dirty="0">
                <a:latin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забезпечує</a:t>
            </a:r>
            <a:r>
              <a:rPr lang="en-US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розмноження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рекомбінантної</a:t>
            </a:r>
            <a:r>
              <a:rPr lang="ru-RU" b="1" dirty="0">
                <a:latin typeface="Arial" panose="020B0604020202020204" pitchFamily="34" charset="0"/>
              </a:rPr>
              <a:t> ДНК і синтез у </a:t>
            </a:r>
            <a:r>
              <a:rPr lang="ru-RU" b="1" dirty="0" err="1">
                <a:latin typeface="Arial" panose="020B0604020202020204" pitchFamily="34" charset="0"/>
              </a:rPr>
              <a:t>клітині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господаря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визначеного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продукту, </a:t>
            </a:r>
            <a:r>
              <a:rPr lang="ru-RU" b="1" dirty="0" err="1">
                <a:latin typeface="Arial" panose="020B0604020202020204" pitchFamily="34" charset="0"/>
              </a:rPr>
              <a:t>який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кодований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внесеним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</a:rPr>
              <a:t>геном.</a:t>
            </a:r>
            <a:endParaRPr lang="ru-RU" b="1" dirty="0" smtClean="0"/>
          </a:p>
          <a:p>
            <a:pPr algn="just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Векторами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є </a:t>
            </a:r>
            <a:r>
              <a:rPr lang="ru-RU" b="1" dirty="0" err="1">
                <a:latin typeface="Arial" panose="020B0604020202020204" pitchFamily="34" charset="0"/>
              </a:rPr>
              <a:t>ті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компоненти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рекомбінантних</a:t>
            </a:r>
            <a:r>
              <a:rPr lang="ru-RU" b="1" dirty="0">
                <a:latin typeface="Arial" panose="020B0604020202020204" pitchFamily="34" charset="0"/>
              </a:rPr>
              <a:t> ДНК, </a:t>
            </a:r>
            <a:r>
              <a:rPr lang="ru-RU" b="1" dirty="0" err="1">
                <a:latin typeface="Arial" panose="020B0604020202020204" pitchFamily="34" charset="0"/>
              </a:rPr>
              <a:t>що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здатні</a:t>
            </a:r>
            <a:r>
              <a:rPr lang="en-US" b="1" dirty="0" smtClean="0"/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акцептувати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чужорідні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гени</a:t>
            </a:r>
            <a:r>
              <a:rPr lang="ru-RU" b="1" dirty="0">
                <a:latin typeface="Arial" panose="020B0604020202020204" pitchFamily="34" charset="0"/>
              </a:rPr>
              <a:t> й </a:t>
            </a:r>
            <a:r>
              <a:rPr lang="ru-RU" b="1" dirty="0" err="1">
                <a:latin typeface="Arial" panose="020B0604020202020204" pitchFamily="34" charset="0"/>
              </a:rPr>
              <a:t>забезпечувати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</a:rPr>
              <a:t>їхню</a:t>
            </a:r>
            <a:r>
              <a:rPr lang="ru-RU" b="1" dirty="0">
                <a:latin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</a:rPr>
              <a:t>реплікацію</a:t>
            </a:r>
            <a:r>
              <a:rPr lang="en-US" b="1" dirty="0" smtClean="0">
                <a:latin typeface="Arial" panose="020B0604020202020204" pitchFamily="34" charset="0"/>
              </a:rPr>
              <a:t> </a:t>
            </a:r>
            <a:r>
              <a:rPr lang="ru-RU" b="1" dirty="0"/>
              <a:t>у </a:t>
            </a:r>
            <a:r>
              <a:rPr lang="ru-RU" b="1" dirty="0" err="1"/>
              <a:t>клітинах</a:t>
            </a:r>
            <a:r>
              <a:rPr lang="ru-RU" b="1" dirty="0"/>
              <a:t> господаря. </a:t>
            </a:r>
            <a:endParaRPr lang="en-US" b="1" dirty="0" smtClean="0"/>
          </a:p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Вектори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повинні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наступні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особливості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 err="1" smtClean="0"/>
              <a:t>мати</a:t>
            </a:r>
            <a:r>
              <a:rPr lang="ru-RU" b="1" i="1" dirty="0" smtClean="0"/>
              <a:t> </a:t>
            </a:r>
            <a:r>
              <a:rPr lang="ru-RU" b="1" i="1" dirty="0" err="1"/>
              <a:t>властивості</a:t>
            </a:r>
            <a:r>
              <a:rPr lang="ru-RU" b="1" i="1" dirty="0"/>
              <a:t> </a:t>
            </a:r>
            <a:r>
              <a:rPr lang="ru-RU" b="1" i="1" dirty="0" err="1" smtClean="0"/>
              <a:t>реплікона</a:t>
            </a:r>
            <a:r>
              <a:rPr lang="ru-RU" b="1" i="1" dirty="0" smtClean="0"/>
              <a:t>;</a:t>
            </a:r>
            <a:endParaRPr lang="en-US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 smtClean="0"/>
              <a:t>нести </a:t>
            </a:r>
            <a:r>
              <a:rPr lang="ru-RU" b="1" i="1" dirty="0" err="1"/>
              <a:t>ділянки</a:t>
            </a:r>
            <a:r>
              <a:rPr lang="ru-RU" b="1" i="1" dirty="0"/>
              <a:t> для </a:t>
            </a:r>
            <a:r>
              <a:rPr lang="ru-RU" b="1" i="1" dirty="0" err="1" smtClean="0"/>
              <a:t>рестриктаз</a:t>
            </a:r>
            <a:r>
              <a:rPr lang="ru-RU" b="1" i="1" dirty="0" smtClean="0"/>
              <a:t>;</a:t>
            </a:r>
            <a:endParaRPr lang="en-US" b="1" i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1" dirty="0" err="1" smtClean="0"/>
              <a:t>вміщувати</a:t>
            </a:r>
            <a:r>
              <a:rPr lang="ru-RU" b="1" i="1" dirty="0" smtClean="0"/>
              <a:t> </a:t>
            </a:r>
            <a:r>
              <a:rPr lang="ru-RU" b="1" i="1" dirty="0"/>
              <a:t>один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кілька</a:t>
            </a:r>
            <a:r>
              <a:rPr lang="ru-RU" b="1" i="1" dirty="0"/>
              <a:t> </a:t>
            </a:r>
            <a:r>
              <a:rPr lang="ru-RU" b="1" i="1" dirty="0" err="1"/>
              <a:t>маркуючих</a:t>
            </a:r>
            <a:r>
              <a:rPr lang="ru-RU" b="1" i="1" dirty="0"/>
              <a:t> </a:t>
            </a:r>
            <a:r>
              <a:rPr lang="ru-RU" b="1" i="1" dirty="0" err="1"/>
              <a:t>генів</a:t>
            </a:r>
            <a:r>
              <a:rPr lang="ru-RU" b="1" i="1" dirty="0"/>
              <a:t>, </a:t>
            </a:r>
            <a:r>
              <a:rPr lang="ru-RU" b="1" i="1" dirty="0" err="1"/>
              <a:t>щоб</a:t>
            </a:r>
            <a:r>
              <a:rPr lang="ru-RU" b="1" i="1" dirty="0"/>
              <a:t> </a:t>
            </a:r>
            <a:r>
              <a:rPr lang="ru-RU" b="1" i="1" dirty="0" smtClean="0"/>
              <a:t>за</a:t>
            </a:r>
            <a:r>
              <a:rPr lang="en-US" b="1" i="1" dirty="0" smtClean="0"/>
              <a:t> </a:t>
            </a:r>
            <a:r>
              <a:rPr lang="ru-RU" b="1" i="1" dirty="0" smtClean="0"/>
              <a:t>фенотипом </a:t>
            </a:r>
            <a:r>
              <a:rPr lang="ru-RU" b="1" i="1" dirty="0" err="1"/>
              <a:t>можна</a:t>
            </a:r>
            <a:r>
              <a:rPr lang="ru-RU" b="1" i="1" dirty="0"/>
              <a:t> </a:t>
            </a:r>
            <a:r>
              <a:rPr lang="ru-RU" b="1" i="1" dirty="0" err="1"/>
              <a:t>було</a:t>
            </a:r>
            <a:r>
              <a:rPr lang="ru-RU" b="1" i="1" dirty="0"/>
              <a:t> </a:t>
            </a:r>
            <a:r>
              <a:rPr lang="ru-RU" b="1" i="1" dirty="0" err="1"/>
              <a:t>визначити</a:t>
            </a:r>
            <a:r>
              <a:rPr lang="ru-RU" b="1" i="1" dirty="0"/>
              <a:t> факт </a:t>
            </a:r>
            <a:r>
              <a:rPr lang="ru-RU" b="1" i="1" dirty="0" err="1"/>
              <a:t>його</a:t>
            </a:r>
            <a:r>
              <a:rPr lang="ru-RU" b="1" i="1" dirty="0"/>
              <a:t> </a:t>
            </a:r>
            <a:r>
              <a:rPr lang="ru-RU" b="1" i="1" dirty="0" err="1"/>
              <a:t>передачі</a:t>
            </a:r>
            <a:r>
              <a:rPr lang="ru-RU" b="1" i="1" dirty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99766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3973</TotalTime>
  <Words>3498</Words>
  <Application>Microsoft Office PowerPoint</Application>
  <PresentationFormat>Экран (4:3)</PresentationFormat>
  <Paragraphs>107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Calibri</vt:lpstr>
      <vt:lpstr>DejaVu Sans</vt:lpstr>
      <vt:lpstr>Helvetica Neue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практикум з імунології</dc:title>
  <dc:subject/>
  <dc:creator>hp</dc:creator>
  <dc:description/>
  <cp:lastModifiedBy>User</cp:lastModifiedBy>
  <cp:revision>493</cp:revision>
  <dcterms:created xsi:type="dcterms:W3CDTF">2020-10-25T20:49:32Z</dcterms:created>
  <dcterms:modified xsi:type="dcterms:W3CDTF">2023-04-20T04:11:15Z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92</vt:i4>
  </property>
</Properties>
</file>