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9/5/2025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509A250-FF31-4206-8172-F9D3106AACB1}" type="datetimeFigureOut">
              <a:rPr lang="en-US" dirty="0"/>
              <a:t>9/5/2025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dirty="0"/>
              <a:t>9/5/2025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smtClean="0"/>
              <a:t>Образец заголовка</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smtClean="0"/>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dirty="0"/>
              <a:t>9/5/2025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dirty="0"/>
              <a:t>9/5/2025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9/5/2025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9/5/2025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9/5/2025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796027F-7875-4030-9381-8BD8C4F21935}" type="datetimeFigureOut">
              <a:rPr lang="en-US" dirty="0"/>
              <a:t>9/5/2025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9/5/2025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9/5/2025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9/5/2025</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9/5/2025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fld id="{4509A250-FF31-4206-8172-F9D3106AACB1}" type="datetimeFigureOut">
              <a:rPr lang="en-US" dirty="0"/>
              <a:t>9/5/2025</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509A250-FF31-4206-8172-F9D3106AACB1}" type="datetimeFigureOut">
              <a:rPr lang="en-US" dirty="0"/>
              <a:t>9/5/2025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9/5/2025</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54955" y="762000"/>
            <a:ext cx="8825658" cy="3329581"/>
          </a:xfrm>
        </p:spPr>
        <p:txBody>
          <a:bodyPr/>
          <a:lstStyle/>
          <a:p>
            <a:pPr algn="ctr"/>
            <a:r>
              <a:rPr lang="uk-UA" sz="4400" u="sng" dirty="0" smtClean="0"/>
              <a:t>ПРЕЗЕНТАЦІЯ КУРСУ</a:t>
            </a:r>
            <a:r>
              <a:rPr lang="uk-UA" sz="6000" u="sng" dirty="0" smtClean="0"/>
              <a:t/>
            </a:r>
            <a:br>
              <a:rPr lang="uk-UA" sz="6000" u="sng" dirty="0" smtClean="0"/>
            </a:br>
            <a:r>
              <a:rPr lang="uk-UA" sz="4800" dirty="0" smtClean="0"/>
              <a:t>МІЖНАРОДНІ КОМПАНІЇ В УМОВАХ ГЛОБАЛІЗАЦІЇ</a:t>
            </a:r>
            <a:endParaRPr lang="ru-RU" sz="4800" dirty="0"/>
          </a:p>
        </p:txBody>
      </p:sp>
      <p:sp>
        <p:nvSpPr>
          <p:cNvPr id="3" name="Подзаголовок 2"/>
          <p:cNvSpPr>
            <a:spLocks noGrp="1"/>
          </p:cNvSpPr>
          <p:nvPr>
            <p:ph type="subTitle" idx="1"/>
          </p:nvPr>
        </p:nvSpPr>
        <p:spPr>
          <a:xfrm>
            <a:off x="1154955" y="4777380"/>
            <a:ext cx="8825658" cy="1623420"/>
          </a:xfrm>
        </p:spPr>
        <p:txBody>
          <a:bodyPr>
            <a:normAutofit/>
          </a:bodyPr>
          <a:lstStyle/>
          <a:p>
            <a:pPr algn="ctr">
              <a:spcBef>
                <a:spcPts val="0"/>
              </a:spcBef>
            </a:pPr>
            <a:r>
              <a:rPr lang="uk-UA" b="1" dirty="0" smtClean="0"/>
              <a:t>КУСАКОВА ЮЛІЯ ОЛЕКСАНДРІВНА</a:t>
            </a:r>
            <a:endParaRPr lang="uk-UA" b="1" dirty="0"/>
          </a:p>
          <a:p>
            <a:pPr algn="ctr">
              <a:spcBef>
                <a:spcPts val="0"/>
              </a:spcBef>
            </a:pPr>
            <a:endParaRPr lang="uk-UA" b="1" dirty="0"/>
          </a:p>
          <a:p>
            <a:pPr algn="ctr">
              <a:spcBef>
                <a:spcPts val="0"/>
              </a:spcBef>
            </a:pPr>
            <a:r>
              <a:rPr lang="uk-UA" dirty="0" err="1" smtClean="0"/>
              <a:t>К.е.н</a:t>
            </a:r>
            <a:r>
              <a:rPr lang="uk-UA" dirty="0" smtClean="0"/>
              <a:t>., ДОЦЕНТ кафедри міжнародної економіки, природних ресурсів і економіки міжнародного туризму</a:t>
            </a:r>
          </a:p>
          <a:p>
            <a:pPr algn="ctr">
              <a:spcBef>
                <a:spcPts val="0"/>
              </a:spcBef>
            </a:pPr>
            <a:r>
              <a:rPr lang="ru-RU" b="1" dirty="0" smtClean="0"/>
              <a:t>ЕКОНОМ</a:t>
            </a:r>
            <a:r>
              <a:rPr lang="uk-UA" b="1" dirty="0"/>
              <a:t>ІЧНИЙ ФАКУЛЬТЕТ ЗНУ</a:t>
            </a:r>
          </a:p>
          <a:p>
            <a:endParaRPr lang="ru-RU" dirty="0"/>
          </a:p>
        </p:txBody>
      </p:sp>
    </p:spTree>
    <p:extLst>
      <p:ext uri="{BB962C8B-B14F-4D97-AF65-F5344CB8AC3E}">
        <p14:creationId xmlns:p14="http://schemas.microsoft.com/office/powerpoint/2010/main" val="23252744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РЕГУЛЯЦІЇ І ПОЛІТИКИ КУРСУ</a:t>
            </a:r>
            <a:r>
              <a:rPr lang="ru-RU" sz="2000" dirty="0" smtClean="0"/>
              <a:t/>
            </a:r>
            <a:br>
              <a:rPr lang="ru-RU" sz="2000" dirty="0" smtClean="0"/>
            </a:br>
            <a:endParaRPr lang="ru-RU" dirty="0"/>
          </a:p>
        </p:txBody>
      </p:sp>
      <p:sp>
        <p:nvSpPr>
          <p:cNvPr id="3" name="Объект 2"/>
          <p:cNvSpPr>
            <a:spLocks noGrp="1"/>
          </p:cNvSpPr>
          <p:nvPr>
            <p:ph idx="1"/>
          </p:nvPr>
        </p:nvSpPr>
        <p:spPr/>
        <p:txBody>
          <a:bodyPr>
            <a:normAutofit/>
          </a:bodyPr>
          <a:lstStyle/>
          <a:p>
            <a:pPr marL="0" indent="0">
              <a:buNone/>
            </a:pPr>
            <a:r>
              <a:rPr lang="uk-UA" b="1" dirty="0"/>
              <a:t>Використання комп’ютерів/телефонів на занятті</a:t>
            </a:r>
            <a:endParaRPr lang="ru-RU" dirty="0"/>
          </a:p>
          <a:p>
            <a:pPr marL="0" indent="0">
              <a:buNone/>
            </a:pPr>
            <a:r>
              <a:rPr lang="uk-UA" i="1" dirty="0"/>
              <a:t>Використання смартфонів, планшетів та інших </a:t>
            </a:r>
            <a:r>
              <a:rPr lang="uk-UA" i="1" dirty="0" err="1"/>
              <a:t>гаджетів</a:t>
            </a:r>
            <a:r>
              <a:rPr lang="uk-UA" i="1" dirty="0"/>
              <a:t> під час лекційних і практичних занять дозволяється виключно у навчальних цілях (для уточнення певних даних, перевірки правопису, отримання довідкової інформації тощо). Будь ласка, не забувайте активувати режим «без звуку» до початку заняття. </a:t>
            </a:r>
            <a:endParaRPr lang="ru-RU" dirty="0"/>
          </a:p>
          <a:p>
            <a:pPr marL="0" indent="0">
              <a:buNone/>
            </a:pPr>
            <a:r>
              <a:rPr lang="uk-UA" i="1" dirty="0" smtClean="0"/>
              <a:t>Під </a:t>
            </a:r>
            <a:r>
              <a:rPr lang="uk-UA" i="1" dirty="0"/>
              <a:t>час виконання заходів контролю використання </a:t>
            </a:r>
            <a:r>
              <a:rPr lang="uk-UA" i="1" dirty="0" err="1"/>
              <a:t>гаджетів</a:t>
            </a:r>
            <a:r>
              <a:rPr lang="uk-UA" i="1" dirty="0"/>
              <a:t> заборонено. У разі порушення цієї заборони роботу буде анульовано без права перескладання.</a:t>
            </a:r>
            <a:endParaRPr lang="ru-RU" dirty="0"/>
          </a:p>
          <a:p>
            <a:pPr marL="0" lvl="0" indent="0">
              <a:buNone/>
            </a:pPr>
            <a:endParaRPr lang="ru-RU" sz="2800" dirty="0"/>
          </a:p>
        </p:txBody>
      </p:sp>
      <p:sp>
        <p:nvSpPr>
          <p:cNvPr id="4" name="TextBox 3"/>
          <p:cNvSpPr txBox="1"/>
          <p:nvPr/>
        </p:nvSpPr>
        <p:spPr>
          <a:xfrm>
            <a:off x="10442864" y="542059"/>
            <a:ext cx="654627" cy="369332"/>
          </a:xfrm>
          <a:prstGeom prst="rect">
            <a:avLst/>
          </a:prstGeom>
          <a:noFill/>
        </p:spPr>
        <p:txBody>
          <a:bodyPr wrap="square" rtlCol="0">
            <a:spAutoFit/>
          </a:bodyPr>
          <a:lstStyle/>
          <a:p>
            <a:pPr algn="ctr"/>
            <a:r>
              <a:rPr lang="uk-UA" dirty="0" smtClean="0"/>
              <a:t>10</a:t>
            </a:r>
            <a:endParaRPr lang="ru-RU" dirty="0"/>
          </a:p>
        </p:txBody>
      </p:sp>
    </p:spTree>
    <p:extLst>
      <p:ext uri="{BB962C8B-B14F-4D97-AF65-F5344CB8AC3E}">
        <p14:creationId xmlns:p14="http://schemas.microsoft.com/office/powerpoint/2010/main" val="28184506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РЕГУЛЯЦІЇ І ПОЛІТИКИ КУРСУ</a:t>
            </a:r>
            <a:r>
              <a:rPr lang="ru-RU" sz="2000" dirty="0" smtClean="0"/>
              <a:t/>
            </a:r>
            <a:br>
              <a:rPr lang="ru-RU" sz="2000" dirty="0" smtClean="0"/>
            </a:br>
            <a:endParaRPr lang="ru-RU" dirty="0"/>
          </a:p>
        </p:txBody>
      </p:sp>
      <p:sp>
        <p:nvSpPr>
          <p:cNvPr id="3" name="Объект 2"/>
          <p:cNvSpPr>
            <a:spLocks noGrp="1"/>
          </p:cNvSpPr>
          <p:nvPr>
            <p:ph idx="1"/>
          </p:nvPr>
        </p:nvSpPr>
        <p:spPr/>
        <p:txBody>
          <a:bodyPr>
            <a:normAutofit/>
          </a:bodyPr>
          <a:lstStyle/>
          <a:p>
            <a:pPr marL="0" indent="0">
              <a:buNone/>
            </a:pPr>
            <a:r>
              <a:rPr lang="uk-UA" b="1" dirty="0" smtClean="0"/>
              <a:t>Комунікація</a:t>
            </a:r>
            <a:endParaRPr lang="ru-RU" dirty="0" smtClean="0"/>
          </a:p>
          <a:p>
            <a:pPr marL="0" indent="0">
              <a:buNone/>
            </a:pPr>
            <a:r>
              <a:rPr lang="uk-UA" i="1" dirty="0" smtClean="0"/>
              <a:t>Базовою </a:t>
            </a:r>
            <a:r>
              <a:rPr lang="uk-UA" i="1" dirty="0"/>
              <a:t>платформою для комунікації викладача зі студентами є </a:t>
            </a:r>
            <a:r>
              <a:rPr lang="en-US" i="1" dirty="0"/>
              <a:t>Moodle</a:t>
            </a:r>
            <a:r>
              <a:rPr lang="uk-UA" i="1" dirty="0"/>
              <a:t>. </a:t>
            </a:r>
            <a:endParaRPr lang="ru-RU" dirty="0"/>
          </a:p>
          <a:p>
            <a:pPr marL="0" indent="0">
              <a:buNone/>
            </a:pPr>
            <a:r>
              <a:rPr lang="uk-UA" i="1" dirty="0"/>
              <a:t>Важливі повідомлення загального характеру розміщуються викладачем </a:t>
            </a:r>
            <a:r>
              <a:rPr lang="ru-RU" i="1" dirty="0"/>
              <a:t>на </a:t>
            </a:r>
            <a:r>
              <a:rPr lang="ru-RU" i="1" dirty="0" err="1"/>
              <a:t>форумі</a:t>
            </a:r>
            <a:r>
              <a:rPr lang="ru-RU" i="1" dirty="0"/>
              <a:t> курсу. Для </a:t>
            </a:r>
            <a:r>
              <a:rPr lang="ru-RU" i="1" dirty="0" err="1"/>
              <a:t>персональних</a:t>
            </a:r>
            <a:r>
              <a:rPr lang="ru-RU" i="1" dirty="0"/>
              <a:t> </a:t>
            </a:r>
            <a:r>
              <a:rPr lang="ru-RU" i="1" dirty="0" err="1"/>
              <a:t>запитів</a:t>
            </a:r>
            <a:r>
              <a:rPr lang="ru-RU" i="1" dirty="0"/>
              <a:t> </a:t>
            </a:r>
            <a:r>
              <a:rPr lang="uk-UA" i="1" dirty="0"/>
              <a:t>використовується сервіс приватних повідомлень.</a:t>
            </a:r>
            <a:endParaRPr lang="ru-RU" dirty="0"/>
          </a:p>
          <a:p>
            <a:pPr marL="0" indent="0">
              <a:buNone/>
            </a:pPr>
            <a:r>
              <a:rPr lang="uk-UA" i="1" dirty="0" smtClean="0"/>
              <a:t>В </a:t>
            </a:r>
            <a:r>
              <a:rPr lang="uk-UA" i="1" dirty="0"/>
              <a:t>разі особливої необхідності, </a:t>
            </a:r>
            <a:r>
              <a:rPr lang="ru-RU" i="1" dirty="0" smtClean="0"/>
              <a:t>направляйте </a:t>
            </a:r>
            <a:r>
              <a:rPr lang="uk-UA" i="1" dirty="0" smtClean="0"/>
              <a:t>електронного</a:t>
            </a:r>
            <a:r>
              <a:rPr lang="ru-RU" i="1" dirty="0" smtClean="0"/>
              <a:t> </a:t>
            </a:r>
            <a:r>
              <a:rPr lang="ru-RU" i="1" dirty="0"/>
              <a:t>листа на </a:t>
            </a:r>
            <a:r>
              <a:rPr lang="ru-RU" i="1" dirty="0" smtClean="0"/>
              <a:t>адресу </a:t>
            </a:r>
            <a:r>
              <a:rPr lang="en-GB" dirty="0" smtClean="0"/>
              <a:t>kusakovay@gmail.com</a:t>
            </a:r>
            <a:r>
              <a:rPr lang="uk-UA" dirty="0" smtClean="0"/>
              <a:t>.</a:t>
            </a:r>
            <a:r>
              <a:rPr lang="uk-UA" i="1" dirty="0" smtClean="0"/>
              <a:t> </a:t>
            </a:r>
            <a:r>
              <a:rPr lang="uk-UA" i="1" dirty="0"/>
              <a:t>У листі обов’язково вкажіть ваше прізвище та ім’я, курс та шифр академічної групи.</a:t>
            </a:r>
            <a:endParaRPr lang="ru-RU" dirty="0"/>
          </a:p>
          <a:p>
            <a:pPr marL="0" lvl="0" indent="0">
              <a:buNone/>
            </a:pPr>
            <a:endParaRPr lang="ru-RU" sz="2800" dirty="0"/>
          </a:p>
        </p:txBody>
      </p:sp>
      <p:sp>
        <p:nvSpPr>
          <p:cNvPr id="4" name="TextBox 3"/>
          <p:cNvSpPr txBox="1"/>
          <p:nvPr/>
        </p:nvSpPr>
        <p:spPr>
          <a:xfrm>
            <a:off x="10442864" y="542059"/>
            <a:ext cx="654627" cy="369332"/>
          </a:xfrm>
          <a:prstGeom prst="rect">
            <a:avLst/>
          </a:prstGeom>
          <a:noFill/>
        </p:spPr>
        <p:txBody>
          <a:bodyPr wrap="square" rtlCol="0">
            <a:spAutoFit/>
          </a:bodyPr>
          <a:lstStyle/>
          <a:p>
            <a:pPr algn="ctr"/>
            <a:r>
              <a:rPr lang="uk-UA" dirty="0" smtClean="0"/>
              <a:t>11</a:t>
            </a:r>
            <a:endParaRPr lang="ru-RU" dirty="0"/>
          </a:p>
        </p:txBody>
      </p:sp>
    </p:spTree>
    <p:extLst>
      <p:ext uri="{BB962C8B-B14F-4D97-AF65-F5344CB8AC3E}">
        <p14:creationId xmlns:p14="http://schemas.microsoft.com/office/powerpoint/2010/main" val="2634664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ОПИС КУРСУ</a:t>
            </a:r>
            <a:endParaRPr lang="ru-RU" dirty="0"/>
          </a:p>
        </p:txBody>
      </p:sp>
      <p:sp>
        <p:nvSpPr>
          <p:cNvPr id="3" name="Объект 2"/>
          <p:cNvSpPr>
            <a:spLocks noGrp="1"/>
          </p:cNvSpPr>
          <p:nvPr>
            <p:ph idx="1"/>
          </p:nvPr>
        </p:nvSpPr>
        <p:spPr/>
        <p:txBody>
          <a:bodyPr>
            <a:normAutofit lnSpcReduction="10000"/>
          </a:bodyPr>
          <a:lstStyle/>
          <a:p>
            <a:r>
              <a:rPr lang="uk-UA" sz="2800" i="1" dirty="0"/>
              <a:t>Курс «</a:t>
            </a:r>
            <a:r>
              <a:rPr lang="uk-UA" sz="2800" i="1" dirty="0" smtClean="0"/>
              <a:t>Міжнародні компанії </a:t>
            </a:r>
            <a:r>
              <a:rPr lang="uk-UA" sz="2800" i="1" dirty="0"/>
              <a:t>в умовах глобалізації» є </a:t>
            </a:r>
            <a:r>
              <a:rPr lang="uk-UA" sz="2800" i="1" dirty="0" smtClean="0"/>
              <a:t>дисципліною вільного вибору студентів в межах спеціальності «Економіка». Він </a:t>
            </a:r>
            <a:r>
              <a:rPr lang="uk-UA" sz="2800" i="1" dirty="0" smtClean="0"/>
              <a:t>поглиблює знання системи </a:t>
            </a:r>
            <a:r>
              <a:rPr lang="uk-UA" sz="2800" i="1" dirty="0"/>
              <a:t>міжнародного </a:t>
            </a:r>
            <a:r>
              <a:rPr lang="uk-UA" sz="2800" i="1" dirty="0" smtClean="0"/>
              <a:t>бізнесу на </a:t>
            </a:r>
            <a:r>
              <a:rPr lang="uk-UA" sz="2800" i="1" dirty="0"/>
              <a:t>рівні держави, регіонів, об’єднаних територіальних громад і </a:t>
            </a:r>
            <a:r>
              <a:rPr lang="uk-UA" sz="2800" i="1" dirty="0" smtClean="0"/>
              <a:t>підприємств. Охоплює велику кількість кейсів з реального життя, зокрема розкриває приклади становлення, функціонування, розвитку та занепаду найвідоміших корпорацій світу.</a:t>
            </a:r>
            <a:endParaRPr lang="ru-RU" dirty="0"/>
          </a:p>
        </p:txBody>
      </p:sp>
      <p:sp>
        <p:nvSpPr>
          <p:cNvPr id="4" name="TextBox 3"/>
          <p:cNvSpPr txBox="1"/>
          <p:nvPr/>
        </p:nvSpPr>
        <p:spPr>
          <a:xfrm>
            <a:off x="10442864" y="542059"/>
            <a:ext cx="654627" cy="369332"/>
          </a:xfrm>
          <a:prstGeom prst="rect">
            <a:avLst/>
          </a:prstGeom>
          <a:noFill/>
        </p:spPr>
        <p:txBody>
          <a:bodyPr wrap="square" rtlCol="0">
            <a:spAutoFit/>
          </a:bodyPr>
          <a:lstStyle/>
          <a:p>
            <a:pPr algn="ctr"/>
            <a:r>
              <a:rPr lang="uk-UA" dirty="0" smtClean="0"/>
              <a:t>2</a:t>
            </a:r>
            <a:endParaRPr lang="ru-RU" dirty="0"/>
          </a:p>
        </p:txBody>
      </p:sp>
    </p:spTree>
    <p:extLst>
      <p:ext uri="{BB962C8B-B14F-4D97-AF65-F5344CB8AC3E}">
        <p14:creationId xmlns:p14="http://schemas.microsoft.com/office/powerpoint/2010/main" val="3942168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МЕТА КУРСУ</a:t>
            </a:r>
            <a:endParaRPr lang="ru-RU" dirty="0"/>
          </a:p>
        </p:txBody>
      </p:sp>
      <p:sp>
        <p:nvSpPr>
          <p:cNvPr id="3" name="Объект 2"/>
          <p:cNvSpPr>
            <a:spLocks noGrp="1"/>
          </p:cNvSpPr>
          <p:nvPr>
            <p:ph idx="1"/>
          </p:nvPr>
        </p:nvSpPr>
        <p:spPr/>
        <p:txBody>
          <a:bodyPr>
            <a:normAutofit/>
          </a:bodyPr>
          <a:lstStyle/>
          <a:p>
            <a:r>
              <a:rPr lang="uk-UA" sz="2800" i="1" dirty="0"/>
              <a:t>Метою </a:t>
            </a:r>
            <a:r>
              <a:rPr lang="uk-UA" sz="2800" i="1" dirty="0" err="1"/>
              <a:t>вивченнякурсу</a:t>
            </a:r>
            <a:r>
              <a:rPr lang="uk-UA" sz="2800" i="1" dirty="0"/>
              <a:t>  «</a:t>
            </a:r>
            <a:r>
              <a:rPr lang="uk-UA" sz="2800" i="1" dirty="0" err="1"/>
              <a:t>Міжнароднікомпанії</a:t>
            </a:r>
            <a:r>
              <a:rPr lang="uk-UA" sz="2800" i="1" dirty="0"/>
              <a:t>  в  умовах  глобалізації»  є  формування  системи теоретичних знань у сфері міжнародного </a:t>
            </a:r>
            <a:r>
              <a:rPr lang="uk-UA" sz="2800" i="1" dirty="0" smtClean="0"/>
              <a:t>бізнесу та </a:t>
            </a:r>
            <a:r>
              <a:rPr lang="uk-UA" sz="2800" i="1" dirty="0"/>
              <a:t>практичних навичок застосування сучасних моделей, методів та інструментів заглиблення </a:t>
            </a:r>
            <a:r>
              <a:rPr lang="uk-UA" sz="2800" i="1" dirty="0" smtClean="0"/>
              <a:t>співпраці та </a:t>
            </a:r>
            <a:r>
              <a:rPr lang="uk-UA" sz="2800" i="1" dirty="0"/>
              <a:t>багаторівневої системи сучасних і майбутніх способів управління </a:t>
            </a:r>
            <a:r>
              <a:rPr lang="uk-UA" sz="2800" i="1" dirty="0" smtClean="0"/>
              <a:t>компаніями в </a:t>
            </a:r>
            <a:r>
              <a:rPr lang="uk-UA" sz="2800" i="1" dirty="0"/>
              <a:t>умовах глобалізації.</a:t>
            </a:r>
            <a:endParaRPr lang="ru-RU" sz="2800" dirty="0"/>
          </a:p>
        </p:txBody>
      </p:sp>
      <p:sp>
        <p:nvSpPr>
          <p:cNvPr id="4" name="TextBox 3"/>
          <p:cNvSpPr txBox="1"/>
          <p:nvPr/>
        </p:nvSpPr>
        <p:spPr>
          <a:xfrm>
            <a:off x="10442864" y="542059"/>
            <a:ext cx="654627" cy="369332"/>
          </a:xfrm>
          <a:prstGeom prst="rect">
            <a:avLst/>
          </a:prstGeom>
          <a:noFill/>
        </p:spPr>
        <p:txBody>
          <a:bodyPr wrap="square" rtlCol="0">
            <a:spAutoFit/>
          </a:bodyPr>
          <a:lstStyle/>
          <a:p>
            <a:pPr algn="ctr"/>
            <a:r>
              <a:rPr lang="uk-UA" dirty="0" smtClean="0"/>
              <a:t>3</a:t>
            </a:r>
            <a:endParaRPr lang="ru-RU" dirty="0"/>
          </a:p>
        </p:txBody>
      </p:sp>
    </p:spTree>
    <p:extLst>
      <p:ext uri="{BB962C8B-B14F-4D97-AF65-F5344CB8AC3E}">
        <p14:creationId xmlns:p14="http://schemas.microsoft.com/office/powerpoint/2010/main" val="468451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КУРС ВИВЧАЄ</a:t>
            </a:r>
            <a:endParaRPr lang="ru-RU" dirty="0"/>
          </a:p>
        </p:txBody>
      </p:sp>
      <p:sp>
        <p:nvSpPr>
          <p:cNvPr id="3" name="Объект 2"/>
          <p:cNvSpPr>
            <a:spLocks noGrp="1"/>
          </p:cNvSpPr>
          <p:nvPr>
            <p:ph idx="1"/>
          </p:nvPr>
        </p:nvSpPr>
        <p:spPr/>
        <p:txBody>
          <a:bodyPr>
            <a:normAutofit/>
          </a:bodyPr>
          <a:lstStyle/>
          <a:p>
            <a:pPr lvl="0"/>
            <a:r>
              <a:rPr lang="uk-UA" sz="2800" i="1" dirty="0"/>
              <a:t>Засвоєння понятійно-категоріального апарату, основних положень та принципів функціонування міжнародних компаній  в  умовах  </a:t>
            </a:r>
            <a:r>
              <a:rPr lang="uk-UA" sz="2800" i="1" dirty="0" smtClean="0"/>
              <a:t>глобалізації сприятиме  </a:t>
            </a:r>
            <a:r>
              <a:rPr lang="uk-UA" sz="2800" i="1" dirty="0"/>
              <a:t>глибокому  </a:t>
            </a:r>
            <a:r>
              <a:rPr lang="uk-UA" sz="2800" i="1" dirty="0" smtClean="0"/>
              <a:t>розумінню фахівцем всіх </a:t>
            </a:r>
            <a:r>
              <a:rPr lang="uk-UA" sz="2800" i="1" dirty="0"/>
              <a:t>елементів системи управління міжнародним </a:t>
            </a:r>
            <a:r>
              <a:rPr lang="uk-UA" sz="2800" i="1" dirty="0" smtClean="0"/>
              <a:t>бізнесом та забезпечить </a:t>
            </a:r>
            <a:r>
              <a:rPr lang="uk-UA" sz="2800" i="1" dirty="0"/>
              <a:t>можливість ефективного оперування ними в професійній діяльності.</a:t>
            </a:r>
            <a:endParaRPr lang="ru-RU" sz="2800" dirty="0"/>
          </a:p>
        </p:txBody>
      </p:sp>
      <p:sp>
        <p:nvSpPr>
          <p:cNvPr id="4" name="TextBox 3"/>
          <p:cNvSpPr txBox="1"/>
          <p:nvPr/>
        </p:nvSpPr>
        <p:spPr>
          <a:xfrm>
            <a:off x="10442864" y="542059"/>
            <a:ext cx="654627" cy="369332"/>
          </a:xfrm>
          <a:prstGeom prst="rect">
            <a:avLst/>
          </a:prstGeom>
          <a:noFill/>
        </p:spPr>
        <p:txBody>
          <a:bodyPr wrap="square" rtlCol="0">
            <a:spAutoFit/>
          </a:bodyPr>
          <a:lstStyle/>
          <a:p>
            <a:pPr algn="ctr"/>
            <a:r>
              <a:rPr lang="uk-UA" dirty="0"/>
              <a:t>4</a:t>
            </a:r>
            <a:endParaRPr lang="ru-RU" dirty="0"/>
          </a:p>
        </p:txBody>
      </p:sp>
    </p:spTree>
    <p:extLst>
      <p:ext uri="{BB962C8B-B14F-4D97-AF65-F5344CB8AC3E}">
        <p14:creationId xmlns:p14="http://schemas.microsoft.com/office/powerpoint/2010/main" val="4280185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КУРС ВИВЧАЄ</a:t>
            </a:r>
            <a:endParaRPr lang="ru-RU" dirty="0"/>
          </a:p>
        </p:txBody>
      </p:sp>
      <p:sp>
        <p:nvSpPr>
          <p:cNvPr id="3" name="Объект 2"/>
          <p:cNvSpPr>
            <a:spLocks noGrp="1"/>
          </p:cNvSpPr>
          <p:nvPr>
            <p:ph idx="1"/>
          </p:nvPr>
        </p:nvSpPr>
        <p:spPr/>
        <p:txBody>
          <a:bodyPr>
            <a:normAutofit fontScale="92500" lnSpcReduction="20000"/>
          </a:bodyPr>
          <a:lstStyle/>
          <a:p>
            <a:pPr lvl="0"/>
            <a:r>
              <a:rPr lang="uk-UA" sz="2800" i="1" dirty="0"/>
              <a:t>Визначення ролі, функцій та впливу </a:t>
            </a:r>
            <a:r>
              <a:rPr lang="uk-UA" sz="2800" i="1" dirty="0" smtClean="0"/>
              <a:t>міжнародних компаній і </a:t>
            </a:r>
            <a:r>
              <a:rPr lang="uk-UA" sz="2800" i="1" dirty="0"/>
              <a:t>транснаціональних </a:t>
            </a:r>
            <a:r>
              <a:rPr lang="uk-UA" sz="2800" i="1" dirty="0" smtClean="0"/>
              <a:t>корпорацій в </a:t>
            </a:r>
            <a:r>
              <a:rPr lang="uk-UA" sz="2800" i="1" dirty="0"/>
              <a:t>сфері діяльності  міжнародного  </a:t>
            </a:r>
            <a:r>
              <a:rPr lang="uk-UA" sz="2800" i="1" dirty="0" smtClean="0"/>
              <a:t>бізнесу на  </a:t>
            </a:r>
            <a:r>
              <a:rPr lang="uk-UA" sz="2800" i="1" dirty="0"/>
              <a:t>світову  економічну  систему</a:t>
            </a:r>
            <a:r>
              <a:rPr lang="uk-UA" sz="2800" i="1" dirty="0" smtClean="0"/>
              <a:t>, структуру  </a:t>
            </a:r>
            <a:r>
              <a:rPr lang="uk-UA" sz="2800" i="1" dirty="0"/>
              <a:t>світової торгівлі</a:t>
            </a:r>
            <a:r>
              <a:rPr lang="uk-UA" sz="2800" i="1" dirty="0" smtClean="0"/>
              <a:t>, зовнішньоекономічну  </a:t>
            </a:r>
            <a:r>
              <a:rPr lang="uk-UA" sz="2800" i="1" dirty="0"/>
              <a:t>діяльність</a:t>
            </a:r>
            <a:r>
              <a:rPr lang="uk-UA" sz="2800" i="1" dirty="0" smtClean="0"/>
              <a:t>,  фінансово-кредитну  </a:t>
            </a:r>
            <a:r>
              <a:rPr lang="uk-UA" sz="2800" i="1" dirty="0"/>
              <a:t>та  інвестиційну  </a:t>
            </a:r>
            <a:r>
              <a:rPr lang="uk-UA" sz="2800" i="1" dirty="0" smtClean="0"/>
              <a:t>діяльність орієнтоване  </a:t>
            </a:r>
            <a:r>
              <a:rPr lang="uk-UA" sz="2800" i="1" dirty="0"/>
              <a:t>на  розвиток  навичок  розв’язання  практичних  завдань,  пов’язаних  з  діяльністю державних  органів  в  сфері  ліцензування  і  квотування,  торгово-промислових  палат,  митних органів, брокерських і консультаційних підприємств тощо</a:t>
            </a:r>
            <a:endParaRPr lang="ru-RU" sz="2800" dirty="0"/>
          </a:p>
        </p:txBody>
      </p:sp>
      <p:sp>
        <p:nvSpPr>
          <p:cNvPr id="4" name="TextBox 3"/>
          <p:cNvSpPr txBox="1"/>
          <p:nvPr/>
        </p:nvSpPr>
        <p:spPr>
          <a:xfrm>
            <a:off x="10442864" y="542059"/>
            <a:ext cx="654627" cy="369332"/>
          </a:xfrm>
          <a:prstGeom prst="rect">
            <a:avLst/>
          </a:prstGeom>
          <a:noFill/>
        </p:spPr>
        <p:txBody>
          <a:bodyPr wrap="square" rtlCol="0">
            <a:spAutoFit/>
          </a:bodyPr>
          <a:lstStyle/>
          <a:p>
            <a:pPr algn="ctr"/>
            <a:r>
              <a:rPr lang="uk-UA" dirty="0" smtClean="0"/>
              <a:t>5</a:t>
            </a:r>
            <a:endParaRPr lang="ru-RU" dirty="0"/>
          </a:p>
        </p:txBody>
      </p:sp>
    </p:spTree>
    <p:extLst>
      <p:ext uri="{BB962C8B-B14F-4D97-AF65-F5344CB8AC3E}">
        <p14:creationId xmlns:p14="http://schemas.microsoft.com/office/powerpoint/2010/main" val="858311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РЕЗУЛЬТАТИ КУРСУ</a:t>
            </a:r>
            <a:br>
              <a:rPr lang="uk-UA" dirty="0" smtClean="0"/>
            </a:br>
            <a:r>
              <a:rPr lang="uk-UA" sz="2000" b="1" dirty="0"/>
              <a:t>У разі успішного завершення курсу студент </a:t>
            </a:r>
            <a:r>
              <a:rPr lang="uk-UA" sz="2000" b="1" u="sng" dirty="0"/>
              <a:t>зможе</a:t>
            </a:r>
            <a:r>
              <a:rPr lang="uk-UA" sz="2000" b="1" dirty="0"/>
              <a:t>:</a:t>
            </a:r>
            <a:r>
              <a:rPr lang="ru-RU" sz="2000" dirty="0"/>
              <a:t/>
            </a:r>
            <a:br>
              <a:rPr lang="ru-RU" sz="2000" dirty="0"/>
            </a:br>
            <a:endParaRPr lang="ru-RU" dirty="0"/>
          </a:p>
        </p:txBody>
      </p:sp>
      <p:sp>
        <p:nvSpPr>
          <p:cNvPr id="3" name="Объект 2"/>
          <p:cNvSpPr>
            <a:spLocks noGrp="1"/>
          </p:cNvSpPr>
          <p:nvPr>
            <p:ph idx="1"/>
          </p:nvPr>
        </p:nvSpPr>
        <p:spPr/>
        <p:txBody>
          <a:bodyPr>
            <a:normAutofit fontScale="92500" lnSpcReduction="10000"/>
          </a:bodyPr>
          <a:lstStyle/>
          <a:p>
            <a:pPr lvl="0"/>
            <a:r>
              <a:rPr lang="uk-UA" sz="1800" i="1" dirty="0" smtClean="0"/>
              <a:t>аналізувати </a:t>
            </a:r>
            <a:r>
              <a:rPr lang="uk-UA" sz="1800" i="1" dirty="0"/>
              <a:t>стан економічних процесів </a:t>
            </a:r>
            <a:r>
              <a:rPr lang="uk-UA" sz="1800" i="1" dirty="0" smtClean="0"/>
              <a:t>і явищ </a:t>
            </a:r>
            <a:r>
              <a:rPr lang="uk-UA" sz="1800" i="1" dirty="0"/>
              <a:t>на рівні структур міжнародних компаній в умовах </a:t>
            </a:r>
            <a:r>
              <a:rPr lang="uk-UA" sz="1800" i="1" dirty="0" smtClean="0"/>
              <a:t>глобалізації;</a:t>
            </a:r>
          </a:p>
          <a:p>
            <a:pPr lvl="0"/>
            <a:r>
              <a:rPr lang="uk-UA" sz="1800" i="1" dirty="0" smtClean="0"/>
              <a:t>прогнозувати </a:t>
            </a:r>
            <a:r>
              <a:rPr lang="uk-UA" sz="1800" i="1" dirty="0"/>
              <a:t>і визначати перспективи міжнародних компаній в умовах </a:t>
            </a:r>
            <a:r>
              <a:rPr lang="uk-UA" sz="1800" i="1" dirty="0" smtClean="0"/>
              <a:t>глобалізації з </a:t>
            </a:r>
            <a:r>
              <a:rPr lang="uk-UA" sz="1800" i="1" dirty="0"/>
              <a:t>використанням сучасних знань про методи, форми й інструменти </a:t>
            </a:r>
            <a:r>
              <a:rPr lang="uk-UA" sz="1800" i="1" dirty="0" smtClean="0"/>
              <a:t>регулювання таких процесів;</a:t>
            </a:r>
          </a:p>
          <a:p>
            <a:pPr lvl="0"/>
            <a:r>
              <a:rPr lang="uk-UA" sz="1800" i="1" dirty="0" smtClean="0"/>
              <a:t>Здійснювати прикладні </a:t>
            </a:r>
            <a:r>
              <a:rPr lang="uk-UA" sz="1800" i="1" dirty="0"/>
              <a:t>аналітичні </a:t>
            </a:r>
            <a:r>
              <a:rPr lang="uk-UA" sz="1800" i="1" dirty="0" smtClean="0"/>
              <a:t>дослідження проблем </a:t>
            </a:r>
            <a:r>
              <a:rPr lang="uk-UA" sz="1800" i="1" dirty="0"/>
              <a:t>розвитку міжнародних компаній в умовах  глобалізації із  застосуванням  інформаційно-аналітичного  інструментарію  та економіко-статистичних методів </a:t>
            </a:r>
            <a:r>
              <a:rPr lang="uk-UA" sz="1800" i="1" dirty="0" smtClean="0"/>
              <a:t>обчислення;</a:t>
            </a:r>
          </a:p>
          <a:p>
            <a:pPr lvl="0"/>
            <a:r>
              <a:rPr lang="uk-UA" sz="1800" i="1" dirty="0" smtClean="0"/>
              <a:t>Оперувати економічними особливостями розвитку </a:t>
            </a:r>
            <a:r>
              <a:rPr lang="uk-UA" sz="1800" i="1" dirty="0"/>
              <a:t>країн та регіонів, сучасних економічних </a:t>
            </a:r>
            <a:r>
              <a:rPr lang="uk-UA" sz="1800" i="1" dirty="0" smtClean="0"/>
              <a:t>глобальних, </a:t>
            </a:r>
            <a:r>
              <a:rPr lang="uk-UA" sz="1800" i="1" dirty="0"/>
              <a:t>регіональних та локальних процесів, в науковій і професійній </a:t>
            </a:r>
            <a:r>
              <a:rPr lang="uk-UA" sz="1800" i="1" dirty="0" smtClean="0"/>
              <a:t>діяльності;</a:t>
            </a:r>
          </a:p>
          <a:p>
            <a:pPr lvl="0"/>
            <a:r>
              <a:rPr lang="uk-UA" sz="1800" i="1" dirty="0" smtClean="0"/>
              <a:t>формувати </a:t>
            </a:r>
            <a:r>
              <a:rPr lang="uk-UA" sz="1800" i="1" dirty="0"/>
              <a:t>способи  і підходи  до  </a:t>
            </a:r>
            <a:r>
              <a:rPr lang="uk-UA" sz="1800" i="1" dirty="0" smtClean="0"/>
              <a:t>розв’язання практичних проблем  </a:t>
            </a:r>
            <a:r>
              <a:rPr lang="uk-UA" sz="1800" i="1" dirty="0"/>
              <a:t>і  завдань  у  сфері розвитку міжнародних компаній в умовах </a:t>
            </a:r>
            <a:r>
              <a:rPr lang="uk-UA" sz="1800" i="1" dirty="0" smtClean="0"/>
              <a:t>глобалізації з </a:t>
            </a:r>
            <a:r>
              <a:rPr lang="uk-UA" sz="1800" i="1" dirty="0"/>
              <a:t>урахуванням мінливості такого середовища.</a:t>
            </a:r>
            <a:endParaRPr lang="ru-RU" sz="1800" dirty="0"/>
          </a:p>
        </p:txBody>
      </p:sp>
      <p:sp>
        <p:nvSpPr>
          <p:cNvPr id="4" name="TextBox 3"/>
          <p:cNvSpPr txBox="1"/>
          <p:nvPr/>
        </p:nvSpPr>
        <p:spPr>
          <a:xfrm>
            <a:off x="10442864" y="542059"/>
            <a:ext cx="654627" cy="369332"/>
          </a:xfrm>
          <a:prstGeom prst="rect">
            <a:avLst/>
          </a:prstGeom>
          <a:noFill/>
        </p:spPr>
        <p:txBody>
          <a:bodyPr wrap="square" rtlCol="0">
            <a:spAutoFit/>
          </a:bodyPr>
          <a:lstStyle/>
          <a:p>
            <a:pPr algn="ctr"/>
            <a:r>
              <a:rPr lang="uk-UA" dirty="0" smtClean="0"/>
              <a:t>6</a:t>
            </a:r>
            <a:endParaRPr lang="ru-RU" dirty="0"/>
          </a:p>
        </p:txBody>
      </p:sp>
    </p:spTree>
    <p:extLst>
      <p:ext uri="{BB962C8B-B14F-4D97-AF65-F5344CB8AC3E}">
        <p14:creationId xmlns:p14="http://schemas.microsoft.com/office/powerpoint/2010/main" val="976033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ОСНОВНІ НАВЧАЛЬНІ РЕСУРСИ</a:t>
            </a:r>
            <a:r>
              <a:rPr lang="ru-RU" sz="2000" dirty="0" smtClean="0"/>
              <a:t/>
            </a:r>
            <a:br>
              <a:rPr lang="ru-RU" sz="2000" dirty="0" smtClean="0"/>
            </a:br>
            <a:endParaRPr lang="ru-RU" dirty="0"/>
          </a:p>
        </p:txBody>
      </p:sp>
      <p:sp>
        <p:nvSpPr>
          <p:cNvPr id="3" name="Объект 2"/>
          <p:cNvSpPr>
            <a:spLocks noGrp="1"/>
          </p:cNvSpPr>
          <p:nvPr>
            <p:ph idx="1"/>
          </p:nvPr>
        </p:nvSpPr>
        <p:spPr/>
        <p:txBody>
          <a:bodyPr>
            <a:normAutofit/>
          </a:bodyPr>
          <a:lstStyle/>
          <a:p>
            <a:pPr marL="0" indent="0">
              <a:buNone/>
            </a:pPr>
            <a:r>
              <a:rPr lang="uk-UA" sz="2800" i="1" dirty="0"/>
              <a:t>Презентації лекцій, плани семінарських занять, методичні рекомендації до виконання індивідуальних дослідницьких завдань та групових творчих проектів розміщені на платформі </a:t>
            </a:r>
            <a:r>
              <a:rPr lang="uk-UA" sz="2800" i="1" dirty="0" err="1"/>
              <a:t>Moodle</a:t>
            </a:r>
            <a:r>
              <a:rPr lang="uk-UA" sz="2800" i="1" dirty="0"/>
              <a:t>: </a:t>
            </a:r>
            <a:r>
              <a:rPr lang="uk-UA" sz="2800" u="sng" dirty="0"/>
              <a:t>https://</a:t>
            </a:r>
            <a:r>
              <a:rPr lang="uk-UA" sz="2800" u="sng" dirty="0" smtClean="0"/>
              <a:t>moodle.znu.edu.ua/course/view.php?id=11331</a:t>
            </a:r>
            <a:endParaRPr lang="ru-RU" sz="2800" dirty="0"/>
          </a:p>
          <a:p>
            <a:pPr marL="0" lvl="0" indent="0">
              <a:buNone/>
            </a:pPr>
            <a:endParaRPr lang="ru-RU" sz="2800" dirty="0"/>
          </a:p>
        </p:txBody>
      </p:sp>
      <p:sp>
        <p:nvSpPr>
          <p:cNvPr id="4" name="TextBox 3"/>
          <p:cNvSpPr txBox="1"/>
          <p:nvPr/>
        </p:nvSpPr>
        <p:spPr>
          <a:xfrm>
            <a:off x="10442864" y="542059"/>
            <a:ext cx="654627" cy="369332"/>
          </a:xfrm>
          <a:prstGeom prst="rect">
            <a:avLst/>
          </a:prstGeom>
          <a:noFill/>
        </p:spPr>
        <p:txBody>
          <a:bodyPr wrap="square" rtlCol="0">
            <a:spAutoFit/>
          </a:bodyPr>
          <a:lstStyle/>
          <a:p>
            <a:pPr algn="ctr"/>
            <a:r>
              <a:rPr lang="uk-UA" dirty="0" smtClean="0"/>
              <a:t>7</a:t>
            </a:r>
            <a:endParaRPr lang="ru-RU" dirty="0"/>
          </a:p>
        </p:txBody>
      </p:sp>
    </p:spTree>
    <p:extLst>
      <p:ext uri="{BB962C8B-B14F-4D97-AF65-F5344CB8AC3E}">
        <p14:creationId xmlns:p14="http://schemas.microsoft.com/office/powerpoint/2010/main" val="1177143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РЕГУЛЯЦІЇ І ПОЛІТИКИ КУРСУ</a:t>
            </a:r>
            <a:r>
              <a:rPr lang="ru-RU" sz="2000" dirty="0" smtClean="0"/>
              <a:t/>
            </a:r>
            <a:br>
              <a:rPr lang="ru-RU" sz="2000" dirty="0" smtClean="0"/>
            </a:b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uk-UA" sz="2800" b="1" dirty="0" smtClean="0"/>
              <a:t>Відвідування </a:t>
            </a:r>
            <a:r>
              <a:rPr lang="uk-UA" sz="2800" b="1" dirty="0"/>
              <a:t>занять. Регуляція пропусків.</a:t>
            </a:r>
            <a:endParaRPr lang="ru-RU" sz="2800" dirty="0"/>
          </a:p>
          <a:p>
            <a:pPr marL="0" indent="0">
              <a:buNone/>
            </a:pPr>
            <a:r>
              <a:rPr lang="uk-UA" sz="2800" i="1" dirty="0"/>
              <a:t>Проблемно-інтерактивний характер курсу передбачає обов’язкове відвідування аудиторних занять. Студенти, які за певних обставин не можуть відвідувати заняття регулярно, повинні впродовж тижня узгодити із викладачем графік індивідуального відпрацювання пропущених занять. Відпрацювання занять здійснюється усно у формі співбесіди за питаннями, визначеними планом заняття, або, в разі необхідності, письмово за допомогою системи </a:t>
            </a:r>
            <a:r>
              <a:rPr lang="en-US" sz="2800" i="1" dirty="0"/>
              <a:t>Moodle</a:t>
            </a:r>
            <a:r>
              <a:rPr lang="ru-RU" sz="2800" i="1" dirty="0"/>
              <a:t>.</a:t>
            </a:r>
            <a:endParaRPr lang="ru-RU" sz="2800" dirty="0"/>
          </a:p>
          <a:p>
            <a:pPr marL="0" lvl="0" indent="0">
              <a:buNone/>
            </a:pPr>
            <a:endParaRPr lang="ru-RU" sz="2800" dirty="0"/>
          </a:p>
        </p:txBody>
      </p:sp>
      <p:sp>
        <p:nvSpPr>
          <p:cNvPr id="4" name="TextBox 3"/>
          <p:cNvSpPr txBox="1"/>
          <p:nvPr/>
        </p:nvSpPr>
        <p:spPr>
          <a:xfrm>
            <a:off x="10442864" y="542059"/>
            <a:ext cx="654627" cy="369332"/>
          </a:xfrm>
          <a:prstGeom prst="rect">
            <a:avLst/>
          </a:prstGeom>
          <a:noFill/>
        </p:spPr>
        <p:txBody>
          <a:bodyPr wrap="square" rtlCol="0">
            <a:spAutoFit/>
          </a:bodyPr>
          <a:lstStyle/>
          <a:p>
            <a:pPr algn="ctr"/>
            <a:r>
              <a:rPr lang="uk-UA" dirty="0" smtClean="0"/>
              <a:t>8</a:t>
            </a:r>
            <a:endParaRPr lang="ru-RU" dirty="0"/>
          </a:p>
        </p:txBody>
      </p:sp>
    </p:spTree>
    <p:extLst>
      <p:ext uri="{BB962C8B-B14F-4D97-AF65-F5344CB8AC3E}">
        <p14:creationId xmlns:p14="http://schemas.microsoft.com/office/powerpoint/2010/main" val="1016440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РЕГУЛЯЦІЇ І ПОЛІТИКИ КУРСУ</a:t>
            </a:r>
            <a:r>
              <a:rPr lang="ru-RU" sz="2000" dirty="0" smtClean="0"/>
              <a:t/>
            </a:r>
            <a:br>
              <a:rPr lang="ru-RU" sz="2000" dirty="0" smtClean="0"/>
            </a:br>
            <a:endParaRPr lang="ru-RU" dirty="0"/>
          </a:p>
        </p:txBody>
      </p:sp>
      <p:sp>
        <p:nvSpPr>
          <p:cNvPr id="3" name="Объект 2"/>
          <p:cNvSpPr>
            <a:spLocks noGrp="1"/>
          </p:cNvSpPr>
          <p:nvPr>
            <p:ph idx="1"/>
          </p:nvPr>
        </p:nvSpPr>
        <p:spPr/>
        <p:txBody>
          <a:bodyPr>
            <a:normAutofit fontScale="77500" lnSpcReduction="20000"/>
          </a:bodyPr>
          <a:lstStyle/>
          <a:p>
            <a:pPr marL="0" indent="0">
              <a:buNone/>
            </a:pPr>
            <a:r>
              <a:rPr lang="uk-UA" sz="2800" b="1" dirty="0"/>
              <a:t>Політика академічної доброчесності</a:t>
            </a:r>
            <a:endParaRPr lang="ru-RU" sz="2800" dirty="0"/>
          </a:p>
          <a:p>
            <a:pPr marL="0" indent="0">
              <a:buNone/>
            </a:pPr>
            <a:r>
              <a:rPr lang="uk-UA" sz="2800" i="1" dirty="0"/>
              <a:t>Усі письмові роботи, перевіряються на наявність плагіату за допомогою </a:t>
            </a:r>
            <a:r>
              <a:rPr lang="uk-UA" sz="2800" i="1" dirty="0" smtClean="0"/>
              <a:t>програмного забезпечення. </a:t>
            </a:r>
            <a:r>
              <a:rPr lang="uk-UA" sz="2800" i="1" dirty="0"/>
              <a:t>Відповідно до чинних правових норм, плагіатом вважатиметься: копіювання чужої наукової роботи чи декількох робіт та оприлюднення результату під своїм іменем; створення суміші власного та запозиченого тексту без належного цитування джерел; </a:t>
            </a:r>
            <a:r>
              <a:rPr lang="uk-UA" sz="2800" i="1" dirty="0" err="1"/>
              <a:t>рерайт</a:t>
            </a:r>
            <a:r>
              <a:rPr lang="uk-UA" sz="2800" i="1" dirty="0"/>
              <a:t> (перефразування чужої праці без згадування оригінального автора). Будь-яка ідея, думка чи речення, ілюстрація чи фото, яке ви запозичуєте, має супроводжуватися посиланням на першоджерело. </a:t>
            </a:r>
            <a:endParaRPr lang="ru-RU" sz="2800" dirty="0"/>
          </a:p>
          <a:p>
            <a:pPr marL="0" indent="0">
              <a:buNone/>
            </a:pPr>
            <a:r>
              <a:rPr lang="uk-UA" sz="2800" i="1" dirty="0"/>
              <a:t>Роботи, у яких виявлено ознаки плагіату, до розгляду не приймаються і відхиляються без права перескладання. </a:t>
            </a:r>
            <a:endParaRPr lang="ru-RU" sz="2800" dirty="0"/>
          </a:p>
          <a:p>
            <a:pPr marL="0" lvl="0" indent="0">
              <a:buNone/>
            </a:pPr>
            <a:endParaRPr lang="ru-RU" sz="2800" dirty="0"/>
          </a:p>
        </p:txBody>
      </p:sp>
      <p:sp>
        <p:nvSpPr>
          <p:cNvPr id="4" name="TextBox 3"/>
          <p:cNvSpPr txBox="1"/>
          <p:nvPr/>
        </p:nvSpPr>
        <p:spPr>
          <a:xfrm>
            <a:off x="10442864" y="542059"/>
            <a:ext cx="654627" cy="369332"/>
          </a:xfrm>
          <a:prstGeom prst="rect">
            <a:avLst/>
          </a:prstGeom>
          <a:noFill/>
        </p:spPr>
        <p:txBody>
          <a:bodyPr wrap="square" rtlCol="0">
            <a:spAutoFit/>
          </a:bodyPr>
          <a:lstStyle/>
          <a:p>
            <a:pPr algn="ctr"/>
            <a:r>
              <a:rPr lang="uk-UA" dirty="0" smtClean="0"/>
              <a:t>9</a:t>
            </a:r>
            <a:endParaRPr lang="ru-RU" dirty="0"/>
          </a:p>
        </p:txBody>
      </p:sp>
    </p:spTree>
    <p:extLst>
      <p:ext uri="{BB962C8B-B14F-4D97-AF65-F5344CB8AC3E}">
        <p14:creationId xmlns:p14="http://schemas.microsoft.com/office/powerpoint/2010/main" val="12196719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40</TotalTime>
  <Words>681</Words>
  <Application>Microsoft Office PowerPoint</Application>
  <PresentationFormat>Широкоэкранный</PresentationFormat>
  <Paragraphs>47</Paragraphs>
  <Slides>11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11</vt:i4>
      </vt:variant>
    </vt:vector>
  </HeadingPairs>
  <TitlesOfParts>
    <vt:vector size="15" baseType="lpstr">
      <vt:lpstr>Arial</vt:lpstr>
      <vt:lpstr>Century Gothic</vt:lpstr>
      <vt:lpstr>Wingdings 3</vt:lpstr>
      <vt:lpstr>Ион</vt:lpstr>
      <vt:lpstr>ПРЕЗЕНТАЦІЯ КУРСУ МІЖНАРОДНІ КОМПАНІЇ В УМОВАХ ГЛОБАЛІЗАЦІЇ</vt:lpstr>
      <vt:lpstr>ОПИС КУРСУ</vt:lpstr>
      <vt:lpstr>МЕТА КУРСУ</vt:lpstr>
      <vt:lpstr>КУРС ВИВЧАЄ</vt:lpstr>
      <vt:lpstr>КУРС ВИВЧАЄ</vt:lpstr>
      <vt:lpstr>РЕЗУЛЬТАТИ КУРСУ У разі успішного завершення курсу студент зможе: </vt:lpstr>
      <vt:lpstr>ОСНОВНІ НАВЧАЛЬНІ РЕСУРСИ </vt:lpstr>
      <vt:lpstr>РЕГУЛЯЦІЇ І ПОЛІТИКИ КУРСУ </vt:lpstr>
      <vt:lpstr>РЕГУЛЯЦІЇ І ПОЛІТИКИ КУРСУ </vt:lpstr>
      <vt:lpstr>РЕГУЛЯЦІЇ І ПОЛІТИКИ КУРСУ </vt:lpstr>
      <vt:lpstr>РЕГУЛЯЦІЇ І ПОЛІТИКИ КУРСУ </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КУРСУ КОМЕРЦІЙНА ДИПЛОМАТІЯ</dc:title>
  <dc:creator>Serhii Korinnyi</dc:creator>
  <cp:lastModifiedBy>Юлия Кусакова</cp:lastModifiedBy>
  <cp:revision>29</cp:revision>
  <dcterms:created xsi:type="dcterms:W3CDTF">2020-09-09T06:09:25Z</dcterms:created>
  <dcterms:modified xsi:type="dcterms:W3CDTF">2025-09-05T12:30:47Z</dcterms:modified>
</cp:coreProperties>
</file>