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0CF6F8-5EAD-494D-9088-C21FA7C10F88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4A65FE2-5CCA-4DF6-A4AC-53A1F581C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/>
              <a:t>Неповне</a:t>
            </a:r>
            <a:r>
              <a:rPr lang="ru-RU" b="1" dirty="0"/>
              <a:t> </a:t>
            </a:r>
            <a:r>
              <a:rPr lang="ru-RU" b="1" dirty="0" err="1"/>
              <a:t>домінування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8. У </a:t>
            </a:r>
            <a:r>
              <a:rPr lang="ru-RU" b="1" dirty="0" err="1"/>
              <a:t>людини</a:t>
            </a:r>
            <a:r>
              <a:rPr lang="ru-RU" b="1" dirty="0"/>
              <a:t> </a:t>
            </a:r>
            <a:r>
              <a:rPr lang="ru-RU" b="1" dirty="0" err="1"/>
              <a:t>кучеряве</a:t>
            </a:r>
            <a:r>
              <a:rPr lang="ru-RU" b="1" dirty="0"/>
              <a:t> </a:t>
            </a:r>
            <a:r>
              <a:rPr lang="ru-RU" b="1" dirty="0" err="1"/>
              <a:t>волосся</a:t>
            </a:r>
            <a:r>
              <a:rPr lang="ru-RU" b="1" dirty="0"/>
              <a:t> </a:t>
            </a:r>
            <a:r>
              <a:rPr lang="ru-RU" b="1" dirty="0" err="1"/>
              <a:t>домінує</a:t>
            </a:r>
            <a:r>
              <a:rPr lang="ru-RU" b="1" dirty="0"/>
              <a:t> над гладеньким. </a:t>
            </a:r>
            <a:r>
              <a:rPr lang="ru-RU" b="1" dirty="0" err="1"/>
              <a:t>Кучерявий</a:t>
            </a:r>
            <a:r>
              <a:rPr lang="ru-RU" b="1" dirty="0"/>
              <a:t> </a:t>
            </a:r>
            <a:r>
              <a:rPr lang="ru-RU" b="1" dirty="0" err="1"/>
              <a:t>батько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мати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гладеньким </a:t>
            </a:r>
            <a:r>
              <a:rPr lang="ru-RU" b="1" dirty="0" err="1"/>
              <a:t>волоссям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трьох</a:t>
            </a:r>
            <a:r>
              <a:rPr lang="ru-RU" b="1" dirty="0"/>
              <a:t> </a:t>
            </a:r>
            <a:r>
              <a:rPr lang="ru-RU" b="1" dirty="0" err="1"/>
              <a:t>кучерявих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двох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гладеньким</a:t>
            </a:r>
            <a:r>
              <a:rPr lang="ru-RU" b="1" dirty="0"/>
              <a:t> </a:t>
            </a:r>
            <a:r>
              <a:rPr lang="ru-RU" b="1" dirty="0" err="1"/>
              <a:t>волоссям</a:t>
            </a:r>
            <a:r>
              <a:rPr lang="ru-RU" b="1" dirty="0"/>
              <a:t>.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генотипи</a:t>
            </a:r>
            <a:r>
              <a:rPr lang="ru-RU" b="1" dirty="0"/>
              <a:t> </a:t>
            </a:r>
            <a:r>
              <a:rPr lang="ru-RU" b="1" dirty="0" err="1"/>
              <a:t>усіх</a:t>
            </a:r>
            <a:r>
              <a:rPr lang="ru-RU" b="1" dirty="0"/>
              <a:t> </a:t>
            </a:r>
            <a:r>
              <a:rPr lang="ru-RU" b="1" dirty="0" err="1"/>
              <a:t>членів</a:t>
            </a:r>
            <a:r>
              <a:rPr lang="ru-RU" b="1" dirty="0"/>
              <a:t> </a:t>
            </a:r>
            <a:r>
              <a:rPr lang="ru-RU" b="1" dirty="0" err="1"/>
              <a:t>сім’ї</a:t>
            </a:r>
            <a:r>
              <a:rPr lang="ru-RU" b="1" dirty="0"/>
              <a:t>? </a:t>
            </a:r>
            <a:r>
              <a:rPr lang="ru-RU" b="1" dirty="0" err="1"/>
              <a:t>Поясніть</a:t>
            </a:r>
            <a:r>
              <a:rPr lang="ru-RU" b="1" dirty="0"/>
              <a:t> </a:t>
            </a:r>
            <a:r>
              <a:rPr lang="ru-RU" b="1" dirty="0" err="1"/>
              <a:t>одержані</a:t>
            </a:r>
            <a:r>
              <a:rPr lang="ru-RU" b="1" dirty="0"/>
              <a:t> </a:t>
            </a:r>
            <a:r>
              <a:rPr lang="ru-RU" b="1" dirty="0" err="1"/>
              <a:t>розчеплення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1342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06896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9. </a:t>
            </a:r>
            <a:r>
              <a:rPr lang="ru-RU" b="1" dirty="0" err="1" smtClean="0"/>
              <a:t>Рецесивний</a:t>
            </a:r>
            <a:r>
              <a:rPr lang="ru-RU" b="1" dirty="0" smtClean="0"/>
              <a:t> </a:t>
            </a:r>
            <a:r>
              <a:rPr lang="ru-RU" b="1" dirty="0" err="1"/>
              <a:t>алель</a:t>
            </a:r>
            <a:r>
              <a:rPr lang="ru-RU" b="1" dirty="0"/>
              <a:t> </a:t>
            </a:r>
            <a:r>
              <a:rPr lang="ru-RU" b="1" i="1" dirty="0"/>
              <a:t>а </a:t>
            </a:r>
            <a:r>
              <a:rPr lang="ru-RU" b="1" i="1" dirty="0" err="1"/>
              <a:t>викликає</a:t>
            </a:r>
            <a:r>
              <a:rPr lang="ru-RU" b="1" i="1" dirty="0"/>
              <a:t> у </a:t>
            </a:r>
            <a:r>
              <a:rPr lang="ru-RU" b="1" i="1" dirty="0" err="1"/>
              <a:t>людини</a:t>
            </a:r>
            <a:r>
              <a:rPr lang="ru-RU" b="1" i="1" dirty="0"/>
              <a:t> </a:t>
            </a:r>
            <a:r>
              <a:rPr lang="ru-RU" b="1" i="1" dirty="0" err="1"/>
              <a:t>спадкову</a:t>
            </a:r>
            <a:r>
              <a:rPr lang="ru-RU" b="1" i="1" dirty="0"/>
              <a:t> хворобу </a:t>
            </a:r>
            <a:r>
              <a:rPr lang="ru-RU" b="1" i="1" dirty="0" err="1"/>
              <a:t>анофтальмію</a:t>
            </a:r>
            <a:r>
              <a:rPr lang="ru-RU" b="1" i="1" dirty="0"/>
              <a:t> (</a:t>
            </a:r>
            <a:r>
              <a:rPr lang="ru-RU" b="1" i="1" dirty="0" err="1"/>
              <a:t>відсутність</a:t>
            </a:r>
            <a:r>
              <a:rPr lang="ru-RU" b="1" i="1" dirty="0"/>
              <a:t> </a:t>
            </a:r>
            <a:r>
              <a:rPr lang="ru-RU" b="1" i="1" dirty="0" err="1"/>
              <a:t>очних</a:t>
            </a:r>
            <a:r>
              <a:rPr lang="ru-RU" b="1" i="1" dirty="0"/>
              <a:t> </a:t>
            </a:r>
            <a:r>
              <a:rPr lang="ru-RU" b="1" i="1" dirty="0" err="1"/>
              <a:t>яблук</a:t>
            </a:r>
            <a:r>
              <a:rPr lang="ru-RU" b="1" i="1" dirty="0"/>
              <a:t>). </a:t>
            </a:r>
            <a:r>
              <a:rPr lang="ru-RU" b="1" i="1" dirty="0" err="1"/>
              <a:t>Домінантний</a:t>
            </a:r>
            <a:r>
              <a:rPr lang="ru-RU" b="1" i="1" dirty="0"/>
              <a:t> </a:t>
            </a:r>
            <a:r>
              <a:rPr lang="ru-RU" b="1" i="1" dirty="0" err="1"/>
              <a:t>алель</a:t>
            </a:r>
            <a:r>
              <a:rPr lang="ru-RU" b="1" i="1" dirty="0"/>
              <a:t> А </a:t>
            </a:r>
            <a:r>
              <a:rPr lang="ru-RU" b="1" i="1" dirty="0" err="1"/>
              <a:t>визначає</a:t>
            </a:r>
            <a:r>
              <a:rPr lang="ru-RU" b="1" i="1" dirty="0"/>
              <a:t> </a:t>
            </a:r>
            <a:r>
              <a:rPr lang="ru-RU" b="1" i="1" dirty="0" err="1"/>
              <a:t>нормальний</a:t>
            </a:r>
            <a:r>
              <a:rPr lang="ru-RU" b="1" i="1" dirty="0"/>
              <a:t> </a:t>
            </a:r>
            <a:r>
              <a:rPr lang="ru-RU" b="1" i="1" dirty="0" err="1"/>
              <a:t>розвиток</a:t>
            </a:r>
            <a:r>
              <a:rPr lang="ru-RU" b="1" i="1" dirty="0"/>
              <a:t> очей. </a:t>
            </a:r>
          </a:p>
          <a:p>
            <a:r>
              <a:rPr lang="ru-RU" b="1" dirty="0"/>
              <a:t>А. </a:t>
            </a:r>
            <a:r>
              <a:rPr lang="ru-RU" b="1" dirty="0" err="1"/>
              <a:t>Визначте</a:t>
            </a:r>
            <a:r>
              <a:rPr lang="ru-RU" b="1" dirty="0"/>
              <a:t> </a:t>
            </a:r>
            <a:r>
              <a:rPr lang="ru-RU" b="1" dirty="0" err="1"/>
              <a:t>розчеплення</a:t>
            </a:r>
            <a:r>
              <a:rPr lang="ru-RU" b="1" dirty="0"/>
              <a:t> у F1 за генотипом та фенотипом,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чоловік</a:t>
            </a:r>
            <a:r>
              <a:rPr lang="ru-RU" b="1" dirty="0"/>
              <a:t> </a:t>
            </a:r>
            <a:r>
              <a:rPr lang="ru-RU" b="1" dirty="0" err="1"/>
              <a:t>гетерозиготний</a:t>
            </a:r>
            <a:r>
              <a:rPr lang="ru-RU" b="1" dirty="0"/>
              <a:t> за геном </a:t>
            </a:r>
            <a:r>
              <a:rPr lang="ru-RU" b="1" i="1" dirty="0"/>
              <a:t>А </a:t>
            </a:r>
            <a:r>
              <a:rPr lang="ru-RU" b="1" i="1" dirty="0" err="1"/>
              <a:t>одружився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жінкою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нормальним</a:t>
            </a:r>
            <a:r>
              <a:rPr lang="ru-RU" b="1" i="1" dirty="0"/>
              <a:t> </a:t>
            </a:r>
            <a:r>
              <a:rPr lang="ru-RU" b="1" i="1" dirty="0" err="1"/>
              <a:t>розвитком</a:t>
            </a:r>
            <a:r>
              <a:rPr lang="ru-RU" b="1" i="1" dirty="0"/>
              <a:t> очей. </a:t>
            </a:r>
          </a:p>
          <a:p>
            <a:r>
              <a:rPr lang="ru-RU" b="1" dirty="0"/>
              <a:t>Б. Яке </a:t>
            </a:r>
            <a:r>
              <a:rPr lang="ru-RU" b="1" dirty="0" err="1"/>
              <a:t>розчеплення</a:t>
            </a:r>
            <a:r>
              <a:rPr lang="ru-RU" b="1" dirty="0"/>
              <a:t> за фенотипом </a:t>
            </a:r>
            <a:r>
              <a:rPr lang="ru-RU" b="1" dirty="0" err="1"/>
              <a:t>виявиться</a:t>
            </a:r>
            <a:r>
              <a:rPr lang="ru-RU" b="1" dirty="0"/>
              <a:t> у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?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72009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140968"/>
            <a:ext cx="76104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10. </a:t>
            </a:r>
            <a:r>
              <a:rPr lang="ru-RU" dirty="0" err="1" smtClean="0"/>
              <a:t>Родинна</a:t>
            </a:r>
            <a:r>
              <a:rPr lang="ru-RU" dirty="0" smtClean="0"/>
              <a:t> </a:t>
            </a:r>
            <a:r>
              <a:rPr lang="ru-RU" dirty="0" err="1" smtClean="0"/>
              <a:t>гіперхолестерінемія</a:t>
            </a:r>
            <a:r>
              <a:rPr lang="ru-RU" dirty="0" smtClean="0"/>
              <a:t> </a:t>
            </a:r>
            <a:r>
              <a:rPr lang="ru-RU" dirty="0" err="1" smtClean="0"/>
              <a:t>успадковується</a:t>
            </a:r>
            <a:r>
              <a:rPr lang="ru-RU" dirty="0" smtClean="0"/>
              <a:t> </a:t>
            </a:r>
            <a:r>
              <a:rPr lang="ru-RU" dirty="0" err="1" smtClean="0"/>
              <a:t>домінантно</a:t>
            </a:r>
            <a:r>
              <a:rPr lang="ru-RU" dirty="0" smtClean="0"/>
              <a:t> через </a:t>
            </a:r>
            <a:r>
              <a:rPr lang="ru-RU" dirty="0" err="1" smtClean="0"/>
              <a:t>аутосоми</a:t>
            </a:r>
            <a:r>
              <a:rPr lang="ru-RU" dirty="0" smtClean="0"/>
              <a:t>. У </a:t>
            </a:r>
            <a:r>
              <a:rPr lang="ru-RU" dirty="0" err="1" smtClean="0"/>
              <a:t>гетерозигот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холестерину в </a:t>
            </a:r>
            <a:r>
              <a:rPr lang="ru-RU" dirty="0" err="1" smtClean="0"/>
              <a:t>крові</a:t>
            </a:r>
            <a:r>
              <a:rPr lang="ru-RU" dirty="0" smtClean="0"/>
              <a:t>; у </a:t>
            </a:r>
            <a:r>
              <a:rPr lang="ru-RU" dirty="0" err="1" smtClean="0"/>
              <a:t>гомозигот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ксантоми</a:t>
            </a:r>
            <a:r>
              <a:rPr lang="ru-RU" dirty="0" smtClean="0"/>
              <a:t> (</a:t>
            </a:r>
            <a:r>
              <a:rPr lang="ru-RU" dirty="0" err="1" smtClean="0"/>
              <a:t>доброякісні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)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сухожилків</a:t>
            </a:r>
            <a:r>
              <a:rPr lang="ru-RU" dirty="0" smtClean="0"/>
              <a:t>, атеросклероз.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гіперхолестерінемії</a:t>
            </a:r>
            <a:r>
              <a:rPr lang="ru-RU" dirty="0" smtClean="0"/>
              <a:t> в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обоє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холестерину в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s://uahistory.co/zno/general-biology-a-collection-of-tasks-2020-barna/general-biology-a-collection-of-tasks-2020-barna.files/image1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444876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11. В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дідусів</a:t>
            </a:r>
            <a:r>
              <a:rPr lang="ru-RU" dirty="0" smtClean="0"/>
              <a:t> </a:t>
            </a:r>
            <a:r>
              <a:rPr lang="ru-RU" dirty="0" err="1" smtClean="0"/>
              <a:t>хвилясте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а в </a:t>
            </a:r>
            <a:r>
              <a:rPr lang="ru-RU" dirty="0" err="1" smtClean="0"/>
              <a:t>обох</a:t>
            </a:r>
            <a:r>
              <a:rPr lang="ru-RU" dirty="0" smtClean="0"/>
              <a:t> бабусь — </a:t>
            </a:r>
            <a:r>
              <a:rPr lang="ru-RU" dirty="0" err="1" smtClean="0"/>
              <a:t>кучеряве</a:t>
            </a:r>
            <a:r>
              <a:rPr lang="ru-RU" dirty="0" smtClean="0"/>
              <a:t>. У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— </a:t>
            </a:r>
            <a:r>
              <a:rPr lang="ru-RU" dirty="0" err="1" smtClean="0"/>
              <a:t>хвилясте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батька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дитини</a:t>
            </a:r>
            <a:r>
              <a:rPr lang="ru-RU" dirty="0" smtClean="0"/>
              <a:t> — </a:t>
            </a:r>
            <a:r>
              <a:rPr lang="ru-RU" dirty="0" err="1" smtClean="0"/>
              <a:t>кучеряве</a:t>
            </a:r>
            <a:r>
              <a:rPr lang="ru-RU" dirty="0" smtClean="0"/>
              <a:t>. </a:t>
            </a:r>
            <a:r>
              <a:rPr lang="ru-RU" dirty="0" err="1" smtClean="0"/>
              <a:t>Встановіть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Яка </a:t>
            </a:r>
            <a:r>
              <a:rPr lang="ru-RU" dirty="0" err="1" smtClean="0"/>
              <a:t>вірогідність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наступної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хвилястим</a:t>
            </a:r>
            <a:r>
              <a:rPr lang="ru-RU" dirty="0" smtClean="0"/>
              <a:t> </a:t>
            </a:r>
            <a:r>
              <a:rPr lang="ru-RU" dirty="0" err="1" smtClean="0"/>
              <a:t>волоссям</a:t>
            </a:r>
            <a:r>
              <a:rPr lang="ru-RU" dirty="0" smtClean="0"/>
              <a:t>; </a:t>
            </a:r>
            <a:r>
              <a:rPr lang="ru-RU" dirty="0" err="1" smtClean="0"/>
              <a:t>з</a:t>
            </a:r>
            <a:r>
              <a:rPr lang="ru-RU" dirty="0" smtClean="0"/>
              <a:t> прямим </a:t>
            </a:r>
            <a:r>
              <a:rPr lang="ru-RU" dirty="0" err="1" smtClean="0"/>
              <a:t>волоссям</a:t>
            </a:r>
            <a:r>
              <a:rPr lang="ru-RU" dirty="0" smtClean="0"/>
              <a:t> (ген кучерявого </a:t>
            </a:r>
            <a:r>
              <a:rPr lang="ru-RU" dirty="0" err="1" smtClean="0"/>
              <a:t>волосся</a:t>
            </a:r>
            <a:r>
              <a:rPr lang="ru-RU" dirty="0" smtClean="0"/>
              <a:t> не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домінує</a:t>
            </a:r>
            <a:r>
              <a:rPr lang="ru-RU" dirty="0" smtClean="0"/>
              <a:t> над геном прямого </a:t>
            </a:r>
            <a:r>
              <a:rPr lang="ru-RU" dirty="0" err="1" smtClean="0"/>
              <a:t>волосся</a:t>
            </a:r>
            <a:r>
              <a:rPr lang="ru-RU" dirty="0" smtClean="0"/>
              <a:t>)?</a:t>
            </a:r>
            <a:endParaRPr lang="ru-RU" dirty="0"/>
          </a:p>
        </p:txBody>
      </p:sp>
      <p:pic>
        <p:nvPicPr>
          <p:cNvPr id="26626" name="Picture 2" descr="https://uahistory.co/zno/general-biology-a-collection-of-tasks-2020-barna/general-biology-a-collection-of-tasks-2020-barna.files/image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72816"/>
            <a:ext cx="5455662" cy="20162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9552" y="4077072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Відповідь</a:t>
            </a:r>
            <a:r>
              <a:rPr lang="ru-RU" b="1" dirty="0" smtClean="0"/>
              <a:t>. </a:t>
            </a:r>
            <a:r>
              <a:rPr lang="ru-RU" dirty="0" smtClean="0"/>
              <a:t>За генотипом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дідусі</a:t>
            </a:r>
            <a:r>
              <a:rPr lang="ru-RU" dirty="0" smtClean="0"/>
              <a:t> — </a:t>
            </a:r>
            <a:r>
              <a:rPr lang="ru-RU" dirty="0" err="1" smtClean="0"/>
              <a:t>гетерозиготні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),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бабусі</a:t>
            </a:r>
            <a:r>
              <a:rPr lang="ru-RU" dirty="0" smtClean="0"/>
              <a:t> — </a:t>
            </a:r>
            <a:r>
              <a:rPr lang="ru-RU" dirty="0" err="1" smtClean="0"/>
              <a:t>гомозиготні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(АА),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— </a:t>
            </a:r>
            <a:r>
              <a:rPr lang="ru-RU" dirty="0" err="1" smtClean="0"/>
              <a:t>гетерозиготна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),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— </a:t>
            </a:r>
            <a:r>
              <a:rPr lang="ru-RU" dirty="0" err="1" smtClean="0"/>
              <a:t>гомозиготні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(АА). </a:t>
            </a:r>
            <a:r>
              <a:rPr lang="ru-RU" dirty="0" err="1" smtClean="0"/>
              <a:t>Вірогідність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наступної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хвилястим</a:t>
            </a:r>
            <a:r>
              <a:rPr lang="ru-RU" dirty="0" smtClean="0"/>
              <a:t> </a:t>
            </a:r>
            <a:r>
              <a:rPr lang="ru-RU" dirty="0" err="1" smtClean="0"/>
              <a:t>волоссям</a:t>
            </a:r>
            <a:r>
              <a:rPr lang="ru-RU" dirty="0" smtClean="0"/>
              <a:t> становить 50%; </a:t>
            </a:r>
            <a:r>
              <a:rPr lang="ru-RU" dirty="0" err="1" smtClean="0"/>
              <a:t>з</a:t>
            </a:r>
            <a:r>
              <a:rPr lang="ru-RU" dirty="0" smtClean="0"/>
              <a:t> прямим </a:t>
            </a:r>
            <a:r>
              <a:rPr lang="ru-RU" dirty="0" err="1" smtClean="0"/>
              <a:t>волоссям</a:t>
            </a:r>
            <a:r>
              <a:rPr lang="ru-RU" dirty="0" smtClean="0"/>
              <a:t> — 0%.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12. </a:t>
            </a:r>
            <a:r>
              <a:rPr lang="ru-RU" dirty="0" err="1" smtClean="0"/>
              <a:t>Аутосомний</a:t>
            </a:r>
            <a:r>
              <a:rPr lang="ru-RU" dirty="0" smtClean="0"/>
              <a:t> ген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неповним</a:t>
            </a:r>
            <a:r>
              <a:rPr lang="ru-RU" dirty="0" smtClean="0"/>
              <a:t> </a:t>
            </a:r>
            <a:r>
              <a:rPr lang="ru-RU" dirty="0" err="1" smtClean="0"/>
              <a:t>домінуванням</a:t>
            </a:r>
            <a:r>
              <a:rPr lang="ru-RU" dirty="0" smtClean="0"/>
              <a:t> у гомозиготному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сильну</a:t>
            </a:r>
            <a:r>
              <a:rPr lang="ru-RU" dirty="0" smtClean="0"/>
              <a:t> </a:t>
            </a:r>
            <a:r>
              <a:rPr lang="ru-RU" dirty="0" err="1" smtClean="0"/>
              <a:t>деформацію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гетерозигот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вкорочення</a:t>
            </a:r>
            <a:r>
              <a:rPr lang="ru-RU" dirty="0" smtClean="0"/>
              <a:t> </a:t>
            </a:r>
            <a:r>
              <a:rPr lang="ru-RU" dirty="0" err="1" smtClean="0"/>
              <a:t>пальців</a:t>
            </a:r>
            <a:r>
              <a:rPr lang="ru-RU" dirty="0" smtClean="0"/>
              <a:t> (</a:t>
            </a:r>
            <a:r>
              <a:rPr lang="ru-RU" dirty="0" err="1" smtClean="0"/>
              <a:t>брахідактилію</a:t>
            </a:r>
            <a:r>
              <a:rPr lang="ru-RU" dirty="0" smtClean="0"/>
              <a:t>).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фенотипи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у </a:t>
            </a:r>
            <a:r>
              <a:rPr lang="ru-RU" dirty="0" err="1" smtClean="0"/>
              <a:t>сім’ї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здоровий, а в </a:t>
            </a:r>
            <a:r>
              <a:rPr lang="ru-RU" dirty="0" err="1" smtClean="0"/>
              <a:t>іншого</a:t>
            </a:r>
            <a:r>
              <a:rPr lang="ru-RU" dirty="0" smtClean="0"/>
              <a:t> — </a:t>
            </a:r>
            <a:r>
              <a:rPr lang="ru-RU" dirty="0" err="1" smtClean="0"/>
              <a:t>брахідактилія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7650" name="Picture 2" descr="https://uahistory.co/zno/general-biology-a-collection-of-tasks-2020-barna/general-biology-a-collection-of-tasks-2020-barna.files/image1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843409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Домінування</a:t>
            </a:r>
            <a:r>
              <a:rPr lang="ru-RU" b="1" i="1" dirty="0"/>
              <a:t> </a:t>
            </a:r>
            <a:r>
              <a:rPr lang="ru-RU" b="1" i="1" dirty="0" err="1"/>
              <a:t>проявляється</a:t>
            </a:r>
            <a:r>
              <a:rPr lang="ru-RU" b="1" i="1" dirty="0"/>
              <a:t> у </a:t>
            </a:r>
            <a:r>
              <a:rPr lang="ru-RU" b="1" i="1" dirty="0" err="1"/>
              <a:t>випадках</a:t>
            </a:r>
            <a:r>
              <a:rPr lang="ru-RU" b="1" i="1" dirty="0"/>
              <a:t>, коли один </a:t>
            </a:r>
            <a:r>
              <a:rPr lang="ru-RU" b="1" i="1" dirty="0" err="1"/>
              <a:t>алель</a:t>
            </a:r>
            <a:r>
              <a:rPr lang="ru-RU" b="1" i="1" dirty="0"/>
              <a:t> гена </a:t>
            </a:r>
            <a:r>
              <a:rPr lang="ru-RU" b="1" i="1" dirty="0" err="1"/>
              <a:t>повністю</a:t>
            </a:r>
            <a:r>
              <a:rPr lang="ru-RU" b="1" i="1" dirty="0"/>
              <a:t> </a:t>
            </a:r>
            <a:r>
              <a:rPr lang="ru-RU" b="1" i="1" dirty="0" err="1"/>
              <a:t>приховує</a:t>
            </a:r>
            <a:r>
              <a:rPr lang="ru-RU" b="1" i="1" dirty="0"/>
              <a:t> </a:t>
            </a:r>
            <a:r>
              <a:rPr lang="ru-RU" b="1" i="1" dirty="0" err="1"/>
              <a:t>присутність</a:t>
            </a:r>
            <a:r>
              <a:rPr lang="ru-RU" b="1" i="1" dirty="0"/>
              <a:t> </a:t>
            </a:r>
            <a:r>
              <a:rPr lang="ru-RU" b="1" i="1" dirty="0" err="1"/>
              <a:t>іншого</a:t>
            </a:r>
            <a:r>
              <a:rPr lang="ru-RU" b="1" i="1" dirty="0"/>
              <a:t> </a:t>
            </a:r>
            <a:r>
              <a:rPr lang="ru-RU" b="1" i="1" dirty="0" err="1"/>
              <a:t>алеля</a:t>
            </a:r>
            <a:r>
              <a:rPr lang="ru-RU" b="1" i="1" dirty="0"/>
              <a:t> (за фенотипом при </a:t>
            </a:r>
            <a:r>
              <a:rPr lang="ru-RU" b="1" i="1" dirty="0" err="1"/>
              <a:t>повному</a:t>
            </a:r>
            <a:r>
              <a:rPr lang="ru-RU" b="1" i="1" dirty="0"/>
              <a:t> </a:t>
            </a:r>
            <a:r>
              <a:rPr lang="ru-RU" b="1" i="1" dirty="0" err="1"/>
              <a:t>домінуванні</a:t>
            </a:r>
            <a:r>
              <a:rPr lang="ru-RU" b="1" i="1" dirty="0"/>
              <a:t> </a:t>
            </a:r>
            <a:r>
              <a:rPr lang="ru-RU" b="1" i="1" dirty="0" err="1"/>
              <a:t>гібриди</a:t>
            </a:r>
            <a:r>
              <a:rPr lang="ru-RU" b="1" i="1" dirty="0"/>
              <a:t> </a:t>
            </a:r>
            <a:r>
              <a:rPr lang="ru-RU" b="1" i="1" dirty="0" err="1"/>
              <a:t>подібні</a:t>
            </a:r>
            <a:r>
              <a:rPr lang="ru-RU" b="1" i="1" dirty="0"/>
              <a:t> </a:t>
            </a:r>
            <a:r>
              <a:rPr lang="ru-RU" b="1" i="1" dirty="0" err="1"/>
              <a:t>лише</a:t>
            </a:r>
            <a:r>
              <a:rPr lang="ru-RU" b="1" i="1" dirty="0"/>
              <a:t> до одного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батьків</a:t>
            </a:r>
            <a:r>
              <a:rPr lang="ru-RU" b="1" i="1" dirty="0"/>
              <a:t>). За </a:t>
            </a:r>
            <a:r>
              <a:rPr lang="ru-RU" b="1" i="1" dirty="0" err="1"/>
              <a:t>повного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 </a:t>
            </a:r>
            <a:r>
              <a:rPr lang="ru-RU" b="1" i="1" dirty="0" err="1"/>
              <a:t>розщеплення</a:t>
            </a:r>
            <a:r>
              <a:rPr lang="ru-RU" b="1" i="1" dirty="0"/>
              <a:t> 1:2:1, не </a:t>
            </a:r>
            <a:r>
              <a:rPr lang="ru-RU" b="1" i="1" dirty="0" err="1"/>
              <a:t>збігається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розщепленням</a:t>
            </a:r>
            <a:r>
              <a:rPr lang="ru-RU" b="1" i="1" dirty="0"/>
              <a:t> за фенотипом 3:1. </a:t>
            </a:r>
            <a:r>
              <a:rPr lang="ru-RU" b="1" i="1" dirty="0" err="1"/>
              <a:t>Проте</a:t>
            </a:r>
            <a:r>
              <a:rPr lang="ru-RU" b="1" i="1" dirty="0"/>
              <a:t>, </a:t>
            </a:r>
            <a:r>
              <a:rPr lang="ru-RU" b="1" i="1" dirty="0" err="1"/>
              <a:t>мабуть</a:t>
            </a:r>
            <a:r>
              <a:rPr lang="ru-RU" b="1" i="1" dirty="0"/>
              <a:t>, </a:t>
            </a:r>
            <a:r>
              <a:rPr lang="ru-RU" b="1" i="1" dirty="0" err="1"/>
              <a:t>найчастіше</a:t>
            </a:r>
            <a:r>
              <a:rPr lang="ru-RU" b="1" i="1" dirty="0"/>
              <a:t> </a:t>
            </a:r>
            <a:r>
              <a:rPr lang="ru-RU" b="1" i="1" dirty="0" err="1"/>
              <a:t>присутність</a:t>
            </a:r>
            <a:r>
              <a:rPr lang="ru-RU" b="1" i="1" dirty="0"/>
              <a:t> </a:t>
            </a:r>
            <a:r>
              <a:rPr lang="ru-RU" b="1" i="1" dirty="0" err="1"/>
              <a:t>рецесивного</a:t>
            </a:r>
            <a:r>
              <a:rPr lang="ru-RU" b="1" i="1" dirty="0"/>
              <a:t> </a:t>
            </a:r>
            <a:r>
              <a:rPr lang="ru-RU" b="1" i="1" dirty="0" err="1"/>
              <a:t>алеля</a:t>
            </a:r>
            <a:r>
              <a:rPr lang="ru-RU" b="1" i="1" dirty="0"/>
              <a:t> </a:t>
            </a:r>
            <a:r>
              <a:rPr lang="ru-RU" b="1" i="1" dirty="0" err="1"/>
              <a:t>якось</a:t>
            </a:r>
            <a:r>
              <a:rPr lang="ru-RU" b="1" i="1" dirty="0"/>
              <a:t> </a:t>
            </a:r>
            <a:r>
              <a:rPr lang="ru-RU" b="1" i="1" dirty="0" err="1"/>
              <a:t>проявляється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звичайно</a:t>
            </a:r>
            <a:r>
              <a:rPr lang="ru-RU" b="1" i="1" dirty="0"/>
              <a:t> доводиться </a:t>
            </a:r>
            <a:r>
              <a:rPr lang="ru-RU" b="1" i="1" dirty="0" err="1"/>
              <a:t>зустрічатися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різною</a:t>
            </a:r>
            <a:r>
              <a:rPr lang="ru-RU" b="1" i="1" dirty="0"/>
              <a:t> </a:t>
            </a:r>
            <a:r>
              <a:rPr lang="ru-RU" b="1" i="1" dirty="0" err="1"/>
              <a:t>мірою</a:t>
            </a:r>
            <a:r>
              <a:rPr lang="ru-RU" b="1" i="1" dirty="0"/>
              <a:t> </a:t>
            </a:r>
            <a:r>
              <a:rPr lang="ru-RU" b="1" i="1" dirty="0" err="1"/>
              <a:t>неповного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.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пояснюється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домінантний</a:t>
            </a:r>
            <a:r>
              <a:rPr lang="ru-RU" b="1" i="1" dirty="0"/>
              <a:t> </a:t>
            </a:r>
            <a:r>
              <a:rPr lang="ru-RU" b="1" i="1" dirty="0" err="1"/>
              <a:t>алель</a:t>
            </a:r>
            <a:r>
              <a:rPr lang="ru-RU" b="1" i="1" dirty="0"/>
              <a:t> </a:t>
            </a:r>
            <a:r>
              <a:rPr lang="ru-RU" b="1" i="1" dirty="0" err="1"/>
              <a:t>відповідає</a:t>
            </a:r>
            <a:r>
              <a:rPr lang="ru-RU" b="1" i="1" dirty="0"/>
              <a:t> за </a:t>
            </a:r>
            <a:r>
              <a:rPr lang="ru-RU" b="1" i="1" dirty="0" err="1"/>
              <a:t>активну</a:t>
            </a:r>
            <a:r>
              <a:rPr lang="ru-RU" b="1" i="1" dirty="0"/>
              <a:t> форму </a:t>
            </a:r>
            <a:r>
              <a:rPr lang="ru-RU" b="1" i="1" dirty="0" err="1"/>
              <a:t>білка-ферменту</a:t>
            </a:r>
            <a:r>
              <a:rPr lang="ru-RU" b="1" i="1" dirty="0"/>
              <a:t>, а </a:t>
            </a:r>
            <a:r>
              <a:rPr lang="ru-RU" b="1" i="1" dirty="0" err="1"/>
              <a:t>рецесивні</a:t>
            </a:r>
            <a:r>
              <a:rPr lang="ru-RU" b="1" i="1" dirty="0"/>
              <a:t> </a:t>
            </a:r>
            <a:r>
              <a:rPr lang="ru-RU" b="1" i="1" dirty="0" err="1"/>
              <a:t>алелі</a:t>
            </a:r>
            <a:r>
              <a:rPr lang="ru-RU" b="1" i="1" dirty="0"/>
              <a:t> часто </a:t>
            </a:r>
            <a:r>
              <a:rPr lang="ru-RU" b="1" i="1" dirty="0" err="1"/>
              <a:t>детермінують</a:t>
            </a:r>
            <a:r>
              <a:rPr lang="ru-RU" b="1" i="1" dirty="0"/>
              <a:t> </a:t>
            </a:r>
            <a:r>
              <a:rPr lang="ru-RU" b="1" i="1" dirty="0" err="1"/>
              <a:t>ті</a:t>
            </a:r>
            <a:r>
              <a:rPr lang="ru-RU" b="1" i="1" dirty="0"/>
              <a:t> ж </a:t>
            </a:r>
            <a:r>
              <a:rPr lang="ru-RU" b="1" i="1" dirty="0" err="1"/>
              <a:t>білки-ферменти</a:t>
            </a:r>
            <a:r>
              <a:rPr lang="ru-RU" b="1" i="1" dirty="0"/>
              <a:t>, </a:t>
            </a:r>
            <a:r>
              <a:rPr lang="ru-RU" b="1" i="1" dirty="0" err="1"/>
              <a:t>але</a:t>
            </a:r>
            <a:r>
              <a:rPr lang="ru-RU" b="1" i="1" dirty="0"/>
              <a:t> </a:t>
            </a:r>
            <a:r>
              <a:rPr lang="ru-RU" b="1" i="1" dirty="0" err="1"/>
              <a:t>зі</a:t>
            </a:r>
            <a:r>
              <a:rPr lang="ru-RU" b="1" i="1" dirty="0"/>
              <a:t> </a:t>
            </a:r>
            <a:r>
              <a:rPr lang="ru-RU" b="1" i="1" dirty="0" err="1"/>
              <a:t>зниженою</a:t>
            </a:r>
            <a:r>
              <a:rPr lang="ru-RU" b="1" i="1" dirty="0"/>
              <a:t> ферментативною </a:t>
            </a:r>
            <a:r>
              <a:rPr lang="ru-RU" b="1" i="1" dirty="0" err="1"/>
              <a:t>активністю</a:t>
            </a:r>
            <a:r>
              <a:rPr lang="ru-RU" b="1" i="1" dirty="0"/>
              <a:t>.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явище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реалізується</a:t>
            </a:r>
            <a:r>
              <a:rPr lang="ru-RU" b="1" i="1" dirty="0"/>
              <a:t> у </a:t>
            </a:r>
            <a:r>
              <a:rPr lang="ru-RU" b="1" i="1" dirty="0" err="1"/>
              <a:t>гетерозиготних</a:t>
            </a:r>
            <a:r>
              <a:rPr lang="ru-RU" b="1" i="1" dirty="0"/>
              <a:t> форм у </a:t>
            </a:r>
            <a:r>
              <a:rPr lang="ru-RU" b="1" i="1" dirty="0" err="1"/>
              <a:t>вигляді</a:t>
            </a:r>
            <a:r>
              <a:rPr lang="ru-RU" b="1" i="1" dirty="0"/>
              <a:t> </a:t>
            </a:r>
            <a:r>
              <a:rPr lang="ru-RU" b="1" i="1" dirty="0" err="1"/>
              <a:t>неповного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. </a:t>
            </a:r>
          </a:p>
          <a:p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b="1" i="1" dirty="0" err="1"/>
              <a:t>неповного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 </a:t>
            </a:r>
            <a:r>
              <a:rPr lang="ru-RU" b="1" i="1" dirty="0" err="1"/>
              <a:t>характеризується</a:t>
            </a:r>
            <a:r>
              <a:rPr lang="ru-RU" b="1" i="1" dirty="0"/>
              <a:t> </a:t>
            </a:r>
            <a:r>
              <a:rPr lang="ru-RU" b="1" i="1" dirty="0" err="1"/>
              <a:t>формуванням</a:t>
            </a:r>
            <a:r>
              <a:rPr lang="ru-RU" b="1" i="1" dirty="0"/>
              <a:t> </a:t>
            </a:r>
            <a:r>
              <a:rPr lang="ru-RU" b="1" i="1" dirty="0" err="1"/>
              <a:t>проміжного</a:t>
            </a:r>
            <a:r>
              <a:rPr lang="ru-RU" b="1" i="1" dirty="0"/>
              <a:t> </a:t>
            </a:r>
            <a:r>
              <a:rPr lang="ru-RU" b="1" i="1" dirty="0" err="1"/>
              <a:t>значення</a:t>
            </a:r>
            <a:r>
              <a:rPr lang="ru-RU" b="1" i="1" dirty="0"/>
              <a:t> </a:t>
            </a:r>
            <a:r>
              <a:rPr lang="ru-RU" b="1" i="1" dirty="0" err="1"/>
              <a:t>ознаки</a:t>
            </a:r>
            <a:r>
              <a:rPr lang="ru-RU" b="1" i="1" dirty="0"/>
              <a:t> </a:t>
            </a:r>
            <a:r>
              <a:rPr lang="ru-RU" b="1" i="1" dirty="0" err="1"/>
              <a:t>порівняно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крайніми</a:t>
            </a:r>
            <a:r>
              <a:rPr lang="ru-RU" b="1" i="1" dirty="0"/>
              <a:t> </a:t>
            </a:r>
            <a:r>
              <a:rPr lang="ru-RU" b="1" i="1" dirty="0" err="1"/>
              <a:t>альтернативними</a:t>
            </a:r>
            <a:r>
              <a:rPr lang="ru-RU" b="1" i="1" dirty="0"/>
              <a:t> формами (</a:t>
            </a:r>
            <a:r>
              <a:rPr lang="ru-RU" b="1" i="1" dirty="0" err="1"/>
              <a:t>нащадки</a:t>
            </a:r>
            <a:r>
              <a:rPr lang="ru-RU" b="1" i="1" dirty="0"/>
              <a:t> другого </a:t>
            </a:r>
            <a:r>
              <a:rPr lang="ru-RU" b="1" i="1" dirty="0" err="1"/>
              <a:t>покоління</a:t>
            </a:r>
            <a:r>
              <a:rPr lang="ru-RU" b="1" i="1" dirty="0"/>
              <a:t> </a:t>
            </a:r>
            <a:r>
              <a:rPr lang="ru-RU" b="1" i="1" dirty="0" err="1"/>
              <a:t>розщеплюються</a:t>
            </a:r>
            <a:r>
              <a:rPr lang="ru-RU" b="1" i="1" dirty="0"/>
              <a:t> у </a:t>
            </a:r>
            <a:r>
              <a:rPr lang="ru-RU" b="1" i="1" dirty="0" err="1"/>
              <a:t>співвідношенні</a:t>
            </a:r>
            <a:r>
              <a:rPr lang="ru-RU" b="1" i="1" dirty="0"/>
              <a:t> 1:2:1). </a:t>
            </a:r>
            <a:r>
              <a:rPr lang="ru-RU" b="1" i="1" dirty="0" err="1"/>
              <a:t>Явище</a:t>
            </a:r>
            <a:r>
              <a:rPr lang="ru-RU" b="1" i="1" dirty="0"/>
              <a:t> </a:t>
            </a:r>
            <a:r>
              <a:rPr lang="ru-RU" b="1" i="1" dirty="0" err="1"/>
              <a:t>неповного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 практично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спостерігати</a:t>
            </a:r>
            <a:r>
              <a:rPr lang="ru-RU" b="1" i="1" dirty="0"/>
              <a:t> при </a:t>
            </a:r>
            <a:r>
              <a:rPr lang="ru-RU" b="1" i="1" dirty="0" err="1"/>
              <a:t>схрещуванні</a:t>
            </a:r>
            <a:r>
              <a:rPr lang="ru-RU" b="1" i="1" dirty="0"/>
              <a:t> не </a:t>
            </a:r>
            <a:r>
              <a:rPr lang="ru-RU" b="1" i="1" dirty="0" err="1"/>
              <a:t>тільки</a:t>
            </a:r>
            <a:r>
              <a:rPr lang="ru-RU" b="1" i="1" dirty="0"/>
              <a:t> за </a:t>
            </a:r>
            <a:r>
              <a:rPr lang="ru-RU" b="1" i="1" dirty="0" err="1"/>
              <a:t>моногібридної</a:t>
            </a:r>
            <a:r>
              <a:rPr lang="ru-RU" b="1" i="1" dirty="0"/>
              <a:t>, </a:t>
            </a:r>
            <a:r>
              <a:rPr lang="ru-RU" b="1" i="1" dirty="0" err="1"/>
              <a:t>але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за</a:t>
            </a:r>
            <a:r>
              <a:rPr lang="ru-RU" b="1" i="1" dirty="0"/>
              <a:t> </a:t>
            </a:r>
            <a:r>
              <a:rPr lang="ru-RU" b="1" i="1" dirty="0" err="1"/>
              <a:t>дигібридної</a:t>
            </a:r>
            <a:r>
              <a:rPr lang="ru-RU" b="1" i="1" dirty="0"/>
              <a:t> та </a:t>
            </a:r>
            <a:r>
              <a:rPr lang="ru-RU" b="1" i="1" dirty="0" err="1"/>
              <a:t>полігібридної</a:t>
            </a:r>
            <a:r>
              <a:rPr lang="ru-RU" b="1" i="1" dirty="0"/>
              <a:t> схем. </a:t>
            </a:r>
            <a:r>
              <a:rPr lang="ru-RU" b="1" i="1" dirty="0" err="1"/>
              <a:t>Проміжне</a:t>
            </a:r>
            <a:r>
              <a:rPr lang="ru-RU" b="1" i="1" dirty="0"/>
              <a:t> </a:t>
            </a:r>
            <a:r>
              <a:rPr lang="ru-RU" b="1" i="1" dirty="0" err="1"/>
              <a:t>домінування</a:t>
            </a:r>
            <a:r>
              <a:rPr lang="ru-RU" b="1" i="1" dirty="0"/>
              <a:t> </a:t>
            </a:r>
            <a:r>
              <a:rPr lang="ru-RU" b="1" i="1" dirty="0" err="1"/>
              <a:t>характерне</a:t>
            </a:r>
            <a:r>
              <a:rPr lang="ru-RU" b="1" i="1" dirty="0"/>
              <a:t> для </a:t>
            </a:r>
            <a:r>
              <a:rPr lang="ru-RU" b="1" i="1" dirty="0" err="1"/>
              <a:t>багатьох</a:t>
            </a:r>
            <a:r>
              <a:rPr lang="ru-RU" b="1" i="1" dirty="0"/>
              <a:t> </a:t>
            </a:r>
            <a:r>
              <a:rPr lang="ru-RU" b="1" i="1" dirty="0" err="1"/>
              <a:t>кількісних</a:t>
            </a:r>
            <a:r>
              <a:rPr lang="ru-RU" b="1" i="1" dirty="0"/>
              <a:t> </a:t>
            </a:r>
            <a:r>
              <a:rPr lang="ru-RU" b="1" i="1" dirty="0" err="1"/>
              <a:t>ознак</a:t>
            </a:r>
            <a:r>
              <a:rPr lang="ru-RU" b="1" i="1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неповне</a:t>
            </a:r>
            <a:r>
              <a:rPr lang="ru-RU" dirty="0"/>
              <a:t>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при </a:t>
            </a:r>
            <a:r>
              <a:rPr lang="ru-RU" dirty="0" err="1"/>
              <a:t>серпоподібно-клітинній</a:t>
            </a:r>
            <a:r>
              <a:rPr lang="ru-RU" dirty="0"/>
              <a:t> </a:t>
            </a:r>
            <a:r>
              <a:rPr lang="ru-RU" dirty="0" err="1"/>
              <a:t>анемії</a:t>
            </a:r>
            <a:r>
              <a:rPr lang="ru-RU" dirty="0"/>
              <a:t>, </a:t>
            </a:r>
            <a:r>
              <a:rPr lang="ru-RU" dirty="0" err="1"/>
              <a:t>пельгерівській</a:t>
            </a:r>
            <a:r>
              <a:rPr lang="ru-RU" dirty="0"/>
              <a:t> </a:t>
            </a:r>
            <a:r>
              <a:rPr lang="ru-RU" dirty="0" err="1"/>
              <a:t>анемії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пельгерівській</a:t>
            </a:r>
            <a:r>
              <a:rPr lang="ru-RU" dirty="0"/>
              <a:t> </a:t>
            </a:r>
            <a:r>
              <a:rPr lang="ru-RU" dirty="0" err="1"/>
              <a:t>анемії</a:t>
            </a:r>
            <a:r>
              <a:rPr lang="ru-RU" dirty="0"/>
              <a:t> у </a:t>
            </a:r>
            <a:r>
              <a:rPr lang="ru-RU" dirty="0" err="1"/>
              <a:t>гомозигот</a:t>
            </a:r>
            <a:r>
              <a:rPr lang="ru-RU" dirty="0"/>
              <a:t> не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сегментації</a:t>
            </a:r>
            <a:r>
              <a:rPr lang="ru-RU" dirty="0"/>
              <a:t> ядер </a:t>
            </a:r>
            <a:r>
              <a:rPr lang="ru-RU" dirty="0" err="1"/>
              <a:t>лейкоцитів</a:t>
            </a:r>
            <a:r>
              <a:rPr lang="ru-RU" dirty="0"/>
              <a:t>, а у </a:t>
            </a:r>
            <a:r>
              <a:rPr lang="ru-RU" dirty="0" err="1"/>
              <a:t>гетерозигот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сегментація</a:t>
            </a:r>
            <a:r>
              <a:rPr lang="ru-RU" dirty="0"/>
              <a:t> </a:t>
            </a:r>
            <a:r>
              <a:rPr lang="ru-RU" dirty="0" err="1"/>
              <a:t>незвичайна</a:t>
            </a:r>
            <a:r>
              <a:rPr lang="ru-RU" dirty="0"/>
              <a:t>. У </a:t>
            </a:r>
            <a:r>
              <a:rPr lang="ru-RU" dirty="0" err="1"/>
              <a:t>гомозигот</a:t>
            </a:r>
            <a:r>
              <a:rPr lang="ru-RU" dirty="0"/>
              <a:t> за </a:t>
            </a:r>
            <a:r>
              <a:rPr lang="ru-RU" dirty="0" err="1"/>
              <a:t>цистинурією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цистинових</a:t>
            </a:r>
            <a:r>
              <a:rPr lang="ru-RU" dirty="0"/>
              <a:t> </a:t>
            </a:r>
            <a:r>
              <a:rPr lang="ru-RU" dirty="0" err="1"/>
              <a:t>каменів</a:t>
            </a:r>
            <a:r>
              <a:rPr lang="ru-RU" dirty="0"/>
              <a:t> у </a:t>
            </a:r>
            <a:r>
              <a:rPr lang="ru-RU" dirty="0" err="1"/>
              <a:t>нирках</a:t>
            </a:r>
            <a:r>
              <a:rPr lang="ru-RU" dirty="0"/>
              <a:t>, а в </a:t>
            </a:r>
            <a:r>
              <a:rPr lang="ru-RU" dirty="0" err="1"/>
              <a:t>гетерозигот</a:t>
            </a:r>
            <a:r>
              <a:rPr lang="ru-RU" dirty="0"/>
              <a:t> – </a:t>
            </a:r>
            <a:r>
              <a:rPr lang="ru-RU" dirty="0" err="1"/>
              <a:t>збільшений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цистина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. При </a:t>
            </a:r>
            <a:r>
              <a:rPr lang="ru-RU" dirty="0" err="1"/>
              <a:t>акаталазелії</a:t>
            </a:r>
            <a:r>
              <a:rPr lang="ru-RU" dirty="0"/>
              <a:t> у </a:t>
            </a:r>
            <a:r>
              <a:rPr lang="ru-RU" dirty="0" err="1"/>
              <a:t>гомозигот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каталаза в </a:t>
            </a:r>
            <a:r>
              <a:rPr lang="ru-RU" dirty="0" err="1"/>
              <a:t>крові</a:t>
            </a:r>
            <a:r>
              <a:rPr lang="ru-RU" dirty="0"/>
              <a:t>, у </a:t>
            </a:r>
            <a:r>
              <a:rPr lang="ru-RU" dirty="0" err="1"/>
              <a:t>гетерозигот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620688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Приклади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9269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Серповидноподібна</a:t>
            </a:r>
            <a:r>
              <a:rPr lang="ru-RU" b="1" dirty="0" smtClean="0"/>
              <a:t> </a:t>
            </a:r>
            <a:r>
              <a:rPr lang="ru-RU" b="1" dirty="0" err="1"/>
              <a:t>клітинна</a:t>
            </a:r>
            <a:r>
              <a:rPr lang="ru-RU" b="1" dirty="0"/>
              <a:t> </a:t>
            </a:r>
            <a:r>
              <a:rPr lang="ru-RU" b="1" dirty="0" err="1"/>
              <a:t>анемія</a:t>
            </a:r>
            <a:r>
              <a:rPr lang="ru-RU" b="1" dirty="0"/>
              <a:t> </a:t>
            </a:r>
            <a:r>
              <a:rPr lang="ru-RU" b="1" dirty="0" err="1"/>
              <a:t>успадковується</a:t>
            </a:r>
            <a:r>
              <a:rPr lang="ru-RU" b="1" dirty="0"/>
              <a:t> як </a:t>
            </a:r>
            <a:r>
              <a:rPr lang="ru-RU" b="1" dirty="0" err="1"/>
              <a:t>неповністю</a:t>
            </a:r>
            <a:r>
              <a:rPr lang="ru-RU" b="1" dirty="0"/>
              <a:t> </a:t>
            </a:r>
            <a:r>
              <a:rPr lang="ru-RU" b="1" dirty="0" err="1"/>
              <a:t>домінантна</a:t>
            </a:r>
            <a:r>
              <a:rPr lang="ru-RU" b="1" dirty="0"/>
              <a:t> </a:t>
            </a:r>
            <a:r>
              <a:rPr lang="ru-RU" b="1" dirty="0" err="1"/>
              <a:t>аутосомна</a:t>
            </a:r>
            <a:r>
              <a:rPr lang="ru-RU" b="1" dirty="0"/>
              <a:t> </a:t>
            </a:r>
            <a:r>
              <a:rPr lang="ru-RU" b="1" dirty="0" err="1"/>
              <a:t>ознака</a:t>
            </a:r>
            <a:r>
              <a:rPr lang="ru-RU" b="1" dirty="0"/>
              <a:t>. </a:t>
            </a:r>
            <a:r>
              <a:rPr lang="ru-RU" b="1" dirty="0" err="1"/>
              <a:t>Гомозиготні</a:t>
            </a:r>
            <a:r>
              <a:rPr lang="ru-RU" b="1" dirty="0"/>
              <a:t> </a:t>
            </a:r>
            <a:r>
              <a:rPr lang="ru-RU" b="1" dirty="0" err="1"/>
              <a:t>особини</a:t>
            </a:r>
            <a:r>
              <a:rPr lang="ru-RU" b="1" dirty="0"/>
              <a:t> </a:t>
            </a:r>
            <a:r>
              <a:rPr lang="ru-RU" b="1" dirty="0" err="1"/>
              <a:t>помирають</a:t>
            </a:r>
            <a:r>
              <a:rPr lang="ru-RU" b="1" dirty="0"/>
              <a:t> </a:t>
            </a:r>
            <a:r>
              <a:rPr lang="ru-RU" b="1" dirty="0" err="1"/>
              <a:t>звичайно</a:t>
            </a:r>
            <a:r>
              <a:rPr lang="ru-RU" b="1" dirty="0"/>
              <a:t> до </a:t>
            </a:r>
            <a:r>
              <a:rPr lang="ru-RU" b="1" dirty="0" err="1"/>
              <a:t>настання</a:t>
            </a:r>
            <a:r>
              <a:rPr lang="ru-RU" b="1" dirty="0"/>
              <a:t> </a:t>
            </a:r>
            <a:r>
              <a:rPr lang="ru-RU" b="1" dirty="0" err="1"/>
              <a:t>статевого</a:t>
            </a:r>
            <a:r>
              <a:rPr lang="ru-RU" b="1" dirty="0"/>
              <a:t> </a:t>
            </a:r>
            <a:r>
              <a:rPr lang="ru-RU" b="1" dirty="0" err="1"/>
              <a:t>дозрівання</a:t>
            </a:r>
            <a:r>
              <a:rPr lang="ru-RU" b="1" dirty="0"/>
              <a:t>, </a:t>
            </a:r>
            <a:r>
              <a:rPr lang="ru-RU" b="1" dirty="0" err="1"/>
              <a:t>гетерозиготні</a:t>
            </a:r>
            <a:r>
              <a:rPr lang="ru-RU" b="1" dirty="0"/>
              <a:t> - </a:t>
            </a:r>
            <a:r>
              <a:rPr lang="ru-RU" b="1" dirty="0" err="1"/>
              <a:t>життєздатні</a:t>
            </a:r>
            <a:r>
              <a:rPr lang="ru-RU" b="1" dirty="0"/>
              <a:t>, </a:t>
            </a:r>
            <a:r>
              <a:rPr lang="ru-RU" b="1" dirty="0" err="1"/>
              <a:t>анемія</a:t>
            </a:r>
            <a:r>
              <a:rPr lang="ru-RU" b="1" dirty="0"/>
              <a:t> у них </a:t>
            </a:r>
            <a:r>
              <a:rPr lang="ru-RU" b="1" dirty="0" err="1"/>
              <a:t>найчастіше</a:t>
            </a:r>
            <a:r>
              <a:rPr lang="ru-RU" b="1" dirty="0"/>
              <a:t> </a:t>
            </a:r>
            <a:r>
              <a:rPr lang="ru-RU" b="1" dirty="0" err="1"/>
              <a:t>проявляється</a:t>
            </a:r>
            <a:r>
              <a:rPr lang="ru-RU" b="1" dirty="0"/>
              <a:t> </a:t>
            </a:r>
            <a:r>
              <a:rPr lang="ru-RU" b="1" dirty="0" err="1"/>
              <a:t>субклінічно</a:t>
            </a:r>
            <a:r>
              <a:rPr lang="ru-RU" b="1" dirty="0"/>
              <a:t>. </a:t>
            </a:r>
            <a:r>
              <a:rPr lang="ru-RU" b="1" dirty="0" err="1"/>
              <a:t>Малярійний</a:t>
            </a:r>
            <a:r>
              <a:rPr lang="ru-RU" b="1" dirty="0"/>
              <a:t> </a:t>
            </a:r>
            <a:r>
              <a:rPr lang="ru-RU" b="1" dirty="0" err="1"/>
              <a:t>плазмодій</a:t>
            </a:r>
            <a:r>
              <a:rPr lang="ru-RU" b="1" dirty="0"/>
              <a:t> не </a:t>
            </a:r>
            <a:r>
              <a:rPr lang="ru-RU" b="1" dirty="0" err="1"/>
              <a:t>використовує</a:t>
            </a:r>
            <a:r>
              <a:rPr lang="ru-RU" b="1" dirty="0"/>
              <a:t> для </a:t>
            </a:r>
            <a:r>
              <a:rPr lang="ru-RU" b="1" dirty="0" err="1"/>
              <a:t>свого</a:t>
            </a:r>
            <a:r>
              <a:rPr lang="ru-RU" b="1" dirty="0"/>
              <a:t> </a:t>
            </a:r>
            <a:r>
              <a:rPr lang="ru-RU" b="1" dirty="0" err="1"/>
              <a:t>живлення</a:t>
            </a:r>
            <a:r>
              <a:rPr lang="ru-RU" b="1" dirty="0"/>
              <a:t> </a:t>
            </a:r>
            <a:r>
              <a:rPr lang="en-US" b="1" dirty="0"/>
              <a:t>S-</a:t>
            </a:r>
            <a:r>
              <a:rPr lang="ru-RU" b="1" dirty="0" err="1"/>
              <a:t>гемоглобін</a:t>
            </a:r>
            <a:r>
              <a:rPr lang="ru-RU" b="1" dirty="0"/>
              <a:t>, </a:t>
            </a:r>
            <a:r>
              <a:rPr lang="ru-RU" b="1" dirty="0" err="1"/>
              <a:t>саме</a:t>
            </a:r>
            <a:r>
              <a:rPr lang="ru-RU" b="1" dirty="0"/>
              <a:t> тому люди,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цю</a:t>
            </a:r>
            <a:r>
              <a:rPr lang="ru-RU" b="1" dirty="0"/>
              <a:t> форму </a:t>
            </a:r>
            <a:r>
              <a:rPr lang="ru-RU" b="1" dirty="0" err="1"/>
              <a:t>гемоглобіну</a:t>
            </a:r>
            <a:r>
              <a:rPr lang="ru-RU" b="1" dirty="0"/>
              <a:t>, не </a:t>
            </a:r>
            <a:r>
              <a:rPr lang="ru-RU" b="1" dirty="0" err="1"/>
              <a:t>хворіють</a:t>
            </a:r>
            <a:r>
              <a:rPr lang="ru-RU" b="1" dirty="0"/>
              <a:t> на </a:t>
            </a:r>
            <a:r>
              <a:rPr lang="ru-RU" b="1" dirty="0" err="1"/>
              <a:t>малярію</a:t>
            </a:r>
            <a:r>
              <a:rPr lang="ru-RU" b="1" dirty="0"/>
              <a:t>. А. Яка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, </a:t>
            </a:r>
            <a:r>
              <a:rPr lang="ru-RU" b="1" dirty="0" err="1"/>
              <a:t>стійких</a:t>
            </a:r>
            <a:r>
              <a:rPr lang="ru-RU" b="1" dirty="0"/>
              <a:t> до </a:t>
            </a:r>
            <a:r>
              <a:rPr lang="ru-RU" b="1" dirty="0" err="1"/>
              <a:t>малярії</a:t>
            </a:r>
            <a:r>
              <a:rPr lang="ru-RU" b="1" dirty="0"/>
              <a:t>,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гетерозиготний</a:t>
            </a:r>
            <a:r>
              <a:rPr lang="ru-RU" b="1" dirty="0"/>
              <a:t> </a:t>
            </a:r>
            <a:r>
              <a:rPr lang="ru-RU" b="1" dirty="0" err="1"/>
              <a:t>стосовно</a:t>
            </a:r>
            <a:r>
              <a:rPr lang="ru-RU" b="1" dirty="0"/>
              <a:t> </a:t>
            </a:r>
            <a:r>
              <a:rPr lang="ru-RU" b="1" dirty="0" err="1"/>
              <a:t>серповидноподібної</a:t>
            </a:r>
            <a:r>
              <a:rPr lang="ru-RU" b="1" dirty="0"/>
              <a:t> </a:t>
            </a:r>
            <a:r>
              <a:rPr lang="ru-RU" b="1" dirty="0" err="1"/>
              <a:t>клітинної</a:t>
            </a:r>
            <a:r>
              <a:rPr lang="ru-RU" b="1" dirty="0"/>
              <a:t> </a:t>
            </a:r>
            <a:r>
              <a:rPr lang="ru-RU" b="1" dirty="0" err="1"/>
              <a:t>анемії</a:t>
            </a:r>
            <a:r>
              <a:rPr lang="ru-RU" b="1" dirty="0"/>
              <a:t>, а </a:t>
            </a:r>
            <a:r>
              <a:rPr lang="ru-RU" b="1" dirty="0" err="1"/>
              <a:t>другий</a:t>
            </a:r>
            <a:r>
              <a:rPr lang="ru-RU" b="1" dirty="0"/>
              <a:t> – </a:t>
            </a:r>
            <a:r>
              <a:rPr lang="ru-RU" b="1" dirty="0" err="1"/>
              <a:t>нормальний</a:t>
            </a:r>
            <a:r>
              <a:rPr lang="ru-RU" b="1" dirty="0"/>
              <a:t> </a:t>
            </a:r>
            <a:r>
              <a:rPr lang="ru-RU" b="1" dirty="0" err="1"/>
              <a:t>стосовно</a:t>
            </a:r>
            <a:r>
              <a:rPr lang="ru-RU" b="1" dirty="0"/>
              <a:t> </a:t>
            </a:r>
            <a:r>
              <a:rPr lang="ru-RU" b="1" dirty="0" err="1"/>
              <a:t>цієї</a:t>
            </a:r>
            <a:r>
              <a:rPr lang="ru-RU" b="1" dirty="0"/>
              <a:t> </a:t>
            </a:r>
            <a:r>
              <a:rPr lang="ru-RU" b="1" dirty="0" err="1"/>
              <a:t>ознаки</a:t>
            </a:r>
            <a:r>
              <a:rPr lang="ru-RU" b="1" dirty="0"/>
              <a:t>? </a:t>
            </a:r>
          </a:p>
          <a:p>
            <a:r>
              <a:rPr lang="ru-RU" b="1" dirty="0"/>
              <a:t>Б. Яка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, </a:t>
            </a:r>
            <a:r>
              <a:rPr lang="ru-RU" b="1" dirty="0" err="1"/>
              <a:t>нестійких</a:t>
            </a:r>
            <a:r>
              <a:rPr lang="ru-RU" b="1" dirty="0"/>
              <a:t> до </a:t>
            </a:r>
            <a:r>
              <a:rPr lang="ru-RU" b="1" dirty="0" err="1"/>
              <a:t>малярії</a:t>
            </a:r>
            <a:r>
              <a:rPr lang="ru-RU" b="1" dirty="0"/>
              <a:t>,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</a:t>
            </a:r>
            <a:r>
              <a:rPr lang="ru-RU" b="1" dirty="0" err="1"/>
              <a:t>обоє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стійкі</a:t>
            </a:r>
            <a:r>
              <a:rPr lang="ru-RU" b="1" dirty="0"/>
              <a:t> до </a:t>
            </a:r>
            <a:r>
              <a:rPr lang="ru-RU" b="1" dirty="0" err="1"/>
              <a:t>цього</a:t>
            </a:r>
            <a:r>
              <a:rPr lang="ru-RU" b="1" dirty="0"/>
              <a:t> паразиту?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753427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</a:t>
            </a:r>
            <a:r>
              <a:rPr lang="ru-RU" b="1" dirty="0" err="1" smtClean="0"/>
              <a:t>Визначте</a:t>
            </a:r>
            <a:r>
              <a:rPr lang="ru-RU" b="1" dirty="0" smtClean="0"/>
              <a:t> </a:t>
            </a:r>
            <a:r>
              <a:rPr lang="ru-RU" b="1" dirty="0" err="1"/>
              <a:t>можливі</a:t>
            </a:r>
            <a:r>
              <a:rPr lang="ru-RU" b="1" dirty="0"/>
              <a:t> </a:t>
            </a:r>
            <a:r>
              <a:rPr lang="ru-RU" b="1" dirty="0" err="1"/>
              <a:t>фенотипи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страждає</a:t>
            </a:r>
            <a:r>
              <a:rPr lang="ru-RU" b="1" dirty="0"/>
              <a:t> на </a:t>
            </a:r>
            <a:r>
              <a:rPr lang="ru-RU" b="1" dirty="0" err="1"/>
              <a:t>акаталазію</a:t>
            </a:r>
            <a:r>
              <a:rPr lang="ru-RU" b="1" dirty="0"/>
              <a:t> - </a:t>
            </a:r>
            <a:r>
              <a:rPr lang="ru-RU" b="1" dirty="0" err="1"/>
              <a:t>відсутність</a:t>
            </a:r>
            <a:r>
              <a:rPr lang="ru-RU" b="1" dirty="0"/>
              <a:t> </a:t>
            </a:r>
            <a:r>
              <a:rPr lang="ru-RU" b="1" dirty="0" err="1"/>
              <a:t>каталази</a:t>
            </a:r>
            <a:r>
              <a:rPr lang="ru-RU" b="1" dirty="0"/>
              <a:t> в </a:t>
            </a:r>
            <a:r>
              <a:rPr lang="ru-RU" b="1" dirty="0" err="1"/>
              <a:t>крові</a:t>
            </a:r>
            <a:r>
              <a:rPr lang="ru-RU" b="1" dirty="0"/>
              <a:t>, а </a:t>
            </a:r>
            <a:r>
              <a:rPr lang="ru-RU" b="1" dirty="0" err="1"/>
              <a:t>інший</a:t>
            </a:r>
            <a:r>
              <a:rPr lang="ru-RU" b="1" dirty="0"/>
              <a:t> –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понижену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4866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Таласемія</a:t>
            </a:r>
            <a:r>
              <a:rPr lang="ru-RU" b="1" dirty="0" smtClean="0"/>
              <a:t> </a:t>
            </a:r>
            <a:r>
              <a:rPr lang="ru-RU" b="1" dirty="0" err="1"/>
              <a:t>успадковується</a:t>
            </a:r>
            <a:r>
              <a:rPr lang="ru-RU" b="1" dirty="0"/>
              <a:t> як </a:t>
            </a:r>
            <a:r>
              <a:rPr lang="ru-RU" b="1" dirty="0" err="1"/>
              <a:t>неповністю</a:t>
            </a:r>
            <a:r>
              <a:rPr lang="ru-RU" b="1" dirty="0"/>
              <a:t> </a:t>
            </a:r>
            <a:r>
              <a:rPr lang="ru-RU" b="1" dirty="0" err="1"/>
              <a:t>домінантна</a:t>
            </a:r>
            <a:r>
              <a:rPr lang="ru-RU" b="1" dirty="0"/>
              <a:t> </a:t>
            </a:r>
            <a:r>
              <a:rPr lang="ru-RU" b="1" dirty="0" err="1"/>
              <a:t>аутосомна</a:t>
            </a:r>
            <a:r>
              <a:rPr lang="ru-RU" b="1" dirty="0"/>
              <a:t> </a:t>
            </a:r>
            <a:r>
              <a:rPr lang="ru-RU" b="1" dirty="0" err="1"/>
              <a:t>ознака</a:t>
            </a:r>
            <a:r>
              <a:rPr lang="ru-RU" b="1" dirty="0"/>
              <a:t>. У </a:t>
            </a:r>
            <a:r>
              <a:rPr lang="ru-RU" b="1" dirty="0" err="1"/>
              <a:t>гомозигот</a:t>
            </a:r>
            <a:r>
              <a:rPr lang="ru-RU" b="1" dirty="0"/>
              <a:t> </a:t>
            </a:r>
            <a:r>
              <a:rPr lang="ru-RU" b="1" dirty="0" err="1"/>
              <a:t>захворювання</a:t>
            </a:r>
            <a:r>
              <a:rPr lang="ru-RU" b="1" dirty="0"/>
              <a:t> </a:t>
            </a:r>
            <a:r>
              <a:rPr lang="ru-RU" b="1" dirty="0" err="1"/>
              <a:t>закінчується</a:t>
            </a:r>
            <a:r>
              <a:rPr lang="ru-RU" b="1" dirty="0"/>
              <a:t> </a:t>
            </a:r>
            <a:r>
              <a:rPr lang="ru-RU" b="1" dirty="0" err="1"/>
              <a:t>смертю</a:t>
            </a:r>
            <a:r>
              <a:rPr lang="ru-RU" b="1" dirty="0"/>
              <a:t> в 90-95% </a:t>
            </a:r>
            <a:r>
              <a:rPr lang="ru-RU" b="1" dirty="0" err="1"/>
              <a:t>випадків</a:t>
            </a:r>
            <a:r>
              <a:rPr lang="ru-RU" b="1" dirty="0"/>
              <a:t>, в </a:t>
            </a:r>
            <a:r>
              <a:rPr lang="ru-RU" b="1" dirty="0" err="1"/>
              <a:t>гетерозигот</a:t>
            </a:r>
            <a:r>
              <a:rPr lang="ru-RU" b="1" dirty="0"/>
              <a:t> – </a:t>
            </a:r>
            <a:r>
              <a:rPr lang="ru-RU" b="1" dirty="0" err="1"/>
              <a:t>протікає</a:t>
            </a:r>
            <a:r>
              <a:rPr lang="ru-RU" b="1" dirty="0"/>
              <a:t> у </a:t>
            </a:r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err="1"/>
              <a:t>легкій</a:t>
            </a:r>
            <a:r>
              <a:rPr lang="ru-RU" b="1" dirty="0"/>
              <a:t> </a:t>
            </a:r>
            <a:r>
              <a:rPr lang="ru-RU" b="1" dirty="0" err="1"/>
              <a:t>формі</a:t>
            </a:r>
            <a:r>
              <a:rPr lang="ru-RU" b="1" dirty="0"/>
              <a:t>. </a:t>
            </a:r>
          </a:p>
          <a:p>
            <a:r>
              <a:rPr lang="ru-RU" b="1" dirty="0"/>
              <a:t>А. Яка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</a:t>
            </a:r>
            <a:r>
              <a:rPr lang="ru-RU" b="1" dirty="0" err="1"/>
              <a:t>здорових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страждає</a:t>
            </a:r>
            <a:r>
              <a:rPr lang="ru-RU" b="1" dirty="0"/>
              <a:t> легкою формою </a:t>
            </a:r>
            <a:r>
              <a:rPr lang="ru-RU" b="1" dirty="0" err="1"/>
              <a:t>таласемії</a:t>
            </a:r>
            <a:r>
              <a:rPr lang="ru-RU" b="1" dirty="0"/>
              <a:t>, а </a:t>
            </a:r>
            <a:r>
              <a:rPr lang="ru-RU" b="1" dirty="0" err="1"/>
              <a:t>другий</a:t>
            </a:r>
            <a:r>
              <a:rPr lang="ru-RU" b="1" dirty="0"/>
              <a:t> – </a:t>
            </a:r>
            <a:r>
              <a:rPr lang="ru-RU" b="1" dirty="0" err="1"/>
              <a:t>нормальний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аналізованої</a:t>
            </a:r>
            <a:r>
              <a:rPr lang="ru-RU" b="1" dirty="0"/>
              <a:t> </a:t>
            </a:r>
            <a:r>
              <a:rPr lang="ru-RU" b="1" dirty="0" err="1"/>
              <a:t>ознаки</a:t>
            </a:r>
            <a:r>
              <a:rPr lang="ru-RU" b="1" dirty="0"/>
              <a:t>? Б. Яка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</a:t>
            </a:r>
            <a:r>
              <a:rPr lang="ru-RU" b="1" dirty="0" err="1"/>
              <a:t>здорових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</a:t>
            </a:r>
            <a:r>
              <a:rPr lang="ru-RU" b="1" dirty="0" err="1"/>
              <a:t>обоє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страждають</a:t>
            </a:r>
            <a:r>
              <a:rPr lang="ru-RU" b="1" dirty="0"/>
              <a:t> легкою формою </a:t>
            </a:r>
            <a:r>
              <a:rPr lang="ru-RU" b="1" dirty="0" err="1"/>
              <a:t>таласемії</a:t>
            </a:r>
            <a:r>
              <a:rPr lang="ru-RU" b="1" dirty="0"/>
              <a:t>?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44642"/>
            <a:ext cx="6768752" cy="491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 В </a:t>
            </a:r>
            <a:r>
              <a:rPr lang="ru-RU" b="1" dirty="0" err="1"/>
              <a:t>людини</a:t>
            </a:r>
            <a:r>
              <a:rPr lang="ru-RU" b="1" dirty="0"/>
              <a:t> </a:t>
            </a:r>
            <a:r>
              <a:rPr lang="ru-RU" b="1" dirty="0" err="1"/>
              <a:t>полідактилія</a:t>
            </a:r>
            <a:r>
              <a:rPr lang="ru-RU" b="1" dirty="0"/>
              <a:t> </a:t>
            </a:r>
            <a:r>
              <a:rPr lang="ru-RU" b="1" dirty="0" err="1"/>
              <a:t>детермінована</a:t>
            </a:r>
            <a:r>
              <a:rPr lang="ru-RU" b="1" dirty="0"/>
              <a:t> </a:t>
            </a:r>
            <a:r>
              <a:rPr lang="ru-RU" b="1" dirty="0" err="1"/>
              <a:t>домінантним</a:t>
            </a:r>
            <a:r>
              <a:rPr lang="ru-RU" b="1" dirty="0"/>
              <a:t> геном.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шлюбу</a:t>
            </a:r>
            <a:r>
              <a:rPr lang="ru-RU" b="1" dirty="0"/>
              <a:t> гетерозиготного шестипалого </a:t>
            </a:r>
            <a:r>
              <a:rPr lang="ru-RU" b="1" dirty="0" err="1"/>
              <a:t>чоловіка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жінкою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нормальною </a:t>
            </a:r>
            <a:r>
              <a:rPr lang="ru-RU" b="1" dirty="0" err="1"/>
              <a:t>будовою</a:t>
            </a:r>
            <a:r>
              <a:rPr lang="ru-RU" b="1" dirty="0"/>
              <a:t> руки </a:t>
            </a:r>
            <a:r>
              <a:rPr lang="ru-RU" b="1" dirty="0" err="1"/>
              <a:t>народилося</a:t>
            </a:r>
            <a:r>
              <a:rPr lang="ru-RU" b="1" dirty="0"/>
              <a:t> </a:t>
            </a:r>
            <a:r>
              <a:rPr lang="ru-RU" b="1" dirty="0" err="1"/>
              <a:t>двоє</a:t>
            </a:r>
            <a:r>
              <a:rPr lang="ru-RU" b="1" dirty="0"/>
              <a:t> </a:t>
            </a:r>
            <a:r>
              <a:rPr lang="ru-RU" b="1" dirty="0" err="1"/>
              <a:t>хлопчиків</a:t>
            </a:r>
            <a:r>
              <a:rPr lang="ru-RU" b="1" dirty="0"/>
              <a:t>: один – </a:t>
            </a:r>
            <a:r>
              <a:rPr lang="ru-RU" b="1" dirty="0" err="1"/>
              <a:t>п'ятипалий</a:t>
            </a:r>
            <a:r>
              <a:rPr lang="ru-RU" b="1" dirty="0"/>
              <a:t>, </a:t>
            </a:r>
            <a:r>
              <a:rPr lang="ru-RU" b="1" dirty="0" err="1"/>
              <a:t>другий</a:t>
            </a:r>
            <a:r>
              <a:rPr lang="ru-RU" b="1" dirty="0"/>
              <a:t> хлопчик – </a:t>
            </a:r>
            <a:r>
              <a:rPr lang="ru-RU" b="1" dirty="0" err="1"/>
              <a:t>шестипалий</a:t>
            </a:r>
            <a:r>
              <a:rPr lang="ru-RU" b="1" dirty="0"/>
              <a:t>.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генотипи</a:t>
            </a:r>
            <a:r>
              <a:rPr lang="ru-RU" b="1" dirty="0"/>
              <a:t> у </a:t>
            </a:r>
            <a:r>
              <a:rPr lang="ru-RU" b="1" dirty="0" err="1"/>
              <a:t>дітей</a:t>
            </a:r>
            <a:r>
              <a:rPr lang="ru-RU" b="1" dirty="0"/>
              <a:t>?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268760"/>
            <a:ext cx="53340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28498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5. </a:t>
            </a:r>
            <a:r>
              <a:rPr lang="ru-RU" b="1" dirty="0" err="1" smtClean="0"/>
              <a:t>Дитяча</a:t>
            </a:r>
            <a:r>
              <a:rPr lang="ru-RU" b="1" dirty="0" smtClean="0"/>
              <a:t> </a:t>
            </a:r>
            <a:r>
              <a:rPr lang="ru-RU" b="1" dirty="0"/>
              <a:t>форма </a:t>
            </a:r>
            <a:r>
              <a:rPr lang="ru-RU" b="1" dirty="0" err="1"/>
              <a:t>амавротичної</a:t>
            </a:r>
            <a:r>
              <a:rPr lang="ru-RU" b="1" dirty="0"/>
              <a:t> </a:t>
            </a:r>
            <a:r>
              <a:rPr lang="ru-RU" b="1" dirty="0" err="1"/>
              <a:t>сімейної</a:t>
            </a:r>
            <a:r>
              <a:rPr lang="ru-RU" b="1" dirty="0"/>
              <a:t> </a:t>
            </a:r>
            <a:r>
              <a:rPr lang="ru-RU" b="1" dirty="0" err="1"/>
              <a:t>ідіотії</a:t>
            </a:r>
            <a:r>
              <a:rPr lang="ru-RU" b="1" dirty="0"/>
              <a:t> (</a:t>
            </a:r>
            <a:r>
              <a:rPr lang="ru-RU" b="1" dirty="0" err="1"/>
              <a:t>Тея-Сакса</a:t>
            </a:r>
            <a:r>
              <a:rPr lang="ru-RU" b="1" dirty="0"/>
              <a:t>) </a:t>
            </a:r>
            <a:r>
              <a:rPr lang="ru-RU" b="1" dirty="0" err="1"/>
              <a:t>успадковується</a:t>
            </a:r>
            <a:r>
              <a:rPr lang="ru-RU" b="1" dirty="0"/>
              <a:t> як </a:t>
            </a:r>
            <a:r>
              <a:rPr lang="ru-RU" b="1" dirty="0" err="1"/>
              <a:t>аутосомна</a:t>
            </a:r>
            <a:r>
              <a:rPr lang="ru-RU" b="1" dirty="0"/>
              <a:t> </a:t>
            </a:r>
            <a:r>
              <a:rPr lang="ru-RU" b="1" dirty="0" err="1"/>
              <a:t>рецесивна</a:t>
            </a:r>
            <a:r>
              <a:rPr lang="ru-RU" b="1" dirty="0"/>
              <a:t> </a:t>
            </a:r>
            <a:r>
              <a:rPr lang="ru-RU" b="1" dirty="0" err="1"/>
              <a:t>ознака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закінчується</a:t>
            </a:r>
            <a:r>
              <a:rPr lang="ru-RU" b="1" dirty="0"/>
              <a:t> </a:t>
            </a:r>
            <a:r>
              <a:rPr lang="ru-RU" b="1" dirty="0" err="1"/>
              <a:t>звичайно</a:t>
            </a:r>
            <a:r>
              <a:rPr lang="ru-RU" b="1" dirty="0"/>
              <a:t> </a:t>
            </a:r>
            <a:r>
              <a:rPr lang="ru-RU" b="1" dirty="0" err="1"/>
              <a:t>смертю</a:t>
            </a:r>
            <a:r>
              <a:rPr lang="ru-RU" b="1" dirty="0"/>
              <a:t> (летально) до 4-5 </a:t>
            </a:r>
            <a:r>
              <a:rPr lang="ru-RU" b="1" dirty="0" err="1"/>
              <a:t>років</a:t>
            </a:r>
            <a:r>
              <a:rPr lang="ru-RU" b="1" dirty="0"/>
              <a:t>. Перша </a:t>
            </a:r>
            <a:r>
              <a:rPr lang="ru-RU" b="1" dirty="0" err="1"/>
              <a:t>дитина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 померла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амавротичної</a:t>
            </a:r>
            <a:r>
              <a:rPr lang="ru-RU" b="1" dirty="0"/>
              <a:t> </a:t>
            </a:r>
            <a:r>
              <a:rPr lang="ru-RU" b="1" dirty="0" err="1"/>
              <a:t>сімейної</a:t>
            </a:r>
            <a:r>
              <a:rPr lang="ru-RU" b="1" dirty="0"/>
              <a:t> </a:t>
            </a:r>
            <a:r>
              <a:rPr lang="ru-RU" b="1" dirty="0" err="1"/>
              <a:t>ідіотії</a:t>
            </a:r>
            <a:r>
              <a:rPr lang="ru-RU" b="1" dirty="0"/>
              <a:t>, в той час, коли повинна </a:t>
            </a:r>
            <a:r>
              <a:rPr lang="ru-RU" b="1" dirty="0" err="1"/>
              <a:t>була</a:t>
            </a:r>
            <a:r>
              <a:rPr lang="ru-RU" b="1" dirty="0"/>
              <a:t> </a:t>
            </a:r>
            <a:r>
              <a:rPr lang="ru-RU" b="1" dirty="0" err="1"/>
              <a:t>народитися</a:t>
            </a:r>
            <a:r>
              <a:rPr lang="ru-RU" b="1" dirty="0"/>
              <a:t> друга. Яка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</a:t>
            </a:r>
            <a:r>
              <a:rPr lang="ru-RU" b="1" dirty="0" err="1"/>
              <a:t>другої</a:t>
            </a:r>
            <a:r>
              <a:rPr lang="ru-RU" b="1" dirty="0"/>
              <a:t> </a:t>
            </a:r>
            <a:r>
              <a:rPr lang="ru-RU" b="1" dirty="0" err="1"/>
              <a:t>дитини</a:t>
            </a:r>
            <a:r>
              <a:rPr lang="ru-RU" b="1" dirty="0"/>
              <a:t> хворою на </a:t>
            </a:r>
            <a:r>
              <a:rPr lang="ru-RU" b="1" dirty="0" err="1"/>
              <a:t>дитячу</a:t>
            </a:r>
            <a:r>
              <a:rPr lang="ru-RU" b="1" dirty="0"/>
              <a:t> форму </a:t>
            </a:r>
            <a:r>
              <a:rPr lang="ru-RU" b="1" dirty="0" err="1"/>
              <a:t>амавротичної</a:t>
            </a:r>
            <a:r>
              <a:rPr lang="ru-RU" b="1" dirty="0"/>
              <a:t> </a:t>
            </a:r>
            <a:r>
              <a:rPr lang="ru-RU" b="1" dirty="0" err="1"/>
              <a:t>сімейної</a:t>
            </a:r>
            <a:r>
              <a:rPr lang="ru-RU" b="1" dirty="0"/>
              <a:t> </a:t>
            </a:r>
            <a:r>
              <a:rPr lang="ru-RU" b="1" dirty="0" err="1"/>
              <a:t>ідіотії</a:t>
            </a:r>
            <a:r>
              <a:rPr lang="ru-RU" b="1" dirty="0"/>
              <a:t>? 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25144"/>
            <a:ext cx="69818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6410325"/>
            <a:ext cx="70961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6. </a:t>
            </a:r>
            <a:r>
              <a:rPr lang="ru-RU" b="1" dirty="0" err="1" smtClean="0"/>
              <a:t>Пельгерівська</a:t>
            </a:r>
            <a:r>
              <a:rPr lang="ru-RU" b="1" dirty="0" smtClean="0"/>
              <a:t> </a:t>
            </a:r>
            <a:r>
              <a:rPr lang="ru-RU" b="1" dirty="0" err="1"/>
              <a:t>аномалія</a:t>
            </a:r>
            <a:r>
              <a:rPr lang="ru-RU" b="1" dirty="0"/>
              <a:t> </a:t>
            </a:r>
            <a:r>
              <a:rPr lang="ru-RU" b="1" dirty="0" err="1"/>
              <a:t>сегментування</a:t>
            </a:r>
            <a:r>
              <a:rPr lang="ru-RU" b="1" dirty="0"/>
              <a:t> ядер </a:t>
            </a:r>
            <a:r>
              <a:rPr lang="ru-RU" b="1" dirty="0" err="1"/>
              <a:t>лейкоцитів</a:t>
            </a:r>
            <a:r>
              <a:rPr lang="ru-RU" b="1" dirty="0"/>
              <a:t> </a:t>
            </a:r>
            <a:r>
              <a:rPr lang="ru-RU" b="1" dirty="0" err="1"/>
              <a:t>успадковується</a:t>
            </a:r>
            <a:r>
              <a:rPr lang="ru-RU" b="1" dirty="0"/>
              <a:t> як </a:t>
            </a:r>
            <a:r>
              <a:rPr lang="ru-RU" b="1" dirty="0" err="1"/>
              <a:t>аутосомна</a:t>
            </a:r>
            <a:r>
              <a:rPr lang="ru-RU" b="1" dirty="0"/>
              <a:t> не </a:t>
            </a:r>
            <a:r>
              <a:rPr lang="ru-RU" b="1" dirty="0" err="1"/>
              <a:t>повністю</a:t>
            </a:r>
            <a:r>
              <a:rPr lang="ru-RU" b="1" dirty="0"/>
              <a:t> </a:t>
            </a:r>
            <a:r>
              <a:rPr lang="ru-RU" b="1" dirty="0" err="1"/>
              <a:t>домінантна</a:t>
            </a:r>
            <a:r>
              <a:rPr lang="ru-RU" b="1" dirty="0"/>
              <a:t> </a:t>
            </a:r>
            <a:r>
              <a:rPr lang="ru-RU" b="1" dirty="0" err="1"/>
              <a:t>ознака</a:t>
            </a:r>
            <a:r>
              <a:rPr lang="ru-RU" b="1" dirty="0"/>
              <a:t>. В </a:t>
            </a:r>
            <a:r>
              <a:rPr lang="ru-RU" b="1" dirty="0" err="1"/>
              <a:t>гомозигот</a:t>
            </a:r>
            <a:r>
              <a:rPr lang="ru-RU" b="1" dirty="0"/>
              <a:t> за </a:t>
            </a:r>
            <a:r>
              <a:rPr lang="ru-RU" b="1" dirty="0" err="1"/>
              <a:t>цією</a:t>
            </a:r>
            <a:r>
              <a:rPr lang="ru-RU" b="1" dirty="0"/>
              <a:t> </a:t>
            </a:r>
            <a:r>
              <a:rPr lang="ru-RU" b="1" dirty="0" err="1"/>
              <a:t>ознакою</a:t>
            </a:r>
            <a:r>
              <a:rPr lang="ru-RU" b="1" dirty="0"/>
              <a:t> </a:t>
            </a:r>
            <a:r>
              <a:rPr lang="ru-RU" b="1" dirty="0" err="1"/>
              <a:t>сегментація</a:t>
            </a:r>
            <a:r>
              <a:rPr lang="ru-RU" b="1" dirty="0"/>
              <a:t> ядер </a:t>
            </a:r>
            <a:r>
              <a:rPr lang="ru-RU" b="1" dirty="0" err="1"/>
              <a:t>відсутня</a:t>
            </a:r>
            <a:r>
              <a:rPr lang="ru-RU" b="1" dirty="0"/>
              <a:t> </a:t>
            </a:r>
            <a:r>
              <a:rPr lang="ru-RU" b="1" dirty="0" err="1"/>
              <a:t>повністю</a:t>
            </a:r>
            <a:r>
              <a:rPr lang="ru-RU" b="1" dirty="0"/>
              <a:t>, в </a:t>
            </a:r>
            <a:r>
              <a:rPr lang="ru-RU" b="1" dirty="0" err="1"/>
              <a:t>гетерозигот</a:t>
            </a:r>
            <a:r>
              <a:rPr lang="ru-RU" b="1" dirty="0"/>
              <a:t> вона </a:t>
            </a:r>
            <a:r>
              <a:rPr lang="ru-RU" b="1" dirty="0" err="1"/>
              <a:t>незвична</a:t>
            </a:r>
            <a:r>
              <a:rPr lang="ru-RU" b="1" dirty="0"/>
              <a:t>. </a:t>
            </a:r>
          </a:p>
          <a:p>
            <a:r>
              <a:rPr lang="ru-RU" b="1" dirty="0"/>
              <a:t>А. </a:t>
            </a:r>
            <a:r>
              <a:rPr lang="ru-RU" b="1" dirty="0" err="1"/>
              <a:t>Визначте</a:t>
            </a:r>
            <a:r>
              <a:rPr lang="ru-RU" b="1" dirty="0"/>
              <a:t> характер ядра </a:t>
            </a:r>
            <a:r>
              <a:rPr lang="ru-RU" b="1" dirty="0" err="1"/>
              <a:t>сегментоядерних</a:t>
            </a:r>
            <a:r>
              <a:rPr lang="ru-RU" b="1" dirty="0"/>
              <a:t> </a:t>
            </a:r>
            <a:r>
              <a:rPr lang="ru-RU" b="1" dirty="0" err="1"/>
              <a:t>лейкоцитів</a:t>
            </a:r>
            <a:r>
              <a:rPr lang="ru-RU" b="1" dirty="0"/>
              <a:t> у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лейкоцити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незвичною</a:t>
            </a:r>
            <a:r>
              <a:rPr lang="ru-RU" b="1" dirty="0"/>
              <a:t> </a:t>
            </a:r>
            <a:r>
              <a:rPr lang="ru-RU" b="1" dirty="0" err="1"/>
              <a:t>сегментацією</a:t>
            </a:r>
            <a:r>
              <a:rPr lang="ru-RU" b="1" dirty="0"/>
              <a:t> ядер, а </a:t>
            </a:r>
            <a:r>
              <a:rPr lang="ru-RU" b="1" dirty="0" err="1"/>
              <a:t>другий</a:t>
            </a:r>
            <a:r>
              <a:rPr lang="ru-RU" b="1" dirty="0"/>
              <a:t>, </a:t>
            </a:r>
            <a:r>
              <a:rPr lang="ru-RU" b="1" dirty="0" err="1"/>
              <a:t>нормальний</a:t>
            </a:r>
            <a:r>
              <a:rPr lang="ru-RU" b="1" dirty="0"/>
              <a:t> за </a:t>
            </a:r>
            <a:r>
              <a:rPr lang="ru-RU" b="1" dirty="0" err="1"/>
              <a:t>цією</a:t>
            </a:r>
            <a:r>
              <a:rPr lang="ru-RU" b="1" dirty="0"/>
              <a:t> </a:t>
            </a:r>
            <a:r>
              <a:rPr lang="ru-RU" b="1" dirty="0" err="1"/>
              <a:t>ознакою</a:t>
            </a:r>
            <a:r>
              <a:rPr lang="ru-RU" b="1" dirty="0"/>
              <a:t>. </a:t>
            </a:r>
          </a:p>
          <a:p>
            <a:r>
              <a:rPr lang="ru-RU" b="1" dirty="0"/>
              <a:t>Б. </a:t>
            </a:r>
            <a:r>
              <a:rPr lang="ru-RU" b="1" dirty="0" err="1"/>
              <a:t>Визначте</a:t>
            </a:r>
            <a:r>
              <a:rPr lang="ru-RU" b="1" dirty="0"/>
              <a:t> характер ядра </a:t>
            </a:r>
            <a:r>
              <a:rPr lang="ru-RU" b="1" dirty="0" err="1"/>
              <a:t>сегментоядерних</a:t>
            </a:r>
            <a:r>
              <a:rPr lang="ru-RU" b="1" dirty="0"/>
              <a:t> </a:t>
            </a:r>
            <a:r>
              <a:rPr lang="ru-RU" b="1" dirty="0" err="1"/>
              <a:t>лейкоцитів</a:t>
            </a:r>
            <a:r>
              <a:rPr lang="ru-RU" b="1" dirty="0"/>
              <a:t> у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одного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ядра </a:t>
            </a:r>
            <a:r>
              <a:rPr lang="ru-RU" b="1" dirty="0" err="1"/>
              <a:t>лейкоцитів</a:t>
            </a:r>
            <a:r>
              <a:rPr lang="ru-RU" b="1" dirty="0"/>
              <a:t> </a:t>
            </a:r>
            <a:r>
              <a:rPr lang="ru-RU" b="1" dirty="0" err="1"/>
              <a:t>несегментовані</a:t>
            </a:r>
            <a:r>
              <a:rPr lang="ru-RU" b="1" dirty="0"/>
              <a:t>, у другого - </a:t>
            </a:r>
            <a:r>
              <a:rPr lang="ru-RU" b="1" dirty="0" err="1"/>
              <a:t>нормальні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5359"/>
            <a:ext cx="6650620" cy="458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7. </a:t>
            </a:r>
            <a:r>
              <a:rPr lang="ru-RU" b="1" dirty="0" err="1" smtClean="0"/>
              <a:t>Акаталазія</a:t>
            </a:r>
            <a:r>
              <a:rPr lang="ru-RU" b="1" dirty="0" smtClean="0"/>
              <a:t> </a:t>
            </a:r>
            <a:r>
              <a:rPr lang="ru-RU" b="1" dirty="0" err="1"/>
              <a:t>зумовлена</a:t>
            </a:r>
            <a:r>
              <a:rPr lang="ru-RU" b="1" dirty="0"/>
              <a:t> </a:t>
            </a:r>
            <a:r>
              <a:rPr lang="ru-RU" b="1" dirty="0" err="1"/>
              <a:t>рідким</a:t>
            </a:r>
            <a:r>
              <a:rPr lang="ru-RU" b="1" dirty="0"/>
              <a:t> </a:t>
            </a:r>
            <a:r>
              <a:rPr lang="ru-RU" b="1" dirty="0" err="1"/>
              <a:t>аутосомним</a:t>
            </a:r>
            <a:r>
              <a:rPr lang="ru-RU" b="1" dirty="0"/>
              <a:t> </a:t>
            </a:r>
            <a:r>
              <a:rPr lang="ru-RU" b="1" dirty="0" err="1"/>
              <a:t>рецесивним</a:t>
            </a:r>
            <a:r>
              <a:rPr lang="ru-RU" b="1" dirty="0"/>
              <a:t> геном. В </a:t>
            </a:r>
            <a:r>
              <a:rPr lang="ru-RU" b="1" dirty="0" err="1"/>
              <a:t>гетерозигот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</a:t>
            </a:r>
            <a:r>
              <a:rPr lang="ru-RU" b="1" dirty="0" err="1"/>
              <a:t>каталази</a:t>
            </a:r>
            <a:r>
              <a:rPr lang="ru-RU" b="1" dirty="0"/>
              <a:t> </a:t>
            </a:r>
            <a:r>
              <a:rPr lang="ru-RU" b="1" dirty="0" err="1"/>
              <a:t>дещо</a:t>
            </a:r>
            <a:r>
              <a:rPr lang="ru-RU" b="1" dirty="0"/>
              <a:t> понижена. </a:t>
            </a:r>
          </a:p>
          <a:p>
            <a:r>
              <a:rPr lang="ru-RU" b="1" dirty="0"/>
              <a:t>А. В </a:t>
            </a:r>
            <a:r>
              <a:rPr lang="ru-RU" b="1" dirty="0" err="1"/>
              <a:t>обох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та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єдиного</a:t>
            </a:r>
            <a:r>
              <a:rPr lang="ru-RU" b="1" dirty="0"/>
              <a:t> </a:t>
            </a:r>
            <a:r>
              <a:rPr lang="ru-RU" b="1" dirty="0" err="1"/>
              <a:t>сина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</a:t>
            </a:r>
            <a:r>
              <a:rPr lang="ru-RU" b="1" dirty="0" err="1"/>
              <a:t>каталази</a:t>
            </a:r>
            <a:r>
              <a:rPr lang="ru-RU" b="1" dirty="0"/>
              <a:t> </a:t>
            </a:r>
            <a:r>
              <a:rPr lang="ru-RU" b="1" dirty="0" err="1"/>
              <a:t>виявилась</a:t>
            </a:r>
            <a:r>
              <a:rPr lang="ru-RU" b="1" dirty="0"/>
              <a:t> </a:t>
            </a:r>
            <a:r>
              <a:rPr lang="ru-RU" b="1" dirty="0" err="1"/>
              <a:t>нижче</a:t>
            </a:r>
            <a:r>
              <a:rPr lang="ru-RU" b="1" dirty="0"/>
              <a:t> </a:t>
            </a:r>
            <a:r>
              <a:rPr lang="ru-RU" b="1" dirty="0" err="1"/>
              <a:t>норми</a:t>
            </a:r>
            <a:r>
              <a:rPr lang="ru-RU" b="1" dirty="0"/>
              <a:t>. </a:t>
            </a:r>
            <a:r>
              <a:rPr lang="ru-RU" b="1" dirty="0" err="1"/>
              <a:t>Визначте</a:t>
            </a:r>
            <a:r>
              <a:rPr lang="ru-RU" b="1" dirty="0"/>
              <a:t> </a:t>
            </a:r>
            <a:r>
              <a:rPr lang="ru-RU" b="1" dirty="0" err="1"/>
              <a:t>ймовірність</a:t>
            </a:r>
            <a:r>
              <a:rPr lang="ru-RU" b="1" dirty="0"/>
              <a:t> </a:t>
            </a:r>
            <a:r>
              <a:rPr lang="ru-RU" b="1" dirty="0" err="1"/>
              <a:t>народження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 </a:t>
            </a:r>
            <a:r>
              <a:rPr lang="ru-RU" b="1" dirty="0" err="1"/>
              <a:t>наступної</a:t>
            </a:r>
            <a:r>
              <a:rPr lang="ru-RU" b="1" dirty="0"/>
              <a:t> </a:t>
            </a:r>
            <a:r>
              <a:rPr lang="ru-RU" b="1" dirty="0" err="1"/>
              <a:t>дитини</a:t>
            </a:r>
            <a:r>
              <a:rPr lang="ru-RU" b="1" dirty="0"/>
              <a:t> без </a:t>
            </a:r>
            <a:r>
              <a:rPr lang="ru-RU" b="1" dirty="0" err="1"/>
              <a:t>аномалії</a:t>
            </a:r>
            <a:r>
              <a:rPr lang="ru-RU" b="1" dirty="0"/>
              <a:t>. </a:t>
            </a:r>
          </a:p>
          <a:p>
            <a:r>
              <a:rPr lang="ru-RU" b="1" dirty="0"/>
              <a:t>Б. </a:t>
            </a:r>
            <a:r>
              <a:rPr lang="ru-RU" b="1" dirty="0" err="1"/>
              <a:t>Визначте</a:t>
            </a:r>
            <a:r>
              <a:rPr lang="ru-RU" b="1" dirty="0"/>
              <a:t> </a:t>
            </a:r>
            <a:r>
              <a:rPr lang="ru-RU" b="1" dirty="0" err="1"/>
              <a:t>вірогідні</a:t>
            </a:r>
            <a:r>
              <a:rPr lang="ru-RU" b="1" dirty="0"/>
              <a:t> </a:t>
            </a:r>
            <a:r>
              <a:rPr lang="ru-RU" b="1" dirty="0" err="1"/>
              <a:t>фенотипи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сім’ї</a:t>
            </a:r>
            <a:r>
              <a:rPr lang="ru-RU" b="1" dirty="0"/>
              <a:t>,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якій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страждає</a:t>
            </a:r>
            <a:r>
              <a:rPr lang="ru-RU" b="1" dirty="0"/>
              <a:t> </a:t>
            </a:r>
            <a:r>
              <a:rPr lang="ru-RU" b="1" dirty="0" err="1"/>
              <a:t>акаталазією</a:t>
            </a:r>
            <a:r>
              <a:rPr lang="ru-RU" b="1" dirty="0"/>
              <a:t>, а </a:t>
            </a:r>
            <a:r>
              <a:rPr lang="ru-RU" b="1" dirty="0" err="1"/>
              <a:t>другий</a:t>
            </a:r>
            <a:r>
              <a:rPr lang="ru-RU" b="1" dirty="0"/>
              <a:t>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понижену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</a:t>
            </a:r>
            <a:r>
              <a:rPr lang="ru-RU" b="1" dirty="0" err="1"/>
              <a:t>каталази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6290045" cy="2269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437112"/>
            <a:ext cx="4804445" cy="214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953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Слайд 1</vt:lpstr>
      <vt:lpstr>Слайд 2</vt:lpstr>
      <vt:lpstr>Приклади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3</dc:title>
  <dc:creator>Руслан Аминов</dc:creator>
  <cp:lastModifiedBy>Руслан Аминов</cp:lastModifiedBy>
  <cp:revision>12</cp:revision>
  <dcterms:created xsi:type="dcterms:W3CDTF">2023-01-23T12:31:31Z</dcterms:created>
  <dcterms:modified xsi:type="dcterms:W3CDTF">2024-03-12T19:11:14Z</dcterms:modified>
</cp:coreProperties>
</file>