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96" r:id="rId3"/>
    <p:sldId id="297" r:id="rId4"/>
    <p:sldId id="257" r:id="rId5"/>
    <p:sldId id="298" r:id="rId6"/>
    <p:sldId id="299" r:id="rId7"/>
    <p:sldId id="304" r:id="rId8"/>
    <p:sldId id="301" r:id="rId9"/>
    <p:sldId id="303" r:id="rId10"/>
    <p:sldId id="306" r:id="rId11"/>
    <p:sldId id="307" r:id="rId12"/>
    <p:sldId id="311" r:id="rId13"/>
    <p:sldId id="312" r:id="rId14"/>
    <p:sldId id="316" r:id="rId15"/>
    <p:sldId id="305" r:id="rId16"/>
    <p:sldId id="300" r:id="rId17"/>
    <p:sldId id="310" r:id="rId18"/>
    <p:sldId id="302" r:id="rId19"/>
    <p:sldId id="309" r:id="rId20"/>
    <p:sldId id="314" r:id="rId21"/>
    <p:sldId id="315" r:id="rId22"/>
    <p:sldId id="308" r:id="rId23"/>
    <p:sldId id="313" r:id="rId24"/>
    <p:sldId id="317" r:id="rId25"/>
    <p:sldId id="318" r:id="rId26"/>
    <p:sldId id="319" r:id="rId27"/>
    <p:sldId id="320" r:id="rId28"/>
    <p:sldId id="295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40FE1D3-DE5E-439F-A095-5C4F1D8857FB}">
          <p14:sldIdLst>
            <p14:sldId id="256"/>
            <p14:sldId id="296"/>
            <p14:sldId id="297"/>
            <p14:sldId id="257"/>
            <p14:sldId id="298"/>
            <p14:sldId id="299"/>
            <p14:sldId id="304"/>
            <p14:sldId id="301"/>
            <p14:sldId id="303"/>
            <p14:sldId id="306"/>
            <p14:sldId id="307"/>
            <p14:sldId id="311"/>
            <p14:sldId id="312"/>
            <p14:sldId id="316"/>
            <p14:sldId id="305"/>
            <p14:sldId id="300"/>
            <p14:sldId id="310"/>
            <p14:sldId id="302"/>
            <p14:sldId id="309"/>
            <p14:sldId id="314"/>
            <p14:sldId id="315"/>
            <p14:sldId id="308"/>
            <p14:sldId id="313"/>
            <p14:sldId id="317"/>
            <p14:sldId id="318"/>
            <p14:sldId id="319"/>
            <p14:sldId id="320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80;\&#1052;&#1086;&#1080;%20&#1076;&#1086;&#1082;&#1091;&#1084;&#1077;&#1085;&#1090;&#1099;\&#1055;&#1091;&#1073;&#1083;&#1080;&#1082;&#1072;&#1094;&#1080;&#1080;%20&#1052;&#1054;&#1048;\2020\&#1057;&#1090;&#1091;&#1076;&#1077;&#1085;&#1090;\&#1051;&#1086;&#1089;&#1100;\&#1062;&#1077;&#1085;&#1099;%20&#1085;&#1077;&#1076;&#1074;&#1080;&#1078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2;&#1086;&#1080;%20&#1076;&#1086;&#1082;&#1091;&#1084;&#1077;&#1085;&#1090;&#1080;\&#1052;&#1086;&#1080;%20&#1076;&#1086;&#1082;&#1091;&#1084;&#1077;&#1085;&#1090;&#1099;\&#1059;&#1095;&#1077;&#1073;&#1072;\&#1053;&#1052;&#1050;&#1044;%202020_2021\&#1045;&#1082;&#1086;&#1085;&#1086;&#1084;&#1077;&#1090;&#1088;&#1110;&#1103;\&#1044;&#1083;&#1103;%20&#1083;&#1077;&#1082;&#1094;_&#1087;&#1088;&#1080;&#1084;&#1077;&#1088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/>
              <a:t>Середньомісячна заробітна плата  в Україні, грн.</a:t>
            </a:r>
          </a:p>
        </c:rich>
      </c:tx>
      <c:layout>
        <c:manualLayout>
          <c:xMode val="edge"/>
          <c:yMode val="edge"/>
          <c:x val="9.9711680776745013E-2"/>
          <c:y val="1.895734597156398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Середньомісячна заробітна плата (грн.)</c:v>
          </c:tx>
          <c:spPr>
            <a:ln w="50800">
              <a:solidFill>
                <a:schemeClr val="accent6">
                  <a:lumMod val="50000"/>
                </a:schemeClr>
              </a:solidFill>
            </a:ln>
          </c:spPr>
          <c:marker>
            <c:spPr>
              <a:solidFill>
                <a:schemeClr val="accent5">
                  <a:lumMod val="50000"/>
                </a:schemeClr>
              </a:solidFill>
            </c:spPr>
          </c:marker>
          <c:cat>
            <c:strRef>
              <c:f>данные!$A$8:$A$25</c:f>
              <c:strCache>
                <c:ptCount val="18"/>
                <c:pt idx="0">
                  <c:v>1 кв 2016</c:v>
                </c:pt>
                <c:pt idx="1">
                  <c:v>2 кв 2016</c:v>
                </c:pt>
                <c:pt idx="2">
                  <c:v>3 кв 2016</c:v>
                </c:pt>
                <c:pt idx="3">
                  <c:v>4 кв 2016</c:v>
                </c:pt>
                <c:pt idx="4">
                  <c:v>1 кв 2017</c:v>
                </c:pt>
                <c:pt idx="5">
                  <c:v>2 кв 2017</c:v>
                </c:pt>
                <c:pt idx="6">
                  <c:v>3 кв 2017</c:v>
                </c:pt>
                <c:pt idx="7">
                  <c:v>4 кв 2017</c:v>
                </c:pt>
                <c:pt idx="8">
                  <c:v>1 кв 2018</c:v>
                </c:pt>
                <c:pt idx="9">
                  <c:v>2 кв 2018</c:v>
                </c:pt>
                <c:pt idx="10">
                  <c:v>3 кв 2018</c:v>
                </c:pt>
                <c:pt idx="11">
                  <c:v>4 кв 2018</c:v>
                </c:pt>
                <c:pt idx="12">
                  <c:v>1 кв 2019</c:v>
                </c:pt>
                <c:pt idx="13">
                  <c:v>2 кв 2019</c:v>
                </c:pt>
                <c:pt idx="14">
                  <c:v>3 кв 2019</c:v>
                </c:pt>
                <c:pt idx="15">
                  <c:v>4 кв 2019</c:v>
                </c:pt>
                <c:pt idx="16">
                  <c:v>1 кв 2020</c:v>
                </c:pt>
                <c:pt idx="17">
                  <c:v>2 кв 2020</c:v>
                </c:pt>
              </c:strCache>
            </c:strRef>
          </c:cat>
          <c:val>
            <c:numRef>
              <c:f>данные!$J$8:$J$25</c:f>
              <c:numCache>
                <c:formatCode>General</c:formatCode>
                <c:ptCount val="18"/>
                <c:pt idx="0">
                  <c:v>4622</c:v>
                </c:pt>
                <c:pt idx="1">
                  <c:v>5072</c:v>
                </c:pt>
                <c:pt idx="2">
                  <c:v>5311</c:v>
                </c:pt>
                <c:pt idx="3">
                  <c:v>5744</c:v>
                </c:pt>
                <c:pt idx="4" formatCode="0">
                  <c:v>6323.59</c:v>
                </c:pt>
                <c:pt idx="5" formatCode="0">
                  <c:v>6952.48</c:v>
                </c:pt>
                <c:pt idx="6" formatCode="0">
                  <c:v>7268.23</c:v>
                </c:pt>
                <c:pt idx="7" formatCode="0">
                  <c:v>7875.62</c:v>
                </c:pt>
                <c:pt idx="8" formatCode="0">
                  <c:v>7974.05</c:v>
                </c:pt>
                <c:pt idx="9" formatCode="0">
                  <c:v>8781.2199999999993</c:v>
                </c:pt>
                <c:pt idx="10" formatCode="0">
                  <c:v>9063.19</c:v>
                </c:pt>
                <c:pt idx="11" formatCode="0">
                  <c:v>9647.91</c:v>
                </c:pt>
                <c:pt idx="12" formatCode="0">
                  <c:v>9628.9599999999991</c:v>
                </c:pt>
                <c:pt idx="13" formatCode="0">
                  <c:v>10429.620000000001</c:v>
                </c:pt>
                <c:pt idx="14" formatCode="0">
                  <c:v>10731.91</c:v>
                </c:pt>
                <c:pt idx="15" formatCode="0">
                  <c:v>11219.59</c:v>
                </c:pt>
                <c:pt idx="16" formatCode="0">
                  <c:v>11005.98</c:v>
                </c:pt>
                <c:pt idx="17" formatCode="0">
                  <c:v>10848.77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363456"/>
        <c:axId val="213876032"/>
      </c:lineChart>
      <c:catAx>
        <c:axId val="1363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uk-UA"/>
                  <a:t>ПЕРІОД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213876032"/>
        <c:crosses val="autoZero"/>
        <c:auto val="1"/>
        <c:lblAlgn val="ctr"/>
        <c:lblOffset val="100"/>
        <c:noMultiLvlLbl val="0"/>
      </c:catAx>
      <c:valAx>
        <c:axId val="213876032"/>
        <c:scaling>
          <c:orientation val="minMax"/>
          <c:min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3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uk-UA" dirty="0"/>
              <a:t>Валовий внутрішній </a:t>
            </a:r>
            <a:r>
              <a:rPr lang="uk-UA" dirty="0" smtClean="0"/>
              <a:t>продукт в Україні, щоквартальні показники *</a:t>
            </a:r>
            <a:endParaRPr lang="uk-UA" dirty="0"/>
          </a:p>
          <a:p>
            <a:pPr>
              <a:defRPr/>
            </a:pPr>
            <a:r>
              <a:rPr lang="uk-UA" sz="1400" dirty="0"/>
              <a:t>(у фактичних цінах, </a:t>
            </a:r>
            <a:r>
              <a:rPr lang="uk-UA" sz="1400" dirty="0" err="1"/>
              <a:t>млн.грн</a:t>
            </a:r>
            <a:r>
              <a:rPr lang="uk-UA" sz="1400" dirty="0"/>
              <a:t>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694858372710361"/>
          <c:y val="9.0829256527934193E-2"/>
          <c:w val="0.84208483205581086"/>
          <c:h val="0.71681238218637877"/>
        </c:manualLayout>
      </c:layout>
      <c:lineChart>
        <c:grouping val="standard"/>
        <c:varyColors val="0"/>
        <c:ser>
          <c:idx val="0"/>
          <c:order val="0"/>
          <c:tx>
            <c:v>Валовий внутрішній продукт ( у фактичних цінах, млн.грн)</c:v>
          </c:tx>
          <c:spPr>
            <a:ln w="47625">
              <a:solidFill>
                <a:schemeClr val="accent1">
                  <a:lumMod val="50000"/>
                </a:schemeClr>
              </a:solidFill>
            </a:ln>
          </c:spPr>
          <c:cat>
            <c:strRef>
              <c:f>'ВВП кварт'!$B$4:$B$41</c:f>
              <c:strCache>
                <c:ptCount val="38"/>
                <c:pt idx="0">
                  <c:v>1 кв 2011</c:v>
                </c:pt>
                <c:pt idx="1">
                  <c:v>2 кв 2011</c:v>
                </c:pt>
                <c:pt idx="2">
                  <c:v>3 кв 2011</c:v>
                </c:pt>
                <c:pt idx="3">
                  <c:v>4 кв 2011</c:v>
                </c:pt>
                <c:pt idx="4">
                  <c:v>1 кв 2012</c:v>
                </c:pt>
                <c:pt idx="5">
                  <c:v>2 кв 2012</c:v>
                </c:pt>
                <c:pt idx="6">
                  <c:v>3 кв 2012</c:v>
                </c:pt>
                <c:pt idx="7">
                  <c:v>4 кв 2012</c:v>
                </c:pt>
                <c:pt idx="8">
                  <c:v>1 кв 2013</c:v>
                </c:pt>
                <c:pt idx="9">
                  <c:v>2 кв 2013</c:v>
                </c:pt>
                <c:pt idx="10">
                  <c:v>3 кв 2013</c:v>
                </c:pt>
                <c:pt idx="11">
                  <c:v>4 кв 2013</c:v>
                </c:pt>
                <c:pt idx="12">
                  <c:v>1 кв 2014</c:v>
                </c:pt>
                <c:pt idx="13">
                  <c:v>2 кв 2014</c:v>
                </c:pt>
                <c:pt idx="14">
                  <c:v>3 кв 2014</c:v>
                </c:pt>
                <c:pt idx="15">
                  <c:v>4 кв 2014</c:v>
                </c:pt>
                <c:pt idx="16">
                  <c:v>1 кв 2015</c:v>
                </c:pt>
                <c:pt idx="17">
                  <c:v>2 кв 2015</c:v>
                </c:pt>
                <c:pt idx="18">
                  <c:v>3 кв 2015</c:v>
                </c:pt>
                <c:pt idx="19">
                  <c:v>4 кв 2015</c:v>
                </c:pt>
                <c:pt idx="20">
                  <c:v>1 кв 2016</c:v>
                </c:pt>
                <c:pt idx="21">
                  <c:v>2 кв 2016</c:v>
                </c:pt>
                <c:pt idx="22">
                  <c:v>3 кв 2016</c:v>
                </c:pt>
                <c:pt idx="23">
                  <c:v>4 кв 2016</c:v>
                </c:pt>
                <c:pt idx="24">
                  <c:v>1 кв 2017</c:v>
                </c:pt>
                <c:pt idx="25">
                  <c:v>2 кв 2017</c:v>
                </c:pt>
                <c:pt idx="26">
                  <c:v>3 кв 2017</c:v>
                </c:pt>
                <c:pt idx="27">
                  <c:v>4 кв 2017</c:v>
                </c:pt>
                <c:pt idx="28">
                  <c:v>1 кв 2018</c:v>
                </c:pt>
                <c:pt idx="29">
                  <c:v>2 кв 2018</c:v>
                </c:pt>
                <c:pt idx="30">
                  <c:v>3 кв 2018</c:v>
                </c:pt>
                <c:pt idx="31">
                  <c:v>4 кв 2018</c:v>
                </c:pt>
                <c:pt idx="32">
                  <c:v>1 кв 2019</c:v>
                </c:pt>
                <c:pt idx="33">
                  <c:v>2 кв 2019</c:v>
                </c:pt>
                <c:pt idx="34">
                  <c:v>3 кв 2019</c:v>
                </c:pt>
                <c:pt idx="35">
                  <c:v>4 кв 2019</c:v>
                </c:pt>
                <c:pt idx="36">
                  <c:v>1 кв 2020</c:v>
                </c:pt>
                <c:pt idx="37">
                  <c:v>2 кв 2020</c:v>
                </c:pt>
              </c:strCache>
            </c:strRef>
          </c:cat>
          <c:val>
            <c:numRef>
              <c:f>'ВВП кварт'!$C$4:$C$41</c:f>
              <c:numCache>
                <c:formatCode>General</c:formatCode>
                <c:ptCount val="38"/>
                <c:pt idx="0">
                  <c:v>258591</c:v>
                </c:pt>
                <c:pt idx="1">
                  <c:v>310277</c:v>
                </c:pt>
                <c:pt idx="2">
                  <c:v>368488</c:v>
                </c:pt>
                <c:pt idx="3">
                  <c:v>362635</c:v>
                </c:pt>
                <c:pt idx="4">
                  <c:v>292324</c:v>
                </c:pt>
                <c:pt idx="5">
                  <c:v>346005</c:v>
                </c:pt>
                <c:pt idx="6">
                  <c:v>387109</c:v>
                </c:pt>
                <c:pt idx="7">
                  <c:v>379231</c:v>
                </c:pt>
                <c:pt idx="8">
                  <c:v>303753</c:v>
                </c:pt>
                <c:pt idx="9">
                  <c:v>354814</c:v>
                </c:pt>
                <c:pt idx="10">
                  <c:v>398000</c:v>
                </c:pt>
                <c:pt idx="11">
                  <c:v>408631</c:v>
                </c:pt>
                <c:pt idx="12">
                  <c:v>313568</c:v>
                </c:pt>
                <c:pt idx="13">
                  <c:v>375903</c:v>
                </c:pt>
                <c:pt idx="14">
                  <c:v>434166</c:v>
                </c:pt>
                <c:pt idx="15">
                  <c:v>443091</c:v>
                </c:pt>
                <c:pt idx="16">
                  <c:v>375991</c:v>
                </c:pt>
                <c:pt idx="17">
                  <c:v>456715</c:v>
                </c:pt>
                <c:pt idx="18">
                  <c:v>566997</c:v>
                </c:pt>
                <c:pt idx="19">
                  <c:v>588841</c:v>
                </c:pt>
                <c:pt idx="20">
                  <c:v>455298</c:v>
                </c:pt>
                <c:pt idx="21">
                  <c:v>535701</c:v>
                </c:pt>
                <c:pt idx="22">
                  <c:v>671456</c:v>
                </c:pt>
                <c:pt idx="23">
                  <c:v>722912</c:v>
                </c:pt>
                <c:pt idx="24">
                  <c:v>592523</c:v>
                </c:pt>
                <c:pt idx="25">
                  <c:v>665233</c:v>
                </c:pt>
                <c:pt idx="26">
                  <c:v>834287</c:v>
                </c:pt>
                <c:pt idx="27">
                  <c:v>891839</c:v>
                </c:pt>
                <c:pt idx="28">
                  <c:v>705977</c:v>
                </c:pt>
                <c:pt idx="29">
                  <c:v>810174</c:v>
                </c:pt>
                <c:pt idx="30">
                  <c:v>994810</c:v>
                </c:pt>
                <c:pt idx="31">
                  <c:v>1049635</c:v>
                </c:pt>
                <c:pt idx="32">
                  <c:v>815123</c:v>
                </c:pt>
                <c:pt idx="33">
                  <c:v>932677</c:v>
                </c:pt>
                <c:pt idx="34">
                  <c:v>1111862</c:v>
                </c:pt>
                <c:pt idx="35">
                  <c:v>1114902</c:v>
                </c:pt>
                <c:pt idx="36">
                  <c:v>845829</c:v>
                </c:pt>
                <c:pt idx="37">
                  <c:v>867782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946688"/>
        <c:axId val="161810688"/>
      </c:lineChart>
      <c:catAx>
        <c:axId val="248946688"/>
        <c:scaling>
          <c:orientation val="minMax"/>
        </c:scaling>
        <c:delete val="0"/>
        <c:axPos val="b"/>
        <c:majorTickMark val="out"/>
        <c:minorTickMark val="none"/>
        <c:tickLblPos val="nextTo"/>
        <c:crossAx val="161810688"/>
        <c:crosses val="autoZero"/>
        <c:auto val="1"/>
        <c:lblAlgn val="ctr"/>
        <c:lblOffset val="100"/>
        <c:noMultiLvlLbl val="0"/>
      </c:catAx>
      <c:valAx>
        <c:axId val="161810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9466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23709-517F-4090-9E74-D1921FDFA0A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22FF0CC-61B6-4AB6-BCE4-3DB6D0F81F9A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accent1">
                  <a:lumMod val="50000"/>
                </a:schemeClr>
              </a:solidFill>
            </a:rPr>
            <a:t>1</a:t>
          </a:r>
          <a:endParaRPr lang="uk-UA" sz="2400" dirty="0">
            <a:solidFill>
              <a:schemeClr val="accent1">
                <a:lumMod val="50000"/>
              </a:schemeClr>
            </a:solidFill>
          </a:endParaRPr>
        </a:p>
      </dgm:t>
    </dgm:pt>
    <dgm:pt modelId="{D75F6FDB-E355-4BA4-8B8E-0D0E1A048B51}" type="parTrans" cxnId="{6B8F4CE8-4F3A-43E6-9F7C-D4FE57DC13AB}">
      <dgm:prSet/>
      <dgm:spPr/>
      <dgm:t>
        <a:bodyPr/>
        <a:lstStyle/>
        <a:p>
          <a:endParaRPr lang="uk-UA"/>
        </a:p>
      </dgm:t>
    </dgm:pt>
    <dgm:pt modelId="{54C3D5F3-0958-4360-A2AD-33FECF0EA5B9}" type="sibTrans" cxnId="{6B8F4CE8-4F3A-43E6-9F7C-D4FE57DC13AB}">
      <dgm:prSet/>
      <dgm:spPr/>
      <dgm:t>
        <a:bodyPr/>
        <a:lstStyle/>
        <a:p>
          <a:endParaRPr lang="uk-UA"/>
        </a:p>
      </dgm:t>
    </dgm:pt>
    <dgm:pt modelId="{63B3B0D0-56A6-409E-A056-17A9645E51EA}">
      <dgm:prSet phldrT="[Текст]" custT="1"/>
      <dgm:spPr/>
      <dgm:t>
        <a:bodyPr/>
        <a:lstStyle/>
        <a:p>
          <a:r>
            <a:rPr lang="uk-UA" sz="2000" b="0" dirty="0" smtClean="0"/>
            <a:t>Графічне</a:t>
          </a:r>
          <a:r>
            <a:rPr lang="uk-UA" sz="1900" b="0" dirty="0" smtClean="0"/>
            <a:t> зображення та попередній аналіз динаміки</a:t>
          </a:r>
          <a:endParaRPr lang="uk-UA" sz="1900" b="0" dirty="0"/>
        </a:p>
      </dgm:t>
    </dgm:pt>
    <dgm:pt modelId="{E85EEDD3-2B75-466B-AB98-47C0F853715E}" type="parTrans" cxnId="{CC48F935-C12A-4102-8059-EBC11312495E}">
      <dgm:prSet/>
      <dgm:spPr/>
      <dgm:t>
        <a:bodyPr/>
        <a:lstStyle/>
        <a:p>
          <a:endParaRPr lang="uk-UA"/>
        </a:p>
      </dgm:t>
    </dgm:pt>
    <dgm:pt modelId="{AB9566F8-B8B6-4055-AED3-8DF621B5B3AF}" type="sibTrans" cxnId="{CC48F935-C12A-4102-8059-EBC11312495E}">
      <dgm:prSet/>
      <dgm:spPr/>
      <dgm:t>
        <a:bodyPr/>
        <a:lstStyle/>
        <a:p>
          <a:endParaRPr lang="uk-UA"/>
        </a:p>
      </dgm:t>
    </dgm:pt>
    <dgm:pt modelId="{7E30F0A1-D535-4F9E-924C-F84897E842EB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accent1">
                  <a:lumMod val="50000"/>
                </a:schemeClr>
              </a:solidFill>
            </a:rPr>
            <a:t>2</a:t>
          </a:r>
          <a:endParaRPr lang="uk-UA" sz="2400" dirty="0">
            <a:solidFill>
              <a:schemeClr val="accent1">
                <a:lumMod val="50000"/>
              </a:schemeClr>
            </a:solidFill>
          </a:endParaRPr>
        </a:p>
      </dgm:t>
    </dgm:pt>
    <dgm:pt modelId="{67571939-3504-4127-92AD-6929A913F14B}" type="parTrans" cxnId="{6F71ABA8-779F-442B-8795-57BF2E99C58D}">
      <dgm:prSet/>
      <dgm:spPr/>
      <dgm:t>
        <a:bodyPr/>
        <a:lstStyle/>
        <a:p>
          <a:endParaRPr lang="uk-UA"/>
        </a:p>
      </dgm:t>
    </dgm:pt>
    <dgm:pt modelId="{2C3F501C-55C5-4B72-A1D2-EA1B286C4758}" type="sibTrans" cxnId="{6F71ABA8-779F-442B-8795-57BF2E99C58D}">
      <dgm:prSet/>
      <dgm:spPr/>
      <dgm:t>
        <a:bodyPr/>
        <a:lstStyle/>
        <a:p>
          <a:endParaRPr lang="uk-UA"/>
        </a:p>
      </dgm:t>
    </dgm:pt>
    <dgm:pt modelId="{A57BE722-0B7C-4ADA-A91B-460745A22DE3}">
      <dgm:prSet phldrT="[Текст]"/>
      <dgm:spPr/>
      <dgm:t>
        <a:bodyPr/>
        <a:lstStyle/>
        <a:p>
          <a:r>
            <a:rPr lang="uk-UA" dirty="0" smtClean="0"/>
            <a:t>Виокремлення та вилучення детермінованих складових</a:t>
          </a:r>
          <a:endParaRPr lang="uk-UA" dirty="0"/>
        </a:p>
      </dgm:t>
    </dgm:pt>
    <dgm:pt modelId="{303FB5EB-C9A1-440B-A66D-1363D0814F8E}" type="parTrans" cxnId="{1DE03866-46D7-4198-B10D-DB4D35208F26}">
      <dgm:prSet/>
      <dgm:spPr/>
      <dgm:t>
        <a:bodyPr/>
        <a:lstStyle/>
        <a:p>
          <a:endParaRPr lang="uk-UA"/>
        </a:p>
      </dgm:t>
    </dgm:pt>
    <dgm:pt modelId="{AE008410-5299-4599-AAA3-6F8E42388B80}" type="sibTrans" cxnId="{1DE03866-46D7-4198-B10D-DB4D35208F26}">
      <dgm:prSet/>
      <dgm:spPr/>
      <dgm:t>
        <a:bodyPr/>
        <a:lstStyle/>
        <a:p>
          <a:endParaRPr lang="uk-UA"/>
        </a:p>
      </dgm:t>
    </dgm:pt>
    <dgm:pt modelId="{F5BA8FBF-B2ED-41FF-9661-BF07B58F0067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accent1">
                  <a:lumMod val="50000"/>
                </a:schemeClr>
              </a:solidFill>
            </a:rPr>
            <a:t>3</a:t>
          </a:r>
          <a:endParaRPr lang="uk-UA" sz="2400" dirty="0">
            <a:solidFill>
              <a:schemeClr val="accent1">
                <a:lumMod val="50000"/>
              </a:schemeClr>
            </a:solidFill>
          </a:endParaRPr>
        </a:p>
      </dgm:t>
    </dgm:pt>
    <dgm:pt modelId="{C9809A26-F958-44B7-97F2-3380EAD65DEB}" type="parTrans" cxnId="{E440FEC4-9FA2-42B3-BF71-A60B5A4D515E}">
      <dgm:prSet/>
      <dgm:spPr/>
      <dgm:t>
        <a:bodyPr/>
        <a:lstStyle/>
        <a:p>
          <a:endParaRPr lang="uk-UA"/>
        </a:p>
      </dgm:t>
    </dgm:pt>
    <dgm:pt modelId="{237CB022-FFAD-49AB-B789-5B577E3CDAF4}" type="sibTrans" cxnId="{E440FEC4-9FA2-42B3-BF71-A60B5A4D515E}">
      <dgm:prSet/>
      <dgm:spPr/>
      <dgm:t>
        <a:bodyPr/>
        <a:lstStyle/>
        <a:p>
          <a:endParaRPr lang="uk-UA"/>
        </a:p>
      </dgm:t>
    </dgm:pt>
    <dgm:pt modelId="{E4D622FA-F2FD-4251-9C41-8E244903EA0E}">
      <dgm:prSet phldrT="[Текст]"/>
      <dgm:spPr/>
      <dgm:t>
        <a:bodyPr/>
        <a:lstStyle/>
        <a:p>
          <a:r>
            <a:rPr lang="uk-UA" dirty="0" smtClean="0"/>
            <a:t>Фільтрація</a:t>
          </a:r>
          <a:endParaRPr lang="uk-UA" dirty="0"/>
        </a:p>
      </dgm:t>
    </dgm:pt>
    <dgm:pt modelId="{245563A7-7706-417C-A957-BE72A72C8012}" type="parTrans" cxnId="{05247691-FED0-47A2-B7C1-A14506407F2E}">
      <dgm:prSet/>
      <dgm:spPr/>
      <dgm:t>
        <a:bodyPr/>
        <a:lstStyle/>
        <a:p>
          <a:endParaRPr lang="uk-UA"/>
        </a:p>
      </dgm:t>
    </dgm:pt>
    <dgm:pt modelId="{6B285D59-E823-41F9-9AD4-91842E8D0DCA}" type="sibTrans" cxnId="{05247691-FED0-47A2-B7C1-A14506407F2E}">
      <dgm:prSet/>
      <dgm:spPr/>
      <dgm:t>
        <a:bodyPr/>
        <a:lstStyle/>
        <a:p>
          <a:endParaRPr lang="uk-UA"/>
        </a:p>
      </dgm:t>
    </dgm:pt>
    <dgm:pt modelId="{65764BC1-CBD9-447D-904F-BAABCED0691B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accent1">
                  <a:lumMod val="50000"/>
                </a:schemeClr>
              </a:solidFill>
            </a:rPr>
            <a:t>4</a:t>
          </a:r>
          <a:endParaRPr lang="uk-UA" sz="2400" dirty="0">
            <a:solidFill>
              <a:schemeClr val="accent1">
                <a:lumMod val="50000"/>
              </a:schemeClr>
            </a:solidFill>
          </a:endParaRPr>
        </a:p>
      </dgm:t>
    </dgm:pt>
    <dgm:pt modelId="{9A3A835F-EE6E-4C81-A434-A84ECFABD2E8}" type="parTrans" cxnId="{0B70D754-34D5-4FDC-8A82-4C2188FCB22F}">
      <dgm:prSet/>
      <dgm:spPr/>
      <dgm:t>
        <a:bodyPr/>
        <a:lstStyle/>
        <a:p>
          <a:endParaRPr lang="uk-UA"/>
        </a:p>
      </dgm:t>
    </dgm:pt>
    <dgm:pt modelId="{3B6AC933-250F-45EC-9325-EE72DB92B389}" type="sibTrans" cxnId="{0B70D754-34D5-4FDC-8A82-4C2188FCB22F}">
      <dgm:prSet/>
      <dgm:spPr/>
      <dgm:t>
        <a:bodyPr/>
        <a:lstStyle/>
        <a:p>
          <a:endParaRPr lang="uk-UA"/>
        </a:p>
      </dgm:t>
    </dgm:pt>
    <dgm:pt modelId="{607A7F02-232C-47AF-A101-A0720F81A843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accent1">
                  <a:lumMod val="50000"/>
                </a:schemeClr>
              </a:solidFill>
            </a:rPr>
            <a:t>5</a:t>
          </a:r>
          <a:endParaRPr lang="uk-UA" sz="2400" dirty="0">
            <a:solidFill>
              <a:schemeClr val="accent1">
                <a:lumMod val="50000"/>
              </a:schemeClr>
            </a:solidFill>
          </a:endParaRPr>
        </a:p>
      </dgm:t>
    </dgm:pt>
    <dgm:pt modelId="{1B2AA21D-1B95-4661-B95A-97398AFF8DB8}" type="parTrans" cxnId="{B05983B0-23A3-4CB5-A728-558348F42C1B}">
      <dgm:prSet/>
      <dgm:spPr/>
      <dgm:t>
        <a:bodyPr/>
        <a:lstStyle/>
        <a:p>
          <a:endParaRPr lang="uk-UA"/>
        </a:p>
      </dgm:t>
    </dgm:pt>
    <dgm:pt modelId="{0814779F-20AD-479C-9B36-188CFFE3D0DE}" type="sibTrans" cxnId="{B05983B0-23A3-4CB5-A728-558348F42C1B}">
      <dgm:prSet/>
      <dgm:spPr/>
      <dgm:t>
        <a:bodyPr/>
        <a:lstStyle/>
        <a:p>
          <a:endParaRPr lang="uk-UA"/>
        </a:p>
      </dgm:t>
    </dgm:pt>
    <dgm:pt modelId="{9BF0E5CD-9E38-47C1-97D8-6F416FB864F0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accent1">
                  <a:lumMod val="50000"/>
                </a:schemeClr>
              </a:solidFill>
            </a:rPr>
            <a:t>6</a:t>
          </a:r>
          <a:endParaRPr lang="uk-UA" sz="2400" dirty="0">
            <a:solidFill>
              <a:schemeClr val="accent1">
                <a:lumMod val="50000"/>
              </a:schemeClr>
            </a:solidFill>
          </a:endParaRPr>
        </a:p>
      </dgm:t>
    </dgm:pt>
    <dgm:pt modelId="{3F2342B5-568C-4249-8BE1-8CCBC9177C81}" type="parTrans" cxnId="{F087ABC4-FD8B-450E-A589-B0BE06D4D644}">
      <dgm:prSet/>
      <dgm:spPr/>
      <dgm:t>
        <a:bodyPr/>
        <a:lstStyle/>
        <a:p>
          <a:endParaRPr lang="uk-UA"/>
        </a:p>
      </dgm:t>
    </dgm:pt>
    <dgm:pt modelId="{097008F9-D00D-4403-95C3-D53BE2DDFF44}" type="sibTrans" cxnId="{F087ABC4-FD8B-450E-A589-B0BE06D4D644}">
      <dgm:prSet/>
      <dgm:spPr/>
      <dgm:t>
        <a:bodyPr/>
        <a:lstStyle/>
        <a:p>
          <a:endParaRPr lang="uk-UA"/>
        </a:p>
      </dgm:t>
    </dgm:pt>
    <dgm:pt modelId="{42199198-687A-4D74-B20A-40A531BFBBE7}">
      <dgm:prSet/>
      <dgm:spPr/>
      <dgm:t>
        <a:bodyPr/>
        <a:lstStyle/>
        <a:p>
          <a:r>
            <a:rPr lang="uk-UA" dirty="0" smtClean="0"/>
            <a:t>Дослідження випадкової складової</a:t>
          </a:r>
          <a:endParaRPr lang="uk-UA" dirty="0"/>
        </a:p>
      </dgm:t>
    </dgm:pt>
    <dgm:pt modelId="{18ED52A8-F75E-4CAF-8F44-8656A6C306B2}" type="parTrans" cxnId="{5D0C08D7-816C-45EE-B98C-82E2AD679748}">
      <dgm:prSet/>
      <dgm:spPr/>
      <dgm:t>
        <a:bodyPr/>
        <a:lstStyle/>
        <a:p>
          <a:endParaRPr lang="uk-UA"/>
        </a:p>
      </dgm:t>
    </dgm:pt>
    <dgm:pt modelId="{E48FD82F-F451-4801-81FD-296E7FD0AD58}" type="sibTrans" cxnId="{5D0C08D7-816C-45EE-B98C-82E2AD679748}">
      <dgm:prSet/>
      <dgm:spPr/>
      <dgm:t>
        <a:bodyPr/>
        <a:lstStyle/>
        <a:p>
          <a:endParaRPr lang="uk-UA"/>
        </a:p>
      </dgm:t>
    </dgm:pt>
    <dgm:pt modelId="{B58EBD29-44F8-4D7E-A3AE-B34163877A8A}">
      <dgm:prSet/>
      <dgm:spPr/>
      <dgm:t>
        <a:bodyPr/>
        <a:lstStyle/>
        <a:p>
          <a:r>
            <a:rPr lang="uk-UA" dirty="0" smtClean="0"/>
            <a:t>Побудова та перевірка адекватності моделі ряду</a:t>
          </a:r>
          <a:endParaRPr lang="uk-UA" dirty="0"/>
        </a:p>
      </dgm:t>
    </dgm:pt>
    <dgm:pt modelId="{17D1C67E-7E4C-44D2-A02E-51272BBCA280}" type="parTrans" cxnId="{0D6C10F4-C106-4A4A-BBD0-0C6765E0BD1A}">
      <dgm:prSet/>
      <dgm:spPr/>
      <dgm:t>
        <a:bodyPr/>
        <a:lstStyle/>
        <a:p>
          <a:endParaRPr lang="uk-UA"/>
        </a:p>
      </dgm:t>
    </dgm:pt>
    <dgm:pt modelId="{BCB6C53A-C134-4B3E-B44B-A93A2C6824A7}" type="sibTrans" cxnId="{0D6C10F4-C106-4A4A-BBD0-0C6765E0BD1A}">
      <dgm:prSet/>
      <dgm:spPr/>
      <dgm:t>
        <a:bodyPr/>
        <a:lstStyle/>
        <a:p>
          <a:endParaRPr lang="uk-UA"/>
        </a:p>
      </dgm:t>
    </dgm:pt>
    <dgm:pt modelId="{0DDDE384-525B-4C41-8F52-FA0945BED8F4}">
      <dgm:prSet/>
      <dgm:spPr/>
      <dgm:t>
        <a:bodyPr/>
        <a:lstStyle/>
        <a:p>
          <a:r>
            <a:rPr lang="uk-UA" dirty="0" smtClean="0"/>
            <a:t>Побудова прогнозу</a:t>
          </a:r>
          <a:endParaRPr lang="uk-UA" dirty="0"/>
        </a:p>
      </dgm:t>
    </dgm:pt>
    <dgm:pt modelId="{9EAC3EA2-1999-4D43-BCE7-F29667C6FEF9}" type="parTrans" cxnId="{446FFD12-731C-4A65-823D-EB22A6D95FF0}">
      <dgm:prSet/>
      <dgm:spPr/>
      <dgm:t>
        <a:bodyPr/>
        <a:lstStyle/>
        <a:p>
          <a:endParaRPr lang="uk-UA"/>
        </a:p>
      </dgm:t>
    </dgm:pt>
    <dgm:pt modelId="{963A54E3-0345-4B14-9C94-03ED003E18D3}" type="sibTrans" cxnId="{446FFD12-731C-4A65-823D-EB22A6D95FF0}">
      <dgm:prSet/>
      <dgm:spPr/>
      <dgm:t>
        <a:bodyPr/>
        <a:lstStyle/>
        <a:p>
          <a:endParaRPr lang="uk-UA"/>
        </a:p>
      </dgm:t>
    </dgm:pt>
    <dgm:pt modelId="{2AACDB41-55C9-41D0-9F67-3CE11E199AD8}" type="pres">
      <dgm:prSet presAssocID="{C8823709-517F-4090-9E74-D1921FDFA0A0}" presName="linearFlow" presStyleCnt="0">
        <dgm:presLayoutVars>
          <dgm:dir/>
          <dgm:animLvl val="lvl"/>
          <dgm:resizeHandles val="exact"/>
        </dgm:presLayoutVars>
      </dgm:prSet>
      <dgm:spPr/>
    </dgm:pt>
    <dgm:pt modelId="{447DF66C-5099-4F84-9B77-9C1A4F10E0B2}" type="pres">
      <dgm:prSet presAssocID="{C22FF0CC-61B6-4AB6-BCE4-3DB6D0F81F9A}" presName="composite" presStyleCnt="0"/>
      <dgm:spPr/>
    </dgm:pt>
    <dgm:pt modelId="{0746E768-247D-4FD1-A763-8F51C2B68FB5}" type="pres">
      <dgm:prSet presAssocID="{C22FF0CC-61B6-4AB6-BCE4-3DB6D0F81F9A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398797AF-9466-4F97-8B6A-A850C05AFF7F}" type="pres">
      <dgm:prSet presAssocID="{C22FF0CC-61B6-4AB6-BCE4-3DB6D0F81F9A}" presName="descendantText" presStyleLbl="alignAcc1" presStyleIdx="0" presStyleCnt="6" custLinFactNeighborX="-143" custLinFactNeighborY="15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2FC95F-C9D8-4CCB-9FFE-1CAE3B1F3827}" type="pres">
      <dgm:prSet presAssocID="{54C3D5F3-0958-4360-A2AD-33FECF0EA5B9}" presName="sp" presStyleCnt="0"/>
      <dgm:spPr/>
    </dgm:pt>
    <dgm:pt modelId="{9C9EEC02-8428-429C-AD74-639A962C6BBA}" type="pres">
      <dgm:prSet presAssocID="{7E30F0A1-D535-4F9E-924C-F84897E842EB}" presName="composite" presStyleCnt="0"/>
      <dgm:spPr/>
    </dgm:pt>
    <dgm:pt modelId="{28581ACE-0CC5-4F4D-BA49-9CF21C7D39E8}" type="pres">
      <dgm:prSet presAssocID="{7E30F0A1-D535-4F9E-924C-F84897E842EB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A56C27B-1FB7-45E0-998C-5B618BD2CCA7}" type="pres">
      <dgm:prSet presAssocID="{7E30F0A1-D535-4F9E-924C-F84897E842EB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A8F0CB-9808-451D-8E65-714C3667AF65}" type="pres">
      <dgm:prSet presAssocID="{2C3F501C-55C5-4B72-A1D2-EA1B286C4758}" presName="sp" presStyleCnt="0"/>
      <dgm:spPr/>
    </dgm:pt>
    <dgm:pt modelId="{6873D690-CB76-4E70-9289-94C41E1A3494}" type="pres">
      <dgm:prSet presAssocID="{F5BA8FBF-B2ED-41FF-9661-BF07B58F0067}" presName="composite" presStyleCnt="0"/>
      <dgm:spPr/>
    </dgm:pt>
    <dgm:pt modelId="{7A9C0550-8053-4CDD-A7D3-E93DE908B3AE}" type="pres">
      <dgm:prSet presAssocID="{F5BA8FBF-B2ED-41FF-9661-BF07B58F0067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B959F738-1A6B-4FFE-9B82-EAA4F91AD315}" type="pres">
      <dgm:prSet presAssocID="{F5BA8FBF-B2ED-41FF-9661-BF07B58F006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B8B838-A52D-4DB5-8AA0-8239D0D67074}" type="pres">
      <dgm:prSet presAssocID="{237CB022-FFAD-49AB-B789-5B577E3CDAF4}" presName="sp" presStyleCnt="0"/>
      <dgm:spPr/>
    </dgm:pt>
    <dgm:pt modelId="{044F762B-3868-433F-87EE-7034FDCDDAE6}" type="pres">
      <dgm:prSet presAssocID="{65764BC1-CBD9-447D-904F-BAABCED0691B}" presName="composite" presStyleCnt="0"/>
      <dgm:spPr/>
    </dgm:pt>
    <dgm:pt modelId="{BB4909E9-8163-48B9-95FB-0F2F3B6B3681}" type="pres">
      <dgm:prSet presAssocID="{65764BC1-CBD9-447D-904F-BAABCED0691B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589EDC-1E85-4E41-A887-6F74B4DBF639}" type="pres">
      <dgm:prSet presAssocID="{65764BC1-CBD9-447D-904F-BAABCED0691B}" presName="descendantText" presStyleLbl="alignAcc1" presStyleIdx="3" presStyleCnt="6">
        <dgm:presLayoutVars>
          <dgm:bulletEnabled val="1"/>
        </dgm:presLayoutVars>
      </dgm:prSet>
      <dgm:spPr/>
    </dgm:pt>
    <dgm:pt modelId="{197FA0D4-0F2B-4EC1-8E10-3D69CA3CB8B4}" type="pres">
      <dgm:prSet presAssocID="{3B6AC933-250F-45EC-9325-EE72DB92B389}" presName="sp" presStyleCnt="0"/>
      <dgm:spPr/>
    </dgm:pt>
    <dgm:pt modelId="{B2E5D902-3C34-4091-9469-9AFAAB091BA5}" type="pres">
      <dgm:prSet presAssocID="{607A7F02-232C-47AF-A101-A0720F81A843}" presName="composite" presStyleCnt="0"/>
      <dgm:spPr/>
    </dgm:pt>
    <dgm:pt modelId="{9886B780-83F3-4C81-87A6-75B0454F0978}" type="pres">
      <dgm:prSet presAssocID="{607A7F02-232C-47AF-A101-A0720F81A843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85A2EE-A639-4774-A859-0030571252B1}" type="pres">
      <dgm:prSet presAssocID="{607A7F02-232C-47AF-A101-A0720F81A843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ED6810-B5D4-4E4C-88CA-762B82806012}" type="pres">
      <dgm:prSet presAssocID="{0814779F-20AD-479C-9B36-188CFFE3D0DE}" presName="sp" presStyleCnt="0"/>
      <dgm:spPr/>
    </dgm:pt>
    <dgm:pt modelId="{72DB34A7-EE2F-40E3-A6D2-17304891218D}" type="pres">
      <dgm:prSet presAssocID="{9BF0E5CD-9E38-47C1-97D8-6F416FB864F0}" presName="composite" presStyleCnt="0"/>
      <dgm:spPr/>
    </dgm:pt>
    <dgm:pt modelId="{52BE9812-1FD8-46FC-9B06-F0FA3547A247}" type="pres">
      <dgm:prSet presAssocID="{9BF0E5CD-9E38-47C1-97D8-6F416FB864F0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4D8C83-D79D-46D1-8E32-CFB07F5906B5}" type="pres">
      <dgm:prSet presAssocID="{9BF0E5CD-9E38-47C1-97D8-6F416FB864F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087ABC4-FD8B-450E-A589-B0BE06D4D644}" srcId="{C8823709-517F-4090-9E74-D1921FDFA0A0}" destId="{9BF0E5CD-9E38-47C1-97D8-6F416FB864F0}" srcOrd="5" destOrd="0" parTransId="{3F2342B5-568C-4249-8BE1-8CCBC9177C81}" sibTransId="{097008F9-D00D-4403-95C3-D53BE2DDFF44}"/>
    <dgm:cxn modelId="{65B5AC7F-0C4B-4F9D-B230-0C930E6D4486}" type="presOf" srcId="{607A7F02-232C-47AF-A101-A0720F81A843}" destId="{9886B780-83F3-4C81-87A6-75B0454F0978}" srcOrd="0" destOrd="0" presId="urn:microsoft.com/office/officeart/2005/8/layout/chevron2"/>
    <dgm:cxn modelId="{0B70D754-34D5-4FDC-8A82-4C2188FCB22F}" srcId="{C8823709-517F-4090-9E74-D1921FDFA0A0}" destId="{65764BC1-CBD9-447D-904F-BAABCED0691B}" srcOrd="3" destOrd="0" parTransId="{9A3A835F-EE6E-4C81-A434-A84ECFABD2E8}" sibTransId="{3B6AC933-250F-45EC-9325-EE72DB92B389}"/>
    <dgm:cxn modelId="{05247691-FED0-47A2-B7C1-A14506407F2E}" srcId="{F5BA8FBF-B2ED-41FF-9661-BF07B58F0067}" destId="{E4D622FA-F2FD-4251-9C41-8E244903EA0E}" srcOrd="0" destOrd="0" parTransId="{245563A7-7706-417C-A957-BE72A72C8012}" sibTransId="{6B285D59-E823-41F9-9AD4-91842E8D0DCA}"/>
    <dgm:cxn modelId="{1F55C853-86EB-410C-BFF7-8DD48FF3EF4B}" type="presOf" srcId="{C22FF0CC-61B6-4AB6-BCE4-3DB6D0F81F9A}" destId="{0746E768-247D-4FD1-A763-8F51C2B68FB5}" srcOrd="0" destOrd="0" presId="urn:microsoft.com/office/officeart/2005/8/layout/chevron2"/>
    <dgm:cxn modelId="{CC48F935-C12A-4102-8059-EBC11312495E}" srcId="{C22FF0CC-61B6-4AB6-BCE4-3DB6D0F81F9A}" destId="{63B3B0D0-56A6-409E-A056-17A9645E51EA}" srcOrd="0" destOrd="0" parTransId="{E85EEDD3-2B75-466B-AB98-47C0F853715E}" sibTransId="{AB9566F8-B8B6-4055-AED3-8DF621B5B3AF}"/>
    <dgm:cxn modelId="{4DC57F97-8D30-4211-947F-4072F105CB0E}" type="presOf" srcId="{42199198-687A-4D74-B20A-40A531BFBBE7}" destId="{55589EDC-1E85-4E41-A887-6F74B4DBF639}" srcOrd="0" destOrd="0" presId="urn:microsoft.com/office/officeart/2005/8/layout/chevron2"/>
    <dgm:cxn modelId="{EE1CAFBF-8D06-4596-9D0E-E7125ADD454D}" type="presOf" srcId="{A57BE722-0B7C-4ADA-A91B-460745A22DE3}" destId="{6A56C27B-1FB7-45E0-998C-5B618BD2CCA7}" srcOrd="0" destOrd="0" presId="urn:microsoft.com/office/officeart/2005/8/layout/chevron2"/>
    <dgm:cxn modelId="{8194E851-A9B1-4256-92AB-ACCC37BC42B7}" type="presOf" srcId="{63B3B0D0-56A6-409E-A056-17A9645E51EA}" destId="{398797AF-9466-4F97-8B6A-A850C05AFF7F}" srcOrd="0" destOrd="0" presId="urn:microsoft.com/office/officeart/2005/8/layout/chevron2"/>
    <dgm:cxn modelId="{0D6C10F4-C106-4A4A-BBD0-0C6765E0BD1A}" srcId="{607A7F02-232C-47AF-A101-A0720F81A843}" destId="{B58EBD29-44F8-4D7E-A3AE-B34163877A8A}" srcOrd="0" destOrd="0" parTransId="{17D1C67E-7E4C-44D2-A02E-51272BBCA280}" sibTransId="{BCB6C53A-C134-4B3E-B44B-A93A2C6824A7}"/>
    <dgm:cxn modelId="{B05983B0-23A3-4CB5-A728-558348F42C1B}" srcId="{C8823709-517F-4090-9E74-D1921FDFA0A0}" destId="{607A7F02-232C-47AF-A101-A0720F81A843}" srcOrd="4" destOrd="0" parTransId="{1B2AA21D-1B95-4661-B95A-97398AFF8DB8}" sibTransId="{0814779F-20AD-479C-9B36-188CFFE3D0DE}"/>
    <dgm:cxn modelId="{5D0C08D7-816C-45EE-B98C-82E2AD679748}" srcId="{65764BC1-CBD9-447D-904F-BAABCED0691B}" destId="{42199198-687A-4D74-B20A-40A531BFBBE7}" srcOrd="0" destOrd="0" parTransId="{18ED52A8-F75E-4CAF-8F44-8656A6C306B2}" sibTransId="{E48FD82F-F451-4801-81FD-296E7FD0AD58}"/>
    <dgm:cxn modelId="{FD2ACCEF-E270-4893-8BC9-11FAD26F054D}" type="presOf" srcId="{9BF0E5CD-9E38-47C1-97D8-6F416FB864F0}" destId="{52BE9812-1FD8-46FC-9B06-F0FA3547A247}" srcOrd="0" destOrd="0" presId="urn:microsoft.com/office/officeart/2005/8/layout/chevron2"/>
    <dgm:cxn modelId="{BF0B2BC9-3AD0-4333-AED6-13109ABA7F36}" type="presOf" srcId="{B58EBD29-44F8-4D7E-A3AE-B34163877A8A}" destId="{BE85A2EE-A639-4774-A859-0030571252B1}" srcOrd="0" destOrd="0" presId="urn:microsoft.com/office/officeart/2005/8/layout/chevron2"/>
    <dgm:cxn modelId="{6F71ABA8-779F-442B-8795-57BF2E99C58D}" srcId="{C8823709-517F-4090-9E74-D1921FDFA0A0}" destId="{7E30F0A1-D535-4F9E-924C-F84897E842EB}" srcOrd="1" destOrd="0" parTransId="{67571939-3504-4127-92AD-6929A913F14B}" sibTransId="{2C3F501C-55C5-4B72-A1D2-EA1B286C4758}"/>
    <dgm:cxn modelId="{F0D45B62-5229-4A6B-A9CF-777821D1690F}" type="presOf" srcId="{C8823709-517F-4090-9E74-D1921FDFA0A0}" destId="{2AACDB41-55C9-41D0-9F67-3CE11E199AD8}" srcOrd="0" destOrd="0" presId="urn:microsoft.com/office/officeart/2005/8/layout/chevron2"/>
    <dgm:cxn modelId="{1DE03866-46D7-4198-B10D-DB4D35208F26}" srcId="{7E30F0A1-D535-4F9E-924C-F84897E842EB}" destId="{A57BE722-0B7C-4ADA-A91B-460745A22DE3}" srcOrd="0" destOrd="0" parTransId="{303FB5EB-C9A1-440B-A66D-1363D0814F8E}" sibTransId="{AE008410-5299-4599-AAA3-6F8E42388B80}"/>
    <dgm:cxn modelId="{E440FEC4-9FA2-42B3-BF71-A60B5A4D515E}" srcId="{C8823709-517F-4090-9E74-D1921FDFA0A0}" destId="{F5BA8FBF-B2ED-41FF-9661-BF07B58F0067}" srcOrd="2" destOrd="0" parTransId="{C9809A26-F958-44B7-97F2-3380EAD65DEB}" sibTransId="{237CB022-FFAD-49AB-B789-5B577E3CDAF4}"/>
    <dgm:cxn modelId="{9F0CCF85-0D55-4CD4-8A09-D35B67197126}" type="presOf" srcId="{65764BC1-CBD9-447D-904F-BAABCED0691B}" destId="{BB4909E9-8163-48B9-95FB-0F2F3B6B3681}" srcOrd="0" destOrd="0" presId="urn:microsoft.com/office/officeart/2005/8/layout/chevron2"/>
    <dgm:cxn modelId="{D608B84A-F343-48D3-9C8A-11FB5B1AB34F}" type="presOf" srcId="{F5BA8FBF-B2ED-41FF-9661-BF07B58F0067}" destId="{7A9C0550-8053-4CDD-A7D3-E93DE908B3AE}" srcOrd="0" destOrd="0" presId="urn:microsoft.com/office/officeart/2005/8/layout/chevron2"/>
    <dgm:cxn modelId="{446FFD12-731C-4A65-823D-EB22A6D95FF0}" srcId="{9BF0E5CD-9E38-47C1-97D8-6F416FB864F0}" destId="{0DDDE384-525B-4C41-8F52-FA0945BED8F4}" srcOrd="0" destOrd="0" parTransId="{9EAC3EA2-1999-4D43-BCE7-F29667C6FEF9}" sibTransId="{963A54E3-0345-4B14-9C94-03ED003E18D3}"/>
    <dgm:cxn modelId="{6B8F4CE8-4F3A-43E6-9F7C-D4FE57DC13AB}" srcId="{C8823709-517F-4090-9E74-D1921FDFA0A0}" destId="{C22FF0CC-61B6-4AB6-BCE4-3DB6D0F81F9A}" srcOrd="0" destOrd="0" parTransId="{D75F6FDB-E355-4BA4-8B8E-0D0E1A048B51}" sibTransId="{54C3D5F3-0958-4360-A2AD-33FECF0EA5B9}"/>
    <dgm:cxn modelId="{E6D2BC0E-428F-4654-9EE1-94B179153DBD}" type="presOf" srcId="{E4D622FA-F2FD-4251-9C41-8E244903EA0E}" destId="{B959F738-1A6B-4FFE-9B82-EAA4F91AD315}" srcOrd="0" destOrd="0" presId="urn:microsoft.com/office/officeart/2005/8/layout/chevron2"/>
    <dgm:cxn modelId="{CCF50B55-46B5-4FB1-B971-B58DB6CF31EC}" type="presOf" srcId="{7E30F0A1-D535-4F9E-924C-F84897E842EB}" destId="{28581ACE-0CC5-4F4D-BA49-9CF21C7D39E8}" srcOrd="0" destOrd="0" presId="urn:microsoft.com/office/officeart/2005/8/layout/chevron2"/>
    <dgm:cxn modelId="{9E9AA069-D319-4EE9-9DEF-E4C8DEB8519B}" type="presOf" srcId="{0DDDE384-525B-4C41-8F52-FA0945BED8F4}" destId="{344D8C83-D79D-46D1-8E32-CFB07F5906B5}" srcOrd="0" destOrd="0" presId="urn:microsoft.com/office/officeart/2005/8/layout/chevron2"/>
    <dgm:cxn modelId="{280368EC-7968-4E28-B83B-29F06239D961}" type="presParOf" srcId="{2AACDB41-55C9-41D0-9F67-3CE11E199AD8}" destId="{447DF66C-5099-4F84-9B77-9C1A4F10E0B2}" srcOrd="0" destOrd="0" presId="urn:microsoft.com/office/officeart/2005/8/layout/chevron2"/>
    <dgm:cxn modelId="{5BE38AB9-11A6-4088-B3A6-790D12FCD6FD}" type="presParOf" srcId="{447DF66C-5099-4F84-9B77-9C1A4F10E0B2}" destId="{0746E768-247D-4FD1-A763-8F51C2B68FB5}" srcOrd="0" destOrd="0" presId="urn:microsoft.com/office/officeart/2005/8/layout/chevron2"/>
    <dgm:cxn modelId="{936785C1-0535-449F-97F5-9CD7B68185AB}" type="presParOf" srcId="{447DF66C-5099-4F84-9B77-9C1A4F10E0B2}" destId="{398797AF-9466-4F97-8B6A-A850C05AFF7F}" srcOrd="1" destOrd="0" presId="urn:microsoft.com/office/officeart/2005/8/layout/chevron2"/>
    <dgm:cxn modelId="{0627E3DB-7127-4ECA-9A64-C90375BB4FDF}" type="presParOf" srcId="{2AACDB41-55C9-41D0-9F67-3CE11E199AD8}" destId="{5F2FC95F-C9D8-4CCB-9FFE-1CAE3B1F3827}" srcOrd="1" destOrd="0" presId="urn:microsoft.com/office/officeart/2005/8/layout/chevron2"/>
    <dgm:cxn modelId="{11E87FDB-2504-46F1-8370-8B5B03A672B1}" type="presParOf" srcId="{2AACDB41-55C9-41D0-9F67-3CE11E199AD8}" destId="{9C9EEC02-8428-429C-AD74-639A962C6BBA}" srcOrd="2" destOrd="0" presId="urn:microsoft.com/office/officeart/2005/8/layout/chevron2"/>
    <dgm:cxn modelId="{CC841E02-5192-4E88-AA61-E2F39A803A95}" type="presParOf" srcId="{9C9EEC02-8428-429C-AD74-639A962C6BBA}" destId="{28581ACE-0CC5-4F4D-BA49-9CF21C7D39E8}" srcOrd="0" destOrd="0" presId="urn:microsoft.com/office/officeart/2005/8/layout/chevron2"/>
    <dgm:cxn modelId="{752A162A-9607-4A05-A4DE-5677CB6D6F9D}" type="presParOf" srcId="{9C9EEC02-8428-429C-AD74-639A962C6BBA}" destId="{6A56C27B-1FB7-45E0-998C-5B618BD2CCA7}" srcOrd="1" destOrd="0" presId="urn:microsoft.com/office/officeart/2005/8/layout/chevron2"/>
    <dgm:cxn modelId="{0277DEE4-1A1E-4FAF-88F2-8706E36DC0C9}" type="presParOf" srcId="{2AACDB41-55C9-41D0-9F67-3CE11E199AD8}" destId="{30A8F0CB-9808-451D-8E65-714C3667AF65}" srcOrd="3" destOrd="0" presId="urn:microsoft.com/office/officeart/2005/8/layout/chevron2"/>
    <dgm:cxn modelId="{D2D8A55D-B7C7-4C19-8600-3A1B321CB37A}" type="presParOf" srcId="{2AACDB41-55C9-41D0-9F67-3CE11E199AD8}" destId="{6873D690-CB76-4E70-9289-94C41E1A3494}" srcOrd="4" destOrd="0" presId="urn:microsoft.com/office/officeart/2005/8/layout/chevron2"/>
    <dgm:cxn modelId="{8B33A7CA-2A7F-4711-B6F8-8841ECA7A5A8}" type="presParOf" srcId="{6873D690-CB76-4E70-9289-94C41E1A3494}" destId="{7A9C0550-8053-4CDD-A7D3-E93DE908B3AE}" srcOrd="0" destOrd="0" presId="urn:microsoft.com/office/officeart/2005/8/layout/chevron2"/>
    <dgm:cxn modelId="{63896BFF-DE1D-45B2-B195-7BE23CAB4593}" type="presParOf" srcId="{6873D690-CB76-4E70-9289-94C41E1A3494}" destId="{B959F738-1A6B-4FFE-9B82-EAA4F91AD315}" srcOrd="1" destOrd="0" presId="urn:microsoft.com/office/officeart/2005/8/layout/chevron2"/>
    <dgm:cxn modelId="{83AC5051-08E3-4852-929E-9BBD21B5BD47}" type="presParOf" srcId="{2AACDB41-55C9-41D0-9F67-3CE11E199AD8}" destId="{22B8B838-A52D-4DB5-8AA0-8239D0D67074}" srcOrd="5" destOrd="0" presId="urn:microsoft.com/office/officeart/2005/8/layout/chevron2"/>
    <dgm:cxn modelId="{A4CC7EA3-ECD1-4E53-A3E0-F74C7E95C2F1}" type="presParOf" srcId="{2AACDB41-55C9-41D0-9F67-3CE11E199AD8}" destId="{044F762B-3868-433F-87EE-7034FDCDDAE6}" srcOrd="6" destOrd="0" presId="urn:microsoft.com/office/officeart/2005/8/layout/chevron2"/>
    <dgm:cxn modelId="{96EDD245-84A0-488D-9BBA-3BCE1795C8B2}" type="presParOf" srcId="{044F762B-3868-433F-87EE-7034FDCDDAE6}" destId="{BB4909E9-8163-48B9-95FB-0F2F3B6B3681}" srcOrd="0" destOrd="0" presId="urn:microsoft.com/office/officeart/2005/8/layout/chevron2"/>
    <dgm:cxn modelId="{4A979C26-A5DF-46A4-A93B-441C64B2243C}" type="presParOf" srcId="{044F762B-3868-433F-87EE-7034FDCDDAE6}" destId="{55589EDC-1E85-4E41-A887-6F74B4DBF639}" srcOrd="1" destOrd="0" presId="urn:microsoft.com/office/officeart/2005/8/layout/chevron2"/>
    <dgm:cxn modelId="{B4503441-0C9B-4D58-AA5F-3DE56D82FFF7}" type="presParOf" srcId="{2AACDB41-55C9-41D0-9F67-3CE11E199AD8}" destId="{197FA0D4-0F2B-4EC1-8E10-3D69CA3CB8B4}" srcOrd="7" destOrd="0" presId="urn:microsoft.com/office/officeart/2005/8/layout/chevron2"/>
    <dgm:cxn modelId="{800A33F9-585A-4F5A-8059-1502F63631D2}" type="presParOf" srcId="{2AACDB41-55C9-41D0-9F67-3CE11E199AD8}" destId="{B2E5D902-3C34-4091-9469-9AFAAB091BA5}" srcOrd="8" destOrd="0" presId="urn:microsoft.com/office/officeart/2005/8/layout/chevron2"/>
    <dgm:cxn modelId="{4764E347-33A5-4DE0-AB44-41D0BE6FC408}" type="presParOf" srcId="{B2E5D902-3C34-4091-9469-9AFAAB091BA5}" destId="{9886B780-83F3-4C81-87A6-75B0454F0978}" srcOrd="0" destOrd="0" presId="urn:microsoft.com/office/officeart/2005/8/layout/chevron2"/>
    <dgm:cxn modelId="{2C8D9B27-C115-4432-994B-F3F83F6DE4A2}" type="presParOf" srcId="{B2E5D902-3C34-4091-9469-9AFAAB091BA5}" destId="{BE85A2EE-A639-4774-A859-0030571252B1}" srcOrd="1" destOrd="0" presId="urn:microsoft.com/office/officeart/2005/8/layout/chevron2"/>
    <dgm:cxn modelId="{488AF5AA-A525-49A2-B53C-62FB73C841D8}" type="presParOf" srcId="{2AACDB41-55C9-41D0-9F67-3CE11E199AD8}" destId="{07ED6810-B5D4-4E4C-88CA-762B82806012}" srcOrd="9" destOrd="0" presId="urn:microsoft.com/office/officeart/2005/8/layout/chevron2"/>
    <dgm:cxn modelId="{A730F8D8-D0B3-4E1E-BB83-24900F6ACF58}" type="presParOf" srcId="{2AACDB41-55C9-41D0-9F67-3CE11E199AD8}" destId="{72DB34A7-EE2F-40E3-A6D2-17304891218D}" srcOrd="10" destOrd="0" presId="urn:microsoft.com/office/officeart/2005/8/layout/chevron2"/>
    <dgm:cxn modelId="{950AB612-8557-4238-A34C-CF549BE3E981}" type="presParOf" srcId="{72DB34A7-EE2F-40E3-A6D2-17304891218D}" destId="{52BE9812-1FD8-46FC-9B06-F0FA3547A247}" srcOrd="0" destOrd="0" presId="urn:microsoft.com/office/officeart/2005/8/layout/chevron2"/>
    <dgm:cxn modelId="{F43071C0-EB7D-4BAF-92C6-D087CD67F58E}" type="presParOf" srcId="{72DB34A7-EE2F-40E3-A6D2-17304891218D}" destId="{344D8C83-D79D-46D1-8E32-CFB07F5906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6E768-247D-4FD1-A763-8F51C2B68FB5}">
      <dsp:nvSpPr>
        <dsp:cNvPr id="0" name=""/>
        <dsp:cNvSpPr/>
      </dsp:nvSpPr>
      <dsp:spPr>
        <a:xfrm rot="5400000">
          <a:off x="-113891" y="118272"/>
          <a:ext cx="759273" cy="5314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accent1">
                  <a:lumMod val="50000"/>
                </a:schemeClr>
              </a:solidFill>
            </a:rPr>
            <a:t>1</a:t>
          </a:r>
          <a:endParaRPr lang="uk-UA" sz="24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1" y="270127"/>
        <a:ext cx="531491" cy="227782"/>
      </dsp:txXfrm>
    </dsp:sp>
    <dsp:sp modelId="{398797AF-9466-4F97-8B6A-A850C05AFF7F}">
      <dsp:nvSpPr>
        <dsp:cNvPr id="0" name=""/>
        <dsp:cNvSpPr/>
      </dsp:nvSpPr>
      <dsp:spPr>
        <a:xfrm rot="5400000">
          <a:off x="3825121" y="-3291932"/>
          <a:ext cx="493787" cy="71013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 smtClean="0"/>
            <a:t>Графічне</a:t>
          </a:r>
          <a:r>
            <a:rPr lang="uk-UA" sz="1900" b="0" kern="1200" dirty="0" smtClean="0"/>
            <a:t> зображення та попередній аналіз динаміки</a:t>
          </a:r>
          <a:endParaRPr lang="uk-UA" sz="1900" b="0" kern="1200" dirty="0"/>
        </a:p>
      </dsp:txBody>
      <dsp:txXfrm rot="-5400000">
        <a:off x="521337" y="35957"/>
        <a:ext cx="7077251" cy="445577"/>
      </dsp:txXfrm>
    </dsp:sp>
    <dsp:sp modelId="{28581ACE-0CC5-4F4D-BA49-9CF21C7D39E8}">
      <dsp:nvSpPr>
        <dsp:cNvPr id="0" name=""/>
        <dsp:cNvSpPr/>
      </dsp:nvSpPr>
      <dsp:spPr>
        <a:xfrm rot="5400000">
          <a:off x="-113891" y="777465"/>
          <a:ext cx="759273" cy="5314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accent1">
                  <a:lumMod val="50000"/>
                </a:schemeClr>
              </a:solidFill>
            </a:rPr>
            <a:t>2</a:t>
          </a:r>
          <a:endParaRPr lang="uk-UA" sz="24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1" y="929320"/>
        <a:ext cx="531491" cy="227782"/>
      </dsp:txXfrm>
    </dsp:sp>
    <dsp:sp modelId="{6A56C27B-1FB7-45E0-998C-5B618BD2CCA7}">
      <dsp:nvSpPr>
        <dsp:cNvPr id="0" name=""/>
        <dsp:cNvSpPr/>
      </dsp:nvSpPr>
      <dsp:spPr>
        <a:xfrm rot="5400000">
          <a:off x="3835405" y="-2640340"/>
          <a:ext cx="493527" cy="71013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Виокремлення та вилучення детермінованих складових</a:t>
          </a:r>
          <a:endParaRPr lang="uk-UA" sz="1900" kern="1200" dirty="0"/>
        </a:p>
      </dsp:txBody>
      <dsp:txXfrm rot="-5400000">
        <a:off x="531491" y="687666"/>
        <a:ext cx="7077264" cy="445343"/>
      </dsp:txXfrm>
    </dsp:sp>
    <dsp:sp modelId="{7A9C0550-8053-4CDD-A7D3-E93DE908B3AE}">
      <dsp:nvSpPr>
        <dsp:cNvPr id="0" name=""/>
        <dsp:cNvSpPr/>
      </dsp:nvSpPr>
      <dsp:spPr>
        <a:xfrm rot="5400000">
          <a:off x="-113891" y="1436657"/>
          <a:ext cx="759273" cy="5314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accent1">
                  <a:lumMod val="50000"/>
                </a:schemeClr>
              </a:solidFill>
            </a:rPr>
            <a:t>3</a:t>
          </a:r>
          <a:endParaRPr lang="uk-UA" sz="24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1" y="1588512"/>
        <a:ext cx="531491" cy="227782"/>
      </dsp:txXfrm>
    </dsp:sp>
    <dsp:sp modelId="{B959F738-1A6B-4FFE-9B82-EAA4F91AD315}">
      <dsp:nvSpPr>
        <dsp:cNvPr id="0" name=""/>
        <dsp:cNvSpPr/>
      </dsp:nvSpPr>
      <dsp:spPr>
        <a:xfrm rot="5400000">
          <a:off x="3835405" y="-1981147"/>
          <a:ext cx="493527" cy="71013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Фільтрація</a:t>
          </a:r>
          <a:endParaRPr lang="uk-UA" sz="1900" kern="1200" dirty="0"/>
        </a:p>
      </dsp:txBody>
      <dsp:txXfrm rot="-5400000">
        <a:off x="531491" y="1346859"/>
        <a:ext cx="7077264" cy="445343"/>
      </dsp:txXfrm>
    </dsp:sp>
    <dsp:sp modelId="{BB4909E9-8163-48B9-95FB-0F2F3B6B3681}">
      <dsp:nvSpPr>
        <dsp:cNvPr id="0" name=""/>
        <dsp:cNvSpPr/>
      </dsp:nvSpPr>
      <dsp:spPr>
        <a:xfrm rot="5400000">
          <a:off x="-113891" y="2095850"/>
          <a:ext cx="759273" cy="5314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accent1">
                  <a:lumMod val="50000"/>
                </a:schemeClr>
              </a:solidFill>
            </a:rPr>
            <a:t>4</a:t>
          </a:r>
          <a:endParaRPr lang="uk-UA" sz="24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1" y="2247705"/>
        <a:ext cx="531491" cy="227782"/>
      </dsp:txXfrm>
    </dsp:sp>
    <dsp:sp modelId="{55589EDC-1E85-4E41-A887-6F74B4DBF639}">
      <dsp:nvSpPr>
        <dsp:cNvPr id="0" name=""/>
        <dsp:cNvSpPr/>
      </dsp:nvSpPr>
      <dsp:spPr>
        <a:xfrm rot="5400000">
          <a:off x="3835405" y="-1321954"/>
          <a:ext cx="493527" cy="71013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Дослідження випадкової складової</a:t>
          </a:r>
          <a:endParaRPr lang="uk-UA" sz="1900" kern="1200" dirty="0"/>
        </a:p>
      </dsp:txBody>
      <dsp:txXfrm rot="-5400000">
        <a:off x="531491" y="2006052"/>
        <a:ext cx="7077264" cy="445343"/>
      </dsp:txXfrm>
    </dsp:sp>
    <dsp:sp modelId="{9886B780-83F3-4C81-87A6-75B0454F0978}">
      <dsp:nvSpPr>
        <dsp:cNvPr id="0" name=""/>
        <dsp:cNvSpPr/>
      </dsp:nvSpPr>
      <dsp:spPr>
        <a:xfrm rot="5400000">
          <a:off x="-113891" y="2755043"/>
          <a:ext cx="759273" cy="5314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accent1">
                  <a:lumMod val="50000"/>
                </a:schemeClr>
              </a:solidFill>
            </a:rPr>
            <a:t>5</a:t>
          </a:r>
          <a:endParaRPr lang="uk-UA" sz="24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1" y="2906898"/>
        <a:ext cx="531491" cy="227782"/>
      </dsp:txXfrm>
    </dsp:sp>
    <dsp:sp modelId="{BE85A2EE-A639-4774-A859-0030571252B1}">
      <dsp:nvSpPr>
        <dsp:cNvPr id="0" name=""/>
        <dsp:cNvSpPr/>
      </dsp:nvSpPr>
      <dsp:spPr>
        <a:xfrm rot="5400000">
          <a:off x="3835405" y="-662761"/>
          <a:ext cx="493527" cy="71013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Побудова та перевірка адекватності моделі ряду</a:t>
          </a:r>
          <a:endParaRPr lang="uk-UA" sz="1900" kern="1200" dirty="0"/>
        </a:p>
      </dsp:txBody>
      <dsp:txXfrm rot="-5400000">
        <a:off x="531491" y="2665245"/>
        <a:ext cx="7077264" cy="445343"/>
      </dsp:txXfrm>
    </dsp:sp>
    <dsp:sp modelId="{52BE9812-1FD8-46FC-9B06-F0FA3547A247}">
      <dsp:nvSpPr>
        <dsp:cNvPr id="0" name=""/>
        <dsp:cNvSpPr/>
      </dsp:nvSpPr>
      <dsp:spPr>
        <a:xfrm rot="5400000">
          <a:off x="-113891" y="3414236"/>
          <a:ext cx="759273" cy="5314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accent1">
                  <a:lumMod val="50000"/>
                </a:schemeClr>
              </a:solidFill>
            </a:rPr>
            <a:t>6</a:t>
          </a:r>
          <a:endParaRPr lang="uk-UA" sz="24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1" y="3566091"/>
        <a:ext cx="531491" cy="227782"/>
      </dsp:txXfrm>
    </dsp:sp>
    <dsp:sp modelId="{344D8C83-D79D-46D1-8E32-CFB07F5906B5}">
      <dsp:nvSpPr>
        <dsp:cNvPr id="0" name=""/>
        <dsp:cNvSpPr/>
      </dsp:nvSpPr>
      <dsp:spPr>
        <a:xfrm rot="5400000">
          <a:off x="3835405" y="-3569"/>
          <a:ext cx="493527" cy="71013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Побудова прогнозу</a:t>
          </a:r>
          <a:endParaRPr lang="uk-UA" sz="1900" kern="1200" dirty="0"/>
        </a:p>
      </dsp:txBody>
      <dsp:txXfrm rot="-5400000">
        <a:off x="531491" y="3324437"/>
        <a:ext cx="7077264" cy="445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6E95C-3B1E-4170-AB49-C3B84227C7FA}" type="datetimeFigureOut">
              <a:rPr lang="uk-UA" smtClean="0"/>
              <a:t>15.11.2020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75938-9B35-40E5-A202-15FEE8CBDE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33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75938-9B35-40E5-A202-15FEE8CBDE17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0903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75938-9B35-40E5-A202-15FEE8CBDE17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43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FA538BE-2C1B-44DB-9BDB-72E7038E9B3A}" type="datetime1">
              <a:rPr lang="uk-UA" smtClean="0"/>
              <a:t>15.11.2020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58AFFB0-B43E-4FEC-B23B-14D2A0410DD3}" type="slidenum">
              <a:rPr lang="uk-UA" smtClean="0"/>
              <a:t>‹#›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208F-A6D7-408B-9E1F-E60A28087F82}" type="datetime1">
              <a:rPr lang="uk-UA" smtClean="0"/>
              <a:t>15.11.2020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98E9-045B-484A-A572-D8B49A3B133E}" type="datetime1">
              <a:rPr lang="uk-UA" smtClean="0"/>
              <a:t>15.11.2020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8309-1BB0-4365-AC26-5C5F9B20FCC2}" type="datetime1">
              <a:rPr lang="uk-UA" smtClean="0"/>
              <a:t>15.11.2020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E108-9B66-4540-810F-355FE2819380}" type="datetime1">
              <a:rPr lang="uk-UA" smtClean="0"/>
              <a:t>15.11.2020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0A24-52E2-4EA3-AD86-A1C102526177}" type="datetime1">
              <a:rPr lang="uk-UA" smtClean="0"/>
              <a:t>15.11.2020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E20A-1D29-46EB-B295-204AD9CE6783}" type="datetime1">
              <a:rPr lang="uk-UA" smtClean="0"/>
              <a:t>15.11.2020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4D09-BBFF-4C1E-95CD-F63BE0FB1D9E}" type="datetime1">
              <a:rPr lang="uk-UA" smtClean="0"/>
              <a:t>15.11.2020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6B79-B4D9-43E9-BC4F-05B2CB4FA0E6}" type="datetime1">
              <a:rPr lang="uk-UA" smtClean="0"/>
              <a:t>15.11.2020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17CC-6799-4077-8749-27C44E01382B}" type="datetime1">
              <a:rPr lang="uk-UA" smtClean="0"/>
              <a:t>15.11.2020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‹#›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DDD3-14CB-4E09-9BAE-F5AECF575E76}" type="datetime1">
              <a:rPr lang="uk-UA" smtClean="0"/>
              <a:t>15.11.2020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7FE43FC-A210-46B5-B99C-FDC83EEBD0C6}" type="datetime1">
              <a:rPr lang="uk-UA" smtClean="0"/>
              <a:t>15.11.2020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58AFFB0-B43E-4FEC-B23B-14D2A0410DD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723584" cy="2592288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Тема: </a:t>
            </a:r>
            <a:r>
              <a:rPr lang="ru-RU" sz="4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Декомпозиційний</a:t>
            </a:r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аналіз</a:t>
            </a:r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часового ряду</a:t>
            </a:r>
            <a:endParaRPr lang="uk-UA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59832" y="5719966"/>
            <a:ext cx="5075280" cy="365125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Економетрія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(лектор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к.е.н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., доцент Макаренко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Олена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Іванівна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56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024744" cy="710952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Тренд часового ряду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137241" cy="4392487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i="1" dirty="0" smtClean="0"/>
              <a:t>Тренд</a:t>
            </a:r>
            <a:r>
              <a:rPr lang="uk-UA" dirty="0" smtClean="0"/>
              <a:t> це систематична лінійна </a:t>
            </a:r>
            <a:r>
              <a:rPr lang="uk-UA" dirty="0"/>
              <a:t>або </a:t>
            </a:r>
            <a:r>
              <a:rPr lang="uk-UA" dirty="0" smtClean="0"/>
              <a:t>нелінійна компонента, </a:t>
            </a:r>
            <a:r>
              <a:rPr lang="uk-UA" dirty="0"/>
              <a:t>що змінюється в часі. Під тенденцією розвитку ряду розуміється загальний </a:t>
            </a:r>
            <a:r>
              <a:rPr lang="uk-UA" dirty="0" smtClean="0"/>
              <a:t>напрям </a:t>
            </a:r>
            <a:r>
              <a:rPr lang="uk-UA" dirty="0"/>
              <a:t>розвитку (зростання, спадання, наявність коливань</a:t>
            </a:r>
            <a:r>
              <a:rPr lang="uk-UA" dirty="0" smtClean="0"/>
              <a:t>).</a:t>
            </a:r>
          </a:p>
          <a:p>
            <a:pPr algn="just"/>
            <a:r>
              <a:rPr lang="uk-UA" b="1" i="1" dirty="0" smtClean="0"/>
              <a:t>Тренд</a:t>
            </a:r>
            <a:r>
              <a:rPr lang="uk-UA" b="1" dirty="0" smtClean="0"/>
              <a:t> </a:t>
            </a:r>
            <a:r>
              <a:rPr lang="uk-UA" dirty="0" smtClean="0"/>
              <a:t>– це тенденція зміни показників часового ряду у визначеному напрямку.</a:t>
            </a:r>
          </a:p>
          <a:p>
            <a:pPr marL="68580" indent="0">
              <a:buNone/>
            </a:pPr>
            <a:r>
              <a:rPr lang="ru-RU" dirty="0" smtClean="0"/>
              <a:t>Тренд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класифікувати</a:t>
            </a:r>
            <a:r>
              <a:rPr lang="ru-RU" dirty="0"/>
              <a:t> </a:t>
            </a:r>
            <a:r>
              <a:rPr lang="ru-RU" dirty="0" smtClean="0"/>
              <a:t>за такими </a:t>
            </a:r>
            <a:r>
              <a:rPr lang="ru-RU" dirty="0" err="1" smtClean="0"/>
              <a:t>критеріями</a:t>
            </a:r>
            <a:r>
              <a:rPr lang="ru-RU" dirty="0"/>
              <a:t>:</a:t>
            </a:r>
          </a:p>
          <a:p>
            <a:r>
              <a:rPr lang="ru-RU" dirty="0"/>
              <a:t>по </a:t>
            </a:r>
            <a:r>
              <a:rPr lang="ru-RU" dirty="0" err="1" smtClean="0"/>
              <a:t>спрямованості</a:t>
            </a:r>
            <a:r>
              <a:rPr lang="ru-RU" dirty="0" smtClean="0"/>
              <a:t> (</a:t>
            </a:r>
            <a:r>
              <a:rPr lang="ru-RU" dirty="0" err="1" smtClean="0"/>
              <a:t>зростаючий</a:t>
            </a:r>
            <a:r>
              <a:rPr lang="ru-RU" dirty="0" smtClean="0"/>
              <a:t>, </a:t>
            </a:r>
            <a:r>
              <a:rPr lang="ru-RU" dirty="0" err="1" smtClean="0"/>
              <a:t>спадний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 smtClean="0"/>
              <a:t>за </a:t>
            </a:r>
            <a:r>
              <a:rPr lang="ru-RU" dirty="0"/>
              <a:t>часом </a:t>
            </a:r>
            <a:r>
              <a:rPr lang="ru-RU" dirty="0" err="1" smtClean="0"/>
              <a:t>існування</a:t>
            </a:r>
            <a:r>
              <a:rPr lang="ru-RU" dirty="0" smtClean="0"/>
              <a:t> (</a:t>
            </a:r>
            <a:r>
              <a:rPr lang="ru-RU" dirty="0" err="1" smtClean="0"/>
              <a:t>довгостроковий</a:t>
            </a:r>
            <a:r>
              <a:rPr lang="ru-RU" dirty="0" smtClean="0"/>
              <a:t>, </a:t>
            </a:r>
            <a:r>
              <a:rPr lang="ru-RU" dirty="0" err="1" smtClean="0"/>
              <a:t>середньостроковий</a:t>
            </a:r>
            <a:r>
              <a:rPr lang="ru-RU" dirty="0" smtClean="0"/>
              <a:t>, </a:t>
            </a:r>
            <a:r>
              <a:rPr lang="ru-RU" dirty="0" err="1" smtClean="0"/>
              <a:t>короткостроковий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Економетрія</a:t>
            </a:r>
            <a:r>
              <a:rPr lang="ru-RU" dirty="0" smtClean="0"/>
              <a:t> (лектор </a:t>
            </a:r>
            <a:r>
              <a:rPr lang="ru-RU" dirty="0" err="1" smtClean="0"/>
              <a:t>к.е.н</a:t>
            </a:r>
            <a:r>
              <a:rPr lang="ru-RU" dirty="0" smtClean="0"/>
              <a:t>., доцент Макаренко </a:t>
            </a:r>
            <a:r>
              <a:rPr lang="ru-RU" dirty="0" err="1" smtClean="0"/>
              <a:t>Олена</a:t>
            </a:r>
            <a:r>
              <a:rPr lang="ru-RU" dirty="0" smtClean="0"/>
              <a:t> </a:t>
            </a:r>
            <a:r>
              <a:rPr lang="ru-RU" dirty="0" err="1" smtClean="0"/>
              <a:t>Іванівна</a:t>
            </a:r>
            <a:r>
              <a:rPr lang="ru-RU" dirty="0" smtClean="0"/>
              <a:t>)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69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7209249" cy="5139933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uk-UA" dirty="0"/>
              <a:t>Для врахування тренда в моделі необхідно </a:t>
            </a:r>
            <a:r>
              <a:rPr lang="uk-UA" dirty="0" smtClean="0"/>
              <a:t>визначити </a:t>
            </a:r>
            <a:r>
              <a:rPr lang="uk-UA" dirty="0"/>
              <a:t>його тип. </a:t>
            </a:r>
            <a:endParaRPr lang="uk-UA" dirty="0" smtClean="0"/>
          </a:p>
          <a:p>
            <a:pPr marL="68580" indent="0" algn="just">
              <a:buNone/>
            </a:pPr>
            <a:r>
              <a:rPr lang="uk-UA" dirty="0" smtClean="0"/>
              <a:t>Тип </a:t>
            </a:r>
            <a:r>
              <a:rPr lang="uk-UA" dirty="0"/>
              <a:t>тренда може бути:</a:t>
            </a:r>
          </a:p>
          <a:p>
            <a:pPr lvl="0" algn="just"/>
            <a:r>
              <a:rPr lang="uk-UA" dirty="0"/>
              <a:t>а</a:t>
            </a:r>
            <a:r>
              <a:rPr lang="uk-UA" dirty="0" smtClean="0"/>
              <a:t>дитивним;</a:t>
            </a:r>
            <a:endParaRPr lang="uk-UA" dirty="0"/>
          </a:p>
          <a:p>
            <a:pPr lvl="0" algn="just"/>
            <a:r>
              <a:rPr lang="uk-UA" dirty="0"/>
              <a:t>м</a:t>
            </a:r>
            <a:r>
              <a:rPr lang="uk-UA" dirty="0" smtClean="0"/>
              <a:t>ультиплікативним.</a:t>
            </a:r>
            <a:endParaRPr lang="uk-UA" dirty="0"/>
          </a:p>
          <a:p>
            <a:pPr marL="68580" indent="0" algn="just">
              <a:buNone/>
            </a:pPr>
            <a:r>
              <a:rPr lang="uk-UA" b="1" i="1" dirty="0"/>
              <a:t>В адитивних трендах </a:t>
            </a:r>
            <a:r>
              <a:rPr lang="uk-UA" dirty="0" smtClean="0"/>
              <a:t>в кожен період часу  значення показника </a:t>
            </a:r>
          </a:p>
          <a:p>
            <a:pPr marL="68580" indent="0" algn="just">
              <a:buNone/>
            </a:pPr>
            <a:r>
              <a:rPr lang="uk-UA" dirty="0" smtClean="0"/>
              <a:t>Відхиляються  від</a:t>
            </a:r>
          </a:p>
          <a:p>
            <a:pPr marL="68580" indent="0" algn="just">
              <a:buNone/>
            </a:pPr>
            <a:r>
              <a:rPr lang="uk-UA" dirty="0" smtClean="0"/>
              <a:t> </a:t>
            </a:r>
            <a:r>
              <a:rPr lang="uk-UA" dirty="0"/>
              <a:t>середнього </a:t>
            </a:r>
            <a:r>
              <a:rPr lang="uk-UA" dirty="0" smtClean="0"/>
              <a:t>(в більший</a:t>
            </a:r>
          </a:p>
          <a:p>
            <a:pPr marL="68580" indent="0" algn="just">
              <a:buNone/>
            </a:pPr>
            <a:r>
              <a:rPr lang="uk-UA" dirty="0" smtClean="0"/>
              <a:t> чи менший бік) приблизно</a:t>
            </a:r>
          </a:p>
          <a:p>
            <a:pPr marL="68580" indent="0" algn="just">
              <a:buNone/>
            </a:pPr>
            <a:r>
              <a:rPr lang="uk-UA" dirty="0" smtClean="0"/>
              <a:t> </a:t>
            </a:r>
            <a:r>
              <a:rPr lang="uk-UA" dirty="0"/>
              <a:t>на однакову величину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11</a:t>
            </a:fld>
            <a:endParaRPr lang="uk-U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6" t="37291" r="37335" b="34376"/>
          <a:stretch/>
        </p:blipFill>
        <p:spPr bwMode="auto">
          <a:xfrm>
            <a:off x="5508104" y="3284984"/>
            <a:ext cx="273630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6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7209249" cy="5139933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dirty="0" smtClean="0"/>
              <a:t>У </a:t>
            </a:r>
            <a:r>
              <a:rPr lang="ru-RU" dirty="0" err="1"/>
              <a:t>мультиплікативних</a:t>
            </a:r>
            <a:r>
              <a:rPr lang="ru-RU" dirty="0"/>
              <a:t> трендах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фактичного </a:t>
            </a:r>
            <a:r>
              <a:rPr lang="ru-RU" dirty="0" err="1"/>
              <a:t>значення</a:t>
            </a:r>
            <a:r>
              <a:rPr lang="ru-RU" dirty="0"/>
              <a:t> становить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однаковий</a:t>
            </a:r>
            <a:r>
              <a:rPr lang="ru-RU" dirty="0"/>
              <a:t> </a:t>
            </a:r>
            <a:r>
              <a:rPr lang="ru-RU" dirty="0" err="1"/>
              <a:t>відсоток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, яке </a:t>
            </a:r>
            <a:r>
              <a:rPr lang="ru-RU" dirty="0" err="1"/>
              <a:t>визначається</a:t>
            </a:r>
            <a:r>
              <a:rPr lang="ru-RU" dirty="0"/>
              <a:t> характером тренду</a:t>
            </a:r>
            <a:r>
              <a:rPr lang="ru-RU" dirty="0" smtClean="0"/>
              <a:t>.</a:t>
            </a:r>
          </a:p>
          <a:p>
            <a:pPr marL="68580" indent="0" algn="just">
              <a:buNone/>
            </a:pPr>
            <a:endParaRPr lang="ru-RU" dirty="0"/>
          </a:p>
          <a:p>
            <a:pPr marL="68580" indent="0" algn="just">
              <a:buNone/>
            </a:pP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12</a:t>
            </a:fld>
            <a:endParaRPr lang="uk-U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1" t="52083" r="34305" b="23959"/>
          <a:stretch/>
        </p:blipFill>
        <p:spPr bwMode="auto">
          <a:xfrm>
            <a:off x="1115616" y="3212976"/>
            <a:ext cx="623511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00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7281257" cy="4995917"/>
          </a:xfrm>
        </p:spPr>
        <p:txBody>
          <a:bodyPr/>
          <a:lstStyle/>
          <a:p>
            <a:r>
              <a:rPr lang="uk-UA" dirty="0" smtClean="0"/>
              <a:t>Аналітична функція, що характеризує  залежність рівнів ряду від часу називається </a:t>
            </a:r>
            <a:r>
              <a:rPr lang="uk-UA" i="1" u="sng" dirty="0" smtClean="0"/>
              <a:t>моделлю тренда</a:t>
            </a:r>
            <a:r>
              <a:rPr lang="uk-UA" dirty="0" smtClean="0"/>
              <a:t>.</a:t>
            </a:r>
          </a:p>
          <a:p>
            <a:pPr marL="68580" indent="0">
              <a:buNone/>
            </a:pPr>
            <a:r>
              <a:rPr lang="uk-UA" dirty="0" smtClean="0"/>
              <a:t>Модель тренда може бути:</a:t>
            </a:r>
          </a:p>
          <a:p>
            <a:r>
              <a:rPr lang="uk-UA" dirty="0" smtClean="0"/>
              <a:t>Лінійна;</a:t>
            </a:r>
          </a:p>
          <a:p>
            <a:r>
              <a:rPr lang="uk-UA" dirty="0" smtClean="0"/>
              <a:t>Нелінійна (степенева, параболічна, гіперболічна, логарифмічна  та інші).</a:t>
            </a: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13</a:t>
            </a:fld>
            <a:endParaRPr lang="uk-U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5" t="29375" r="32884" b="41875"/>
          <a:stretch/>
        </p:blipFill>
        <p:spPr bwMode="auto">
          <a:xfrm>
            <a:off x="683568" y="3717032"/>
            <a:ext cx="4511040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4" t="52301" r="29256" b="16927"/>
          <a:stretch/>
        </p:blipFill>
        <p:spPr bwMode="auto">
          <a:xfrm>
            <a:off x="5004048" y="3933056"/>
            <a:ext cx="3024336" cy="188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51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7281257" cy="504055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dirty="0" smtClean="0"/>
              <a:t>Модель </a:t>
            </a:r>
            <a:r>
              <a:rPr lang="uk-UA" dirty="0"/>
              <a:t>часового ряду може бути представлена в декількох варіантах.</a:t>
            </a:r>
          </a:p>
          <a:p>
            <a:r>
              <a:rPr lang="uk-UA" dirty="0"/>
              <a:t>Адитивна модель часового ряду:</a:t>
            </a:r>
          </a:p>
          <a:p>
            <a:pPr marL="6858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+S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b="1" i="1" baseline="-25000" dirty="0" smtClean="0">
                <a:latin typeface="Times New Roman" pitchFamily="18" charset="0"/>
                <a:cs typeface="Times New Roman" pitchFamily="18" charset="0"/>
              </a:rPr>
              <a:t>			(8.1)</a:t>
            </a:r>
            <a:endParaRPr lang="en-US" b="1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uk-UA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/>
              <a:t>Мультиплікативна модель часового ряду:</a:t>
            </a:r>
          </a:p>
          <a:p>
            <a:pPr marL="6858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∙S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b="1" i="1" baseline="-25000" dirty="0" smtClean="0">
                <a:latin typeface="Times New Roman" pitchFamily="18" charset="0"/>
                <a:cs typeface="Times New Roman" pitchFamily="18" charset="0"/>
              </a:rPr>
              <a:t>				(8.2)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r>
              <a:rPr lang="uk-UA" dirty="0"/>
              <a:t>Змішана модель часового ряду:</a:t>
            </a:r>
          </a:p>
          <a:p>
            <a:pPr marL="6858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∙S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∙V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∙+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b="1" i="1" baseline="-25000" dirty="0" smtClean="0">
                <a:latin typeface="Times New Roman" pitchFamily="18" charset="0"/>
                <a:cs typeface="Times New Roman" pitchFamily="18" charset="0"/>
              </a:rPr>
              <a:t>				(8.3)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3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024744" cy="115212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Тренд є результатом впливу довготривалих факторів: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6"/>
            <a:ext cx="7137241" cy="3699773"/>
          </a:xfrm>
        </p:spPr>
        <p:txBody>
          <a:bodyPr/>
          <a:lstStyle/>
          <a:p>
            <a:r>
              <a:rPr lang="uk-UA" dirty="0" smtClean="0"/>
              <a:t>Технологічний та економічний розвиток;</a:t>
            </a:r>
          </a:p>
          <a:p>
            <a:r>
              <a:rPr lang="uk-UA" dirty="0" smtClean="0"/>
              <a:t>Зміна демографічних характеристик;</a:t>
            </a:r>
          </a:p>
          <a:p>
            <a:r>
              <a:rPr lang="uk-UA" dirty="0" smtClean="0"/>
              <a:t>Зміна структури споживання;</a:t>
            </a:r>
          </a:p>
          <a:p>
            <a:r>
              <a:rPr lang="uk-UA" dirty="0" smtClean="0"/>
              <a:t>Зростання цін (інфляція).</a:t>
            </a:r>
          </a:p>
          <a:p>
            <a:endParaRPr lang="uk-UA" dirty="0" smtClean="0"/>
          </a:p>
          <a:p>
            <a:pPr marL="68580" indent="0">
              <a:buNone/>
            </a:pPr>
            <a:r>
              <a:rPr lang="ru-RU" sz="2000" i="1" dirty="0" smtClean="0"/>
              <a:t>(</a:t>
            </a:r>
            <a:r>
              <a:rPr lang="ru-RU" sz="2000" i="1" dirty="0" err="1" smtClean="0"/>
              <a:t>закономірний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рух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пояснюється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фундаментальними</a:t>
            </a:r>
            <a:r>
              <a:rPr lang="ru-RU" sz="2000" i="1" dirty="0" smtClean="0"/>
              <a:t> та  </a:t>
            </a:r>
            <a:r>
              <a:rPr lang="ru-RU" sz="2000" i="1" dirty="0" err="1"/>
              <a:t>макроекономічними</a:t>
            </a:r>
            <a:r>
              <a:rPr lang="ru-RU" sz="2000" i="1" dirty="0"/>
              <a:t> </a:t>
            </a:r>
            <a:r>
              <a:rPr lang="ru-RU" sz="2000" i="1" dirty="0" smtClean="0"/>
              <a:t>факторами).</a:t>
            </a:r>
            <a:endParaRPr lang="uk-UA" sz="2000" i="1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Економетрія</a:t>
            </a:r>
            <a:r>
              <a:rPr lang="ru-RU" dirty="0" smtClean="0"/>
              <a:t> (лектор </a:t>
            </a:r>
            <a:r>
              <a:rPr lang="ru-RU" dirty="0" err="1" smtClean="0"/>
              <a:t>к.е.н</a:t>
            </a:r>
            <a:r>
              <a:rPr lang="ru-RU" dirty="0" smtClean="0"/>
              <a:t>., доцент Макаренко </a:t>
            </a:r>
            <a:r>
              <a:rPr lang="ru-RU" dirty="0" err="1" smtClean="0"/>
              <a:t>Олена</a:t>
            </a:r>
            <a:r>
              <a:rPr lang="ru-RU" dirty="0" smtClean="0"/>
              <a:t> </a:t>
            </a:r>
            <a:r>
              <a:rPr lang="ru-RU" dirty="0" err="1" smtClean="0"/>
              <a:t>Іванівна</a:t>
            </a:r>
            <a:r>
              <a:rPr lang="ru-RU" dirty="0" smtClean="0"/>
              <a:t>)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19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78296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Тренд у часових рядах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1705" y="5852160"/>
            <a:ext cx="5831895" cy="365125"/>
          </a:xfrm>
        </p:spPr>
        <p:txBody>
          <a:bodyPr/>
          <a:lstStyle/>
          <a:p>
            <a:r>
              <a:rPr lang="ru-RU" dirty="0" err="1" smtClean="0"/>
              <a:t>Економетрія</a:t>
            </a:r>
            <a:r>
              <a:rPr lang="ru-RU" dirty="0" smtClean="0"/>
              <a:t> (лектор </a:t>
            </a:r>
            <a:r>
              <a:rPr lang="ru-RU" dirty="0" err="1" smtClean="0"/>
              <a:t>к.е.н</a:t>
            </a:r>
            <a:r>
              <a:rPr lang="ru-RU" dirty="0" smtClean="0"/>
              <a:t>., доцент Макаренко </a:t>
            </a:r>
            <a:r>
              <a:rPr lang="ru-RU" dirty="0" err="1" smtClean="0"/>
              <a:t>Олена</a:t>
            </a:r>
            <a:r>
              <a:rPr lang="ru-RU" dirty="0" smtClean="0"/>
              <a:t> </a:t>
            </a:r>
            <a:r>
              <a:rPr lang="ru-RU" dirty="0" err="1" smtClean="0"/>
              <a:t>Іванівна</a:t>
            </a:r>
            <a:r>
              <a:rPr lang="ru-RU" dirty="0" smtClean="0"/>
              <a:t>)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16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6093296"/>
            <a:ext cx="3400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* </a:t>
            </a:r>
            <a:r>
              <a:rPr lang="en-US" dirty="0" smtClean="0"/>
              <a:t>http</a:t>
            </a:r>
            <a:r>
              <a:rPr lang="en-US" dirty="0"/>
              <a:t>://www.ukrstat.gov.ua/</a:t>
            </a:r>
            <a:endParaRPr lang="uk-UA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277701"/>
              </p:ext>
            </p:extLst>
          </p:nvPr>
        </p:nvGraphicFramePr>
        <p:xfrm>
          <a:off x="1043608" y="1419224"/>
          <a:ext cx="6696744" cy="424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44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82989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Сезонна компонента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065233" cy="4275837"/>
          </a:xfrm>
        </p:spPr>
        <p:txBody>
          <a:bodyPr/>
          <a:lstStyle/>
          <a:p>
            <a:r>
              <a:rPr lang="uk-UA" dirty="0" smtClean="0"/>
              <a:t>Сезонна компонента характеризує коливання досліджуваного показника, пов'язані з календарним періодом (квартал, місяць, день тижня, тощо).</a:t>
            </a:r>
          </a:p>
          <a:p>
            <a:pPr marL="68580" indent="0">
              <a:buNone/>
            </a:pPr>
            <a:r>
              <a:rPr lang="uk-UA" i="1" dirty="0" smtClean="0"/>
              <a:t>Приклади сезонних коливань:</a:t>
            </a:r>
          </a:p>
          <a:p>
            <a:pPr>
              <a:buFont typeface="Wingdings" pitchFamily="2" charset="2"/>
              <a:buChar char="ü"/>
            </a:pPr>
            <a:r>
              <a:rPr lang="uk-UA" dirty="0"/>
              <a:t>к</a:t>
            </a:r>
            <a:r>
              <a:rPr lang="uk-UA" dirty="0" smtClean="0"/>
              <a:t>оливання цін на сільськогосподарську продукцію;</a:t>
            </a:r>
          </a:p>
          <a:p>
            <a:pPr>
              <a:buFont typeface="Wingdings" pitchFamily="2" charset="2"/>
              <a:buChar char="ü"/>
            </a:pPr>
            <a:r>
              <a:rPr lang="uk-UA" dirty="0"/>
              <a:t>з</a:t>
            </a:r>
            <a:r>
              <a:rPr lang="uk-UA" dirty="0" smtClean="0"/>
              <a:t>міна попиту на товар (зима-літо);</a:t>
            </a:r>
          </a:p>
          <a:p>
            <a:pPr>
              <a:buFont typeface="Wingdings" pitchFamily="2" charset="2"/>
              <a:buChar char="ü"/>
            </a:pPr>
            <a:r>
              <a:rPr lang="uk-UA" dirty="0"/>
              <a:t>з</a:t>
            </a:r>
            <a:r>
              <a:rPr lang="uk-UA" dirty="0" smtClean="0"/>
              <a:t>ростання попиту на продукти перед святами тощо.</a:t>
            </a:r>
          </a:p>
          <a:p>
            <a:pPr>
              <a:buFont typeface="Wingdings" pitchFamily="2" charset="2"/>
              <a:buChar char="ü"/>
            </a:pPr>
            <a:endParaRPr lang="uk-UA" dirty="0" smtClean="0"/>
          </a:p>
          <a:p>
            <a:pPr marL="68580" indent="0">
              <a:buNone/>
            </a:pP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Економетрія</a:t>
            </a:r>
            <a:r>
              <a:rPr lang="ru-RU" dirty="0" smtClean="0"/>
              <a:t> (лектор </a:t>
            </a:r>
            <a:r>
              <a:rPr lang="ru-RU" dirty="0" err="1" smtClean="0"/>
              <a:t>к.е.н</a:t>
            </a:r>
            <a:r>
              <a:rPr lang="ru-RU" dirty="0" smtClean="0"/>
              <a:t>., доцент Макаренко </a:t>
            </a:r>
            <a:r>
              <a:rPr lang="ru-RU" dirty="0" err="1" smtClean="0"/>
              <a:t>Олена</a:t>
            </a:r>
            <a:r>
              <a:rPr lang="ru-RU" dirty="0" smtClean="0"/>
              <a:t> </a:t>
            </a:r>
            <a:r>
              <a:rPr lang="ru-RU" dirty="0" err="1" smtClean="0"/>
              <a:t>Іванівна</a:t>
            </a:r>
            <a:r>
              <a:rPr lang="ru-RU" dirty="0" smtClean="0"/>
              <a:t>)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17</a:t>
            </a:fld>
            <a:endParaRPr lang="uk-UA"/>
          </a:p>
        </p:txBody>
      </p:sp>
      <p:pic>
        <p:nvPicPr>
          <p:cNvPr id="25602" name="Picture 2" descr="C:\Program Files\Microsoft Office\MEDIA\CAGCAT10\j018329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3176"/>
            <a:ext cx="663716" cy="71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 t="41250" r="55842" b="31469"/>
          <a:stretch/>
        </p:blipFill>
        <p:spPr bwMode="auto">
          <a:xfrm>
            <a:off x="7308304" y="4354461"/>
            <a:ext cx="958398" cy="62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 descr="Картинки по запросу чашка чая рисунок вектор | Coffee cup drawing, Coffee  drawing, Coffee cups"/>
          <p:cNvSpPr>
            <a:spLocks noChangeAspect="1" noChangeArrowheads="1"/>
          </p:cNvSpPr>
          <p:nvPr/>
        </p:nvSpPr>
        <p:spPr bwMode="auto">
          <a:xfrm>
            <a:off x="155575" y="-822325"/>
            <a:ext cx="14573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7" descr="Картинки по запросу чашка чая рисунок вектор | Coffee cup drawing, Coffee  drawing, Coffee cups"/>
          <p:cNvSpPr>
            <a:spLocks noChangeAspect="1" noChangeArrowheads="1"/>
          </p:cNvSpPr>
          <p:nvPr/>
        </p:nvSpPr>
        <p:spPr bwMode="auto">
          <a:xfrm>
            <a:off x="307975" y="-669925"/>
            <a:ext cx="14573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0" t="46270" r="36852" b="30545"/>
          <a:stretch/>
        </p:blipFill>
        <p:spPr bwMode="auto">
          <a:xfrm>
            <a:off x="6660232" y="4008140"/>
            <a:ext cx="648072" cy="83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4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78296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Сезонність у часових рядах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150583"/>
              </p:ext>
            </p:extLst>
          </p:nvPr>
        </p:nvGraphicFramePr>
        <p:xfrm>
          <a:off x="827584" y="1556792"/>
          <a:ext cx="6912768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1705" y="5852160"/>
            <a:ext cx="5831895" cy="365125"/>
          </a:xfrm>
        </p:spPr>
        <p:txBody>
          <a:bodyPr/>
          <a:lstStyle/>
          <a:p>
            <a:r>
              <a:rPr lang="ru-RU" dirty="0" err="1" smtClean="0"/>
              <a:t>Економетрія</a:t>
            </a:r>
            <a:r>
              <a:rPr lang="ru-RU" dirty="0" smtClean="0"/>
              <a:t> (лектор </a:t>
            </a:r>
            <a:r>
              <a:rPr lang="ru-RU" dirty="0" err="1" smtClean="0"/>
              <a:t>к.е.н</a:t>
            </a:r>
            <a:r>
              <a:rPr lang="ru-RU" dirty="0" smtClean="0"/>
              <a:t>., доцент Макаренко </a:t>
            </a:r>
            <a:r>
              <a:rPr lang="ru-RU" dirty="0" err="1" smtClean="0"/>
              <a:t>Олена</a:t>
            </a:r>
            <a:r>
              <a:rPr lang="ru-RU" dirty="0" smtClean="0"/>
              <a:t> </a:t>
            </a:r>
            <a:r>
              <a:rPr lang="ru-RU" dirty="0" err="1" smtClean="0"/>
              <a:t>Іванівна</a:t>
            </a:r>
            <a:r>
              <a:rPr lang="ru-RU" dirty="0" smtClean="0"/>
              <a:t>)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18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6093296"/>
            <a:ext cx="3400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* </a:t>
            </a:r>
            <a:r>
              <a:rPr lang="en-US" dirty="0" smtClean="0"/>
              <a:t>http</a:t>
            </a:r>
            <a:r>
              <a:rPr lang="en-US" dirty="0"/>
              <a:t>://www.ukrstat.gov.ua/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73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024744" cy="829896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Циклічна компонента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7281257" cy="441985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Циклічність ‑ це періодичні коливання, що виходять за рамки </a:t>
            </a:r>
            <a:r>
              <a:rPr lang="uk-UA" dirty="0" smtClean="0"/>
              <a:t>року</a:t>
            </a:r>
            <a:r>
              <a:rPr lang="uk-UA" dirty="0"/>
              <a:t>. </a:t>
            </a:r>
            <a:endParaRPr lang="uk-UA" dirty="0" smtClean="0"/>
          </a:p>
          <a:p>
            <a:pPr algn="just"/>
            <a:r>
              <a:rPr lang="uk-UA" dirty="0" smtClean="0"/>
              <a:t>Циклічні коливання не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язнані</a:t>
            </a:r>
            <a:r>
              <a:rPr lang="uk-UA" dirty="0" smtClean="0"/>
              <a:t> з календарним періодом на відміну від сезонних.</a:t>
            </a:r>
          </a:p>
          <a:p>
            <a:pPr algn="just"/>
            <a:r>
              <a:rPr lang="uk-UA" dirty="0" smtClean="0"/>
              <a:t>Проміжок </a:t>
            </a:r>
            <a:r>
              <a:rPr lang="uk-UA" dirty="0"/>
              <a:t>часу між двома сусідніми вершинами або впадинами в масштабах року вважається довжиною циклу</a:t>
            </a:r>
            <a:r>
              <a:rPr lang="uk-UA" dirty="0" smtClean="0"/>
              <a:t>.</a:t>
            </a:r>
          </a:p>
          <a:p>
            <a:pPr marL="68580" indent="0" algn="just">
              <a:buNone/>
            </a:pPr>
            <a:r>
              <a:rPr lang="uk-UA" dirty="0" smtClean="0"/>
              <a:t>Приклади циклічної компоненти:</a:t>
            </a:r>
          </a:p>
          <a:p>
            <a:pPr algn="just">
              <a:buFont typeface="Wingdings" pitchFamily="2" charset="2"/>
              <a:buChar char="ü"/>
            </a:pPr>
            <a:r>
              <a:rPr lang="uk-UA" dirty="0"/>
              <a:t>ц</a:t>
            </a:r>
            <a:r>
              <a:rPr lang="uk-UA" dirty="0" smtClean="0"/>
              <a:t>икли ділової активності;</a:t>
            </a:r>
          </a:p>
          <a:p>
            <a:pPr algn="just">
              <a:buFont typeface="Wingdings" pitchFamily="2" charset="2"/>
              <a:buChar char="ü"/>
            </a:pPr>
            <a:r>
              <a:rPr lang="uk-UA" dirty="0"/>
              <a:t>ж</a:t>
            </a:r>
            <a:r>
              <a:rPr lang="uk-UA" dirty="0" smtClean="0"/>
              <a:t>иттєвий цикл товару (послуги);</a:t>
            </a:r>
          </a:p>
          <a:p>
            <a:pPr algn="just">
              <a:buFont typeface="Wingdings" pitchFamily="2" charset="2"/>
              <a:buChar char="ü"/>
            </a:pPr>
            <a:r>
              <a:rPr lang="uk-UA" dirty="0"/>
              <a:t>д</a:t>
            </a:r>
            <a:r>
              <a:rPr lang="uk-UA" dirty="0" smtClean="0"/>
              <a:t>емографічні цикли;</a:t>
            </a:r>
          </a:p>
          <a:p>
            <a:pPr algn="just">
              <a:buFont typeface="Wingdings" pitchFamily="2" charset="2"/>
              <a:buChar char="ü"/>
            </a:pPr>
            <a:r>
              <a:rPr lang="uk-UA" dirty="0" smtClean="0"/>
              <a:t>економічні цикли.</a:t>
            </a:r>
            <a:endParaRPr lang="uk-UA" dirty="0"/>
          </a:p>
          <a:p>
            <a:pPr algn="just"/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19</a:t>
            </a:fld>
            <a:endParaRPr lang="uk-U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4" t="34583" r="33119" b="29792"/>
          <a:stretch/>
        </p:blipFill>
        <p:spPr bwMode="auto">
          <a:xfrm>
            <a:off x="5724128" y="3789040"/>
            <a:ext cx="256954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4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889168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ЗМІСТ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6777317" cy="3508977"/>
          </a:xfrm>
        </p:spPr>
        <p:txBody>
          <a:bodyPr/>
          <a:lstStyle/>
          <a:p>
            <a:pPr marL="525780" lvl="1" indent="-457200">
              <a:buFont typeface="Wingdings 2" pitchFamily="18" charset="2"/>
              <a:buAutoNum type="arabicPeriod"/>
            </a:pPr>
            <a:r>
              <a:rPr lang="uk-UA" sz="2400" dirty="0"/>
              <a:t>Основні </a:t>
            </a:r>
            <a:r>
              <a:rPr lang="uk-UA" sz="2400" dirty="0"/>
              <a:t>компоненти часового </a:t>
            </a:r>
            <a:r>
              <a:rPr lang="uk-UA" sz="2400" dirty="0" smtClean="0"/>
              <a:t>ряду (тренд, сезонні коливання, циклічні коливання)</a:t>
            </a:r>
            <a:endParaRPr lang="uk-UA" sz="2400" dirty="0"/>
          </a:p>
          <a:p>
            <a:pPr marL="525780" lvl="1" indent="-457200">
              <a:buFont typeface="Wingdings 2" pitchFamily="18" charset="2"/>
              <a:buAutoNum type="arabicPeriod"/>
            </a:pPr>
            <a:r>
              <a:rPr lang="uk-UA" sz="2400" dirty="0"/>
              <a:t>Алгоритм позбавлення часового ряду від тренду та сезонних </a:t>
            </a:r>
            <a:r>
              <a:rPr lang="uk-UA" sz="2400" dirty="0" smtClean="0"/>
              <a:t>коливань</a:t>
            </a:r>
          </a:p>
          <a:p>
            <a:pPr marL="525780" lvl="1" indent="-457200">
              <a:buFont typeface="Wingdings 2" pitchFamily="18" charset="2"/>
              <a:buAutoNum type="arabicPeriod"/>
            </a:pPr>
            <a:r>
              <a:rPr lang="uk-UA" sz="2400" dirty="0" smtClean="0"/>
              <a:t>Основні види та типи моделей тренду</a:t>
            </a:r>
          </a:p>
          <a:p>
            <a:pPr marL="525780" lvl="1" indent="-457200">
              <a:buFont typeface="Wingdings 2" pitchFamily="18" charset="2"/>
              <a:buAutoNum type="arabicPeriod"/>
            </a:pPr>
            <a:r>
              <a:rPr lang="uk-UA" sz="2400" dirty="0" smtClean="0"/>
              <a:t>Прогнозування на основі моделей тренду</a:t>
            </a:r>
            <a:endParaRPr lang="uk-UA" sz="2400" dirty="0"/>
          </a:p>
          <a:p>
            <a:pPr marL="525780" indent="-457200">
              <a:buAutoNum type="arabicPeriod"/>
            </a:pP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5852160"/>
            <a:ext cx="5371800" cy="365125"/>
          </a:xfrm>
        </p:spPr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78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Випадкова складова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7137241" cy="4203829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Випадкова складова – результат дії випадкових факторів.</a:t>
            </a:r>
          </a:p>
          <a:p>
            <a:r>
              <a:rPr lang="uk-UA" dirty="0" smtClean="0"/>
              <a:t>Основними </a:t>
            </a:r>
            <a:r>
              <a:rPr lang="uk-UA" dirty="0"/>
              <a:t>причинами </a:t>
            </a:r>
            <a:r>
              <a:rPr lang="uk-UA" dirty="0" smtClean="0"/>
              <a:t>наявності випадкового компоненти </a:t>
            </a:r>
            <a:r>
              <a:rPr lang="uk-UA" dirty="0"/>
              <a:t>можуть виступати фактори різкої та </a:t>
            </a:r>
            <a:r>
              <a:rPr lang="uk-UA" dirty="0" smtClean="0"/>
              <a:t>раптової (</a:t>
            </a:r>
            <a:r>
              <a:rPr lang="uk-UA" dirty="0" err="1" smtClean="0"/>
              <a:t>неочикуваної</a:t>
            </a:r>
            <a:r>
              <a:rPr lang="uk-UA" dirty="0" smtClean="0"/>
              <a:t>) </a:t>
            </a:r>
            <a:r>
              <a:rPr lang="uk-UA" dirty="0"/>
              <a:t>дії, а також дії поточних факторів. </a:t>
            </a:r>
            <a:r>
              <a:rPr lang="uk-UA" dirty="0" smtClean="0"/>
              <a:t>Зміни, які породжені </a:t>
            </a:r>
            <a:r>
              <a:rPr lang="uk-UA" dirty="0"/>
              <a:t>факторами різкої та раптової дії, називається катастрофічними </a:t>
            </a:r>
            <a:r>
              <a:rPr lang="uk-UA" dirty="0" smtClean="0"/>
              <a:t>коливаннями, оскільки можуть здійснити сильний </a:t>
            </a:r>
            <a:r>
              <a:rPr lang="uk-UA" dirty="0"/>
              <a:t>вплив на основну тенденцію часового ряду. </a:t>
            </a:r>
            <a:endParaRPr lang="uk-UA" dirty="0" smtClean="0"/>
          </a:p>
          <a:p>
            <a:r>
              <a:rPr lang="uk-UA" dirty="0" smtClean="0"/>
              <a:t>Зміни, що обумовлені </a:t>
            </a:r>
            <a:r>
              <a:rPr lang="uk-UA" dirty="0"/>
              <a:t>діями поточних факторів, </a:t>
            </a:r>
            <a:r>
              <a:rPr lang="uk-UA" dirty="0" smtClean="0"/>
              <a:t>можуть </a:t>
            </a:r>
            <a:r>
              <a:rPr lang="uk-UA" dirty="0"/>
              <a:t>бути </a:t>
            </a:r>
            <a:r>
              <a:rPr lang="uk-UA" dirty="0" smtClean="0"/>
              <a:t>пов’язані </a:t>
            </a:r>
            <a:r>
              <a:rPr lang="uk-UA" dirty="0"/>
              <a:t>також з помилками спостережень.</a:t>
            </a:r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88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27664"/>
            <a:ext cx="7528682" cy="1143000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Декомпозиційний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аналіз часового ряду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23652"/>
            <a:ext cx="7209249" cy="3508977"/>
          </a:xfrm>
        </p:spPr>
        <p:txBody>
          <a:bodyPr>
            <a:normAutofit/>
          </a:bodyPr>
          <a:lstStyle/>
          <a:p>
            <a:r>
              <a:rPr lang="uk-UA" i="1" dirty="0"/>
              <a:t>Більшість методів вивчення структури часового ряду (фільтрації рівнів ряду) спрямована на виявлення та описання систематичних або регулярних компонент ряду.</a:t>
            </a:r>
          </a:p>
          <a:p>
            <a:r>
              <a:rPr lang="uk-UA" dirty="0" smtClean="0"/>
              <a:t>Декомпозиція – розділення часового ряду на складові.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98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1824"/>
            <a:ext cx="7240768" cy="782960"/>
          </a:xfrm>
        </p:spPr>
        <p:txBody>
          <a:bodyPr>
            <a:noAutofit/>
          </a:bodyPr>
          <a:lstStyle/>
          <a:p>
            <a:pPr marL="525780" lvl="1" indent="-457200"/>
            <a:r>
              <a:rPr lang="uk-UA" sz="2400" dirty="0"/>
              <a:t>Алгоритм позбавлення часового ряду від тренду та сезонних коливань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87824" y="5852160"/>
            <a:ext cx="5155776" cy="365125"/>
          </a:xfrm>
        </p:spPr>
        <p:txBody>
          <a:bodyPr/>
          <a:lstStyle/>
          <a:p>
            <a:r>
              <a:rPr lang="ru-RU" dirty="0" err="1" smtClean="0"/>
              <a:t>Економетрія</a:t>
            </a:r>
            <a:r>
              <a:rPr lang="ru-RU" dirty="0" smtClean="0"/>
              <a:t> (лектор </a:t>
            </a:r>
            <a:r>
              <a:rPr lang="ru-RU" dirty="0" err="1" smtClean="0"/>
              <a:t>к.е.н</a:t>
            </a:r>
            <a:r>
              <a:rPr lang="ru-RU" dirty="0" smtClean="0"/>
              <a:t>., доцент Макаренко </a:t>
            </a:r>
            <a:r>
              <a:rPr lang="ru-RU" dirty="0" err="1" smtClean="0"/>
              <a:t>Олена</a:t>
            </a:r>
            <a:r>
              <a:rPr lang="ru-RU" dirty="0" smtClean="0"/>
              <a:t> </a:t>
            </a:r>
            <a:r>
              <a:rPr lang="ru-RU" dirty="0" err="1" smtClean="0"/>
              <a:t>Іванівна</a:t>
            </a:r>
            <a:r>
              <a:rPr lang="ru-RU" dirty="0" smtClean="0"/>
              <a:t>)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22</a:t>
            </a:fld>
            <a:endParaRPr lang="uk-U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2" t="29167" r="32065" b="10833"/>
          <a:stretch/>
        </p:blipFill>
        <p:spPr bwMode="auto">
          <a:xfrm>
            <a:off x="1979712" y="1484784"/>
            <a:ext cx="468052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7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7281257" cy="5067925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uk-UA" dirty="0"/>
              <a:t>Розглянемо покрокову процедуру </a:t>
            </a:r>
            <a:r>
              <a:rPr lang="uk-UA" dirty="0" err="1"/>
              <a:t>декомпозиційного</a:t>
            </a:r>
            <a:r>
              <a:rPr lang="uk-UA" dirty="0"/>
              <a:t> аналізу більш детально.</a:t>
            </a:r>
          </a:p>
          <a:p>
            <a:pPr marL="68580" indent="0">
              <a:buNone/>
            </a:pPr>
            <a:r>
              <a:rPr lang="uk-UA" b="1" dirty="0"/>
              <a:t>Крок 1. </a:t>
            </a:r>
            <a:r>
              <a:rPr lang="uk-UA" dirty="0"/>
              <a:t>Візуалізація часового ряду. Часовий ряд необхідно представити графічно та висунути гіпотези щодо наявності тренду та сезонності</a:t>
            </a:r>
            <a:r>
              <a:rPr lang="uk-UA" dirty="0" smtClean="0"/>
              <a:t>.</a:t>
            </a:r>
          </a:p>
          <a:p>
            <a:pPr marL="68580" indent="0">
              <a:buNone/>
            </a:pPr>
            <a:endParaRPr lang="uk-UA" dirty="0"/>
          </a:p>
          <a:p>
            <a:pPr marL="68580" indent="0">
              <a:buNone/>
            </a:pPr>
            <a:r>
              <a:rPr lang="uk-UA" b="1" dirty="0"/>
              <a:t>Крок 2. </a:t>
            </a:r>
            <a:r>
              <a:rPr lang="uk-UA" dirty="0"/>
              <a:t>Знаходження розмаху часового ряду </a:t>
            </a:r>
            <a:r>
              <a:rPr lang="uk-UA" i="1" dirty="0"/>
              <a:t>R </a:t>
            </a:r>
            <a:r>
              <a:rPr lang="uk-UA" dirty="0"/>
              <a:t>– різниця між максимальним і мінімальним елементом ряду</a:t>
            </a:r>
            <a:r>
              <a:rPr lang="uk-UA" dirty="0" smtClean="0"/>
              <a:t>:</a:t>
            </a:r>
          </a:p>
          <a:p>
            <a:pPr marL="68580" indent="0">
              <a:buNone/>
            </a:pPr>
            <a:r>
              <a:rPr lang="en-US" dirty="0" smtClean="0"/>
              <a:t>	</a:t>
            </a:r>
          </a:p>
          <a:p>
            <a:pPr marL="68580" indent="0" algn="ctr">
              <a:buNone/>
            </a:pPr>
            <a:r>
              <a:rPr lang="en-US" dirty="0" smtClean="0"/>
              <a:t>R=</a:t>
            </a:r>
            <a:r>
              <a:rPr lang="en-US" dirty="0" err="1" smtClean="0"/>
              <a:t>x</a:t>
            </a:r>
            <a:r>
              <a:rPr lang="en-US" baseline="-25000" dirty="0" err="1" smtClean="0"/>
              <a:t>max</a:t>
            </a:r>
            <a:r>
              <a:rPr lang="en-US" dirty="0" err="1" smtClean="0"/>
              <a:t>-x</a:t>
            </a:r>
            <a:r>
              <a:rPr lang="en-US" baseline="-25000" dirty="0" err="1" smtClean="0"/>
              <a:t>min</a:t>
            </a:r>
            <a:r>
              <a:rPr lang="en-US" dirty="0" smtClean="0"/>
              <a:t>,</a:t>
            </a:r>
            <a:r>
              <a:rPr lang="uk-UA" dirty="0"/>
              <a:t>	(8.4)</a:t>
            </a:r>
          </a:p>
          <a:p>
            <a:pPr marL="68580" indent="0">
              <a:buNone/>
            </a:pPr>
            <a:r>
              <a:rPr lang="uk-UA" dirty="0"/>
              <a:t> </a:t>
            </a:r>
          </a:p>
          <a:p>
            <a:pPr marL="68580" indent="0">
              <a:buNone/>
            </a:pPr>
            <a:r>
              <a:rPr lang="uk-UA" b="1" dirty="0"/>
              <a:t>Крок 3</a:t>
            </a:r>
            <a:r>
              <a:rPr lang="uk-UA" dirty="0"/>
              <a:t>. Визначення величини </a:t>
            </a:r>
            <a:r>
              <a:rPr lang="uk-UA" dirty="0" smtClean="0"/>
              <a:t>∆</a:t>
            </a:r>
            <a:r>
              <a:rPr lang="en-US" dirty="0" smtClean="0"/>
              <a:t>. </a:t>
            </a:r>
            <a:r>
              <a:rPr lang="uk-UA" dirty="0" smtClean="0"/>
              <a:t> </a:t>
            </a:r>
            <a:r>
              <a:rPr lang="uk-UA" dirty="0"/>
              <a:t>Означена величина показує, на скільки в середньому відбувається зміна часового ряду за одиницю часу. Так зміна оцінюється як відношення розмаху до кількості елементів ряду:</a:t>
            </a:r>
          </a:p>
          <a:p>
            <a:pPr marL="68580" indent="0">
              <a:buNone/>
            </a:pPr>
            <a:r>
              <a:rPr lang="uk-UA" dirty="0"/>
              <a:t>	</a:t>
            </a:r>
            <a:r>
              <a:rPr lang="en-US" dirty="0" smtClean="0"/>
              <a:t>		</a:t>
            </a:r>
            <a:r>
              <a:rPr lang="uk-UA" dirty="0" smtClean="0"/>
              <a:t> </a:t>
            </a:r>
            <a:r>
              <a:rPr lang="uk-UA" dirty="0"/>
              <a:t>∆ </a:t>
            </a:r>
            <a:r>
              <a:rPr lang="en-US" dirty="0" smtClean="0"/>
              <a:t>=R/T,          (</a:t>
            </a:r>
            <a:r>
              <a:rPr lang="uk-UA" dirty="0" smtClean="0"/>
              <a:t>8.5</a:t>
            </a:r>
            <a:r>
              <a:rPr lang="uk-UA" dirty="0"/>
              <a:t>)</a:t>
            </a:r>
          </a:p>
          <a:p>
            <a:pPr marL="68580" indent="0">
              <a:buNone/>
            </a:pPr>
            <a:r>
              <a:rPr lang="uk-UA" dirty="0"/>
              <a:t>де </a:t>
            </a:r>
            <a:r>
              <a:rPr lang="uk-UA" i="1" dirty="0"/>
              <a:t>Т – </a:t>
            </a:r>
            <a:r>
              <a:rPr lang="uk-UA" dirty="0"/>
              <a:t>кількість елементів ряду.</a:t>
            </a:r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19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6993225" cy="4707885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uk-UA" b="1" dirty="0"/>
              <a:t>Крок 4. </a:t>
            </a:r>
            <a:r>
              <a:rPr lang="uk-UA" dirty="0"/>
              <a:t>Позбавлення часового ряду від тренда. Для визначення нових рівнів ряду скористаємося такою формулою</a:t>
            </a:r>
            <a:r>
              <a:rPr lang="uk-UA" dirty="0" smtClean="0"/>
              <a:t>: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uk-UA" dirty="0"/>
              <a:t>де  ‑ </a:t>
            </a:r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uk-UA" dirty="0" smtClean="0"/>
              <a:t>елементи </a:t>
            </a:r>
            <a:r>
              <a:rPr lang="uk-UA" dirty="0"/>
              <a:t>початкового ряду </a:t>
            </a:r>
            <a:r>
              <a:rPr lang="uk-UA" dirty="0" smtClean="0"/>
              <a:t>даних</a:t>
            </a:r>
            <a:r>
              <a:rPr lang="en-US" dirty="0"/>
              <a:t>.</a:t>
            </a:r>
            <a:endParaRPr lang="uk-UA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uk-UA" dirty="0" smtClean="0"/>
              <a:t>Залежно </a:t>
            </a:r>
            <a:r>
              <a:rPr lang="uk-UA" dirty="0"/>
              <a:t>від виду тренда (зростаючий або спадний), необхідно використати одну з формул співвідношення (8.6): якщо початковий ряд мав зростаючий тренд, то необхідно використовувати співвідношення (8.6) із знаком «+», якщо початковий ряд мав спадний тренд, то співвідношення (8.6) використовується із знаком </a:t>
            </a:r>
            <a:r>
              <a:rPr lang="uk-UA" dirty="0" smtClean="0"/>
              <a:t>«‑».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24</a:t>
            </a:fld>
            <a:endParaRPr lang="uk-UA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747048"/>
              </p:ext>
            </p:extLst>
          </p:nvPr>
        </p:nvGraphicFramePr>
        <p:xfrm>
          <a:off x="899592" y="2060848"/>
          <a:ext cx="62087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Формула" r:id="rId3" imgW="3174840" imgH="266400" progId="Equation.3">
                  <p:embed/>
                </p:oleObj>
              </mc:Choice>
              <mc:Fallback>
                <p:oleObj name="Формула" r:id="rId3" imgW="3174840" imgH="266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060848"/>
                        <a:ext cx="6208712" cy="527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59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7281257" cy="5067925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uk-UA" b="1" dirty="0"/>
              <a:t>Крок 5. </a:t>
            </a:r>
            <a:r>
              <a:rPr lang="uk-UA" dirty="0"/>
              <a:t>Наступним етапом </a:t>
            </a:r>
            <a:r>
              <a:rPr lang="uk-UA" dirty="0" err="1"/>
              <a:t>декомпозиційного</a:t>
            </a:r>
            <a:r>
              <a:rPr lang="uk-UA" dirty="0"/>
              <a:t> аналізу є виявлення сезонних коливань. Спочатку знаходиться середнє значення ряду. Для зручності подальших розрахунків необхідно сформувати таблицю (табл. 8.1) </a:t>
            </a:r>
          </a:p>
          <a:p>
            <a:pPr marL="68580" indent="0">
              <a:buNone/>
            </a:pP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25</a:t>
            </a:fld>
            <a:endParaRPr lang="uk-UA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0" t="33542" r="25857" b="27500"/>
          <a:stretch/>
        </p:blipFill>
        <p:spPr bwMode="auto">
          <a:xfrm>
            <a:off x="683568" y="2996952"/>
            <a:ext cx="6248400" cy="284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5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7281257" cy="506792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b="1" dirty="0"/>
              <a:t>Крок 6</a:t>
            </a:r>
            <a:r>
              <a:rPr lang="uk-UA" dirty="0"/>
              <a:t>. По кожному рядку визначається середнє значення, а потім розраховуються коефіцієнти сезонності як відношення середнього значення за відповідний період сезонних коливань до загального середнього значення ряду: 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n</a:t>
            </a:r>
            <a:r>
              <a:rPr lang="uk-UA" dirty="0"/>
              <a:t> </a:t>
            </a:r>
            <a:r>
              <a:rPr lang="uk-UA" dirty="0" smtClean="0"/>
              <a:t>– період сезонності.</a:t>
            </a:r>
            <a:endParaRPr lang="uk-UA" dirty="0"/>
          </a:p>
          <a:p>
            <a:pPr marL="68580" indent="0">
              <a:buNone/>
            </a:pP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26</a:t>
            </a:fld>
            <a:endParaRPr lang="uk-UA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742605"/>
              </p:ext>
            </p:extLst>
          </p:nvPr>
        </p:nvGraphicFramePr>
        <p:xfrm>
          <a:off x="2411760" y="3212976"/>
          <a:ext cx="297021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Формула" r:id="rId3" imgW="1498320" imgH="571320" progId="Equation.3">
                  <p:embed/>
                </p:oleObj>
              </mc:Choice>
              <mc:Fallback>
                <p:oleObj name="Формула" r:id="rId3" imgW="1498320" imgH="5713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212976"/>
                        <a:ext cx="2970212" cy="1127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05108"/>
              </p:ext>
            </p:extLst>
          </p:nvPr>
        </p:nvGraphicFramePr>
        <p:xfrm>
          <a:off x="971600" y="4221088"/>
          <a:ext cx="1368152" cy="1031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Формула" r:id="rId5" imgW="622030" imgH="469696" progId="Equation.3">
                  <p:embed/>
                </p:oleObj>
              </mc:Choice>
              <mc:Fallback>
                <p:oleObj name="Формула" r:id="rId5" imgW="622030" imgH="46969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221088"/>
                        <a:ext cx="1368152" cy="1031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0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7209249" cy="485190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Якщо, наприклад, період сезонних коливань дорівнює 12, то сума коефіцієнтів сезонності буде рівною 12. Чим більше коефіцієнти сезонності відрізняються від 1, тим сильніше сезонні коливання у відповідному періоді.</a:t>
            </a:r>
          </a:p>
          <a:p>
            <a:pPr algn="just"/>
            <a:r>
              <a:rPr lang="uk-UA" b="1" dirty="0"/>
              <a:t>Крок 7. </a:t>
            </a:r>
            <a:r>
              <a:rPr lang="uk-UA" dirty="0"/>
              <a:t>Наступним кроком є визначення значень ряду без впливу сезонності. Для цього необхідно відповідні початкові значення поділити на коефіцієнти сезонності.</a:t>
            </a:r>
          </a:p>
          <a:p>
            <a:pPr algn="just"/>
            <a:r>
              <a:rPr lang="uk-UA" dirty="0"/>
              <a:t>Після застосування процедури </a:t>
            </a:r>
            <a:r>
              <a:rPr lang="uk-UA" dirty="0" err="1"/>
              <a:t>декомпозиційного</a:t>
            </a:r>
            <a:r>
              <a:rPr lang="uk-UA" dirty="0"/>
              <a:t> аналізу необхідно зробити висновки щодо наявності тренду (про вид тренда зростаючий або спадний) та сезонних коливань у часовому ряді, що аналізується. </a:t>
            </a:r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47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5400" dirty="0" smtClean="0"/>
              <a:t>Дякую за увагу!</a:t>
            </a:r>
            <a:endParaRPr lang="uk-UA" sz="5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28</a:t>
            </a:fld>
            <a:endParaRPr lang="uk-UA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94521"/>
              </p:ext>
            </p:extLst>
          </p:nvPr>
        </p:nvGraphicFramePr>
        <p:xfrm>
          <a:off x="323850" y="4941888"/>
          <a:ext cx="100012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ClipArt" r:id="rId3" imgW="1063467" imgH="2287818" progId="">
                  <p:embed/>
                </p:oleObj>
              </mc:Choice>
              <mc:Fallback>
                <p:oleObj name="ClipArt" r:id="rId3" imgW="1063467" imgH="2287818" progId="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941888"/>
                        <a:ext cx="1000125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986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065233" cy="4779893"/>
          </a:xfrm>
        </p:spPr>
        <p:txBody>
          <a:bodyPr>
            <a:normAutofit fontScale="92500" lnSpcReduction="20000"/>
          </a:bodyPr>
          <a:lstStyle/>
          <a:p>
            <a:pPr marL="68580" indent="0" algn="just">
              <a:buNone/>
            </a:pPr>
            <a:r>
              <a:rPr lang="uk-UA" sz="3600" b="1" dirty="0" smtClean="0"/>
              <a:t>Мета лекційного заняття</a:t>
            </a:r>
            <a:endParaRPr lang="uk-UA" sz="3600" dirty="0" smtClean="0"/>
          </a:p>
          <a:p>
            <a:r>
              <a:rPr lang="uk-UA" sz="3600" dirty="0" smtClean="0"/>
              <a:t> </a:t>
            </a:r>
            <a:r>
              <a:rPr lang="uk-UA" sz="3600" dirty="0"/>
              <a:t>ознайомлення з компонентами часового </a:t>
            </a:r>
            <a:r>
              <a:rPr lang="uk-UA" sz="3600" dirty="0" smtClean="0"/>
              <a:t>ряду (тренд</a:t>
            </a:r>
            <a:r>
              <a:rPr lang="uk-UA" sz="3600" dirty="0"/>
              <a:t>, сезонні коливання, циклічні </a:t>
            </a:r>
            <a:r>
              <a:rPr lang="uk-UA" sz="3600" dirty="0" smtClean="0"/>
              <a:t>коливання); </a:t>
            </a:r>
          </a:p>
          <a:p>
            <a:r>
              <a:rPr lang="uk-UA" sz="3600" dirty="0" smtClean="0"/>
              <a:t>ознайомлення </a:t>
            </a:r>
            <a:r>
              <a:rPr lang="uk-UA" sz="3600" dirty="0"/>
              <a:t>з процедурою </a:t>
            </a:r>
            <a:r>
              <a:rPr lang="uk-UA" sz="3600" dirty="0" err="1" smtClean="0"/>
              <a:t>декомпозиційного</a:t>
            </a:r>
            <a:r>
              <a:rPr lang="uk-UA" sz="3600" dirty="0" smtClean="0"/>
              <a:t> аналізу часового ряду;</a:t>
            </a:r>
          </a:p>
          <a:p>
            <a:r>
              <a:rPr lang="uk-UA" sz="3600" dirty="0" smtClean="0"/>
              <a:t>Прогнозування на основі моделей  тренду. </a:t>
            </a:r>
            <a:endParaRPr lang="uk-UA" sz="3600" dirty="0"/>
          </a:p>
          <a:p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27784" y="5852160"/>
            <a:ext cx="5515816" cy="365125"/>
          </a:xfrm>
        </p:spPr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94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312776" cy="745152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попередньому лекційному занятті розглянули:</a:t>
            </a:r>
            <a:endParaRPr lang="uk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20888"/>
            <a:ext cx="7848872" cy="3888432"/>
          </a:xfrm>
        </p:spPr>
        <p:txBody>
          <a:bodyPr>
            <a:noAutofit/>
          </a:bodyPr>
          <a:lstStyle/>
          <a:p>
            <a:pPr algn="just"/>
            <a:r>
              <a:rPr lang="uk-UA" dirty="0" smtClean="0"/>
              <a:t>Сутність понять «прогноз», «прогнозування»;</a:t>
            </a:r>
          </a:p>
          <a:p>
            <a:pPr algn="just"/>
            <a:r>
              <a:rPr lang="uk-UA" dirty="0" smtClean="0"/>
              <a:t>Класифікацію прогнозів;</a:t>
            </a:r>
          </a:p>
          <a:p>
            <a:pPr algn="just"/>
            <a:r>
              <a:rPr lang="uk-UA" dirty="0"/>
              <a:t>Принципи соціально-економічного </a:t>
            </a:r>
            <a:r>
              <a:rPr lang="uk-UA" dirty="0" smtClean="0"/>
              <a:t>прогнозування;</a:t>
            </a:r>
          </a:p>
          <a:p>
            <a:pPr algn="just"/>
            <a:r>
              <a:rPr lang="uk-UA" dirty="0" smtClean="0"/>
              <a:t>Класифікацію методів прогнозування;</a:t>
            </a:r>
          </a:p>
          <a:p>
            <a:pPr algn="just"/>
            <a:r>
              <a:rPr lang="uk-UA" dirty="0" smtClean="0"/>
              <a:t>Методи </a:t>
            </a:r>
            <a:r>
              <a:rPr lang="uk-UA" dirty="0" err="1" smtClean="0"/>
              <a:t>коороткострокового</a:t>
            </a:r>
            <a:r>
              <a:rPr lang="uk-UA" dirty="0" smtClean="0"/>
              <a:t> прогнозування (методи згладжування: ковзного середнього та </a:t>
            </a:r>
            <a:r>
              <a:rPr lang="uk-UA" dirty="0" err="1" smtClean="0"/>
              <a:t>експоненційного</a:t>
            </a:r>
            <a:r>
              <a:rPr lang="uk-UA" dirty="0" smtClean="0"/>
              <a:t> згладжування).</a:t>
            </a:r>
          </a:p>
          <a:p>
            <a:pPr algn="just"/>
            <a:endParaRPr lang="uk-UA" sz="2000" dirty="0" smtClean="0"/>
          </a:p>
          <a:p>
            <a:pPr algn="just"/>
            <a:endParaRPr lang="uk-UA" sz="2000" dirty="0"/>
          </a:p>
          <a:p>
            <a:pPr algn="just"/>
            <a:endParaRPr lang="uk-UA" sz="2000" dirty="0"/>
          </a:p>
        </p:txBody>
      </p:sp>
      <p:pic>
        <p:nvPicPr>
          <p:cNvPr id="4" name="Рисунок 3" descr="little-3d-character-write-card-big-pen-16748319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6300192" y="980728"/>
            <a:ext cx="2348649" cy="201622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99792" y="5852160"/>
            <a:ext cx="5443808" cy="365125"/>
          </a:xfrm>
        </p:spPr>
        <p:txBody>
          <a:bodyPr/>
          <a:lstStyle/>
          <a:p>
            <a:r>
              <a:rPr lang="ru-RU" dirty="0" err="1" smtClean="0"/>
              <a:t>Економетрія</a:t>
            </a:r>
            <a:r>
              <a:rPr lang="ru-RU" dirty="0" smtClean="0"/>
              <a:t> (лектор </a:t>
            </a:r>
            <a:r>
              <a:rPr lang="ru-RU" dirty="0" err="1" smtClean="0"/>
              <a:t>к.е.н</a:t>
            </a:r>
            <a:r>
              <a:rPr lang="ru-RU" dirty="0" smtClean="0"/>
              <a:t>., доцент Макаренко </a:t>
            </a:r>
            <a:r>
              <a:rPr lang="ru-RU" dirty="0" err="1" smtClean="0"/>
              <a:t>Олена</a:t>
            </a:r>
            <a:r>
              <a:rPr lang="ru-RU" dirty="0" smtClean="0"/>
              <a:t> </a:t>
            </a:r>
            <a:r>
              <a:rPr lang="ru-RU" dirty="0" err="1" smtClean="0"/>
              <a:t>Іванівна</a:t>
            </a:r>
            <a:r>
              <a:rPr lang="ru-RU" dirty="0" smtClean="0"/>
              <a:t>)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8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456674" cy="1143000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uk-UA" sz="32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Основні компоненти часового ряду (тренд, сезонні коливання, циклічні коливання)</a:t>
            </a:r>
            <a:r>
              <a:rPr lang="uk-UA" sz="2400" dirty="0"/>
              <a:t/>
            </a:r>
            <a:br>
              <a:rPr lang="uk-UA" sz="2400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7128793" cy="3915797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Часовий</a:t>
            </a:r>
            <a:r>
              <a:rPr lang="ru-RU" dirty="0"/>
              <a:t> ряд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</a:t>
            </a:r>
            <a:r>
              <a:rPr lang="ru-RU" dirty="0" err="1"/>
              <a:t>досліджуваної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(</a:t>
            </a:r>
            <a:r>
              <a:rPr lang="ru-RU" dirty="0" err="1"/>
              <a:t>статистичного</a:t>
            </a:r>
            <a:r>
              <a:rPr lang="ru-RU" dirty="0"/>
              <a:t> </a:t>
            </a:r>
            <a:r>
              <a:rPr lang="ru-RU" dirty="0" err="1"/>
              <a:t>показника</a:t>
            </a:r>
            <a:r>
              <a:rPr lang="ru-RU" dirty="0"/>
              <a:t>), </a:t>
            </a:r>
            <a:r>
              <a:rPr lang="ru-RU" dirty="0" err="1"/>
              <a:t>впорядкована</a:t>
            </a:r>
            <a:r>
              <a:rPr lang="ru-RU" dirty="0"/>
              <a:t> у </a:t>
            </a:r>
            <a:r>
              <a:rPr lang="ru-RU" dirty="0" err="1"/>
              <a:t>хронологічному</a:t>
            </a:r>
            <a:r>
              <a:rPr lang="ru-RU" dirty="0"/>
              <a:t> порядку.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терміни</a:t>
            </a:r>
            <a:r>
              <a:rPr lang="ru-RU" dirty="0"/>
              <a:t>: </a:t>
            </a:r>
            <a:r>
              <a:rPr lang="ru-RU" dirty="0" smtClean="0"/>
              <a:t>ряд </a:t>
            </a:r>
            <a:r>
              <a:rPr lang="ru-RU" dirty="0" err="1"/>
              <a:t>динаміки</a:t>
            </a:r>
            <a:r>
              <a:rPr lang="ru-RU" dirty="0"/>
              <a:t>; </a:t>
            </a:r>
            <a:r>
              <a:rPr lang="ru-RU" dirty="0" err="1" smtClean="0"/>
              <a:t>динамічний</a:t>
            </a:r>
            <a:r>
              <a:rPr lang="ru-RU" dirty="0" smtClean="0"/>
              <a:t> ряд.</a:t>
            </a:r>
          </a:p>
          <a:p>
            <a:pPr algn="just"/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часового ряду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рівнями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. </a:t>
            </a: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часового ряду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певному</a:t>
            </a:r>
            <a:r>
              <a:rPr lang="ru-RU" dirty="0"/>
              <a:t> моменту </a:t>
            </a:r>
            <a:r>
              <a:rPr lang="ru-RU" dirty="0" smtClean="0"/>
              <a:t>часу </a:t>
            </a:r>
            <a:r>
              <a:rPr lang="uk-UA" i="1" dirty="0"/>
              <a:t>t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084187"/>
              </p:ext>
            </p:extLst>
          </p:nvPr>
        </p:nvGraphicFramePr>
        <p:xfrm>
          <a:off x="107504" y="5229200"/>
          <a:ext cx="792088" cy="1224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ClipArt" r:id="rId4" imgW="753525" imgH="2287387" progId="">
                  <p:embed/>
                </p:oleObj>
              </mc:Choice>
              <mc:Fallback>
                <p:oleObj name="ClipArt" r:id="rId4" imgW="753525" imgH="2287387" progId="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229200"/>
                        <a:ext cx="792088" cy="1224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z="2400" smtClean="0">
                <a:solidFill>
                  <a:schemeClr val="bg1"/>
                </a:solidFill>
              </a:rPr>
              <a:t>5</a:t>
            </a:fld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7353265" cy="4995917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uk-UA" sz="2800" dirty="0"/>
              <a:t>При вивченні часових рядів виділяють дві основні цілі:</a:t>
            </a:r>
          </a:p>
          <a:p>
            <a:pPr lvl="0" algn="just"/>
            <a:r>
              <a:rPr lang="uk-UA" dirty="0"/>
              <a:t>характеристику структури ряду;</a:t>
            </a:r>
          </a:p>
          <a:p>
            <a:pPr lvl="0" algn="just"/>
            <a:r>
              <a:rPr lang="uk-UA" dirty="0"/>
              <a:t>прогнозування майбутніх рівнів часового ряду на підставі минулих і теперішніх рівнів</a:t>
            </a:r>
            <a:r>
              <a:rPr lang="uk-UA" dirty="0" smtClean="0"/>
              <a:t>.</a:t>
            </a:r>
          </a:p>
          <a:p>
            <a:pPr marL="68580" lvl="0" indent="0" algn="just">
              <a:buNone/>
            </a:pPr>
            <a:endParaRPr lang="uk-UA" dirty="0"/>
          </a:p>
          <a:p>
            <a:pPr marL="68580" indent="0" algn="just">
              <a:buNone/>
            </a:pPr>
            <a:r>
              <a:rPr lang="uk-UA" dirty="0"/>
              <a:t>Для досягнення цілей необхідно ідентифікувати модель часового ряду й описати її. </a:t>
            </a:r>
            <a:endParaRPr lang="uk-UA" dirty="0" smtClean="0"/>
          </a:p>
          <a:p>
            <a:pPr marL="68580" indent="0" algn="just">
              <a:buNone/>
            </a:pPr>
            <a:r>
              <a:rPr lang="uk-UA" dirty="0" smtClean="0"/>
              <a:t>Ідентифікація </a:t>
            </a:r>
            <a:r>
              <a:rPr lang="uk-UA" dirty="0"/>
              <a:t>моделі передбачає виявлення основних компонентів, з яких складається досліджуваний часовий ряд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5852160"/>
            <a:ext cx="5659832" cy="365125"/>
          </a:xfrm>
        </p:spPr>
        <p:txBody>
          <a:bodyPr/>
          <a:lstStyle/>
          <a:p>
            <a:r>
              <a:rPr lang="ru-RU" dirty="0" err="1" smtClean="0"/>
              <a:t>Економетрія</a:t>
            </a:r>
            <a:r>
              <a:rPr lang="ru-RU" dirty="0" smtClean="0"/>
              <a:t> (лектор </a:t>
            </a:r>
            <a:r>
              <a:rPr lang="ru-RU" dirty="0" err="1" smtClean="0"/>
              <a:t>к.е.н</a:t>
            </a:r>
            <a:r>
              <a:rPr lang="ru-RU" dirty="0" smtClean="0"/>
              <a:t>., доцент Макаренко </a:t>
            </a:r>
            <a:r>
              <a:rPr lang="ru-RU" dirty="0" err="1" smtClean="0"/>
              <a:t>Олена</a:t>
            </a:r>
            <a:r>
              <a:rPr lang="ru-RU" dirty="0" smtClean="0"/>
              <a:t> </a:t>
            </a:r>
            <a:r>
              <a:rPr lang="ru-RU" dirty="0" err="1" smtClean="0"/>
              <a:t>Іванівна</a:t>
            </a:r>
            <a:r>
              <a:rPr lang="ru-RU" dirty="0" smtClean="0"/>
              <a:t>)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11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70000">
              <a:schemeClr val="bg2">
                <a:tint val="92000"/>
                <a:shade val="66000"/>
                <a:satMod val="110000"/>
                <a:lumMod val="79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024744" cy="100811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Основні етапи дослідження часових рядів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Економетрія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7</a:t>
            </a:fld>
            <a:endParaRPr lang="uk-UA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87419117"/>
              </p:ext>
            </p:extLst>
          </p:nvPr>
        </p:nvGraphicFramePr>
        <p:xfrm>
          <a:off x="611560" y="1844824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7281257" cy="4923909"/>
          </a:xfrm>
        </p:spPr>
        <p:txBody>
          <a:bodyPr>
            <a:normAutofit fontScale="92500"/>
          </a:bodyPr>
          <a:lstStyle/>
          <a:p>
            <a:pPr algn="just"/>
            <a:r>
              <a:rPr lang="uk-UA" sz="2800" dirty="0"/>
              <a:t>Дані, </a:t>
            </a:r>
            <a:r>
              <a:rPr lang="uk-UA" sz="2800" dirty="0" smtClean="0"/>
              <a:t>що представлено </a:t>
            </a:r>
            <a:r>
              <a:rPr lang="uk-UA" sz="2800" dirty="0"/>
              <a:t>у вигляді часових рядів, можуть містити два види компонент ‑ систематичну й випадкову </a:t>
            </a:r>
            <a:r>
              <a:rPr lang="uk-UA" sz="2800" dirty="0" smtClean="0"/>
              <a:t>складові.</a:t>
            </a:r>
            <a:endParaRPr lang="uk-UA" sz="2800" dirty="0"/>
          </a:p>
          <a:p>
            <a:pPr algn="just"/>
            <a:r>
              <a:rPr lang="uk-UA" sz="2800" dirty="0"/>
              <a:t>Систематична складова є результатом впливу постійно діючих факторів. Виділяють три основні систематичні компоненти часового ряду: </a:t>
            </a:r>
            <a:r>
              <a:rPr lang="uk-UA" sz="2800" b="1" i="1" dirty="0" smtClean="0"/>
              <a:t>тренд (</a:t>
            </a:r>
            <a:r>
              <a:rPr lang="en-US" sz="2800" b="1" i="1" dirty="0" err="1" smtClean="0"/>
              <a:t>T</a:t>
            </a:r>
            <a:r>
              <a:rPr lang="en-US" sz="2800" b="1" i="1" baseline="-25000" dirty="0" err="1" smtClean="0"/>
              <a:t>t</a:t>
            </a:r>
            <a:r>
              <a:rPr lang="en-US" sz="2800" b="1" i="1" dirty="0" smtClean="0"/>
              <a:t>)</a:t>
            </a:r>
            <a:r>
              <a:rPr lang="uk-UA" sz="2800" b="1" i="1" dirty="0" smtClean="0"/>
              <a:t>, сезонність</a:t>
            </a:r>
            <a:r>
              <a:rPr lang="en-US" sz="2800" b="1" i="1" dirty="0" smtClean="0"/>
              <a:t> (S</a:t>
            </a:r>
            <a:r>
              <a:rPr lang="en-US" sz="2800" b="1" i="1" baseline="-25000" dirty="0" smtClean="0"/>
              <a:t>t</a:t>
            </a:r>
            <a:r>
              <a:rPr lang="en-US" sz="2800" b="1" i="1" dirty="0" smtClean="0"/>
              <a:t>)</a:t>
            </a:r>
            <a:r>
              <a:rPr lang="uk-UA" sz="2800" b="1" i="1" dirty="0" smtClean="0"/>
              <a:t>, циклічність</a:t>
            </a:r>
            <a:r>
              <a:rPr lang="en-US" sz="2800" b="1" i="1" dirty="0" smtClean="0"/>
              <a:t> (</a:t>
            </a:r>
            <a:r>
              <a:rPr lang="en-US" sz="2800" b="1" i="1" dirty="0" err="1" smtClean="0"/>
              <a:t>V</a:t>
            </a:r>
            <a:r>
              <a:rPr lang="en-US" sz="2800" b="1" i="1" baseline="-25000" dirty="0" err="1" smtClean="0"/>
              <a:t>t</a:t>
            </a:r>
            <a:r>
              <a:rPr lang="en-US" sz="2800" b="1" i="1" dirty="0" smtClean="0"/>
              <a:t>)</a:t>
            </a:r>
            <a:r>
              <a:rPr lang="uk-UA" sz="2800" b="1" i="1" dirty="0" smtClean="0"/>
              <a:t>.</a:t>
            </a:r>
            <a:endParaRPr lang="en-US" sz="2800" b="1" i="1" dirty="0" smtClean="0"/>
          </a:p>
          <a:p>
            <a:pPr algn="just"/>
            <a:r>
              <a:rPr lang="uk-UA" sz="2800" dirty="0" smtClean="0"/>
              <a:t>Випадкова складова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l-GR" sz="2800" dirty="0"/>
              <a:t>ε</a:t>
            </a:r>
            <a:r>
              <a:rPr lang="en-US" sz="2800" baseline="-25000" dirty="0"/>
              <a:t>t</a:t>
            </a:r>
            <a:r>
              <a:rPr lang="en-US" sz="2800" dirty="0" smtClean="0"/>
              <a:t>)</a:t>
            </a:r>
            <a:r>
              <a:rPr lang="uk-UA" sz="2800" dirty="0" smtClean="0"/>
              <a:t> є результатом впливу випадкових факторів.</a:t>
            </a:r>
            <a:endParaRPr lang="uk-UA" sz="2800" dirty="0"/>
          </a:p>
          <a:p>
            <a:pPr algn="just"/>
            <a:endParaRPr lang="uk-UA" sz="2800" dirty="0"/>
          </a:p>
          <a:p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99792" y="5852160"/>
            <a:ext cx="5443808" cy="365125"/>
          </a:xfrm>
        </p:spPr>
        <p:txBody>
          <a:bodyPr/>
          <a:lstStyle/>
          <a:p>
            <a:r>
              <a:rPr lang="ru-RU" dirty="0" err="1" smtClean="0"/>
              <a:t>Економетрія</a:t>
            </a:r>
            <a:r>
              <a:rPr lang="ru-RU" dirty="0" smtClean="0"/>
              <a:t> (лектор </a:t>
            </a:r>
            <a:r>
              <a:rPr lang="ru-RU" dirty="0" err="1" smtClean="0"/>
              <a:t>к.е.н</a:t>
            </a:r>
            <a:r>
              <a:rPr lang="ru-RU" dirty="0" smtClean="0"/>
              <a:t>., доцент Макаренко </a:t>
            </a:r>
            <a:r>
              <a:rPr lang="ru-RU" dirty="0" err="1" smtClean="0"/>
              <a:t>Олена</a:t>
            </a:r>
            <a:r>
              <a:rPr lang="ru-RU" dirty="0" smtClean="0"/>
              <a:t> </a:t>
            </a:r>
            <a:r>
              <a:rPr lang="ru-RU" dirty="0" err="1" smtClean="0"/>
              <a:t>Іванівна</a:t>
            </a:r>
            <a:r>
              <a:rPr lang="ru-RU" dirty="0" smtClean="0"/>
              <a:t>)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3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024744" cy="710952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Тренд часового ряду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137241" cy="427583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i="1" dirty="0"/>
              <a:t>trend</a:t>
            </a:r>
            <a:r>
              <a:rPr lang="en-US" dirty="0"/>
              <a:t> — </a:t>
            </a:r>
            <a:r>
              <a:rPr lang="uk-UA" dirty="0" smtClean="0"/>
              <a:t>тенденція</a:t>
            </a:r>
            <a:endParaRPr lang="uk-UA" dirty="0"/>
          </a:p>
          <a:p>
            <a:pPr algn="just"/>
            <a:r>
              <a:rPr lang="uk-UA" dirty="0" smtClean="0"/>
              <a:t>Зміна, що визначає загальний напрямок розвитку, зміни якого-небудь процесу або явища (економіка, політичні відносини, суспільної думки, стилю в моді тощо).</a:t>
            </a:r>
          </a:p>
          <a:p>
            <a:pPr algn="just"/>
            <a:r>
              <a:rPr lang="uk-UA" dirty="0" smtClean="0"/>
              <a:t>Тривала, довгочасна тенденція зміни економічних показників в економічному прогнозуванні.</a:t>
            </a:r>
          </a:p>
          <a:p>
            <a:pPr algn="just"/>
            <a:r>
              <a:rPr lang="uk-UA" dirty="0" smtClean="0"/>
              <a:t>Розрахункова крива зміни економічного показника, що побудована  шляхом математичної обробки статистичних даних на основі часових рядів.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Економетрія</a:t>
            </a:r>
            <a:r>
              <a:rPr lang="ru-RU" dirty="0" smtClean="0"/>
              <a:t> (лектор </a:t>
            </a:r>
            <a:r>
              <a:rPr lang="ru-RU" dirty="0" err="1" smtClean="0"/>
              <a:t>к.е.н</a:t>
            </a:r>
            <a:r>
              <a:rPr lang="ru-RU" dirty="0" smtClean="0"/>
              <a:t>., доцент Макаренко </a:t>
            </a:r>
            <a:r>
              <a:rPr lang="ru-RU" dirty="0" err="1" smtClean="0"/>
              <a:t>Олена</a:t>
            </a:r>
            <a:r>
              <a:rPr lang="ru-RU" dirty="0" smtClean="0"/>
              <a:t> </a:t>
            </a:r>
            <a:r>
              <a:rPr lang="ru-RU" dirty="0" err="1" smtClean="0"/>
              <a:t>Іванівна</a:t>
            </a:r>
            <a:r>
              <a:rPr lang="ru-RU" dirty="0" smtClean="0"/>
              <a:t>)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22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стин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Остин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Остин">
    <a:fillStyleLst>
      <a:solidFill>
        <a:schemeClr val="phClr"/>
      </a:solidFill>
      <a:gradFill rotWithShape="1">
        <a:gsLst>
          <a:gs pos="0">
            <a:schemeClr val="phClr">
              <a:tint val="20000"/>
              <a:satMod val="180000"/>
              <a:lumMod val="98000"/>
            </a:schemeClr>
          </a:gs>
          <a:gs pos="40000">
            <a:schemeClr val="phClr">
              <a:tint val="30000"/>
              <a:satMod val="260000"/>
              <a:lumMod val="84000"/>
            </a:schemeClr>
          </a:gs>
          <a:gs pos="100000">
            <a:schemeClr val="phClr">
              <a:tint val="100000"/>
              <a:satMod val="110000"/>
              <a:lumMod val="100000"/>
            </a:schemeClr>
          </a:gs>
        </a:gsLst>
        <a:lin ang="5040000" scaled="1"/>
      </a:gradFill>
      <a:gradFill rotWithShape="1">
        <a:gsLst>
          <a:gs pos="0">
            <a:schemeClr val="phClr"/>
          </a:gs>
          <a:gs pos="100000">
            <a:schemeClr val="phClr">
              <a:shade val="75000"/>
              <a:satMod val="120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a:effectStyle>
      <a:effectStyle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phClr">
              <a:shade val="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94000"/>
              <a:satMod val="114000"/>
              <a:lumMod val="96000"/>
            </a:schemeClr>
          </a:gs>
          <a:gs pos="62000">
            <a:schemeClr val="phClr">
              <a:tint val="92000"/>
              <a:shade val="66000"/>
              <a:satMod val="110000"/>
              <a:lumMod val="80000"/>
            </a:schemeClr>
          </a:gs>
          <a:gs pos="100000">
            <a:schemeClr val="phClr">
              <a:tint val="89000"/>
              <a:shade val="62000"/>
              <a:satMod val="110000"/>
              <a:lumMod val="72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80000"/>
              <a:shade val="58000"/>
            </a:schemeClr>
            <a:schemeClr val="phClr">
              <a:tint val="73000"/>
              <a:shade val="68000"/>
              <a:satMod val="15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1523</TotalTime>
  <Words>1401</Words>
  <Application>Microsoft Office PowerPoint</Application>
  <PresentationFormat>Экран (4:3)</PresentationFormat>
  <Paragraphs>201</Paragraphs>
  <Slides>28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Остин</vt:lpstr>
      <vt:lpstr>ClipArt</vt:lpstr>
      <vt:lpstr>Microsoft Equation 3.0</vt:lpstr>
      <vt:lpstr>Тема: Декомпозиційний аналіз часового ряду</vt:lpstr>
      <vt:lpstr>ЗМІСТ</vt:lpstr>
      <vt:lpstr>Презентация PowerPoint</vt:lpstr>
      <vt:lpstr>На попередньому лекційному занятті розглянули:</vt:lpstr>
      <vt:lpstr>Основні компоненти часового ряду (тренд, сезонні коливання, циклічні коливання) </vt:lpstr>
      <vt:lpstr>Презентация PowerPoint</vt:lpstr>
      <vt:lpstr>Основні етапи дослідження часових рядів</vt:lpstr>
      <vt:lpstr>Презентация PowerPoint</vt:lpstr>
      <vt:lpstr>Тренд часового ряду</vt:lpstr>
      <vt:lpstr>Тренд часового ряду</vt:lpstr>
      <vt:lpstr>Презентация PowerPoint</vt:lpstr>
      <vt:lpstr>Презентация PowerPoint</vt:lpstr>
      <vt:lpstr>Презентация PowerPoint</vt:lpstr>
      <vt:lpstr>Презентация PowerPoint</vt:lpstr>
      <vt:lpstr>Тренд є результатом впливу довготривалих факторів:</vt:lpstr>
      <vt:lpstr>Тренд у часових рядах</vt:lpstr>
      <vt:lpstr>Сезонна компонента</vt:lpstr>
      <vt:lpstr>Сезонність у часових рядах</vt:lpstr>
      <vt:lpstr>Циклічна компонента</vt:lpstr>
      <vt:lpstr>Випадкова складова</vt:lpstr>
      <vt:lpstr>Декомпозиційний аналіз часового ряду</vt:lpstr>
      <vt:lpstr>Алгоритм позбавлення часового ряду від тренду та сезонних коливань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userlocal</dc:creator>
  <cp:lastModifiedBy>userlocal</cp:lastModifiedBy>
  <cp:revision>111</cp:revision>
  <dcterms:created xsi:type="dcterms:W3CDTF">2020-02-27T09:24:12Z</dcterms:created>
  <dcterms:modified xsi:type="dcterms:W3CDTF">2020-11-16T07:57:59Z</dcterms:modified>
</cp:coreProperties>
</file>