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11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58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353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844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746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04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01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0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1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02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81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47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37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51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2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6250" y="1288868"/>
            <a:ext cx="8361229" cy="3999553"/>
          </a:xfrm>
        </p:spPr>
        <p:txBody>
          <a:bodyPr/>
          <a:lstStyle/>
          <a:p>
            <a:pPr algn="ctr"/>
            <a:r>
              <a:rPr lang="uk-UA" sz="6600" b="1" dirty="0" smtClean="0"/>
              <a:t>Інформаційно-цифрові технології в </a:t>
            </a:r>
            <a:r>
              <a:rPr lang="uk-UA" sz="6600" b="1" dirty="0" smtClean="0"/>
              <a:t>закладах дошкільної освіти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23239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3844" y="1165194"/>
            <a:ext cx="9601200" cy="76126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/>
              <a:t>МЕТА КУРСУ 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8653" y="2612954"/>
            <a:ext cx="9977664" cy="3683344"/>
          </a:xfrm>
        </p:spPr>
        <p:txBody>
          <a:bodyPr>
            <a:noAutofit/>
          </a:bodyPr>
          <a:lstStyle/>
          <a:p>
            <a:pPr algn="just"/>
            <a:r>
              <a:rPr lang="uk-UA" sz="2800" b="1" dirty="0"/>
              <a:t>Метою</a:t>
            </a:r>
            <a:r>
              <a:rPr lang="uk-UA" sz="2800" dirty="0"/>
              <a:t> викладання навчальної дисципліни </a:t>
            </a:r>
            <a:r>
              <a:rPr lang="uk-UA" sz="2800" dirty="0" smtClean="0"/>
              <a:t>є </a:t>
            </a:r>
            <a:r>
              <a:rPr lang="uk-UA" sz="2800" dirty="0"/>
              <a:t>формування у студентів уявлення про особливості використання сучасних інформаційно-цифрових технологій в освітньому процесі, специфіку моделювання сучасного інформаційного простору в закладі дошкільної освіти та формування цифрової компетентності майбутніх вихователів.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802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8018" y="1009179"/>
            <a:ext cx="8761413" cy="706964"/>
          </a:xfrm>
        </p:spPr>
        <p:txBody>
          <a:bodyPr/>
          <a:lstStyle/>
          <a:p>
            <a:pPr algn="ctr"/>
            <a:r>
              <a:rPr lang="uk-UA" sz="4800" b="1" dirty="0" smtClean="0"/>
              <a:t>Завдання курсу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6712" y="2692030"/>
            <a:ext cx="10524478" cy="3977196"/>
          </a:xfrm>
        </p:spPr>
        <p:txBody>
          <a:bodyPr>
            <a:noAutofit/>
          </a:bodyPr>
          <a:lstStyle/>
          <a:p>
            <a:pPr lvl="0"/>
            <a:r>
              <a:rPr lang="uk-UA" sz="2100" dirty="0"/>
              <a:t>засвоїти основні поняття про сучасні інформаційно-цифрові технології;</a:t>
            </a:r>
            <a:endParaRPr lang="ru-RU" sz="2100" dirty="0"/>
          </a:p>
          <a:p>
            <a:pPr lvl="0"/>
            <a:r>
              <a:rPr lang="uk-UA" sz="2100" dirty="0"/>
              <a:t>набути умінь та навичок ефективно використовувати цифрові освітні ресурси у навчальній діяльності;</a:t>
            </a:r>
            <a:endParaRPr lang="ru-RU" sz="2100" dirty="0"/>
          </a:p>
          <a:p>
            <a:pPr lvl="0"/>
            <a:r>
              <a:rPr lang="uk-UA" sz="2100" dirty="0"/>
              <a:t>отримати знання, уміння і набути навичок, необхідних для використання новітніх інформаційних технологій навчання в дошкільній освіті;</a:t>
            </a:r>
            <a:endParaRPr lang="ru-RU" sz="2100" dirty="0"/>
          </a:p>
          <a:p>
            <a:pPr lvl="0"/>
            <a:r>
              <a:rPr lang="uk-UA" sz="2100" dirty="0"/>
              <a:t>виробити вміння використання набуті знання, уміння та навички для створення освітніх ресурсів;</a:t>
            </a:r>
            <a:endParaRPr lang="ru-RU" sz="2100" dirty="0"/>
          </a:p>
          <a:p>
            <a:pPr lvl="0"/>
            <a:r>
              <a:rPr lang="uk-UA" sz="2100" dirty="0"/>
              <a:t>ознайомитися з сучасними прийомами і методами використання хмарних технологій для реалізації освітніх завдань дошкільної освіти.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109784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6997" y="1160099"/>
            <a:ext cx="8761413" cy="706964"/>
          </a:xfrm>
        </p:spPr>
        <p:txBody>
          <a:bodyPr/>
          <a:lstStyle/>
          <a:p>
            <a:r>
              <a:rPr lang="uk-UA" b="1" dirty="0"/>
              <a:t>У разі успішного завершення курсу студент </a:t>
            </a:r>
            <a:r>
              <a:rPr lang="uk-UA" b="1" u="sng" dirty="0"/>
              <a:t>зможе</a:t>
            </a:r>
            <a:r>
              <a:rPr lang="uk-UA" b="1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948220"/>
          </a:xfrm>
        </p:spPr>
        <p:txBody>
          <a:bodyPr>
            <a:normAutofit fontScale="92500"/>
          </a:bodyPr>
          <a:lstStyle/>
          <a:p>
            <a:pPr lvl="0"/>
            <a:r>
              <a:rPr lang="uk-UA" sz="2400" dirty="0"/>
              <a:t>організовувати освітній процес у закладах дошкільної освіти з використанням сучасних засобів, методів, прийомів, технологій;</a:t>
            </a:r>
            <a:endParaRPr lang="ru-RU" sz="2400" dirty="0"/>
          </a:p>
          <a:p>
            <a:pPr lvl="0"/>
            <a:r>
              <a:rPr lang="uk-UA" sz="2400" dirty="0"/>
              <a:t>здійснювати методичний супровід освітньої діяльності закладу дошкільної освіти</a:t>
            </a:r>
            <a:r>
              <a:rPr lang="uk-UA" sz="2400" dirty="0" smtClean="0"/>
              <a:t>;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08712" y="2603499"/>
            <a:ext cx="5182099" cy="3814717"/>
          </a:xfrm>
        </p:spPr>
        <p:txBody>
          <a:bodyPr>
            <a:normAutofit fontScale="92500"/>
          </a:bodyPr>
          <a:lstStyle/>
          <a:p>
            <a:pPr lvl="0"/>
            <a:r>
              <a:rPr lang="uk-UA" sz="2400" dirty="0"/>
              <a:t>здійснювати просвітницьку діяльність з метою підвищення психолого-педагогічної компетентності вихователів, батьків, громадськості;</a:t>
            </a:r>
            <a:endParaRPr lang="ru-RU" sz="2400" dirty="0"/>
          </a:p>
          <a:p>
            <a:pPr lvl="0"/>
            <a:r>
              <a:rPr lang="uk-UA" sz="2400" dirty="0"/>
              <a:t>впроваджувати інформаційні та комунікаційні технології і генерувати нові ідеї в організації освітнього процесу закладів дошкільної освіти різного типу.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25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618561"/>
            <a:ext cx="8761413" cy="1307893"/>
          </a:xfrm>
        </p:spPr>
        <p:txBody>
          <a:bodyPr/>
          <a:lstStyle/>
          <a:p>
            <a:pPr algn="ctr"/>
            <a:r>
              <a:rPr lang="uk-UA" b="1" dirty="0"/>
              <a:t>Відвідування занять.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Регуляція пропусків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5257" y="2452579"/>
            <a:ext cx="10279485" cy="4081385"/>
          </a:xfrm>
        </p:spPr>
        <p:txBody>
          <a:bodyPr>
            <a:normAutofit/>
          </a:bodyPr>
          <a:lstStyle/>
          <a:p>
            <a:pPr marL="0" indent="355600" algn="just">
              <a:buNone/>
            </a:pPr>
            <a:r>
              <a:rPr lang="uk-UA" sz="2400" i="1" dirty="0"/>
              <a:t>Відвідування усіх занять є </a:t>
            </a:r>
            <a:r>
              <a:rPr lang="uk-UA" sz="2400" b="1" i="1" dirty="0"/>
              <a:t>обов’язковим</a:t>
            </a:r>
            <a:r>
              <a:rPr lang="uk-UA" sz="2400" i="1" dirty="0"/>
              <a:t>. Студенти, які за певних обставин не можуть відвідувати практичні заняття регулярно, мусять впродовж тижня узгодити із викладачем графік індивідуального відпрацювання пропущених занять. </a:t>
            </a:r>
            <a:endParaRPr lang="uk-UA" sz="2400" i="1" dirty="0" smtClean="0"/>
          </a:p>
          <a:p>
            <a:pPr marL="0" indent="355600" algn="just">
              <a:buNone/>
            </a:pPr>
            <a:r>
              <a:rPr lang="uk-UA" sz="2400" i="1" dirty="0" smtClean="0"/>
              <a:t>Окремі </a:t>
            </a:r>
            <a:r>
              <a:rPr lang="uk-UA" sz="2400" i="1" dirty="0"/>
              <a:t>пропущенні завдання мають бути відпрацьовані на найближчій консультації впродовж тижня після пропуску. </a:t>
            </a:r>
            <a:endParaRPr lang="uk-UA" sz="2400" i="1" dirty="0" smtClean="0"/>
          </a:p>
          <a:p>
            <a:pPr marL="0" indent="355600" algn="just">
              <a:buNone/>
            </a:pPr>
            <a:r>
              <a:rPr lang="uk-UA" sz="2400" i="1" dirty="0" smtClean="0"/>
              <a:t>Відпрацювання </a:t>
            </a:r>
            <a:r>
              <a:rPr lang="uk-UA" sz="2400" i="1" dirty="0"/>
              <a:t>практичних занять здійснюється шляхом виконання студентом усіх завдань відповідно до плану заняття та їх презентація на співбесіді.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6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Політика академічної </a:t>
            </a:r>
            <a:r>
              <a:rPr lang="uk-UA" b="1" dirty="0" smtClean="0"/>
              <a:t>доброчесності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9835601" cy="3416300"/>
          </a:xfrm>
        </p:spPr>
        <p:txBody>
          <a:bodyPr>
            <a:noAutofit/>
          </a:bodyPr>
          <a:lstStyle/>
          <a:p>
            <a:pPr marL="0" indent="355600" algn="just">
              <a:buNone/>
            </a:pPr>
            <a:r>
              <a:rPr lang="uk-UA" sz="2000" i="1" dirty="0"/>
              <a:t>Кожний студент </a:t>
            </a:r>
            <a:r>
              <a:rPr lang="uk-UA" sz="2000" b="1" i="1" dirty="0"/>
              <a:t>зобов’язаний</a:t>
            </a:r>
            <a:r>
              <a:rPr lang="uk-UA" sz="2000" i="1" dirty="0"/>
              <a:t> дотримуватися принципів академічної доброчесності. </a:t>
            </a:r>
            <a:endParaRPr lang="uk-UA" sz="2000" i="1" dirty="0" smtClean="0"/>
          </a:p>
          <a:p>
            <a:pPr marL="0" indent="355600" algn="just">
              <a:buNone/>
            </a:pPr>
            <a:r>
              <a:rPr lang="uk-UA" sz="2000" i="1" dirty="0" smtClean="0"/>
              <a:t>Письмові </a:t>
            </a:r>
            <a:r>
              <a:rPr lang="uk-UA" sz="2000" i="1" dirty="0"/>
              <a:t>завдання з використанням часткових або повнотекстових запозичень з інших робіт без зазначення авторства – це плагіат. Використання будь-якої інформації (текст, фото, ілюстрації тощо) мають бути правильно процитовані з посиланням на першоджерела. </a:t>
            </a:r>
            <a:endParaRPr lang="uk-UA" sz="2000" i="1" dirty="0" smtClean="0"/>
          </a:p>
          <a:p>
            <a:pPr marL="0" indent="355600" algn="just">
              <a:buNone/>
            </a:pPr>
            <a:r>
              <a:rPr lang="uk-UA" sz="2000" i="1" dirty="0" smtClean="0"/>
              <a:t>До </a:t>
            </a:r>
            <a:r>
              <a:rPr lang="uk-UA" sz="2000" i="1" dirty="0"/>
              <a:t>студентів, у роботах яких буде виявлено списування, плагіат чи інші прояви недоброчесної поведінки можуть бути застосовані різні дисциплінарні </a:t>
            </a:r>
            <a:r>
              <a:rPr lang="uk-UA" sz="2000" i="1" dirty="0" smtClean="0"/>
              <a:t>заходи. </a:t>
            </a:r>
          </a:p>
          <a:p>
            <a:pPr marL="0" indent="355600" algn="just">
              <a:buNone/>
            </a:pPr>
            <a:r>
              <a:rPr lang="uk-UA" sz="2000" i="1" dirty="0" smtClean="0"/>
              <a:t>Роботи</a:t>
            </a:r>
            <a:r>
              <a:rPr lang="uk-UA" sz="2000" i="1" dirty="0"/>
              <a:t>, у яких виявлено ознаки плагіату, до розгляду не приймаються і відхиляються без права перескладання.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3050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14</TotalTime>
  <Words>306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Ион (конференц-зал)</vt:lpstr>
      <vt:lpstr>Інформаційно-цифрові технології в закладах дошкільної освіти</vt:lpstr>
      <vt:lpstr>МЕТА КУРСУ </vt:lpstr>
      <vt:lpstr>Завдання курсу</vt:lpstr>
      <vt:lpstr>У разі успішного завершення курсу студент зможе: </vt:lpstr>
      <vt:lpstr>Відвідування занять.  Регуляція пропусків</vt:lpstr>
      <vt:lpstr>Політика академічної доброчесності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Педагогіка та психологія вищої школи</dc:title>
  <dc:creator>Home-PC</dc:creator>
  <cp:lastModifiedBy>Home-PC</cp:lastModifiedBy>
  <cp:revision>7</cp:revision>
  <dcterms:created xsi:type="dcterms:W3CDTF">2020-08-26T11:19:41Z</dcterms:created>
  <dcterms:modified xsi:type="dcterms:W3CDTF">2022-01-20T08:41:59Z</dcterms:modified>
</cp:coreProperties>
</file>