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4" r:id="rId4"/>
    <p:sldId id="258" r:id="rId5"/>
    <p:sldId id="257" r:id="rId6"/>
    <p:sldId id="259" r:id="rId7"/>
    <p:sldId id="260" r:id="rId8"/>
    <p:sldId id="265" r:id="rId9"/>
    <p:sldId id="266" r:id="rId10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003300"/>
    <a:srgbClr val="66FF99"/>
    <a:srgbClr val="99FF99"/>
    <a:srgbClr val="5ED1EC"/>
    <a:srgbClr val="D2FE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>
        <p:scale>
          <a:sx n="75" d="100"/>
          <a:sy n="75" d="100"/>
        </p:scale>
        <p:origin x="-1550" y="-52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9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23FB99B-C977-49CF-8D63-BD74365E542D}" type="datetimeFigureOut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1CEE549-EDCA-424D-B14B-F5A144EC9EE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z="1400" b="1" smtClean="0">
                <a:latin typeface="Arial" charset="0"/>
                <a:cs typeface="Arial" charset="0"/>
              </a:rPr>
              <a:t>Слайд 1</a:t>
            </a:r>
            <a:endParaRPr sz="1400" b="1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 smtClean="0">
                <a:latin typeface="Arial" charset="0"/>
                <a:cs typeface="Arial" charset="0"/>
              </a:rPr>
              <a:t>Високоповажний головуючий, високоповажні члени спеціалізованої вченої ради, опоненти, присутні!</a:t>
            </a:r>
            <a:endParaRPr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uk-UA" sz="1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1400" smtClean="0">
                <a:latin typeface="Arial" charset="0"/>
                <a:cs typeface="Arial" charset="0"/>
              </a:rPr>
              <a:t>До Вашої уваги пропонуються результати дисертаційного дослідження «</a:t>
            </a:r>
            <a:r>
              <a:rPr lang="uk-UA" sz="1400" b="1" smtClean="0">
                <a:latin typeface="Arial" charset="0"/>
                <a:cs typeface="Arial" charset="0"/>
              </a:rPr>
              <a:t>Формування професійної компетентності майбутніх учителів фізичної культури у процесі вивчення природничо-наукових дисциплін»</a:t>
            </a:r>
            <a:endParaRPr smtClean="0"/>
          </a:p>
        </p:txBody>
      </p:sp>
      <p:sp>
        <p:nvSpPr>
          <p:cNvPr id="13315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47E4C-7A41-4379-B95C-1087CA2B1C24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9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10"/>
          <p:cNvSpPr/>
          <p:nvPr/>
        </p:nvSpPr>
        <p:spPr>
          <a:xfrm>
            <a:off x="2359025" y="4533900"/>
            <a:ext cx="6784975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/>
          <a:lstStyle>
            <a:lvl1pPr eaLnBrk="1" latinLnBrk="0" hangingPunct="1">
              <a:defRPr kumimoji="0" lang="ru-RU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2E78DC-E81B-4F98-BD93-479315295502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21F23AD-A0D6-4E02-92B4-13214E2F8DD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FAFCB-72AC-487A-8E37-0A6E6E974260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029D7-4A86-4EB3-AC45-ABF21B0F66A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C2BFA4-C153-411E-AF4B-F3DA5CEE3C3F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D1D3E29-6D08-4229-96D5-0C021E09723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6CB14889-964E-46EF-8F14-A53586CF3AF6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81AE0444-AF1A-422A-979D-355E021488F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/>
          <a:lstStyle>
            <a:lvl1pPr eaLnBrk="1" latinLnBrk="0" hangingPunct="1">
              <a:defRPr kumimoji="0" lang="ru-RU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lvl1pPr marL="320040" indent="-320040">
              <a:buFontTx/>
              <a:buBlip>
                <a:blip r:embed="rId2"/>
              </a:buBlip>
              <a:defRPr/>
            </a:lvl1pPr>
            <a:lvl2pPr marL="640080" indent="-274320">
              <a:buFont typeface="Arial" pitchFamily="34" charset="0"/>
              <a:buChar char="•"/>
              <a:defRPr/>
            </a:lvl2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lvl1pPr marL="320040" indent="-320040" eaLnBrk="1" latinLnBrk="0" hangingPunct="1">
              <a:buFontTx/>
              <a:buBlip>
                <a:blip r:embed="rId2"/>
              </a:buBlip>
              <a:defRPr/>
            </a:lvl1pPr>
            <a:lvl2pPr marL="640080" indent="-274320" eaLnBrk="1" latinLnBrk="0" hangingPunct="1">
              <a:buFont typeface="Arial" pitchFamily="34" charset="0"/>
              <a:buChar char="•"/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FA4D7076-3732-4696-B3DE-84AB7BB09D80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D91DDE94-6BC1-4510-8BD4-1E3856D2D64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6C625-777E-4495-9B7B-6DCC5BBDD626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38FE-87E1-415F-8E65-48AD0F694BC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44B368-C29C-4FC7-A136-E99C0CD4A7F5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4C7C0D7-B86B-4EE8-84ED-053ABFABDB9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A671-6A8B-47A5-9F65-B1FE0435A7FF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5DDB-0B9B-4518-ADA2-FD1FA311980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8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9"/>
          <p:cNvSpPr/>
          <p:nvPr/>
        </p:nvSpPr>
        <p:spPr>
          <a:xfrm>
            <a:off x="1544638" y="3490913"/>
            <a:ext cx="7589837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10"/>
          <p:cNvSpPr/>
          <p:nvPr/>
        </p:nvSpPr>
        <p:spPr>
          <a:xfrm>
            <a:off x="1447800" y="0"/>
            <a:ext cx="100013" cy="51498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1F5366E7-FE7A-4A70-A0A5-641631027E01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>
              <a:defRPr/>
            </a:pPr>
            <a:fld id="{16111C4D-27E9-4C68-965F-D0DCA802D77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3050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1588" y="0"/>
            <a:ext cx="9145588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352550"/>
            <a:ext cx="81534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F8A5647-5AAF-47E0-8EF9-9FF554587D94}" type="datetime1">
              <a:rPr/>
              <a:pPr>
                <a:defRPr/>
              </a:pPr>
              <a:t>сб 04.09.21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305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1095375"/>
            <a:ext cx="9144000" cy="2397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128713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8713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950"/>
            <a:ext cx="533400" cy="182563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400" b="1">
                <a:solidFill>
                  <a:srgbClr val="FFFF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60B53A1-A49F-42A4-9B69-95F5FAF120C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17475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60" r:id="rId4"/>
    <p:sldLayoutId id="2147483661" r:id="rId5"/>
    <p:sldLayoutId id="2147483656" r:id="rId6"/>
    <p:sldLayoutId id="2147483662" r:id="rId7"/>
    <p:sldLayoutId id="2147483655" r:id="rId8"/>
    <p:sldLayoutId id="2147483663" r:id="rId9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itchFamily="34" charset="0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189BF"/>
        </a:buClr>
        <a:buSzPct val="7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EB602"/>
        </a:buClr>
        <a:buSzPct val="65000"/>
        <a:buFont typeface="Wingdings" pitchFamily="2" charset="2"/>
        <a:buChar char="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/>
          </p:cNvSpPr>
          <p:nvPr>
            <p:ph type="subTitle" idx="1"/>
          </p:nvPr>
        </p:nvSpPr>
        <p:spPr>
          <a:xfrm>
            <a:off x="2362200" y="4537075"/>
            <a:ext cx="6515100" cy="514350"/>
          </a:xfrm>
        </p:spPr>
        <p:txBody>
          <a:bodyPr/>
          <a:lstStyle/>
          <a:p>
            <a:pPr>
              <a:lnSpc>
                <a:spcPts val="1600"/>
              </a:lnSpc>
              <a:spcBef>
                <a:spcPct val="0"/>
              </a:spcBef>
            </a:pPr>
            <a:endParaRPr sz="1600" smtClean="0"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411413" y="1924050"/>
            <a:ext cx="6477000" cy="2038350"/>
          </a:xfrm>
        </p:spPr>
        <p:txBody>
          <a:bodyPr>
            <a:noAutofit/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sz="2000" dirty="0" smtClean="0"/>
              <a:t/>
            </a:r>
            <a:br>
              <a:rPr sz="2000" dirty="0" smtClean="0"/>
            </a:br>
            <a:endParaRPr sz="2000" b="1" dirty="0">
              <a:solidFill>
                <a:schemeClr val="accent4"/>
              </a:solidFill>
            </a:endParaRPr>
          </a:p>
        </p:txBody>
      </p:sp>
      <p:sp>
        <p:nvSpPr>
          <p:cNvPr id="12292" name="Rectangle 4"/>
          <p:cNvSpPr txBox="1">
            <a:spLocks/>
          </p:cNvSpPr>
          <p:nvPr/>
        </p:nvSpPr>
        <p:spPr bwMode="auto">
          <a:xfrm>
            <a:off x="2378075" y="514350"/>
            <a:ext cx="6515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>
                <a:solidFill>
                  <a:srgbClr val="FFFFFF"/>
                </a:solidFill>
              </a:rPr>
              <a:t>ЗАПОРІЗЬКИЙ НАЦІОНАЛЬНИЙ УНІВЕРСИТЕТ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uk-UA">
              <a:solidFill>
                <a:srgbClr val="FFFFFF"/>
              </a:solidFill>
            </a:endParaRPr>
          </a:p>
        </p:txBody>
      </p:sp>
      <p:sp>
        <p:nvSpPr>
          <p:cNvPr id="12293" name="Rectangle 4"/>
          <p:cNvSpPr txBox="1">
            <a:spLocks/>
          </p:cNvSpPr>
          <p:nvPr/>
        </p:nvSpPr>
        <p:spPr bwMode="auto">
          <a:xfrm>
            <a:off x="2268538" y="2571750"/>
            <a:ext cx="6480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 sz="4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ЗАГАЛЬНА ТЕОРІЯ ПІДГОТОВКИ СПОРТСМЕНІВ</a:t>
            </a:r>
            <a:endParaRPr lang="uk-UA" sz="4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Rectangle 4"/>
          <p:cNvSpPr txBox="1">
            <a:spLocks/>
          </p:cNvSpPr>
          <p:nvPr/>
        </p:nvSpPr>
        <p:spPr bwMode="auto">
          <a:xfrm>
            <a:off x="417513" y="4587875"/>
            <a:ext cx="2066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uk-UA">
                <a:solidFill>
                  <a:srgbClr val="FFFFFF"/>
                </a:solidFill>
              </a:rPr>
              <a:t>Запоріжжя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2484438" y="3579813"/>
            <a:ext cx="6551612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</a:pPr>
            <a:endParaRPr lang="uk-UA"/>
          </a:p>
          <a:p>
            <a:pPr algn="ctr">
              <a:lnSpc>
                <a:spcPts val="1600"/>
              </a:lnSpc>
            </a:pPr>
            <a:endParaRPr lang="ru-RU"/>
          </a:p>
          <a:p>
            <a:endParaRPr lang="ru-RU"/>
          </a:p>
        </p:txBody>
      </p:sp>
      <p:pic>
        <p:nvPicPr>
          <p:cNvPr id="12296" name="Рисунок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700088"/>
            <a:ext cx="237648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Приглашаем трене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888" y="0"/>
            <a:ext cx="54721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363537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 smtClean="0"/>
              <a:t>Метою </a:t>
            </a:r>
            <a:r>
              <a:rPr lang="uk-UA" sz="2000" dirty="0" smtClean="0"/>
              <a:t>викладання навчальної дисципліни «Загальна теорія підготовки спортсменів» є: ознайомлення студентів з теоретичними засадами підготовки спортсменів; формування в них уявлення про основні етапи і періоди підготовки та оптимальне застосування навантажень протягом багаторічного тренування; забезпечення фундаментального рівня професійної підготовленості тренерів; засвоєння студентами комплексу </a:t>
            </a:r>
            <a:r>
              <a:rPr lang="uk-UA" sz="2000" dirty="0" smtClean="0"/>
              <a:t>знань</a:t>
            </a:r>
            <a:r>
              <a:rPr lang="uk-UA" sz="2000" dirty="0" smtClean="0"/>
              <a:t>.</a:t>
            </a:r>
            <a:endParaRPr lang="ru-RU" sz="2000" dirty="0" smtClean="0"/>
          </a:p>
          <a:p>
            <a:pPr algn="ctr"/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Саенко Наталья Сергеевна - Спорт в моей жиз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-165100"/>
            <a:ext cx="78486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39431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Основними завданнями </a:t>
            </a:r>
            <a:r>
              <a:rPr lang="uk-UA" dirty="0" smtClean="0"/>
              <a:t>вивчення дисципліни «Загальна теорія підготовки спортсменів» є надання студентам комплексу необхідних знань, умінь і навичок, які дозволять їм успішно працювати викладачами фізичної культури, тренерами в різних ланках системи фізичного виховання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ÐÐ°ÑÑÐ¸Ð½ÐºÐ¸ Ð¿Ð¾ Ð·Ð°Ð¿ÑÐ¾ÑÑ Ð¿Ð»Ð°Ð²Ð°Ð½Ð¸Ðµ Ð² Ð¾ÑÐºÑÑÑÐ¾Ð¹ Ð²Ð¾Ð´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0088"/>
            <a:ext cx="91440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rgbClr val="99FF99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куксі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теорія підготовки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спортсменів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послідовно розкрито теоретичні, методичні та організаційні основи масового спорту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ÐÐ°ÑÑÐ¸Ð½ÐºÐ¸ Ð¿Ð¾ Ð·Ð°Ð¿ÑÐ¾ÑÑ Ð¼Ð°ÑÑÐ¾Ð²ÑÐ¹ ÑÐ¿Ð¾Ñ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4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 descr="ÐÐ°ÑÑÐ¸Ð½ÐºÐ¸ Ð¿Ð¾ Ð·Ð°Ð¿ÑÐ¾ÑÑ Ð¼Ð°ÑÑÐ¾Ð²ÑÐ¹ ÑÐ¿Ð¾ÑÑ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571750"/>
            <a:ext cx="44275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Спорт - це життя. Чи комфортно сьогодні займатися спортом в Маріуполі?  Дивіться в програмі «Комуналка» - Новини | МТ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43188"/>
            <a:ext cx="4714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Pin on Україна у фотографія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0"/>
            <a:ext cx="44275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0" y="22479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курсі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розглянуті особливості проведення тренувань з людьми різного віку та статі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В Запорожье состоялся самый массовый заплыв в истории Украины - svitnov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 smtClean="0"/>
              <a:t>Предметом </a:t>
            </a:r>
            <a:r>
              <a:rPr lang="uk-UA" sz="2000" dirty="0" smtClean="0"/>
              <a:t>вивчення дисципліни «Загальна теорія підготовки спортсменів»» є особливості професійної діяльності тренера, а також педагогічного процесу навчання, розвитку й удосконалювання фізичних, специфічних якостей спортсмена.</a:t>
            </a:r>
            <a:endParaRPr lang="ru-RU" sz="2000" dirty="0" smtClean="0"/>
          </a:p>
          <a:p>
            <a:pPr algn="ctr"/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ÐÐ°ÑÑÐ¸Ð½ÐºÐ¸ Ð¿Ð¾ Ð·Ð°Ð¿ÑÐ¾ÑÑ Ð±Ð¾Ð»Ð¾ÑÐ½ÑÐ¹ ÑÑÑÐ±Ð¾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97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 descr="Ð¨ÐµÑÐµÐ³ÐµÑ, ÐÐµÐ¼ÐµÑÐ¾Ð²ÑÐºÐ°Ñ Ð¾Ð±Ð»Ð°ÑÑÑ, Ð Ð¾ÑÑÐ¸Ñ - 16 Ð°Ð¿ÑÐµÐ»Ñ 2016: Ð² ÐºÑÐ¿Ð°Ð»ÑÐ½Ð¸ÐºÐµ Ð½Ð° ÑÐºÐ»Ð¾Ð½Ð°Ñ â ÑÑÐ¾ÐºÐ¾Ð²Ð¾Ðµ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571750"/>
            <a:ext cx="46434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Чому треба займатися спортом?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50"/>
            <a:ext cx="4500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38120820-Set-of-children-playing-different-kinds-of-sports-Stock-Vector-cartoon-sport.jpg  (1154×1300) | Sports, Kids playing, Kids spor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0"/>
            <a:ext cx="39957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224858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Загальні основи управління підготовкою спортсменів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Спортивно-масовий захід «Спорт для всіх у парках і скверах» пройшов на  Хмельниччині — ВЦФЗН «Спорт для всіх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Загальні поняття про навантаження, характер навантаження. Величина та управління величиною навантаження в системі: тренер-спортсмен, класифікація та спрямованість навантаження. Зони спрямованості тренувальних та змагальних навантажень. Координаційна складність навантажень.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User\Documents\Пляжній теннис\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979613" y="4443413"/>
            <a:ext cx="524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Ласкаво просимо</a:t>
            </a:r>
            <a:endParaRPr lang="uk-U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Дисертация">
      <a:dk1>
        <a:sysClr val="windowText" lastClr="000000"/>
      </a:dk1>
      <a:lt1>
        <a:sysClr val="window" lastClr="FFFFFF"/>
      </a:lt1>
      <a:dk2>
        <a:srgbClr val="6C6C6C"/>
      </a:dk2>
      <a:lt2>
        <a:srgbClr val="D8D8D8"/>
      </a:lt2>
      <a:accent1>
        <a:srgbClr val="A8C813"/>
      </a:accent1>
      <a:accent2>
        <a:srgbClr val="A5A5A5"/>
      </a:accent2>
      <a:accent3>
        <a:srgbClr val="A189BF"/>
      </a:accent3>
      <a:accent4>
        <a:srgbClr val="FEB602"/>
      </a:accent4>
      <a:accent5>
        <a:srgbClr val="FFFF00"/>
      </a:accent5>
      <a:accent6>
        <a:srgbClr val="E60088"/>
      </a:accent6>
      <a:hlink>
        <a:srgbClr val="1FADCC"/>
      </a:hlink>
      <a:folHlink>
        <a:srgbClr val="79CBD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ppt/theme/themeOverride2.xml><?xml version="1.0" encoding="utf-8"?>
<a:themeOverride xmlns:a="http://schemas.openxmlformats.org/drawingml/2006/main">
  <a:clrScheme name="Дисертация">
    <a:dk1>
      <a:sysClr val="windowText" lastClr="000000"/>
    </a:dk1>
    <a:lt1>
      <a:sysClr val="window" lastClr="FFFFFF"/>
    </a:lt1>
    <a:dk2>
      <a:srgbClr val="6C6C6C"/>
    </a:dk2>
    <a:lt2>
      <a:srgbClr val="D8D8D8"/>
    </a:lt2>
    <a:accent1>
      <a:srgbClr val="A8C813"/>
    </a:accent1>
    <a:accent2>
      <a:srgbClr val="A5A5A5"/>
    </a:accent2>
    <a:accent3>
      <a:srgbClr val="A189BF"/>
    </a:accent3>
    <a:accent4>
      <a:srgbClr val="FEB602"/>
    </a:accent4>
    <a:accent5>
      <a:srgbClr val="FFFF00"/>
    </a:accent5>
    <a:accent6>
      <a:srgbClr val="E60088"/>
    </a:accent6>
    <a:hlink>
      <a:srgbClr val="1FADCC"/>
    </a:hlink>
    <a:folHlink>
      <a:srgbClr val="79CBD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233</Words>
  <Application>Microsoft Office PowerPoint</Application>
  <PresentationFormat>Экран (16:9)</PresentationFormat>
  <Paragraphs>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WidescreenPresentation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/>
  <cp:revision>2</cp:revision>
  <dcterms:created xsi:type="dcterms:W3CDTF">2013-02-13T08:27:22Z</dcterms:created>
  <dcterms:modified xsi:type="dcterms:W3CDTF">2024-09-17T23:04:27Z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