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23"/>
  </p:notesMasterIdLst>
  <p:sldIdLst>
    <p:sldId id="543" r:id="rId2"/>
    <p:sldId id="554" r:id="rId3"/>
    <p:sldId id="545" r:id="rId4"/>
    <p:sldId id="546" r:id="rId5"/>
    <p:sldId id="549" r:id="rId6"/>
    <p:sldId id="550" r:id="rId7"/>
    <p:sldId id="551" r:id="rId8"/>
    <p:sldId id="552" r:id="rId9"/>
    <p:sldId id="553" r:id="rId10"/>
    <p:sldId id="539" r:id="rId11"/>
    <p:sldId id="538" r:id="rId12"/>
    <p:sldId id="540" r:id="rId13"/>
    <p:sldId id="542" r:id="rId14"/>
    <p:sldId id="556" r:id="rId15"/>
    <p:sldId id="557" r:id="rId16"/>
    <p:sldId id="558" r:id="rId17"/>
    <p:sldId id="559" r:id="rId18"/>
    <p:sldId id="560" r:id="rId19"/>
    <p:sldId id="536" r:id="rId20"/>
    <p:sldId id="561" r:id="rId21"/>
    <p:sldId id="562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90D7DA"/>
    <a:srgbClr val="FF5050"/>
    <a:srgbClr val="FFFFFF"/>
    <a:srgbClr val="333333"/>
    <a:srgbClr val="FF9933"/>
    <a:srgbClr val="C5C5C5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84" autoAdjust="0"/>
    <p:restoredTop sz="93743" autoAdjust="0"/>
  </p:normalViewPr>
  <p:slideViewPr>
    <p:cSldViewPr>
      <p:cViewPr varScale="1">
        <p:scale>
          <a:sx n="65" d="100"/>
          <a:sy n="65" d="100"/>
        </p:scale>
        <p:origin x="-17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67069F-209F-42B9-AA42-890CFA79873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66D190F-5BFF-40FE-88D5-A52249FAF8EE}">
      <dgm:prSet/>
      <dgm:spPr/>
      <dgm:t>
        <a:bodyPr/>
        <a:lstStyle/>
        <a:p>
          <a:pPr rtl="0"/>
          <a:r>
            <a:rPr lang="uk-UA" b="1" i="1" u="sng" dirty="0" smtClean="0">
              <a:solidFill>
                <a:srgbClr val="FFFF99"/>
              </a:solidFill>
              <a:latin typeface="Arial" pitchFamily="34" charset="0"/>
              <a:cs typeface="Arial" pitchFamily="34" charset="0"/>
            </a:rPr>
            <a:t>1. Сегментація ринку </a:t>
          </a:r>
        </a:p>
        <a:p>
          <a:pPr rtl="0"/>
          <a:r>
            <a:rPr lang="uk-UA" b="1" dirty="0" smtClean="0">
              <a:latin typeface="Arial" pitchFamily="34" charset="0"/>
              <a:cs typeface="Arial" pitchFamily="34" charset="0"/>
            </a:rPr>
            <a:t>Визначення методики сегментації ринку. Визначення ознак наявних сегментів.</a:t>
          </a:r>
          <a:endParaRPr lang="uk-UA" dirty="0">
            <a:latin typeface="Arial" pitchFamily="34" charset="0"/>
            <a:cs typeface="Arial" pitchFamily="34" charset="0"/>
          </a:endParaRPr>
        </a:p>
      </dgm:t>
    </dgm:pt>
    <dgm:pt modelId="{71DA61DE-1FCF-4101-B05A-760CFF3AE1B5}" type="parTrans" cxnId="{353D838D-8C4A-4620-B49F-8A916308D527}">
      <dgm:prSet/>
      <dgm:spPr/>
      <dgm:t>
        <a:bodyPr/>
        <a:lstStyle/>
        <a:p>
          <a:endParaRPr lang="uk-UA"/>
        </a:p>
      </dgm:t>
    </dgm:pt>
    <dgm:pt modelId="{5723CC92-2D6E-4A47-B38B-088D398282C1}" type="sibTrans" cxnId="{353D838D-8C4A-4620-B49F-8A916308D527}">
      <dgm:prSet/>
      <dgm:spPr/>
      <dgm:t>
        <a:bodyPr/>
        <a:lstStyle/>
        <a:p>
          <a:endParaRPr lang="uk-UA"/>
        </a:p>
      </dgm:t>
    </dgm:pt>
    <dgm:pt modelId="{33DBA3C4-5024-4DDB-8A9D-7BA4A741BA96}">
      <dgm:prSet/>
      <dgm:spPr/>
      <dgm:t>
        <a:bodyPr/>
        <a:lstStyle/>
        <a:p>
          <a:pPr rtl="0"/>
          <a:r>
            <a:rPr lang="uk-UA" b="1" i="1" u="sng" dirty="0" smtClean="0">
              <a:solidFill>
                <a:srgbClr val="FFFF99"/>
              </a:solidFill>
              <a:latin typeface="Arial" pitchFamily="34" charset="0"/>
              <a:cs typeface="Arial" pitchFamily="34" charset="0"/>
            </a:rPr>
            <a:t>2. Вибір цільових сегментів ринку </a:t>
          </a:r>
          <a:r>
            <a:rPr lang="uk-UA" b="1" dirty="0" smtClean="0">
              <a:latin typeface="Arial" pitchFamily="34" charset="0"/>
              <a:cs typeface="Arial" pitchFamily="34" charset="0"/>
            </a:rPr>
            <a:t>Оцінка ступеню привабливості наявних сегментів. Вибір одного чи кількох сегментів</a:t>
          </a:r>
          <a:r>
            <a:rPr lang="uk-UA" dirty="0" smtClean="0">
              <a:latin typeface="Arial" pitchFamily="34" charset="0"/>
              <a:cs typeface="Arial" pitchFamily="34" charset="0"/>
            </a:rPr>
            <a:t>.</a:t>
          </a:r>
          <a:endParaRPr lang="uk-UA" dirty="0">
            <a:latin typeface="Arial" pitchFamily="34" charset="0"/>
            <a:cs typeface="Arial" pitchFamily="34" charset="0"/>
          </a:endParaRPr>
        </a:p>
      </dgm:t>
    </dgm:pt>
    <dgm:pt modelId="{3AFD241F-69AC-4641-9CBE-FD7C4BA2672D}" type="parTrans" cxnId="{654DC9CB-7851-48EE-AD77-0E36F85C5FEA}">
      <dgm:prSet/>
      <dgm:spPr/>
      <dgm:t>
        <a:bodyPr/>
        <a:lstStyle/>
        <a:p>
          <a:endParaRPr lang="uk-UA"/>
        </a:p>
      </dgm:t>
    </dgm:pt>
    <dgm:pt modelId="{52C0AAFF-1A80-4F9E-B0EC-B42783C22891}" type="sibTrans" cxnId="{654DC9CB-7851-48EE-AD77-0E36F85C5FEA}">
      <dgm:prSet/>
      <dgm:spPr/>
      <dgm:t>
        <a:bodyPr/>
        <a:lstStyle/>
        <a:p>
          <a:endParaRPr lang="uk-UA"/>
        </a:p>
      </dgm:t>
    </dgm:pt>
    <dgm:pt modelId="{B5397865-E35D-46CE-8D64-3DF031072F95}">
      <dgm:prSet/>
      <dgm:spPr/>
      <dgm:t>
        <a:bodyPr/>
        <a:lstStyle/>
        <a:p>
          <a:pPr rtl="0"/>
          <a:r>
            <a:rPr lang="uk-UA" b="1" i="1" u="sng" dirty="0" smtClean="0">
              <a:solidFill>
                <a:srgbClr val="FFFF99"/>
              </a:solidFill>
              <a:latin typeface="Arial" pitchFamily="34" charset="0"/>
              <a:cs typeface="Arial" pitchFamily="34" charset="0"/>
            </a:rPr>
            <a:t>3. Позиціонування пропозиції на ринку </a:t>
          </a:r>
          <a:r>
            <a:rPr lang="uk-UA" b="1" dirty="0" smtClean="0">
              <a:latin typeface="Arial" pitchFamily="34" charset="0"/>
              <a:cs typeface="Arial" pitchFamily="34" charset="0"/>
            </a:rPr>
            <a:t>Визначення критеріїв позиціонування пропозиції у кожному з сегментів. Розробка комплексу маркетингу для кожного сегмента.</a:t>
          </a:r>
          <a:endParaRPr lang="uk-UA" dirty="0">
            <a:latin typeface="Arial" pitchFamily="34" charset="0"/>
            <a:cs typeface="Arial" pitchFamily="34" charset="0"/>
          </a:endParaRPr>
        </a:p>
      </dgm:t>
    </dgm:pt>
    <dgm:pt modelId="{8A740806-2BB5-42D5-A7A7-B2C9A2B50E54}" type="parTrans" cxnId="{B038AAC1-0254-4FD2-A5F6-01129EC0DCD7}">
      <dgm:prSet/>
      <dgm:spPr/>
      <dgm:t>
        <a:bodyPr/>
        <a:lstStyle/>
        <a:p>
          <a:endParaRPr lang="uk-UA"/>
        </a:p>
      </dgm:t>
    </dgm:pt>
    <dgm:pt modelId="{F8520F9F-A911-4719-8AE9-EB8ABD395C85}" type="sibTrans" cxnId="{B038AAC1-0254-4FD2-A5F6-01129EC0DCD7}">
      <dgm:prSet/>
      <dgm:spPr/>
      <dgm:t>
        <a:bodyPr/>
        <a:lstStyle/>
        <a:p>
          <a:endParaRPr lang="uk-UA"/>
        </a:p>
      </dgm:t>
    </dgm:pt>
    <dgm:pt modelId="{652AE780-F18C-41C4-B887-A88DE4DA22D9}" type="pres">
      <dgm:prSet presAssocID="{FA67069F-209F-42B9-AA42-890CFA79873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585DCF7-DB91-4D87-896F-9DFEA10E906B}" type="pres">
      <dgm:prSet presAssocID="{FA67069F-209F-42B9-AA42-890CFA798734}" presName="arrow" presStyleLbl="bgShp" presStyleIdx="0" presStyleCnt="1"/>
      <dgm:spPr/>
    </dgm:pt>
    <dgm:pt modelId="{E4DE2ADE-58B0-4BF7-9F38-00D38DC560C1}" type="pres">
      <dgm:prSet presAssocID="{FA67069F-209F-42B9-AA42-890CFA798734}" presName="linearProcess" presStyleCnt="0"/>
      <dgm:spPr/>
    </dgm:pt>
    <dgm:pt modelId="{7F31E484-3EC3-4A86-B5FC-97E5C99C0D5A}" type="pres">
      <dgm:prSet presAssocID="{C66D190F-5BFF-40FE-88D5-A52249FAF8EE}" presName="textNode" presStyleLbl="node1" presStyleIdx="0" presStyleCnt="3" custScaleX="88324" custLinFactNeighborX="5175" custLinFactNeighborY="-57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7F85E93-7D0B-43A2-966E-567A7D6CD608}" type="pres">
      <dgm:prSet presAssocID="{5723CC92-2D6E-4A47-B38B-088D398282C1}" presName="sibTrans" presStyleCnt="0"/>
      <dgm:spPr/>
    </dgm:pt>
    <dgm:pt modelId="{0A24C217-14A5-41E1-A71D-3DD6D4110D9B}" type="pres">
      <dgm:prSet presAssocID="{33DBA3C4-5024-4DDB-8A9D-7BA4A741BA9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602E0C6-9BEA-4D96-9F1E-6F63DD3FE598}" type="pres">
      <dgm:prSet presAssocID="{52C0AAFF-1A80-4F9E-B0EC-B42783C22891}" presName="sibTrans" presStyleCnt="0"/>
      <dgm:spPr/>
    </dgm:pt>
    <dgm:pt modelId="{569FBF46-85D8-4618-9359-6ACD8661C8DD}" type="pres">
      <dgm:prSet presAssocID="{B5397865-E35D-46CE-8D64-3DF031072F95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355A84B-6E41-481D-8EC1-D0C73797E6CA}" type="presOf" srcId="{C66D190F-5BFF-40FE-88D5-A52249FAF8EE}" destId="{7F31E484-3EC3-4A86-B5FC-97E5C99C0D5A}" srcOrd="0" destOrd="0" presId="urn:microsoft.com/office/officeart/2005/8/layout/hProcess9"/>
    <dgm:cxn modelId="{B038AAC1-0254-4FD2-A5F6-01129EC0DCD7}" srcId="{FA67069F-209F-42B9-AA42-890CFA798734}" destId="{B5397865-E35D-46CE-8D64-3DF031072F95}" srcOrd="2" destOrd="0" parTransId="{8A740806-2BB5-42D5-A7A7-B2C9A2B50E54}" sibTransId="{F8520F9F-A911-4719-8AE9-EB8ABD395C85}"/>
    <dgm:cxn modelId="{6CB44563-91BB-4ABF-A87F-3C50BC5B052A}" type="presOf" srcId="{FA67069F-209F-42B9-AA42-890CFA798734}" destId="{652AE780-F18C-41C4-B887-A88DE4DA22D9}" srcOrd="0" destOrd="0" presId="urn:microsoft.com/office/officeart/2005/8/layout/hProcess9"/>
    <dgm:cxn modelId="{D4990F32-19FA-49DF-8543-23D559DEA289}" type="presOf" srcId="{B5397865-E35D-46CE-8D64-3DF031072F95}" destId="{569FBF46-85D8-4618-9359-6ACD8661C8DD}" srcOrd="0" destOrd="0" presId="urn:microsoft.com/office/officeart/2005/8/layout/hProcess9"/>
    <dgm:cxn modelId="{654DC9CB-7851-48EE-AD77-0E36F85C5FEA}" srcId="{FA67069F-209F-42B9-AA42-890CFA798734}" destId="{33DBA3C4-5024-4DDB-8A9D-7BA4A741BA96}" srcOrd="1" destOrd="0" parTransId="{3AFD241F-69AC-4641-9CBE-FD7C4BA2672D}" sibTransId="{52C0AAFF-1A80-4F9E-B0EC-B42783C22891}"/>
    <dgm:cxn modelId="{353D838D-8C4A-4620-B49F-8A916308D527}" srcId="{FA67069F-209F-42B9-AA42-890CFA798734}" destId="{C66D190F-5BFF-40FE-88D5-A52249FAF8EE}" srcOrd="0" destOrd="0" parTransId="{71DA61DE-1FCF-4101-B05A-760CFF3AE1B5}" sibTransId="{5723CC92-2D6E-4A47-B38B-088D398282C1}"/>
    <dgm:cxn modelId="{A0B66362-76E2-4978-B975-12CD94F1B2F3}" type="presOf" srcId="{33DBA3C4-5024-4DDB-8A9D-7BA4A741BA96}" destId="{0A24C217-14A5-41E1-A71D-3DD6D4110D9B}" srcOrd="0" destOrd="0" presId="urn:microsoft.com/office/officeart/2005/8/layout/hProcess9"/>
    <dgm:cxn modelId="{B39ECCFA-E43E-4470-9191-6C387CF01A8A}" type="presParOf" srcId="{652AE780-F18C-41C4-B887-A88DE4DA22D9}" destId="{C585DCF7-DB91-4D87-896F-9DFEA10E906B}" srcOrd="0" destOrd="0" presId="urn:microsoft.com/office/officeart/2005/8/layout/hProcess9"/>
    <dgm:cxn modelId="{0D9E7D4E-F9E5-46FC-AB80-E02DB5AB87B1}" type="presParOf" srcId="{652AE780-F18C-41C4-B887-A88DE4DA22D9}" destId="{E4DE2ADE-58B0-4BF7-9F38-00D38DC560C1}" srcOrd="1" destOrd="0" presId="urn:microsoft.com/office/officeart/2005/8/layout/hProcess9"/>
    <dgm:cxn modelId="{E8F0501C-555B-40DA-8043-A346D17F71DB}" type="presParOf" srcId="{E4DE2ADE-58B0-4BF7-9F38-00D38DC560C1}" destId="{7F31E484-3EC3-4A86-B5FC-97E5C99C0D5A}" srcOrd="0" destOrd="0" presId="urn:microsoft.com/office/officeart/2005/8/layout/hProcess9"/>
    <dgm:cxn modelId="{F0E9A340-661C-49D9-8026-122230CFD07C}" type="presParOf" srcId="{E4DE2ADE-58B0-4BF7-9F38-00D38DC560C1}" destId="{E7F85E93-7D0B-43A2-966E-567A7D6CD608}" srcOrd="1" destOrd="0" presId="urn:microsoft.com/office/officeart/2005/8/layout/hProcess9"/>
    <dgm:cxn modelId="{4123B13A-B8EB-4C82-B89C-06BF280D575A}" type="presParOf" srcId="{E4DE2ADE-58B0-4BF7-9F38-00D38DC560C1}" destId="{0A24C217-14A5-41E1-A71D-3DD6D4110D9B}" srcOrd="2" destOrd="0" presId="urn:microsoft.com/office/officeart/2005/8/layout/hProcess9"/>
    <dgm:cxn modelId="{3436F737-7A64-419E-AA36-CECA449F7054}" type="presParOf" srcId="{E4DE2ADE-58B0-4BF7-9F38-00D38DC560C1}" destId="{1602E0C6-9BEA-4D96-9F1E-6F63DD3FE598}" srcOrd="3" destOrd="0" presId="urn:microsoft.com/office/officeart/2005/8/layout/hProcess9"/>
    <dgm:cxn modelId="{7FD6FCF2-1C0F-481A-933C-00C01571F622}" type="presParOf" srcId="{E4DE2ADE-58B0-4BF7-9F38-00D38DC560C1}" destId="{569FBF46-85D8-4618-9359-6ACD8661C8D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85DCF7-DB91-4D87-896F-9DFEA10E906B}">
      <dsp:nvSpPr>
        <dsp:cNvPr id="0" name=""/>
        <dsp:cNvSpPr/>
      </dsp:nvSpPr>
      <dsp:spPr>
        <a:xfrm>
          <a:off x="677737" y="0"/>
          <a:ext cx="7681021" cy="58052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1E484-3EC3-4A86-B5FC-97E5C99C0D5A}">
      <dsp:nvSpPr>
        <dsp:cNvPr id="0" name=""/>
        <dsp:cNvSpPr/>
      </dsp:nvSpPr>
      <dsp:spPr>
        <a:xfrm>
          <a:off x="9149" y="1728180"/>
          <a:ext cx="2676647" cy="23221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u="sng" kern="1200" dirty="0" smtClean="0">
              <a:solidFill>
                <a:srgbClr val="FFFF99"/>
              </a:solidFill>
              <a:latin typeface="Arial" pitchFamily="34" charset="0"/>
              <a:cs typeface="Arial" pitchFamily="34" charset="0"/>
            </a:rPr>
            <a:t>1. Сегментація ринку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latin typeface="Arial" pitchFamily="34" charset="0"/>
              <a:cs typeface="Arial" pitchFamily="34" charset="0"/>
            </a:rPr>
            <a:t>Визначення методики сегментації ринку. Визначення ознак наявних сегментів.</a:t>
          </a:r>
          <a:endParaRPr lang="uk-UA" sz="1800" kern="1200" dirty="0">
            <a:latin typeface="Arial" pitchFamily="34" charset="0"/>
            <a:cs typeface="Arial" pitchFamily="34" charset="0"/>
          </a:endParaRPr>
        </a:p>
      </dsp:txBody>
      <dsp:txXfrm>
        <a:off x="122505" y="1841536"/>
        <a:ext cx="2449935" cy="2095393"/>
      </dsp:txXfrm>
    </dsp:sp>
    <dsp:sp modelId="{0A24C217-14A5-41E1-A71D-3DD6D4110D9B}">
      <dsp:nvSpPr>
        <dsp:cNvPr id="0" name=""/>
        <dsp:cNvSpPr/>
      </dsp:nvSpPr>
      <dsp:spPr>
        <a:xfrm>
          <a:off x="2826084" y="1741579"/>
          <a:ext cx="3030486" cy="23221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u="sng" kern="1200" dirty="0" smtClean="0">
              <a:solidFill>
                <a:srgbClr val="FFFF99"/>
              </a:solidFill>
              <a:latin typeface="Arial" pitchFamily="34" charset="0"/>
              <a:cs typeface="Arial" pitchFamily="34" charset="0"/>
            </a:rPr>
            <a:t>2. Вибір цільових сегментів ринку </a:t>
          </a:r>
          <a:r>
            <a:rPr lang="uk-UA" sz="1800" b="1" kern="1200" dirty="0" smtClean="0">
              <a:latin typeface="Arial" pitchFamily="34" charset="0"/>
              <a:cs typeface="Arial" pitchFamily="34" charset="0"/>
            </a:rPr>
            <a:t>Оцінка ступеню привабливості наявних сегментів. Вибір одного чи кількох сегментів</a:t>
          </a:r>
          <a:r>
            <a:rPr lang="uk-UA" sz="1800" kern="1200" dirty="0" smtClean="0">
              <a:latin typeface="Arial" pitchFamily="34" charset="0"/>
              <a:cs typeface="Arial" pitchFamily="34" charset="0"/>
            </a:rPr>
            <a:t>.</a:t>
          </a:r>
          <a:endParaRPr lang="uk-UA" sz="1800" kern="1200" dirty="0">
            <a:latin typeface="Arial" pitchFamily="34" charset="0"/>
            <a:cs typeface="Arial" pitchFamily="34" charset="0"/>
          </a:endParaRPr>
        </a:p>
      </dsp:txBody>
      <dsp:txXfrm>
        <a:off x="2939440" y="1854935"/>
        <a:ext cx="2803774" cy="2095393"/>
      </dsp:txXfrm>
    </dsp:sp>
    <dsp:sp modelId="{569FBF46-85D8-4618-9359-6ACD8661C8DD}">
      <dsp:nvSpPr>
        <dsp:cNvPr id="0" name=""/>
        <dsp:cNvSpPr/>
      </dsp:nvSpPr>
      <dsp:spPr>
        <a:xfrm>
          <a:off x="6004515" y="1741579"/>
          <a:ext cx="3030486" cy="23221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u="sng" kern="1200" dirty="0" smtClean="0">
              <a:solidFill>
                <a:srgbClr val="FFFF99"/>
              </a:solidFill>
              <a:latin typeface="Arial" pitchFamily="34" charset="0"/>
              <a:cs typeface="Arial" pitchFamily="34" charset="0"/>
            </a:rPr>
            <a:t>3. Позиціонування пропозиції на ринку </a:t>
          </a:r>
          <a:r>
            <a:rPr lang="uk-UA" sz="1800" b="1" kern="1200" dirty="0" smtClean="0">
              <a:latin typeface="Arial" pitchFamily="34" charset="0"/>
              <a:cs typeface="Arial" pitchFamily="34" charset="0"/>
            </a:rPr>
            <a:t>Визначення критеріїв позиціонування пропозиції у кожному з сегментів. Розробка комплексу маркетингу для кожного сегмента.</a:t>
          </a:r>
          <a:endParaRPr lang="uk-UA" sz="1800" kern="1200" dirty="0">
            <a:latin typeface="Arial" pitchFamily="34" charset="0"/>
            <a:cs typeface="Arial" pitchFamily="34" charset="0"/>
          </a:endParaRPr>
        </a:p>
      </dsp:txBody>
      <dsp:txXfrm>
        <a:off x="6117871" y="1854935"/>
        <a:ext cx="2803774" cy="2095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FFE1D6E-7295-40A2-BFAE-3C03B6664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249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5594077" y="6456522"/>
            <a:ext cx="4277822" cy="34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fld id="{B4A8A0F9-A3D5-4483-9F8D-C6EF1FB00D4B}" type="slidenum">
              <a:rPr lang="en-US" altLang="ru-RU"/>
              <a:pPr algn="r"/>
              <a:t>9</a:t>
            </a:fld>
            <a:endParaRPr lang="en-US" altLang="ru-RU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240088" y="509588"/>
            <a:ext cx="3398837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ru-RU" smtClean="0"/>
              <a:t>Content Layouts</a:t>
            </a:r>
          </a:p>
        </p:txBody>
      </p:sp>
    </p:spTree>
    <p:extLst>
      <p:ext uri="{BB962C8B-B14F-4D97-AF65-F5344CB8AC3E}">
        <p14:creationId xmlns:p14="http://schemas.microsoft.com/office/powerpoint/2010/main" val="3601602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E22A7F-5315-4EDB-89F9-52B893DD049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ru-RU" smtClean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66D470-6882-4773-BE67-ECE611FDC3D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bg1"/>
                </a:solidFill>
                <a:latin typeface="Calibri" pitchFamily="34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bg1"/>
                </a:solidFill>
                <a:latin typeface="Calibri" pitchFamily="34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bg1"/>
                </a:solidFill>
                <a:latin typeface="Calibri" pitchFamily="34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bg1"/>
                </a:solidFill>
                <a:latin typeface="Calibri" pitchFamily="34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bg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bg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bg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bg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bg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fld id="{5774C011-AAFE-4637-A661-47D0304FBFB8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Font typeface="Wingdings" pitchFamily="2" charset="2"/>
                <a:buNone/>
              </a:pPr>
              <a:t>13</a:t>
            </a:fld>
            <a:endParaRPr lang="en-US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3587" cy="3429000"/>
          </a:xfrm>
          <a:solidFill>
            <a:srgbClr val="FFFFFF"/>
          </a:solidFill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74" y="4344032"/>
            <a:ext cx="5485421" cy="41138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2"/>
          <a:srcRect l="220" t="2950" r="93555"/>
          <a:stretch>
            <a:fillRect/>
          </a:stretch>
        </p:blipFill>
        <p:spPr bwMode="auto">
          <a:xfrm>
            <a:off x="0" y="5689600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21"/>
          <p:cNvPicPr>
            <a:picLocks noChangeAspect="1" noChangeArrowheads="1"/>
          </p:cNvPicPr>
          <p:nvPr userDrawn="1"/>
        </p:nvPicPr>
        <p:blipFill>
          <a:blip r:embed="rId3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/>
          <p:cNvPicPr>
            <a:picLocks noChangeAspect="1" noChangeArrowheads="1"/>
          </p:cNvPicPr>
          <p:nvPr userDrawn="1"/>
        </p:nvPicPr>
        <p:blipFill>
          <a:blip r:embed="rId4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/>
          <p:cNvPicPr>
            <a:picLocks noChangeAspect="1" noChangeArrowheads="1"/>
          </p:cNvPicPr>
          <p:nvPr userDrawn="1"/>
        </p:nvPicPr>
        <p:blipFill>
          <a:blip r:embed="rId5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22"/>
          <p:cNvPicPr>
            <a:picLocks noChangeAspect="1" noChangeArrowheads="1"/>
          </p:cNvPicPr>
          <p:nvPr userDrawn="1"/>
        </p:nvPicPr>
        <p:blipFill>
          <a:blip r:embed="rId6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23"/>
          <p:cNvPicPr>
            <a:picLocks noChangeAspect="1" noChangeArrowheads="1"/>
          </p:cNvPicPr>
          <p:nvPr userDrawn="1"/>
        </p:nvPicPr>
        <p:blipFill>
          <a:blip r:embed="rId7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4"/>
          <p:cNvSpPr txBox="1"/>
          <p:nvPr userDrawn="1"/>
        </p:nvSpPr>
        <p:spPr>
          <a:xfrm>
            <a:off x="107950" y="5118100"/>
            <a:ext cx="1906588" cy="269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7675">
              <a:defRPr/>
            </a:pPr>
            <a:r>
              <a:rPr lang="en-US" sz="1150" kern="180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 rtlCol="0" anchor="ctr">
            <a:normAutofit/>
          </a:bodyPr>
          <a:lstStyle>
            <a:lvl1pPr>
              <a:defRPr lang="uk-UA" altLang="en-US" sz="4400" kern="12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uk-UA" altLang="en-US" dirty="0" err="1"/>
              <a:t>Образец</a:t>
            </a:r>
            <a:r>
              <a:rPr lang="uk-UA" altLang="en-US" dirty="0"/>
              <a:t> заголовка</a:t>
            </a:r>
          </a:p>
        </p:txBody>
      </p:sp>
      <p:sp>
        <p:nvSpPr>
          <p:cNvPr id="1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599" y="352010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28B6F-8BC5-4532-8A09-C2EA0F5FE3BB}" type="slidenum">
              <a:rPr lang="uk-UA" altLang="en-US"/>
              <a:pPr>
                <a:defRPr/>
              </a:pPr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80388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239" t="36472" r="9813" b="42093"/>
          <a:stretch>
            <a:fillRect/>
          </a:stretch>
        </p:blipFill>
        <p:spPr bwMode="auto">
          <a:xfrm>
            <a:off x="469900" y="6237288"/>
            <a:ext cx="25050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rtlCol="0" anchor="ctr">
            <a:normAutofit/>
          </a:bodyPr>
          <a:lstStyle>
            <a:lvl1pPr>
              <a:defRPr lang="ru-RU" sz="3200" b="1" kern="1200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>
            <a:lvl1pPr>
              <a:defRPr lang="ru-RU" sz="3200" kern="1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ru-RU" sz="28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ru-RU" sz="24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>
              <a:defRPr lang="ru-RU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>
              <a:defRPr lang="ru-RU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678C94"/>
                </a:solidFill>
              </a:defRPr>
            </a:lvl1pPr>
          </a:lstStyle>
          <a:p>
            <a:pPr>
              <a:defRPr/>
            </a:pPr>
            <a:fld id="{815A6961-4FB0-46BA-B3EE-22B1F0480C35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265072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ідзаголовок 2"/>
          <p:cNvSpPr txBox="1">
            <a:spLocks/>
          </p:cNvSpPr>
          <p:nvPr userDrawn="1"/>
        </p:nvSpPr>
        <p:spPr>
          <a:xfrm>
            <a:off x="0" y="3213100"/>
            <a:ext cx="9144000" cy="33147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01800" algn="l">
              <a:defRPr/>
            </a:pPr>
            <a:endParaRPr lang="uk-UA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uk-UA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 userDrawn="1"/>
        </p:nvSpPr>
        <p:spPr>
          <a:xfrm>
            <a:off x="0" y="2060575"/>
            <a:ext cx="9144000" cy="10810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90700" algn="l">
              <a:defRPr/>
            </a:pPr>
            <a:endParaRPr lang="uk-UA" sz="3200" b="1" cap="all" dirty="0" smtClean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22"/>
          <p:cNvPicPr>
            <a:picLocks noChangeAspect="1" noChangeArrowheads="1"/>
          </p:cNvPicPr>
          <p:nvPr userDrawn="1"/>
        </p:nvPicPr>
        <p:blipFill>
          <a:blip r:embed="rId3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3"/>
          <p:cNvPicPr>
            <a:picLocks noChangeAspect="1" noChangeArrowheads="1"/>
          </p:cNvPicPr>
          <p:nvPr userDrawn="1"/>
        </p:nvPicPr>
        <p:blipFill>
          <a:blip r:embed="rId4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5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6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1588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>
            <a:noFill/>
          </a:ln>
          <a:extLst/>
        </p:spPr>
        <p:txBody>
          <a:bodyPr rtlCol="0" anchor="ctr">
            <a:normAutofit/>
          </a:bodyPr>
          <a:lstStyle>
            <a:lvl1pPr>
              <a:defRPr lang="ru-RU" sz="3200" b="1" kern="1200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noFill/>
          <a:ln>
            <a:noFill/>
          </a:ln>
          <a:extLst/>
        </p:spPr>
        <p:txBody>
          <a:bodyPr rtlCol="0">
            <a:normAutofit/>
          </a:bodyPr>
          <a:lstStyle>
            <a:lvl1pPr>
              <a:defRPr lang="ru-RU" sz="2400" kern="1200" smtClean="0">
                <a:solidFill>
                  <a:srgbClr val="3E3E40"/>
                </a:solidFill>
              </a:defRPr>
            </a:lvl1pPr>
            <a:lvl2pPr>
              <a:defRPr lang="ru-RU" sz="2000" kern="1200" smtClean="0">
                <a:solidFill>
                  <a:srgbClr val="3E3E40"/>
                </a:solidFill>
                <a:ea typeface="+mn-ea"/>
              </a:defRPr>
            </a:lvl2pPr>
            <a:lvl3pPr>
              <a:defRPr lang="ru-RU" sz="2000" kern="1200" smtClean="0">
                <a:solidFill>
                  <a:srgbClr val="3E3E40"/>
                </a:solidFill>
                <a:ea typeface="+mn-ea"/>
              </a:defRPr>
            </a:lvl3pPr>
            <a:lvl4pPr>
              <a:defRPr lang="ru-RU" sz="2000" kern="1200" smtClean="0">
                <a:solidFill>
                  <a:srgbClr val="3E3E40"/>
                </a:solidFill>
                <a:ea typeface="+mn-ea"/>
              </a:defRPr>
            </a:lvl4pPr>
            <a:lvl5pPr>
              <a:defRPr lang="ru-RU" sz="2000" kern="1200">
                <a:solidFill>
                  <a:srgbClr val="3E3E40"/>
                </a:solidFill>
                <a:ea typeface="+mn-ea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>
            <a:noFill/>
          </a:ln>
          <a:extLst/>
        </p:spPr>
        <p:txBody>
          <a:bodyPr rtlCol="0">
            <a:normAutofit/>
          </a:bodyPr>
          <a:lstStyle>
            <a:lvl1pPr>
              <a:defRPr lang="ru-RU" sz="2400" kern="1200" dirty="0" smtClean="0">
                <a:solidFill>
                  <a:srgbClr val="3E3E40"/>
                </a:solidFill>
              </a:defRPr>
            </a:lvl1pPr>
            <a:lvl2pPr>
              <a:defRPr lang="ru-RU" sz="2000" kern="1200" dirty="0" smtClean="0">
                <a:solidFill>
                  <a:srgbClr val="3E3E40"/>
                </a:solidFill>
                <a:ea typeface="+mn-ea"/>
              </a:defRPr>
            </a:lvl2pPr>
            <a:lvl3pPr>
              <a:defRPr lang="ru-RU" sz="2000" kern="1200" dirty="0" smtClean="0">
                <a:solidFill>
                  <a:srgbClr val="3E3E40"/>
                </a:solidFill>
                <a:ea typeface="+mn-ea"/>
              </a:defRPr>
            </a:lvl3pPr>
            <a:lvl4pPr>
              <a:defRPr lang="ru-RU" kern="1200" dirty="0" smtClean="0">
                <a:solidFill>
                  <a:srgbClr val="3E3E40"/>
                </a:solidFill>
                <a:ea typeface="+mn-ea"/>
              </a:defRPr>
            </a:lvl4pPr>
            <a:lvl5pPr>
              <a:defRPr lang="ru-RU" kern="1200" dirty="0">
                <a:solidFill>
                  <a:srgbClr val="3E3E40"/>
                </a:solidFill>
                <a:ea typeface="+mn-ea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5EADE-A290-4EBD-8D0C-BEE0E63A28F9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336737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2670E-5AA1-45C1-A6A0-9D6A8EBF60AC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211984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/>
          <a:srcRect l="220" t="2950" r="93555"/>
          <a:stretch>
            <a:fillRect/>
          </a:stretch>
        </p:blipFill>
        <p:spPr bwMode="auto">
          <a:xfrm>
            <a:off x="0" y="5689600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1"/>
          <p:cNvPicPr>
            <a:picLocks noChangeAspect="1" noChangeArrowheads="1"/>
          </p:cNvPicPr>
          <p:nvPr userDrawn="1"/>
        </p:nvPicPr>
        <p:blipFill>
          <a:blip r:embed="rId3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4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5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2"/>
          <p:cNvPicPr>
            <a:picLocks noChangeAspect="1" noChangeArrowheads="1"/>
          </p:cNvPicPr>
          <p:nvPr userDrawn="1"/>
        </p:nvPicPr>
        <p:blipFill>
          <a:blip r:embed="rId6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23"/>
          <p:cNvPicPr>
            <a:picLocks noChangeAspect="1" noChangeArrowheads="1"/>
          </p:cNvPicPr>
          <p:nvPr userDrawn="1"/>
        </p:nvPicPr>
        <p:blipFill>
          <a:blip r:embed="rId7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0"/>
          <p:cNvSpPr txBox="1"/>
          <p:nvPr userDrawn="1"/>
        </p:nvSpPr>
        <p:spPr>
          <a:xfrm>
            <a:off x="107950" y="5118100"/>
            <a:ext cx="1906588" cy="269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76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50" kern="180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</p:spTree>
    <p:extLst>
      <p:ext uri="{BB962C8B-B14F-4D97-AF65-F5344CB8AC3E}">
        <p14:creationId xmlns:p14="http://schemas.microsoft.com/office/powerpoint/2010/main" val="3695734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dirty="0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dirty="0" smtClean="0"/>
              <a:t>Образец текста</a:t>
            </a:r>
          </a:p>
          <a:p>
            <a:pPr lvl="1"/>
            <a:r>
              <a:rPr lang="uk-UA" altLang="en-US" dirty="0" smtClean="0"/>
              <a:t>Второй уровень</a:t>
            </a:r>
          </a:p>
          <a:p>
            <a:pPr lvl="2"/>
            <a:r>
              <a:rPr lang="uk-UA" altLang="en-US" dirty="0" smtClean="0"/>
              <a:t>Третий уровень</a:t>
            </a:r>
          </a:p>
          <a:p>
            <a:pPr lvl="3"/>
            <a:r>
              <a:rPr lang="uk-UA" altLang="en-US" dirty="0" smtClean="0"/>
              <a:t>Четвертый уровень</a:t>
            </a:r>
          </a:p>
          <a:p>
            <a:pPr lvl="4"/>
            <a:r>
              <a:rPr lang="uk-UA" altLang="en-US" dirty="0" smtClean="0"/>
              <a:t>Пятый уровень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678C94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65D0BF8-3ED7-4709-8978-483AA1739B78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104660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rgbClr val="000000"/>
          </a:solidFill>
          <a:latin typeface="Tahoma" pitchFamily="34" charset="0"/>
          <a:cs typeface="Tahoma" pitchFamily="34" charset="0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rgbClr val="000000"/>
          </a:solidFill>
          <a:latin typeface="Tahoma" pitchFamily="34" charset="0"/>
          <a:cs typeface="Tahoma" pitchFamily="34" charset="0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rgbClr val="000000"/>
          </a:solidFill>
          <a:latin typeface="Tahoma" pitchFamily="34" charset="0"/>
          <a:cs typeface="Tahoma" pitchFamily="34" charset="0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rgbClr val="000000"/>
          </a:solidFill>
          <a:latin typeface="Tahoma" pitchFamily="34" charset="0"/>
          <a:cs typeface="Tahoma" pitchFamily="34" charset="0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ZkilfNPn9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800199" y="1412776"/>
            <a:ext cx="7056784" cy="2808312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ru-RU" sz="3100" b="1" cap="all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/>
            </a:r>
            <a:br>
              <a:rPr lang="ru-RU" sz="3100" b="1" cap="all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</a:br>
            <a:r>
              <a:rPr lang="ru-RU" sz="32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7</a:t>
            </a:r>
            <a:r>
              <a:rPr lang="en-US" sz="3200" b="1" cap="all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.</a:t>
            </a:r>
            <a:r>
              <a:rPr lang="uk-UA" sz="3200" b="1" cap="all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3</a:t>
            </a:r>
            <a:r>
              <a:rPr lang="en-US" sz="3200" b="1" cap="all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.</a:t>
            </a:r>
            <a:r>
              <a:rPr lang="uk-UA" sz="32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/>
            </a:r>
            <a:br>
              <a:rPr lang="uk-UA" sz="32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</a:br>
            <a:r>
              <a:rPr lang="uk-UA" altLang="en-US" sz="32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Цільові групи і </a:t>
            </a:r>
            <a:endParaRPr lang="uk-UA" altLang="en-US" sz="3200" b="1" cap="all" dirty="0" smtClean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anose="020B0604030504040204" pitchFamily="34" charset="0"/>
              <a:cs typeface="Tahoma" pitchFamily="34" charset="0"/>
            </a:endParaRPr>
          </a:p>
          <a:p>
            <a:pPr algn="l"/>
            <a:r>
              <a:rPr lang="uk-UA" altLang="en-US" sz="3200" b="1" cap="all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сегментація </a:t>
            </a:r>
            <a:r>
              <a:rPr lang="uk-UA" altLang="en-US" sz="32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ринку</a:t>
            </a:r>
            <a:endParaRPr lang="uk-UA" sz="3200" b="1" cap="all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anose="020B0604030504040204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7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46038"/>
            <a:ext cx="8785225" cy="1006475"/>
          </a:xfrm>
        </p:spPr>
        <p:txBody>
          <a:bodyPr/>
          <a:lstStyle/>
          <a:p>
            <a:pPr algn="ctr"/>
            <a:r>
              <a:rPr lang="uk-UA" sz="2900" cap="none" dirty="0" smtClean="0">
                <a:solidFill>
                  <a:srgbClr val="88003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СПІВВІДНОШЕННЯ ЗАВДАНЬ З ЦІЛЬОВИМИ АУДИТОРІЯМИ МАРКЕТИНГУ</a:t>
            </a: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619327"/>
              </p:ext>
            </p:extLst>
          </p:nvPr>
        </p:nvGraphicFramePr>
        <p:xfrm>
          <a:off x="179388" y="1052513"/>
          <a:ext cx="8856662" cy="5246688"/>
        </p:xfrm>
        <a:graphic>
          <a:graphicData uri="http://schemas.openxmlformats.org/drawingml/2006/table">
            <a:tbl>
              <a:tblPr/>
              <a:tblGrid>
                <a:gridCol w="1234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582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321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321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04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Актуальні цілі розвитку міст 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1926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Високий рівень добробуту жителів міста. Висока якість міського середовища. Активний економічний розвиток, створення робочих місць. Конкурентоздатність міста на ринку праці, капіталів, ідей. Хороший імідж міста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4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Внутрішній маркетинг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Зовнішній маркетинг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58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Цільова аудиторія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Пріоритетні завдання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Пріоритетні завдання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Цільова аудиторія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128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Жителі міста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Стимулювання місцевої самосвідомості, міський патріотизм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Привабливість життя в місті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Потенційні жителі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663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B3B3B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Формування консолідованої міської громади, розвиток внутрішніх суспільних комунікацій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Сприятливий інвестиційний клімат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Інвестори, інвестиційні компанії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7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3B3B3B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Активність городян у вирішенні міських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проблем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Залучення туристів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Туристи, туристичні компанії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127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B3B3B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Високий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авторитет 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органів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місцевого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самоврядування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Стимулювання продажів місцевих виробників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B3B3B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Існуючі і потенційні ринки збуту</a:t>
                      </a:r>
                    </a:p>
                  </a:txBody>
                  <a:tcPr marL="32830" marR="32830" marT="36007" marB="360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26666" name="Номер слайда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5183C95-90D4-44E2-B5F9-36E90D6C8DB3}" type="slidenum">
              <a:rPr lang="uk-UA" altLang="en-US" smtClean="0">
                <a:solidFill>
                  <a:srgbClr val="678C94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uk-UA" altLang="en-US" smtClean="0">
              <a:solidFill>
                <a:srgbClr val="678C94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91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Номер слайда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endParaRPr lang="ru-RU" sz="120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27682" name="Group 3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812081"/>
              </p:ext>
            </p:extLst>
          </p:nvPr>
        </p:nvGraphicFramePr>
        <p:xfrm>
          <a:off x="251520" y="804650"/>
          <a:ext cx="8712968" cy="5221542"/>
        </p:xfrm>
        <a:graphic>
          <a:graphicData uri="http://schemas.openxmlformats.org/drawingml/2006/table">
            <a:tbl>
              <a:tblPr/>
              <a:tblGrid>
                <a:gridCol w="26918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871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339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84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Цілі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Задачі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Цільові аудиторії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5331">
                <a:tc rowSpan="5">
                  <a:txBody>
                    <a:bodyPr/>
                    <a:lstStyle/>
                    <a:p>
                      <a:pPr marL="261938" marR="0" lvl="0" indent="-2619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Зростання добробуту жителів</a:t>
                      </a:r>
                    </a:p>
                    <a:p>
                      <a:pPr marL="261938" marR="0" lvl="0" indent="-2619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Висока якість міського середовища</a:t>
                      </a:r>
                    </a:p>
                    <a:p>
                      <a:pPr marL="261938" marR="0" lvl="0" indent="-2619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Активний економічний розвиток</a:t>
                      </a:r>
                    </a:p>
                    <a:p>
                      <a:pPr marL="261938" marR="0" lvl="0" indent="-2619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Конкурентоздат-ність міста на ринках праці, капіталів, ідей</a:t>
                      </a:r>
                    </a:p>
                    <a:p>
                      <a:pPr marL="261938" marR="0" lvl="0" indent="-2619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Добрий імідж міста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Привабливість життя в місті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Потенційні жителі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4533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Сприятливий інвестиційний клімат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Потенційні інвестори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619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Залучення туристів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Туристи, туристичні компанії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7327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Стимулювання продаж місцевих виробників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Потенційні ринки збуту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6669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Укріплення репутації міста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3"/>
                        </a:rPr>
                        <a:t>http://www.youtube.com/watch?v=IZkilfNPn9M 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Вищі рівні влади, сусіди, зарубіжні партнери, асоціації…</a:t>
                      </a:r>
                    </a:p>
                  </a:txBody>
                  <a:tcPr marL="88174" marR="88174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899592" y="0"/>
            <a:ext cx="8352358" cy="76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0" hangingPunct="0"/>
            <a:r>
              <a:rPr lang="uk-UA" altLang="en-US" sz="3000" b="1" dirty="0" smtClean="0">
                <a:solidFill>
                  <a:srgbClr val="88003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ЗОВНІШНІЙ МАРКЕТИНГ</a:t>
            </a:r>
            <a:endParaRPr lang="en-US" altLang="en-US" sz="3000" b="1" dirty="0">
              <a:solidFill>
                <a:srgbClr val="88003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7678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0864A57-D84C-4E55-ADC3-EDE2C3CE0728}" type="slidenum">
              <a:rPr lang="uk-UA" altLang="en-US" smtClean="0">
                <a:solidFill>
                  <a:srgbClr val="678C94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uk-UA" altLang="en-US" smtClean="0">
              <a:solidFill>
                <a:srgbClr val="678C94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87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646113" y="1556792"/>
            <a:ext cx="7848600" cy="417037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uk-UA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uk-UA" sz="3200" b="1" dirty="0">
                <a:latin typeface="Tahoma" panose="020B0604030504040204" pitchFamily="34" charset="0"/>
                <a:cs typeface="Tahoma" panose="020B0604030504040204" pitchFamily="34" charset="0"/>
              </a:rPr>
              <a:t>Цільові аудиторії: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uk-UA" sz="3200" dirty="0" smtClean="0">
                <a:latin typeface="Tahoma" panose="020B0604030504040204" pitchFamily="34" charset="0"/>
                <a:cs typeface="Tahoma" panose="020B0604030504040204" pitchFamily="34" charset="0"/>
              </a:rPr>
              <a:t>інвестори</a:t>
            </a:r>
            <a:r>
              <a:rPr lang="uk-UA" sz="3200" dirty="0">
                <a:latin typeface="Tahoma" panose="020B0604030504040204" pitchFamily="34" charset="0"/>
                <a:cs typeface="Tahoma" panose="020B0604030504040204" pitchFamily="34" charset="0"/>
              </a:rPr>
              <a:t>,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uk-UA" sz="3200" dirty="0">
                <a:latin typeface="Tahoma" panose="020B0604030504040204" pitchFamily="34" charset="0"/>
                <a:cs typeface="Tahoma" panose="020B0604030504040204" pitchFamily="34" charset="0"/>
              </a:rPr>
              <a:t>туристи,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uk-UA" sz="3200" dirty="0">
                <a:latin typeface="Tahoma" panose="020B0604030504040204" pitchFamily="34" charset="0"/>
                <a:cs typeface="Tahoma" panose="020B0604030504040204" pitchFamily="34" charset="0"/>
              </a:rPr>
              <a:t>сторонні групи впливу,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uk-UA" sz="3200" dirty="0">
                <a:latin typeface="Tahoma" panose="020B0604030504040204" pitchFamily="34" charset="0"/>
                <a:cs typeface="Tahoma" panose="020B0604030504040204" pitchFamily="34" charset="0"/>
              </a:rPr>
              <a:t>потенційні мешканці </a:t>
            </a:r>
            <a:endParaRPr lang="uk-UA" sz="3200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uk-UA" sz="3200" dirty="0" smtClean="0">
                <a:latin typeface="Tahoma" panose="020B0604030504040204" pitchFamily="34" charset="0"/>
                <a:cs typeface="Tahoma" panose="020B0604030504040204" pitchFamily="34" charset="0"/>
              </a:rPr>
              <a:t>жителі міста…. </a:t>
            </a:r>
            <a:endParaRPr lang="uk-UA" sz="32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uk-UA" dirty="0"/>
              <a:t>Сегментування ринку, </a:t>
            </a:r>
            <a:r>
              <a:rPr lang="uk-UA" dirty="0" smtClean="0"/>
              <a:t>Визначення маркетингових заходів</a:t>
            </a:r>
            <a:endParaRPr lang="ru-RU" dirty="0"/>
          </a:p>
        </p:txBody>
      </p:sp>
      <p:cxnSp>
        <p:nvCxnSpPr>
          <p:cNvPr id="6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9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8588"/>
            <a:ext cx="8229600" cy="1435100"/>
          </a:xfrm>
          <a:solidFill>
            <a:srgbClr val="FFFFFF"/>
          </a:solidFill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uk-UA" b="1" smtClean="0"/>
              <a:t>Алгоритм цільового маркетингу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62586240"/>
              </p:ext>
            </p:extLst>
          </p:nvPr>
        </p:nvGraphicFramePr>
        <p:xfrm>
          <a:off x="0" y="1052736"/>
          <a:ext cx="9036496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213795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481" y="188640"/>
            <a:ext cx="8229600" cy="1139825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Сегментування</a:t>
            </a:r>
            <a:r>
              <a:rPr lang="ru-RU" dirty="0"/>
              <a:t> ринку, </a:t>
            </a:r>
            <a:r>
              <a:rPr lang="uk-UA" dirty="0"/>
              <a:t>визначення цільової аудиторії</a:t>
            </a:r>
            <a:endParaRPr lang="ru-RU" dirty="0"/>
          </a:p>
        </p:txBody>
      </p:sp>
      <p:cxnSp>
        <p:nvCxnSpPr>
          <p:cNvPr id="6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FF087A60-DBC5-4582-B1FD-AD6692369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52" y="4890556"/>
            <a:ext cx="8856984" cy="4154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708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8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uk-UA" alt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FD2AFA9B-971D-4F1A-A176-97D3FAA1E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69" y="1422909"/>
            <a:ext cx="8571867" cy="969496"/>
          </a:xfrm>
          <a:prstGeom prst="rect">
            <a:avLst/>
          </a:prstGeom>
          <a:solidFill>
            <a:srgbClr val="FFFFFF"/>
          </a:solidFill>
          <a:ln w="19050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CC330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Функція потреб - «що» задовольняється. </a:t>
            </a: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Це відповідь на питання: «</a:t>
            </a: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CC330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Навіщо споживачі здійснили свій вибір конкретної території, які потреби і бажання споживачі сподіваються тим самим задовольнити?»</a:t>
            </a:r>
            <a:endParaRPr kumimoji="0" lang="uk-UA" altLang="uk-UA" sz="2000" b="0" i="0" u="none" strike="noStrike" cap="none" normalizeH="0" baseline="0" dirty="0">
              <a:ln>
                <a:noFill/>
              </a:ln>
              <a:solidFill>
                <a:srgbClr val="CC33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6372F25B-BCB2-4277-AF91-3053518CA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700" y="2392405"/>
            <a:ext cx="8571867" cy="4047262"/>
          </a:xfrm>
          <a:prstGeom prst="rect">
            <a:avLst/>
          </a:prstGeom>
          <a:solidFill>
            <a:srgbClr val="FFFFFF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708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Для людини при оцінці території </a:t>
            </a:r>
            <a:r>
              <a:rPr kumimoji="0" lang="uk-UA" altLang="uk-UA" sz="2000" b="1" i="0" u="sng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як місця постійного проживання </a:t>
            </a:r>
            <a:r>
              <a:rPr kumimoji="0" lang="uk-UA" altLang="uk-UA" sz="2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значимі: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uk-UA" sz="2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• </a:t>
            </a: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конкретні характеристики клімату;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• наявність роботи за наявною спеціальністю;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• очікуваний рівень заробітної плати (прибутку) і додаткових доходів;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• рівень очікуваних витрат на даній території;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• якість житла і комунального обслуговування;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• наявність освітніх установ, якість освіти і </a:t>
            </a:r>
            <a:r>
              <a:rPr kumimoji="0" lang="uk-UA" altLang="uk-UA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т.д</a:t>
            </a: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.;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• якість медичної допомоги, наявність оздоровчих об'єктів;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• наявність об'єктів і якість послуг в галузі культури, спорту, дозвілля і розваги;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• толерантність місцевої громади 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……..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uk-UA" alt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2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481" y="188640"/>
            <a:ext cx="8229600" cy="1139825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Сегментування</a:t>
            </a:r>
            <a:r>
              <a:rPr lang="ru-RU" dirty="0"/>
              <a:t> ринку, </a:t>
            </a:r>
            <a:r>
              <a:rPr lang="uk-UA" dirty="0"/>
              <a:t>визначення цільової аудиторії</a:t>
            </a:r>
            <a:endParaRPr lang="ru-RU" dirty="0"/>
          </a:p>
        </p:txBody>
      </p:sp>
      <p:cxnSp>
        <p:nvCxnSpPr>
          <p:cNvPr id="6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FF087A60-DBC5-4582-B1FD-AD6692369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52" y="4890556"/>
            <a:ext cx="8856984" cy="4154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708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8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uk-UA" alt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6372F25B-BCB2-4277-AF91-3053518CA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52" y="4936722"/>
            <a:ext cx="8571867" cy="3231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708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06B9D23F-0242-4639-B5A4-78A51853F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946" y="1140419"/>
            <a:ext cx="8239919" cy="4847481"/>
          </a:xfrm>
          <a:prstGeom prst="rect">
            <a:avLst/>
          </a:prstGeom>
          <a:solidFill>
            <a:srgbClr val="FFFFFF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708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24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inherit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Якщо </a:t>
            </a: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людина розглядає територію, </a:t>
            </a:r>
            <a:r>
              <a:rPr kumimoji="0" lang="uk-UA" altLang="uk-UA" sz="2400" b="1" i="0" u="sng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як місце тимчасового перебування</a:t>
            </a: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, в якості туриста з неділовими цілями візиту, то для нього важливо: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наявність пам'яток, бажано, відомих, популярних, унікальних;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умови проживання і розвиток послуг гостинності;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безпеку для життя;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кількість, якість, форми відпочинку і розваг і дозвілля;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рівень цін на товари та послуги;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доброзичливість населення та ряд інших характеристик території.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uk-UA" alt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607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481" y="188640"/>
            <a:ext cx="8229600" cy="1139825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Сегментування</a:t>
            </a:r>
            <a:r>
              <a:rPr lang="ru-RU" dirty="0"/>
              <a:t> ринку, </a:t>
            </a:r>
            <a:r>
              <a:rPr lang="uk-UA" dirty="0"/>
              <a:t>визначення цільової аудиторії</a:t>
            </a:r>
            <a:endParaRPr lang="ru-RU" dirty="0"/>
          </a:p>
        </p:txBody>
      </p:sp>
      <p:cxnSp>
        <p:nvCxnSpPr>
          <p:cNvPr id="6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FF087A60-DBC5-4582-B1FD-AD6692369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52" y="4890556"/>
            <a:ext cx="8856984" cy="4154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708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8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uk-UA" alt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6372F25B-BCB2-4277-AF91-3053518CA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52" y="4936722"/>
            <a:ext cx="8571867" cy="3231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708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06B9D23F-0242-4639-B5A4-78A51853F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930" y="2374447"/>
            <a:ext cx="8821705" cy="3539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708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xmlns="" id="{756205A0-43C9-4EE1-8181-87BD934B0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59" y="1343398"/>
            <a:ext cx="8832376" cy="3431709"/>
          </a:xfrm>
          <a:prstGeom prst="rect">
            <a:avLst/>
          </a:prstGeom>
          <a:solidFill>
            <a:srgbClr val="FFFFFF"/>
          </a:solidFill>
          <a:ln w="9525">
            <a:solidFill>
              <a:srgbClr val="00B05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708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Критеріями при оцінці території як місця </a:t>
            </a:r>
            <a:r>
              <a:rPr kumimoji="0" lang="uk-UA" altLang="uk-UA" sz="2000" b="1" i="0" u="sng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здійснення бізнесу </a:t>
            </a:r>
            <a:r>
              <a:rPr kumimoji="0" lang="uk-UA" altLang="uk-UA" sz="20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є</a:t>
            </a: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наявність конкретних видів природних ресурсів, умови і форми їх використання;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рівень витрат виробництва при здійсненні діяльності на території;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uk-UA" altLang="uk-UA" sz="2000" dirty="0">
                <a:solidFill>
                  <a:srgbClr val="212121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uk-UA" altLang="uk-UA" sz="20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енергозабезпеченість</a:t>
            </a: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, транспортна забезпеченість, розвиток зв'язку;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uk-UA" altLang="uk-UA" sz="2000" dirty="0">
                <a:solidFill>
                  <a:srgbClr val="212121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можливість придбання або оренди землі, об'єктів нерухомості;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достатня кількість і якість робочої сили;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достатній обсяг платоспроможного попиту населення;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наявність і рівень розвитку бізнес-послуг;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існуючі форми та заходи підтримки розвитку бізнесу на території та ін.</a:t>
            </a: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uk-UA" alt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xmlns="" id="{D3B9816C-FC5C-49BF-B468-4BAF8DAB3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967" y="5217553"/>
            <a:ext cx="8320668" cy="969496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>
                <a:ln>
                  <a:noFill/>
                </a:ln>
                <a:solidFill>
                  <a:srgbClr val="CC330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Якщо територія розглядається як місце </a:t>
            </a:r>
            <a:r>
              <a:rPr kumimoji="0" lang="uk-UA" altLang="uk-UA" sz="2000" b="1" i="0" u="sng" strike="noStrike" cap="none" normalizeH="0" baseline="0" dirty="0">
                <a:ln>
                  <a:noFill/>
                </a:ln>
                <a:solidFill>
                  <a:srgbClr val="CC330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тимчасового ведення діяльності</a:t>
            </a:r>
            <a:r>
              <a:rPr kumimoji="0" lang="uk-UA" altLang="uk-UA" sz="20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, вище викладені характеристики території підлягають коригуванню в залежності від профілю діяльності і сезонності робіт. </a:t>
            </a:r>
            <a:endParaRPr kumimoji="0" lang="uk-UA" alt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736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481" y="188640"/>
            <a:ext cx="8229600" cy="1139825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uk-UA" b="0" cap="none" dirty="0">
                <a:solidFill>
                  <a:srgbClr val="212121"/>
                </a:solidFill>
                <a:effectLst/>
                <a:latin typeface="inherit"/>
              </a:rPr>
              <a:t/>
            </a:r>
            <a:br>
              <a:rPr lang="uk-UA" altLang="uk-UA" b="0" cap="none" dirty="0">
                <a:solidFill>
                  <a:srgbClr val="212121"/>
                </a:solidFill>
                <a:effectLst/>
                <a:latin typeface="inherit"/>
              </a:rPr>
            </a:br>
            <a:r>
              <a:rPr lang="uk-UA" dirty="0"/>
              <a:t>Сегментування</a:t>
            </a:r>
            <a:r>
              <a:rPr lang="ru-RU" dirty="0"/>
              <a:t> ринку, </a:t>
            </a:r>
            <a:r>
              <a:rPr lang="uk-UA" dirty="0"/>
              <a:t>визначення цільової аудиторії</a:t>
            </a:r>
            <a:endParaRPr lang="ru-RU" dirty="0"/>
          </a:p>
        </p:txBody>
      </p:sp>
      <p:cxnSp>
        <p:nvCxnSpPr>
          <p:cNvPr id="6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8F8F9FCD-0EAE-408C-B99E-C7590CEAE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3753065"/>
            <a:ext cx="8296459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/>
            <a:endParaRPr lang="uk-UA" altLang="uk-UA" dirty="0">
              <a:latin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2E32C44-163B-44AF-82F6-6F957D45F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587386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960BEE1C-872C-4861-82F4-0166B4387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482" y="1007532"/>
            <a:ext cx="67326" cy="18466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.</a:t>
            </a:r>
            <a:r>
              <a:rPr kumimoji="0" lang="uk-UA" altLang="uk-UA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D7389825-A7A5-4002-89C2-B3CFFFE70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1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0CC12D26-8B29-40B7-9C21-DF92FF8FB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55" y="1860236"/>
            <a:ext cx="5314075" cy="43396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400" b="1" dirty="0">
                <a:solidFill>
                  <a:schemeClr val="accent5">
                    <a:lumMod val="50000"/>
                  </a:schemeClr>
                </a:solidFill>
                <a:latin typeface="inherit"/>
              </a:rPr>
              <a:t>С</a:t>
            </a: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</a:rPr>
              <a:t>поживачі території (цільові групи) 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</a:rPr>
              <a:t>можуть бути поділені на 4 групи: 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uk-UA" altLang="uk-UA" sz="2000" b="1" dirty="0">
                <a:solidFill>
                  <a:srgbClr val="212121"/>
                </a:solidFill>
                <a:latin typeface="inherit"/>
              </a:rPr>
              <a:t>Відвідувачі</a:t>
            </a:r>
            <a:r>
              <a:rPr lang="uk-UA" altLang="uk-UA" sz="2000" dirty="0">
                <a:solidFill>
                  <a:srgbClr val="212121"/>
                </a:solidFill>
                <a:latin typeface="inherit"/>
              </a:rPr>
              <a:t>  - які приїхали для участі в конференціях, комерційних переговорах або як туристи. 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uk-UA" altLang="uk-UA" sz="2000" b="1" dirty="0">
                <a:solidFill>
                  <a:srgbClr val="212121"/>
                </a:solidFill>
                <a:latin typeface="inherit"/>
              </a:rPr>
              <a:t>Місцеве населення – громада: </a:t>
            </a:r>
            <a:r>
              <a:rPr lang="uk-UA" altLang="uk-UA" sz="2000" dirty="0">
                <a:solidFill>
                  <a:srgbClr val="212121"/>
                </a:solidFill>
                <a:latin typeface="inherit"/>
              </a:rPr>
              <a:t>професійні працівники, інвестори, підприємці, пенсіонери та ін.;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uk-UA" altLang="uk-UA" sz="2000" b="1" dirty="0">
                <a:solidFill>
                  <a:srgbClr val="212121"/>
                </a:solidFill>
                <a:latin typeface="inherit"/>
              </a:rPr>
              <a:t>Бізнес і промисловість (внутрішні інвестори)</a:t>
            </a:r>
            <a:endParaRPr lang="uk-UA" altLang="uk-UA" sz="2000" dirty="0">
              <a:solidFill>
                <a:srgbClr val="212121"/>
              </a:solidFill>
              <a:latin typeface="inherit"/>
            </a:endParaRP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uk-UA" altLang="uk-UA" sz="2000" b="1" dirty="0">
                <a:solidFill>
                  <a:srgbClr val="212121"/>
                </a:solidFill>
                <a:latin typeface="inherit"/>
              </a:rPr>
              <a:t>Експортні ринки - </a:t>
            </a:r>
            <a:r>
              <a:rPr lang="uk-UA" altLang="uk-UA" sz="2000" dirty="0">
                <a:solidFill>
                  <a:srgbClr val="212121"/>
                </a:solidFill>
                <a:latin typeface="inherit"/>
              </a:rPr>
              <a:t>представники інших територій, зацікавлені у дані території.</a:t>
            </a:r>
            <a:r>
              <a:rPr lang="uk-UA" altLang="uk-UA" sz="2000" dirty="0"/>
              <a:t> </a:t>
            </a:r>
            <a:endParaRPr lang="uk-UA" altLang="uk-UA" sz="2000" dirty="0">
              <a:latin typeface="Arial" panose="020B0604020202020204" pitchFamily="34" charset="0"/>
            </a:endParaRPr>
          </a:p>
          <a:p>
            <a:pPr lvl="0" algn="r"/>
            <a:r>
              <a:rPr lang="uk-UA" sz="1400" i="1" dirty="0"/>
              <a:t>Ф. </a:t>
            </a:r>
            <a:r>
              <a:rPr lang="uk-UA" sz="1400" i="1" dirty="0" err="1"/>
              <a:t>Котлер</a:t>
            </a:r>
            <a:endParaRPr lang="uk-UA" sz="1400" i="1" dirty="0"/>
          </a:p>
        </p:txBody>
      </p:sp>
      <p:grpSp>
        <p:nvGrpSpPr>
          <p:cNvPr id="9" name="Group 64520">
            <a:extLst>
              <a:ext uri="{FF2B5EF4-FFF2-40B4-BE49-F238E27FC236}">
                <a16:creationId xmlns:a16="http://schemas.microsoft.com/office/drawing/2014/main" xmlns="" id="{252E1405-7379-460A-A62E-B7D5885646E1}"/>
              </a:ext>
            </a:extLst>
          </p:cNvPr>
          <p:cNvGrpSpPr/>
          <p:nvPr/>
        </p:nvGrpSpPr>
        <p:grpSpPr>
          <a:xfrm>
            <a:off x="5543472" y="1723988"/>
            <a:ext cx="3813673" cy="2306076"/>
            <a:chOff x="231353" y="129502"/>
            <a:chExt cx="2210437" cy="1394206"/>
          </a:xfrm>
        </p:grpSpPr>
        <p:sp>
          <p:nvSpPr>
            <p:cNvPr id="10" name="Shape 761">
              <a:extLst>
                <a:ext uri="{FF2B5EF4-FFF2-40B4-BE49-F238E27FC236}">
                  <a16:creationId xmlns:a16="http://schemas.microsoft.com/office/drawing/2014/main" xmlns="" id="{EFC57A96-575B-436A-B5B1-EEFBEE8FAC9F}"/>
                </a:ext>
              </a:extLst>
            </p:cNvPr>
            <p:cNvSpPr/>
            <p:nvPr/>
          </p:nvSpPr>
          <p:spPr>
            <a:xfrm>
              <a:off x="785162" y="142202"/>
              <a:ext cx="977303" cy="977303"/>
            </a:xfrm>
            <a:custGeom>
              <a:avLst/>
              <a:gdLst/>
              <a:ahLst/>
              <a:cxnLst/>
              <a:rect l="0" t="0" r="0" b="0"/>
              <a:pathLst>
                <a:path w="977303" h="977303">
                  <a:moveTo>
                    <a:pt x="488658" y="0"/>
                  </a:moveTo>
                  <a:cubicBezTo>
                    <a:pt x="758533" y="0"/>
                    <a:pt x="977303" y="218783"/>
                    <a:pt x="977303" y="488658"/>
                  </a:cubicBezTo>
                  <a:cubicBezTo>
                    <a:pt x="977303" y="758533"/>
                    <a:pt x="758533" y="977303"/>
                    <a:pt x="488658" y="977303"/>
                  </a:cubicBezTo>
                  <a:cubicBezTo>
                    <a:pt x="218783" y="977303"/>
                    <a:pt x="0" y="758533"/>
                    <a:pt x="0" y="488658"/>
                  </a:cubicBezTo>
                  <a:cubicBezTo>
                    <a:pt x="0" y="218783"/>
                    <a:pt x="218783" y="0"/>
                    <a:pt x="488658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DFE9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1" name="Shape 762">
              <a:extLst>
                <a:ext uri="{FF2B5EF4-FFF2-40B4-BE49-F238E27FC236}">
                  <a16:creationId xmlns:a16="http://schemas.microsoft.com/office/drawing/2014/main" xmlns="" id="{CEE17531-3009-4CEA-8FCC-69173929DA5C}"/>
                </a:ext>
              </a:extLst>
            </p:cNvPr>
            <p:cNvSpPr/>
            <p:nvPr/>
          </p:nvSpPr>
          <p:spPr>
            <a:xfrm>
              <a:off x="983117" y="1511008"/>
              <a:ext cx="0" cy="6350"/>
            </a:xfrm>
            <a:custGeom>
              <a:avLst/>
              <a:gdLst/>
              <a:ahLst/>
              <a:cxnLst/>
              <a:rect l="0" t="0" r="0" b="0"/>
              <a:pathLst>
                <a:path h="6350">
                  <a:moveTo>
                    <a:pt x="0" y="6350"/>
                  </a:move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0D8A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2" name="Shape 763">
              <a:extLst>
                <a:ext uri="{FF2B5EF4-FFF2-40B4-BE49-F238E27FC236}">
                  <a16:creationId xmlns:a16="http://schemas.microsoft.com/office/drawing/2014/main" xmlns="" id="{EF58049D-6F8C-4BB5-A90E-027211F5370A}"/>
                </a:ext>
              </a:extLst>
            </p:cNvPr>
            <p:cNvSpPr/>
            <p:nvPr/>
          </p:nvSpPr>
          <p:spPr>
            <a:xfrm>
              <a:off x="519314" y="594283"/>
              <a:ext cx="785140" cy="923074"/>
            </a:xfrm>
            <a:custGeom>
              <a:avLst/>
              <a:gdLst/>
              <a:ahLst/>
              <a:cxnLst/>
              <a:rect l="0" t="0" r="0" b="0"/>
              <a:pathLst>
                <a:path w="785140" h="923074">
                  <a:moveTo>
                    <a:pt x="286220" y="0"/>
                  </a:moveTo>
                  <a:cubicBezTo>
                    <a:pt x="284988" y="14148"/>
                    <a:pt x="284353" y="28461"/>
                    <a:pt x="284353" y="42926"/>
                  </a:cubicBezTo>
                  <a:cubicBezTo>
                    <a:pt x="284353" y="258280"/>
                    <a:pt x="423672" y="441097"/>
                    <a:pt x="617093" y="506171"/>
                  </a:cubicBezTo>
                  <a:cubicBezTo>
                    <a:pt x="633387" y="629641"/>
                    <a:pt x="695223" y="738797"/>
                    <a:pt x="785140" y="816166"/>
                  </a:cubicBezTo>
                  <a:cubicBezTo>
                    <a:pt x="702348" y="883044"/>
                    <a:pt x="597027" y="923062"/>
                    <a:pt x="482308" y="923074"/>
                  </a:cubicBezTo>
                  <a:cubicBezTo>
                    <a:pt x="349098" y="923062"/>
                    <a:pt x="228562" y="869099"/>
                    <a:pt x="141275" y="781812"/>
                  </a:cubicBezTo>
                  <a:cubicBezTo>
                    <a:pt x="53975" y="694512"/>
                    <a:pt x="13" y="573977"/>
                    <a:pt x="0" y="440779"/>
                  </a:cubicBezTo>
                  <a:cubicBezTo>
                    <a:pt x="13" y="307569"/>
                    <a:pt x="53975" y="187033"/>
                    <a:pt x="141275" y="99733"/>
                  </a:cubicBezTo>
                  <a:cubicBezTo>
                    <a:pt x="182804" y="58204"/>
                    <a:pt x="231851" y="24219"/>
                    <a:pt x="286220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0D8A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3" name="Shape 764">
              <a:extLst>
                <a:ext uri="{FF2B5EF4-FFF2-40B4-BE49-F238E27FC236}">
                  <a16:creationId xmlns:a16="http://schemas.microsoft.com/office/drawing/2014/main" xmlns="" id="{40F5161C-A3D4-4B50-985C-4D7DD07045BB}"/>
                </a:ext>
              </a:extLst>
            </p:cNvPr>
            <p:cNvSpPr/>
            <p:nvPr/>
          </p:nvSpPr>
          <p:spPr>
            <a:xfrm>
              <a:off x="785162" y="546405"/>
              <a:ext cx="500786" cy="547700"/>
            </a:xfrm>
            <a:custGeom>
              <a:avLst/>
              <a:gdLst/>
              <a:ahLst/>
              <a:cxnLst/>
              <a:rect l="0" t="0" r="0" b="0"/>
              <a:pathLst>
                <a:path w="500786" h="547700">
                  <a:moveTo>
                    <a:pt x="197955" y="0"/>
                  </a:moveTo>
                  <a:cubicBezTo>
                    <a:pt x="312674" y="0"/>
                    <a:pt x="417995" y="40031"/>
                    <a:pt x="500786" y="106909"/>
                  </a:cubicBezTo>
                  <a:cubicBezTo>
                    <a:pt x="395275" y="197688"/>
                    <a:pt x="328460" y="332194"/>
                    <a:pt x="328447" y="482308"/>
                  </a:cubicBezTo>
                  <a:cubicBezTo>
                    <a:pt x="328447" y="504482"/>
                    <a:pt x="329908" y="526288"/>
                    <a:pt x="332740" y="547700"/>
                  </a:cubicBezTo>
                  <a:cubicBezTo>
                    <a:pt x="139319" y="482626"/>
                    <a:pt x="0" y="299809"/>
                    <a:pt x="0" y="84455"/>
                  </a:cubicBezTo>
                  <a:cubicBezTo>
                    <a:pt x="0" y="69990"/>
                    <a:pt x="635" y="55677"/>
                    <a:pt x="1867" y="41529"/>
                  </a:cubicBezTo>
                  <a:cubicBezTo>
                    <a:pt x="61773" y="14834"/>
                    <a:pt x="128118" y="0"/>
                    <a:pt x="197955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A1D0A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4" name="Shape 765">
              <a:extLst>
                <a:ext uri="{FF2B5EF4-FFF2-40B4-BE49-F238E27FC236}">
                  <a16:creationId xmlns:a16="http://schemas.microsoft.com/office/drawing/2014/main" xmlns="" id="{B0441372-C72C-4ABD-A75F-BDD7649CFC73}"/>
                </a:ext>
              </a:extLst>
            </p:cNvPr>
            <p:cNvSpPr/>
            <p:nvPr/>
          </p:nvSpPr>
          <p:spPr>
            <a:xfrm>
              <a:off x="488122" y="573431"/>
              <a:ext cx="807745" cy="950277"/>
            </a:xfrm>
            <a:custGeom>
              <a:avLst/>
              <a:gdLst/>
              <a:ahLst/>
              <a:cxnLst/>
              <a:rect l="0" t="0" r="0" b="0"/>
              <a:pathLst>
                <a:path w="807745" h="950277">
                  <a:moveTo>
                    <a:pt x="300380" y="0"/>
                  </a:moveTo>
                  <a:cubicBezTo>
                    <a:pt x="299822" y="4800"/>
                    <a:pt x="299326" y="9652"/>
                    <a:pt x="298907" y="14503"/>
                  </a:cubicBezTo>
                  <a:cubicBezTo>
                    <a:pt x="244539" y="38722"/>
                    <a:pt x="195491" y="72707"/>
                    <a:pt x="153962" y="114236"/>
                  </a:cubicBezTo>
                  <a:cubicBezTo>
                    <a:pt x="66662" y="201536"/>
                    <a:pt x="12700" y="322072"/>
                    <a:pt x="12687" y="455282"/>
                  </a:cubicBezTo>
                  <a:cubicBezTo>
                    <a:pt x="12700" y="588480"/>
                    <a:pt x="66662" y="709015"/>
                    <a:pt x="153962" y="796315"/>
                  </a:cubicBezTo>
                  <a:cubicBezTo>
                    <a:pt x="241249" y="883602"/>
                    <a:pt x="361785" y="937565"/>
                    <a:pt x="494995" y="937577"/>
                  </a:cubicBezTo>
                  <a:cubicBezTo>
                    <a:pt x="609714" y="937565"/>
                    <a:pt x="715035" y="897547"/>
                    <a:pt x="797827" y="830669"/>
                  </a:cubicBezTo>
                  <a:cubicBezTo>
                    <a:pt x="801103" y="833488"/>
                    <a:pt x="804393" y="836244"/>
                    <a:pt x="807745" y="838974"/>
                  </a:cubicBezTo>
                  <a:cubicBezTo>
                    <a:pt x="722490" y="908545"/>
                    <a:pt x="613613" y="950277"/>
                    <a:pt x="494995" y="950277"/>
                  </a:cubicBezTo>
                  <a:cubicBezTo>
                    <a:pt x="221615" y="950265"/>
                    <a:pt x="0" y="728662"/>
                    <a:pt x="0" y="455282"/>
                  </a:cubicBezTo>
                  <a:cubicBezTo>
                    <a:pt x="0" y="250990"/>
                    <a:pt x="123761" y="75603"/>
                    <a:pt x="300380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5" name="Shape 766">
              <a:extLst>
                <a:ext uri="{FF2B5EF4-FFF2-40B4-BE49-F238E27FC236}">
                  <a16:creationId xmlns:a16="http://schemas.microsoft.com/office/drawing/2014/main" xmlns="" id="{B0DE2435-10D8-4747-B354-99917F51F736}"/>
                </a:ext>
              </a:extLst>
            </p:cNvPr>
            <p:cNvSpPr/>
            <p:nvPr/>
          </p:nvSpPr>
          <p:spPr>
            <a:xfrm>
              <a:off x="787029" y="533705"/>
              <a:ext cx="508838" cy="119609"/>
            </a:xfrm>
            <a:custGeom>
              <a:avLst/>
              <a:gdLst/>
              <a:ahLst/>
              <a:cxnLst/>
              <a:rect l="0" t="0" r="0" b="0"/>
              <a:pathLst>
                <a:path w="508838" h="119609">
                  <a:moveTo>
                    <a:pt x="196088" y="0"/>
                  </a:moveTo>
                  <a:cubicBezTo>
                    <a:pt x="314706" y="0"/>
                    <a:pt x="423583" y="41732"/>
                    <a:pt x="508838" y="111303"/>
                  </a:cubicBezTo>
                  <a:cubicBezTo>
                    <a:pt x="505485" y="114033"/>
                    <a:pt x="502196" y="116789"/>
                    <a:pt x="498920" y="119609"/>
                  </a:cubicBezTo>
                  <a:cubicBezTo>
                    <a:pt x="416128" y="52731"/>
                    <a:pt x="310807" y="12700"/>
                    <a:pt x="196088" y="12700"/>
                  </a:cubicBezTo>
                  <a:cubicBezTo>
                    <a:pt x="126251" y="12700"/>
                    <a:pt x="59906" y="27534"/>
                    <a:pt x="0" y="54229"/>
                  </a:cubicBezTo>
                  <a:cubicBezTo>
                    <a:pt x="419" y="49378"/>
                    <a:pt x="914" y="44526"/>
                    <a:pt x="1473" y="39725"/>
                  </a:cubicBezTo>
                  <a:cubicBezTo>
                    <a:pt x="61214" y="14148"/>
                    <a:pt x="126987" y="0"/>
                    <a:pt x="196088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DF2F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6" name="Shape 767">
              <a:extLst>
                <a:ext uri="{FF2B5EF4-FFF2-40B4-BE49-F238E27FC236}">
                  <a16:creationId xmlns:a16="http://schemas.microsoft.com/office/drawing/2014/main" xmlns="" id="{E922CFBB-E681-4488-A645-065BAD8B5D57}"/>
                </a:ext>
              </a:extLst>
            </p:cNvPr>
            <p:cNvSpPr/>
            <p:nvPr/>
          </p:nvSpPr>
          <p:spPr>
            <a:xfrm>
              <a:off x="1608618" y="1511008"/>
              <a:ext cx="0" cy="6350"/>
            </a:xfrm>
            <a:custGeom>
              <a:avLst/>
              <a:gdLst/>
              <a:ahLst/>
              <a:cxnLst/>
              <a:rect l="0" t="0" r="0" b="0"/>
              <a:pathLst>
                <a:path h="6350">
                  <a:moveTo>
                    <a:pt x="0" y="6350"/>
                  </a:move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3E0E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7" name="Shape 768">
              <a:extLst>
                <a:ext uri="{FF2B5EF4-FFF2-40B4-BE49-F238E27FC236}">
                  <a16:creationId xmlns:a16="http://schemas.microsoft.com/office/drawing/2014/main" xmlns="" id="{80319EE8-A8A6-4335-93A8-0B962EA7E3F2}"/>
                </a:ext>
              </a:extLst>
            </p:cNvPr>
            <p:cNvSpPr/>
            <p:nvPr/>
          </p:nvSpPr>
          <p:spPr>
            <a:xfrm>
              <a:off x="1305786" y="570230"/>
              <a:ext cx="785127" cy="940778"/>
            </a:xfrm>
            <a:custGeom>
              <a:avLst/>
              <a:gdLst/>
              <a:ahLst/>
              <a:cxnLst/>
              <a:rect l="0" t="0" r="0" b="0"/>
              <a:pathLst>
                <a:path w="785127" h="940778">
                  <a:moveTo>
                    <a:pt x="452958" y="0"/>
                  </a:moveTo>
                  <a:cubicBezTo>
                    <a:pt x="525755" y="23825"/>
                    <a:pt x="590918" y="64503"/>
                    <a:pt x="643865" y="117437"/>
                  </a:cubicBezTo>
                  <a:cubicBezTo>
                    <a:pt x="731152" y="204737"/>
                    <a:pt x="785127" y="325272"/>
                    <a:pt x="785127" y="458482"/>
                  </a:cubicBezTo>
                  <a:cubicBezTo>
                    <a:pt x="785127" y="591680"/>
                    <a:pt x="731152" y="712216"/>
                    <a:pt x="643865" y="799516"/>
                  </a:cubicBezTo>
                  <a:cubicBezTo>
                    <a:pt x="556565" y="886803"/>
                    <a:pt x="436029" y="940765"/>
                    <a:pt x="302832" y="940778"/>
                  </a:cubicBezTo>
                  <a:cubicBezTo>
                    <a:pt x="188100" y="940765"/>
                    <a:pt x="82779" y="900747"/>
                    <a:pt x="0" y="833869"/>
                  </a:cubicBezTo>
                  <a:cubicBezTo>
                    <a:pt x="94310" y="752716"/>
                    <a:pt x="157721" y="636613"/>
                    <a:pt x="170104" y="505663"/>
                  </a:cubicBezTo>
                  <a:cubicBezTo>
                    <a:pt x="339153" y="428790"/>
                    <a:pt x="456680" y="258432"/>
                    <a:pt x="456680" y="60630"/>
                  </a:cubicBezTo>
                  <a:cubicBezTo>
                    <a:pt x="456680" y="40106"/>
                    <a:pt x="455409" y="19850"/>
                    <a:pt x="452958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3E0E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8" name="Shape 769">
              <a:extLst>
                <a:ext uri="{FF2B5EF4-FFF2-40B4-BE49-F238E27FC236}">
                  <a16:creationId xmlns:a16="http://schemas.microsoft.com/office/drawing/2014/main" xmlns="" id="{69480528-92B1-4049-A991-57F4239D4FF8}"/>
                </a:ext>
              </a:extLst>
            </p:cNvPr>
            <p:cNvSpPr/>
            <p:nvPr/>
          </p:nvSpPr>
          <p:spPr>
            <a:xfrm>
              <a:off x="1305786" y="546404"/>
              <a:ext cx="456679" cy="529489"/>
            </a:xfrm>
            <a:custGeom>
              <a:avLst/>
              <a:gdLst/>
              <a:ahLst/>
              <a:cxnLst/>
              <a:rect l="0" t="0" r="0" b="0"/>
              <a:pathLst>
                <a:path w="456679" h="529489">
                  <a:moveTo>
                    <a:pt x="302831" y="0"/>
                  </a:moveTo>
                  <a:cubicBezTo>
                    <a:pt x="355257" y="0"/>
                    <a:pt x="405714" y="8357"/>
                    <a:pt x="452958" y="23825"/>
                  </a:cubicBezTo>
                  <a:cubicBezTo>
                    <a:pt x="455409" y="43676"/>
                    <a:pt x="456679" y="63932"/>
                    <a:pt x="456679" y="84455"/>
                  </a:cubicBezTo>
                  <a:cubicBezTo>
                    <a:pt x="456679" y="282258"/>
                    <a:pt x="339154" y="452615"/>
                    <a:pt x="170104" y="529489"/>
                  </a:cubicBezTo>
                  <a:cubicBezTo>
                    <a:pt x="171577" y="513957"/>
                    <a:pt x="172326" y="498221"/>
                    <a:pt x="172326" y="482308"/>
                  </a:cubicBezTo>
                  <a:cubicBezTo>
                    <a:pt x="172326" y="332194"/>
                    <a:pt x="105499" y="197688"/>
                    <a:pt x="0" y="106909"/>
                  </a:cubicBezTo>
                  <a:cubicBezTo>
                    <a:pt x="82778" y="40031"/>
                    <a:pt x="188100" y="0"/>
                    <a:pt x="302831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A6D8D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19" name="Shape 770">
              <a:extLst>
                <a:ext uri="{FF2B5EF4-FFF2-40B4-BE49-F238E27FC236}">
                  <a16:creationId xmlns:a16="http://schemas.microsoft.com/office/drawing/2014/main" xmlns="" id="{06E33EF4-6951-4CBF-ABD0-7EA0EE1C9B47}"/>
                </a:ext>
              </a:extLst>
            </p:cNvPr>
            <p:cNvSpPr/>
            <p:nvPr/>
          </p:nvSpPr>
          <p:spPr>
            <a:xfrm>
              <a:off x="1131314" y="1081735"/>
              <a:ext cx="331216" cy="314134"/>
            </a:xfrm>
            <a:custGeom>
              <a:avLst/>
              <a:gdLst/>
              <a:ahLst/>
              <a:cxnLst/>
              <a:rect l="0" t="0" r="0" b="0"/>
              <a:pathLst>
                <a:path w="331216" h="314134">
                  <a:moveTo>
                    <a:pt x="331216" y="0"/>
                  </a:moveTo>
                  <a:cubicBezTo>
                    <a:pt x="318973" y="112001"/>
                    <a:pt x="268389" y="212446"/>
                    <a:pt x="192837" y="288010"/>
                  </a:cubicBezTo>
                  <a:cubicBezTo>
                    <a:pt x="183756" y="297091"/>
                    <a:pt x="174320" y="305803"/>
                    <a:pt x="164554" y="314134"/>
                  </a:cubicBezTo>
                  <a:cubicBezTo>
                    <a:pt x="154775" y="305803"/>
                    <a:pt x="145339" y="297091"/>
                    <a:pt x="136258" y="288010"/>
                  </a:cubicBezTo>
                  <a:cubicBezTo>
                    <a:pt x="64478" y="216217"/>
                    <a:pt x="15240" y="121958"/>
                    <a:pt x="0" y="16662"/>
                  </a:cubicBezTo>
                  <a:cubicBezTo>
                    <a:pt x="45072" y="30378"/>
                    <a:pt x="92939" y="37770"/>
                    <a:pt x="142507" y="37770"/>
                  </a:cubicBezTo>
                  <a:cubicBezTo>
                    <a:pt x="209398" y="37770"/>
                    <a:pt x="273164" y="24320"/>
                    <a:pt x="331216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8CD0B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0" name="Shape 771">
              <a:extLst>
                <a:ext uri="{FF2B5EF4-FFF2-40B4-BE49-F238E27FC236}">
                  <a16:creationId xmlns:a16="http://schemas.microsoft.com/office/drawing/2014/main" xmlns="" id="{381AA8B7-96AA-475B-8423-8FA8352047A4}"/>
                </a:ext>
              </a:extLst>
            </p:cNvPr>
            <p:cNvSpPr/>
            <p:nvPr/>
          </p:nvSpPr>
          <p:spPr>
            <a:xfrm>
              <a:off x="1126310" y="661543"/>
              <a:ext cx="339103" cy="457962"/>
            </a:xfrm>
            <a:custGeom>
              <a:avLst/>
              <a:gdLst/>
              <a:ahLst/>
              <a:cxnLst/>
              <a:rect l="0" t="0" r="0" b="0"/>
              <a:pathLst>
                <a:path w="339103" h="457962">
                  <a:moveTo>
                    <a:pt x="169558" y="0"/>
                  </a:moveTo>
                  <a:cubicBezTo>
                    <a:pt x="179324" y="8331"/>
                    <a:pt x="188760" y="17044"/>
                    <a:pt x="197841" y="26124"/>
                  </a:cubicBezTo>
                  <a:cubicBezTo>
                    <a:pt x="285128" y="113424"/>
                    <a:pt x="339103" y="233959"/>
                    <a:pt x="339103" y="367170"/>
                  </a:cubicBezTo>
                  <a:cubicBezTo>
                    <a:pt x="339103" y="385077"/>
                    <a:pt x="338125" y="402780"/>
                    <a:pt x="336220" y="420192"/>
                  </a:cubicBezTo>
                  <a:cubicBezTo>
                    <a:pt x="278168" y="444513"/>
                    <a:pt x="214401" y="457962"/>
                    <a:pt x="147511" y="457962"/>
                  </a:cubicBezTo>
                  <a:cubicBezTo>
                    <a:pt x="97942" y="457962"/>
                    <a:pt x="50076" y="450571"/>
                    <a:pt x="5004" y="436855"/>
                  </a:cubicBezTo>
                  <a:cubicBezTo>
                    <a:pt x="1715" y="414109"/>
                    <a:pt x="0" y="390830"/>
                    <a:pt x="0" y="367170"/>
                  </a:cubicBezTo>
                  <a:cubicBezTo>
                    <a:pt x="13" y="233959"/>
                    <a:pt x="53975" y="113424"/>
                    <a:pt x="141262" y="26124"/>
                  </a:cubicBezTo>
                  <a:cubicBezTo>
                    <a:pt x="150343" y="17044"/>
                    <a:pt x="159779" y="8331"/>
                    <a:pt x="169558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85CCB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1" name="Shape 772">
              <a:extLst>
                <a:ext uri="{FF2B5EF4-FFF2-40B4-BE49-F238E27FC236}">
                  <a16:creationId xmlns:a16="http://schemas.microsoft.com/office/drawing/2014/main" xmlns="" id="{3BC82A10-6791-432C-A537-C64C424F6DBF}"/>
                </a:ext>
              </a:extLst>
            </p:cNvPr>
            <p:cNvSpPr/>
            <p:nvPr/>
          </p:nvSpPr>
          <p:spPr>
            <a:xfrm>
              <a:off x="1295867" y="1075893"/>
              <a:ext cx="180023" cy="328206"/>
            </a:xfrm>
            <a:custGeom>
              <a:avLst/>
              <a:gdLst/>
              <a:ahLst/>
              <a:cxnLst/>
              <a:rect l="0" t="0" r="0" b="0"/>
              <a:pathLst>
                <a:path w="180023" h="328206">
                  <a:moveTo>
                    <a:pt x="180023" y="0"/>
                  </a:moveTo>
                  <a:cubicBezTo>
                    <a:pt x="167640" y="130949"/>
                    <a:pt x="104229" y="247053"/>
                    <a:pt x="9919" y="328206"/>
                  </a:cubicBezTo>
                  <a:cubicBezTo>
                    <a:pt x="6579" y="325513"/>
                    <a:pt x="3264" y="322758"/>
                    <a:pt x="0" y="319976"/>
                  </a:cubicBezTo>
                  <a:cubicBezTo>
                    <a:pt x="9766" y="311645"/>
                    <a:pt x="19203" y="302933"/>
                    <a:pt x="28283" y="293853"/>
                  </a:cubicBezTo>
                  <a:cubicBezTo>
                    <a:pt x="103835" y="218287"/>
                    <a:pt x="154419" y="117843"/>
                    <a:pt x="166662" y="5842"/>
                  </a:cubicBezTo>
                  <a:cubicBezTo>
                    <a:pt x="171158" y="3949"/>
                    <a:pt x="175603" y="2006"/>
                    <a:pt x="180023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2E0E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2" name="Shape 773">
              <a:extLst>
                <a:ext uri="{FF2B5EF4-FFF2-40B4-BE49-F238E27FC236}">
                  <a16:creationId xmlns:a16="http://schemas.microsoft.com/office/drawing/2014/main" xmlns="" id="{55A0137D-62DF-46AC-A27E-114A54B445A9}"/>
                </a:ext>
              </a:extLst>
            </p:cNvPr>
            <p:cNvSpPr/>
            <p:nvPr/>
          </p:nvSpPr>
          <p:spPr>
            <a:xfrm>
              <a:off x="1295867" y="653313"/>
              <a:ext cx="182245" cy="428422"/>
            </a:xfrm>
            <a:custGeom>
              <a:avLst/>
              <a:gdLst/>
              <a:ahLst/>
              <a:cxnLst/>
              <a:rect l="0" t="0" r="0" b="0"/>
              <a:pathLst>
                <a:path w="182245" h="428422">
                  <a:moveTo>
                    <a:pt x="9919" y="0"/>
                  </a:moveTo>
                  <a:cubicBezTo>
                    <a:pt x="115418" y="90780"/>
                    <a:pt x="182245" y="225285"/>
                    <a:pt x="182245" y="375400"/>
                  </a:cubicBezTo>
                  <a:cubicBezTo>
                    <a:pt x="182245" y="391313"/>
                    <a:pt x="181496" y="407048"/>
                    <a:pt x="180023" y="422580"/>
                  </a:cubicBezTo>
                  <a:cubicBezTo>
                    <a:pt x="175603" y="424587"/>
                    <a:pt x="171158" y="426530"/>
                    <a:pt x="166662" y="428422"/>
                  </a:cubicBezTo>
                  <a:cubicBezTo>
                    <a:pt x="168567" y="411010"/>
                    <a:pt x="169545" y="393306"/>
                    <a:pt x="169545" y="375400"/>
                  </a:cubicBezTo>
                  <a:cubicBezTo>
                    <a:pt x="169545" y="242189"/>
                    <a:pt x="115570" y="121653"/>
                    <a:pt x="28283" y="34354"/>
                  </a:cubicBezTo>
                  <a:cubicBezTo>
                    <a:pt x="19203" y="25273"/>
                    <a:pt x="9766" y="16561"/>
                    <a:pt x="0" y="8230"/>
                  </a:cubicBezTo>
                  <a:cubicBezTo>
                    <a:pt x="3264" y="5449"/>
                    <a:pt x="6579" y="2692"/>
                    <a:pt x="9919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ADDCE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3" name="Shape 774">
              <a:extLst>
                <a:ext uri="{FF2B5EF4-FFF2-40B4-BE49-F238E27FC236}">
                  <a16:creationId xmlns:a16="http://schemas.microsoft.com/office/drawing/2014/main" xmlns="" id="{210E66CA-0F17-48BF-A143-6BBAC2EBF161}"/>
                </a:ext>
              </a:extLst>
            </p:cNvPr>
            <p:cNvSpPr/>
            <p:nvPr/>
          </p:nvSpPr>
          <p:spPr>
            <a:xfrm>
              <a:off x="1295867" y="556273"/>
              <a:ext cx="807746" cy="967435"/>
            </a:xfrm>
            <a:custGeom>
              <a:avLst/>
              <a:gdLst/>
              <a:ahLst/>
              <a:cxnLst/>
              <a:rect l="0" t="0" r="0" b="0"/>
              <a:pathLst>
                <a:path w="807746" h="967435">
                  <a:moveTo>
                    <a:pt x="460947" y="0"/>
                  </a:moveTo>
                  <a:cubicBezTo>
                    <a:pt x="661924" y="62979"/>
                    <a:pt x="807746" y="250673"/>
                    <a:pt x="807746" y="472440"/>
                  </a:cubicBezTo>
                  <a:cubicBezTo>
                    <a:pt x="807746" y="745820"/>
                    <a:pt x="586131" y="967422"/>
                    <a:pt x="312750" y="967435"/>
                  </a:cubicBezTo>
                  <a:cubicBezTo>
                    <a:pt x="194132" y="967435"/>
                    <a:pt x="85255" y="925703"/>
                    <a:pt x="0" y="856132"/>
                  </a:cubicBezTo>
                  <a:cubicBezTo>
                    <a:pt x="3340" y="853402"/>
                    <a:pt x="6642" y="850646"/>
                    <a:pt x="9919" y="847827"/>
                  </a:cubicBezTo>
                  <a:cubicBezTo>
                    <a:pt x="92697" y="914705"/>
                    <a:pt x="198019" y="954722"/>
                    <a:pt x="312750" y="954735"/>
                  </a:cubicBezTo>
                  <a:cubicBezTo>
                    <a:pt x="445948" y="954722"/>
                    <a:pt x="566484" y="900760"/>
                    <a:pt x="653783" y="813473"/>
                  </a:cubicBezTo>
                  <a:cubicBezTo>
                    <a:pt x="741071" y="726173"/>
                    <a:pt x="795046" y="605637"/>
                    <a:pt x="795046" y="472440"/>
                  </a:cubicBezTo>
                  <a:cubicBezTo>
                    <a:pt x="795046" y="339230"/>
                    <a:pt x="741071" y="218694"/>
                    <a:pt x="653783" y="131394"/>
                  </a:cubicBezTo>
                  <a:cubicBezTo>
                    <a:pt x="600837" y="78460"/>
                    <a:pt x="535674" y="37783"/>
                    <a:pt x="462877" y="13957"/>
                  </a:cubicBezTo>
                  <a:cubicBezTo>
                    <a:pt x="462293" y="9271"/>
                    <a:pt x="461658" y="4648"/>
                    <a:pt x="460947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4" name="Shape 775">
              <a:extLst>
                <a:ext uri="{FF2B5EF4-FFF2-40B4-BE49-F238E27FC236}">
                  <a16:creationId xmlns:a16="http://schemas.microsoft.com/office/drawing/2014/main" xmlns="" id="{974D1DF8-E97B-4DBD-9B83-2774DDF3BC29}"/>
                </a:ext>
              </a:extLst>
            </p:cNvPr>
            <p:cNvSpPr/>
            <p:nvPr/>
          </p:nvSpPr>
          <p:spPr>
            <a:xfrm>
              <a:off x="1117902" y="1094105"/>
              <a:ext cx="177965" cy="309994"/>
            </a:xfrm>
            <a:custGeom>
              <a:avLst/>
              <a:gdLst/>
              <a:ahLst/>
              <a:cxnLst/>
              <a:rect l="0" t="0" r="0" b="0"/>
              <a:pathLst>
                <a:path w="177965" h="309994">
                  <a:moveTo>
                    <a:pt x="0" y="0"/>
                  </a:moveTo>
                  <a:cubicBezTo>
                    <a:pt x="4445" y="1498"/>
                    <a:pt x="8903" y="2921"/>
                    <a:pt x="13411" y="4293"/>
                  </a:cubicBezTo>
                  <a:cubicBezTo>
                    <a:pt x="28651" y="109588"/>
                    <a:pt x="77889" y="203848"/>
                    <a:pt x="149669" y="275641"/>
                  </a:cubicBezTo>
                  <a:cubicBezTo>
                    <a:pt x="158750" y="284721"/>
                    <a:pt x="168186" y="293434"/>
                    <a:pt x="177965" y="301765"/>
                  </a:cubicBezTo>
                  <a:cubicBezTo>
                    <a:pt x="174701" y="304546"/>
                    <a:pt x="171386" y="307302"/>
                    <a:pt x="168046" y="309994"/>
                  </a:cubicBezTo>
                  <a:cubicBezTo>
                    <a:pt x="78130" y="232626"/>
                    <a:pt x="16294" y="123469"/>
                    <a:pt x="0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D6EBD2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5" name="Shape 776">
              <a:extLst>
                <a:ext uri="{FF2B5EF4-FFF2-40B4-BE49-F238E27FC236}">
                  <a16:creationId xmlns:a16="http://schemas.microsoft.com/office/drawing/2014/main" xmlns="" id="{1F7FE0B8-86FD-431A-81A8-EB68CCA1C106}"/>
                </a:ext>
              </a:extLst>
            </p:cNvPr>
            <p:cNvSpPr/>
            <p:nvPr/>
          </p:nvSpPr>
          <p:spPr>
            <a:xfrm>
              <a:off x="1285949" y="1395870"/>
              <a:ext cx="19838" cy="16535"/>
            </a:xfrm>
            <a:custGeom>
              <a:avLst/>
              <a:gdLst/>
              <a:ahLst/>
              <a:cxnLst/>
              <a:rect l="0" t="0" r="0" b="0"/>
              <a:pathLst>
                <a:path w="19838" h="16535">
                  <a:moveTo>
                    <a:pt x="9919" y="0"/>
                  </a:moveTo>
                  <a:cubicBezTo>
                    <a:pt x="13183" y="2781"/>
                    <a:pt x="16497" y="5537"/>
                    <a:pt x="19838" y="8230"/>
                  </a:cubicBezTo>
                  <a:cubicBezTo>
                    <a:pt x="16561" y="11049"/>
                    <a:pt x="13259" y="13805"/>
                    <a:pt x="9919" y="16535"/>
                  </a:cubicBezTo>
                  <a:cubicBezTo>
                    <a:pt x="6566" y="13805"/>
                    <a:pt x="3277" y="11049"/>
                    <a:pt x="0" y="8230"/>
                  </a:cubicBezTo>
                  <a:cubicBezTo>
                    <a:pt x="3340" y="5537"/>
                    <a:pt x="6655" y="2781"/>
                    <a:pt x="9919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6" name="Shape 777">
              <a:extLst>
                <a:ext uri="{FF2B5EF4-FFF2-40B4-BE49-F238E27FC236}">
                  <a16:creationId xmlns:a16="http://schemas.microsoft.com/office/drawing/2014/main" xmlns="" id="{95836E19-27EF-4F0C-8884-C3DE648EB1BD}"/>
                </a:ext>
              </a:extLst>
            </p:cNvPr>
            <p:cNvSpPr/>
            <p:nvPr/>
          </p:nvSpPr>
          <p:spPr>
            <a:xfrm>
              <a:off x="1295867" y="533705"/>
              <a:ext cx="462877" cy="119609"/>
            </a:xfrm>
            <a:custGeom>
              <a:avLst/>
              <a:gdLst/>
              <a:ahLst/>
              <a:cxnLst/>
              <a:rect l="0" t="0" r="0" b="0"/>
              <a:pathLst>
                <a:path w="462877" h="119609">
                  <a:moveTo>
                    <a:pt x="312750" y="0"/>
                  </a:moveTo>
                  <a:cubicBezTo>
                    <a:pt x="364376" y="0"/>
                    <a:pt x="414147" y="7900"/>
                    <a:pt x="460946" y="22568"/>
                  </a:cubicBezTo>
                  <a:cubicBezTo>
                    <a:pt x="461658" y="27216"/>
                    <a:pt x="462293" y="31839"/>
                    <a:pt x="462877" y="36525"/>
                  </a:cubicBezTo>
                  <a:cubicBezTo>
                    <a:pt x="415633" y="21056"/>
                    <a:pt x="365176" y="12700"/>
                    <a:pt x="312750" y="12700"/>
                  </a:cubicBezTo>
                  <a:cubicBezTo>
                    <a:pt x="198019" y="12700"/>
                    <a:pt x="92697" y="52731"/>
                    <a:pt x="9919" y="119609"/>
                  </a:cubicBezTo>
                  <a:cubicBezTo>
                    <a:pt x="6642" y="116789"/>
                    <a:pt x="3340" y="114033"/>
                    <a:pt x="0" y="111303"/>
                  </a:cubicBezTo>
                  <a:cubicBezTo>
                    <a:pt x="85255" y="41732"/>
                    <a:pt x="194132" y="0"/>
                    <a:pt x="312750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DF2F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7" name="Shape 778">
              <a:extLst>
                <a:ext uri="{FF2B5EF4-FFF2-40B4-BE49-F238E27FC236}">
                  <a16:creationId xmlns:a16="http://schemas.microsoft.com/office/drawing/2014/main" xmlns="" id="{F3F9E105-D044-4949-B218-5A7DBCBC79F5}"/>
                </a:ext>
              </a:extLst>
            </p:cNvPr>
            <p:cNvSpPr/>
            <p:nvPr/>
          </p:nvSpPr>
          <p:spPr>
            <a:xfrm>
              <a:off x="1113610" y="653314"/>
              <a:ext cx="182258" cy="445084"/>
            </a:xfrm>
            <a:custGeom>
              <a:avLst/>
              <a:gdLst/>
              <a:ahLst/>
              <a:cxnLst/>
              <a:rect l="0" t="0" r="0" b="0"/>
              <a:pathLst>
                <a:path w="182258" h="445084">
                  <a:moveTo>
                    <a:pt x="172339" y="0"/>
                  </a:moveTo>
                  <a:cubicBezTo>
                    <a:pt x="175679" y="2692"/>
                    <a:pt x="178994" y="5448"/>
                    <a:pt x="182258" y="8229"/>
                  </a:cubicBezTo>
                  <a:cubicBezTo>
                    <a:pt x="172479" y="16561"/>
                    <a:pt x="163043" y="25273"/>
                    <a:pt x="153962" y="34353"/>
                  </a:cubicBezTo>
                  <a:cubicBezTo>
                    <a:pt x="66675" y="121653"/>
                    <a:pt x="12713" y="242189"/>
                    <a:pt x="12700" y="375399"/>
                  </a:cubicBezTo>
                  <a:cubicBezTo>
                    <a:pt x="12700" y="399059"/>
                    <a:pt x="14414" y="422339"/>
                    <a:pt x="17704" y="445084"/>
                  </a:cubicBezTo>
                  <a:cubicBezTo>
                    <a:pt x="13195" y="443712"/>
                    <a:pt x="8738" y="442290"/>
                    <a:pt x="4293" y="440791"/>
                  </a:cubicBezTo>
                  <a:cubicBezTo>
                    <a:pt x="1460" y="419379"/>
                    <a:pt x="0" y="397573"/>
                    <a:pt x="0" y="375399"/>
                  </a:cubicBezTo>
                  <a:cubicBezTo>
                    <a:pt x="13" y="225285"/>
                    <a:pt x="66827" y="90779"/>
                    <a:pt x="172339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EE5CC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8" name="Shape 779">
              <a:extLst>
                <a:ext uri="{FF2B5EF4-FFF2-40B4-BE49-F238E27FC236}">
                  <a16:creationId xmlns:a16="http://schemas.microsoft.com/office/drawing/2014/main" xmlns="" id="{FAA89360-D0A5-4BCC-880F-E908ECF5B20D}"/>
                </a:ext>
              </a:extLst>
            </p:cNvPr>
            <p:cNvSpPr/>
            <p:nvPr/>
          </p:nvSpPr>
          <p:spPr>
            <a:xfrm>
              <a:off x="1285949" y="645008"/>
              <a:ext cx="19838" cy="16535"/>
            </a:xfrm>
            <a:custGeom>
              <a:avLst/>
              <a:gdLst/>
              <a:ahLst/>
              <a:cxnLst/>
              <a:rect l="0" t="0" r="0" b="0"/>
              <a:pathLst>
                <a:path w="19838" h="16535">
                  <a:moveTo>
                    <a:pt x="9919" y="0"/>
                  </a:moveTo>
                  <a:cubicBezTo>
                    <a:pt x="13259" y="2730"/>
                    <a:pt x="16561" y="5486"/>
                    <a:pt x="19838" y="8306"/>
                  </a:cubicBezTo>
                  <a:cubicBezTo>
                    <a:pt x="16497" y="10998"/>
                    <a:pt x="13183" y="13754"/>
                    <a:pt x="9919" y="16535"/>
                  </a:cubicBezTo>
                  <a:cubicBezTo>
                    <a:pt x="6655" y="13754"/>
                    <a:pt x="3340" y="10998"/>
                    <a:pt x="0" y="8306"/>
                  </a:cubicBezTo>
                  <a:cubicBezTo>
                    <a:pt x="3277" y="5486"/>
                    <a:pt x="6566" y="2730"/>
                    <a:pt x="9919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4F8F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29" name="Rectangle 780">
              <a:extLst>
                <a:ext uri="{FF2B5EF4-FFF2-40B4-BE49-F238E27FC236}">
                  <a16:creationId xmlns:a16="http://schemas.microsoft.com/office/drawing/2014/main" xmlns="" id="{693FD01B-0570-49E2-A9C0-D6788D093021}"/>
                </a:ext>
              </a:extLst>
            </p:cNvPr>
            <p:cNvSpPr/>
            <p:nvPr/>
          </p:nvSpPr>
          <p:spPr>
            <a:xfrm>
              <a:off x="713701" y="151900"/>
              <a:ext cx="1126050" cy="19557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177800" marR="21272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uk-UA" sz="14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НАСЕЛЕННЯ</a:t>
              </a:r>
              <a:endParaRPr lang="uk-UA" sz="14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177800" marR="212725" indent="-6350" algn="l">
                <a:lnSpc>
                  <a:spcPct val="107000"/>
                </a:lnSpc>
                <a:spcAft>
                  <a:spcPts val="800"/>
                </a:spcAft>
              </a:pPr>
              <a:endParaRPr lang="uk-UA" sz="14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0" name="Rectangle 11233">
              <a:extLst>
                <a:ext uri="{FF2B5EF4-FFF2-40B4-BE49-F238E27FC236}">
                  <a16:creationId xmlns:a16="http://schemas.microsoft.com/office/drawing/2014/main" xmlns="" id="{FA70D0B6-0FEC-4655-9EB8-C57180B3CDC5}"/>
                </a:ext>
              </a:extLst>
            </p:cNvPr>
            <p:cNvSpPr/>
            <p:nvPr/>
          </p:nvSpPr>
          <p:spPr>
            <a:xfrm>
              <a:off x="231353" y="1136662"/>
              <a:ext cx="792674" cy="27574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177800" marR="21272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uk-UA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ТЕРИТОРІЯ</a:t>
              </a:r>
            </a:p>
          </p:txBody>
        </p:sp>
        <p:sp>
          <p:nvSpPr>
            <p:cNvPr id="31" name="Rectangle 11234">
              <a:extLst>
                <a:ext uri="{FF2B5EF4-FFF2-40B4-BE49-F238E27FC236}">
                  <a16:creationId xmlns:a16="http://schemas.microsoft.com/office/drawing/2014/main" xmlns="" id="{A0AA665A-32D9-4A10-8FA8-1EFBD291FC8A}"/>
                </a:ext>
              </a:extLst>
            </p:cNvPr>
            <p:cNvSpPr/>
            <p:nvPr/>
          </p:nvSpPr>
          <p:spPr>
            <a:xfrm>
              <a:off x="1775166" y="1098398"/>
              <a:ext cx="666624" cy="22669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177800" marR="21272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uk-UA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МІСЦЕВА ВЛАДА</a:t>
              </a:r>
            </a:p>
          </p:txBody>
        </p:sp>
        <p:sp>
          <p:nvSpPr>
            <p:cNvPr id="32" name="Shape 782">
              <a:extLst>
                <a:ext uri="{FF2B5EF4-FFF2-40B4-BE49-F238E27FC236}">
                  <a16:creationId xmlns:a16="http://schemas.microsoft.com/office/drawing/2014/main" xmlns="" id="{3D4F5437-F960-496C-84F7-A4304A4EFD32}"/>
                </a:ext>
              </a:extLst>
            </p:cNvPr>
            <p:cNvSpPr/>
            <p:nvPr/>
          </p:nvSpPr>
          <p:spPr>
            <a:xfrm>
              <a:off x="778812" y="129502"/>
              <a:ext cx="495002" cy="990002"/>
            </a:xfrm>
            <a:custGeom>
              <a:avLst/>
              <a:gdLst/>
              <a:ahLst/>
              <a:cxnLst/>
              <a:rect l="0" t="0" r="0" b="0"/>
              <a:pathLst>
                <a:path w="495002" h="990002">
                  <a:moveTo>
                    <a:pt x="495002" y="0"/>
                  </a:moveTo>
                  <a:lnTo>
                    <a:pt x="495002" y="12700"/>
                  </a:lnTo>
                  <a:lnTo>
                    <a:pt x="445688" y="15189"/>
                  </a:lnTo>
                  <a:cubicBezTo>
                    <a:pt x="332183" y="26714"/>
                    <a:pt x="230350" y="77586"/>
                    <a:pt x="153962" y="153962"/>
                  </a:cubicBezTo>
                  <a:cubicBezTo>
                    <a:pt x="66675" y="241262"/>
                    <a:pt x="12700" y="361797"/>
                    <a:pt x="12700" y="495007"/>
                  </a:cubicBezTo>
                  <a:cubicBezTo>
                    <a:pt x="12700" y="628205"/>
                    <a:pt x="66675" y="748741"/>
                    <a:pt x="153962" y="836041"/>
                  </a:cubicBezTo>
                  <a:cubicBezTo>
                    <a:pt x="230350" y="912417"/>
                    <a:pt x="332183" y="963279"/>
                    <a:pt x="445688" y="974810"/>
                  </a:cubicBezTo>
                  <a:lnTo>
                    <a:pt x="495002" y="977302"/>
                  </a:lnTo>
                  <a:lnTo>
                    <a:pt x="495002" y="990002"/>
                  </a:lnTo>
                  <a:lnTo>
                    <a:pt x="444395" y="987445"/>
                  </a:lnTo>
                  <a:cubicBezTo>
                    <a:pt x="194780" y="962087"/>
                    <a:pt x="12" y="751301"/>
                    <a:pt x="0" y="495007"/>
                  </a:cubicBezTo>
                  <a:cubicBezTo>
                    <a:pt x="12" y="238702"/>
                    <a:pt x="194780" y="27915"/>
                    <a:pt x="444395" y="2557"/>
                  </a:cubicBezTo>
                  <a:lnTo>
                    <a:pt x="49500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3" name="Shape 783">
              <a:extLst>
                <a:ext uri="{FF2B5EF4-FFF2-40B4-BE49-F238E27FC236}">
                  <a16:creationId xmlns:a16="http://schemas.microsoft.com/office/drawing/2014/main" xmlns="" id="{6EB837DE-43A2-4E02-B37C-050864DA3D2A}"/>
                </a:ext>
              </a:extLst>
            </p:cNvPr>
            <p:cNvSpPr/>
            <p:nvPr/>
          </p:nvSpPr>
          <p:spPr>
            <a:xfrm>
              <a:off x="1273814" y="129502"/>
              <a:ext cx="495040" cy="990003"/>
            </a:xfrm>
            <a:custGeom>
              <a:avLst/>
              <a:gdLst/>
              <a:ahLst/>
              <a:cxnLst/>
              <a:rect l="0" t="0" r="0" b="0"/>
              <a:pathLst>
                <a:path w="495040" h="990003">
                  <a:moveTo>
                    <a:pt x="6" y="0"/>
                  </a:moveTo>
                  <a:cubicBezTo>
                    <a:pt x="273386" y="13"/>
                    <a:pt x="495002" y="221615"/>
                    <a:pt x="495002" y="495008"/>
                  </a:cubicBezTo>
                  <a:cubicBezTo>
                    <a:pt x="495040" y="649440"/>
                    <a:pt x="439642" y="773494"/>
                    <a:pt x="349904" y="858634"/>
                  </a:cubicBezTo>
                  <a:cubicBezTo>
                    <a:pt x="260178" y="943801"/>
                    <a:pt x="136353" y="990003"/>
                    <a:pt x="6" y="990003"/>
                  </a:cubicBezTo>
                  <a:lnTo>
                    <a:pt x="0" y="990003"/>
                  </a:lnTo>
                  <a:lnTo>
                    <a:pt x="0" y="977303"/>
                  </a:lnTo>
                  <a:lnTo>
                    <a:pt x="6" y="977303"/>
                  </a:lnTo>
                  <a:cubicBezTo>
                    <a:pt x="133521" y="977290"/>
                    <a:pt x="254032" y="932116"/>
                    <a:pt x="341154" y="849427"/>
                  </a:cubicBezTo>
                  <a:cubicBezTo>
                    <a:pt x="428263" y="766699"/>
                    <a:pt x="482263" y="646430"/>
                    <a:pt x="482302" y="495008"/>
                  </a:cubicBezTo>
                  <a:cubicBezTo>
                    <a:pt x="482302" y="361798"/>
                    <a:pt x="428327" y="241262"/>
                    <a:pt x="341039" y="153962"/>
                  </a:cubicBezTo>
                  <a:cubicBezTo>
                    <a:pt x="253740" y="66675"/>
                    <a:pt x="133204" y="12700"/>
                    <a:pt x="6" y="12700"/>
                  </a:cubicBezTo>
                  <a:lnTo>
                    <a:pt x="0" y="12700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4" name="Shape 784">
              <a:extLst>
                <a:ext uri="{FF2B5EF4-FFF2-40B4-BE49-F238E27FC236}">
                  <a16:creationId xmlns:a16="http://schemas.microsoft.com/office/drawing/2014/main" xmlns="" id="{978DAEBB-CED2-42DC-9AFC-7B89C3B4024C}"/>
                </a:ext>
              </a:extLst>
            </p:cNvPr>
            <p:cNvSpPr/>
            <p:nvPr/>
          </p:nvSpPr>
          <p:spPr>
            <a:xfrm>
              <a:off x="1113610" y="533705"/>
              <a:ext cx="495002" cy="990002"/>
            </a:xfrm>
            <a:custGeom>
              <a:avLst/>
              <a:gdLst/>
              <a:ahLst/>
              <a:cxnLst/>
              <a:rect l="0" t="0" r="0" b="0"/>
              <a:pathLst>
                <a:path w="495002" h="990002">
                  <a:moveTo>
                    <a:pt x="495002" y="0"/>
                  </a:moveTo>
                  <a:lnTo>
                    <a:pt x="495002" y="12700"/>
                  </a:lnTo>
                  <a:lnTo>
                    <a:pt x="445688" y="15189"/>
                  </a:lnTo>
                  <a:cubicBezTo>
                    <a:pt x="332183" y="26714"/>
                    <a:pt x="230350" y="77586"/>
                    <a:pt x="153962" y="153962"/>
                  </a:cubicBezTo>
                  <a:cubicBezTo>
                    <a:pt x="66675" y="241262"/>
                    <a:pt x="12713" y="361797"/>
                    <a:pt x="12700" y="495007"/>
                  </a:cubicBezTo>
                  <a:cubicBezTo>
                    <a:pt x="12713" y="628205"/>
                    <a:pt x="66675" y="748741"/>
                    <a:pt x="153962" y="836041"/>
                  </a:cubicBezTo>
                  <a:cubicBezTo>
                    <a:pt x="230350" y="912417"/>
                    <a:pt x="332183" y="963279"/>
                    <a:pt x="445688" y="974810"/>
                  </a:cubicBezTo>
                  <a:lnTo>
                    <a:pt x="495002" y="977302"/>
                  </a:lnTo>
                  <a:lnTo>
                    <a:pt x="495002" y="990002"/>
                  </a:lnTo>
                  <a:lnTo>
                    <a:pt x="444397" y="987445"/>
                  </a:lnTo>
                  <a:cubicBezTo>
                    <a:pt x="194792" y="962087"/>
                    <a:pt x="12" y="751301"/>
                    <a:pt x="0" y="495007"/>
                  </a:cubicBezTo>
                  <a:cubicBezTo>
                    <a:pt x="12" y="238702"/>
                    <a:pt x="194792" y="27904"/>
                    <a:pt x="444397" y="2555"/>
                  </a:cubicBezTo>
                  <a:lnTo>
                    <a:pt x="49500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5" name="Shape 785">
              <a:extLst>
                <a:ext uri="{FF2B5EF4-FFF2-40B4-BE49-F238E27FC236}">
                  <a16:creationId xmlns:a16="http://schemas.microsoft.com/office/drawing/2014/main" xmlns="" id="{0320B54C-2BDD-43BC-8247-0CBC5FA7F9E4}"/>
                </a:ext>
              </a:extLst>
            </p:cNvPr>
            <p:cNvSpPr/>
            <p:nvPr/>
          </p:nvSpPr>
          <p:spPr>
            <a:xfrm>
              <a:off x="1608611" y="533705"/>
              <a:ext cx="495040" cy="990003"/>
            </a:xfrm>
            <a:custGeom>
              <a:avLst/>
              <a:gdLst/>
              <a:ahLst/>
              <a:cxnLst/>
              <a:rect l="0" t="0" r="0" b="0"/>
              <a:pathLst>
                <a:path w="495040" h="990003">
                  <a:moveTo>
                    <a:pt x="6" y="0"/>
                  </a:moveTo>
                  <a:cubicBezTo>
                    <a:pt x="273386" y="0"/>
                    <a:pt x="495002" y="221615"/>
                    <a:pt x="495002" y="495008"/>
                  </a:cubicBezTo>
                  <a:cubicBezTo>
                    <a:pt x="495040" y="649440"/>
                    <a:pt x="439655" y="773494"/>
                    <a:pt x="349904" y="858634"/>
                  </a:cubicBezTo>
                  <a:cubicBezTo>
                    <a:pt x="260178" y="943801"/>
                    <a:pt x="136353" y="990003"/>
                    <a:pt x="6" y="990003"/>
                  </a:cubicBezTo>
                  <a:lnTo>
                    <a:pt x="0" y="990003"/>
                  </a:lnTo>
                  <a:lnTo>
                    <a:pt x="0" y="977303"/>
                  </a:lnTo>
                  <a:lnTo>
                    <a:pt x="6" y="977303"/>
                  </a:lnTo>
                  <a:cubicBezTo>
                    <a:pt x="133521" y="977290"/>
                    <a:pt x="254032" y="932116"/>
                    <a:pt x="341154" y="849427"/>
                  </a:cubicBezTo>
                  <a:cubicBezTo>
                    <a:pt x="428276" y="766699"/>
                    <a:pt x="482263" y="646430"/>
                    <a:pt x="482302" y="495008"/>
                  </a:cubicBezTo>
                  <a:cubicBezTo>
                    <a:pt x="482302" y="361798"/>
                    <a:pt x="428327" y="241262"/>
                    <a:pt x="341039" y="153962"/>
                  </a:cubicBezTo>
                  <a:cubicBezTo>
                    <a:pt x="253740" y="66675"/>
                    <a:pt x="133204" y="12700"/>
                    <a:pt x="6" y="12700"/>
                  </a:cubicBezTo>
                  <a:lnTo>
                    <a:pt x="0" y="12700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6" name="Shape 786">
              <a:extLst>
                <a:ext uri="{FF2B5EF4-FFF2-40B4-BE49-F238E27FC236}">
                  <a16:creationId xmlns:a16="http://schemas.microsoft.com/office/drawing/2014/main" xmlns="" id="{564966FE-EF57-477E-A2BE-449AAB2288BF}"/>
                </a:ext>
              </a:extLst>
            </p:cNvPr>
            <p:cNvSpPr/>
            <p:nvPr/>
          </p:nvSpPr>
          <p:spPr>
            <a:xfrm>
              <a:off x="488109" y="533705"/>
              <a:ext cx="495002" cy="990002"/>
            </a:xfrm>
            <a:custGeom>
              <a:avLst/>
              <a:gdLst/>
              <a:ahLst/>
              <a:cxnLst/>
              <a:rect l="0" t="0" r="0" b="0"/>
              <a:pathLst>
                <a:path w="495002" h="990002">
                  <a:moveTo>
                    <a:pt x="495002" y="0"/>
                  </a:moveTo>
                  <a:lnTo>
                    <a:pt x="495002" y="12700"/>
                  </a:lnTo>
                  <a:lnTo>
                    <a:pt x="445688" y="15189"/>
                  </a:lnTo>
                  <a:cubicBezTo>
                    <a:pt x="332183" y="26714"/>
                    <a:pt x="230350" y="77586"/>
                    <a:pt x="153962" y="153962"/>
                  </a:cubicBezTo>
                  <a:cubicBezTo>
                    <a:pt x="66675" y="241262"/>
                    <a:pt x="12713" y="361797"/>
                    <a:pt x="12700" y="495007"/>
                  </a:cubicBezTo>
                  <a:cubicBezTo>
                    <a:pt x="12713" y="628205"/>
                    <a:pt x="66675" y="748741"/>
                    <a:pt x="153962" y="836041"/>
                  </a:cubicBezTo>
                  <a:cubicBezTo>
                    <a:pt x="230350" y="912417"/>
                    <a:pt x="332183" y="963279"/>
                    <a:pt x="445688" y="974810"/>
                  </a:cubicBezTo>
                  <a:lnTo>
                    <a:pt x="495002" y="977302"/>
                  </a:lnTo>
                  <a:lnTo>
                    <a:pt x="495002" y="990002"/>
                  </a:lnTo>
                  <a:lnTo>
                    <a:pt x="444397" y="987445"/>
                  </a:lnTo>
                  <a:cubicBezTo>
                    <a:pt x="194792" y="962087"/>
                    <a:pt x="12" y="751301"/>
                    <a:pt x="0" y="495007"/>
                  </a:cubicBezTo>
                  <a:cubicBezTo>
                    <a:pt x="12" y="238702"/>
                    <a:pt x="194792" y="27904"/>
                    <a:pt x="444397" y="2555"/>
                  </a:cubicBezTo>
                  <a:lnTo>
                    <a:pt x="49500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  <p:sp>
          <p:nvSpPr>
            <p:cNvPr id="37" name="Shape 787">
              <a:extLst>
                <a:ext uri="{FF2B5EF4-FFF2-40B4-BE49-F238E27FC236}">
                  <a16:creationId xmlns:a16="http://schemas.microsoft.com/office/drawing/2014/main" xmlns="" id="{8C8A80FB-D45E-4FBE-860C-97368ED33EDD}"/>
                </a:ext>
              </a:extLst>
            </p:cNvPr>
            <p:cNvSpPr/>
            <p:nvPr/>
          </p:nvSpPr>
          <p:spPr>
            <a:xfrm>
              <a:off x="983111" y="533705"/>
              <a:ext cx="495040" cy="990003"/>
            </a:xfrm>
            <a:custGeom>
              <a:avLst/>
              <a:gdLst/>
              <a:ahLst/>
              <a:cxnLst/>
              <a:rect l="0" t="0" r="0" b="0"/>
              <a:pathLst>
                <a:path w="495040" h="990003">
                  <a:moveTo>
                    <a:pt x="6" y="0"/>
                  </a:moveTo>
                  <a:cubicBezTo>
                    <a:pt x="273387" y="0"/>
                    <a:pt x="495002" y="221615"/>
                    <a:pt x="495002" y="495008"/>
                  </a:cubicBezTo>
                  <a:cubicBezTo>
                    <a:pt x="495040" y="649440"/>
                    <a:pt x="439655" y="773494"/>
                    <a:pt x="349904" y="858634"/>
                  </a:cubicBezTo>
                  <a:cubicBezTo>
                    <a:pt x="260179" y="943801"/>
                    <a:pt x="136354" y="990003"/>
                    <a:pt x="6" y="990003"/>
                  </a:cubicBezTo>
                  <a:lnTo>
                    <a:pt x="0" y="990003"/>
                  </a:lnTo>
                  <a:lnTo>
                    <a:pt x="0" y="977303"/>
                  </a:lnTo>
                  <a:lnTo>
                    <a:pt x="6" y="977303"/>
                  </a:lnTo>
                  <a:cubicBezTo>
                    <a:pt x="133522" y="977290"/>
                    <a:pt x="254032" y="932116"/>
                    <a:pt x="341167" y="849427"/>
                  </a:cubicBezTo>
                  <a:cubicBezTo>
                    <a:pt x="428276" y="766699"/>
                    <a:pt x="482264" y="646430"/>
                    <a:pt x="482302" y="495008"/>
                  </a:cubicBezTo>
                  <a:cubicBezTo>
                    <a:pt x="482302" y="361798"/>
                    <a:pt x="428327" y="241262"/>
                    <a:pt x="341039" y="153962"/>
                  </a:cubicBezTo>
                  <a:cubicBezTo>
                    <a:pt x="253740" y="66675"/>
                    <a:pt x="133204" y="12700"/>
                    <a:pt x="6" y="12700"/>
                  </a:cubicBezTo>
                  <a:lnTo>
                    <a:pt x="0" y="12700"/>
                  </a:ln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uk-UA"/>
            </a:p>
          </p:txBody>
        </p:sp>
      </p:grpSp>
      <p:sp>
        <p:nvSpPr>
          <p:cNvPr id="38" name="Rectangle 2">
            <a:extLst>
              <a:ext uri="{FF2B5EF4-FFF2-40B4-BE49-F238E27FC236}">
                <a16:creationId xmlns:a16="http://schemas.microsoft.com/office/drawing/2014/main" xmlns="" id="{5F2EB6BC-24E0-49AD-B7D3-8FDC4ABC4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7984" y="4230630"/>
            <a:ext cx="2544496" cy="110799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</a:rPr>
              <a:t>Чинники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inherit"/>
              </a:rPr>
              <a:t>життєздатності території </a:t>
            </a:r>
            <a:endParaRPr kumimoji="0" lang="uk-UA" altLang="uk-UA" sz="2400" b="1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Rectangle 5">
            <a:extLst>
              <a:ext uri="{FF2B5EF4-FFF2-40B4-BE49-F238E27FC236}">
                <a16:creationId xmlns:a16="http://schemas.microsoft.com/office/drawing/2014/main" xmlns="" id="{F4C7743E-3EF6-47C7-B49C-BE70E6813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1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2382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468313" y="1700213"/>
            <a:ext cx="8135937" cy="36317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uk-UA" sz="2800" dirty="0">
                <a:latin typeface="+mn-lt"/>
              </a:rPr>
              <a:t>Цільова</a:t>
            </a:r>
            <a:r>
              <a:rPr lang="ru-RU" sz="2800" dirty="0">
                <a:latin typeface="+mn-lt"/>
              </a:rPr>
              <a:t> </a:t>
            </a:r>
            <a:r>
              <a:rPr lang="uk-UA" sz="2800" dirty="0">
                <a:latin typeface="+mn-lt"/>
              </a:rPr>
              <a:t>аудиторія повинна бути визначена по можливості точно - сегментування </a:t>
            </a:r>
            <a:r>
              <a:rPr lang="ru-RU" sz="2800" dirty="0">
                <a:latin typeface="+mn-lt"/>
              </a:rPr>
              <a:t>ринку. </a:t>
            </a:r>
          </a:p>
          <a:p>
            <a:pPr marL="457200" indent="-4572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ru-RU" sz="2800" dirty="0">
                <a:latin typeface="+mn-lt"/>
              </a:rPr>
              <a:t>Треба добре </a:t>
            </a:r>
            <a:r>
              <a:rPr lang="uk-UA" sz="2800" dirty="0">
                <a:latin typeface="+mn-lt"/>
              </a:rPr>
              <a:t>уявляти собі, якої поведінки очікувати від цільової аудиторії в разі вдалого маркетингу. </a:t>
            </a:r>
          </a:p>
          <a:p>
            <a:pPr marL="457200" indent="-4572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uk-UA" sz="2800" dirty="0">
                <a:latin typeface="+mn-lt"/>
              </a:rPr>
              <a:t>Потрібно визначити рівень готовності цільової аудиторії до бажаної поведінки</a:t>
            </a:r>
            <a:r>
              <a:rPr lang="uk-UA" sz="3200" dirty="0">
                <a:latin typeface="+mn-lt"/>
              </a:rPr>
              <a:t>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481" y="188640"/>
            <a:ext cx="8229600" cy="1139825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Сегментування</a:t>
            </a:r>
            <a:r>
              <a:rPr lang="ru-RU" dirty="0"/>
              <a:t> ринку, </a:t>
            </a:r>
            <a:r>
              <a:rPr lang="uk-UA" dirty="0"/>
              <a:t>визначення цільової аудиторії</a:t>
            </a:r>
            <a:endParaRPr lang="ru-RU" dirty="0"/>
          </a:p>
        </p:txBody>
      </p:sp>
      <p:cxnSp>
        <p:nvCxnSpPr>
          <p:cNvPr id="6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239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4294967295"/>
          </p:nvPr>
        </p:nvSpPr>
        <p:spPr>
          <a:xfrm>
            <a:off x="0" y="2276872"/>
            <a:ext cx="8229600" cy="3895328"/>
          </a:xfrm>
        </p:spPr>
        <p:txBody>
          <a:bodyPr/>
          <a:lstStyle/>
          <a:p>
            <a:pPr indent="0" algn="r">
              <a:buNone/>
              <a:defRPr/>
            </a:pPr>
            <a:r>
              <a:rPr lang="uk-UA" sz="3200" b="1" i="1" dirty="0">
                <a:solidFill>
                  <a:srgbClr val="C00000"/>
                </a:solidFill>
              </a:rPr>
              <a:t>Робота в групах і обговорення </a:t>
            </a:r>
            <a:endParaRPr lang="uk-UA" sz="3200" b="1" i="1" dirty="0" smtClean="0">
              <a:solidFill>
                <a:srgbClr val="C00000"/>
              </a:solidFill>
            </a:endParaRPr>
          </a:p>
          <a:p>
            <a:pPr indent="0" algn="r">
              <a:buNone/>
              <a:defRPr/>
            </a:pPr>
            <a:r>
              <a:rPr lang="uk-UA" sz="3200" b="1" i="1" dirty="0" smtClean="0">
                <a:solidFill>
                  <a:srgbClr val="C00000"/>
                </a:solidFill>
              </a:rPr>
              <a:t>(40 </a:t>
            </a:r>
            <a:r>
              <a:rPr lang="uk-UA" sz="3200" b="1" i="1" dirty="0">
                <a:solidFill>
                  <a:srgbClr val="C00000"/>
                </a:solidFill>
              </a:rPr>
              <a:t>хв)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Маркетинг території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Продукт</a:t>
            </a:r>
            <a:r>
              <a:rPr lang="en-US" dirty="0"/>
              <a:t> = </a:t>
            </a:r>
            <a:r>
              <a:rPr lang="uk-UA" dirty="0"/>
              <a:t>місто</a:t>
            </a:r>
            <a:endParaRPr lang="en-US" dirty="0"/>
          </a:p>
          <a:p>
            <a:r>
              <a:rPr lang="uk-UA" dirty="0"/>
              <a:t>Ціна</a:t>
            </a:r>
            <a:r>
              <a:rPr lang="en-US" dirty="0"/>
              <a:t> = </a:t>
            </a:r>
            <a:r>
              <a:rPr lang="uk-UA" dirty="0"/>
              <a:t>конкурентні переваги та витрати на ведення підприємницької діяльності у місті</a:t>
            </a:r>
            <a:r>
              <a:rPr lang="en-US" dirty="0"/>
              <a:t> </a:t>
            </a:r>
          </a:p>
          <a:p>
            <a:r>
              <a:rPr lang="uk-UA" dirty="0"/>
              <a:t>Промоція</a:t>
            </a:r>
            <a:r>
              <a:rPr lang="en-US" dirty="0"/>
              <a:t> = </a:t>
            </a:r>
            <a:r>
              <a:rPr lang="uk-UA" dirty="0"/>
              <a:t>стратегія МЕР для залучення інвестицій</a:t>
            </a:r>
            <a:endParaRPr lang="en-US" dirty="0"/>
          </a:p>
          <a:p>
            <a:r>
              <a:rPr lang="uk-UA" dirty="0"/>
              <a:t>Дистрибуція</a:t>
            </a:r>
            <a:r>
              <a:rPr lang="en-US" dirty="0"/>
              <a:t> = </a:t>
            </a:r>
            <a:r>
              <a:rPr lang="uk-UA" dirty="0"/>
              <a:t>маркетингові кампанії з МЕР, розроблені для залучення інвестицій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876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5A6961-4FB0-46BA-B3EE-22B1F0480C35}" type="slidenum">
              <a:rPr lang="uk-UA" altLang="en-US" smtClean="0"/>
              <a:pPr>
                <a:defRPr/>
              </a:pPr>
              <a:t>20</a:t>
            </a:fld>
            <a:endParaRPr lang="uk-UA" altLang="en-US" dirty="0"/>
          </a:p>
        </p:txBody>
      </p:sp>
      <p:pic>
        <p:nvPicPr>
          <p:cNvPr id="1026" name="Picture 2" descr="C:\Users\grinchuk_n\Pictures\19260560_1543869109018200_2939433299975573760_n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8" y="-16607"/>
            <a:ext cx="9144000" cy="645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948233" y="6272066"/>
            <a:ext cx="30562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/>
              <a:t>Атлас українських сіті-брендів</a:t>
            </a:r>
          </a:p>
        </p:txBody>
      </p:sp>
    </p:spTree>
    <p:extLst>
      <p:ext uri="{BB962C8B-B14F-4D97-AF65-F5344CB8AC3E}">
        <p14:creationId xmlns:p14="http://schemas.microsoft.com/office/powerpoint/2010/main" val="19924964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 idx="4294967295"/>
          </p:nvPr>
        </p:nvSpPr>
        <p:spPr>
          <a:xfrm>
            <a:off x="509485" y="682265"/>
            <a:ext cx="8229600" cy="1139825"/>
          </a:xfrm>
        </p:spPr>
        <p:txBody>
          <a:bodyPr/>
          <a:lstStyle/>
          <a:p>
            <a:pPr eaLnBrk="1" hangingPunct="1"/>
            <a:r>
              <a:rPr lang="uk-UA" altLang="en-US" sz="2800" b="1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Варіант </a:t>
            </a:r>
            <a:br>
              <a:rPr lang="uk-UA" altLang="en-US" sz="2800" b="1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uk-UA" altLang="en-US" sz="2800" b="1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практичної  роботи</a:t>
            </a:r>
            <a:endParaRPr lang="ru-RU" sz="2800" b="1" dirty="0" smtClean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5052C-2EE5-4FA8-A529-610099EEEC2B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443500" y="1916832"/>
            <a:ext cx="8229600" cy="4137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lang="uk-UA" altLang="en-US" sz="2200" noProof="0" dirty="0" smtClean="0">
              <a:solidFill>
                <a:srgbClr val="3E3E40"/>
              </a:solidFill>
              <a:ea typeface="Tahoma" pitchFamily="34" charset="0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3E40"/>
                </a:solidFill>
                <a:effectLst/>
                <a:uLnTx/>
                <a:uFillTx/>
                <a:latin typeface="Arial" charset="0"/>
                <a:ea typeface="Tahoma" pitchFamily="34" charset="0"/>
                <a:cs typeface="Arial" charset="0"/>
              </a:rPr>
              <a:t>Час  40-60 </a:t>
            </a:r>
            <a:r>
              <a:rPr kumimoji="0" lang="ru-RU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E3E40"/>
                </a:solidFill>
                <a:effectLst/>
                <a:uLnTx/>
                <a:uFillTx/>
                <a:latin typeface="Arial" charset="0"/>
                <a:ea typeface="Tahoma" pitchFamily="34" charset="0"/>
                <a:cs typeface="Arial" charset="0"/>
              </a:rPr>
              <a:t>хв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3E40"/>
                </a:solidFill>
                <a:effectLst/>
                <a:uLnTx/>
                <a:uFillTx/>
                <a:latin typeface="Arial" charset="0"/>
                <a:ea typeface="Tahoma" pitchFamily="34" charset="0"/>
                <a:cs typeface="Arial" charset="0"/>
              </a:rPr>
              <a:t>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197880"/>
              </p:ext>
            </p:extLst>
          </p:nvPr>
        </p:nvGraphicFramePr>
        <p:xfrm>
          <a:off x="503547" y="2852936"/>
          <a:ext cx="8136905" cy="31161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273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273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298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49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2738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6755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alt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Ключові характеристики міста</a:t>
                      </a:r>
                      <a:endParaRPr kumimoji="0" lang="ru-RU" altLang="en-US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charset="0"/>
                        <a:ea typeface="Tahoma" pitchFamily="34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alt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Ступінь відповідності інтересам цільової групи (1-10)</a:t>
                      </a:r>
                      <a:endParaRPr kumimoji="0" lang="ru-RU" altLang="en-US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charset="0"/>
                        <a:ea typeface="Tahoma" pitchFamily="34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alt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Перспектива досягнення максимального значення (чи існує, рік)</a:t>
                      </a:r>
                      <a:endParaRPr kumimoji="0" lang="ru-RU" altLang="en-US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charset="0"/>
                        <a:ea typeface="Tahoma" pitchFamily="34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alt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Ранг</a:t>
                      </a:r>
                      <a:endParaRPr kumimoji="0" lang="ru-RU" altLang="en-US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charset="0"/>
                        <a:ea typeface="Tahoma" pitchFamily="34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altLang="en-US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Важливість трьох найбільш значущих параметрів</a:t>
                      </a:r>
                      <a:endParaRPr kumimoji="0" lang="ru-RU" altLang="en-US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charset="0"/>
                        <a:ea typeface="Tahoma" pitchFamily="34" charset="0"/>
                        <a:cs typeface="Arial" charset="0"/>
                      </a:endParaRPr>
                    </a:p>
                  </a:txBody>
                  <a:tcPr marL="68580" marR="68580" marT="0" marB="0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6494">
                <a:tc>
                  <a:txBody>
                    <a:bodyPr/>
                    <a:lstStyle/>
                    <a:p>
                      <a:r>
                        <a:rPr lang="uk-UA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6494">
                <a:tc>
                  <a:txBody>
                    <a:bodyPr/>
                    <a:lstStyle/>
                    <a:p>
                      <a:r>
                        <a:rPr lang="uk-UA" dirty="0" smtClean="0"/>
                        <a:t>…..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269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Цільовий ринок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Цільовий ринок </a:t>
            </a:r>
            <a:r>
              <a:rPr lang="en-US" dirty="0"/>
              <a:t>–</a:t>
            </a:r>
            <a:r>
              <a:rPr lang="uk-UA" dirty="0"/>
              <a:t> це конкретна група споживачів, на яку спрямовується маркетингова діяльність організації</a:t>
            </a:r>
            <a:endParaRPr lang="en-US" dirty="0"/>
          </a:p>
          <a:p>
            <a:pPr marL="342900" lvl="1" indent="-342900"/>
            <a:r>
              <a:rPr lang="uk-UA" sz="3200" dirty="0">
                <a:latin typeface="Calibri" charset="0"/>
                <a:ea typeface="ＭＳ Ｐゴシック" charset="0"/>
              </a:rPr>
              <a:t>інвестори або покупці вашого товару</a:t>
            </a:r>
            <a:r>
              <a:rPr lang="en-US" sz="3200" dirty="0">
                <a:latin typeface="Calibri" charset="0"/>
                <a:ea typeface="ＭＳ Ｐゴシック" charset="0"/>
              </a:rPr>
              <a:t> - </a:t>
            </a:r>
            <a:r>
              <a:rPr lang="uk-UA" sz="3200" dirty="0">
                <a:latin typeface="Calibri" charset="0"/>
                <a:ea typeface="ＭＳ Ｐゴシック" charset="0"/>
              </a:rPr>
              <a:t>усі, хто шукає товар або послугу, які може надати ваше місто</a:t>
            </a:r>
            <a:r>
              <a:rPr lang="en-US" dirty="0">
                <a:latin typeface="Calibri" charset="0"/>
                <a:ea typeface="ＭＳ Ｐゴシック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586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Цільові ринки розрізняються за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Галузями промисловості</a:t>
            </a:r>
            <a:endParaRPr lang="en-US" dirty="0"/>
          </a:p>
          <a:p>
            <a:r>
              <a:rPr lang="uk-UA" dirty="0"/>
              <a:t>Віком</a:t>
            </a:r>
            <a:endParaRPr lang="en-US" dirty="0"/>
          </a:p>
          <a:p>
            <a:r>
              <a:rPr lang="uk-UA" dirty="0"/>
              <a:t>Демографічними ознаками</a:t>
            </a:r>
            <a:endParaRPr lang="en-US" dirty="0"/>
          </a:p>
          <a:p>
            <a:r>
              <a:rPr lang="uk-UA" dirty="0"/>
              <a:t>Географічними ознаками</a:t>
            </a:r>
            <a:endParaRPr lang="en-US" dirty="0"/>
          </a:p>
          <a:p>
            <a:r>
              <a:rPr lang="uk-UA" dirty="0"/>
              <a:t>Рівнем освіти</a:t>
            </a:r>
            <a:endParaRPr lang="en-US" dirty="0"/>
          </a:p>
          <a:p>
            <a:r>
              <a:rPr lang="uk-UA" dirty="0"/>
              <a:t>Рівнем доходу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204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маркетинг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36503"/>
          </a:xfrm>
        </p:spPr>
        <p:txBody>
          <a:bodyPr>
            <a:normAutofit/>
          </a:bodyPr>
          <a:lstStyle/>
          <a:p>
            <a:r>
              <a:rPr lang="uk-UA" sz="3600" dirty="0"/>
              <a:t>Заснований на розумінні цільової аудиторії та її потреб</a:t>
            </a:r>
            <a:endParaRPr lang="en-US" sz="3600" dirty="0"/>
          </a:p>
          <a:p>
            <a:pPr lvl="1"/>
            <a:r>
              <a:rPr lang="uk-UA" dirty="0"/>
              <a:t>Географічні ознаки</a:t>
            </a:r>
            <a:r>
              <a:rPr lang="en-CA" dirty="0"/>
              <a:t>: </a:t>
            </a:r>
            <a:r>
              <a:rPr lang="uk-UA" dirty="0"/>
              <a:t>Де вони здійснюють підприємницьку діяльність</a:t>
            </a:r>
            <a:endParaRPr lang="en-CA" dirty="0"/>
          </a:p>
          <a:p>
            <a:pPr lvl="1"/>
            <a:r>
              <a:rPr lang="uk-UA" dirty="0"/>
              <a:t>Демографічні ознаки</a:t>
            </a:r>
            <a:r>
              <a:rPr lang="en-CA" dirty="0"/>
              <a:t>: </a:t>
            </a:r>
            <a:r>
              <a:rPr lang="uk-UA" dirty="0"/>
              <a:t>вік</a:t>
            </a:r>
            <a:r>
              <a:rPr lang="en-CA" dirty="0"/>
              <a:t>, </a:t>
            </a:r>
            <a:r>
              <a:rPr lang="uk-UA" dirty="0"/>
              <a:t>стать</a:t>
            </a:r>
            <a:r>
              <a:rPr lang="en-CA" dirty="0"/>
              <a:t>,</a:t>
            </a:r>
            <a:r>
              <a:rPr lang="uk-UA" dirty="0"/>
              <a:t> раса</a:t>
            </a:r>
            <a:endParaRPr lang="en-CA" dirty="0"/>
          </a:p>
          <a:p>
            <a:pPr lvl="1"/>
            <a:r>
              <a:rPr lang="uk-UA" dirty="0"/>
              <a:t>Психологічні ознаки</a:t>
            </a:r>
            <a:r>
              <a:rPr lang="en-CA" dirty="0"/>
              <a:t>:</a:t>
            </a:r>
            <a:r>
              <a:rPr lang="uk-UA" dirty="0"/>
              <a:t> як вони приймають рішення</a:t>
            </a:r>
            <a:endParaRPr lang="en-CA" dirty="0"/>
          </a:p>
          <a:p>
            <a:pPr lvl="1"/>
            <a:r>
              <a:rPr lang="uk-UA" dirty="0"/>
              <a:t>Поведінкові ознаки</a:t>
            </a:r>
            <a:r>
              <a:rPr lang="en-CA" dirty="0"/>
              <a:t>: </a:t>
            </a:r>
            <a:r>
              <a:rPr lang="uk-UA" dirty="0"/>
              <a:t>як вони бажають взаємодіяти</a:t>
            </a:r>
            <a:r>
              <a:rPr lang="en-CA" dirty="0"/>
              <a:t> </a:t>
            </a:r>
          </a:p>
          <a:p>
            <a:pPr lvl="1">
              <a:buNone/>
            </a:pPr>
            <a:endParaRPr lang="en-US" sz="2400" dirty="0"/>
          </a:p>
          <a:p>
            <a:pPr lvl="1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46526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96963"/>
          </a:xfrm>
        </p:spPr>
        <p:txBody>
          <a:bodyPr>
            <a:normAutofit/>
          </a:bodyPr>
          <a:lstStyle/>
          <a:p>
            <a:r>
              <a:rPr lang="uk-UA" dirty="0"/>
              <a:t>Приклади цільової аудиторії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 </a:t>
            </a:r>
            <a:r>
              <a:rPr lang="uk-UA" dirty="0"/>
              <a:t>мер та інвестиції</a:t>
            </a:r>
            <a:r>
              <a:rPr lang="en-US" dirty="0"/>
              <a:t> </a:t>
            </a:r>
            <a:endParaRPr lang="en-CA" dirty="0"/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39"/>
          </a:xfrm>
        </p:spPr>
        <p:txBody>
          <a:bodyPr>
            <a:normAutofit/>
          </a:bodyPr>
          <a:lstStyle/>
          <a:p>
            <a:pPr eaLnBrk="1" hangingPunct="1"/>
            <a:r>
              <a:rPr lang="uk-UA" dirty="0">
                <a:ea typeface="ＭＳ Ｐゴシック" charset="0"/>
              </a:rPr>
              <a:t>Обрані сайти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uk-UA" dirty="0" smtClean="0">
                <a:ea typeface="ＭＳ Ｐゴシック" charset="0"/>
              </a:rPr>
              <a:t>Директори </a:t>
            </a:r>
            <a:r>
              <a:rPr lang="uk-UA" dirty="0">
                <a:ea typeface="ＭＳ Ｐゴシック" charset="0"/>
              </a:rPr>
              <a:t>корпорацій</a:t>
            </a:r>
            <a:r>
              <a:rPr lang="en-US" dirty="0">
                <a:ea typeface="ＭＳ Ｐゴシック" charset="0"/>
              </a:rPr>
              <a:t> </a:t>
            </a:r>
          </a:p>
          <a:p>
            <a:pPr eaLnBrk="1" hangingPunct="1"/>
            <a:r>
              <a:rPr lang="uk-UA" dirty="0">
                <a:ea typeface="ＭＳ Ｐゴシック" charset="0"/>
              </a:rPr>
              <a:t>Представники органів влади</a:t>
            </a:r>
            <a:r>
              <a:rPr lang="en-US" dirty="0">
                <a:ea typeface="ＭＳ Ｐゴシック" charset="0"/>
              </a:rPr>
              <a:t> </a:t>
            </a:r>
          </a:p>
          <a:p>
            <a:pPr eaLnBrk="1" hangingPunct="1"/>
            <a:r>
              <a:rPr lang="uk-UA" dirty="0">
                <a:ea typeface="ＭＳ Ｐゴシック" charset="0"/>
              </a:rPr>
              <a:t>Посольства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uk-UA" dirty="0">
                <a:ea typeface="ＭＳ Ｐゴシック" charset="0"/>
              </a:rPr>
              <a:t>Консульські </a:t>
            </a:r>
            <a:r>
              <a:rPr lang="uk-UA" dirty="0" smtClean="0">
                <a:ea typeface="ＭＳ Ｐゴシック" charset="0"/>
              </a:rPr>
              <a:t>відділи</a:t>
            </a:r>
          </a:p>
          <a:p>
            <a:pPr eaLnBrk="1" hangingPunct="1"/>
            <a:r>
              <a:rPr lang="uk-UA" dirty="0" smtClean="0">
                <a:ea typeface="ＭＳ Ｐゴシック" charset="0"/>
              </a:rPr>
              <a:t>…..</a:t>
            </a:r>
            <a:r>
              <a:rPr lang="en-US" dirty="0" smtClean="0">
                <a:ea typeface="ＭＳ Ｐゴシック" charset="0"/>
              </a:rPr>
              <a:t> </a:t>
            </a:r>
            <a:endParaRPr lang="en-CA" dirty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37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73163"/>
          </a:xfrm>
        </p:spPr>
        <p:txBody>
          <a:bodyPr>
            <a:normAutofit/>
          </a:bodyPr>
          <a:lstStyle/>
          <a:p>
            <a:r>
              <a:rPr lang="uk-UA" dirty="0"/>
              <a:t>Приклад цільової аудиторії</a:t>
            </a:r>
            <a:r>
              <a:rPr lang="en-US" dirty="0"/>
              <a:t>:</a:t>
            </a:r>
            <a:br>
              <a:rPr lang="en-US" dirty="0"/>
            </a:br>
            <a:r>
              <a:rPr lang="uk-UA" dirty="0"/>
              <a:t>туризм</a:t>
            </a:r>
            <a:endParaRPr lang="en-CA" dirty="0"/>
          </a:p>
        </p:txBody>
      </p:sp>
      <p:sp>
        <p:nvSpPr>
          <p:cNvPr id="53250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429472"/>
          </a:xfrm>
        </p:spPr>
        <p:txBody>
          <a:bodyPr>
            <a:normAutofit/>
          </a:bodyPr>
          <a:lstStyle/>
          <a:p>
            <a:pPr eaLnBrk="1" hangingPunct="1"/>
            <a:r>
              <a:rPr lang="uk-UA" dirty="0">
                <a:ea typeface="ＭＳ Ｐゴシック" charset="0"/>
              </a:rPr>
              <a:t>Цільова аудиторія</a:t>
            </a:r>
            <a:r>
              <a:rPr lang="en-US" dirty="0">
                <a:ea typeface="ＭＳ Ｐゴシック" charset="0"/>
              </a:rPr>
              <a:t>: </a:t>
            </a:r>
          </a:p>
          <a:p>
            <a:pPr lvl="1" eaLnBrk="1" hangingPunct="1"/>
            <a:r>
              <a:rPr lang="uk-UA" dirty="0">
                <a:ea typeface="ＭＳ Ｐゴシック" charset="0"/>
              </a:rPr>
              <a:t>Соціально-демографічна група, зацікавлена в запропонованій вами інфраструктурі</a:t>
            </a:r>
            <a:r>
              <a:rPr lang="en-US" dirty="0">
                <a:ea typeface="ＭＳ Ｐゴシック" charset="0"/>
              </a:rPr>
              <a:t> </a:t>
            </a:r>
          </a:p>
          <a:p>
            <a:pPr lvl="2" eaLnBrk="1" hangingPunct="1"/>
            <a:r>
              <a:rPr lang="uk-UA" dirty="0">
                <a:ea typeface="ＭＳ Ｐゴシック" charset="0"/>
              </a:rPr>
              <a:t>Вік</a:t>
            </a:r>
            <a:endParaRPr lang="en-US" dirty="0">
              <a:ea typeface="ＭＳ Ｐゴシック" charset="0"/>
            </a:endParaRPr>
          </a:p>
          <a:p>
            <a:pPr lvl="2" eaLnBrk="1" hangingPunct="1"/>
            <a:r>
              <a:rPr lang="uk-UA" dirty="0">
                <a:ea typeface="ＭＳ Ｐゴシック" charset="0"/>
              </a:rPr>
              <a:t>Стать</a:t>
            </a:r>
            <a:endParaRPr lang="en-US" dirty="0">
              <a:ea typeface="ＭＳ Ｐゴシック" charset="0"/>
            </a:endParaRPr>
          </a:p>
          <a:p>
            <a:pPr lvl="2" eaLnBrk="1" hangingPunct="1"/>
            <a:r>
              <a:rPr lang="uk-UA" dirty="0">
                <a:ea typeface="ＭＳ Ｐゴシック" charset="0"/>
              </a:rPr>
              <a:t>Сімейний стан</a:t>
            </a:r>
            <a:endParaRPr lang="en-US" dirty="0">
              <a:ea typeface="ＭＳ Ｐゴシック" charset="0"/>
            </a:endParaRPr>
          </a:p>
          <a:p>
            <a:pPr lvl="2" eaLnBrk="1" hangingPunct="1"/>
            <a:r>
              <a:rPr lang="uk-UA" dirty="0">
                <a:ea typeface="ＭＳ Ｐゴシック" charset="0"/>
              </a:rPr>
              <a:t>Рівень </a:t>
            </a:r>
            <a:r>
              <a:rPr lang="uk-UA" dirty="0" smtClean="0">
                <a:ea typeface="ＭＳ Ｐゴシック" charset="0"/>
              </a:rPr>
              <a:t>доходу   </a:t>
            </a:r>
            <a:endParaRPr lang="en-US" dirty="0">
              <a:ea typeface="ＭＳ Ｐゴシック" charset="0"/>
            </a:endParaRPr>
          </a:p>
          <a:p>
            <a:pPr lvl="2" eaLnBrk="1" hangingPunct="1"/>
            <a:r>
              <a:rPr lang="uk-UA" dirty="0">
                <a:ea typeface="ＭＳ Ｐゴシック" charset="0"/>
              </a:rPr>
              <a:t>Інтереси</a:t>
            </a:r>
            <a:endParaRPr lang="en-US" dirty="0">
              <a:ea typeface="ＭＳ Ｐゴシック" charset="0"/>
            </a:endParaRPr>
          </a:p>
        </p:txBody>
      </p:sp>
      <p:pic>
        <p:nvPicPr>
          <p:cNvPr id="4" name="image20.png" descr="image20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9934" y="2924944"/>
            <a:ext cx="2949792" cy="393305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79832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73163"/>
          </a:xfrm>
        </p:spPr>
        <p:txBody>
          <a:bodyPr>
            <a:normAutofit/>
          </a:bodyPr>
          <a:lstStyle/>
          <a:p>
            <a:r>
              <a:rPr lang="uk-UA" dirty="0"/>
              <a:t>Приклад цільової аудиторії</a:t>
            </a:r>
            <a:r>
              <a:rPr lang="en-US" dirty="0"/>
              <a:t>:</a:t>
            </a:r>
            <a:br>
              <a:rPr lang="en-US" dirty="0"/>
            </a:br>
            <a:r>
              <a:rPr lang="uk-UA" dirty="0"/>
              <a:t>ринок праці</a:t>
            </a:r>
            <a:endParaRPr lang="en-CA" dirty="0"/>
          </a:p>
        </p:txBody>
      </p:sp>
      <p:sp>
        <p:nvSpPr>
          <p:cNvPr id="5325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uk-UA" dirty="0">
                <a:ea typeface="ＭＳ Ｐゴシック" charset="0"/>
              </a:rPr>
              <a:t>Цільова аудиторія</a:t>
            </a:r>
            <a:r>
              <a:rPr lang="en-US" dirty="0">
                <a:ea typeface="ＭＳ Ｐゴシック" charset="0"/>
              </a:rPr>
              <a:t>: </a:t>
            </a:r>
          </a:p>
          <a:p>
            <a:pPr lvl="1" eaLnBrk="1" hangingPunct="1"/>
            <a:r>
              <a:rPr lang="uk-UA" dirty="0">
                <a:ea typeface="ＭＳ Ｐゴシック" charset="0"/>
              </a:rPr>
              <a:t>Соціально-демографічна група, яка має професійну освіту, навички та знання в необхідних вам галузях</a:t>
            </a:r>
            <a:endParaRPr lang="en-US" dirty="0">
              <a:ea typeface="ＭＳ Ｐゴシック" charset="0"/>
            </a:endParaRPr>
          </a:p>
          <a:p>
            <a:pPr lvl="2" eaLnBrk="1" hangingPunct="1"/>
            <a:r>
              <a:rPr lang="uk-UA" dirty="0">
                <a:ea typeface="ＭＳ Ｐゴシック" charset="0"/>
              </a:rPr>
              <a:t>Вік</a:t>
            </a:r>
            <a:endParaRPr lang="en-US" dirty="0">
              <a:ea typeface="ＭＳ Ｐゴシック" charset="0"/>
            </a:endParaRPr>
          </a:p>
          <a:p>
            <a:pPr lvl="2" eaLnBrk="1" hangingPunct="1"/>
            <a:r>
              <a:rPr lang="uk-UA" dirty="0">
                <a:ea typeface="ＭＳ Ｐゴシック" charset="0"/>
              </a:rPr>
              <a:t>Освіта</a:t>
            </a:r>
            <a:endParaRPr lang="en-US" dirty="0">
              <a:ea typeface="ＭＳ Ｐゴシック" charset="0"/>
            </a:endParaRPr>
          </a:p>
          <a:p>
            <a:pPr lvl="2" eaLnBrk="1" hangingPunct="1"/>
            <a:r>
              <a:rPr lang="uk-UA" dirty="0">
                <a:ea typeface="ＭＳ Ｐゴシック" charset="0"/>
              </a:rPr>
              <a:t>Підготовка та досвід</a:t>
            </a:r>
            <a:r>
              <a:rPr lang="en-US" dirty="0">
                <a:ea typeface="ＭＳ Ｐゴシック" charset="0"/>
              </a:rPr>
              <a:t> </a:t>
            </a:r>
          </a:p>
          <a:p>
            <a:pPr lvl="2" eaLnBrk="1" hangingPunct="1"/>
            <a:r>
              <a:rPr lang="uk-UA" dirty="0">
                <a:ea typeface="ＭＳ Ｐゴシック" charset="0"/>
              </a:rPr>
              <a:t>Сімейний стан</a:t>
            </a:r>
            <a:endParaRPr lang="en-US" dirty="0">
              <a:ea typeface="ＭＳ Ｐゴシック" charset="0"/>
            </a:endParaRPr>
          </a:p>
          <a:p>
            <a:pPr lvl="2" eaLnBrk="1" hangingPunct="1"/>
            <a:r>
              <a:rPr lang="uk-UA" dirty="0">
                <a:ea typeface="ＭＳ Ｐゴシック" charset="0"/>
              </a:rPr>
              <a:t>Інтереси</a:t>
            </a:r>
            <a:r>
              <a:rPr lang="en-US" dirty="0">
                <a:ea typeface="ＭＳ Ｐゴシック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7646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ъект 1"/>
          <p:cNvSpPr>
            <a:spLocks noGrp="1"/>
          </p:cNvSpPr>
          <p:nvPr>
            <p:ph idx="1"/>
          </p:nvPr>
        </p:nvSpPr>
        <p:spPr>
          <a:xfrm>
            <a:off x="468313" y="2349500"/>
            <a:ext cx="8229600" cy="3052763"/>
          </a:xfrm>
        </p:spPr>
        <p:txBody>
          <a:bodyPr/>
          <a:lstStyle/>
          <a:p>
            <a:pPr marL="815975" indent="-457200">
              <a:lnSpc>
                <a:spcPct val="80000"/>
              </a:lnSpc>
              <a:spcBef>
                <a:spcPts val="1800"/>
              </a:spcBef>
            </a:pPr>
            <a:r>
              <a:rPr lang="uk-UA">
                <a:solidFill>
                  <a:srgbClr val="333333"/>
                </a:solidFill>
              </a:rPr>
              <a:t>Цілі: зміст,  обсяг, часові орієнтири, цільові ієрархії  </a:t>
            </a:r>
          </a:p>
          <a:p>
            <a:pPr marL="815975" indent="-457200">
              <a:lnSpc>
                <a:spcPct val="80000"/>
              </a:lnSpc>
              <a:spcBef>
                <a:spcPts val="1800"/>
              </a:spcBef>
            </a:pPr>
            <a:r>
              <a:rPr lang="uk-UA">
                <a:solidFill>
                  <a:srgbClr val="333333"/>
                </a:solidFill>
              </a:rPr>
              <a:t>Цільові групи внутрішньоспрямованих заходів </a:t>
            </a:r>
          </a:p>
          <a:p>
            <a:pPr marL="815975" indent="-457200">
              <a:lnSpc>
                <a:spcPct val="80000"/>
              </a:lnSpc>
              <a:spcBef>
                <a:spcPts val="1800"/>
              </a:spcBef>
            </a:pPr>
            <a:r>
              <a:rPr lang="uk-UA">
                <a:solidFill>
                  <a:srgbClr val="333333"/>
                </a:solidFill>
              </a:rPr>
              <a:t>Цільові групи зовнішньоспрямованих заходів </a:t>
            </a:r>
            <a:endParaRPr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cap="none" smtClean="0">
                <a:solidFill>
                  <a:srgbClr val="88003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ЦІЛІ ТА ЦІЛЬОВІ ГРУПИ У ТЕРИТОРІАЛЬНОМУ МАРКЕТИНГУ</a:t>
            </a:r>
            <a:endParaRPr cap="none" smtClean="0">
              <a:solidFill>
                <a:srgbClr val="88003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F6B2F7D-52BC-42E5-9C0B-18E1E6FFF283}" type="slidenum">
              <a:rPr lang="uk-UA" altLang="en-US" smtClean="0">
                <a:solidFill>
                  <a:srgbClr val="678C94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uk-UA" altLang="en-US" smtClean="0">
              <a:solidFill>
                <a:srgbClr val="678C94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014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й">
  <a:themeElements>
    <a:clrScheme name="Край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Край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3159</TotalTime>
  <Words>974</Words>
  <Application>Microsoft Office PowerPoint</Application>
  <PresentationFormat>Экран (4:3)</PresentationFormat>
  <Paragraphs>177</Paragraphs>
  <Slides>21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Край</vt:lpstr>
      <vt:lpstr>Презентация PowerPoint</vt:lpstr>
      <vt:lpstr>Маркетинг території</vt:lpstr>
      <vt:lpstr>Цільовий ринок:</vt:lpstr>
      <vt:lpstr>Цільові ринки розрізняються за:</vt:lpstr>
      <vt:lpstr>маркетинг</vt:lpstr>
      <vt:lpstr>Приклади цільової аудиторії:  мер та інвестиції </vt:lpstr>
      <vt:lpstr>Приклад цільової аудиторії: туризм</vt:lpstr>
      <vt:lpstr>Приклад цільової аудиторії: ринок праці</vt:lpstr>
      <vt:lpstr>ЦІЛІ ТА ЦІЛЬОВІ ГРУПИ У ТЕРИТОРІАЛЬНОМУ МАРКЕТИНГУ</vt:lpstr>
      <vt:lpstr>СПІВВІДНОШЕННЯ ЗАВДАНЬ З ЦІЛЬОВИМИ АУДИТОРІЯМИ МАРКЕТИНГУ</vt:lpstr>
      <vt:lpstr>Презентация PowerPoint</vt:lpstr>
      <vt:lpstr>Сегментування ринку, Визначення маркетингових заходів</vt:lpstr>
      <vt:lpstr>Алгоритм цільового маркетингу</vt:lpstr>
      <vt:lpstr>Сегментування ринку, визначення цільової аудиторії</vt:lpstr>
      <vt:lpstr>Сегментування ринку, визначення цільової аудиторії</vt:lpstr>
      <vt:lpstr>Сегментування ринку, визначення цільової аудиторії</vt:lpstr>
      <vt:lpstr> Сегментування ринку, визначення цільової аудиторії</vt:lpstr>
      <vt:lpstr>Сегментування ринку, визначення цільової аудиторії</vt:lpstr>
      <vt:lpstr>Презентация PowerPoint</vt:lpstr>
      <vt:lpstr>Презентация PowerPoint</vt:lpstr>
      <vt:lpstr>Варіант  практичної  роботи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ПІДТРИМКА РОЗВИТКУ МІСЦЕВОГО БІЗНЕСУ (ПІДПРИЄМНИЦТВА)</dc:title>
  <dc:creator>test</dc:creator>
  <cp:lastModifiedBy>Владелец</cp:lastModifiedBy>
  <cp:revision>312</cp:revision>
  <dcterms:created xsi:type="dcterms:W3CDTF">2013-10-27T07:38:19Z</dcterms:created>
  <dcterms:modified xsi:type="dcterms:W3CDTF">2022-01-25T19:35:50Z</dcterms:modified>
</cp:coreProperties>
</file>