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66"/>
  </p:notesMasterIdLst>
  <p:sldIdLst>
    <p:sldId id="256" r:id="rId2"/>
    <p:sldId id="257" r:id="rId3"/>
    <p:sldId id="286" r:id="rId4"/>
    <p:sldId id="259" r:id="rId5"/>
    <p:sldId id="260" r:id="rId6"/>
    <p:sldId id="261" r:id="rId7"/>
    <p:sldId id="258" r:id="rId8"/>
    <p:sldId id="262" r:id="rId9"/>
    <p:sldId id="285" r:id="rId10"/>
    <p:sldId id="269" r:id="rId11"/>
    <p:sldId id="264" r:id="rId12"/>
    <p:sldId id="263" r:id="rId13"/>
    <p:sldId id="265" r:id="rId14"/>
    <p:sldId id="268" r:id="rId15"/>
    <p:sldId id="266" r:id="rId16"/>
    <p:sldId id="267" r:id="rId17"/>
    <p:sldId id="270" r:id="rId18"/>
    <p:sldId id="271" r:id="rId19"/>
    <p:sldId id="272" r:id="rId20"/>
    <p:sldId id="273" r:id="rId21"/>
    <p:sldId id="290" r:id="rId22"/>
    <p:sldId id="291" r:id="rId23"/>
    <p:sldId id="307" r:id="rId24"/>
    <p:sldId id="304" r:id="rId25"/>
    <p:sldId id="287" r:id="rId26"/>
    <p:sldId id="298" r:id="rId27"/>
    <p:sldId id="301" r:id="rId28"/>
    <p:sldId id="308" r:id="rId29"/>
    <p:sldId id="289" r:id="rId30"/>
    <p:sldId id="294" r:id="rId31"/>
    <p:sldId id="309" r:id="rId32"/>
    <p:sldId id="302" r:id="rId33"/>
    <p:sldId id="295" r:id="rId34"/>
    <p:sldId id="299" r:id="rId35"/>
    <p:sldId id="310" r:id="rId36"/>
    <p:sldId id="306" r:id="rId37"/>
    <p:sldId id="305" r:id="rId38"/>
    <p:sldId id="300" r:id="rId39"/>
    <p:sldId id="296" r:id="rId40"/>
    <p:sldId id="303" r:id="rId41"/>
    <p:sldId id="311" r:id="rId42"/>
    <p:sldId id="288" r:id="rId43"/>
    <p:sldId id="297" r:id="rId44"/>
    <p:sldId id="313" r:id="rId45"/>
    <p:sldId id="277" r:id="rId46"/>
    <p:sldId id="281" r:id="rId47"/>
    <p:sldId id="326" r:id="rId48"/>
    <p:sldId id="327" r:id="rId49"/>
    <p:sldId id="282" r:id="rId50"/>
    <p:sldId id="278" r:id="rId51"/>
    <p:sldId id="328" r:id="rId52"/>
    <p:sldId id="329" r:id="rId53"/>
    <p:sldId id="330" r:id="rId54"/>
    <p:sldId id="331" r:id="rId55"/>
    <p:sldId id="276" r:id="rId56"/>
    <p:sldId id="283" r:id="rId57"/>
    <p:sldId id="332" r:id="rId58"/>
    <p:sldId id="333" r:id="rId59"/>
    <p:sldId id="334" r:id="rId60"/>
    <p:sldId id="335" r:id="rId61"/>
    <p:sldId id="314" r:id="rId62"/>
    <p:sldId id="336" r:id="rId63"/>
    <p:sldId id="275" r:id="rId64"/>
    <p:sldId id="274" r:id="rId65"/>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13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0D27B-1393-44DD-A1AA-EC9441553EBE}" type="datetimeFigureOut">
              <a:rPr lang="ru-UA" smtClean="0"/>
              <a:t>08.01.2024</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7054D-82D9-4341-B208-A97B628118A1}" type="slidenum">
              <a:rPr lang="ru-UA" smtClean="0"/>
              <a:t>‹#›</a:t>
            </a:fld>
            <a:endParaRPr lang="ru-UA"/>
          </a:p>
        </p:txBody>
      </p:sp>
    </p:spTree>
    <p:extLst>
      <p:ext uri="{BB962C8B-B14F-4D97-AF65-F5344CB8AC3E}">
        <p14:creationId xmlns:p14="http://schemas.microsoft.com/office/powerpoint/2010/main" val="141086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E076F75-9D17-2C48-DC5F-3DF2DE9809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AD1A5525-751E-C0C0-F1B8-1D74A015512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uk-UA" altLang="ru-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16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9997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17884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197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197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D0F76A8D-CA99-48DD-BB37-8EFF93BC83A8}"/>
              </a:ext>
            </a:extLst>
          </p:cNvPr>
          <p:cNvSpPr>
            <a:spLocks noGrp="1" noChangeArrowheads="1"/>
          </p:cNvSpPr>
          <p:nvPr>
            <p:ph type="dt" sz="half" idx="10"/>
          </p:nvPr>
        </p:nvSpPr>
        <p:spPr>
          <a:ln/>
        </p:spPr>
        <p:txBody>
          <a:bodyPr/>
          <a:lstStyle>
            <a:lvl1pPr>
              <a:defRPr/>
            </a:lvl1pPr>
          </a:lstStyle>
          <a:p>
            <a:pPr>
              <a:defRPr/>
            </a:pPr>
            <a:endParaRPr lang="ru-RU"/>
          </a:p>
        </p:txBody>
      </p:sp>
      <p:sp>
        <p:nvSpPr>
          <p:cNvPr id="7" name="Rectangle 5">
            <a:extLst>
              <a:ext uri="{FF2B5EF4-FFF2-40B4-BE49-F238E27FC236}">
                <a16:creationId xmlns:a16="http://schemas.microsoft.com/office/drawing/2014/main" id="{7FAD6482-3FD7-2F73-3CF2-9D30B81CBA8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8" name="Rectangle 6">
            <a:extLst>
              <a:ext uri="{FF2B5EF4-FFF2-40B4-BE49-F238E27FC236}">
                <a16:creationId xmlns:a16="http://schemas.microsoft.com/office/drawing/2014/main" id="{9DDCA0D9-408E-A349-8C99-ED0D7B5E1D26}"/>
              </a:ext>
            </a:extLst>
          </p:cNvPr>
          <p:cNvSpPr>
            <a:spLocks noGrp="1" noChangeArrowheads="1"/>
          </p:cNvSpPr>
          <p:nvPr>
            <p:ph type="sldNum" sz="quarter" idx="12"/>
          </p:nvPr>
        </p:nvSpPr>
        <p:spPr>
          <a:ln/>
        </p:spPr>
        <p:txBody>
          <a:bodyPr/>
          <a:lstStyle>
            <a:lvl1pPr>
              <a:defRPr/>
            </a:lvl1pPr>
          </a:lstStyle>
          <a:p>
            <a:pPr>
              <a:defRPr/>
            </a:pPr>
            <a:fld id="{A9C20F6E-7A4D-49A4-9BF6-0A8D918F80F5}" type="slidenum">
              <a:rPr lang="ru-RU" altLang="ru-UA"/>
              <a:pPr>
                <a:defRPr/>
              </a:pPr>
              <a:t>‹#›</a:t>
            </a:fld>
            <a:endParaRPr lang="ru-RU" altLang="ru-UA"/>
          </a:p>
        </p:txBody>
      </p:sp>
    </p:spTree>
    <p:extLst>
      <p:ext uri="{BB962C8B-B14F-4D97-AF65-F5344CB8AC3E}">
        <p14:creationId xmlns:p14="http://schemas.microsoft.com/office/powerpoint/2010/main" val="929109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639"/>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a:extLst>
              <a:ext uri="{FF2B5EF4-FFF2-40B4-BE49-F238E27FC236}">
                <a16:creationId xmlns:a16="http://schemas.microsoft.com/office/drawing/2014/main" id="{3864DCCF-80E2-EFA5-71FA-FDADCF0D9153}"/>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FDB01B1B-5F1F-B7F4-81A7-CA6F2133175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61BC11DC-A764-4C1F-AF0D-2C6417D69B4F}"/>
              </a:ext>
            </a:extLst>
          </p:cNvPr>
          <p:cNvSpPr>
            <a:spLocks noGrp="1" noChangeArrowheads="1"/>
          </p:cNvSpPr>
          <p:nvPr>
            <p:ph type="sldNum" sz="quarter" idx="12"/>
          </p:nvPr>
        </p:nvSpPr>
        <p:spPr>
          <a:ln/>
        </p:spPr>
        <p:txBody>
          <a:bodyPr/>
          <a:lstStyle>
            <a:lvl1pPr>
              <a:defRPr/>
            </a:lvl1pPr>
          </a:lstStyle>
          <a:p>
            <a:pPr>
              <a:defRPr/>
            </a:pPr>
            <a:fld id="{C91D919F-7694-4D9E-8404-34864DD64649}" type="slidenum">
              <a:rPr lang="ru-RU" altLang="ru-UA"/>
              <a:pPr>
                <a:defRPr/>
              </a:pPr>
              <a:t>‹#›</a:t>
            </a:fld>
            <a:endParaRPr lang="ru-RU" altLang="ru-UA"/>
          </a:p>
        </p:txBody>
      </p:sp>
    </p:spTree>
    <p:extLst>
      <p:ext uri="{BB962C8B-B14F-4D97-AF65-F5344CB8AC3E}">
        <p14:creationId xmlns:p14="http://schemas.microsoft.com/office/powerpoint/2010/main" val="140789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quarter" idx="1"/>
          </p:nvPr>
        </p:nvSpPr>
        <p:spPr>
          <a:xfrm>
            <a:off x="609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197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609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6197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065C2406-7281-FC4E-D2E6-96D3AB0C3F64}"/>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01CBF79A-B5C3-F9E4-7F78-889EC510CD1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E3F51BE0-23DA-585A-EA61-7D9F04D37728}"/>
              </a:ext>
            </a:extLst>
          </p:cNvPr>
          <p:cNvSpPr>
            <a:spLocks noGrp="1" noChangeArrowheads="1"/>
          </p:cNvSpPr>
          <p:nvPr>
            <p:ph type="sldNum" sz="quarter" idx="12"/>
          </p:nvPr>
        </p:nvSpPr>
        <p:spPr>
          <a:ln/>
        </p:spPr>
        <p:txBody>
          <a:bodyPr/>
          <a:lstStyle>
            <a:lvl1pPr>
              <a:defRPr/>
            </a:lvl1pPr>
          </a:lstStyle>
          <a:p>
            <a:pPr>
              <a:defRPr/>
            </a:pPr>
            <a:fld id="{3D449734-4943-4890-8B4D-069CDCD1D9DA}" type="slidenum">
              <a:rPr lang="ru-RU" altLang="ru-UA"/>
              <a:pPr>
                <a:defRPr/>
              </a:pPr>
              <a:t>‹#›</a:t>
            </a:fld>
            <a:endParaRPr lang="ru-RU" altLang="ru-UA"/>
          </a:p>
        </p:txBody>
      </p:sp>
    </p:spTree>
    <p:extLst>
      <p:ext uri="{BB962C8B-B14F-4D97-AF65-F5344CB8AC3E}">
        <p14:creationId xmlns:p14="http://schemas.microsoft.com/office/powerpoint/2010/main" val="254610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9138D92E-BAEA-5B55-D003-FE111D331C5B}"/>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E0341B12-AC8D-E5A1-664C-C57C722CCE8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627E3399-1405-44B7-38C7-B6BB4137D248}"/>
              </a:ext>
            </a:extLst>
          </p:cNvPr>
          <p:cNvSpPr>
            <a:spLocks noGrp="1" noChangeArrowheads="1"/>
          </p:cNvSpPr>
          <p:nvPr>
            <p:ph type="sldNum" sz="quarter" idx="12"/>
          </p:nvPr>
        </p:nvSpPr>
        <p:spPr>
          <a:ln/>
        </p:spPr>
        <p:txBody>
          <a:bodyPr/>
          <a:lstStyle>
            <a:lvl1pPr>
              <a:defRPr/>
            </a:lvl1pPr>
          </a:lstStyle>
          <a:p>
            <a:pPr>
              <a:defRPr/>
            </a:pPr>
            <a:fld id="{6A26A9B4-452C-4DC7-A3D6-1D88643E0FA1}" type="slidenum">
              <a:rPr lang="ru-RU" altLang="ru-UA"/>
              <a:pPr>
                <a:defRPr/>
              </a:pPr>
              <a:t>‹#›</a:t>
            </a:fld>
            <a:endParaRPr lang="ru-RU" altLang="ru-UA"/>
          </a:p>
        </p:txBody>
      </p:sp>
    </p:spTree>
    <p:extLst>
      <p:ext uri="{BB962C8B-B14F-4D97-AF65-F5344CB8AC3E}">
        <p14:creationId xmlns:p14="http://schemas.microsoft.com/office/powerpoint/2010/main" val="360073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180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337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26040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97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7225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2278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96697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1/8/2024</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5851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1/8/2024</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2810656351"/>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 id="2147483700" r:id="rId12"/>
    <p:sldLayoutId id="2147483701" r:id="rId13"/>
    <p:sldLayoutId id="2147483702" r:id="rId14"/>
    <p:sldLayoutId id="2147483703" r:id="rId15"/>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3.xml"/><Relationship Id="rId1" Type="http://schemas.openxmlformats.org/officeDocument/2006/relationships/video" Target="file:///F:\&#1044;&#1086;&#1082;&#1091;&#1084;&#1077;&#1085;&#1090;&#1099;\&#1048;&#1088;&#1080;&#1085;&#1072;\&#1057;&#1080;&#1089;&#1090;&#1077;&#1084;&#1072;&#1090;&#1080;&#1082;&#1072;%20&#1085;&#1080;&#1079;&#1096;&#1080;&#1093;\&#1055;&#1088;&#1077;&#1079;&#1077;&#1085;&#1090;&#1072;&#1094;&#1080;&#1080;%20&#1085;&#1080;&#1079;&#1096;&#1080;&#1077;\&#1055;&#1088;&#1077;&#1079;&#1077;&#1085;&#1090;&#1072;&#1094;&#1111;.&#1053;&#1080;&#1078;&#1095;&#1110;\&#1044;&#1080;&#1082;&#1072;&#1103;%20&#1087;&#1083;&#1072;&#1085;&#1077;&#1090;&#1072;.%203.wmv" TargetMode="Externa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4.xml"/><Relationship Id="rId6" Type="http://schemas.openxmlformats.org/officeDocument/2006/relationships/image" Target="../media/image2.jpg"/><Relationship Id="rId5" Type="http://schemas.openxmlformats.org/officeDocument/2006/relationships/image" Target="../media/image54.jpe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5.jpeg"/><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wmf"/><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1.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65.jpeg"/><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69.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78.jpeg"/></Relationships>
</file>

<file path=ppt/slides/_rels/slide4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2.jp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4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91.jpeg"/></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3.wmf"/><Relationship Id="rId4" Type="http://schemas.openxmlformats.org/officeDocument/2006/relationships/image" Target="../media/image102.jpeg"/></Relationships>
</file>

<file path=ppt/slides/_rels/slide5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Цветные карандаши внутри карандаша, которая находится вверху таблицы &quot;дерево&quot;">
            <a:extLst>
              <a:ext uri="{FF2B5EF4-FFF2-40B4-BE49-F238E27FC236}">
                <a16:creationId xmlns:a16="http://schemas.microsoft.com/office/drawing/2014/main" id="{D875CB75-2D3C-51EF-DB71-D0EA90E6E24A}"/>
              </a:ext>
            </a:extLst>
          </p:cNvPr>
          <p:cNvPicPr>
            <a:picLocks noChangeAspect="1"/>
          </p:cNvPicPr>
          <p:nvPr/>
        </p:nvPicPr>
        <p:blipFill rotWithShape="1">
          <a:blip r:embed="rId2">
            <a:alphaModFix/>
          </a:blip>
          <a:srcRect t="15749"/>
          <a:stretch/>
        </p:blipFill>
        <p:spPr>
          <a:xfrm>
            <a:off x="20" y="1571"/>
            <a:ext cx="12191980" cy="6856429"/>
          </a:xfrm>
          <a:prstGeom prst="rect">
            <a:avLst/>
          </a:prstGeom>
        </p:spPr>
      </p:pic>
      <p:sp>
        <p:nvSpPr>
          <p:cNvPr id="2" name="Заголовок 1">
            <a:extLst>
              <a:ext uri="{FF2B5EF4-FFF2-40B4-BE49-F238E27FC236}">
                <a16:creationId xmlns:a16="http://schemas.microsoft.com/office/drawing/2014/main" id="{646634BB-D84A-CE1F-A5C9-AF706DC15AEC}"/>
              </a:ext>
            </a:extLst>
          </p:cNvPr>
          <p:cNvSpPr>
            <a:spLocks noGrp="1"/>
          </p:cNvSpPr>
          <p:nvPr>
            <p:ph type="ctrTitle" idx="4294967295"/>
          </p:nvPr>
        </p:nvSpPr>
        <p:spPr>
          <a:xfrm>
            <a:off x="0" y="2211388"/>
            <a:ext cx="7128588" cy="1425575"/>
          </a:xfrm>
        </p:spPr>
        <p:txBody>
          <a:bodyPr anchor="b">
            <a:noAutofit/>
          </a:bodyPr>
          <a:lstStyle/>
          <a:p>
            <a:pPr algn="ctr"/>
            <a:r>
              <a:rPr lang="uk-UA" sz="2400" dirty="0">
                <a:solidFill>
                  <a:srgbClr val="FFFF00"/>
                </a:solidFill>
                <a:effectLst/>
                <a:latin typeface="Times New Roman" panose="02020603050405020304" pitchFamily="18" charset="0"/>
                <a:ea typeface="Times New Roman" panose="02020603050405020304" pitchFamily="18" charset="0"/>
              </a:rPr>
              <a:t>Вступ. Ботаніка як наука. Загальний огляд нижчих рослин. Загальний огляд водоростей</a:t>
            </a:r>
            <a:endParaRPr lang="ru-UA" sz="2400" dirty="0">
              <a:solidFill>
                <a:srgbClr val="FFFF00"/>
              </a:solidFill>
            </a:endParaRPr>
          </a:p>
        </p:txBody>
      </p:sp>
      <p:sp>
        <p:nvSpPr>
          <p:cNvPr id="3" name="Подзаголовок 2">
            <a:extLst>
              <a:ext uri="{FF2B5EF4-FFF2-40B4-BE49-F238E27FC236}">
                <a16:creationId xmlns:a16="http://schemas.microsoft.com/office/drawing/2014/main" id="{BD0DFC18-B83C-CF44-5B92-439BBFB301F7}"/>
              </a:ext>
            </a:extLst>
          </p:cNvPr>
          <p:cNvSpPr>
            <a:spLocks noGrp="1"/>
          </p:cNvSpPr>
          <p:nvPr>
            <p:ph type="subTitle" idx="4294967295"/>
          </p:nvPr>
        </p:nvSpPr>
        <p:spPr>
          <a:xfrm>
            <a:off x="-167951" y="5518701"/>
            <a:ext cx="3048000" cy="877887"/>
          </a:xfrm>
        </p:spPr>
        <p:txBody>
          <a:bodyPr>
            <a:normAutofit/>
          </a:bodyPr>
          <a:lstStyle/>
          <a:p>
            <a:pPr marL="0" indent="0" algn="ctr">
              <a:buNone/>
            </a:pPr>
            <a:r>
              <a:rPr lang="ru-RU" sz="2400" b="1" dirty="0" err="1">
                <a:solidFill>
                  <a:schemeClr val="bg1"/>
                </a:solidFill>
              </a:rPr>
              <a:t>Ботаніка</a:t>
            </a:r>
            <a:r>
              <a:rPr lang="ru-RU" sz="2400" b="1" dirty="0">
                <a:solidFill>
                  <a:schemeClr val="bg1"/>
                </a:solidFill>
              </a:rPr>
              <a:t> 2023-24</a:t>
            </a:r>
            <a:endParaRPr lang="ru-UA" sz="2400" b="1" dirty="0">
              <a:solidFill>
                <a:schemeClr val="bg1"/>
              </a:solidFill>
            </a:endParaRPr>
          </a:p>
        </p:txBody>
      </p:sp>
      <p:pic>
        <p:nvPicPr>
          <p:cNvPr id="6" name="Рисунок 5"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AC04BF7-C40F-646D-EF73-0B9584766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56299110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E313453E-A394-5EFA-ECE9-7D868E704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740" y="278606"/>
            <a:ext cx="8401050" cy="6300788"/>
          </a:xfrm>
          <a:prstGeom prst="rect">
            <a:avLst/>
          </a:prstGeom>
        </p:spPr>
      </p:pic>
    </p:spTree>
    <p:extLst>
      <p:ext uri="{BB962C8B-B14F-4D97-AF65-F5344CB8AC3E}">
        <p14:creationId xmlns:p14="http://schemas.microsoft.com/office/powerpoint/2010/main" val="78215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DB3A3E20-3C1D-94F8-6318-A47285FCC5BF}"/>
              </a:ext>
            </a:extLst>
          </p:cNvPr>
          <p:cNvSpPr txBox="1"/>
          <p:nvPr/>
        </p:nvSpPr>
        <p:spPr>
          <a:xfrm>
            <a:off x="128295" y="934221"/>
            <a:ext cx="5967705" cy="5940088"/>
          </a:xfrm>
          <a:prstGeom prst="rect">
            <a:avLst/>
          </a:prstGeom>
          <a:noFill/>
        </p:spPr>
        <p:txBody>
          <a:bodyPr wrap="square">
            <a:spAutoFit/>
          </a:bodyPr>
          <a:lstStyle/>
          <a:p>
            <a:pPr indent="457200" algn="just"/>
            <a:r>
              <a:rPr lang="uk-UA" sz="2000" dirty="0">
                <a:effectLst/>
                <a:latin typeface="Bookman Old Style" panose="02050604050505020204" pitchFamily="18" charset="0"/>
                <a:ea typeface="Times New Roman" panose="02020603050405020304" pitchFamily="18" charset="0"/>
              </a:rPr>
              <a:t>Прокаріоти та еукаріоти. За особливостями будови клітин та способами їх поділу весь органічний світ поділяють на два над царства: прокаріоти (до ядерні) та еукаріоти(ядерні). Прокаріоти включають одне царство </a:t>
            </a:r>
            <a:r>
              <a:rPr lang="uk-UA" sz="2000" dirty="0" err="1">
                <a:effectLst/>
                <a:latin typeface="Bookman Old Style" panose="02050604050505020204" pitchFamily="18" charset="0"/>
                <a:ea typeface="Times New Roman" panose="02020603050405020304" pitchFamily="18" charset="0"/>
              </a:rPr>
              <a:t>дробянок</a:t>
            </a:r>
            <a:r>
              <a:rPr lang="uk-UA" sz="2000" dirty="0">
                <a:effectLst/>
                <a:latin typeface="Bookman Old Style" panose="02050604050505020204" pitchFamily="18" charset="0"/>
                <a:ea typeface="Times New Roman" panose="02020603050405020304" pitchFamily="18" charset="0"/>
              </a:rPr>
              <a:t>. До якого відносять бактерії та синьо-зелені водорості. Клітини прокаріот не мають сформованого ядра, ендоплазматичного </a:t>
            </a:r>
            <a:r>
              <a:rPr lang="uk-UA" sz="2000" dirty="0" err="1">
                <a:effectLst/>
                <a:latin typeface="Bookman Old Style" panose="02050604050505020204" pitchFamily="18" charset="0"/>
                <a:ea typeface="Times New Roman" panose="02020603050405020304" pitchFamily="18" charset="0"/>
              </a:rPr>
              <a:t>ретикулюма</a:t>
            </a:r>
            <a:r>
              <a:rPr lang="uk-UA" sz="2000" dirty="0">
                <a:effectLst/>
                <a:latin typeface="Bookman Old Style" panose="02050604050505020204" pitchFamily="18" charset="0"/>
                <a:ea typeface="Times New Roman" panose="02020603050405020304" pitchFamily="18" charset="0"/>
              </a:rPr>
              <a:t>, мітохондрій та пластид. Поділ клітин здійснюється </a:t>
            </a:r>
            <a:r>
              <a:rPr lang="uk-UA" sz="2000" dirty="0" err="1">
                <a:effectLst/>
                <a:latin typeface="Bookman Old Style" panose="02050604050505020204" pitchFamily="18" charset="0"/>
                <a:ea typeface="Times New Roman" panose="02020603050405020304" pitchFamily="18" charset="0"/>
              </a:rPr>
              <a:t>амітотично</a:t>
            </a:r>
            <a:r>
              <a:rPr lang="uk-UA" sz="2000" dirty="0">
                <a:effectLst/>
                <a:latin typeface="Bookman Old Style" panose="02050604050505020204" pitchFamily="18" charset="0"/>
                <a:ea typeface="Times New Roman" panose="02020603050405020304" pitchFamily="18" charset="0"/>
              </a:rPr>
              <a:t>. До складу клітинної оболонки входить мурен. Статевий процес відсутній, а у бактерій проходить по типу кон’югації. Зміна ядерних фаз не спостерігається. </a:t>
            </a:r>
            <a:endParaRPr lang="ru-UA" sz="2000" dirty="0">
              <a:effectLst/>
              <a:latin typeface="Times New Roman" panose="02020603050405020304" pitchFamily="18" charset="0"/>
              <a:ea typeface="Times New Roman" panose="02020603050405020304" pitchFamily="18" charset="0"/>
            </a:endParaRPr>
          </a:p>
          <a:p>
            <a:pPr indent="457200" algn="just"/>
            <a:r>
              <a:rPr lang="uk-UA" sz="2000" dirty="0">
                <a:effectLst/>
                <a:latin typeface="Bookman Old Style" panose="02050604050505020204" pitchFamily="18" charset="0"/>
                <a:ea typeface="Times New Roman" panose="02020603050405020304" pitchFamily="18" charset="0"/>
              </a:rPr>
              <a:t>Клітини еукаріот мають усі органели і можуть ділитися всіма способами. Для них характерне статеве розмноження та зміна ядерних фаз.</a:t>
            </a:r>
            <a:endParaRPr lang="ru-UA" sz="2000" dirty="0">
              <a:effectLst/>
              <a:latin typeface="Times New Roman" panose="02020603050405020304" pitchFamily="18" charset="0"/>
              <a:ea typeface="Times New Roman" panose="02020603050405020304" pitchFamily="18" charset="0"/>
            </a:endParaRPr>
          </a:p>
        </p:txBody>
      </p:sp>
      <p:pic>
        <p:nvPicPr>
          <p:cNvPr id="6" name="Рисунок 5">
            <a:extLst>
              <a:ext uri="{FF2B5EF4-FFF2-40B4-BE49-F238E27FC236}">
                <a16:creationId xmlns:a16="http://schemas.microsoft.com/office/drawing/2014/main" id="{6ABECBD5-EBB9-F9D7-6D80-DC142C027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299" y="2045970"/>
            <a:ext cx="5669280" cy="3188970"/>
          </a:xfrm>
          <a:prstGeom prst="rect">
            <a:avLst/>
          </a:prstGeom>
        </p:spPr>
      </p:pic>
    </p:spTree>
    <p:extLst>
      <p:ext uri="{BB962C8B-B14F-4D97-AF65-F5344CB8AC3E}">
        <p14:creationId xmlns:p14="http://schemas.microsoft.com/office/powerpoint/2010/main" val="412702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5" name="Рисунок 4">
            <a:extLst>
              <a:ext uri="{FF2B5EF4-FFF2-40B4-BE49-F238E27FC236}">
                <a16:creationId xmlns:a16="http://schemas.microsoft.com/office/drawing/2014/main" id="{81A89A14-12D5-FB34-F497-9940A5B60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48408"/>
            <a:ext cx="8667750" cy="6500813"/>
          </a:xfrm>
          <a:prstGeom prst="rect">
            <a:avLst/>
          </a:prstGeom>
        </p:spPr>
      </p:pic>
    </p:spTree>
    <p:extLst>
      <p:ext uri="{BB962C8B-B14F-4D97-AF65-F5344CB8AC3E}">
        <p14:creationId xmlns:p14="http://schemas.microsoft.com/office/powerpoint/2010/main" val="138122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1B5327A5-8CE8-9167-4D94-C192479CE876}"/>
              </a:ext>
            </a:extLst>
          </p:cNvPr>
          <p:cNvSpPr txBox="1"/>
          <p:nvPr/>
        </p:nvSpPr>
        <p:spPr>
          <a:xfrm>
            <a:off x="251926" y="1074109"/>
            <a:ext cx="11756571" cy="1938992"/>
          </a:xfrm>
          <a:prstGeom prst="rect">
            <a:avLst/>
          </a:prstGeom>
          <a:noFill/>
        </p:spPr>
        <p:txBody>
          <a:bodyPr wrap="square">
            <a:spAutoFit/>
          </a:bodyPr>
          <a:lstStyle/>
          <a:p>
            <a:pPr indent="457200" algn="just"/>
            <a:r>
              <a:rPr lang="uk-UA" sz="2000" dirty="0">
                <a:effectLst/>
                <a:latin typeface="Bookman Old Style" panose="02050604050505020204" pitchFamily="18" charset="0"/>
                <a:ea typeface="Times New Roman" panose="02020603050405020304" pitchFamily="18" charset="0"/>
              </a:rPr>
              <a:t>Наука, що вивчає гриби, називається мікологія. До грибів відносяться безхлорофільні гетеротрофні організми. В сучасній системі класифікації органічного світу гриби виділені в окреме царство еукаріотичних організмів, про ізольованість грибів відмічав ще де </a:t>
            </a:r>
            <a:r>
              <a:rPr lang="uk-UA" sz="2000" dirty="0" err="1">
                <a:effectLst/>
                <a:latin typeface="Bookman Old Style" panose="02050604050505020204" pitchFamily="18" charset="0"/>
                <a:ea typeface="Times New Roman" panose="02020603050405020304" pitchFamily="18" charset="0"/>
              </a:rPr>
              <a:t>Фріз</a:t>
            </a:r>
            <a:r>
              <a:rPr lang="uk-UA" sz="2000" dirty="0">
                <a:effectLst/>
                <a:latin typeface="Bookman Old Style" panose="02050604050505020204" pitchFamily="18" charset="0"/>
                <a:ea typeface="Times New Roman" panose="02020603050405020304" pitchFamily="18" charset="0"/>
              </a:rPr>
              <a:t>, французький міколог Х1Х сторіччя.  Гриби мають </a:t>
            </a:r>
            <a:r>
              <a:rPr lang="uk-UA" sz="2000" dirty="0" err="1">
                <a:effectLst/>
                <a:latin typeface="Bookman Old Style" panose="02050604050505020204" pitchFamily="18" charset="0"/>
                <a:ea typeface="Times New Roman" panose="02020603050405020304" pitchFamily="18" charset="0"/>
              </a:rPr>
              <a:t>поліфілетичне</a:t>
            </a:r>
            <a:r>
              <a:rPr lang="uk-UA" sz="2000" dirty="0">
                <a:effectLst/>
                <a:latin typeface="Bookman Old Style" panose="02050604050505020204" pitchFamily="18" charset="0"/>
                <a:ea typeface="Times New Roman" panose="02020603050405020304" pitchFamily="18" charset="0"/>
              </a:rPr>
              <a:t> походження, тобто різні таксони виникли незалежно від різних безбарвних джгутикових або </a:t>
            </a:r>
            <a:r>
              <a:rPr lang="uk-UA" sz="2000" dirty="0" err="1">
                <a:effectLst/>
                <a:latin typeface="Bookman Old Style" panose="02050604050505020204" pitchFamily="18" charset="0"/>
                <a:ea typeface="Times New Roman" panose="02020603050405020304" pitchFamily="18" charset="0"/>
              </a:rPr>
              <a:t>абемоїдних</a:t>
            </a:r>
            <a:r>
              <a:rPr lang="uk-UA" sz="2000" dirty="0">
                <a:effectLst/>
                <a:latin typeface="Bookman Old Style" panose="02050604050505020204" pitchFamily="18" charset="0"/>
                <a:ea typeface="Times New Roman" panose="02020603050405020304" pitchFamily="18" charset="0"/>
              </a:rPr>
              <a:t> </a:t>
            </a:r>
            <a:r>
              <a:rPr lang="uk-UA" sz="2000" dirty="0" err="1">
                <a:effectLst/>
                <a:latin typeface="Bookman Old Style" panose="02050604050505020204" pitchFamily="18" charset="0"/>
                <a:ea typeface="Times New Roman" panose="02020603050405020304" pitchFamily="18" charset="0"/>
              </a:rPr>
              <a:t>флігелят</a:t>
            </a:r>
            <a:r>
              <a:rPr lang="uk-UA" sz="2000" dirty="0">
                <a:effectLst/>
                <a:latin typeface="Bookman Old Style" panose="02050604050505020204" pitchFamily="18" charset="0"/>
                <a:ea typeface="Times New Roman" panose="02020603050405020304" pitchFamily="18" charset="0"/>
              </a:rPr>
              <a:t>. </a:t>
            </a:r>
            <a:endParaRPr lang="ru-UA" sz="2000" dirty="0">
              <a:effectLst/>
              <a:latin typeface="Times New Roman" panose="02020603050405020304" pitchFamily="18" charset="0"/>
              <a:ea typeface="Times New Roman" panose="02020603050405020304" pitchFamily="18" charset="0"/>
            </a:endParaRPr>
          </a:p>
        </p:txBody>
      </p:sp>
      <p:pic>
        <p:nvPicPr>
          <p:cNvPr id="8" name="Рисунок 7">
            <a:extLst>
              <a:ext uri="{FF2B5EF4-FFF2-40B4-BE49-F238E27FC236}">
                <a16:creationId xmlns:a16="http://schemas.microsoft.com/office/drawing/2014/main" id="{1AACAD08-7203-0BD5-1000-38754B8AA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6" y="3152989"/>
            <a:ext cx="7253288" cy="3601164"/>
          </a:xfrm>
          <a:prstGeom prst="rect">
            <a:avLst/>
          </a:prstGeom>
        </p:spPr>
      </p:pic>
      <p:pic>
        <p:nvPicPr>
          <p:cNvPr id="12" name="Рисунок 11" descr="Изображение выглядит как гидроид&#10;&#10;Автоматически созданное описание">
            <a:extLst>
              <a:ext uri="{FF2B5EF4-FFF2-40B4-BE49-F238E27FC236}">
                <a16:creationId xmlns:a16="http://schemas.microsoft.com/office/drawing/2014/main" id="{BAC88B2A-80AD-F62C-E55B-2490067F9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021" y="2697481"/>
            <a:ext cx="3891302" cy="3912488"/>
          </a:xfrm>
          <a:prstGeom prst="rect">
            <a:avLst/>
          </a:prstGeom>
        </p:spPr>
      </p:pic>
    </p:spTree>
    <p:extLst>
      <p:ext uri="{BB962C8B-B14F-4D97-AF65-F5344CB8AC3E}">
        <p14:creationId xmlns:p14="http://schemas.microsoft.com/office/powerpoint/2010/main" val="408769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C625377B-F120-946F-B24B-73F71D38B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1" y="308172"/>
            <a:ext cx="5943600" cy="6241656"/>
          </a:xfrm>
          <a:prstGeom prst="rect">
            <a:avLst/>
          </a:prstGeom>
        </p:spPr>
      </p:pic>
      <p:pic>
        <p:nvPicPr>
          <p:cNvPr id="6" name="Рисунок 5" descr="Изображение выглядит как земля, красный, овощ&#10;&#10;Автоматически созданное описание">
            <a:extLst>
              <a:ext uri="{FF2B5EF4-FFF2-40B4-BE49-F238E27FC236}">
                <a16:creationId xmlns:a16="http://schemas.microsoft.com/office/drawing/2014/main" id="{B0A33770-74CF-0DE6-A6F1-37A37BC5C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5848" y="308172"/>
            <a:ext cx="3585105" cy="2688829"/>
          </a:xfrm>
          <a:prstGeom prst="rect">
            <a:avLst/>
          </a:prstGeom>
        </p:spPr>
      </p:pic>
      <p:pic>
        <p:nvPicPr>
          <p:cNvPr id="8" name="Рисунок 7" descr="Изображение выглядит как текст&#10;&#10;Автоматически созданное описание">
            <a:extLst>
              <a:ext uri="{FF2B5EF4-FFF2-40B4-BE49-F238E27FC236}">
                <a16:creationId xmlns:a16="http://schemas.microsoft.com/office/drawing/2014/main" id="{161BF94B-B5B0-E1EA-7781-D18937018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645" y="3429000"/>
            <a:ext cx="3835718" cy="3152645"/>
          </a:xfrm>
          <a:prstGeom prst="rect">
            <a:avLst/>
          </a:prstGeom>
        </p:spPr>
      </p:pic>
    </p:spTree>
    <p:extLst>
      <p:ext uri="{BB962C8B-B14F-4D97-AF65-F5344CB8AC3E}">
        <p14:creationId xmlns:p14="http://schemas.microsoft.com/office/powerpoint/2010/main" val="109494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DE60B307-7E6F-786C-5121-A904FE029325}"/>
              </a:ext>
            </a:extLst>
          </p:cNvPr>
          <p:cNvSpPr txBox="1"/>
          <p:nvPr/>
        </p:nvSpPr>
        <p:spPr>
          <a:xfrm>
            <a:off x="5001209" y="0"/>
            <a:ext cx="6988628" cy="6740307"/>
          </a:xfrm>
          <a:prstGeom prst="rect">
            <a:avLst/>
          </a:prstGeom>
          <a:noFill/>
        </p:spPr>
        <p:txBody>
          <a:bodyPr wrap="square">
            <a:spAutoFit/>
          </a:bodyPr>
          <a:lstStyle/>
          <a:p>
            <a:pPr indent="457200" algn="just"/>
            <a:r>
              <a:rPr lang="uk-UA" sz="1800" dirty="0" err="1">
                <a:effectLst/>
                <a:latin typeface="Bookman Old Style" panose="02050604050505020204" pitchFamily="18" charset="0"/>
                <a:ea typeface="Times New Roman" panose="02020603050405020304" pitchFamily="18" charset="0"/>
              </a:rPr>
              <a:t>Амебоїдна</a:t>
            </a:r>
            <a:r>
              <a:rPr lang="uk-UA" sz="1800" dirty="0">
                <a:effectLst/>
                <a:latin typeface="Bookman Old Style" panose="02050604050505020204" pitchFamily="18" charset="0"/>
                <a:ea typeface="Times New Roman" panose="02020603050405020304" pitchFamily="18" charset="0"/>
              </a:rPr>
              <a:t> - клітини позбавлені твердої оболонки і не мають постійної форми. Це - найбільш проста будова одноклітинного організму. Така структура характерна для </a:t>
            </a:r>
            <a:r>
              <a:rPr lang="uk-UA" sz="1800" dirty="0" err="1">
                <a:effectLst/>
                <a:latin typeface="Bookman Old Style" panose="02050604050505020204" pitchFamily="18" charset="0"/>
                <a:ea typeface="Times New Roman" panose="02020603050405020304" pitchFamily="18" charset="0"/>
              </a:rPr>
              <a:t>пірофітових</a:t>
            </a:r>
            <a:r>
              <a:rPr lang="uk-UA" sz="1800" dirty="0">
                <a:effectLst/>
                <a:latin typeface="Bookman Old Style" panose="02050604050505020204" pitchFamily="18" charset="0"/>
                <a:ea typeface="Times New Roman" panose="02020603050405020304" pitchFamily="18" charset="0"/>
              </a:rPr>
              <a:t>, золотистих та жовто-зелених водоростей.</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Монадна</a:t>
            </a:r>
            <a:r>
              <a:rPr lang="uk-UA" sz="1800" dirty="0">
                <a:effectLst/>
                <a:latin typeface="Bookman Old Style" panose="02050604050505020204" pitchFamily="18" charset="0"/>
                <a:ea typeface="Times New Roman" panose="02020603050405020304" pitchFamily="18" charset="0"/>
              </a:rPr>
              <a:t> структура властива одноклітинним і колоніальним організмам з твердою клітинною оболонкою і джгутиками, за допомогою яких вони рухаються у воді. Ця структура характерна для </a:t>
            </a:r>
            <a:r>
              <a:rPr lang="uk-UA" sz="1800" dirty="0" err="1">
                <a:effectLst/>
                <a:latin typeface="Bookman Old Style" panose="02050604050505020204" pitchFamily="18" charset="0"/>
                <a:ea typeface="Times New Roman" panose="02020603050405020304" pitchFamily="18" charset="0"/>
              </a:rPr>
              <a:t>пірофітових</a:t>
            </a:r>
            <a:r>
              <a:rPr lang="uk-UA" sz="1800" dirty="0">
                <a:effectLst/>
                <a:latin typeface="Bookman Old Style" panose="02050604050505020204" pitchFamily="18" charset="0"/>
                <a:ea typeface="Times New Roman" panose="02020603050405020304" pitchFamily="18" charset="0"/>
              </a:rPr>
              <a:t>, золотистих, евгленових, жовто-зелених і зелених водоростей.</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Коккоїдна</a:t>
            </a:r>
            <a:r>
              <a:rPr lang="uk-UA" sz="1800" dirty="0">
                <a:effectLst/>
                <a:latin typeface="Bookman Old Style" panose="02050604050505020204" pitchFamily="18" charset="0"/>
                <a:ea typeface="Times New Roman" panose="02020603050405020304" pitchFamily="18" charset="0"/>
              </a:rPr>
              <a:t> структура – клітини мають тверду оболонку, але позбавлені джгутиків і не здатні до активного руху, вони вільно переносяться водою або ведуть прикріплений спосіб життя. Ця структура властива одноклітинним колоніальним водоростям відділів зелених, діатомових та інших. На основі </a:t>
            </a:r>
            <a:r>
              <a:rPr lang="uk-UA" sz="1800" dirty="0" err="1">
                <a:effectLst/>
                <a:latin typeface="Bookman Old Style" panose="02050604050505020204" pitchFamily="18" charset="0"/>
                <a:ea typeface="Times New Roman" panose="02020603050405020304" pitchFamily="18" charset="0"/>
              </a:rPr>
              <a:t>коккоїдної</a:t>
            </a:r>
            <a:r>
              <a:rPr lang="uk-UA" sz="1800" dirty="0">
                <a:effectLst/>
                <a:latin typeface="Bookman Old Style" panose="02050604050505020204" pitchFamily="18" charset="0"/>
                <a:ea typeface="Times New Roman" panose="02020603050405020304" pitchFamily="18" charset="0"/>
              </a:rPr>
              <a:t> структури стало можливе виникнення багатоклітинних </a:t>
            </a:r>
            <a:r>
              <a:rPr lang="uk-UA" sz="1800" dirty="0" err="1">
                <a:effectLst/>
                <a:latin typeface="Bookman Old Style" panose="02050604050505020204" pitchFamily="18" charset="0"/>
                <a:ea typeface="Times New Roman" panose="02020603050405020304" pitchFamily="18" charset="0"/>
              </a:rPr>
              <a:t>таломів</a:t>
            </a:r>
            <a:r>
              <a:rPr lang="uk-UA" sz="1800" dirty="0">
                <a:effectLst/>
                <a:latin typeface="Bookman Old Style" panose="02050604050505020204" pitchFamily="18" charset="0"/>
                <a:ea typeface="Times New Roman" panose="02020603050405020304" pitchFamily="18" charset="0"/>
              </a:rPr>
              <a:t>.</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Пальмелоїдна</a:t>
            </a:r>
            <a:r>
              <a:rPr lang="uk-UA" sz="1800" dirty="0">
                <a:effectLst/>
                <a:latin typeface="Bookman Old Style" panose="02050604050505020204" pitchFamily="18" charset="0"/>
                <a:ea typeface="Times New Roman" panose="02020603050405020304" pitchFamily="18" charset="0"/>
              </a:rPr>
              <a:t> структура є ускладненим варіантом </a:t>
            </a:r>
            <a:r>
              <a:rPr lang="uk-UA" sz="1800" dirty="0" err="1">
                <a:effectLst/>
                <a:latin typeface="Bookman Old Style" panose="02050604050505020204" pitchFamily="18" charset="0"/>
                <a:ea typeface="Times New Roman" panose="02020603050405020304" pitchFamily="18" charset="0"/>
              </a:rPr>
              <a:t>коккоїдної</a:t>
            </a:r>
            <a:r>
              <a:rPr lang="uk-UA" sz="1800" dirty="0">
                <a:effectLst/>
                <a:latin typeface="Bookman Old Style" panose="02050604050505020204" pitchFamily="18" charset="0"/>
                <a:ea typeface="Times New Roman" panose="02020603050405020304" pitchFamily="18" charset="0"/>
              </a:rPr>
              <a:t> </a:t>
            </a:r>
            <a:r>
              <a:rPr lang="uk-UA" sz="1800" dirty="0" err="1">
                <a:effectLst/>
                <a:latin typeface="Bookman Old Style" panose="02050604050505020204" pitchFamily="18" charset="0"/>
                <a:ea typeface="Times New Roman" panose="02020603050405020304" pitchFamily="18" charset="0"/>
              </a:rPr>
              <a:t>стуктури</a:t>
            </a:r>
            <a:r>
              <a:rPr lang="uk-UA" sz="1800" dirty="0">
                <a:effectLst/>
                <a:latin typeface="Bookman Old Style" panose="02050604050505020204" pitchFamily="18" charset="0"/>
                <a:ea typeface="Times New Roman" panose="02020603050405020304" pitchFamily="18" charset="0"/>
              </a:rPr>
              <a:t> і являє собою сукупність слизових тіл, прикріплених до субстрату. Виникнення </a:t>
            </a:r>
            <a:r>
              <a:rPr lang="uk-UA" sz="1800" dirty="0" err="1">
                <a:effectLst/>
                <a:latin typeface="Bookman Old Style" panose="02050604050505020204" pitchFamily="18" charset="0"/>
                <a:ea typeface="Times New Roman" panose="02020603050405020304" pitchFamily="18" charset="0"/>
              </a:rPr>
              <a:t>пальмелоїдного</a:t>
            </a:r>
            <a:r>
              <a:rPr lang="uk-UA" sz="1800" dirty="0">
                <a:effectLst/>
                <a:latin typeface="Bookman Old Style" panose="02050604050505020204" pitchFamily="18" charset="0"/>
                <a:ea typeface="Times New Roman" panose="02020603050405020304" pitchFamily="18" charset="0"/>
              </a:rPr>
              <a:t> типу структури було важливим на шляху морфологічної еволюції водоростей – від рухомих до нерухомих форм.</a:t>
            </a:r>
            <a:endParaRPr lang="ru-UA" sz="1800" dirty="0">
              <a:effectLst/>
              <a:latin typeface="Times New Roman" panose="02020603050405020304" pitchFamily="18" charset="0"/>
              <a:ea typeface="Times New Roman" panose="02020603050405020304" pitchFamily="18" charset="0"/>
            </a:endParaRPr>
          </a:p>
        </p:txBody>
      </p:sp>
      <p:pic>
        <p:nvPicPr>
          <p:cNvPr id="8" name="Рисунок 7" descr="Изображение выглядит как текст, ткань&#10;&#10;Автоматически созданное описание">
            <a:extLst>
              <a:ext uri="{FF2B5EF4-FFF2-40B4-BE49-F238E27FC236}">
                <a16:creationId xmlns:a16="http://schemas.microsoft.com/office/drawing/2014/main" id="{034788E2-DD26-C05C-DEEB-790A770B7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87" y="1154430"/>
            <a:ext cx="4698569" cy="5181600"/>
          </a:xfrm>
          <a:prstGeom prst="rect">
            <a:avLst/>
          </a:prstGeom>
        </p:spPr>
      </p:pic>
    </p:spTree>
    <p:extLst>
      <p:ext uri="{BB962C8B-B14F-4D97-AF65-F5344CB8AC3E}">
        <p14:creationId xmlns:p14="http://schemas.microsoft.com/office/powerpoint/2010/main" val="392549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612159ED-328B-B18C-5196-C43A96345C0F}"/>
              </a:ext>
            </a:extLst>
          </p:cNvPr>
          <p:cNvSpPr txBox="1"/>
          <p:nvPr/>
        </p:nvSpPr>
        <p:spPr>
          <a:xfrm>
            <a:off x="4794538" y="335845"/>
            <a:ext cx="7267724" cy="6186309"/>
          </a:xfrm>
          <a:prstGeom prst="rect">
            <a:avLst/>
          </a:prstGeom>
          <a:noFill/>
        </p:spPr>
        <p:txBody>
          <a:bodyPr wrap="square">
            <a:spAutoFit/>
          </a:bodyPr>
          <a:lstStyle/>
          <a:p>
            <a:pPr indent="457200" algn="just"/>
            <a:r>
              <a:rPr lang="uk-UA" sz="1800" dirty="0">
                <a:effectLst/>
                <a:latin typeface="Bookman Old Style" panose="02050604050505020204" pitchFamily="18" charset="0"/>
                <a:ea typeface="Times New Roman" panose="02020603050405020304" pitchFamily="18" charset="0"/>
              </a:rPr>
              <a:t>Нитчаста структура складається із клітин, які поєднуються в прості або розгалужені нитки, що можуть вільно існувати, прикріплюватися або </a:t>
            </a:r>
            <a:r>
              <a:rPr lang="uk-UA" sz="1800" dirty="0" err="1">
                <a:effectLst/>
                <a:latin typeface="Bookman Old Style" panose="02050604050505020204" pitchFamily="18" charset="0"/>
                <a:ea typeface="Times New Roman" panose="02020603050405020304" pitchFamily="18" charset="0"/>
              </a:rPr>
              <a:t>об’єднуюються</a:t>
            </a:r>
            <a:r>
              <a:rPr lang="uk-UA" sz="1800" dirty="0">
                <a:effectLst/>
                <a:latin typeface="Bookman Old Style" panose="02050604050505020204" pitchFamily="18" charset="0"/>
                <a:ea typeface="Times New Roman" panose="02020603050405020304" pitchFamily="18" charset="0"/>
              </a:rPr>
              <a:t> в колонії. </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Різнонитчасті</a:t>
            </a:r>
            <a:r>
              <a:rPr lang="uk-UA" sz="1800" dirty="0">
                <a:effectLst/>
                <a:latin typeface="Bookman Old Style" panose="02050604050505020204" pitchFamily="18" charset="0"/>
                <a:ea typeface="Times New Roman" panose="02020603050405020304" pitchFamily="18" charset="0"/>
              </a:rPr>
              <a:t> слані складаються з горизонтальних ниток, що виконують функції прикріплення, і вертикальних, що виконують асимілюючу функцію.</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a:effectLst/>
                <a:latin typeface="Bookman Old Style" panose="02050604050505020204" pitchFamily="18" charset="0"/>
                <a:ea typeface="Times New Roman" panose="02020603050405020304" pitchFamily="18" charset="0"/>
              </a:rPr>
              <a:t>Пластинчаста структура характеризується багатоклітинними сланями, що утворюються в результаті поділу клітин в різних </a:t>
            </a:r>
            <a:r>
              <a:rPr lang="uk-UA" sz="1800" dirty="0" err="1">
                <a:effectLst/>
                <a:latin typeface="Bookman Old Style" panose="02050604050505020204" pitchFamily="18" charset="0"/>
                <a:ea typeface="Times New Roman" panose="02020603050405020304" pitchFamily="18" charset="0"/>
              </a:rPr>
              <a:t>площинах</a:t>
            </a:r>
            <a:r>
              <a:rPr lang="uk-UA" sz="1800" dirty="0">
                <a:effectLst/>
                <a:latin typeface="Bookman Old Style" panose="02050604050505020204" pitchFamily="18" charset="0"/>
                <a:ea typeface="Times New Roman" panose="02020603050405020304" pitchFamily="18" charset="0"/>
              </a:rPr>
              <a:t> з утворенням об’ємних мікроскопічних сланей. </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Сифональна</a:t>
            </a:r>
            <a:r>
              <a:rPr lang="uk-UA" sz="1800" dirty="0">
                <a:effectLst/>
                <a:latin typeface="Bookman Old Style" panose="02050604050505020204" pitchFamily="18" charset="0"/>
                <a:ea typeface="Times New Roman" panose="02020603050405020304" pitchFamily="18" charset="0"/>
              </a:rPr>
              <a:t> структура – особливий тип будови тіла, для якого характерна відсутність клітинних перегородок  і велика кількість </a:t>
            </a:r>
            <a:r>
              <a:rPr lang="uk-UA" sz="1800" dirty="0" err="1">
                <a:effectLst/>
                <a:latin typeface="Bookman Old Style" panose="02050604050505020204" pitchFamily="18" charset="0"/>
                <a:ea typeface="Times New Roman" panose="02020603050405020304" pitchFamily="18" charset="0"/>
              </a:rPr>
              <a:t>ядер</a:t>
            </a:r>
            <a:r>
              <a:rPr lang="uk-UA" sz="1800" dirty="0">
                <a:effectLst/>
                <a:latin typeface="Bookman Old Style" panose="02050604050505020204" pitchFamily="18" charset="0"/>
                <a:ea typeface="Times New Roman" panose="02020603050405020304" pitchFamily="18" charset="0"/>
              </a:rPr>
              <a:t>. Такий талом є гігантською багатоядерною клітиною. Внутрішні перегородки виникають лише при утворенні репродуктивних органів або пошкодження слані. </a:t>
            </a:r>
            <a:r>
              <a:rPr lang="uk-UA" sz="1800" dirty="0" err="1">
                <a:effectLst/>
                <a:latin typeface="Bookman Old Style" panose="02050604050505020204" pitchFamily="18" charset="0"/>
                <a:ea typeface="Times New Roman" panose="02020603050405020304" pitchFamily="18" charset="0"/>
              </a:rPr>
              <a:t>Це.й</a:t>
            </a:r>
            <a:r>
              <a:rPr lang="uk-UA" sz="1800" dirty="0">
                <a:effectLst/>
                <a:latin typeface="Bookman Old Style" panose="02050604050505020204" pitchFamily="18" charset="0"/>
                <a:ea typeface="Times New Roman" panose="02020603050405020304" pitchFamily="18" charset="0"/>
              </a:rPr>
              <a:t> напрям еволюції виявився тупиковим.</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Сифонокладальна</a:t>
            </a:r>
            <a:r>
              <a:rPr lang="uk-UA" sz="1800" dirty="0">
                <a:effectLst/>
                <a:latin typeface="Bookman Old Style" panose="02050604050505020204" pitchFamily="18" charset="0"/>
                <a:ea typeface="Times New Roman" panose="02020603050405020304" pitchFamily="18" charset="0"/>
              </a:rPr>
              <a:t> структура виникла від </a:t>
            </a:r>
            <a:r>
              <a:rPr lang="uk-UA" sz="1800" dirty="0" err="1">
                <a:effectLst/>
                <a:latin typeface="Bookman Old Style" panose="02050604050505020204" pitchFamily="18" charset="0"/>
                <a:ea typeface="Times New Roman" panose="02020603050405020304" pitchFamily="18" charset="0"/>
              </a:rPr>
              <a:t>сифональної</a:t>
            </a:r>
            <a:r>
              <a:rPr lang="uk-UA" sz="1800" dirty="0">
                <a:effectLst/>
                <a:latin typeface="Bookman Old Style" panose="02050604050505020204" pitchFamily="18" charset="0"/>
                <a:ea typeface="Times New Roman" panose="02020603050405020304" pitchFamily="18" charset="0"/>
              </a:rPr>
              <a:t> в результаті поєднання багатоядерних клітин в різні форми багатоклітинних </a:t>
            </a:r>
            <a:r>
              <a:rPr lang="uk-UA" sz="1800" dirty="0" err="1">
                <a:effectLst/>
                <a:latin typeface="Bookman Old Style" panose="02050604050505020204" pitchFamily="18" charset="0"/>
                <a:ea typeface="Times New Roman" panose="02020603050405020304" pitchFamily="18" charset="0"/>
              </a:rPr>
              <a:t>таломів.Ця</a:t>
            </a:r>
            <a:r>
              <a:rPr lang="uk-UA" sz="1800" dirty="0">
                <a:effectLst/>
                <a:latin typeface="Bookman Old Style" panose="02050604050505020204" pitchFamily="18" charset="0"/>
                <a:ea typeface="Times New Roman" panose="02020603050405020304" pitchFamily="18" charset="0"/>
              </a:rPr>
              <a:t> структура також виявилась тупиковою.  </a:t>
            </a:r>
            <a:endParaRPr lang="ru-UA" sz="1800" dirty="0">
              <a:effectLst/>
              <a:latin typeface="Times New Roman" panose="02020603050405020304" pitchFamily="18" charset="0"/>
              <a:ea typeface="Times New Roman" panose="02020603050405020304" pitchFamily="18" charset="0"/>
            </a:endParaRPr>
          </a:p>
        </p:txBody>
      </p:sp>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24EA9AE1-A429-1C04-7B37-A4F358836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63" y="1154430"/>
            <a:ext cx="4516674" cy="4959899"/>
          </a:xfrm>
          <a:prstGeom prst="rect">
            <a:avLst/>
          </a:prstGeom>
        </p:spPr>
      </p:pic>
    </p:spTree>
    <p:extLst>
      <p:ext uri="{BB962C8B-B14F-4D97-AF65-F5344CB8AC3E}">
        <p14:creationId xmlns:p14="http://schemas.microsoft.com/office/powerpoint/2010/main" val="247997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a:extLst>
              <a:ext uri="{FF2B5EF4-FFF2-40B4-BE49-F238E27FC236}">
                <a16:creationId xmlns:a16="http://schemas.microsoft.com/office/drawing/2014/main" id="{44EBD976-058B-121D-253F-618DD63CD1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0" r="1228" b="1"/>
          <a:stretch/>
        </p:blipFill>
        <p:spPr>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5">
            <a:extLst>
              <a:ext uri="{FF2B5EF4-FFF2-40B4-BE49-F238E27FC236}">
                <a16:creationId xmlns:a16="http://schemas.microsoft.com/office/drawing/2014/main" id="{3B3FBF14-4BAA-6D67-54D0-FDADF65AA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45" r="-1" b="6210"/>
          <a:stretch/>
        </p:blipFill>
        <p:spPr>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a:extLst>
              <a:ext uri="{FF2B5EF4-FFF2-40B4-BE49-F238E27FC236}">
                <a16:creationId xmlns:a16="http://schemas.microsoft.com/office/drawing/2014/main" id="{2546074E-587C-41C5-9C07-0E0C282E78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04" r="5968" b="1"/>
          <a:stretch/>
        </p:blipFill>
        <p:spPr>
          <a:xfrm>
            <a:off x="4816691" y="643466"/>
            <a:ext cx="6735900"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56147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a16="http://schemas.microsoft.com/office/drawing/2014/main" id="{59A4358A-E2AF-98C2-826A-B55C94813C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10211"/>
          <a:stretch/>
        </p:blipFill>
        <p:spPr>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4AA1EA2D-507D-6B6D-A512-E57DE678BA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27" r="1" b="4073"/>
          <a:stretch/>
        </p:blipFill>
        <p:spPr>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a:extLst>
              <a:ext uri="{FF2B5EF4-FFF2-40B4-BE49-F238E27FC236}">
                <a16:creationId xmlns:a16="http://schemas.microsoft.com/office/drawing/2014/main" id="{3E904B50-4484-A191-6151-FD99FF7DB2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722" r="1" b="2537"/>
          <a:stretch/>
        </p:blipFill>
        <p:spPr>
          <a:xfrm>
            <a:off x="4812633" y="643467"/>
            <a:ext cx="6735900"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2406711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59"/>
            <a:ext cx="5538555"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a:extLst>
              <a:ext uri="{FF2B5EF4-FFF2-40B4-BE49-F238E27FC236}">
                <a16:creationId xmlns:a16="http://schemas.microsoft.com/office/drawing/2014/main" id="{24D6A3BD-AD02-3932-3FEE-9F938674D5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882917" y="644229"/>
            <a:ext cx="2728603" cy="2560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14">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480060"/>
            <a:ext cx="5538555"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a:extLst>
              <a:ext uri="{FF2B5EF4-FFF2-40B4-BE49-F238E27FC236}">
                <a16:creationId xmlns:a16="http://schemas.microsoft.com/office/drawing/2014/main" id="{822709C2-E38C-91EF-C94C-A16EDC1D5A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238829" y="644229"/>
            <a:ext cx="3413760" cy="2560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6">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3527956"/>
            <a:ext cx="5538554"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a:extLst>
              <a:ext uri="{FF2B5EF4-FFF2-40B4-BE49-F238E27FC236}">
                <a16:creationId xmlns:a16="http://schemas.microsoft.com/office/drawing/2014/main" id="{E1665790-CA88-8A4E-B54A-7C7D9C861C7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1385168" y="3653451"/>
            <a:ext cx="3724101" cy="2560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18">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3527956"/>
            <a:ext cx="5538555"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EA644A89-265A-27CB-85F9-4E7A8BB8D5F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6385389" y="3672788"/>
            <a:ext cx="5120640" cy="2560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109578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AC04BF7-C40F-646D-EF73-0B9584766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34B98EE9-31B5-F6E3-6C45-164D3034C25D}"/>
              </a:ext>
            </a:extLst>
          </p:cNvPr>
          <p:cNvSpPr txBox="1"/>
          <p:nvPr/>
        </p:nvSpPr>
        <p:spPr>
          <a:xfrm>
            <a:off x="7016620" y="197102"/>
            <a:ext cx="4833257" cy="6524863"/>
          </a:xfrm>
          <a:prstGeom prst="rect">
            <a:avLst/>
          </a:prstGeom>
          <a:noFill/>
        </p:spPr>
        <p:txBody>
          <a:bodyPr wrap="square">
            <a:spAutoFit/>
          </a:bodyPr>
          <a:lstStyle/>
          <a:p>
            <a:pPr algn="just"/>
            <a:r>
              <a:rPr lang="uk-UA" sz="1900" dirty="0">
                <a:latin typeface="Bookman Old Style" panose="02050604050505020204" pitchFamily="18" charset="0"/>
              </a:rPr>
              <a:t>	</a:t>
            </a:r>
            <a:r>
              <a:rPr lang="ru-UA" sz="1900" dirty="0" err="1">
                <a:latin typeface="Bookman Old Style" panose="02050604050505020204" pitchFamily="18" charset="0"/>
              </a:rPr>
              <a:t>Поява</a:t>
            </a:r>
            <a:r>
              <a:rPr lang="ru-UA" sz="1900" dirty="0">
                <a:latin typeface="Bookman Old Style" panose="02050604050505020204" pitchFamily="18" charset="0"/>
              </a:rPr>
              <a:t> </a:t>
            </a:r>
            <a:r>
              <a:rPr lang="ru-UA" sz="1900" dirty="0" err="1">
                <a:latin typeface="Bookman Old Style" panose="02050604050505020204" pitchFamily="18" charset="0"/>
              </a:rPr>
              <a:t>рослинних</a:t>
            </a:r>
            <a:r>
              <a:rPr lang="ru-UA" sz="1900" dirty="0">
                <a:latin typeface="Bookman Old Style" panose="02050604050505020204" pitchFamily="18" charset="0"/>
              </a:rPr>
              <a:t> </a:t>
            </a:r>
            <a:r>
              <a:rPr lang="ru-UA" sz="1900" dirty="0" err="1">
                <a:latin typeface="Bookman Old Style" panose="02050604050505020204" pitchFamily="18" charset="0"/>
              </a:rPr>
              <a:t>організмів</a:t>
            </a:r>
            <a:r>
              <a:rPr lang="ru-UA" sz="1900" dirty="0">
                <a:latin typeface="Bookman Old Style" panose="02050604050505020204" pitchFamily="18" charset="0"/>
              </a:rPr>
              <a:t> на </a:t>
            </a:r>
            <a:r>
              <a:rPr lang="ru-UA" sz="1900" dirty="0" err="1">
                <a:latin typeface="Bookman Old Style" panose="02050604050505020204" pitchFamily="18" charset="0"/>
              </a:rPr>
              <a:t>нашій</a:t>
            </a:r>
            <a:r>
              <a:rPr lang="ru-UA" sz="1900" dirty="0">
                <a:latin typeface="Bookman Old Style" panose="02050604050505020204" pitchFamily="18" charset="0"/>
              </a:rPr>
              <a:t> </a:t>
            </a:r>
            <a:r>
              <a:rPr lang="ru-UA" sz="1900" dirty="0" err="1">
                <a:latin typeface="Bookman Old Style" panose="02050604050505020204" pitchFamily="18" charset="0"/>
              </a:rPr>
              <a:t>планеті</a:t>
            </a:r>
            <a:r>
              <a:rPr lang="ru-UA" sz="1900" dirty="0">
                <a:latin typeface="Bookman Old Style" panose="02050604050505020204" pitchFamily="18" charset="0"/>
              </a:rPr>
              <a:t> </a:t>
            </a:r>
            <a:r>
              <a:rPr lang="ru-UA" sz="1900" dirty="0" err="1">
                <a:latin typeface="Bookman Old Style" panose="02050604050505020204" pitchFamily="18" charset="0"/>
              </a:rPr>
              <a:t>прокладає</a:t>
            </a:r>
            <a:r>
              <a:rPr lang="ru-UA" sz="1900" dirty="0">
                <a:latin typeface="Bookman Old Style" panose="02050604050505020204" pitchFamily="18" charset="0"/>
              </a:rPr>
              <a:t> </a:t>
            </a:r>
            <a:r>
              <a:rPr lang="ru-UA" sz="1900" dirty="0" err="1">
                <a:latin typeface="Bookman Old Style" panose="02050604050505020204" pitchFamily="18" charset="0"/>
              </a:rPr>
              <a:t>свій</a:t>
            </a:r>
            <a:r>
              <a:rPr lang="ru-UA" sz="1900" dirty="0">
                <a:latin typeface="Bookman Old Style" panose="02050604050505020204" pitchFamily="18" charset="0"/>
              </a:rPr>
              <a:t> шлях у </a:t>
            </a:r>
            <a:r>
              <a:rPr lang="ru-UA" sz="1900" dirty="0" err="1">
                <a:latin typeface="Bookman Old Style" panose="02050604050505020204" pitchFamily="18" charset="0"/>
              </a:rPr>
              <a:t>сиву</a:t>
            </a:r>
            <a:r>
              <a:rPr lang="ru-UA" sz="1900" dirty="0">
                <a:latin typeface="Bookman Old Style" panose="02050604050505020204" pitchFamily="18" charset="0"/>
              </a:rPr>
              <a:t> </a:t>
            </a:r>
            <a:r>
              <a:rPr lang="ru-UA" sz="1900" dirty="0" err="1">
                <a:latin typeface="Bookman Old Style" panose="02050604050505020204" pitchFamily="18" charset="0"/>
              </a:rPr>
              <a:t>давнину</a:t>
            </a:r>
            <a:r>
              <a:rPr lang="ru-UA" sz="1900" dirty="0">
                <a:latin typeface="Bookman Old Style" panose="02050604050505020204" pitchFamily="18" charset="0"/>
              </a:rPr>
              <a:t>, яка </a:t>
            </a:r>
            <a:r>
              <a:rPr lang="ru-UA" sz="1900" dirty="0" err="1">
                <a:latin typeface="Bookman Old Style" panose="02050604050505020204" pitchFamily="18" charset="0"/>
              </a:rPr>
              <a:t>налічує</a:t>
            </a:r>
            <a:r>
              <a:rPr lang="ru-UA" sz="1900" dirty="0">
                <a:latin typeface="Bookman Old Style" panose="02050604050505020204" pitchFamily="18" charset="0"/>
              </a:rPr>
              <a:t> </a:t>
            </a:r>
            <a:r>
              <a:rPr lang="ru-UA" sz="1900" dirty="0" err="1">
                <a:latin typeface="Bookman Old Style" panose="02050604050505020204" pitchFamily="18" charset="0"/>
              </a:rPr>
              <a:t>сотні</a:t>
            </a:r>
            <a:r>
              <a:rPr lang="ru-UA" sz="1900" dirty="0">
                <a:latin typeface="Bookman Old Style" panose="02050604050505020204" pitchFamily="18" charset="0"/>
              </a:rPr>
              <a:t> </a:t>
            </a:r>
            <a:r>
              <a:rPr lang="ru-UA" sz="1900" dirty="0" err="1">
                <a:latin typeface="Bookman Old Style" panose="02050604050505020204" pitchFamily="18" charset="0"/>
              </a:rPr>
              <a:t>мільйонів</a:t>
            </a:r>
            <a:r>
              <a:rPr lang="ru-UA" sz="1900" dirty="0">
                <a:latin typeface="Bookman Old Style" panose="02050604050505020204" pitchFamily="18" charset="0"/>
              </a:rPr>
              <a:t> </a:t>
            </a:r>
            <a:r>
              <a:rPr lang="ru-UA" sz="1900" dirty="0" err="1">
                <a:latin typeface="Bookman Old Style" panose="02050604050505020204" pitchFamily="18" charset="0"/>
              </a:rPr>
              <a:t>років</a:t>
            </a:r>
            <a:r>
              <a:rPr lang="ru-UA" sz="1900" dirty="0">
                <a:latin typeface="Bookman Old Style" panose="02050604050505020204" pitchFamily="18" charset="0"/>
              </a:rPr>
              <a:t> тому.</a:t>
            </a:r>
          </a:p>
          <a:p>
            <a:pPr algn="just"/>
            <a:r>
              <a:rPr lang="ru-UA" sz="1900" dirty="0" err="1">
                <a:latin typeface="Bookman Old Style" panose="02050604050505020204" pitchFamily="18" charset="0"/>
              </a:rPr>
              <a:t>Хронологія</a:t>
            </a:r>
            <a:r>
              <a:rPr lang="ru-UA" sz="1900" dirty="0">
                <a:latin typeface="Bookman Old Style" panose="02050604050505020204" pitchFamily="18" charset="0"/>
              </a:rPr>
              <a:t> </a:t>
            </a:r>
            <a:r>
              <a:rPr lang="ru-UA" sz="1900" dirty="0" err="1">
                <a:latin typeface="Bookman Old Style" panose="02050604050505020204" pitchFamily="18" charset="0"/>
              </a:rPr>
              <a:t>рослинного</a:t>
            </a:r>
            <a:r>
              <a:rPr lang="ru-UA" sz="1900" dirty="0">
                <a:latin typeface="Bookman Old Style" panose="02050604050505020204" pitchFamily="18" charset="0"/>
              </a:rPr>
              <a:t> </a:t>
            </a:r>
            <a:r>
              <a:rPr lang="ru-UA" sz="1900" dirty="0" err="1">
                <a:latin typeface="Bookman Old Style" panose="02050604050505020204" pitchFamily="18" charset="0"/>
              </a:rPr>
              <a:t>світу</a:t>
            </a:r>
            <a:r>
              <a:rPr lang="ru-UA" sz="1900" dirty="0">
                <a:latin typeface="Bookman Old Style" panose="02050604050505020204" pitchFamily="18" charset="0"/>
              </a:rPr>
              <a:t> за </a:t>
            </a:r>
            <a:r>
              <a:rPr lang="ru-UA" sz="1900" dirty="0" err="1">
                <a:latin typeface="Bookman Old Style" panose="02050604050505020204" pitchFamily="18" charset="0"/>
              </a:rPr>
              <a:t>епохами</a:t>
            </a:r>
            <a:r>
              <a:rPr lang="ru-UA" sz="1900" dirty="0">
                <a:latin typeface="Bookman Old Style" panose="02050604050505020204" pitchFamily="18" charset="0"/>
              </a:rPr>
              <a:t> </a:t>
            </a:r>
            <a:r>
              <a:rPr lang="ru-UA" sz="1900" dirty="0" err="1">
                <a:latin typeface="Bookman Old Style" panose="02050604050505020204" pitchFamily="18" charset="0"/>
              </a:rPr>
              <a:t>визначалась</a:t>
            </a:r>
            <a:r>
              <a:rPr lang="ru-UA" sz="1900" dirty="0">
                <a:latin typeface="Bookman Old Style" panose="02050604050505020204" pitchFamily="18" charset="0"/>
              </a:rPr>
              <a:t> і </a:t>
            </a:r>
            <a:r>
              <a:rPr lang="ru-UA" sz="1900" dirty="0" err="1">
                <a:latin typeface="Bookman Old Style" panose="02050604050505020204" pitchFamily="18" charset="0"/>
              </a:rPr>
              <a:t>визначається</a:t>
            </a:r>
            <a:r>
              <a:rPr lang="ru-UA" sz="1900" dirty="0">
                <a:latin typeface="Bookman Old Style" panose="02050604050505020204" pitchFamily="18" charset="0"/>
              </a:rPr>
              <a:t> (</a:t>
            </a:r>
            <a:r>
              <a:rPr lang="ru-UA" sz="1900" dirty="0" err="1">
                <a:latin typeface="Bookman Old Style" panose="02050604050505020204" pitchFamily="18" charset="0"/>
              </a:rPr>
              <a:t>оскільки</a:t>
            </a:r>
            <a:r>
              <a:rPr lang="ru-UA" sz="1900" dirty="0">
                <a:latin typeface="Bookman Old Style" panose="02050604050505020204" pitchFamily="18" charset="0"/>
              </a:rPr>
              <a:t> </a:t>
            </a:r>
            <a:r>
              <a:rPr lang="ru-UA" sz="1900" dirty="0" err="1">
                <a:latin typeface="Bookman Old Style" panose="02050604050505020204" pitchFamily="18" charset="0"/>
              </a:rPr>
              <a:t>дослідження</a:t>
            </a:r>
            <a:r>
              <a:rPr lang="ru-UA" sz="1900" dirty="0">
                <a:latin typeface="Bookman Old Style" panose="02050604050505020204" pitchFamily="18" charset="0"/>
              </a:rPr>
              <a:t> </a:t>
            </a:r>
            <a:r>
              <a:rPr lang="ru-UA" sz="1900" dirty="0" err="1">
                <a:latin typeface="Bookman Old Style" panose="02050604050505020204" pitchFamily="18" charset="0"/>
              </a:rPr>
              <a:t>продовжуються</a:t>
            </a:r>
            <a:r>
              <a:rPr lang="ru-UA" sz="1900" dirty="0">
                <a:latin typeface="Bookman Old Style" panose="02050604050505020204" pitchFamily="18" charset="0"/>
              </a:rPr>
              <a:t>) за </a:t>
            </a:r>
            <a:r>
              <a:rPr lang="ru-UA" sz="1900" dirty="0" err="1">
                <a:latin typeface="Bookman Old Style" panose="02050604050505020204" pitchFamily="18" charset="0"/>
              </a:rPr>
              <a:t>скам'янілостями</a:t>
            </a:r>
            <a:r>
              <a:rPr lang="ru-UA" sz="1900" dirty="0">
                <a:latin typeface="Bookman Old Style" panose="02050604050505020204" pitchFamily="18" charset="0"/>
              </a:rPr>
              <a:t> та </a:t>
            </a:r>
            <a:r>
              <a:rPr lang="ru-UA" sz="1900" dirty="0" err="1">
                <a:latin typeface="Bookman Old Style" panose="02050604050505020204" pitchFamily="18" charset="0"/>
              </a:rPr>
              <a:t>відбитками</a:t>
            </a:r>
            <a:r>
              <a:rPr lang="ru-UA" sz="1900" dirty="0">
                <a:latin typeface="Bookman Old Style" panose="02050604050505020204" pitchFamily="18" charset="0"/>
              </a:rPr>
              <a:t>, </a:t>
            </a:r>
            <a:r>
              <a:rPr lang="ru-UA" sz="1900" dirty="0" err="1">
                <a:latin typeface="Bookman Old Style" panose="02050604050505020204" pitchFamily="18" charset="0"/>
              </a:rPr>
              <a:t>які</a:t>
            </a:r>
            <a:r>
              <a:rPr lang="ru-UA" sz="1900" dirty="0">
                <a:latin typeface="Bookman Old Style" panose="02050604050505020204" pitchFamily="18" charset="0"/>
              </a:rPr>
              <a:t> </a:t>
            </a:r>
            <a:r>
              <a:rPr lang="ru-UA" sz="1900" dirty="0" err="1">
                <a:latin typeface="Bookman Old Style" panose="02050604050505020204" pitchFamily="18" charset="0"/>
              </a:rPr>
              <a:t>збереглися</a:t>
            </a:r>
            <a:r>
              <a:rPr lang="ru-UA" sz="1900" dirty="0">
                <a:latin typeface="Bookman Old Style" panose="02050604050505020204" pitchFamily="18" charset="0"/>
              </a:rPr>
              <a:t> в </a:t>
            </a:r>
            <a:r>
              <a:rPr lang="ru-UA" sz="1900" dirty="0" err="1">
                <a:latin typeface="Bookman Old Style" panose="02050604050505020204" pitchFamily="18" charset="0"/>
              </a:rPr>
              <a:t>осадових</a:t>
            </a:r>
            <a:r>
              <a:rPr lang="ru-UA" sz="1900" dirty="0">
                <a:latin typeface="Bookman Old Style" panose="02050604050505020204" pitchFamily="18" charset="0"/>
              </a:rPr>
              <a:t> пластах </a:t>
            </a:r>
            <a:r>
              <a:rPr lang="ru-UA" sz="1900" dirty="0" err="1">
                <a:latin typeface="Bookman Old Style" panose="02050604050505020204" pitchFamily="18" charset="0"/>
              </a:rPr>
              <a:t>земної</a:t>
            </a:r>
            <a:r>
              <a:rPr lang="ru-UA" sz="1900" dirty="0">
                <a:latin typeface="Bookman Old Style" panose="02050604050505020204" pitchFamily="18" charset="0"/>
              </a:rPr>
              <a:t> кори. </a:t>
            </a:r>
            <a:r>
              <a:rPr lang="ru-UA" sz="1900" dirty="0" err="1">
                <a:latin typeface="Bookman Old Style" panose="02050604050505020204" pitchFamily="18" charset="0"/>
              </a:rPr>
              <a:t>Найбільше</a:t>
            </a:r>
            <a:r>
              <a:rPr lang="ru-UA" sz="1900" dirty="0">
                <a:latin typeface="Bookman Old Style" panose="02050604050505020204" pitchFamily="18" charset="0"/>
              </a:rPr>
              <a:t> </a:t>
            </a:r>
            <a:r>
              <a:rPr lang="ru-UA" sz="1900" dirty="0" err="1">
                <a:latin typeface="Bookman Old Style" panose="02050604050505020204" pitchFamily="18" charset="0"/>
              </a:rPr>
              <a:t>осадових</a:t>
            </a:r>
            <a:r>
              <a:rPr lang="ru-UA" sz="1900" dirty="0">
                <a:latin typeface="Bookman Old Style" panose="02050604050505020204" pitchFamily="18" charset="0"/>
              </a:rPr>
              <a:t> </a:t>
            </a:r>
            <a:r>
              <a:rPr lang="ru-UA" sz="1900" dirty="0" err="1">
                <a:latin typeface="Bookman Old Style" panose="02050604050505020204" pitchFamily="18" charset="0"/>
              </a:rPr>
              <a:t>порід</a:t>
            </a:r>
            <a:r>
              <a:rPr lang="ru-UA" sz="1900" dirty="0">
                <a:latin typeface="Bookman Old Style" panose="02050604050505020204" pitchFamily="18" charset="0"/>
              </a:rPr>
              <a:t> </a:t>
            </a:r>
            <a:r>
              <a:rPr lang="ru-UA" sz="1900" dirty="0" err="1">
                <a:latin typeface="Bookman Old Style" panose="02050604050505020204" pitchFamily="18" charset="0"/>
              </a:rPr>
              <a:t>утворилося</a:t>
            </a:r>
            <a:r>
              <a:rPr lang="ru-UA" sz="1900" dirty="0">
                <a:latin typeface="Bookman Old Style" panose="02050604050505020204" pitchFamily="18" charset="0"/>
              </a:rPr>
              <a:t> в </a:t>
            </a:r>
            <a:r>
              <a:rPr lang="ru-UA" sz="1900" dirty="0" err="1">
                <a:latin typeface="Bookman Old Style" panose="02050604050505020204" pitchFamily="18" charset="0"/>
              </a:rPr>
              <a:t>Архейську</a:t>
            </a:r>
            <a:r>
              <a:rPr lang="ru-UA" sz="1900" dirty="0">
                <a:latin typeface="Bookman Old Style" panose="02050604050505020204" pitchFamily="18" charset="0"/>
              </a:rPr>
              <a:t> еру, де </a:t>
            </a:r>
            <a:r>
              <a:rPr lang="ru-UA" sz="1900" dirty="0" err="1">
                <a:latin typeface="Bookman Old Style" panose="02050604050505020204" pitchFamily="18" charset="0"/>
              </a:rPr>
              <a:t>вчені</a:t>
            </a:r>
            <a:r>
              <a:rPr lang="ru-UA" sz="1900" dirty="0">
                <a:latin typeface="Bookman Old Style" panose="02050604050505020204" pitchFamily="18" charset="0"/>
              </a:rPr>
              <a:t> </a:t>
            </a:r>
            <a:r>
              <a:rPr lang="ru-UA" sz="1900" dirty="0" err="1">
                <a:latin typeface="Bookman Old Style" panose="02050604050505020204" pitchFamily="18" charset="0"/>
              </a:rPr>
              <a:t>знайшли</a:t>
            </a:r>
            <a:r>
              <a:rPr lang="ru-UA" sz="1900" dirty="0">
                <a:latin typeface="Bookman Old Style" panose="02050604050505020204" pitchFamily="18" charset="0"/>
              </a:rPr>
              <a:t> </a:t>
            </a:r>
            <a:r>
              <a:rPr lang="ru-UA" sz="1900" dirty="0" err="1">
                <a:latin typeface="Bookman Old Style" panose="02050604050505020204" pitchFamily="18" charset="0"/>
              </a:rPr>
              <a:t>незначні</a:t>
            </a:r>
            <a:r>
              <a:rPr lang="ru-UA" sz="1900" dirty="0">
                <a:latin typeface="Bookman Old Style" panose="02050604050505020204" pitchFamily="18" charset="0"/>
              </a:rPr>
              <a:t> </a:t>
            </a:r>
            <a:r>
              <a:rPr lang="ru-UA" sz="1900" dirty="0" err="1">
                <a:latin typeface="Bookman Old Style" panose="02050604050505020204" pitchFamily="18" charset="0"/>
              </a:rPr>
              <a:t>сліди</a:t>
            </a:r>
            <a:r>
              <a:rPr lang="ru-UA" sz="1900" dirty="0">
                <a:latin typeface="Bookman Old Style" panose="02050604050505020204" pitchFamily="18" charset="0"/>
              </a:rPr>
              <a:t> </a:t>
            </a:r>
            <a:r>
              <a:rPr lang="ru-UA" sz="1900" dirty="0" err="1">
                <a:latin typeface="Bookman Old Style" panose="02050604050505020204" pitchFamily="18" charset="0"/>
              </a:rPr>
              <a:t>життя</a:t>
            </a:r>
            <a:r>
              <a:rPr lang="ru-UA" sz="1900" dirty="0">
                <a:latin typeface="Bookman Old Style" panose="02050604050505020204" pitchFamily="18" charset="0"/>
              </a:rPr>
              <a:t>. </a:t>
            </a:r>
            <a:r>
              <a:rPr lang="ru-UA" sz="1900" dirty="0" err="1">
                <a:latin typeface="Bookman Old Style" panose="02050604050505020204" pitchFamily="18" charset="0"/>
              </a:rPr>
              <a:t>Однак</a:t>
            </a:r>
            <a:r>
              <a:rPr lang="ru-UA" sz="1900" dirty="0">
                <a:latin typeface="Bookman Old Style" panose="02050604050505020204" pitchFamily="18" charset="0"/>
              </a:rPr>
              <a:t> тут </a:t>
            </a:r>
            <a:r>
              <a:rPr lang="ru-UA" sz="1900" dirty="0" err="1">
                <a:latin typeface="Bookman Old Style" panose="02050604050505020204" pitchFamily="18" charset="0"/>
              </a:rPr>
              <a:t>вже</a:t>
            </a:r>
            <a:r>
              <a:rPr lang="ru-UA" sz="1900" dirty="0">
                <a:latin typeface="Bookman Old Style" panose="02050604050505020204" pitchFamily="18" charset="0"/>
              </a:rPr>
              <a:t> </a:t>
            </a:r>
            <a:r>
              <a:rPr lang="ru-UA" sz="1900" dirty="0" err="1">
                <a:latin typeface="Bookman Old Style" panose="02050604050505020204" pitchFamily="18" charset="0"/>
              </a:rPr>
              <a:t>містяться</a:t>
            </a:r>
            <a:r>
              <a:rPr lang="ru-UA" sz="1900" dirty="0">
                <a:latin typeface="Bookman Old Style" panose="02050604050505020204" pitchFamily="18" charset="0"/>
              </a:rPr>
              <a:t> </a:t>
            </a:r>
            <a:r>
              <a:rPr lang="ru-UA" sz="1900" dirty="0" err="1">
                <a:latin typeface="Bookman Old Style" panose="02050604050505020204" pitchFamily="18" charset="0"/>
              </a:rPr>
              <a:t>відклади</a:t>
            </a:r>
            <a:r>
              <a:rPr lang="ru-UA" sz="1900" dirty="0">
                <a:latin typeface="Bookman Old Style" panose="02050604050505020204" pitchFamily="18" charset="0"/>
              </a:rPr>
              <a:t> </a:t>
            </a:r>
            <a:r>
              <a:rPr lang="ru-UA" sz="1900" dirty="0" err="1">
                <a:latin typeface="Bookman Old Style" panose="02050604050505020204" pitchFamily="18" charset="0"/>
              </a:rPr>
              <a:t>вапняків</a:t>
            </a:r>
            <a:r>
              <a:rPr lang="ru-UA" sz="1900" dirty="0">
                <a:latin typeface="Bookman Old Style" panose="02050604050505020204" pitchFamily="18" charset="0"/>
              </a:rPr>
              <a:t>, </a:t>
            </a:r>
            <a:r>
              <a:rPr lang="ru-UA" sz="1900" dirty="0" err="1">
                <a:latin typeface="Bookman Old Style" panose="02050604050505020204" pitchFamily="18" charset="0"/>
              </a:rPr>
              <a:t>прошарки</a:t>
            </a:r>
            <a:r>
              <a:rPr lang="ru-UA" sz="1900" dirty="0">
                <a:latin typeface="Bookman Old Style" panose="02050604050505020204" pitchFamily="18" charset="0"/>
              </a:rPr>
              <a:t> </a:t>
            </a:r>
            <a:r>
              <a:rPr lang="ru-UA" sz="1900" dirty="0" err="1">
                <a:latin typeface="Bookman Old Style" panose="02050604050505020204" pitchFamily="18" charset="0"/>
              </a:rPr>
              <a:t>вугілля</a:t>
            </a:r>
            <a:r>
              <a:rPr lang="ru-UA" sz="1900" dirty="0">
                <a:latin typeface="Bookman Old Style" panose="02050604050505020204" pitchFamily="18" charset="0"/>
              </a:rPr>
              <a:t>, </a:t>
            </a:r>
            <a:r>
              <a:rPr lang="ru-UA" sz="1900" dirty="0" err="1">
                <a:latin typeface="Bookman Old Style" panose="02050604050505020204" pitchFamily="18" charset="0"/>
              </a:rPr>
              <a:t>що</a:t>
            </a:r>
            <a:r>
              <a:rPr lang="ru-UA" sz="1900" dirty="0">
                <a:latin typeface="Bookman Old Style" panose="02050604050505020204" pitchFamily="18" charset="0"/>
              </a:rPr>
              <a:t> </a:t>
            </a:r>
            <a:r>
              <a:rPr lang="ru-UA" sz="1900" dirty="0" err="1">
                <a:latin typeface="Bookman Old Style" panose="02050604050505020204" pitchFamily="18" charset="0"/>
              </a:rPr>
              <a:t>мають</a:t>
            </a:r>
            <a:r>
              <a:rPr lang="ru-UA" sz="1900" dirty="0">
                <a:latin typeface="Bookman Old Style" panose="02050604050505020204" pitchFamily="18" charset="0"/>
              </a:rPr>
              <a:t> </a:t>
            </a:r>
            <a:r>
              <a:rPr lang="ru-UA" sz="1900" dirty="0" err="1">
                <a:latin typeface="Bookman Old Style" panose="02050604050505020204" pitchFamily="18" charset="0"/>
              </a:rPr>
              <a:t>походження</a:t>
            </a:r>
            <a:r>
              <a:rPr lang="ru-UA" sz="1900" dirty="0">
                <a:latin typeface="Bookman Old Style" panose="02050604050505020204" pitchFamily="18" charset="0"/>
              </a:rPr>
              <a:t> на </a:t>
            </a:r>
            <a:r>
              <a:rPr lang="ru-UA" sz="1900" dirty="0" err="1">
                <a:latin typeface="Bookman Old Style" panose="02050604050505020204" pitchFamily="18" charset="0"/>
              </a:rPr>
              <a:t>рівні</a:t>
            </a:r>
            <a:r>
              <a:rPr lang="ru-UA" sz="1900" dirty="0">
                <a:latin typeface="Bookman Old Style" panose="02050604050505020204" pitchFamily="18" charset="0"/>
              </a:rPr>
              <a:t> </a:t>
            </a:r>
            <a:r>
              <a:rPr lang="ru-UA" sz="1900" dirty="0" err="1">
                <a:latin typeface="Bookman Old Style" panose="02050604050505020204" pitchFamily="18" charset="0"/>
              </a:rPr>
              <a:t>організмів</a:t>
            </a:r>
            <a:r>
              <a:rPr lang="ru-UA" sz="1900" dirty="0">
                <a:latin typeface="Bookman Old Style" panose="02050604050505020204" pitchFamily="18" charset="0"/>
              </a:rPr>
              <a:t> - </a:t>
            </a:r>
            <a:r>
              <a:rPr lang="ru-UA" sz="1900" dirty="0" err="1">
                <a:latin typeface="Bookman Old Style" panose="02050604050505020204" pitchFamily="18" charset="0"/>
              </a:rPr>
              <a:t>бактерій</a:t>
            </a:r>
            <a:r>
              <a:rPr lang="ru-UA" sz="1900" dirty="0">
                <a:latin typeface="Bookman Old Style" panose="02050604050505020204" pitchFamily="18" charset="0"/>
              </a:rPr>
              <a:t> (</a:t>
            </a:r>
            <a:r>
              <a:rPr lang="ru-UA" sz="1900" dirty="0" err="1">
                <a:latin typeface="Bookman Old Style" panose="02050604050505020204" pitchFamily="18" charset="0"/>
              </a:rPr>
              <a:t>залізобактерій</a:t>
            </a:r>
            <a:r>
              <a:rPr lang="ru-UA" sz="1900" dirty="0">
                <a:latin typeface="Bookman Old Style" panose="02050604050505020204" pitchFamily="18" charset="0"/>
              </a:rPr>
              <a:t>, а </a:t>
            </a:r>
            <a:r>
              <a:rPr lang="ru-UA" sz="1900" dirty="0" err="1">
                <a:latin typeface="Bookman Old Style" panose="02050604050505020204" pitchFamily="18" charset="0"/>
              </a:rPr>
              <a:t>може</a:t>
            </a:r>
            <a:r>
              <a:rPr lang="ru-UA" sz="1900" dirty="0">
                <a:latin typeface="Bookman Old Style" panose="02050604050505020204" pitchFamily="18" charset="0"/>
              </a:rPr>
              <a:t>, й </a:t>
            </a:r>
            <a:r>
              <a:rPr lang="ru-UA" sz="1900" dirty="0" err="1">
                <a:latin typeface="Bookman Old Style" panose="02050604050505020204" pitchFamily="18" charset="0"/>
              </a:rPr>
              <a:t>залишків</a:t>
            </a:r>
            <a:r>
              <a:rPr lang="ru-UA" sz="1900" dirty="0">
                <a:latin typeface="Bookman Old Style" panose="02050604050505020204" pitchFamily="18" charset="0"/>
              </a:rPr>
              <a:t> </a:t>
            </a:r>
            <a:r>
              <a:rPr lang="ru-UA" sz="1900" dirty="0" err="1">
                <a:latin typeface="Bookman Old Style" panose="02050604050505020204" pitchFamily="18" charset="0"/>
              </a:rPr>
              <a:t>синьозелених</a:t>
            </a:r>
            <a:r>
              <a:rPr lang="ru-UA" sz="1900" dirty="0">
                <a:latin typeface="Bookman Old Style" panose="02050604050505020204" pitchFamily="18" charset="0"/>
              </a:rPr>
              <a:t> </a:t>
            </a:r>
            <a:r>
              <a:rPr lang="ru-UA" sz="1900" dirty="0" err="1">
                <a:latin typeface="Bookman Old Style" panose="02050604050505020204" pitchFamily="18" charset="0"/>
              </a:rPr>
              <a:t>водоростей</a:t>
            </a:r>
            <a:r>
              <a:rPr lang="ru-UA" sz="1900" dirty="0">
                <a:latin typeface="Bookman Old Style" panose="02050604050505020204" pitchFamily="18" charset="0"/>
              </a:rPr>
              <a:t>). </a:t>
            </a:r>
            <a:r>
              <a:rPr lang="ru-UA" sz="1900" dirty="0" err="1">
                <a:latin typeface="Bookman Old Style" panose="02050604050505020204" pitchFamily="18" charset="0"/>
              </a:rPr>
              <a:t>Архейська</a:t>
            </a:r>
            <a:r>
              <a:rPr lang="ru-UA" sz="1900" dirty="0">
                <a:latin typeface="Bookman Old Style" panose="02050604050505020204" pitchFamily="18" charset="0"/>
              </a:rPr>
              <a:t> ера </a:t>
            </a:r>
            <a:r>
              <a:rPr lang="ru-UA" sz="1900" dirty="0" err="1">
                <a:latin typeface="Bookman Old Style" panose="02050604050505020204" pitchFamily="18" charset="0"/>
              </a:rPr>
              <a:t>характеризується</a:t>
            </a:r>
            <a:r>
              <a:rPr lang="ru-UA" sz="1900" dirty="0">
                <a:latin typeface="Bookman Old Style" panose="02050604050505020204" pitchFamily="18" charset="0"/>
              </a:rPr>
              <a:t> початком гетеротрофного і автотрофного </a:t>
            </a:r>
            <a:r>
              <a:rPr lang="ru-UA" sz="1900" dirty="0" err="1">
                <a:latin typeface="Bookman Old Style" panose="02050604050505020204" pitchFamily="18" charset="0"/>
              </a:rPr>
              <a:t>життя</a:t>
            </a:r>
            <a:r>
              <a:rPr lang="ru-UA" sz="1900" dirty="0">
                <a:latin typeface="Bookman Old Style" panose="02050604050505020204" pitchFamily="18" charset="0"/>
              </a:rPr>
              <a:t> на </a:t>
            </a:r>
            <a:r>
              <a:rPr lang="ru-UA" sz="1900" dirty="0" err="1">
                <a:latin typeface="Bookman Old Style" panose="02050604050505020204" pitchFamily="18" charset="0"/>
              </a:rPr>
              <a:t>Землі</a:t>
            </a:r>
            <a:r>
              <a:rPr lang="ru-UA" sz="1900" dirty="0">
                <a:latin typeface="Bookman Old Style" panose="02050604050505020204" pitchFamily="18" charset="0"/>
              </a:rPr>
              <a:t>.</a:t>
            </a:r>
          </a:p>
        </p:txBody>
      </p:sp>
      <p:pic>
        <p:nvPicPr>
          <p:cNvPr id="8" name="Рисунок 7">
            <a:extLst>
              <a:ext uri="{FF2B5EF4-FFF2-40B4-BE49-F238E27FC236}">
                <a16:creationId xmlns:a16="http://schemas.microsoft.com/office/drawing/2014/main" id="{6186DF1C-7C52-385B-5AB7-13C2FE584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74" y="1124824"/>
            <a:ext cx="6696075" cy="4981575"/>
          </a:xfrm>
          <a:prstGeom prst="rect">
            <a:avLst/>
          </a:prstGeom>
        </p:spPr>
      </p:pic>
    </p:spTree>
    <p:extLst>
      <p:ext uri="{BB962C8B-B14F-4D97-AF65-F5344CB8AC3E}">
        <p14:creationId xmlns:p14="http://schemas.microsoft.com/office/powerpoint/2010/main" val="75563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0F6B676-B146-4D5E-90E5-D65A72CA0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23A025-DB3C-4E81-A76F-A0006C485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Красная №4">
            <a:extLst>
              <a:ext uri="{FF2B5EF4-FFF2-40B4-BE49-F238E27FC236}">
                <a16:creationId xmlns:a16="http://schemas.microsoft.com/office/drawing/2014/main" id="{46BCA76D-9EE0-120F-E9BF-1F5222CEF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85" r="-2" b="27252"/>
          <a:stretch/>
        </p:blipFill>
        <p:spPr bwMode="auto">
          <a:xfrm>
            <a:off x="641277" y="643466"/>
            <a:ext cx="3426471" cy="1746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327DFE5D-0BD9-6418-78AA-6E65DA3DFB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08" r="-2" b="18929"/>
          <a:stretch/>
        </p:blipFill>
        <p:spPr bwMode="auto">
          <a:xfrm>
            <a:off x="641276" y="2557250"/>
            <a:ext cx="3426471" cy="1746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Красная Филлофора">
            <a:extLst>
              <a:ext uri="{FF2B5EF4-FFF2-40B4-BE49-F238E27FC236}">
                <a16:creationId xmlns:a16="http://schemas.microsoft.com/office/drawing/2014/main" id="{525E217F-9CF0-0985-29E0-0BAB55FE49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682" r="-3" b="34289"/>
          <a:stretch/>
        </p:blipFill>
        <p:spPr>
          <a:xfrm>
            <a:off x="643467" y="4468029"/>
            <a:ext cx="3424601" cy="1746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19">
            <a:extLst>
              <a:ext uri="{FF2B5EF4-FFF2-40B4-BE49-F238E27FC236}">
                <a16:creationId xmlns:a16="http://schemas.microsoft.com/office/drawing/2014/main" id="{BAEF880F-8D7D-3EB7-191F-8446912ACB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0495"/>
          <a:stretch/>
        </p:blipFill>
        <p:spPr bwMode="auto">
          <a:xfrm>
            <a:off x="4227349" y="643467"/>
            <a:ext cx="7321184"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363427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B1E5F6C-79C1-CDDD-C50D-87F5A4A4FD27}"/>
              </a:ext>
            </a:extLst>
          </p:cNvPr>
          <p:cNvSpPr>
            <a:spLocks noGrp="1" noChangeArrowheads="1"/>
          </p:cNvSpPr>
          <p:nvPr>
            <p:ph type="title"/>
          </p:nvPr>
        </p:nvSpPr>
        <p:spPr>
          <a:xfrm>
            <a:off x="2082708" y="934221"/>
            <a:ext cx="9238434" cy="857559"/>
          </a:xfrm>
        </p:spPr>
        <p:txBody>
          <a:bodyPr/>
          <a:lstStyle/>
          <a:p>
            <a:r>
              <a:rPr lang="uk-UA" altLang="ru-UA" sz="4000" dirty="0"/>
              <a:t>Відділ Зелені водорості - </a:t>
            </a:r>
            <a:r>
              <a:rPr lang="en-US" altLang="ru-UA" sz="4000" dirty="0"/>
              <a:t>Chlorophyta</a:t>
            </a:r>
            <a:r>
              <a:rPr lang="uk-UA" altLang="ru-UA" sz="4000" dirty="0"/>
              <a:t> </a:t>
            </a:r>
            <a:endParaRPr lang="ru-RU" altLang="ru-UA" sz="4000" dirty="0"/>
          </a:p>
        </p:txBody>
      </p:sp>
      <p:sp>
        <p:nvSpPr>
          <p:cNvPr id="19459" name="Rectangle 3">
            <a:extLst>
              <a:ext uri="{FF2B5EF4-FFF2-40B4-BE49-F238E27FC236}">
                <a16:creationId xmlns:a16="http://schemas.microsoft.com/office/drawing/2014/main" id="{2597C9C1-33BE-6B89-6CD9-EAFD088D061D}"/>
              </a:ext>
            </a:extLst>
          </p:cNvPr>
          <p:cNvSpPr>
            <a:spLocks noGrp="1" noChangeArrowheads="1"/>
          </p:cNvSpPr>
          <p:nvPr>
            <p:ph type="body" idx="1"/>
          </p:nvPr>
        </p:nvSpPr>
        <p:spPr/>
        <p:txBody>
          <a:bodyPr/>
          <a:lstStyle/>
          <a:p>
            <a:r>
              <a:rPr lang="uk-UA" altLang="ru-UA"/>
              <a:t>Клас Вольвоксові -</a:t>
            </a:r>
            <a:r>
              <a:rPr lang="es-CR" altLang="ru-UA"/>
              <a:t>Volvocophyceae</a:t>
            </a:r>
          </a:p>
          <a:p>
            <a:r>
              <a:rPr lang="uk-UA" altLang="ru-UA"/>
              <a:t>Клас Протококові - </a:t>
            </a:r>
            <a:r>
              <a:rPr lang="es-CR" altLang="ru-UA"/>
              <a:t>Protococcophyceae</a:t>
            </a:r>
          </a:p>
          <a:p>
            <a:r>
              <a:rPr lang="uk-UA" altLang="ru-UA"/>
              <a:t>Клас Улотриксові -  </a:t>
            </a:r>
            <a:r>
              <a:rPr lang="es-CR" altLang="ru-UA"/>
              <a:t>Ulothrichophyceae</a:t>
            </a:r>
          </a:p>
          <a:p>
            <a:r>
              <a:rPr lang="uk-UA" altLang="ru-UA"/>
              <a:t>Клас Сифонові - </a:t>
            </a:r>
            <a:r>
              <a:rPr lang="es-CR" altLang="ru-UA"/>
              <a:t>Siphonophyceae</a:t>
            </a:r>
          </a:p>
          <a:p>
            <a:r>
              <a:rPr lang="uk-UA" altLang="ru-UA"/>
              <a:t>Клас Зчиплянки - </a:t>
            </a:r>
            <a:r>
              <a:rPr lang="es-CR" altLang="ru-UA"/>
              <a:t>Conjugatophyceae</a:t>
            </a:r>
            <a:endParaRPr lang="ru-RU" altLang="ru-UA"/>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8E27295B-3F8D-4394-71B4-071C9B33D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7F443E9-20AB-AF2E-B620-8236CF7ACA97}"/>
              </a:ext>
            </a:extLst>
          </p:cNvPr>
          <p:cNvSpPr>
            <a:spLocks noGrp="1" noChangeArrowheads="1"/>
          </p:cNvSpPr>
          <p:nvPr>
            <p:ph type="title"/>
          </p:nvPr>
        </p:nvSpPr>
        <p:spPr>
          <a:xfrm>
            <a:off x="4407404" y="1293325"/>
            <a:ext cx="9238434" cy="857559"/>
          </a:xfrm>
        </p:spPr>
        <p:txBody>
          <a:bodyPr/>
          <a:lstStyle/>
          <a:p>
            <a:pPr eaLnBrk="1" hangingPunct="1"/>
            <a:r>
              <a:rPr lang="uk-UA" altLang="ru-UA" sz="3600" dirty="0">
                <a:latin typeface="Calibri" panose="020F0502020204030204" pitchFamily="34" charset="0"/>
              </a:rPr>
              <a:t>Будова хламідомонади</a:t>
            </a:r>
            <a:r>
              <a:rPr lang="uk-UA" altLang="ru-UA" sz="4000" dirty="0">
                <a:latin typeface="Calibri" panose="020F0502020204030204" pitchFamily="34" charset="0"/>
              </a:rPr>
              <a:t>: </a:t>
            </a:r>
            <a:br>
              <a:rPr lang="uk-UA" altLang="ru-UA" sz="4000" dirty="0">
                <a:latin typeface="Calibri" panose="020F0502020204030204" pitchFamily="34" charset="0"/>
              </a:rPr>
            </a:br>
            <a:r>
              <a:rPr lang="uk-UA" altLang="ru-UA" sz="1600" dirty="0">
                <a:latin typeface="Calibri" panose="020F0502020204030204" pitchFamily="34" charset="0"/>
              </a:rPr>
              <a:t>Відділ </a:t>
            </a:r>
            <a:r>
              <a:rPr lang="es-CR" altLang="ru-UA" sz="1600" dirty="0"/>
              <a:t>Chlorophyta</a:t>
            </a:r>
            <a:br>
              <a:rPr lang="es-CR" altLang="ru-UA" sz="1600" dirty="0"/>
            </a:br>
            <a:r>
              <a:rPr lang="uk-UA" altLang="ru-UA" sz="1600" dirty="0"/>
              <a:t>Клас </a:t>
            </a:r>
            <a:r>
              <a:rPr lang="es-CR" altLang="ru-UA" sz="1600" dirty="0"/>
              <a:t>Volvocophyceae</a:t>
            </a:r>
            <a:br>
              <a:rPr lang="es-CR" altLang="ru-UA" sz="1600" dirty="0"/>
            </a:br>
            <a:r>
              <a:rPr lang="uk-UA" altLang="ru-UA" sz="1600" dirty="0"/>
              <a:t>Порядок </a:t>
            </a:r>
            <a:r>
              <a:rPr lang="es-CR" altLang="ru-UA" sz="1600" dirty="0"/>
              <a:t>Clamidomonadales</a:t>
            </a:r>
            <a:br>
              <a:rPr lang="es-CR" altLang="ru-UA" sz="1600" dirty="0"/>
            </a:br>
            <a:r>
              <a:rPr lang="uk-UA" altLang="ru-UA" sz="1600" dirty="0"/>
              <a:t>Рід </a:t>
            </a:r>
            <a:r>
              <a:rPr lang="es-CR" altLang="ru-UA" sz="1600" dirty="0"/>
              <a:t>Clamidomonas</a:t>
            </a:r>
            <a:r>
              <a:rPr lang="uk-UA" altLang="ru-UA" sz="1600" dirty="0">
                <a:latin typeface="Calibri" panose="020F0502020204030204" pitchFamily="34" charset="0"/>
              </a:rPr>
              <a:t> </a:t>
            </a:r>
            <a:endParaRPr lang="ru-RU" altLang="ru-UA" sz="1600" dirty="0">
              <a:latin typeface="Calibri" panose="020F0502020204030204" pitchFamily="34" charset="0"/>
            </a:endParaRPr>
          </a:p>
        </p:txBody>
      </p:sp>
      <p:pic>
        <p:nvPicPr>
          <p:cNvPr id="20483" name="Picture 5" descr="Хламидомонада">
            <a:extLst>
              <a:ext uri="{FF2B5EF4-FFF2-40B4-BE49-F238E27FC236}">
                <a16:creationId xmlns:a16="http://schemas.microsoft.com/office/drawing/2014/main" id="{08AA7ABE-D0AE-0433-9D4A-02334C3119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963" y="1857376"/>
            <a:ext cx="3959225" cy="4806950"/>
          </a:xfrm>
          <a:noFill/>
        </p:spPr>
      </p:pic>
      <p:sp>
        <p:nvSpPr>
          <p:cNvPr id="6" name="Блок-схема: альтернативный процесс 5">
            <a:extLst>
              <a:ext uri="{FF2B5EF4-FFF2-40B4-BE49-F238E27FC236}">
                <a16:creationId xmlns:a16="http://schemas.microsoft.com/office/drawing/2014/main" id="{4B702505-30B9-4158-0FEC-45398D66C153}"/>
              </a:ext>
            </a:extLst>
          </p:cNvPr>
          <p:cNvSpPr/>
          <p:nvPr/>
        </p:nvSpPr>
        <p:spPr bwMode="auto">
          <a:xfrm>
            <a:off x="1450133" y="1844795"/>
            <a:ext cx="1643061" cy="5000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dirty="0" err="1">
                <a:solidFill>
                  <a:srgbClr val="FFFFFF"/>
                </a:solidFill>
              </a:rPr>
              <a:t>Джгутик</a:t>
            </a:r>
            <a:endParaRPr lang="ru-RU" sz="2400" dirty="0">
              <a:solidFill>
                <a:srgbClr val="FFFFFF"/>
              </a:solidFill>
            </a:endParaRPr>
          </a:p>
        </p:txBody>
      </p:sp>
      <p:grpSp>
        <p:nvGrpSpPr>
          <p:cNvPr id="3" name="Группа 26">
            <a:extLst>
              <a:ext uri="{FF2B5EF4-FFF2-40B4-BE49-F238E27FC236}">
                <a16:creationId xmlns:a16="http://schemas.microsoft.com/office/drawing/2014/main" id="{44472901-966D-76A5-F7F5-B4F1F938CBA5}"/>
              </a:ext>
            </a:extLst>
          </p:cNvPr>
          <p:cNvGrpSpPr>
            <a:grpSpLocks/>
          </p:cNvGrpSpPr>
          <p:nvPr/>
        </p:nvGrpSpPr>
        <p:grpSpPr bwMode="auto">
          <a:xfrm>
            <a:off x="2667002" y="2628613"/>
            <a:ext cx="3929062" cy="1214437"/>
            <a:chOff x="3500430" y="2643182"/>
            <a:chExt cx="3929090" cy="1214446"/>
          </a:xfrm>
        </p:grpSpPr>
        <p:sp>
          <p:nvSpPr>
            <p:cNvPr id="7" name="Блок-схема: альтернативный процесс 6">
              <a:extLst>
                <a:ext uri="{FF2B5EF4-FFF2-40B4-BE49-F238E27FC236}">
                  <a16:creationId xmlns:a16="http://schemas.microsoft.com/office/drawing/2014/main" id="{FB854182-F487-E548-5886-0C94074E4244}"/>
                </a:ext>
              </a:extLst>
            </p:cNvPr>
            <p:cNvSpPr/>
            <p:nvPr/>
          </p:nvSpPr>
          <p:spPr>
            <a:xfrm>
              <a:off x="5786446" y="2643182"/>
              <a:ext cx="1643074" cy="50006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a:solidFill>
                    <a:srgbClr val="FFFFFF"/>
                  </a:solidFill>
                </a:rPr>
                <a:t>Оболонка</a:t>
              </a:r>
            </a:p>
          </p:txBody>
        </p:sp>
        <p:cxnSp>
          <p:nvCxnSpPr>
            <p:cNvPr id="18" name="Прямая со стрелкой 17">
              <a:extLst>
                <a:ext uri="{FF2B5EF4-FFF2-40B4-BE49-F238E27FC236}">
                  <a16:creationId xmlns:a16="http://schemas.microsoft.com/office/drawing/2014/main" id="{E5D1C009-3F7D-FC20-867C-8612555C632C}"/>
                </a:ext>
              </a:extLst>
            </p:cNvPr>
            <p:cNvCxnSpPr/>
            <p:nvPr/>
          </p:nvCxnSpPr>
          <p:spPr>
            <a:xfrm rot="10800000" flipV="1">
              <a:off x="3500430" y="2928934"/>
              <a:ext cx="221457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 name="Группа 27">
            <a:extLst>
              <a:ext uri="{FF2B5EF4-FFF2-40B4-BE49-F238E27FC236}">
                <a16:creationId xmlns:a16="http://schemas.microsoft.com/office/drawing/2014/main" id="{508DCE7D-C540-F86F-384D-048FCAEE4E39}"/>
              </a:ext>
            </a:extLst>
          </p:cNvPr>
          <p:cNvGrpSpPr>
            <a:grpSpLocks/>
          </p:cNvGrpSpPr>
          <p:nvPr/>
        </p:nvGrpSpPr>
        <p:grpSpPr bwMode="auto">
          <a:xfrm>
            <a:off x="2667001" y="3622579"/>
            <a:ext cx="4357688" cy="642937"/>
            <a:chOff x="3428992" y="3500438"/>
            <a:chExt cx="4357718" cy="642941"/>
          </a:xfrm>
        </p:grpSpPr>
        <p:sp>
          <p:nvSpPr>
            <p:cNvPr id="8" name="Блок-схема: альтернативный процесс 7">
              <a:extLst>
                <a:ext uri="{FF2B5EF4-FFF2-40B4-BE49-F238E27FC236}">
                  <a16:creationId xmlns:a16="http://schemas.microsoft.com/office/drawing/2014/main" id="{6B7A080E-A539-D765-1681-6B0A134B1B92}"/>
                </a:ext>
              </a:extLst>
            </p:cNvPr>
            <p:cNvSpPr/>
            <p:nvPr/>
          </p:nvSpPr>
          <p:spPr>
            <a:xfrm>
              <a:off x="5715008" y="3500438"/>
              <a:ext cx="2071702" cy="50006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dirty="0"/>
                <a:t>Хроматофор</a:t>
              </a:r>
            </a:p>
          </p:txBody>
        </p:sp>
        <p:cxnSp>
          <p:nvCxnSpPr>
            <p:cNvPr id="20" name="Прямая со стрелкой 19">
              <a:extLst>
                <a:ext uri="{FF2B5EF4-FFF2-40B4-BE49-F238E27FC236}">
                  <a16:creationId xmlns:a16="http://schemas.microsoft.com/office/drawing/2014/main" id="{5264B6BA-D3BD-97E2-B6BF-7B513E2D3143}"/>
                </a:ext>
              </a:extLst>
            </p:cNvPr>
            <p:cNvCxnSpPr>
              <a:stCxn id="8" idx="1"/>
            </p:cNvCxnSpPr>
            <p:nvPr/>
          </p:nvCxnSpPr>
          <p:spPr>
            <a:xfrm rot="10800000" flipV="1">
              <a:off x="3428992" y="3749677"/>
              <a:ext cx="2286016" cy="393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 name="Группа 28">
            <a:extLst>
              <a:ext uri="{FF2B5EF4-FFF2-40B4-BE49-F238E27FC236}">
                <a16:creationId xmlns:a16="http://schemas.microsoft.com/office/drawing/2014/main" id="{CE30E818-A376-4AD8-BDF0-AF3F4E2BCCC6}"/>
              </a:ext>
            </a:extLst>
          </p:cNvPr>
          <p:cNvGrpSpPr>
            <a:grpSpLocks/>
          </p:cNvGrpSpPr>
          <p:nvPr/>
        </p:nvGrpSpPr>
        <p:grpSpPr bwMode="auto">
          <a:xfrm>
            <a:off x="1837742" y="4351437"/>
            <a:ext cx="5929313" cy="1000125"/>
            <a:chOff x="2571736" y="4143381"/>
            <a:chExt cx="5929354" cy="1000131"/>
          </a:xfrm>
        </p:grpSpPr>
        <p:sp>
          <p:nvSpPr>
            <p:cNvPr id="10" name="Блок-схема: альтернативный процесс 9">
              <a:extLst>
                <a:ext uri="{FF2B5EF4-FFF2-40B4-BE49-F238E27FC236}">
                  <a16:creationId xmlns:a16="http://schemas.microsoft.com/office/drawing/2014/main" id="{D7BF7C73-DD33-5352-B915-F4B57669BAAB}"/>
                </a:ext>
              </a:extLst>
            </p:cNvPr>
            <p:cNvSpPr/>
            <p:nvPr/>
          </p:nvSpPr>
          <p:spPr>
            <a:xfrm>
              <a:off x="5072066" y="4357695"/>
              <a:ext cx="3429024" cy="7858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a:solidFill>
                    <a:srgbClr val="FFFFFF"/>
                  </a:solidFill>
                </a:rPr>
                <a:t>Вічко </a:t>
              </a:r>
            </a:p>
          </p:txBody>
        </p:sp>
        <p:cxnSp>
          <p:nvCxnSpPr>
            <p:cNvPr id="23" name="Прямая со стрелкой 22">
              <a:extLst>
                <a:ext uri="{FF2B5EF4-FFF2-40B4-BE49-F238E27FC236}">
                  <a16:creationId xmlns:a16="http://schemas.microsoft.com/office/drawing/2014/main" id="{985378E5-EB6D-41B0-EB3A-9CF1C2DFC9A0}"/>
                </a:ext>
              </a:extLst>
            </p:cNvPr>
            <p:cNvCxnSpPr>
              <a:stCxn id="10" idx="1"/>
            </p:cNvCxnSpPr>
            <p:nvPr/>
          </p:nvCxnSpPr>
          <p:spPr>
            <a:xfrm rot="10800000">
              <a:off x="2571736" y="4143381"/>
              <a:ext cx="2500330" cy="608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1" name="Группа 29">
            <a:extLst>
              <a:ext uri="{FF2B5EF4-FFF2-40B4-BE49-F238E27FC236}">
                <a16:creationId xmlns:a16="http://schemas.microsoft.com/office/drawing/2014/main" id="{8FAF6388-554A-069E-2EE8-80311AEF2872}"/>
              </a:ext>
            </a:extLst>
          </p:cNvPr>
          <p:cNvGrpSpPr>
            <a:grpSpLocks/>
          </p:cNvGrpSpPr>
          <p:nvPr/>
        </p:nvGrpSpPr>
        <p:grpSpPr bwMode="auto">
          <a:xfrm>
            <a:off x="2166936" y="4692701"/>
            <a:ext cx="4572001" cy="1643062"/>
            <a:chOff x="642908" y="4692710"/>
            <a:chExt cx="4572032" cy="1643073"/>
          </a:xfrm>
        </p:grpSpPr>
        <p:sp>
          <p:nvSpPr>
            <p:cNvPr id="9" name="Блок-схема: альтернативный процесс 8">
              <a:extLst>
                <a:ext uri="{FF2B5EF4-FFF2-40B4-BE49-F238E27FC236}">
                  <a16:creationId xmlns:a16="http://schemas.microsoft.com/office/drawing/2014/main" id="{F055E938-BA52-77C6-42F6-00ACF15ED87B}"/>
                </a:ext>
              </a:extLst>
            </p:cNvPr>
            <p:cNvSpPr/>
            <p:nvPr/>
          </p:nvSpPr>
          <p:spPr>
            <a:xfrm>
              <a:off x="3571865" y="5835718"/>
              <a:ext cx="1643075" cy="50006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400" dirty="0"/>
                <a:t>Ядро</a:t>
              </a:r>
            </a:p>
          </p:txBody>
        </p:sp>
        <p:cxnSp>
          <p:nvCxnSpPr>
            <p:cNvPr id="25" name="Прямая со стрелкой 24">
              <a:extLst>
                <a:ext uri="{FF2B5EF4-FFF2-40B4-BE49-F238E27FC236}">
                  <a16:creationId xmlns:a16="http://schemas.microsoft.com/office/drawing/2014/main" id="{2DD7E832-873B-92EC-CC98-E1222BE63304}"/>
                </a:ext>
              </a:extLst>
            </p:cNvPr>
            <p:cNvCxnSpPr>
              <a:stCxn id="9" idx="1"/>
            </p:cNvCxnSpPr>
            <p:nvPr/>
          </p:nvCxnSpPr>
          <p:spPr>
            <a:xfrm rot="10800000">
              <a:off x="642908" y="4692710"/>
              <a:ext cx="2928957" cy="1393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2" name="Рисунок 1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BA0B3EC-6B29-0503-86A4-7472702FB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Объект 3">
            <a:extLst>
              <a:ext uri="{FF2B5EF4-FFF2-40B4-BE49-F238E27FC236}">
                <a16:creationId xmlns:a16="http://schemas.microsoft.com/office/drawing/2014/main" id="{851B6A74-1AF3-8352-92A0-31A405A053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232"/>
          <a:stretch>
            <a:fillRect/>
          </a:stretch>
        </p:blipFill>
        <p:spPr>
          <a:xfrm>
            <a:off x="1687513" y="908051"/>
            <a:ext cx="8856662" cy="5757863"/>
          </a:xfrm>
        </p:spPr>
      </p:pic>
      <p:pic>
        <p:nvPicPr>
          <p:cNvPr id="21507" name="Объект 3">
            <a:extLst>
              <a:ext uri="{FF2B5EF4-FFF2-40B4-BE49-F238E27FC236}">
                <a16:creationId xmlns:a16="http://schemas.microsoft.com/office/drawing/2014/main" id="{C8142FCF-4844-E606-C804-4E65868C35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41276"/>
            <a:ext cx="29114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BCB677AD-AE5B-857F-7701-8930EBFF5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3">
            <a:extLst>
              <a:ext uri="{FF2B5EF4-FFF2-40B4-BE49-F238E27FC236}">
                <a16:creationId xmlns:a16="http://schemas.microsoft.com/office/drawing/2014/main" id="{CFD74F7A-8947-BBBA-7EB1-944F527F6097}"/>
              </a:ext>
            </a:extLst>
          </p:cNvPr>
          <p:cNvSpPr>
            <a:spLocks noGrp="1" noChangeArrowheads="1"/>
          </p:cNvSpPr>
          <p:nvPr>
            <p:ph type="title"/>
          </p:nvPr>
        </p:nvSpPr>
        <p:spPr/>
        <p:txBody>
          <a:bodyPr/>
          <a:lstStyle/>
          <a:p>
            <a:r>
              <a:rPr lang="uk-UA" altLang="ru-UA"/>
              <a:t>Типи статевого процесу</a:t>
            </a:r>
            <a:endParaRPr lang="ru-RU" altLang="ru-UA"/>
          </a:p>
        </p:txBody>
      </p:sp>
      <p:pic>
        <p:nvPicPr>
          <p:cNvPr id="22531" name="Picture 3">
            <a:extLst>
              <a:ext uri="{FF2B5EF4-FFF2-40B4-BE49-F238E27FC236}">
                <a16:creationId xmlns:a16="http://schemas.microsoft.com/office/drawing/2014/main" id="{73208C4B-8858-3173-CDC8-558C2BC46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3554"/>
          <a:stretch>
            <a:fillRect/>
          </a:stretch>
        </p:blipFill>
        <p:spPr bwMode="auto">
          <a:xfrm>
            <a:off x="1524000" y="1500188"/>
            <a:ext cx="9188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E01ED20-BF14-5983-50E0-9F990E28A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a:extLst>
              <a:ext uri="{FF2B5EF4-FFF2-40B4-BE49-F238E27FC236}">
                <a16:creationId xmlns:a16="http://schemas.microsoft.com/office/drawing/2014/main" id="{BF8BC766-B2CD-FA77-E0F0-A729087B5289}"/>
              </a:ext>
            </a:extLst>
          </p:cNvPr>
          <p:cNvSpPr>
            <a:spLocks noGrp="1" noChangeArrowheads="1"/>
          </p:cNvSpPr>
          <p:nvPr>
            <p:ph sz="half" idx="1"/>
          </p:nvPr>
        </p:nvSpPr>
        <p:spPr>
          <a:xfrm>
            <a:off x="0" y="1062991"/>
            <a:ext cx="4471988" cy="4525963"/>
          </a:xfrm>
        </p:spPr>
        <p:txBody>
          <a:bodyPr/>
          <a:lstStyle/>
          <a:p>
            <a:endParaRPr lang="uk-UA" altLang="ru-UA" sz="2800" dirty="0"/>
          </a:p>
          <a:p>
            <a:r>
              <a:rPr lang="uk-UA" altLang="ru-UA" sz="2800" dirty="0"/>
              <a:t>Відділ</a:t>
            </a:r>
            <a:r>
              <a:rPr lang="en-US" altLang="ru-UA" sz="2800" dirty="0"/>
              <a:t>     </a:t>
            </a:r>
            <a:r>
              <a:rPr lang="es-CR" altLang="ru-UA" sz="2800" dirty="0"/>
              <a:t>Chlorophyta</a:t>
            </a:r>
          </a:p>
          <a:p>
            <a:r>
              <a:rPr lang="uk-UA" altLang="ru-UA" sz="2800" dirty="0"/>
              <a:t>Клас</a:t>
            </a:r>
            <a:r>
              <a:rPr lang="es-CR" altLang="ru-UA" sz="2800" dirty="0"/>
              <a:t>     Volvocophyceae</a:t>
            </a:r>
            <a:endParaRPr lang="uk-UA" altLang="ru-UA" sz="2800" dirty="0"/>
          </a:p>
          <a:p>
            <a:r>
              <a:rPr lang="uk-UA" altLang="ru-UA" sz="2800" dirty="0"/>
              <a:t>Порядок</a:t>
            </a:r>
            <a:r>
              <a:rPr lang="en-US" altLang="ru-UA" sz="2800" dirty="0"/>
              <a:t>   </a:t>
            </a:r>
            <a:r>
              <a:rPr lang="es-CR" altLang="ru-UA" sz="2800" dirty="0"/>
              <a:t>Volvocales</a:t>
            </a:r>
            <a:endParaRPr lang="uk-UA" altLang="ru-UA" sz="2800" dirty="0"/>
          </a:p>
          <a:p>
            <a:r>
              <a:rPr lang="uk-UA" altLang="ru-UA" sz="2800" dirty="0"/>
              <a:t>Рід</a:t>
            </a:r>
            <a:r>
              <a:rPr lang="es-CR" altLang="ru-UA" sz="2800" dirty="0"/>
              <a:t>     Volvox</a:t>
            </a:r>
            <a:endParaRPr lang="uk-UA" altLang="ru-UA" sz="2800" dirty="0"/>
          </a:p>
          <a:p>
            <a:endParaRPr lang="ru-RU" altLang="ru-UA" sz="2800" dirty="0"/>
          </a:p>
        </p:txBody>
      </p:sp>
      <p:pic>
        <p:nvPicPr>
          <p:cNvPr id="23555" name="Picture 7" descr="Algen im Aquarium_Grünalgen Chlorophyta_STUG_volvox">
            <a:extLst>
              <a:ext uri="{FF2B5EF4-FFF2-40B4-BE49-F238E27FC236}">
                <a16:creationId xmlns:a16="http://schemas.microsoft.com/office/drawing/2014/main" id="{1582CF6F-B7A1-7079-DFD5-62651C0495F7}"/>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22751" y="745490"/>
            <a:ext cx="3497263" cy="3060700"/>
          </a:xfrm>
        </p:spPr>
      </p:pic>
      <p:pic>
        <p:nvPicPr>
          <p:cNvPr id="23556" name="Picture 11" descr="u001_jpg">
            <a:extLst>
              <a:ext uri="{FF2B5EF4-FFF2-40B4-BE49-F238E27FC236}">
                <a16:creationId xmlns:a16="http://schemas.microsoft.com/office/drawing/2014/main" id="{868642B3-2812-03F8-5AA4-622B3849EEC8}"/>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699455" y="1577340"/>
            <a:ext cx="3126889" cy="4759960"/>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9040C50-F40C-73B6-3A84-D0B43E0F0C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Дикая планета. 3.wmv">
            <a:hlinkClick r:id="" action="ppaction://media"/>
            <a:extLst>
              <a:ext uri="{FF2B5EF4-FFF2-40B4-BE49-F238E27FC236}">
                <a16:creationId xmlns:a16="http://schemas.microsoft.com/office/drawing/2014/main" id="{4867232D-B31B-AB79-F825-1D723CE927E3}"/>
              </a:ext>
            </a:extLst>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2608264" y="131762"/>
            <a:ext cx="8575675" cy="6594475"/>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072A832-D44F-2DD1-D253-BBD55C713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4395" fill="hold"/>
                                        <p:tgtEl>
                                          <p:spTgt spid="28877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88773"/>
                </p:tgtEl>
              </p:cMediaNode>
            </p:video>
            <p:seq concurrent="1" nextAc="seek">
              <p:cTn id="8" restart="whenNotActive" fill="hold" evtFilter="cancelBubble" nodeType="interactiveSeq">
                <p:stCondLst>
                  <p:cond evt="onClick" delay="0">
                    <p:tgtEl>
                      <p:spTgt spid="28877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88773"/>
                                        </p:tgtEl>
                                      </p:cBhvr>
                                    </p:cmd>
                                  </p:childTnLst>
                                </p:cTn>
                              </p:par>
                            </p:childTnLst>
                          </p:cTn>
                        </p:par>
                      </p:childTnLst>
                    </p:cTn>
                  </p:par>
                </p:childTnLst>
              </p:cTn>
              <p:nextCondLst>
                <p:cond evt="onClick" delay="0">
                  <p:tgtEl>
                    <p:spTgt spid="28877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2">
            <a:extLst>
              <a:ext uri="{FF2B5EF4-FFF2-40B4-BE49-F238E27FC236}">
                <a16:creationId xmlns:a16="http://schemas.microsoft.com/office/drawing/2014/main" id="{8AB9EC17-BC4A-830A-D15D-088967164ABB}"/>
              </a:ext>
            </a:extLst>
          </p:cNvPr>
          <p:cNvSpPr>
            <a:spLocks noGrp="1" noChangeArrowheads="1"/>
          </p:cNvSpPr>
          <p:nvPr>
            <p:ph type="title"/>
          </p:nvPr>
        </p:nvSpPr>
        <p:spPr>
          <a:xfrm>
            <a:off x="1666876" y="142875"/>
            <a:ext cx="3071813" cy="3214688"/>
          </a:xfrm>
        </p:spPr>
        <p:txBody>
          <a:bodyPr/>
          <a:lstStyle/>
          <a:p>
            <a:r>
              <a:rPr lang="uk-UA" altLang="ru-UA"/>
              <a:t>Будова колонії вольвоксу </a:t>
            </a:r>
            <a:r>
              <a:rPr lang="uk-UA" altLang="ru-UA" i="1"/>
              <a:t>Volvox</a:t>
            </a:r>
            <a:endParaRPr lang="ru-RU" altLang="ru-UA"/>
          </a:p>
        </p:txBody>
      </p:sp>
      <p:pic>
        <p:nvPicPr>
          <p:cNvPr id="25603" name="Picture 2">
            <a:extLst>
              <a:ext uri="{FF2B5EF4-FFF2-40B4-BE49-F238E27FC236}">
                <a16:creationId xmlns:a16="http://schemas.microsoft.com/office/drawing/2014/main" id="{98E05F46-35B6-A3A9-CEE3-3214006AA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318"/>
          <a:stretch>
            <a:fillRect/>
          </a:stretch>
        </p:blipFill>
        <p:spPr bwMode="auto">
          <a:xfrm>
            <a:off x="4524375" y="142876"/>
            <a:ext cx="5894388"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Объект 3">
            <a:extLst>
              <a:ext uri="{FF2B5EF4-FFF2-40B4-BE49-F238E27FC236}">
                <a16:creationId xmlns:a16="http://schemas.microsoft.com/office/drawing/2014/main" id="{E616A84C-C478-3F0F-0FF0-2BAEB913FD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1346" y="3500438"/>
            <a:ext cx="2879171"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F627F4DF-839A-120D-CF0A-D6B0292E3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CA224C1F-7A0F-091C-B667-D1E4C2381EDF}"/>
              </a:ext>
            </a:extLst>
          </p:cNvPr>
          <p:cNvSpPr>
            <a:spLocks noGrp="1" noChangeArrowheads="1"/>
          </p:cNvSpPr>
          <p:nvPr>
            <p:ph type="title" sz="quarter"/>
          </p:nvPr>
        </p:nvSpPr>
        <p:spPr>
          <a:xfrm>
            <a:off x="152400" y="308928"/>
            <a:ext cx="10972800" cy="559752"/>
          </a:xfrm>
        </p:spPr>
        <p:txBody>
          <a:bodyPr/>
          <a:lstStyle/>
          <a:p>
            <a:r>
              <a:rPr lang="uk-UA" altLang="ru-UA" dirty="0"/>
              <a:t>                     </a:t>
            </a:r>
            <a:r>
              <a:rPr lang="en-US" altLang="ru-UA" dirty="0"/>
              <a:t>Pandorina         </a:t>
            </a:r>
            <a:r>
              <a:rPr lang="en-US" altLang="ru-UA" dirty="0" err="1"/>
              <a:t>Eudorina</a:t>
            </a:r>
            <a:endParaRPr lang="ru-RU" altLang="ru-UA" dirty="0"/>
          </a:p>
        </p:txBody>
      </p:sp>
      <p:pic>
        <p:nvPicPr>
          <p:cNvPr id="26627" name="Picture 9" descr="eudorina">
            <a:extLst>
              <a:ext uri="{FF2B5EF4-FFF2-40B4-BE49-F238E27FC236}">
                <a16:creationId xmlns:a16="http://schemas.microsoft.com/office/drawing/2014/main" id="{4C71B5A7-F5AB-DE3D-D0FA-F0D70EFC09BF}"/>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16726" y="1125538"/>
            <a:ext cx="2752725" cy="2652712"/>
          </a:xfrm>
        </p:spPr>
      </p:pic>
      <p:pic>
        <p:nvPicPr>
          <p:cNvPr id="26628" name="Picture 10" descr="pandorina">
            <a:extLst>
              <a:ext uri="{FF2B5EF4-FFF2-40B4-BE49-F238E27FC236}">
                <a16:creationId xmlns:a16="http://schemas.microsoft.com/office/drawing/2014/main" id="{024C6B3E-4109-2B2B-3171-2C79B5E7072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52626" y="3841750"/>
            <a:ext cx="3173413" cy="2960688"/>
          </a:xfrm>
        </p:spPr>
      </p:pic>
      <p:pic>
        <p:nvPicPr>
          <p:cNvPr id="26629" name="Picture 11" descr="QZNZ9CA4OT04HCAP22PGNCAMGG6ECCA7DEME2CA8JCE9ACAWJKE7PCAJFUQC7CAGVW4SECAYM2KV7CA31R7XKCAIMGU6GCA8OSL1VCAH3YTPFCA9I1XY3CAKM2F5NCA0E0LASCAQCOVZGCAUPXD1ECAKWSC2O">
            <a:extLst>
              <a:ext uri="{FF2B5EF4-FFF2-40B4-BE49-F238E27FC236}">
                <a16:creationId xmlns:a16="http://schemas.microsoft.com/office/drawing/2014/main" id="{E6629866-44E3-0E79-6EA2-F0D27374F850}"/>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351088" y="1125539"/>
            <a:ext cx="2278062" cy="2657475"/>
          </a:xfrm>
        </p:spPr>
      </p:pic>
      <p:pic>
        <p:nvPicPr>
          <p:cNvPr id="26630" name="Picture 12" descr="XY5KCCAFAR9BKCAVDNUUOCA8ZRM7BCA4IXR4RCAN2IKYFCAX220URCAI936JHCAQHA4LRCAF5D9ZQCAZK23RTCA9190HICA1KSRQ7CAMUOPZQCAK6ILS2CA7FOD0SCAMPBDCICA5POJYBCA4BT2O8CATFKC31">
            <a:extLst>
              <a:ext uri="{FF2B5EF4-FFF2-40B4-BE49-F238E27FC236}">
                <a16:creationId xmlns:a16="http://schemas.microsoft.com/office/drawing/2014/main" id="{87BF5576-AAC0-DFE7-5F69-914807A22883}"/>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888164" y="3857626"/>
            <a:ext cx="3500437" cy="3000375"/>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708A34C-0AC8-8B7A-D493-4CCFAB77E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a:extLst>
              <a:ext uri="{FF2B5EF4-FFF2-40B4-BE49-F238E27FC236}">
                <a16:creationId xmlns:a16="http://schemas.microsoft.com/office/drawing/2014/main" id="{70AD1CC2-15BB-2993-AC5B-4AAC28296A97}"/>
              </a:ext>
            </a:extLst>
          </p:cNvPr>
          <p:cNvSpPr>
            <a:spLocks noGrp="1" noChangeArrowheads="1"/>
          </p:cNvSpPr>
          <p:nvPr>
            <p:ph sz="half" idx="1"/>
          </p:nvPr>
        </p:nvSpPr>
        <p:spPr>
          <a:xfrm>
            <a:off x="60326" y="1646237"/>
            <a:ext cx="4686300" cy="4525963"/>
          </a:xfrm>
        </p:spPr>
        <p:txBody>
          <a:bodyPr/>
          <a:lstStyle/>
          <a:p>
            <a:r>
              <a:rPr lang="uk-UA" altLang="ru-UA" sz="2800" dirty="0"/>
              <a:t>Клас</a:t>
            </a:r>
            <a:r>
              <a:rPr lang="es-CR" altLang="ru-UA" sz="2800" dirty="0"/>
              <a:t> Protococcophyceae</a:t>
            </a:r>
            <a:endParaRPr lang="uk-UA" altLang="ru-UA" sz="2800" dirty="0"/>
          </a:p>
          <a:p>
            <a:r>
              <a:rPr lang="uk-UA" altLang="ru-UA" sz="2800" dirty="0"/>
              <a:t>Порядок</a:t>
            </a:r>
            <a:r>
              <a:rPr lang="en-US" altLang="ru-UA" sz="2800" dirty="0"/>
              <a:t>    </a:t>
            </a:r>
            <a:r>
              <a:rPr lang="es-CR" altLang="ru-UA" sz="2800" dirty="0"/>
              <a:t>Clorococcales</a:t>
            </a:r>
          </a:p>
          <a:p>
            <a:r>
              <a:rPr lang="uk-UA" altLang="ru-UA" sz="2800" dirty="0"/>
              <a:t>Рід </a:t>
            </a:r>
            <a:r>
              <a:rPr lang="en-US" altLang="ru-UA" sz="2800" dirty="0"/>
              <a:t>   </a:t>
            </a:r>
            <a:r>
              <a:rPr lang="es-CR" altLang="ru-UA" sz="2800" dirty="0"/>
              <a:t>Scenedesmus</a:t>
            </a:r>
            <a:endParaRPr lang="uk-UA" altLang="ru-UA" sz="2800" dirty="0"/>
          </a:p>
          <a:p>
            <a:r>
              <a:rPr lang="uk-UA" altLang="ru-UA" sz="2800" dirty="0"/>
              <a:t>Рід</a:t>
            </a:r>
            <a:r>
              <a:rPr lang="en-US" altLang="ru-UA" sz="2800" dirty="0"/>
              <a:t>    Pediastrum </a:t>
            </a:r>
            <a:endParaRPr lang="ru-RU" altLang="ru-UA" sz="2800" dirty="0"/>
          </a:p>
        </p:txBody>
      </p:sp>
      <p:pic>
        <p:nvPicPr>
          <p:cNvPr id="27651" name="Объект 1">
            <a:extLst>
              <a:ext uri="{FF2B5EF4-FFF2-40B4-BE49-F238E27FC236}">
                <a16:creationId xmlns:a16="http://schemas.microsoft.com/office/drawing/2014/main" id="{9F39985A-164F-8555-29CD-B2E85717033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580292" y="3463131"/>
            <a:ext cx="3392487" cy="3027362"/>
          </a:xfrm>
        </p:spPr>
      </p:pic>
      <p:pic>
        <p:nvPicPr>
          <p:cNvPr id="247815" name="Picture 7" descr="Scene">
            <a:extLst>
              <a:ext uri="{FF2B5EF4-FFF2-40B4-BE49-F238E27FC236}">
                <a16:creationId xmlns:a16="http://schemas.microsoft.com/office/drawing/2014/main" id="{476F5803-7D23-70B7-7706-EAB8C6DAF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4" y="544512"/>
            <a:ext cx="3594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20" name="Picture 12" descr="Pediastrum">
            <a:extLst>
              <a:ext uri="{FF2B5EF4-FFF2-40B4-BE49-F238E27FC236}">
                <a16:creationId xmlns:a16="http://schemas.microsoft.com/office/drawing/2014/main" id="{3E904954-5813-5821-F299-2184C40783B3}"/>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081963" y="3429000"/>
            <a:ext cx="2889250" cy="3095625"/>
          </a:xfrm>
        </p:spPr>
      </p:pic>
      <p:sp>
        <p:nvSpPr>
          <p:cNvPr id="27654" name="Text Box 13">
            <a:extLst>
              <a:ext uri="{FF2B5EF4-FFF2-40B4-BE49-F238E27FC236}">
                <a16:creationId xmlns:a16="http://schemas.microsoft.com/office/drawing/2014/main" id="{170ED809-2960-D127-144A-EAC9D2ED2C17}"/>
              </a:ext>
            </a:extLst>
          </p:cNvPr>
          <p:cNvSpPr txBox="1">
            <a:spLocks noChangeArrowheads="1"/>
          </p:cNvSpPr>
          <p:nvPr/>
        </p:nvSpPr>
        <p:spPr bwMode="auto">
          <a:xfrm>
            <a:off x="7011989" y="5805488"/>
            <a:ext cx="1411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UA" sz="1800">
                <a:latin typeface="Palatino Linotype" panose="02040502050505030304" pitchFamily="18" charset="0"/>
              </a:rPr>
              <a:t>Pediastrum </a:t>
            </a:r>
            <a:endParaRPr lang="ru-RU" altLang="ru-UA" sz="1800">
              <a:latin typeface="Palatino Linotype" panose="02040502050505030304" pitchFamily="18"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3319A88-5C73-08EE-6CEB-543C7FA4D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5"/>
                                        </p:tgtEl>
                                        <p:attrNameLst>
                                          <p:attrName>style.visibility</p:attrName>
                                        </p:attrNameLst>
                                      </p:cBhvr>
                                      <p:to>
                                        <p:strVal val="visible"/>
                                      </p:to>
                                    </p:set>
                                    <p:anim calcmode="lin" valueType="num">
                                      <p:cBhvr additive="base">
                                        <p:cTn id="7" dur="500" fill="hold"/>
                                        <p:tgtEl>
                                          <p:spTgt spid="247815"/>
                                        </p:tgtEl>
                                        <p:attrNameLst>
                                          <p:attrName>ppt_x</p:attrName>
                                        </p:attrNameLst>
                                      </p:cBhvr>
                                      <p:tavLst>
                                        <p:tav tm="0">
                                          <p:val>
                                            <p:strVal val="#ppt_x"/>
                                          </p:val>
                                        </p:tav>
                                        <p:tav tm="100000">
                                          <p:val>
                                            <p:strVal val="#ppt_x"/>
                                          </p:val>
                                        </p:tav>
                                      </p:tavLst>
                                    </p:anim>
                                    <p:anim calcmode="lin" valueType="num">
                                      <p:cBhvr additive="base">
                                        <p:cTn id="8" dur="500" fill="hold"/>
                                        <p:tgtEl>
                                          <p:spTgt spid="2478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7820"/>
                                        </p:tgtEl>
                                        <p:attrNameLst>
                                          <p:attrName>style.visibility</p:attrName>
                                        </p:attrNameLst>
                                      </p:cBhvr>
                                      <p:to>
                                        <p:strVal val="visible"/>
                                      </p:to>
                                    </p:set>
                                    <p:anim calcmode="lin" valueType="num">
                                      <p:cBhvr additive="base">
                                        <p:cTn id="13" dur="500" fill="hold"/>
                                        <p:tgtEl>
                                          <p:spTgt spid="247820"/>
                                        </p:tgtEl>
                                        <p:attrNameLst>
                                          <p:attrName>ppt_x</p:attrName>
                                        </p:attrNameLst>
                                      </p:cBhvr>
                                      <p:tavLst>
                                        <p:tav tm="0">
                                          <p:val>
                                            <p:strVal val="#ppt_x"/>
                                          </p:val>
                                        </p:tav>
                                        <p:tav tm="100000">
                                          <p:val>
                                            <p:strVal val="#ppt_x"/>
                                          </p:val>
                                        </p:tav>
                                      </p:tavLst>
                                    </p:anim>
                                    <p:anim calcmode="lin" valueType="num">
                                      <p:cBhvr additive="base">
                                        <p:cTn id="14" dur="500" fill="hold"/>
                                        <p:tgtEl>
                                          <p:spTgt spid="247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3FF76-6986-38A9-A1C7-A2453938F7C2}"/>
              </a:ext>
            </a:extLst>
          </p:cNvPr>
          <p:cNvSpPr txBox="1"/>
          <p:nvPr/>
        </p:nvSpPr>
        <p:spPr>
          <a:xfrm>
            <a:off x="5383763" y="386324"/>
            <a:ext cx="6456784" cy="6232475"/>
          </a:xfrm>
          <a:prstGeom prst="rect">
            <a:avLst/>
          </a:prstGeom>
          <a:noFill/>
        </p:spPr>
        <p:txBody>
          <a:bodyPr wrap="square">
            <a:spAutoFit/>
          </a:bodyPr>
          <a:lstStyle/>
          <a:p>
            <a:pPr indent="457200" algn="just"/>
            <a:r>
              <a:rPr lang="uk-UA" sz="1900" dirty="0">
                <a:effectLst/>
                <a:latin typeface="Bookman Old Style" panose="02050604050505020204" pitchFamily="18" charset="0"/>
                <a:ea typeface="Times New Roman" panose="02020603050405020304" pitchFamily="18" charset="0"/>
              </a:rPr>
              <a:t>Протерозойська ера - ера примітивних тварин і рослин. Вона охоплює 2 періоди. Така класифікація дає змогу провести аналіз розвитку флори і фауни, які почали бурхливо розвиватись у цей період. У цій ері відбувається диференціація рослин на групи. У силурійський період палеозойської ери рослини вийшли на сушу. Ці стародавні рослини ще не мали справжніх листків і коренів, а були представлені кореневищами з ризоїдами і вертикальними </a:t>
            </a:r>
            <a:r>
              <a:rPr lang="uk-UA" sz="1900" dirty="0" err="1">
                <a:effectLst/>
                <a:latin typeface="Bookman Old Style" panose="02050604050505020204" pitchFamily="18" charset="0"/>
                <a:ea typeface="Times New Roman" panose="02020603050405020304" pitchFamily="18" charset="0"/>
              </a:rPr>
              <a:t>теломами</a:t>
            </a:r>
            <a:r>
              <a:rPr lang="uk-UA" sz="1900" dirty="0">
                <a:effectLst/>
                <a:latin typeface="Bookman Old Style" panose="02050604050505020204" pitchFamily="18" charset="0"/>
                <a:ea typeface="Times New Roman" panose="02020603050405020304" pitchFamily="18" charset="0"/>
              </a:rPr>
              <a:t>. На верхівках </a:t>
            </a:r>
            <a:r>
              <a:rPr lang="uk-UA" sz="1900" dirty="0" err="1">
                <a:effectLst/>
                <a:latin typeface="Bookman Old Style" panose="02050604050505020204" pitchFamily="18" charset="0"/>
                <a:ea typeface="Times New Roman" panose="02020603050405020304" pitchFamily="18" charset="0"/>
              </a:rPr>
              <a:t>теломів</a:t>
            </a:r>
            <a:r>
              <a:rPr lang="uk-UA" sz="1900" dirty="0">
                <a:effectLst/>
                <a:latin typeface="Bookman Old Style" panose="02050604050505020204" pitchFamily="18" charset="0"/>
                <a:ea typeface="Times New Roman" panose="02020603050405020304" pitchFamily="18" charset="0"/>
              </a:rPr>
              <a:t> формувалися спорангії зі спорами. Такі рослини належать до </a:t>
            </a:r>
            <a:r>
              <a:rPr lang="uk-UA" sz="1900" dirty="0" err="1">
                <a:effectLst/>
                <a:latin typeface="Bookman Old Style" panose="02050604050505020204" pitchFamily="18" charset="0"/>
                <a:ea typeface="Times New Roman" panose="02020603050405020304" pitchFamily="18" charset="0"/>
              </a:rPr>
              <a:t>ринієфітів</a:t>
            </a:r>
            <a:r>
              <a:rPr lang="uk-UA" sz="1900" dirty="0">
                <a:effectLst/>
                <a:latin typeface="Bookman Old Style" panose="02050604050505020204" pitchFamily="18" charset="0"/>
                <a:ea typeface="Times New Roman" panose="02020603050405020304" pitchFamily="18" charset="0"/>
              </a:rPr>
              <a:t>. Вважають, що </a:t>
            </a:r>
            <a:r>
              <a:rPr lang="uk-UA" sz="1900" dirty="0" err="1">
                <a:effectLst/>
                <a:latin typeface="Bookman Old Style" panose="02050604050505020204" pitchFamily="18" charset="0"/>
                <a:ea typeface="Times New Roman" panose="02020603050405020304" pitchFamily="18" charset="0"/>
              </a:rPr>
              <a:t>ринієфіти</a:t>
            </a:r>
            <a:r>
              <a:rPr lang="uk-UA" sz="1900" dirty="0">
                <a:effectLst/>
                <a:latin typeface="Bookman Old Style" panose="02050604050505020204" pitchFamily="18" charset="0"/>
                <a:ea typeface="Times New Roman" panose="02020603050405020304" pitchFamily="18" charset="0"/>
              </a:rPr>
              <a:t> силурійського періоду походять від морських водоростей, які хвилі викинули на сушу, де й пристосувалися до нових умов життя. Насправді, під час обстеження берегових зон було виявлено їхні сліди. Найбільшого розвитку </a:t>
            </a:r>
            <a:r>
              <a:rPr lang="uk-UA" sz="1900" dirty="0" err="1">
                <a:effectLst/>
                <a:latin typeface="Bookman Old Style" panose="02050604050505020204" pitchFamily="18" charset="0"/>
                <a:ea typeface="Times New Roman" panose="02020603050405020304" pitchFamily="18" charset="0"/>
              </a:rPr>
              <a:t>ринієфіти</a:t>
            </a:r>
            <a:r>
              <a:rPr lang="uk-UA" sz="1900" dirty="0">
                <a:effectLst/>
                <a:latin typeface="Bookman Old Style" panose="02050604050505020204" pitchFamily="18" charset="0"/>
                <a:ea typeface="Times New Roman" panose="02020603050405020304" pitchFamily="18" charset="0"/>
              </a:rPr>
              <a:t> досягли у нижньому і середньому девоні. Вони були головною рослинністю на суші, займаючи обширні території (висота їх досягала 3 м).</a:t>
            </a:r>
            <a:endParaRPr lang="ru-UA" sz="1900" dirty="0">
              <a:effectLst/>
              <a:latin typeface="Times New Roman" panose="02020603050405020304" pitchFamily="18" charset="0"/>
              <a:ea typeface="Times New Roman" panose="02020603050405020304" pitchFamily="18" charset="0"/>
            </a:endParaRPr>
          </a:p>
        </p:txBody>
      </p:sp>
      <p:pic>
        <p:nvPicPr>
          <p:cNvPr id="3" name="Рисунок 2"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7DE2173D-F277-F5FA-2452-923D133FB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5" name="Рисунок 4">
            <a:extLst>
              <a:ext uri="{FF2B5EF4-FFF2-40B4-BE49-F238E27FC236}">
                <a16:creationId xmlns:a16="http://schemas.microsoft.com/office/drawing/2014/main" id="{2EE7705B-C3D3-731E-C564-2BE930A4B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1" y="1805940"/>
            <a:ext cx="5018294" cy="4057649"/>
          </a:xfrm>
          <a:prstGeom prst="rect">
            <a:avLst/>
          </a:prstGeom>
        </p:spPr>
      </p:pic>
    </p:spTree>
    <p:extLst>
      <p:ext uri="{BB962C8B-B14F-4D97-AF65-F5344CB8AC3E}">
        <p14:creationId xmlns:p14="http://schemas.microsoft.com/office/powerpoint/2010/main" val="2364820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a:extLst>
              <a:ext uri="{FF2B5EF4-FFF2-40B4-BE49-F238E27FC236}">
                <a16:creationId xmlns:a16="http://schemas.microsoft.com/office/drawing/2014/main" id="{92243589-12D6-6E68-D02C-96D88700D0CE}"/>
              </a:ext>
            </a:extLst>
          </p:cNvPr>
          <p:cNvSpPr>
            <a:spLocks noGrp="1" noChangeArrowheads="1"/>
          </p:cNvSpPr>
          <p:nvPr>
            <p:ph type="title"/>
          </p:nvPr>
        </p:nvSpPr>
        <p:spPr>
          <a:xfrm>
            <a:off x="1981200" y="115888"/>
            <a:ext cx="8229600" cy="792162"/>
          </a:xfrm>
        </p:spPr>
        <p:txBody>
          <a:bodyPr/>
          <a:lstStyle/>
          <a:p>
            <a:r>
              <a:rPr lang="en-US" altLang="ru-UA"/>
              <a:t>Hydrodictyon</a:t>
            </a:r>
            <a:endParaRPr lang="ru-RU" altLang="ru-UA"/>
          </a:p>
        </p:txBody>
      </p:sp>
      <p:pic>
        <p:nvPicPr>
          <p:cNvPr id="28675" name="Picture 6">
            <a:extLst>
              <a:ext uri="{FF2B5EF4-FFF2-40B4-BE49-F238E27FC236}">
                <a16:creationId xmlns:a16="http://schemas.microsoft.com/office/drawing/2014/main" id="{08B16278-D428-9554-0968-EC04D85C038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03388" y="260351"/>
            <a:ext cx="1624012" cy="4525963"/>
          </a:xfrm>
        </p:spPr>
      </p:pic>
      <p:sp>
        <p:nvSpPr>
          <p:cNvPr id="28676" name="AutoShape 9">
            <a:extLst>
              <a:ext uri="{FF2B5EF4-FFF2-40B4-BE49-F238E27FC236}">
                <a16:creationId xmlns:a16="http://schemas.microsoft.com/office/drawing/2014/main" id="{3B2181FE-44C6-E38A-E6E5-D73CAFC41E80}"/>
              </a:ext>
            </a:extLst>
          </p:cNvPr>
          <p:cNvSpPr>
            <a:spLocks noGrp="1" noChangeAspect="1" noChangeArrowheads="1"/>
          </p:cNvSpPr>
          <p:nvPr>
            <p:ph sz="half" idx="2"/>
          </p:nvPr>
        </p:nvSpPr>
        <p:spPr>
          <a:xfrm>
            <a:off x="3359151" y="1341438"/>
            <a:ext cx="7129463" cy="2159000"/>
          </a:xfrm>
        </p:spPr>
        <p:txBody>
          <a:bodyPr/>
          <a:lstStyle/>
          <a:p>
            <a:r>
              <a:rPr lang="uk-UA" altLang="ru-UA"/>
              <a:t>Ценобіальна водорость розміром до </a:t>
            </a:r>
          </a:p>
          <a:p>
            <a:r>
              <a:rPr lang="uk-UA" altLang="ru-UA"/>
              <a:t>30 см. Циліндричні або широкоовальні клітини з'єднуються кінцями по три, утворюючи сітку. </a:t>
            </a:r>
            <a:endParaRPr lang="ru-RU" altLang="ru-UA"/>
          </a:p>
        </p:txBody>
      </p:sp>
      <p:pic>
        <p:nvPicPr>
          <p:cNvPr id="28677" name="Picture 5">
            <a:extLst>
              <a:ext uri="{FF2B5EF4-FFF2-40B4-BE49-F238E27FC236}">
                <a16:creationId xmlns:a16="http://schemas.microsoft.com/office/drawing/2014/main" id="{BCEE84A3-DE24-7D8F-8FA8-7E629D440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3214688"/>
            <a:ext cx="4608512" cy="3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11E34453-6930-C07F-0FBA-125E6C763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465F728-43D8-9E38-0755-FA7B9821B2B4}"/>
              </a:ext>
            </a:extLst>
          </p:cNvPr>
          <p:cNvSpPr>
            <a:spLocks noGrp="1" noChangeArrowheads="1"/>
          </p:cNvSpPr>
          <p:nvPr>
            <p:ph type="title"/>
          </p:nvPr>
        </p:nvSpPr>
        <p:spPr>
          <a:xfrm>
            <a:off x="2789736" y="996318"/>
            <a:ext cx="9238434" cy="857559"/>
          </a:xfrm>
        </p:spPr>
        <p:txBody>
          <a:bodyPr/>
          <a:lstStyle/>
          <a:p>
            <a:pPr eaLnBrk="1" hangingPunct="1"/>
            <a:r>
              <a:rPr lang="uk-UA" altLang="ru-UA" sz="2000" dirty="0"/>
              <a:t>Клас </a:t>
            </a:r>
            <a:r>
              <a:rPr lang="es-CR" altLang="ru-UA" sz="2000" dirty="0"/>
              <a:t>Ulothrichophyceae</a:t>
            </a:r>
            <a:br>
              <a:rPr lang="uk-UA" altLang="ru-UA" sz="2000" dirty="0"/>
            </a:br>
            <a:r>
              <a:rPr lang="uk-UA" altLang="ru-UA" sz="2000" dirty="0"/>
              <a:t>Порядок </a:t>
            </a:r>
            <a:r>
              <a:rPr lang="es-CR" altLang="ru-UA" sz="2000" dirty="0"/>
              <a:t>Ulothrichales</a:t>
            </a:r>
            <a:br>
              <a:rPr lang="uk-UA" altLang="ru-UA" sz="2000" dirty="0"/>
            </a:br>
            <a:r>
              <a:rPr lang="uk-UA" altLang="ru-UA" sz="2000" dirty="0"/>
              <a:t>Рід</a:t>
            </a:r>
            <a:r>
              <a:rPr lang="ru-RU" altLang="ru-UA" sz="2000" dirty="0"/>
              <a:t> </a:t>
            </a:r>
            <a:r>
              <a:rPr lang="es-CR" altLang="ru-UA" sz="2000" dirty="0"/>
              <a:t>Ulothrix</a:t>
            </a:r>
            <a:br>
              <a:rPr lang="ru-RU" altLang="ru-UA" sz="2000" dirty="0">
                <a:latin typeface="Calibri" panose="020F0502020204030204" pitchFamily="34" charset="0"/>
              </a:rPr>
            </a:br>
            <a:endParaRPr lang="ru-RU" altLang="ru-UA" sz="2000" dirty="0">
              <a:latin typeface="Calibri" panose="020F0502020204030204" pitchFamily="34" charset="0"/>
            </a:endParaRPr>
          </a:p>
        </p:txBody>
      </p:sp>
      <p:pic>
        <p:nvPicPr>
          <p:cNvPr id="29699" name="Picture 5" descr="Улотрикс">
            <a:extLst>
              <a:ext uri="{FF2B5EF4-FFF2-40B4-BE49-F238E27FC236}">
                <a16:creationId xmlns:a16="http://schemas.microsoft.com/office/drawing/2014/main" id="{283032EB-A7A4-B6F2-6534-6C14AED228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93360" y="1392239"/>
            <a:ext cx="6210300" cy="4557712"/>
          </a:xfrm>
          <a:noFill/>
        </p:spPr>
      </p:pic>
      <p:sp>
        <p:nvSpPr>
          <p:cNvPr id="29700" name="Text Box 6">
            <a:extLst>
              <a:ext uri="{FF2B5EF4-FFF2-40B4-BE49-F238E27FC236}">
                <a16:creationId xmlns:a16="http://schemas.microsoft.com/office/drawing/2014/main" id="{E996FE3E-E0F0-DF5A-34BD-32DCED4172E7}"/>
              </a:ext>
            </a:extLst>
          </p:cNvPr>
          <p:cNvSpPr txBox="1">
            <a:spLocks noChangeArrowheads="1"/>
          </p:cNvSpPr>
          <p:nvPr/>
        </p:nvSpPr>
        <p:spPr bwMode="auto">
          <a:xfrm>
            <a:off x="3309939" y="5949951"/>
            <a:ext cx="5545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UA" sz="2000"/>
              <a:t>Хроматофор має вигляд незамкнутого кільца</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DA10AAC-EF2F-239A-E311-AA0DD737B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3">
            <a:extLst>
              <a:ext uri="{FF2B5EF4-FFF2-40B4-BE49-F238E27FC236}">
                <a16:creationId xmlns:a16="http://schemas.microsoft.com/office/drawing/2014/main" id="{708D1104-8B7B-96EB-0D68-FB0D9DFC576C}"/>
              </a:ext>
            </a:extLst>
          </p:cNvPr>
          <p:cNvSpPr>
            <a:spLocks noGrp="1" noChangeArrowheads="1"/>
          </p:cNvSpPr>
          <p:nvPr>
            <p:ph type="title"/>
          </p:nvPr>
        </p:nvSpPr>
        <p:spPr>
          <a:xfrm>
            <a:off x="7107555" y="4868862"/>
            <a:ext cx="3876675" cy="1143000"/>
          </a:xfrm>
        </p:spPr>
        <p:txBody>
          <a:bodyPr/>
          <a:lstStyle/>
          <a:p>
            <a:r>
              <a:rPr lang="uk-UA" altLang="ru-UA" sz="3600" dirty="0"/>
              <a:t>Схема життєвого циклу нитчастої зеленої водорості </a:t>
            </a:r>
            <a:r>
              <a:rPr lang="uk-UA" altLang="ru-UA" sz="3600" i="1" dirty="0" err="1"/>
              <a:t>Ulotrix</a:t>
            </a:r>
            <a:endParaRPr lang="ru-RU" altLang="ru-UA" sz="3600" dirty="0"/>
          </a:p>
        </p:txBody>
      </p:sp>
      <p:pic>
        <p:nvPicPr>
          <p:cNvPr id="30723" name="Picture 2">
            <a:extLst>
              <a:ext uri="{FF2B5EF4-FFF2-40B4-BE49-F238E27FC236}">
                <a16:creationId xmlns:a16="http://schemas.microsoft.com/office/drawing/2014/main" id="{6292378B-EA5F-2EFB-2764-87C81795A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353" t="17690" r="4341" b="40840"/>
          <a:stretch>
            <a:fillRect/>
          </a:stretch>
        </p:blipFill>
        <p:spPr bwMode="auto">
          <a:xfrm>
            <a:off x="137161" y="1440180"/>
            <a:ext cx="6848714" cy="480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DDDF47B-6FB6-B5DA-DF42-D8C7DBA3F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B2C04F86-8CF4-D0B9-1B54-76E53E9D624A}"/>
              </a:ext>
            </a:extLst>
          </p:cNvPr>
          <p:cNvSpPr>
            <a:spLocks noGrp="1" noChangeArrowheads="1"/>
          </p:cNvSpPr>
          <p:nvPr>
            <p:ph type="title"/>
          </p:nvPr>
        </p:nvSpPr>
        <p:spPr>
          <a:xfrm>
            <a:off x="3875586" y="1281651"/>
            <a:ext cx="9238434" cy="861383"/>
          </a:xfrm>
        </p:spPr>
        <p:txBody>
          <a:bodyPr/>
          <a:lstStyle/>
          <a:p>
            <a:r>
              <a:rPr lang="uk-UA" altLang="ru-UA" dirty="0">
                <a:latin typeface="Times New Roman" panose="02020603050405020304" pitchFamily="18" charset="0"/>
                <a:cs typeface="Times New Roman" panose="02020603050405020304" pitchFamily="18" charset="0"/>
              </a:rPr>
              <a:t>Клас </a:t>
            </a:r>
            <a:r>
              <a:rPr lang="uk-UA" altLang="ru-UA" dirty="0" err="1">
                <a:latin typeface="Times New Roman" panose="02020603050405020304" pitchFamily="18" charset="0"/>
                <a:cs typeface="Times New Roman" panose="02020603050405020304" pitchFamily="18" charset="0"/>
              </a:rPr>
              <a:t>Улотриксові</a:t>
            </a:r>
            <a:r>
              <a:rPr lang="uk-UA" altLang="ru-UA" dirty="0">
                <a:latin typeface="Times New Roman" panose="02020603050405020304" pitchFamily="18" charset="0"/>
                <a:cs typeface="Times New Roman" panose="02020603050405020304" pitchFamily="18" charset="0"/>
              </a:rPr>
              <a:t> -  </a:t>
            </a:r>
            <a:r>
              <a:rPr lang="es-CR" altLang="ru-UA" dirty="0">
                <a:latin typeface="Times New Roman" panose="02020603050405020304" pitchFamily="18" charset="0"/>
                <a:cs typeface="Times New Roman" panose="02020603050405020304" pitchFamily="18" charset="0"/>
              </a:rPr>
              <a:t>Ulothrichophyceae</a:t>
            </a:r>
            <a:r>
              <a:rPr lang="uk-UA" altLang="ru-UA" dirty="0"/>
              <a:t> </a:t>
            </a:r>
            <a:br>
              <a:rPr lang="en-US" altLang="ru-UA" dirty="0"/>
            </a:br>
            <a:r>
              <a:rPr lang="uk-UA" altLang="ru-UA" dirty="0"/>
              <a:t>Рід</a:t>
            </a:r>
            <a:r>
              <a:rPr lang="ru-RU" altLang="ru-UA" dirty="0"/>
              <a:t> </a:t>
            </a:r>
            <a:r>
              <a:rPr lang="es-CR" altLang="ru-UA" dirty="0"/>
              <a:t>Ulva </a:t>
            </a:r>
            <a:br>
              <a:rPr lang="es-CR" altLang="ru-UA" dirty="0">
                <a:latin typeface="Times New Roman" panose="02020603050405020304" pitchFamily="18" charset="0"/>
                <a:cs typeface="Times New Roman" panose="02020603050405020304" pitchFamily="18" charset="0"/>
              </a:rPr>
            </a:br>
            <a:endParaRPr lang="uk-UA" altLang="ru-UA" dirty="0">
              <a:latin typeface="Times New Roman" panose="02020603050405020304" pitchFamily="18" charset="0"/>
              <a:cs typeface="Times New Roman" panose="02020603050405020304" pitchFamily="18" charset="0"/>
            </a:endParaRPr>
          </a:p>
        </p:txBody>
      </p:sp>
      <p:pic>
        <p:nvPicPr>
          <p:cNvPr id="31747" name="Picture 3">
            <a:extLst>
              <a:ext uri="{FF2B5EF4-FFF2-40B4-BE49-F238E27FC236}">
                <a16:creationId xmlns:a16="http://schemas.microsoft.com/office/drawing/2014/main" id="{67850FBE-3517-9798-E1AC-8F0EED4C28B1}"/>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068053" y="1802331"/>
            <a:ext cx="7696200" cy="48902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DA3991C-6568-4902-3047-AB8A6A17A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6FAA9A9B-B74A-6EE2-365D-7866A6F0DF9D}"/>
              </a:ext>
            </a:extLst>
          </p:cNvPr>
          <p:cNvSpPr txBox="1">
            <a:spLocks noChangeArrowheads="1"/>
          </p:cNvSpPr>
          <p:nvPr/>
        </p:nvSpPr>
        <p:spPr bwMode="auto">
          <a:xfrm>
            <a:off x="3211513" y="80425"/>
            <a:ext cx="7761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uk-UA" altLang="ru-UA" sz="2800" b="1" i="1" dirty="0">
                <a:latin typeface="Times" panose="02020603050405020304" pitchFamily="18" charset="0"/>
              </a:rPr>
              <a:t>Життєвий цикл </a:t>
            </a:r>
            <a:r>
              <a:rPr lang="en-US" altLang="ru-UA" sz="2800" b="1" i="1" dirty="0">
                <a:latin typeface="Times" panose="02020603050405020304" pitchFamily="18" charset="0"/>
              </a:rPr>
              <a:t>Ulva</a:t>
            </a:r>
            <a:r>
              <a:rPr lang="uk-UA" altLang="ru-UA" sz="2800" b="1" i="1" dirty="0">
                <a:latin typeface="Times" panose="02020603050405020304" pitchFamily="18" charset="0"/>
              </a:rPr>
              <a:t>-ізоморфна зміна поколінь</a:t>
            </a:r>
            <a:endParaRPr lang="en-US" altLang="ru-UA" sz="2800" dirty="0">
              <a:latin typeface="Times" panose="02020603050405020304" pitchFamily="18" charset="0"/>
            </a:endParaRPr>
          </a:p>
        </p:txBody>
      </p:sp>
      <p:sp>
        <p:nvSpPr>
          <p:cNvPr id="290820" name="Text Box 4">
            <a:extLst>
              <a:ext uri="{FF2B5EF4-FFF2-40B4-BE49-F238E27FC236}">
                <a16:creationId xmlns:a16="http://schemas.microsoft.com/office/drawing/2014/main" id="{C66D909F-36D7-8A64-400E-747C594D9F7E}"/>
              </a:ext>
            </a:extLst>
          </p:cNvPr>
          <p:cNvSpPr txBox="1">
            <a:spLocks noChangeArrowheads="1"/>
          </p:cNvSpPr>
          <p:nvPr/>
        </p:nvSpPr>
        <p:spPr bwMode="auto">
          <a:xfrm>
            <a:off x="1584326" y="5103813"/>
            <a:ext cx="235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uk-UA" altLang="ru-UA" sz="1800">
                <a:latin typeface="Times" panose="02020603050405020304" pitchFamily="18" charset="0"/>
              </a:rPr>
              <a:t>Зооспори</a:t>
            </a:r>
            <a:r>
              <a:rPr lang="en-US" altLang="ru-UA" sz="1800">
                <a:latin typeface="Times" panose="02020603050405020304" pitchFamily="18" charset="0"/>
              </a:rPr>
              <a:t>.</a:t>
            </a:r>
          </a:p>
        </p:txBody>
      </p:sp>
      <p:sp>
        <p:nvSpPr>
          <p:cNvPr id="290821" name="Freeform 5">
            <a:extLst>
              <a:ext uri="{FF2B5EF4-FFF2-40B4-BE49-F238E27FC236}">
                <a16:creationId xmlns:a16="http://schemas.microsoft.com/office/drawing/2014/main" id="{9276968A-10C2-1D5E-7C0C-3D7FDE9094D7}"/>
              </a:ext>
            </a:extLst>
          </p:cNvPr>
          <p:cNvSpPr>
            <a:spLocks/>
          </p:cNvSpPr>
          <p:nvPr/>
        </p:nvSpPr>
        <p:spPr bwMode="auto">
          <a:xfrm>
            <a:off x="8213726" y="1984376"/>
            <a:ext cx="1235075" cy="2943225"/>
          </a:xfrm>
          <a:custGeom>
            <a:avLst/>
            <a:gdLst>
              <a:gd name="T0" fmla="*/ 2147483646 w 778"/>
              <a:gd name="T1" fmla="*/ 2147483646 h 1854"/>
              <a:gd name="T2" fmla="*/ 2147483646 w 778"/>
              <a:gd name="T3" fmla="*/ 2147483646 h 1854"/>
              <a:gd name="T4" fmla="*/ 2147483646 w 778"/>
              <a:gd name="T5" fmla="*/ 2147483646 h 1854"/>
              <a:gd name="T6" fmla="*/ 2147483646 w 778"/>
              <a:gd name="T7" fmla="*/ 2147483646 h 1854"/>
              <a:gd name="T8" fmla="*/ 2147483646 w 778"/>
              <a:gd name="T9" fmla="*/ 2147483646 h 1854"/>
              <a:gd name="T10" fmla="*/ 2147483646 w 778"/>
              <a:gd name="T11" fmla="*/ 2147483646 h 1854"/>
              <a:gd name="T12" fmla="*/ 2147483646 w 778"/>
              <a:gd name="T13" fmla="*/ 2147483646 h 1854"/>
              <a:gd name="T14" fmla="*/ 2147483646 w 778"/>
              <a:gd name="T15" fmla="*/ 2147483646 h 1854"/>
              <a:gd name="T16" fmla="*/ 2147483646 w 778"/>
              <a:gd name="T17" fmla="*/ 2147483646 h 1854"/>
              <a:gd name="T18" fmla="*/ 2147483646 w 778"/>
              <a:gd name="T19" fmla="*/ 2147483646 h 1854"/>
              <a:gd name="T20" fmla="*/ 2147483646 w 778"/>
              <a:gd name="T21" fmla="*/ 2147483646 h 1854"/>
              <a:gd name="T22" fmla="*/ 2147483646 w 778"/>
              <a:gd name="T23" fmla="*/ 2147483646 h 1854"/>
              <a:gd name="T24" fmla="*/ 2147483646 w 778"/>
              <a:gd name="T25" fmla="*/ 2147483646 h 1854"/>
              <a:gd name="T26" fmla="*/ 2147483646 w 778"/>
              <a:gd name="T27" fmla="*/ 2147483646 h 1854"/>
              <a:gd name="T28" fmla="*/ 2147483646 w 778"/>
              <a:gd name="T29" fmla="*/ 2147483646 h 1854"/>
              <a:gd name="T30" fmla="*/ 2147483646 w 778"/>
              <a:gd name="T31" fmla="*/ 2147483646 h 1854"/>
              <a:gd name="T32" fmla="*/ 2147483646 w 778"/>
              <a:gd name="T33" fmla="*/ 2147483646 h 1854"/>
              <a:gd name="T34" fmla="*/ 2147483646 w 778"/>
              <a:gd name="T35" fmla="*/ 2147483646 h 18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8"/>
              <a:gd name="T55" fmla="*/ 0 h 1854"/>
              <a:gd name="T56" fmla="*/ 778 w 778"/>
              <a:gd name="T57" fmla="*/ 1854 h 18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8" h="1854">
                <a:moveTo>
                  <a:pt x="154" y="312"/>
                </a:moveTo>
                <a:cubicBezTo>
                  <a:pt x="216" y="191"/>
                  <a:pt x="346" y="0"/>
                  <a:pt x="396" y="33"/>
                </a:cubicBezTo>
                <a:cubicBezTo>
                  <a:pt x="446" y="66"/>
                  <a:pt x="403" y="363"/>
                  <a:pt x="452" y="512"/>
                </a:cubicBezTo>
                <a:cubicBezTo>
                  <a:pt x="501" y="661"/>
                  <a:pt x="670" y="793"/>
                  <a:pt x="692" y="929"/>
                </a:cubicBezTo>
                <a:cubicBezTo>
                  <a:pt x="778" y="1086"/>
                  <a:pt x="652" y="1204"/>
                  <a:pt x="586" y="1330"/>
                </a:cubicBezTo>
                <a:cubicBezTo>
                  <a:pt x="520" y="1456"/>
                  <a:pt x="245" y="1652"/>
                  <a:pt x="250" y="1678"/>
                </a:cubicBezTo>
                <a:cubicBezTo>
                  <a:pt x="255" y="1704"/>
                  <a:pt x="328" y="1670"/>
                  <a:pt x="332" y="1700"/>
                </a:cubicBezTo>
                <a:cubicBezTo>
                  <a:pt x="336" y="1730"/>
                  <a:pt x="247" y="1698"/>
                  <a:pt x="250" y="1706"/>
                </a:cubicBezTo>
                <a:cubicBezTo>
                  <a:pt x="253" y="1714"/>
                  <a:pt x="336" y="1763"/>
                  <a:pt x="336" y="1772"/>
                </a:cubicBezTo>
                <a:cubicBezTo>
                  <a:pt x="336" y="1797"/>
                  <a:pt x="269" y="1743"/>
                  <a:pt x="248" y="1759"/>
                </a:cubicBezTo>
                <a:cubicBezTo>
                  <a:pt x="227" y="1775"/>
                  <a:pt x="256" y="1846"/>
                  <a:pt x="232" y="1850"/>
                </a:cubicBezTo>
                <a:cubicBezTo>
                  <a:pt x="208" y="1854"/>
                  <a:pt x="212" y="1746"/>
                  <a:pt x="196" y="1737"/>
                </a:cubicBezTo>
                <a:cubicBezTo>
                  <a:pt x="187" y="1715"/>
                  <a:pt x="148" y="1818"/>
                  <a:pt x="126" y="1791"/>
                </a:cubicBezTo>
                <a:cubicBezTo>
                  <a:pt x="104" y="1764"/>
                  <a:pt x="163" y="1769"/>
                  <a:pt x="180" y="1696"/>
                </a:cubicBezTo>
                <a:cubicBezTo>
                  <a:pt x="197" y="1623"/>
                  <a:pt x="255" y="1465"/>
                  <a:pt x="228" y="1353"/>
                </a:cubicBezTo>
                <a:cubicBezTo>
                  <a:pt x="201" y="1241"/>
                  <a:pt x="40" y="1145"/>
                  <a:pt x="20" y="1025"/>
                </a:cubicBezTo>
                <a:cubicBezTo>
                  <a:pt x="0" y="905"/>
                  <a:pt x="85" y="764"/>
                  <a:pt x="108" y="633"/>
                </a:cubicBezTo>
                <a:cubicBezTo>
                  <a:pt x="130" y="514"/>
                  <a:pt x="92" y="433"/>
                  <a:pt x="154" y="312"/>
                </a:cubicBezTo>
                <a:close/>
              </a:path>
            </a:pathLst>
          </a:custGeom>
          <a:solidFill>
            <a:schemeClr val="folHlink"/>
          </a:solidFill>
          <a:ln w="9525">
            <a:solidFill>
              <a:schemeClr val="tx1"/>
            </a:solidFill>
            <a:round/>
            <a:headEnd/>
            <a:tailEnd/>
          </a:ln>
        </p:spPr>
        <p:txBody>
          <a:bodyPr wrap="none" anchor="ctr"/>
          <a:lstStyle/>
          <a:p>
            <a:endParaRPr lang="ru-UA"/>
          </a:p>
        </p:txBody>
      </p:sp>
      <p:grpSp>
        <p:nvGrpSpPr>
          <p:cNvPr id="2" name="Group 7">
            <a:extLst>
              <a:ext uri="{FF2B5EF4-FFF2-40B4-BE49-F238E27FC236}">
                <a16:creationId xmlns:a16="http://schemas.microsoft.com/office/drawing/2014/main" id="{7027B37A-B0EF-B43C-402F-6E0B9C83226E}"/>
              </a:ext>
            </a:extLst>
          </p:cNvPr>
          <p:cNvGrpSpPr>
            <a:grpSpLocks/>
          </p:cNvGrpSpPr>
          <p:nvPr/>
        </p:nvGrpSpPr>
        <p:grpSpPr bwMode="auto">
          <a:xfrm>
            <a:off x="3581400" y="4800600"/>
            <a:ext cx="2286000" cy="1016000"/>
            <a:chOff x="1296" y="3024"/>
            <a:chExt cx="1440" cy="640"/>
          </a:xfrm>
        </p:grpSpPr>
        <p:grpSp>
          <p:nvGrpSpPr>
            <p:cNvPr id="32826" name="Group 8">
              <a:extLst>
                <a:ext uri="{FF2B5EF4-FFF2-40B4-BE49-F238E27FC236}">
                  <a16:creationId xmlns:a16="http://schemas.microsoft.com/office/drawing/2014/main" id="{408993A0-E8CA-3D47-C00C-DCA818176300}"/>
                </a:ext>
              </a:extLst>
            </p:cNvPr>
            <p:cNvGrpSpPr>
              <a:grpSpLocks/>
            </p:cNvGrpSpPr>
            <p:nvPr/>
          </p:nvGrpSpPr>
          <p:grpSpPr bwMode="auto">
            <a:xfrm>
              <a:off x="1296" y="3024"/>
              <a:ext cx="446" cy="288"/>
              <a:chOff x="1622" y="3046"/>
              <a:chExt cx="446" cy="288"/>
            </a:xfrm>
          </p:grpSpPr>
          <p:grpSp>
            <p:nvGrpSpPr>
              <p:cNvPr id="32851" name="Group 9">
                <a:extLst>
                  <a:ext uri="{FF2B5EF4-FFF2-40B4-BE49-F238E27FC236}">
                    <a16:creationId xmlns:a16="http://schemas.microsoft.com/office/drawing/2014/main" id="{644D9645-140C-5413-EADC-BC36C489F4A6}"/>
                  </a:ext>
                </a:extLst>
              </p:cNvPr>
              <p:cNvGrpSpPr>
                <a:grpSpLocks/>
              </p:cNvGrpSpPr>
              <p:nvPr/>
            </p:nvGrpSpPr>
            <p:grpSpPr bwMode="auto">
              <a:xfrm>
                <a:off x="1632" y="3072"/>
                <a:ext cx="436" cy="208"/>
                <a:chOff x="2150" y="3590"/>
                <a:chExt cx="436" cy="208"/>
              </a:xfrm>
            </p:grpSpPr>
            <p:sp>
              <p:nvSpPr>
                <p:cNvPr id="32853" name="Oval 10">
                  <a:extLst>
                    <a:ext uri="{FF2B5EF4-FFF2-40B4-BE49-F238E27FC236}">
                      <a16:creationId xmlns:a16="http://schemas.microsoft.com/office/drawing/2014/main" id="{2E7C8943-1190-4EFB-55FE-C81955C86E0B}"/>
                    </a:ext>
                  </a:extLst>
                </p:cNvPr>
                <p:cNvSpPr>
                  <a:spLocks noChangeArrowheads="1"/>
                </p:cNvSpPr>
                <p:nvPr/>
              </p:nvSpPr>
              <p:spPr bwMode="auto">
                <a:xfrm>
                  <a:off x="2150" y="364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54" name="Freeform 11">
                  <a:extLst>
                    <a:ext uri="{FF2B5EF4-FFF2-40B4-BE49-F238E27FC236}">
                      <a16:creationId xmlns:a16="http://schemas.microsoft.com/office/drawing/2014/main" id="{1FDD811C-0930-64E2-2B06-A2B1AF6E8DE9}"/>
                    </a:ext>
                  </a:extLst>
                </p:cNvPr>
                <p:cNvSpPr>
                  <a:spLocks/>
                </p:cNvSpPr>
                <p:nvPr/>
              </p:nvSpPr>
              <p:spPr bwMode="auto">
                <a:xfrm>
                  <a:off x="2348" y="369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55" name="Freeform 12">
                  <a:extLst>
                    <a:ext uri="{FF2B5EF4-FFF2-40B4-BE49-F238E27FC236}">
                      <a16:creationId xmlns:a16="http://schemas.microsoft.com/office/drawing/2014/main" id="{BE2B8DF8-9F51-6709-7FA1-938CA0B6EEFE}"/>
                    </a:ext>
                  </a:extLst>
                </p:cNvPr>
                <p:cNvSpPr>
                  <a:spLocks/>
                </p:cNvSpPr>
                <p:nvPr/>
              </p:nvSpPr>
              <p:spPr bwMode="auto">
                <a:xfrm rot="-1071354">
                  <a:off x="2346" y="363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56" name="Freeform 13">
                  <a:extLst>
                    <a:ext uri="{FF2B5EF4-FFF2-40B4-BE49-F238E27FC236}">
                      <a16:creationId xmlns:a16="http://schemas.microsoft.com/office/drawing/2014/main" id="{2DC70A3A-6049-5214-5C2A-7DD6A73F6BF4}"/>
                    </a:ext>
                  </a:extLst>
                </p:cNvPr>
                <p:cNvSpPr>
                  <a:spLocks/>
                </p:cNvSpPr>
                <p:nvPr/>
              </p:nvSpPr>
              <p:spPr bwMode="auto">
                <a:xfrm rot="-2017538">
                  <a:off x="2324" y="3590"/>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57" name="Freeform 14">
                  <a:extLst>
                    <a:ext uri="{FF2B5EF4-FFF2-40B4-BE49-F238E27FC236}">
                      <a16:creationId xmlns:a16="http://schemas.microsoft.com/office/drawing/2014/main" id="{29F0167F-DEAC-2D83-BEE1-079F5394754F}"/>
                    </a:ext>
                  </a:extLst>
                </p:cNvPr>
                <p:cNvSpPr>
                  <a:spLocks/>
                </p:cNvSpPr>
                <p:nvPr/>
              </p:nvSpPr>
              <p:spPr bwMode="auto">
                <a:xfrm rot="675668">
                  <a:off x="2344" y="3738"/>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52" name="Text Box 15">
                <a:extLst>
                  <a:ext uri="{FF2B5EF4-FFF2-40B4-BE49-F238E27FC236}">
                    <a16:creationId xmlns:a16="http://schemas.microsoft.com/office/drawing/2014/main" id="{E190AEE3-6416-C913-7388-4343CF11A5F1}"/>
                  </a:ext>
                </a:extLst>
              </p:cNvPr>
              <p:cNvSpPr txBox="1">
                <a:spLocks noChangeArrowheads="1"/>
              </p:cNvSpPr>
              <p:nvPr/>
            </p:nvSpPr>
            <p:spPr bwMode="auto">
              <a:xfrm>
                <a:off x="1622" y="3046"/>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nvGrpSpPr>
            <p:cNvPr id="32827" name="Group 16">
              <a:extLst>
                <a:ext uri="{FF2B5EF4-FFF2-40B4-BE49-F238E27FC236}">
                  <a16:creationId xmlns:a16="http://schemas.microsoft.com/office/drawing/2014/main" id="{D047C582-A9E7-48AB-3038-34A23893D792}"/>
                </a:ext>
              </a:extLst>
            </p:cNvPr>
            <p:cNvGrpSpPr>
              <a:grpSpLocks/>
            </p:cNvGrpSpPr>
            <p:nvPr/>
          </p:nvGrpSpPr>
          <p:grpSpPr bwMode="auto">
            <a:xfrm>
              <a:off x="1632" y="3312"/>
              <a:ext cx="452" cy="288"/>
              <a:chOff x="1808" y="3384"/>
              <a:chExt cx="452" cy="288"/>
            </a:xfrm>
          </p:grpSpPr>
          <p:grpSp>
            <p:nvGrpSpPr>
              <p:cNvPr id="32844" name="Group 17">
                <a:extLst>
                  <a:ext uri="{FF2B5EF4-FFF2-40B4-BE49-F238E27FC236}">
                    <a16:creationId xmlns:a16="http://schemas.microsoft.com/office/drawing/2014/main" id="{FA80406C-41BE-64A6-BA43-C94D9CD209EB}"/>
                  </a:ext>
                </a:extLst>
              </p:cNvPr>
              <p:cNvGrpSpPr>
                <a:grpSpLocks/>
              </p:cNvGrpSpPr>
              <p:nvPr/>
            </p:nvGrpSpPr>
            <p:grpSpPr bwMode="auto">
              <a:xfrm>
                <a:off x="1824" y="3402"/>
                <a:ext cx="436" cy="208"/>
                <a:chOff x="2150" y="3590"/>
                <a:chExt cx="436" cy="208"/>
              </a:xfrm>
            </p:grpSpPr>
            <p:sp>
              <p:nvSpPr>
                <p:cNvPr id="32846" name="Oval 18">
                  <a:extLst>
                    <a:ext uri="{FF2B5EF4-FFF2-40B4-BE49-F238E27FC236}">
                      <a16:creationId xmlns:a16="http://schemas.microsoft.com/office/drawing/2014/main" id="{FB1B24DE-4647-6240-E5EF-0DBE02F98BA4}"/>
                    </a:ext>
                  </a:extLst>
                </p:cNvPr>
                <p:cNvSpPr>
                  <a:spLocks noChangeArrowheads="1"/>
                </p:cNvSpPr>
                <p:nvPr/>
              </p:nvSpPr>
              <p:spPr bwMode="auto">
                <a:xfrm>
                  <a:off x="2150" y="364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47" name="Freeform 19">
                  <a:extLst>
                    <a:ext uri="{FF2B5EF4-FFF2-40B4-BE49-F238E27FC236}">
                      <a16:creationId xmlns:a16="http://schemas.microsoft.com/office/drawing/2014/main" id="{7C7450EB-67F5-2911-AB49-5D466EBF81E9}"/>
                    </a:ext>
                  </a:extLst>
                </p:cNvPr>
                <p:cNvSpPr>
                  <a:spLocks/>
                </p:cNvSpPr>
                <p:nvPr/>
              </p:nvSpPr>
              <p:spPr bwMode="auto">
                <a:xfrm>
                  <a:off x="2348" y="369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48" name="Freeform 20">
                  <a:extLst>
                    <a:ext uri="{FF2B5EF4-FFF2-40B4-BE49-F238E27FC236}">
                      <a16:creationId xmlns:a16="http://schemas.microsoft.com/office/drawing/2014/main" id="{B3AEA1B6-96CC-6A6C-AA40-819B885C8C0D}"/>
                    </a:ext>
                  </a:extLst>
                </p:cNvPr>
                <p:cNvSpPr>
                  <a:spLocks/>
                </p:cNvSpPr>
                <p:nvPr/>
              </p:nvSpPr>
              <p:spPr bwMode="auto">
                <a:xfrm rot="-1071354">
                  <a:off x="2346" y="363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49" name="Freeform 21">
                  <a:extLst>
                    <a:ext uri="{FF2B5EF4-FFF2-40B4-BE49-F238E27FC236}">
                      <a16:creationId xmlns:a16="http://schemas.microsoft.com/office/drawing/2014/main" id="{95EC9DD2-9424-032F-6D31-E385BF6DC66A}"/>
                    </a:ext>
                  </a:extLst>
                </p:cNvPr>
                <p:cNvSpPr>
                  <a:spLocks/>
                </p:cNvSpPr>
                <p:nvPr/>
              </p:nvSpPr>
              <p:spPr bwMode="auto">
                <a:xfrm rot="-2017538">
                  <a:off x="2324" y="3590"/>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50" name="Freeform 22">
                  <a:extLst>
                    <a:ext uri="{FF2B5EF4-FFF2-40B4-BE49-F238E27FC236}">
                      <a16:creationId xmlns:a16="http://schemas.microsoft.com/office/drawing/2014/main" id="{FE88C3AE-5EB3-CE3A-51EB-EE0091AA35A5}"/>
                    </a:ext>
                  </a:extLst>
                </p:cNvPr>
                <p:cNvSpPr>
                  <a:spLocks/>
                </p:cNvSpPr>
                <p:nvPr/>
              </p:nvSpPr>
              <p:spPr bwMode="auto">
                <a:xfrm rot="675668">
                  <a:off x="2344" y="3738"/>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45" name="Text Box 23">
                <a:extLst>
                  <a:ext uri="{FF2B5EF4-FFF2-40B4-BE49-F238E27FC236}">
                    <a16:creationId xmlns:a16="http://schemas.microsoft.com/office/drawing/2014/main" id="{5ECCFB3F-769D-5CA9-F969-400983412FD5}"/>
                  </a:ext>
                </a:extLst>
              </p:cNvPr>
              <p:cNvSpPr txBox="1">
                <a:spLocks noChangeArrowheads="1"/>
              </p:cNvSpPr>
              <p:nvPr/>
            </p:nvSpPr>
            <p:spPr bwMode="auto">
              <a:xfrm>
                <a:off x="1808" y="3384"/>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nvGrpSpPr>
            <p:cNvPr id="32828" name="Group 24">
              <a:extLst>
                <a:ext uri="{FF2B5EF4-FFF2-40B4-BE49-F238E27FC236}">
                  <a16:creationId xmlns:a16="http://schemas.microsoft.com/office/drawing/2014/main" id="{7C8D9DF5-CAC0-7CC6-0D9E-F8EEDB65FCEE}"/>
                </a:ext>
              </a:extLst>
            </p:cNvPr>
            <p:cNvGrpSpPr>
              <a:grpSpLocks/>
            </p:cNvGrpSpPr>
            <p:nvPr/>
          </p:nvGrpSpPr>
          <p:grpSpPr bwMode="auto">
            <a:xfrm>
              <a:off x="2152" y="3072"/>
              <a:ext cx="440" cy="288"/>
              <a:chOff x="2200" y="3088"/>
              <a:chExt cx="440" cy="288"/>
            </a:xfrm>
          </p:grpSpPr>
          <p:grpSp>
            <p:nvGrpSpPr>
              <p:cNvPr id="32837" name="Group 25">
                <a:extLst>
                  <a:ext uri="{FF2B5EF4-FFF2-40B4-BE49-F238E27FC236}">
                    <a16:creationId xmlns:a16="http://schemas.microsoft.com/office/drawing/2014/main" id="{087AA1FD-7A9A-9C2F-DBD4-247C97DA3547}"/>
                  </a:ext>
                </a:extLst>
              </p:cNvPr>
              <p:cNvGrpSpPr>
                <a:grpSpLocks/>
              </p:cNvGrpSpPr>
              <p:nvPr/>
            </p:nvGrpSpPr>
            <p:grpSpPr bwMode="auto">
              <a:xfrm>
                <a:off x="2204" y="3120"/>
                <a:ext cx="436" cy="208"/>
                <a:chOff x="2150" y="3590"/>
                <a:chExt cx="436" cy="208"/>
              </a:xfrm>
            </p:grpSpPr>
            <p:sp>
              <p:nvSpPr>
                <p:cNvPr id="32839" name="Oval 26">
                  <a:extLst>
                    <a:ext uri="{FF2B5EF4-FFF2-40B4-BE49-F238E27FC236}">
                      <a16:creationId xmlns:a16="http://schemas.microsoft.com/office/drawing/2014/main" id="{1B8E368E-5A32-DEA3-2C39-C9BC6E4B21EF}"/>
                    </a:ext>
                  </a:extLst>
                </p:cNvPr>
                <p:cNvSpPr>
                  <a:spLocks noChangeArrowheads="1"/>
                </p:cNvSpPr>
                <p:nvPr/>
              </p:nvSpPr>
              <p:spPr bwMode="auto">
                <a:xfrm>
                  <a:off x="2150" y="364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40" name="Freeform 27">
                  <a:extLst>
                    <a:ext uri="{FF2B5EF4-FFF2-40B4-BE49-F238E27FC236}">
                      <a16:creationId xmlns:a16="http://schemas.microsoft.com/office/drawing/2014/main" id="{BEBC89D6-4024-8154-1EB8-34DFB8C93590}"/>
                    </a:ext>
                  </a:extLst>
                </p:cNvPr>
                <p:cNvSpPr>
                  <a:spLocks/>
                </p:cNvSpPr>
                <p:nvPr/>
              </p:nvSpPr>
              <p:spPr bwMode="auto">
                <a:xfrm>
                  <a:off x="2348" y="369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41" name="Freeform 28">
                  <a:extLst>
                    <a:ext uri="{FF2B5EF4-FFF2-40B4-BE49-F238E27FC236}">
                      <a16:creationId xmlns:a16="http://schemas.microsoft.com/office/drawing/2014/main" id="{B84A5B89-A729-4994-892C-684F59C1AD98}"/>
                    </a:ext>
                  </a:extLst>
                </p:cNvPr>
                <p:cNvSpPr>
                  <a:spLocks/>
                </p:cNvSpPr>
                <p:nvPr/>
              </p:nvSpPr>
              <p:spPr bwMode="auto">
                <a:xfrm rot="-1071354">
                  <a:off x="2346" y="363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42" name="Freeform 29">
                  <a:extLst>
                    <a:ext uri="{FF2B5EF4-FFF2-40B4-BE49-F238E27FC236}">
                      <a16:creationId xmlns:a16="http://schemas.microsoft.com/office/drawing/2014/main" id="{A9FEFE60-C6F9-F98B-2634-7E2ED5201FE4}"/>
                    </a:ext>
                  </a:extLst>
                </p:cNvPr>
                <p:cNvSpPr>
                  <a:spLocks/>
                </p:cNvSpPr>
                <p:nvPr/>
              </p:nvSpPr>
              <p:spPr bwMode="auto">
                <a:xfrm rot="-2017538">
                  <a:off x="2324" y="3590"/>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43" name="Freeform 30">
                  <a:extLst>
                    <a:ext uri="{FF2B5EF4-FFF2-40B4-BE49-F238E27FC236}">
                      <a16:creationId xmlns:a16="http://schemas.microsoft.com/office/drawing/2014/main" id="{F040967C-61B4-315D-7539-B78C4D92D8D1}"/>
                    </a:ext>
                  </a:extLst>
                </p:cNvPr>
                <p:cNvSpPr>
                  <a:spLocks/>
                </p:cNvSpPr>
                <p:nvPr/>
              </p:nvSpPr>
              <p:spPr bwMode="auto">
                <a:xfrm rot="675668">
                  <a:off x="2344" y="3738"/>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38" name="Text Box 31">
                <a:extLst>
                  <a:ext uri="{FF2B5EF4-FFF2-40B4-BE49-F238E27FC236}">
                    <a16:creationId xmlns:a16="http://schemas.microsoft.com/office/drawing/2014/main" id="{31C9285D-44F0-6DFA-C352-88D7E99B7A82}"/>
                  </a:ext>
                </a:extLst>
              </p:cNvPr>
              <p:cNvSpPr txBox="1">
                <a:spLocks noChangeArrowheads="1"/>
              </p:cNvSpPr>
              <p:nvPr/>
            </p:nvSpPr>
            <p:spPr bwMode="auto">
              <a:xfrm>
                <a:off x="2200" y="30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nvGrpSpPr>
            <p:cNvPr id="32829" name="Group 32">
              <a:extLst>
                <a:ext uri="{FF2B5EF4-FFF2-40B4-BE49-F238E27FC236}">
                  <a16:creationId xmlns:a16="http://schemas.microsoft.com/office/drawing/2014/main" id="{A016BD7D-EF7D-102A-3DAD-4A71D2111EBE}"/>
                </a:ext>
              </a:extLst>
            </p:cNvPr>
            <p:cNvGrpSpPr>
              <a:grpSpLocks/>
            </p:cNvGrpSpPr>
            <p:nvPr/>
          </p:nvGrpSpPr>
          <p:grpSpPr bwMode="auto">
            <a:xfrm>
              <a:off x="2280" y="3376"/>
              <a:ext cx="456" cy="288"/>
              <a:chOff x="2328" y="3376"/>
              <a:chExt cx="456" cy="288"/>
            </a:xfrm>
          </p:grpSpPr>
          <p:grpSp>
            <p:nvGrpSpPr>
              <p:cNvPr id="32830" name="Group 33">
                <a:extLst>
                  <a:ext uri="{FF2B5EF4-FFF2-40B4-BE49-F238E27FC236}">
                    <a16:creationId xmlns:a16="http://schemas.microsoft.com/office/drawing/2014/main" id="{0B8B5511-5B83-E257-A42A-092D01C3C4ED}"/>
                  </a:ext>
                </a:extLst>
              </p:cNvPr>
              <p:cNvGrpSpPr>
                <a:grpSpLocks/>
              </p:cNvGrpSpPr>
              <p:nvPr/>
            </p:nvGrpSpPr>
            <p:grpSpPr bwMode="auto">
              <a:xfrm>
                <a:off x="2348" y="3408"/>
                <a:ext cx="436" cy="208"/>
                <a:chOff x="2150" y="3590"/>
                <a:chExt cx="436" cy="208"/>
              </a:xfrm>
            </p:grpSpPr>
            <p:sp>
              <p:nvSpPr>
                <p:cNvPr id="32832" name="Oval 34">
                  <a:extLst>
                    <a:ext uri="{FF2B5EF4-FFF2-40B4-BE49-F238E27FC236}">
                      <a16:creationId xmlns:a16="http://schemas.microsoft.com/office/drawing/2014/main" id="{DFC1FC68-5A62-4677-31A0-176EE9250486}"/>
                    </a:ext>
                  </a:extLst>
                </p:cNvPr>
                <p:cNvSpPr>
                  <a:spLocks noChangeArrowheads="1"/>
                </p:cNvSpPr>
                <p:nvPr/>
              </p:nvSpPr>
              <p:spPr bwMode="auto">
                <a:xfrm>
                  <a:off x="2150" y="364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33" name="Freeform 35">
                  <a:extLst>
                    <a:ext uri="{FF2B5EF4-FFF2-40B4-BE49-F238E27FC236}">
                      <a16:creationId xmlns:a16="http://schemas.microsoft.com/office/drawing/2014/main" id="{8893F860-6B6D-19AA-115E-6420F84E0367}"/>
                    </a:ext>
                  </a:extLst>
                </p:cNvPr>
                <p:cNvSpPr>
                  <a:spLocks/>
                </p:cNvSpPr>
                <p:nvPr/>
              </p:nvSpPr>
              <p:spPr bwMode="auto">
                <a:xfrm>
                  <a:off x="2348" y="369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34" name="Freeform 36">
                  <a:extLst>
                    <a:ext uri="{FF2B5EF4-FFF2-40B4-BE49-F238E27FC236}">
                      <a16:creationId xmlns:a16="http://schemas.microsoft.com/office/drawing/2014/main" id="{FFFDB0AA-71E6-AED7-F3D6-94C0EE38CB30}"/>
                    </a:ext>
                  </a:extLst>
                </p:cNvPr>
                <p:cNvSpPr>
                  <a:spLocks/>
                </p:cNvSpPr>
                <p:nvPr/>
              </p:nvSpPr>
              <p:spPr bwMode="auto">
                <a:xfrm rot="-1071354">
                  <a:off x="2346" y="363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35" name="Freeform 37">
                  <a:extLst>
                    <a:ext uri="{FF2B5EF4-FFF2-40B4-BE49-F238E27FC236}">
                      <a16:creationId xmlns:a16="http://schemas.microsoft.com/office/drawing/2014/main" id="{BB7C96E1-A4AE-6074-BC59-BBB872A7D4EF}"/>
                    </a:ext>
                  </a:extLst>
                </p:cNvPr>
                <p:cNvSpPr>
                  <a:spLocks/>
                </p:cNvSpPr>
                <p:nvPr/>
              </p:nvSpPr>
              <p:spPr bwMode="auto">
                <a:xfrm rot="-2017538">
                  <a:off x="2324" y="3590"/>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36" name="Freeform 38">
                  <a:extLst>
                    <a:ext uri="{FF2B5EF4-FFF2-40B4-BE49-F238E27FC236}">
                      <a16:creationId xmlns:a16="http://schemas.microsoft.com/office/drawing/2014/main" id="{ED255433-00EA-8863-35AB-B0C25B7C6E5D}"/>
                    </a:ext>
                  </a:extLst>
                </p:cNvPr>
                <p:cNvSpPr>
                  <a:spLocks/>
                </p:cNvSpPr>
                <p:nvPr/>
              </p:nvSpPr>
              <p:spPr bwMode="auto">
                <a:xfrm rot="675668">
                  <a:off x="2344" y="3738"/>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31" name="Text Box 39">
                <a:extLst>
                  <a:ext uri="{FF2B5EF4-FFF2-40B4-BE49-F238E27FC236}">
                    <a16:creationId xmlns:a16="http://schemas.microsoft.com/office/drawing/2014/main" id="{8D037522-CC9D-520C-F0FB-20F317DC5ABF}"/>
                  </a:ext>
                </a:extLst>
              </p:cNvPr>
              <p:cNvSpPr txBox="1">
                <a:spLocks noChangeArrowheads="1"/>
              </p:cNvSpPr>
              <p:nvPr/>
            </p:nvSpPr>
            <p:spPr bwMode="auto">
              <a:xfrm>
                <a:off x="2328" y="337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grpSp>
        <p:nvGrpSpPr>
          <p:cNvPr id="11" name="Group 40">
            <a:extLst>
              <a:ext uri="{FF2B5EF4-FFF2-40B4-BE49-F238E27FC236}">
                <a16:creationId xmlns:a16="http://schemas.microsoft.com/office/drawing/2014/main" id="{151591F5-CDEC-1FB3-153E-148D5BEE7765}"/>
              </a:ext>
            </a:extLst>
          </p:cNvPr>
          <p:cNvGrpSpPr>
            <a:grpSpLocks/>
          </p:cNvGrpSpPr>
          <p:nvPr/>
        </p:nvGrpSpPr>
        <p:grpSpPr bwMode="auto">
          <a:xfrm>
            <a:off x="7010400" y="1085850"/>
            <a:ext cx="762000" cy="361950"/>
            <a:chOff x="3316" y="576"/>
            <a:chExt cx="480" cy="228"/>
          </a:xfrm>
        </p:grpSpPr>
        <p:sp>
          <p:nvSpPr>
            <p:cNvPr id="32821" name="Freeform 41">
              <a:extLst>
                <a:ext uri="{FF2B5EF4-FFF2-40B4-BE49-F238E27FC236}">
                  <a16:creationId xmlns:a16="http://schemas.microsoft.com/office/drawing/2014/main" id="{87820C12-EA63-F645-9AB4-81F2DA5BB34A}"/>
                </a:ext>
              </a:extLst>
            </p:cNvPr>
            <p:cNvSpPr>
              <a:spLocks/>
            </p:cNvSpPr>
            <p:nvPr/>
          </p:nvSpPr>
          <p:spPr bwMode="auto">
            <a:xfrm>
              <a:off x="3558" y="678"/>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22" name="Freeform 42">
              <a:extLst>
                <a:ext uri="{FF2B5EF4-FFF2-40B4-BE49-F238E27FC236}">
                  <a16:creationId xmlns:a16="http://schemas.microsoft.com/office/drawing/2014/main" id="{543B77A6-A714-AF9C-FB27-D33FA6EEA955}"/>
                </a:ext>
              </a:extLst>
            </p:cNvPr>
            <p:cNvSpPr>
              <a:spLocks/>
            </p:cNvSpPr>
            <p:nvPr/>
          </p:nvSpPr>
          <p:spPr bwMode="auto">
            <a:xfrm rot="-1071354">
              <a:off x="3556" y="62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23" name="Freeform 43">
              <a:extLst>
                <a:ext uri="{FF2B5EF4-FFF2-40B4-BE49-F238E27FC236}">
                  <a16:creationId xmlns:a16="http://schemas.microsoft.com/office/drawing/2014/main" id="{42BDDB87-9EFF-629F-F890-A26435AFBE8E}"/>
                </a:ext>
              </a:extLst>
            </p:cNvPr>
            <p:cNvSpPr>
              <a:spLocks/>
            </p:cNvSpPr>
            <p:nvPr/>
          </p:nvSpPr>
          <p:spPr bwMode="auto">
            <a:xfrm rot="-2017538">
              <a:off x="3534" y="57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24" name="Freeform 44">
              <a:extLst>
                <a:ext uri="{FF2B5EF4-FFF2-40B4-BE49-F238E27FC236}">
                  <a16:creationId xmlns:a16="http://schemas.microsoft.com/office/drawing/2014/main" id="{52547BC8-8FA7-1240-BAAE-C4DFEB1039CB}"/>
                </a:ext>
              </a:extLst>
            </p:cNvPr>
            <p:cNvSpPr>
              <a:spLocks/>
            </p:cNvSpPr>
            <p:nvPr/>
          </p:nvSpPr>
          <p:spPr bwMode="auto">
            <a:xfrm rot="675668">
              <a:off x="3554" y="724"/>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25" name="Oval 45">
              <a:extLst>
                <a:ext uri="{FF2B5EF4-FFF2-40B4-BE49-F238E27FC236}">
                  <a16:creationId xmlns:a16="http://schemas.microsoft.com/office/drawing/2014/main" id="{8FC0E8EF-0A1B-C4B8-17E5-A27B445AD543}"/>
                </a:ext>
              </a:extLst>
            </p:cNvPr>
            <p:cNvSpPr>
              <a:spLocks noChangeArrowheads="1"/>
            </p:cNvSpPr>
            <p:nvPr/>
          </p:nvSpPr>
          <p:spPr bwMode="auto">
            <a:xfrm>
              <a:off x="3316" y="612"/>
              <a:ext cx="250" cy="192"/>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grpSp>
      <p:sp>
        <p:nvSpPr>
          <p:cNvPr id="32775" name="Line 46">
            <a:extLst>
              <a:ext uri="{FF2B5EF4-FFF2-40B4-BE49-F238E27FC236}">
                <a16:creationId xmlns:a16="http://schemas.microsoft.com/office/drawing/2014/main" id="{4CA70BD9-3A3E-2C19-9F8B-A314848F5A16}"/>
              </a:ext>
            </a:extLst>
          </p:cNvPr>
          <p:cNvSpPr>
            <a:spLocks noChangeShapeType="1"/>
          </p:cNvSpPr>
          <p:nvPr/>
        </p:nvSpPr>
        <p:spPr bwMode="auto">
          <a:xfrm>
            <a:off x="6413500" y="1084263"/>
            <a:ext cx="0" cy="4208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ru-UA"/>
          </a:p>
        </p:txBody>
      </p:sp>
      <p:sp>
        <p:nvSpPr>
          <p:cNvPr id="32776" name="Text Box 47">
            <a:extLst>
              <a:ext uri="{FF2B5EF4-FFF2-40B4-BE49-F238E27FC236}">
                <a16:creationId xmlns:a16="http://schemas.microsoft.com/office/drawing/2014/main" id="{B236E295-C328-6E7A-4C8E-9A2ABBC10D25}"/>
              </a:ext>
            </a:extLst>
          </p:cNvPr>
          <p:cNvSpPr txBox="1">
            <a:spLocks noChangeArrowheads="1"/>
          </p:cNvSpPr>
          <p:nvPr/>
        </p:nvSpPr>
        <p:spPr bwMode="auto">
          <a:xfrm>
            <a:off x="5816601" y="1685925"/>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1N</a:t>
            </a:r>
          </a:p>
        </p:txBody>
      </p:sp>
      <p:sp>
        <p:nvSpPr>
          <p:cNvPr id="32777" name="Text Box 48">
            <a:extLst>
              <a:ext uri="{FF2B5EF4-FFF2-40B4-BE49-F238E27FC236}">
                <a16:creationId xmlns:a16="http://schemas.microsoft.com/office/drawing/2014/main" id="{DC2D1D4C-12EF-F698-4825-4300858B335A}"/>
              </a:ext>
            </a:extLst>
          </p:cNvPr>
          <p:cNvSpPr txBox="1">
            <a:spLocks noChangeArrowheads="1"/>
          </p:cNvSpPr>
          <p:nvPr/>
        </p:nvSpPr>
        <p:spPr bwMode="auto">
          <a:xfrm>
            <a:off x="6465888" y="1689100"/>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2N</a:t>
            </a:r>
          </a:p>
        </p:txBody>
      </p:sp>
      <p:grpSp>
        <p:nvGrpSpPr>
          <p:cNvPr id="12" name="Group 49">
            <a:extLst>
              <a:ext uri="{FF2B5EF4-FFF2-40B4-BE49-F238E27FC236}">
                <a16:creationId xmlns:a16="http://schemas.microsoft.com/office/drawing/2014/main" id="{6FADCFDC-9C10-F982-8E14-CD4856D5D3DD}"/>
              </a:ext>
            </a:extLst>
          </p:cNvPr>
          <p:cNvGrpSpPr>
            <a:grpSpLocks/>
          </p:cNvGrpSpPr>
          <p:nvPr/>
        </p:nvGrpSpPr>
        <p:grpSpPr bwMode="auto">
          <a:xfrm>
            <a:off x="7826376" y="846138"/>
            <a:ext cx="1014413" cy="982662"/>
            <a:chOff x="3970" y="533"/>
            <a:chExt cx="639" cy="619"/>
          </a:xfrm>
        </p:grpSpPr>
        <p:sp>
          <p:nvSpPr>
            <p:cNvPr id="32819" name="Oval 50">
              <a:extLst>
                <a:ext uri="{FF2B5EF4-FFF2-40B4-BE49-F238E27FC236}">
                  <a16:creationId xmlns:a16="http://schemas.microsoft.com/office/drawing/2014/main" id="{00C203BB-7296-273A-5760-2200E76A73B1}"/>
                </a:ext>
              </a:extLst>
            </p:cNvPr>
            <p:cNvSpPr>
              <a:spLocks noChangeArrowheads="1"/>
            </p:cNvSpPr>
            <p:nvPr/>
          </p:nvSpPr>
          <p:spPr bwMode="auto">
            <a:xfrm>
              <a:off x="4124" y="954"/>
              <a:ext cx="244" cy="198"/>
            </a:xfrm>
            <a:prstGeom prst="ellipse">
              <a:avLst/>
            </a:prstGeom>
            <a:solidFill>
              <a:schemeClr val="folHlink"/>
            </a:solidFill>
            <a:ln w="57150" cmpd="thickThin">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20" name="Text Box 51">
              <a:extLst>
                <a:ext uri="{FF2B5EF4-FFF2-40B4-BE49-F238E27FC236}">
                  <a16:creationId xmlns:a16="http://schemas.microsoft.com/office/drawing/2014/main" id="{9ABB9D0A-CDB4-2415-10B5-0834ED7D5790}"/>
                </a:ext>
              </a:extLst>
            </p:cNvPr>
            <p:cNvSpPr txBox="1">
              <a:spLocks noChangeArrowheads="1"/>
            </p:cNvSpPr>
            <p:nvPr/>
          </p:nvSpPr>
          <p:spPr bwMode="auto">
            <a:xfrm>
              <a:off x="3970" y="533"/>
              <a:ext cx="6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uk-UA" altLang="ru-UA" sz="2400">
                  <a:latin typeface="Times" panose="02020603050405020304" pitchFamily="18" charset="0"/>
                </a:rPr>
                <a:t>зигота</a:t>
              </a:r>
              <a:endParaRPr lang="en-US" altLang="ru-UA" sz="2400">
                <a:latin typeface="Times" panose="02020603050405020304" pitchFamily="18" charset="0"/>
              </a:endParaRPr>
            </a:p>
          </p:txBody>
        </p:sp>
      </p:grpSp>
      <p:sp>
        <p:nvSpPr>
          <p:cNvPr id="290868" name="Text Box 52">
            <a:extLst>
              <a:ext uri="{FF2B5EF4-FFF2-40B4-BE49-F238E27FC236}">
                <a16:creationId xmlns:a16="http://schemas.microsoft.com/office/drawing/2014/main" id="{2BE4450A-672D-22B9-42BF-A6D525D57185}"/>
              </a:ext>
            </a:extLst>
          </p:cNvPr>
          <p:cNvSpPr txBox="1">
            <a:spLocks noChangeArrowheads="1"/>
          </p:cNvSpPr>
          <p:nvPr/>
        </p:nvSpPr>
        <p:spPr bwMode="auto">
          <a:xfrm>
            <a:off x="4225926" y="762000"/>
            <a:ext cx="142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uk-UA" altLang="ru-UA" sz="2400">
                <a:latin typeface="Times" panose="02020603050405020304" pitchFamily="18" charset="0"/>
              </a:rPr>
              <a:t>ізогамети</a:t>
            </a:r>
            <a:endParaRPr lang="en-US" altLang="ru-UA" sz="2400">
              <a:latin typeface="Times" panose="02020603050405020304" pitchFamily="18" charset="0"/>
            </a:endParaRPr>
          </a:p>
        </p:txBody>
      </p:sp>
      <p:grpSp>
        <p:nvGrpSpPr>
          <p:cNvPr id="13" name="Group 53">
            <a:extLst>
              <a:ext uri="{FF2B5EF4-FFF2-40B4-BE49-F238E27FC236}">
                <a16:creationId xmlns:a16="http://schemas.microsoft.com/office/drawing/2014/main" id="{21CCBDC6-0FEE-53A8-5F4B-728270237875}"/>
              </a:ext>
            </a:extLst>
          </p:cNvPr>
          <p:cNvGrpSpPr>
            <a:grpSpLocks/>
          </p:cNvGrpSpPr>
          <p:nvPr/>
        </p:nvGrpSpPr>
        <p:grpSpPr bwMode="auto">
          <a:xfrm>
            <a:off x="2590801" y="1752601"/>
            <a:ext cx="2987675" cy="3044825"/>
            <a:chOff x="672" y="1104"/>
            <a:chExt cx="1882" cy="1918"/>
          </a:xfrm>
        </p:grpSpPr>
        <p:grpSp>
          <p:nvGrpSpPr>
            <p:cNvPr id="32813" name="Group 54">
              <a:extLst>
                <a:ext uri="{FF2B5EF4-FFF2-40B4-BE49-F238E27FC236}">
                  <a16:creationId xmlns:a16="http://schemas.microsoft.com/office/drawing/2014/main" id="{61E5C81C-E0E7-E40B-DFFB-DED80A477923}"/>
                </a:ext>
              </a:extLst>
            </p:cNvPr>
            <p:cNvGrpSpPr>
              <a:grpSpLocks/>
            </p:cNvGrpSpPr>
            <p:nvPr/>
          </p:nvGrpSpPr>
          <p:grpSpPr bwMode="auto">
            <a:xfrm>
              <a:off x="672" y="1104"/>
              <a:ext cx="778" cy="1870"/>
              <a:chOff x="672" y="1152"/>
              <a:chExt cx="778" cy="1870"/>
            </a:xfrm>
          </p:grpSpPr>
          <p:sp>
            <p:nvSpPr>
              <p:cNvPr id="32817" name="Freeform 55">
                <a:extLst>
                  <a:ext uri="{FF2B5EF4-FFF2-40B4-BE49-F238E27FC236}">
                    <a16:creationId xmlns:a16="http://schemas.microsoft.com/office/drawing/2014/main" id="{FE8B7C26-DD79-A574-FE50-CFD6AEB3EF9F}"/>
                  </a:ext>
                </a:extLst>
              </p:cNvPr>
              <p:cNvSpPr>
                <a:spLocks/>
              </p:cNvSpPr>
              <p:nvPr/>
            </p:nvSpPr>
            <p:spPr bwMode="auto">
              <a:xfrm>
                <a:off x="672" y="1152"/>
                <a:ext cx="778" cy="1870"/>
              </a:xfrm>
              <a:custGeom>
                <a:avLst/>
                <a:gdLst>
                  <a:gd name="T0" fmla="*/ 156 w 778"/>
                  <a:gd name="T1" fmla="*/ 257 h 1870"/>
                  <a:gd name="T2" fmla="*/ 396 w 778"/>
                  <a:gd name="T3" fmla="*/ 49 h 1870"/>
                  <a:gd name="T4" fmla="*/ 452 w 778"/>
                  <a:gd name="T5" fmla="*/ 528 h 1870"/>
                  <a:gd name="T6" fmla="*/ 692 w 778"/>
                  <a:gd name="T7" fmla="*/ 945 h 1870"/>
                  <a:gd name="T8" fmla="*/ 586 w 778"/>
                  <a:gd name="T9" fmla="*/ 1346 h 1870"/>
                  <a:gd name="T10" fmla="*/ 250 w 778"/>
                  <a:gd name="T11" fmla="*/ 1694 h 1870"/>
                  <a:gd name="T12" fmla="*/ 332 w 778"/>
                  <a:gd name="T13" fmla="*/ 1716 h 1870"/>
                  <a:gd name="T14" fmla="*/ 250 w 778"/>
                  <a:gd name="T15" fmla="*/ 1722 h 1870"/>
                  <a:gd name="T16" fmla="*/ 336 w 778"/>
                  <a:gd name="T17" fmla="*/ 1788 h 1870"/>
                  <a:gd name="T18" fmla="*/ 248 w 778"/>
                  <a:gd name="T19" fmla="*/ 1775 h 1870"/>
                  <a:gd name="T20" fmla="*/ 232 w 778"/>
                  <a:gd name="T21" fmla="*/ 1866 h 1870"/>
                  <a:gd name="T22" fmla="*/ 196 w 778"/>
                  <a:gd name="T23" fmla="*/ 1753 h 1870"/>
                  <a:gd name="T24" fmla="*/ 126 w 778"/>
                  <a:gd name="T25" fmla="*/ 1807 h 1870"/>
                  <a:gd name="T26" fmla="*/ 180 w 778"/>
                  <a:gd name="T27" fmla="*/ 1712 h 1870"/>
                  <a:gd name="T28" fmla="*/ 228 w 778"/>
                  <a:gd name="T29" fmla="*/ 1369 h 1870"/>
                  <a:gd name="T30" fmla="*/ 20 w 778"/>
                  <a:gd name="T31" fmla="*/ 1041 h 1870"/>
                  <a:gd name="T32" fmla="*/ 108 w 778"/>
                  <a:gd name="T33" fmla="*/ 649 h 1870"/>
                  <a:gd name="T34" fmla="*/ 156 w 778"/>
                  <a:gd name="T35" fmla="*/ 257 h 18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8"/>
                  <a:gd name="T55" fmla="*/ 0 h 1870"/>
                  <a:gd name="T56" fmla="*/ 778 w 778"/>
                  <a:gd name="T57" fmla="*/ 1870 h 18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8" h="1870">
                    <a:moveTo>
                      <a:pt x="156" y="257"/>
                    </a:moveTo>
                    <a:cubicBezTo>
                      <a:pt x="224" y="154"/>
                      <a:pt x="355" y="0"/>
                      <a:pt x="396" y="49"/>
                    </a:cubicBezTo>
                    <a:cubicBezTo>
                      <a:pt x="445" y="94"/>
                      <a:pt x="403" y="379"/>
                      <a:pt x="452" y="528"/>
                    </a:cubicBezTo>
                    <a:cubicBezTo>
                      <a:pt x="501" y="677"/>
                      <a:pt x="670" y="809"/>
                      <a:pt x="692" y="945"/>
                    </a:cubicBezTo>
                    <a:cubicBezTo>
                      <a:pt x="778" y="1102"/>
                      <a:pt x="652" y="1220"/>
                      <a:pt x="586" y="1346"/>
                    </a:cubicBezTo>
                    <a:cubicBezTo>
                      <a:pt x="520" y="1472"/>
                      <a:pt x="245" y="1668"/>
                      <a:pt x="250" y="1694"/>
                    </a:cubicBezTo>
                    <a:cubicBezTo>
                      <a:pt x="255" y="1720"/>
                      <a:pt x="328" y="1686"/>
                      <a:pt x="332" y="1716"/>
                    </a:cubicBezTo>
                    <a:cubicBezTo>
                      <a:pt x="336" y="1746"/>
                      <a:pt x="247" y="1714"/>
                      <a:pt x="250" y="1722"/>
                    </a:cubicBezTo>
                    <a:cubicBezTo>
                      <a:pt x="253" y="1730"/>
                      <a:pt x="336" y="1779"/>
                      <a:pt x="336" y="1788"/>
                    </a:cubicBezTo>
                    <a:cubicBezTo>
                      <a:pt x="336" y="1813"/>
                      <a:pt x="269" y="1759"/>
                      <a:pt x="248" y="1775"/>
                    </a:cubicBezTo>
                    <a:cubicBezTo>
                      <a:pt x="227" y="1791"/>
                      <a:pt x="256" y="1862"/>
                      <a:pt x="232" y="1866"/>
                    </a:cubicBezTo>
                    <a:cubicBezTo>
                      <a:pt x="208" y="1870"/>
                      <a:pt x="212" y="1762"/>
                      <a:pt x="196" y="1753"/>
                    </a:cubicBezTo>
                    <a:cubicBezTo>
                      <a:pt x="187" y="1731"/>
                      <a:pt x="148" y="1834"/>
                      <a:pt x="126" y="1807"/>
                    </a:cubicBezTo>
                    <a:cubicBezTo>
                      <a:pt x="104" y="1780"/>
                      <a:pt x="163" y="1785"/>
                      <a:pt x="180" y="1712"/>
                    </a:cubicBezTo>
                    <a:cubicBezTo>
                      <a:pt x="197" y="1639"/>
                      <a:pt x="255" y="1481"/>
                      <a:pt x="228" y="1369"/>
                    </a:cubicBezTo>
                    <a:cubicBezTo>
                      <a:pt x="201" y="1257"/>
                      <a:pt x="40" y="1161"/>
                      <a:pt x="20" y="1041"/>
                    </a:cubicBezTo>
                    <a:cubicBezTo>
                      <a:pt x="0" y="921"/>
                      <a:pt x="85" y="780"/>
                      <a:pt x="108" y="649"/>
                    </a:cubicBezTo>
                    <a:cubicBezTo>
                      <a:pt x="131" y="518"/>
                      <a:pt x="88" y="360"/>
                      <a:pt x="156" y="257"/>
                    </a:cubicBezTo>
                    <a:close/>
                  </a:path>
                </a:pathLst>
              </a:custGeom>
              <a:solidFill>
                <a:schemeClr val="folHlink"/>
              </a:solidFill>
              <a:ln w="9525">
                <a:solidFill>
                  <a:schemeClr val="tx1"/>
                </a:solidFill>
                <a:round/>
                <a:headEnd/>
                <a:tailEnd/>
              </a:ln>
            </p:spPr>
            <p:txBody>
              <a:bodyPr wrap="none" anchor="ctr"/>
              <a:lstStyle/>
              <a:p>
                <a:endParaRPr lang="ru-UA"/>
              </a:p>
            </p:txBody>
          </p:sp>
          <p:sp>
            <p:nvSpPr>
              <p:cNvPr id="32818" name="Text Box 56">
                <a:extLst>
                  <a:ext uri="{FF2B5EF4-FFF2-40B4-BE49-F238E27FC236}">
                    <a16:creationId xmlns:a16="http://schemas.microsoft.com/office/drawing/2014/main" id="{D3A6E100-B53C-3F43-841A-65E25DA56697}"/>
                  </a:ext>
                </a:extLst>
              </p:cNvPr>
              <p:cNvSpPr txBox="1">
                <a:spLocks noChangeArrowheads="1"/>
              </p:cNvSpPr>
              <p:nvPr/>
            </p:nvSpPr>
            <p:spPr bwMode="auto">
              <a:xfrm>
                <a:off x="880" y="2016"/>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nvGrpSpPr>
            <p:cNvPr id="32814" name="Group 57">
              <a:extLst>
                <a:ext uri="{FF2B5EF4-FFF2-40B4-BE49-F238E27FC236}">
                  <a16:creationId xmlns:a16="http://schemas.microsoft.com/office/drawing/2014/main" id="{F3E40F54-E1DF-E1EC-998C-D0418DF64C3C}"/>
                </a:ext>
              </a:extLst>
            </p:cNvPr>
            <p:cNvGrpSpPr>
              <a:grpSpLocks/>
            </p:cNvGrpSpPr>
            <p:nvPr/>
          </p:nvGrpSpPr>
          <p:grpSpPr bwMode="auto">
            <a:xfrm>
              <a:off x="1776" y="1152"/>
              <a:ext cx="778" cy="1870"/>
              <a:chOff x="1776" y="1152"/>
              <a:chExt cx="778" cy="1870"/>
            </a:xfrm>
          </p:grpSpPr>
          <p:sp>
            <p:nvSpPr>
              <p:cNvPr id="32815" name="Freeform 58">
                <a:extLst>
                  <a:ext uri="{FF2B5EF4-FFF2-40B4-BE49-F238E27FC236}">
                    <a16:creationId xmlns:a16="http://schemas.microsoft.com/office/drawing/2014/main" id="{01E67878-3EF4-D475-85A0-6655BC955592}"/>
                  </a:ext>
                </a:extLst>
              </p:cNvPr>
              <p:cNvSpPr>
                <a:spLocks/>
              </p:cNvSpPr>
              <p:nvPr/>
            </p:nvSpPr>
            <p:spPr bwMode="auto">
              <a:xfrm>
                <a:off x="1776" y="1152"/>
                <a:ext cx="778" cy="1870"/>
              </a:xfrm>
              <a:custGeom>
                <a:avLst/>
                <a:gdLst>
                  <a:gd name="T0" fmla="*/ 156 w 778"/>
                  <a:gd name="T1" fmla="*/ 257 h 1870"/>
                  <a:gd name="T2" fmla="*/ 396 w 778"/>
                  <a:gd name="T3" fmla="*/ 49 h 1870"/>
                  <a:gd name="T4" fmla="*/ 452 w 778"/>
                  <a:gd name="T5" fmla="*/ 528 h 1870"/>
                  <a:gd name="T6" fmla="*/ 692 w 778"/>
                  <a:gd name="T7" fmla="*/ 945 h 1870"/>
                  <a:gd name="T8" fmla="*/ 586 w 778"/>
                  <a:gd name="T9" fmla="*/ 1346 h 1870"/>
                  <a:gd name="T10" fmla="*/ 250 w 778"/>
                  <a:gd name="T11" fmla="*/ 1694 h 1870"/>
                  <a:gd name="T12" fmla="*/ 332 w 778"/>
                  <a:gd name="T13" fmla="*/ 1716 h 1870"/>
                  <a:gd name="T14" fmla="*/ 250 w 778"/>
                  <a:gd name="T15" fmla="*/ 1722 h 1870"/>
                  <a:gd name="T16" fmla="*/ 336 w 778"/>
                  <a:gd name="T17" fmla="*/ 1788 h 1870"/>
                  <a:gd name="T18" fmla="*/ 248 w 778"/>
                  <a:gd name="T19" fmla="*/ 1775 h 1870"/>
                  <a:gd name="T20" fmla="*/ 232 w 778"/>
                  <a:gd name="T21" fmla="*/ 1866 h 1870"/>
                  <a:gd name="T22" fmla="*/ 196 w 778"/>
                  <a:gd name="T23" fmla="*/ 1753 h 1870"/>
                  <a:gd name="T24" fmla="*/ 126 w 778"/>
                  <a:gd name="T25" fmla="*/ 1807 h 1870"/>
                  <a:gd name="T26" fmla="*/ 180 w 778"/>
                  <a:gd name="T27" fmla="*/ 1712 h 1870"/>
                  <a:gd name="T28" fmla="*/ 228 w 778"/>
                  <a:gd name="T29" fmla="*/ 1369 h 1870"/>
                  <a:gd name="T30" fmla="*/ 20 w 778"/>
                  <a:gd name="T31" fmla="*/ 1041 h 1870"/>
                  <a:gd name="T32" fmla="*/ 108 w 778"/>
                  <a:gd name="T33" fmla="*/ 649 h 1870"/>
                  <a:gd name="T34" fmla="*/ 156 w 778"/>
                  <a:gd name="T35" fmla="*/ 257 h 18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8"/>
                  <a:gd name="T55" fmla="*/ 0 h 1870"/>
                  <a:gd name="T56" fmla="*/ 778 w 778"/>
                  <a:gd name="T57" fmla="*/ 1870 h 18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8" h="1870">
                    <a:moveTo>
                      <a:pt x="156" y="257"/>
                    </a:moveTo>
                    <a:cubicBezTo>
                      <a:pt x="205" y="151"/>
                      <a:pt x="355" y="0"/>
                      <a:pt x="396" y="49"/>
                    </a:cubicBezTo>
                    <a:cubicBezTo>
                      <a:pt x="445" y="94"/>
                      <a:pt x="403" y="379"/>
                      <a:pt x="452" y="528"/>
                    </a:cubicBezTo>
                    <a:cubicBezTo>
                      <a:pt x="501" y="677"/>
                      <a:pt x="670" y="809"/>
                      <a:pt x="692" y="945"/>
                    </a:cubicBezTo>
                    <a:cubicBezTo>
                      <a:pt x="778" y="1102"/>
                      <a:pt x="652" y="1220"/>
                      <a:pt x="586" y="1346"/>
                    </a:cubicBezTo>
                    <a:cubicBezTo>
                      <a:pt x="520" y="1472"/>
                      <a:pt x="245" y="1668"/>
                      <a:pt x="250" y="1694"/>
                    </a:cubicBezTo>
                    <a:cubicBezTo>
                      <a:pt x="255" y="1720"/>
                      <a:pt x="328" y="1686"/>
                      <a:pt x="332" y="1716"/>
                    </a:cubicBezTo>
                    <a:cubicBezTo>
                      <a:pt x="336" y="1746"/>
                      <a:pt x="247" y="1714"/>
                      <a:pt x="250" y="1722"/>
                    </a:cubicBezTo>
                    <a:cubicBezTo>
                      <a:pt x="253" y="1730"/>
                      <a:pt x="336" y="1779"/>
                      <a:pt x="336" y="1788"/>
                    </a:cubicBezTo>
                    <a:cubicBezTo>
                      <a:pt x="336" y="1813"/>
                      <a:pt x="269" y="1759"/>
                      <a:pt x="248" y="1775"/>
                    </a:cubicBezTo>
                    <a:cubicBezTo>
                      <a:pt x="227" y="1791"/>
                      <a:pt x="256" y="1862"/>
                      <a:pt x="232" y="1866"/>
                    </a:cubicBezTo>
                    <a:cubicBezTo>
                      <a:pt x="208" y="1870"/>
                      <a:pt x="212" y="1762"/>
                      <a:pt x="196" y="1753"/>
                    </a:cubicBezTo>
                    <a:cubicBezTo>
                      <a:pt x="187" y="1731"/>
                      <a:pt x="148" y="1834"/>
                      <a:pt x="126" y="1807"/>
                    </a:cubicBezTo>
                    <a:cubicBezTo>
                      <a:pt x="104" y="1780"/>
                      <a:pt x="163" y="1785"/>
                      <a:pt x="180" y="1712"/>
                    </a:cubicBezTo>
                    <a:cubicBezTo>
                      <a:pt x="197" y="1639"/>
                      <a:pt x="255" y="1481"/>
                      <a:pt x="228" y="1369"/>
                    </a:cubicBezTo>
                    <a:cubicBezTo>
                      <a:pt x="201" y="1257"/>
                      <a:pt x="40" y="1161"/>
                      <a:pt x="20" y="1041"/>
                    </a:cubicBezTo>
                    <a:cubicBezTo>
                      <a:pt x="0" y="921"/>
                      <a:pt x="85" y="780"/>
                      <a:pt x="108" y="649"/>
                    </a:cubicBezTo>
                    <a:cubicBezTo>
                      <a:pt x="131" y="518"/>
                      <a:pt x="146" y="339"/>
                      <a:pt x="156" y="257"/>
                    </a:cubicBezTo>
                    <a:close/>
                  </a:path>
                </a:pathLst>
              </a:custGeom>
              <a:solidFill>
                <a:schemeClr val="folHlink"/>
              </a:solidFill>
              <a:ln w="9525">
                <a:solidFill>
                  <a:schemeClr val="tx1"/>
                </a:solidFill>
                <a:round/>
                <a:headEnd/>
                <a:tailEnd/>
              </a:ln>
            </p:spPr>
            <p:txBody>
              <a:bodyPr wrap="none" anchor="ctr"/>
              <a:lstStyle/>
              <a:p>
                <a:endParaRPr lang="ru-UA"/>
              </a:p>
            </p:txBody>
          </p:sp>
          <p:sp>
            <p:nvSpPr>
              <p:cNvPr id="32816" name="Text Box 59">
                <a:extLst>
                  <a:ext uri="{FF2B5EF4-FFF2-40B4-BE49-F238E27FC236}">
                    <a16:creationId xmlns:a16="http://schemas.microsoft.com/office/drawing/2014/main" id="{904FCFC2-6540-0E32-3ACD-5ECFA03B08B3}"/>
                  </a:ext>
                </a:extLst>
              </p:cNvPr>
              <p:cNvSpPr txBox="1">
                <a:spLocks noChangeArrowheads="1"/>
              </p:cNvSpPr>
              <p:nvPr/>
            </p:nvSpPr>
            <p:spPr bwMode="auto">
              <a:xfrm>
                <a:off x="2006" y="20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grpSp>
        <p:nvGrpSpPr>
          <p:cNvPr id="16" name="Group 60">
            <a:extLst>
              <a:ext uri="{FF2B5EF4-FFF2-40B4-BE49-F238E27FC236}">
                <a16:creationId xmlns:a16="http://schemas.microsoft.com/office/drawing/2014/main" id="{59F94972-4F23-830B-607E-29904B90BF17}"/>
              </a:ext>
            </a:extLst>
          </p:cNvPr>
          <p:cNvGrpSpPr>
            <a:grpSpLocks/>
          </p:cNvGrpSpPr>
          <p:nvPr/>
        </p:nvGrpSpPr>
        <p:grpSpPr bwMode="auto">
          <a:xfrm>
            <a:off x="4038600" y="1212850"/>
            <a:ext cx="1352550" cy="742950"/>
            <a:chOff x="1584" y="764"/>
            <a:chExt cx="852" cy="468"/>
          </a:xfrm>
        </p:grpSpPr>
        <p:grpSp>
          <p:nvGrpSpPr>
            <p:cNvPr id="32801" name="Group 61">
              <a:extLst>
                <a:ext uri="{FF2B5EF4-FFF2-40B4-BE49-F238E27FC236}">
                  <a16:creationId xmlns:a16="http://schemas.microsoft.com/office/drawing/2014/main" id="{7288A2BD-0633-5AC0-FDF9-D3588205CA71}"/>
                </a:ext>
              </a:extLst>
            </p:cNvPr>
            <p:cNvGrpSpPr>
              <a:grpSpLocks/>
            </p:cNvGrpSpPr>
            <p:nvPr/>
          </p:nvGrpSpPr>
          <p:grpSpPr bwMode="auto">
            <a:xfrm>
              <a:off x="1584" y="784"/>
              <a:ext cx="436" cy="288"/>
              <a:chOff x="1584" y="784"/>
              <a:chExt cx="436" cy="288"/>
            </a:xfrm>
          </p:grpSpPr>
          <p:grpSp>
            <p:nvGrpSpPr>
              <p:cNvPr id="32808" name="Group 62">
                <a:extLst>
                  <a:ext uri="{FF2B5EF4-FFF2-40B4-BE49-F238E27FC236}">
                    <a16:creationId xmlns:a16="http://schemas.microsoft.com/office/drawing/2014/main" id="{7DB01F20-9700-4038-BE0A-746809A27A92}"/>
                  </a:ext>
                </a:extLst>
              </p:cNvPr>
              <p:cNvGrpSpPr>
                <a:grpSpLocks/>
              </p:cNvGrpSpPr>
              <p:nvPr/>
            </p:nvGrpSpPr>
            <p:grpSpPr bwMode="auto">
              <a:xfrm rot="-1124537">
                <a:off x="1584" y="808"/>
                <a:ext cx="436" cy="152"/>
                <a:chOff x="1536" y="606"/>
                <a:chExt cx="436" cy="152"/>
              </a:xfrm>
            </p:grpSpPr>
            <p:sp>
              <p:nvSpPr>
                <p:cNvPr id="32810" name="Oval 63">
                  <a:extLst>
                    <a:ext uri="{FF2B5EF4-FFF2-40B4-BE49-F238E27FC236}">
                      <a16:creationId xmlns:a16="http://schemas.microsoft.com/office/drawing/2014/main" id="{4EBCFB4E-AC98-D19E-E087-7F927E33AB55}"/>
                    </a:ext>
                  </a:extLst>
                </p:cNvPr>
                <p:cNvSpPr>
                  <a:spLocks noChangeArrowheads="1"/>
                </p:cNvSpPr>
                <p:nvPr/>
              </p:nvSpPr>
              <p:spPr bwMode="auto">
                <a:xfrm>
                  <a:off x="1536" y="61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11" name="Freeform 64">
                  <a:extLst>
                    <a:ext uri="{FF2B5EF4-FFF2-40B4-BE49-F238E27FC236}">
                      <a16:creationId xmlns:a16="http://schemas.microsoft.com/office/drawing/2014/main" id="{6A4F3711-A879-8242-D2FE-633AE0677CF6}"/>
                    </a:ext>
                  </a:extLst>
                </p:cNvPr>
                <p:cNvSpPr>
                  <a:spLocks/>
                </p:cNvSpPr>
                <p:nvPr/>
              </p:nvSpPr>
              <p:spPr bwMode="auto">
                <a:xfrm>
                  <a:off x="1734" y="66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12" name="Freeform 65">
                  <a:extLst>
                    <a:ext uri="{FF2B5EF4-FFF2-40B4-BE49-F238E27FC236}">
                      <a16:creationId xmlns:a16="http://schemas.microsoft.com/office/drawing/2014/main" id="{3597FBDA-CB7D-3DF6-C76E-AFEE1EA7223C}"/>
                    </a:ext>
                  </a:extLst>
                </p:cNvPr>
                <p:cNvSpPr>
                  <a:spLocks/>
                </p:cNvSpPr>
                <p:nvPr/>
              </p:nvSpPr>
              <p:spPr bwMode="auto">
                <a:xfrm rot="-1071354">
                  <a:off x="1732" y="60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09" name="Text Box 66">
                <a:extLst>
                  <a:ext uri="{FF2B5EF4-FFF2-40B4-BE49-F238E27FC236}">
                    <a16:creationId xmlns:a16="http://schemas.microsoft.com/office/drawing/2014/main" id="{80CF9AC0-C636-14E5-5516-78B1E9ED289F}"/>
                  </a:ext>
                </a:extLst>
              </p:cNvPr>
              <p:cNvSpPr txBox="1">
                <a:spLocks noChangeArrowheads="1"/>
              </p:cNvSpPr>
              <p:nvPr/>
            </p:nvSpPr>
            <p:spPr bwMode="auto">
              <a:xfrm>
                <a:off x="1584" y="784"/>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nvGrpSpPr>
            <p:cNvPr id="32802" name="Group 67">
              <a:extLst>
                <a:ext uri="{FF2B5EF4-FFF2-40B4-BE49-F238E27FC236}">
                  <a16:creationId xmlns:a16="http://schemas.microsoft.com/office/drawing/2014/main" id="{90DE9758-8AF8-309B-7EBB-2CA7C40AE3D8}"/>
                </a:ext>
              </a:extLst>
            </p:cNvPr>
            <p:cNvGrpSpPr>
              <a:grpSpLocks/>
            </p:cNvGrpSpPr>
            <p:nvPr/>
          </p:nvGrpSpPr>
          <p:grpSpPr bwMode="auto">
            <a:xfrm>
              <a:off x="2200" y="764"/>
              <a:ext cx="236" cy="468"/>
              <a:chOff x="2200" y="764"/>
              <a:chExt cx="236" cy="468"/>
            </a:xfrm>
          </p:grpSpPr>
          <p:grpSp>
            <p:nvGrpSpPr>
              <p:cNvPr id="32803" name="Group 68">
                <a:extLst>
                  <a:ext uri="{FF2B5EF4-FFF2-40B4-BE49-F238E27FC236}">
                    <a16:creationId xmlns:a16="http://schemas.microsoft.com/office/drawing/2014/main" id="{D509DB3D-28D0-B487-9CF3-19ED17B2D3A5}"/>
                  </a:ext>
                </a:extLst>
              </p:cNvPr>
              <p:cNvGrpSpPr>
                <a:grpSpLocks/>
              </p:cNvGrpSpPr>
              <p:nvPr/>
            </p:nvGrpSpPr>
            <p:grpSpPr bwMode="auto">
              <a:xfrm rot="-6772367">
                <a:off x="2058" y="906"/>
                <a:ext cx="436" cy="152"/>
                <a:chOff x="1968" y="766"/>
                <a:chExt cx="436" cy="152"/>
              </a:xfrm>
            </p:grpSpPr>
            <p:sp>
              <p:nvSpPr>
                <p:cNvPr id="32805" name="Oval 69">
                  <a:extLst>
                    <a:ext uri="{FF2B5EF4-FFF2-40B4-BE49-F238E27FC236}">
                      <a16:creationId xmlns:a16="http://schemas.microsoft.com/office/drawing/2014/main" id="{11A7178B-B331-BFEF-F917-63FBCFD7FFB3}"/>
                    </a:ext>
                  </a:extLst>
                </p:cNvPr>
                <p:cNvSpPr>
                  <a:spLocks noChangeArrowheads="1"/>
                </p:cNvSpPr>
                <p:nvPr/>
              </p:nvSpPr>
              <p:spPr bwMode="auto">
                <a:xfrm>
                  <a:off x="1968" y="778"/>
                  <a:ext cx="202" cy="140"/>
                </a:xfrm>
                <a:prstGeom prst="ellipse">
                  <a:avLst/>
                </a:prstGeom>
                <a:solidFill>
                  <a:schemeClr val="fo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32806" name="Freeform 70">
                  <a:extLst>
                    <a:ext uri="{FF2B5EF4-FFF2-40B4-BE49-F238E27FC236}">
                      <a16:creationId xmlns:a16="http://schemas.microsoft.com/office/drawing/2014/main" id="{2C20ADE2-96C9-0A6E-C13F-96791B42E91E}"/>
                    </a:ext>
                  </a:extLst>
                </p:cNvPr>
                <p:cNvSpPr>
                  <a:spLocks/>
                </p:cNvSpPr>
                <p:nvPr/>
              </p:nvSpPr>
              <p:spPr bwMode="auto">
                <a:xfrm>
                  <a:off x="2166" y="822"/>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sp>
              <p:nvSpPr>
                <p:cNvPr id="32807" name="Freeform 71">
                  <a:extLst>
                    <a:ext uri="{FF2B5EF4-FFF2-40B4-BE49-F238E27FC236}">
                      <a16:creationId xmlns:a16="http://schemas.microsoft.com/office/drawing/2014/main" id="{8D1E37C7-660A-4BAE-70C8-3C82C86F3DB1}"/>
                    </a:ext>
                  </a:extLst>
                </p:cNvPr>
                <p:cNvSpPr>
                  <a:spLocks/>
                </p:cNvSpPr>
                <p:nvPr/>
              </p:nvSpPr>
              <p:spPr bwMode="auto">
                <a:xfrm rot="-1071354">
                  <a:off x="2164" y="766"/>
                  <a:ext cx="238" cy="60"/>
                </a:xfrm>
                <a:custGeom>
                  <a:avLst/>
                  <a:gdLst>
                    <a:gd name="T0" fmla="*/ 0 w 238"/>
                    <a:gd name="T1" fmla="*/ 30 h 60"/>
                    <a:gd name="T2" fmla="*/ 52 w 238"/>
                    <a:gd name="T3" fmla="*/ 4 h 60"/>
                    <a:gd name="T4" fmla="*/ 84 w 238"/>
                    <a:gd name="T5" fmla="*/ 56 h 60"/>
                    <a:gd name="T6" fmla="*/ 134 w 238"/>
                    <a:gd name="T7" fmla="*/ 2 h 60"/>
                    <a:gd name="T8" fmla="*/ 184 w 238"/>
                    <a:gd name="T9" fmla="*/ 54 h 60"/>
                    <a:gd name="T10" fmla="*/ 238 w 238"/>
                    <a:gd name="T11" fmla="*/ 4 h 60"/>
                    <a:gd name="T12" fmla="*/ 0 60000 65536"/>
                    <a:gd name="T13" fmla="*/ 0 60000 65536"/>
                    <a:gd name="T14" fmla="*/ 0 60000 65536"/>
                    <a:gd name="T15" fmla="*/ 0 60000 65536"/>
                    <a:gd name="T16" fmla="*/ 0 60000 65536"/>
                    <a:gd name="T17" fmla="*/ 0 60000 65536"/>
                    <a:gd name="T18" fmla="*/ 0 w 238"/>
                    <a:gd name="T19" fmla="*/ 0 h 60"/>
                    <a:gd name="T20" fmla="*/ 238 w 23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238" h="60">
                      <a:moveTo>
                        <a:pt x="0" y="30"/>
                      </a:moveTo>
                      <a:cubicBezTo>
                        <a:pt x="36" y="38"/>
                        <a:pt x="22" y="0"/>
                        <a:pt x="52" y="4"/>
                      </a:cubicBezTo>
                      <a:cubicBezTo>
                        <a:pt x="82" y="8"/>
                        <a:pt x="58" y="52"/>
                        <a:pt x="84" y="56"/>
                      </a:cubicBezTo>
                      <a:cubicBezTo>
                        <a:pt x="110" y="60"/>
                        <a:pt x="100" y="2"/>
                        <a:pt x="134" y="2"/>
                      </a:cubicBezTo>
                      <a:cubicBezTo>
                        <a:pt x="168" y="2"/>
                        <a:pt x="154" y="56"/>
                        <a:pt x="184" y="54"/>
                      </a:cubicBezTo>
                      <a:cubicBezTo>
                        <a:pt x="214" y="52"/>
                        <a:pt x="218" y="4"/>
                        <a:pt x="238" y="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UA"/>
                </a:p>
              </p:txBody>
            </p:sp>
          </p:grpSp>
          <p:sp>
            <p:nvSpPr>
              <p:cNvPr id="32804" name="Text Box 72">
                <a:extLst>
                  <a:ext uri="{FF2B5EF4-FFF2-40B4-BE49-F238E27FC236}">
                    <a16:creationId xmlns:a16="http://schemas.microsoft.com/office/drawing/2014/main" id="{B03EE11C-F91C-5290-D809-25DDC7076621}"/>
                  </a:ext>
                </a:extLst>
              </p:cNvPr>
              <p:cNvSpPr txBox="1">
                <a:spLocks noChangeArrowheads="1"/>
              </p:cNvSpPr>
              <p:nvPr/>
            </p:nvSpPr>
            <p:spPr bwMode="auto">
              <a:xfrm>
                <a:off x="2224" y="94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a:t>
                </a:r>
              </a:p>
            </p:txBody>
          </p:sp>
        </p:grpSp>
      </p:grpSp>
      <p:sp>
        <p:nvSpPr>
          <p:cNvPr id="290889" name="AutoShape 73">
            <a:extLst>
              <a:ext uri="{FF2B5EF4-FFF2-40B4-BE49-F238E27FC236}">
                <a16:creationId xmlns:a16="http://schemas.microsoft.com/office/drawing/2014/main" id="{BAD79C7F-E4BB-8357-420C-7DF5C89C2132}"/>
              </a:ext>
            </a:extLst>
          </p:cNvPr>
          <p:cNvSpPr>
            <a:spLocks noChangeArrowheads="1"/>
          </p:cNvSpPr>
          <p:nvPr/>
        </p:nvSpPr>
        <p:spPr bwMode="auto">
          <a:xfrm>
            <a:off x="7010400" y="4949825"/>
            <a:ext cx="641350" cy="342900"/>
          </a:xfrm>
          <a:prstGeom prst="roundRect">
            <a:avLst>
              <a:gd name="adj" fmla="val 16667"/>
            </a:avLst>
          </a:prstGeom>
          <a:solidFill>
            <a:schemeClr val="folHlink"/>
          </a:solidFill>
          <a:ln w="57150" cmpd="thinThick">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290890" name="Text Box 74">
            <a:extLst>
              <a:ext uri="{FF2B5EF4-FFF2-40B4-BE49-F238E27FC236}">
                <a16:creationId xmlns:a16="http://schemas.microsoft.com/office/drawing/2014/main" id="{B9E82309-741F-02C4-3075-D134F77BD62F}"/>
              </a:ext>
            </a:extLst>
          </p:cNvPr>
          <p:cNvSpPr txBox="1">
            <a:spLocks noChangeArrowheads="1"/>
          </p:cNvSpPr>
          <p:nvPr/>
        </p:nvSpPr>
        <p:spPr bwMode="auto">
          <a:xfrm>
            <a:off x="7924801" y="508952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sporocyte</a:t>
            </a:r>
          </a:p>
        </p:txBody>
      </p:sp>
      <p:sp>
        <p:nvSpPr>
          <p:cNvPr id="290891" name="Text Box 75">
            <a:extLst>
              <a:ext uri="{FF2B5EF4-FFF2-40B4-BE49-F238E27FC236}">
                <a16:creationId xmlns:a16="http://schemas.microsoft.com/office/drawing/2014/main" id="{1FA06BC0-35C8-0DF3-51C3-539CF10C80F3}"/>
              </a:ext>
            </a:extLst>
          </p:cNvPr>
          <p:cNvSpPr txBox="1">
            <a:spLocks noChangeArrowheads="1"/>
          </p:cNvSpPr>
          <p:nvPr/>
        </p:nvSpPr>
        <p:spPr bwMode="auto">
          <a:xfrm>
            <a:off x="2921000" y="2514600"/>
            <a:ext cx="218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uk-UA" altLang="ru-UA" sz="2400" b="1">
                <a:latin typeface="Times" panose="02020603050405020304" pitchFamily="18" charset="0"/>
              </a:rPr>
              <a:t>Гаметофіт</a:t>
            </a:r>
            <a:endParaRPr lang="en-US" altLang="ru-UA" sz="2400" b="1">
              <a:latin typeface="Times" panose="02020603050405020304" pitchFamily="18" charset="0"/>
            </a:endParaRPr>
          </a:p>
        </p:txBody>
      </p:sp>
      <p:sp>
        <p:nvSpPr>
          <p:cNvPr id="290892" name="Text Box 76">
            <a:extLst>
              <a:ext uri="{FF2B5EF4-FFF2-40B4-BE49-F238E27FC236}">
                <a16:creationId xmlns:a16="http://schemas.microsoft.com/office/drawing/2014/main" id="{C1CF1834-D693-E735-AFAE-BF067C87E196}"/>
              </a:ext>
            </a:extLst>
          </p:cNvPr>
          <p:cNvSpPr txBox="1">
            <a:spLocks noChangeArrowheads="1"/>
          </p:cNvSpPr>
          <p:nvPr/>
        </p:nvSpPr>
        <p:spPr bwMode="auto">
          <a:xfrm>
            <a:off x="7620000" y="2514600"/>
            <a:ext cx="218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uk-UA" altLang="ru-UA" sz="2400" b="1">
                <a:latin typeface="Times" panose="02020603050405020304" pitchFamily="18" charset="0"/>
              </a:rPr>
              <a:t>Спорофіт </a:t>
            </a:r>
            <a:endParaRPr lang="en-US" altLang="ru-UA" sz="2400" b="1">
              <a:latin typeface="Times" panose="02020603050405020304" pitchFamily="18" charset="0"/>
            </a:endParaRPr>
          </a:p>
        </p:txBody>
      </p:sp>
      <p:sp>
        <p:nvSpPr>
          <p:cNvPr id="290893" name="Freeform 77">
            <a:extLst>
              <a:ext uri="{FF2B5EF4-FFF2-40B4-BE49-F238E27FC236}">
                <a16:creationId xmlns:a16="http://schemas.microsoft.com/office/drawing/2014/main" id="{02143343-B63C-969D-05C1-7C96A836B507}"/>
              </a:ext>
            </a:extLst>
          </p:cNvPr>
          <p:cNvSpPr>
            <a:spLocks/>
          </p:cNvSpPr>
          <p:nvPr/>
        </p:nvSpPr>
        <p:spPr bwMode="auto">
          <a:xfrm rot="975982">
            <a:off x="7854950" y="3733800"/>
            <a:ext cx="527050" cy="1162050"/>
          </a:xfrm>
          <a:custGeom>
            <a:avLst/>
            <a:gdLst/>
            <a:ahLst/>
            <a:cxnLst>
              <a:cxn ang="0">
                <a:pos x="332" y="0"/>
              </a:cxn>
              <a:cxn ang="0">
                <a:pos x="44" y="576"/>
              </a:cxn>
              <a:cxn ang="0">
                <a:pos x="6" y="458"/>
              </a:cxn>
              <a:cxn ang="0">
                <a:pos x="0" y="732"/>
              </a:cxn>
              <a:cxn ang="0">
                <a:pos x="198" y="556"/>
              </a:cxn>
              <a:cxn ang="0">
                <a:pos x="96" y="598"/>
              </a:cxn>
              <a:cxn ang="0">
                <a:pos x="332" y="0"/>
              </a:cxn>
            </a:cxnLst>
            <a:rect l="0" t="0" r="r" b="b"/>
            <a:pathLst>
              <a:path w="332" h="732">
                <a:moveTo>
                  <a:pt x="332" y="0"/>
                </a:moveTo>
                <a:lnTo>
                  <a:pt x="44" y="576"/>
                </a:lnTo>
                <a:lnTo>
                  <a:pt x="6" y="458"/>
                </a:lnTo>
                <a:lnTo>
                  <a:pt x="0" y="732"/>
                </a:lnTo>
                <a:lnTo>
                  <a:pt x="198" y="556"/>
                </a:lnTo>
                <a:lnTo>
                  <a:pt x="96" y="598"/>
                </a:lnTo>
                <a:lnTo>
                  <a:pt x="332" y="0"/>
                </a:lnTo>
                <a:close/>
              </a:path>
            </a:pathLst>
          </a:custGeom>
          <a:gradFill rotWithShape="0">
            <a:gsLst>
              <a:gs pos="0">
                <a:schemeClr val="tx2"/>
              </a:gs>
              <a:gs pos="100000">
                <a:schemeClr val="tx2">
                  <a:gamma/>
                  <a:shade val="0"/>
                  <a:invGamma/>
                </a:schemeClr>
              </a:gs>
            </a:gsLst>
            <a:lin ang="18900000" scaled="1"/>
          </a:gradFill>
          <a:ln w="9525">
            <a:solidFill>
              <a:schemeClr val="tx1"/>
            </a:solidFill>
            <a:round/>
            <a:headEnd/>
            <a:tailEnd/>
          </a:ln>
          <a:effectLst/>
        </p:spPr>
        <p:txBody>
          <a:bodyPr wrap="none" anchor="ctr"/>
          <a:lstStyle/>
          <a:p>
            <a:pPr eaLnBrk="1" hangingPunct="1">
              <a:defRPr/>
            </a:pPr>
            <a:endParaRPr lang="ru-RU"/>
          </a:p>
        </p:txBody>
      </p:sp>
      <p:grpSp>
        <p:nvGrpSpPr>
          <p:cNvPr id="21" name="Group 78">
            <a:extLst>
              <a:ext uri="{FF2B5EF4-FFF2-40B4-BE49-F238E27FC236}">
                <a16:creationId xmlns:a16="http://schemas.microsoft.com/office/drawing/2014/main" id="{7CD14644-9267-7C1D-31E9-C8EE677956B4}"/>
              </a:ext>
            </a:extLst>
          </p:cNvPr>
          <p:cNvGrpSpPr>
            <a:grpSpLocks/>
          </p:cNvGrpSpPr>
          <p:nvPr/>
        </p:nvGrpSpPr>
        <p:grpSpPr bwMode="auto">
          <a:xfrm>
            <a:off x="5864225" y="612775"/>
            <a:ext cx="1868488" cy="642938"/>
            <a:chOff x="2726" y="386"/>
            <a:chExt cx="1177" cy="405"/>
          </a:xfrm>
        </p:grpSpPr>
        <p:sp>
          <p:nvSpPr>
            <p:cNvPr id="32799" name="Text Box 79">
              <a:extLst>
                <a:ext uri="{FF2B5EF4-FFF2-40B4-BE49-F238E27FC236}">
                  <a16:creationId xmlns:a16="http://schemas.microsoft.com/office/drawing/2014/main" id="{20EECCAC-64E9-0BD4-8E02-6EA7EB3F0984}"/>
                </a:ext>
              </a:extLst>
            </p:cNvPr>
            <p:cNvSpPr txBox="1">
              <a:spLocks noChangeArrowheads="1"/>
            </p:cNvSpPr>
            <p:nvPr/>
          </p:nvSpPr>
          <p:spPr bwMode="auto">
            <a:xfrm>
              <a:off x="2726" y="386"/>
              <a:ext cx="11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uk-UA" altLang="ru-UA" sz="2400">
                  <a:latin typeface="Times" panose="02020603050405020304" pitchFamily="18" charset="0"/>
                </a:rPr>
                <a:t>Запліднення </a:t>
              </a:r>
              <a:endParaRPr lang="en-US" altLang="ru-UA" sz="2400">
                <a:latin typeface="Times" panose="02020603050405020304" pitchFamily="18" charset="0"/>
              </a:endParaRPr>
            </a:p>
          </p:txBody>
        </p:sp>
        <p:sp>
          <p:nvSpPr>
            <p:cNvPr id="32800" name="Line 80">
              <a:extLst>
                <a:ext uri="{FF2B5EF4-FFF2-40B4-BE49-F238E27FC236}">
                  <a16:creationId xmlns:a16="http://schemas.microsoft.com/office/drawing/2014/main" id="{B31A6E63-DDF3-BA1D-B533-2A00E3470000}"/>
                </a:ext>
              </a:extLst>
            </p:cNvPr>
            <p:cNvSpPr>
              <a:spLocks noChangeShapeType="1"/>
            </p:cNvSpPr>
            <p:nvPr/>
          </p:nvSpPr>
          <p:spPr bwMode="auto">
            <a:xfrm>
              <a:off x="2880" y="791"/>
              <a:ext cx="436" cy="0"/>
            </a:xfrm>
            <a:prstGeom prst="line">
              <a:avLst/>
            </a:prstGeom>
            <a:noFill/>
            <a:ln w="76200">
              <a:solidFill>
                <a:schemeClr val="tx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ru-UA"/>
            </a:p>
          </p:txBody>
        </p:sp>
      </p:grpSp>
      <p:grpSp>
        <p:nvGrpSpPr>
          <p:cNvPr id="22" name="Group 81">
            <a:extLst>
              <a:ext uri="{FF2B5EF4-FFF2-40B4-BE49-F238E27FC236}">
                <a16:creationId xmlns:a16="http://schemas.microsoft.com/office/drawing/2014/main" id="{B4B90F62-B896-7065-47EB-70E9A5AA5E8D}"/>
              </a:ext>
            </a:extLst>
          </p:cNvPr>
          <p:cNvGrpSpPr>
            <a:grpSpLocks/>
          </p:cNvGrpSpPr>
          <p:nvPr/>
        </p:nvGrpSpPr>
        <p:grpSpPr bwMode="auto">
          <a:xfrm>
            <a:off x="5876926" y="5105400"/>
            <a:ext cx="1196975" cy="609600"/>
            <a:chOff x="2742" y="3216"/>
            <a:chExt cx="754" cy="384"/>
          </a:xfrm>
        </p:grpSpPr>
        <p:sp>
          <p:nvSpPr>
            <p:cNvPr id="32797" name="Text Box 82">
              <a:extLst>
                <a:ext uri="{FF2B5EF4-FFF2-40B4-BE49-F238E27FC236}">
                  <a16:creationId xmlns:a16="http://schemas.microsoft.com/office/drawing/2014/main" id="{6C1DDE26-31D1-9352-D4BE-F776F3F8B91C}"/>
                </a:ext>
              </a:extLst>
            </p:cNvPr>
            <p:cNvSpPr txBox="1">
              <a:spLocks noChangeArrowheads="1"/>
            </p:cNvSpPr>
            <p:nvPr/>
          </p:nvSpPr>
          <p:spPr bwMode="auto">
            <a:xfrm>
              <a:off x="2742" y="3312"/>
              <a:ext cx="7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uk-UA" altLang="ru-UA" sz="2400">
                  <a:latin typeface="Times" panose="02020603050405020304" pitchFamily="18" charset="0"/>
                </a:rPr>
                <a:t>мейоз</a:t>
              </a:r>
              <a:endParaRPr lang="en-US" altLang="ru-UA" sz="2400">
                <a:latin typeface="Times" panose="02020603050405020304" pitchFamily="18" charset="0"/>
              </a:endParaRPr>
            </a:p>
          </p:txBody>
        </p:sp>
        <p:sp>
          <p:nvSpPr>
            <p:cNvPr id="32798" name="Line 83">
              <a:extLst>
                <a:ext uri="{FF2B5EF4-FFF2-40B4-BE49-F238E27FC236}">
                  <a16:creationId xmlns:a16="http://schemas.microsoft.com/office/drawing/2014/main" id="{5E5D2A3C-3AD9-CF0F-A15C-100E8A943A59}"/>
                </a:ext>
              </a:extLst>
            </p:cNvPr>
            <p:cNvSpPr>
              <a:spLocks noChangeShapeType="1"/>
            </p:cNvSpPr>
            <p:nvPr/>
          </p:nvSpPr>
          <p:spPr bwMode="auto">
            <a:xfrm flipH="1">
              <a:off x="2828" y="3216"/>
              <a:ext cx="436" cy="0"/>
            </a:xfrm>
            <a:prstGeom prst="line">
              <a:avLst/>
            </a:prstGeom>
            <a:noFill/>
            <a:ln w="76200">
              <a:solidFill>
                <a:schemeClr val="tx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ru-UA"/>
            </a:p>
          </p:txBody>
        </p:sp>
      </p:grpSp>
      <p:grpSp>
        <p:nvGrpSpPr>
          <p:cNvPr id="23" name="Group 84">
            <a:extLst>
              <a:ext uri="{FF2B5EF4-FFF2-40B4-BE49-F238E27FC236}">
                <a16:creationId xmlns:a16="http://schemas.microsoft.com/office/drawing/2014/main" id="{D33F782A-A7F2-D62B-2EA8-098EFFB5C525}"/>
              </a:ext>
            </a:extLst>
          </p:cNvPr>
          <p:cNvGrpSpPr>
            <a:grpSpLocks/>
          </p:cNvGrpSpPr>
          <p:nvPr/>
        </p:nvGrpSpPr>
        <p:grpSpPr bwMode="auto">
          <a:xfrm>
            <a:off x="3282950" y="1447800"/>
            <a:ext cx="2197100" cy="1752600"/>
            <a:chOff x="1108" y="912"/>
            <a:chExt cx="1384" cy="1104"/>
          </a:xfrm>
        </p:grpSpPr>
        <p:sp>
          <p:nvSpPr>
            <p:cNvPr id="290901" name="Freeform 85">
              <a:extLst>
                <a:ext uri="{FF2B5EF4-FFF2-40B4-BE49-F238E27FC236}">
                  <a16:creationId xmlns:a16="http://schemas.microsoft.com/office/drawing/2014/main" id="{A70DF032-3E09-4D0B-E859-8E95C752EC24}"/>
                </a:ext>
              </a:extLst>
            </p:cNvPr>
            <p:cNvSpPr>
              <a:spLocks/>
            </p:cNvSpPr>
            <p:nvPr/>
          </p:nvSpPr>
          <p:spPr bwMode="auto">
            <a:xfrm rot="-9248853">
              <a:off x="1108" y="912"/>
              <a:ext cx="332" cy="732"/>
            </a:xfrm>
            <a:custGeom>
              <a:avLst/>
              <a:gdLst/>
              <a:ahLst/>
              <a:cxnLst>
                <a:cxn ang="0">
                  <a:pos x="332" y="0"/>
                </a:cxn>
                <a:cxn ang="0">
                  <a:pos x="44" y="576"/>
                </a:cxn>
                <a:cxn ang="0">
                  <a:pos x="6" y="458"/>
                </a:cxn>
                <a:cxn ang="0">
                  <a:pos x="0" y="732"/>
                </a:cxn>
                <a:cxn ang="0">
                  <a:pos x="198" y="556"/>
                </a:cxn>
                <a:cxn ang="0">
                  <a:pos x="96" y="598"/>
                </a:cxn>
                <a:cxn ang="0">
                  <a:pos x="332" y="0"/>
                </a:cxn>
              </a:cxnLst>
              <a:rect l="0" t="0" r="r" b="b"/>
              <a:pathLst>
                <a:path w="332" h="732">
                  <a:moveTo>
                    <a:pt x="332" y="0"/>
                  </a:moveTo>
                  <a:lnTo>
                    <a:pt x="44" y="576"/>
                  </a:lnTo>
                  <a:lnTo>
                    <a:pt x="6" y="458"/>
                  </a:lnTo>
                  <a:lnTo>
                    <a:pt x="0" y="732"/>
                  </a:lnTo>
                  <a:lnTo>
                    <a:pt x="198" y="556"/>
                  </a:lnTo>
                  <a:lnTo>
                    <a:pt x="96" y="598"/>
                  </a:lnTo>
                  <a:lnTo>
                    <a:pt x="332" y="0"/>
                  </a:lnTo>
                  <a:close/>
                </a:path>
              </a:pathLst>
            </a:custGeom>
            <a:gradFill rotWithShape="0">
              <a:gsLst>
                <a:gs pos="0">
                  <a:schemeClr val="tx2">
                    <a:gamma/>
                    <a:shade val="0"/>
                    <a:invGamma/>
                  </a:schemeClr>
                </a:gs>
                <a:gs pos="100000">
                  <a:schemeClr val="tx2"/>
                </a:gs>
              </a:gsLst>
              <a:lin ang="18900000" scaled="1"/>
            </a:gradFill>
            <a:ln w="9525">
              <a:solidFill>
                <a:schemeClr val="tx1"/>
              </a:solidFill>
              <a:round/>
              <a:headEnd/>
              <a:tailEnd/>
            </a:ln>
            <a:effectLst/>
          </p:spPr>
          <p:txBody>
            <a:bodyPr wrap="none" anchor="ctr"/>
            <a:lstStyle/>
            <a:p>
              <a:pPr eaLnBrk="1" hangingPunct="1">
                <a:defRPr/>
              </a:pPr>
              <a:endParaRPr lang="ru-RU"/>
            </a:p>
          </p:txBody>
        </p:sp>
        <p:sp>
          <p:nvSpPr>
            <p:cNvPr id="290902" name="Freeform 86">
              <a:extLst>
                <a:ext uri="{FF2B5EF4-FFF2-40B4-BE49-F238E27FC236}">
                  <a16:creationId xmlns:a16="http://schemas.microsoft.com/office/drawing/2014/main" id="{BBC04AFF-03CE-18C8-9936-1A0D4841D3DC}"/>
                </a:ext>
              </a:extLst>
            </p:cNvPr>
            <p:cNvSpPr>
              <a:spLocks/>
            </p:cNvSpPr>
            <p:nvPr/>
          </p:nvSpPr>
          <p:spPr bwMode="auto">
            <a:xfrm rot="-12048371">
              <a:off x="2160" y="1284"/>
              <a:ext cx="332" cy="732"/>
            </a:xfrm>
            <a:custGeom>
              <a:avLst/>
              <a:gdLst/>
              <a:ahLst/>
              <a:cxnLst>
                <a:cxn ang="0">
                  <a:pos x="332" y="0"/>
                </a:cxn>
                <a:cxn ang="0">
                  <a:pos x="44" y="576"/>
                </a:cxn>
                <a:cxn ang="0">
                  <a:pos x="6" y="458"/>
                </a:cxn>
                <a:cxn ang="0">
                  <a:pos x="0" y="732"/>
                </a:cxn>
                <a:cxn ang="0">
                  <a:pos x="198" y="556"/>
                </a:cxn>
                <a:cxn ang="0">
                  <a:pos x="96" y="598"/>
                </a:cxn>
                <a:cxn ang="0">
                  <a:pos x="332" y="0"/>
                </a:cxn>
              </a:cxnLst>
              <a:rect l="0" t="0" r="r" b="b"/>
              <a:pathLst>
                <a:path w="332" h="732">
                  <a:moveTo>
                    <a:pt x="332" y="0"/>
                  </a:moveTo>
                  <a:lnTo>
                    <a:pt x="44" y="576"/>
                  </a:lnTo>
                  <a:lnTo>
                    <a:pt x="6" y="458"/>
                  </a:lnTo>
                  <a:lnTo>
                    <a:pt x="0" y="732"/>
                  </a:lnTo>
                  <a:lnTo>
                    <a:pt x="198" y="556"/>
                  </a:lnTo>
                  <a:lnTo>
                    <a:pt x="96" y="598"/>
                  </a:lnTo>
                  <a:lnTo>
                    <a:pt x="332" y="0"/>
                  </a:lnTo>
                  <a:close/>
                </a:path>
              </a:pathLst>
            </a:custGeom>
            <a:gradFill rotWithShape="0">
              <a:gsLst>
                <a:gs pos="0">
                  <a:schemeClr val="tx2">
                    <a:gamma/>
                    <a:shade val="0"/>
                    <a:invGamma/>
                  </a:schemeClr>
                </a:gs>
                <a:gs pos="100000">
                  <a:schemeClr val="tx2"/>
                </a:gs>
              </a:gsLst>
              <a:lin ang="18900000" scaled="1"/>
            </a:gradFill>
            <a:ln w="9525">
              <a:solidFill>
                <a:schemeClr val="tx1"/>
              </a:solidFill>
              <a:round/>
              <a:headEnd/>
              <a:tailEnd/>
            </a:ln>
            <a:effectLst/>
          </p:spPr>
          <p:txBody>
            <a:bodyPr wrap="none" anchor="ctr"/>
            <a:lstStyle/>
            <a:p>
              <a:pPr eaLnBrk="1" hangingPunct="1">
                <a:defRPr/>
              </a:pPr>
              <a:endParaRPr lang="ru-RU"/>
            </a:p>
          </p:txBody>
        </p:sp>
      </p:grpSp>
      <p:sp>
        <p:nvSpPr>
          <p:cNvPr id="290905" name="Text Box 89">
            <a:extLst>
              <a:ext uri="{FF2B5EF4-FFF2-40B4-BE49-F238E27FC236}">
                <a16:creationId xmlns:a16="http://schemas.microsoft.com/office/drawing/2014/main" id="{317AB99F-C1F6-9141-1127-5DCFF11E1F54}"/>
              </a:ext>
            </a:extLst>
          </p:cNvPr>
          <p:cNvSpPr txBox="1">
            <a:spLocks noChangeArrowheads="1"/>
          </p:cNvSpPr>
          <p:nvPr/>
        </p:nvSpPr>
        <p:spPr bwMode="auto">
          <a:xfrm>
            <a:off x="8763000" y="4643438"/>
            <a:ext cx="92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1800">
                <a:latin typeface="Times" panose="02020603050405020304" pitchFamily="18" charset="0"/>
              </a:rPr>
              <a:t>holdfast</a:t>
            </a:r>
          </a:p>
        </p:txBody>
      </p:sp>
      <p:sp>
        <p:nvSpPr>
          <p:cNvPr id="32791" name="Text Box 90">
            <a:extLst>
              <a:ext uri="{FF2B5EF4-FFF2-40B4-BE49-F238E27FC236}">
                <a16:creationId xmlns:a16="http://schemas.microsoft.com/office/drawing/2014/main" id="{39B2DBD8-63EB-AD83-B9E1-9BE0F357A1ED}"/>
              </a:ext>
            </a:extLst>
          </p:cNvPr>
          <p:cNvSpPr txBox="1">
            <a:spLocks noChangeArrowheads="1"/>
          </p:cNvSpPr>
          <p:nvPr/>
        </p:nvSpPr>
        <p:spPr bwMode="auto">
          <a:xfrm>
            <a:off x="7146926" y="6629400"/>
            <a:ext cx="382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uk-UA" altLang="ru-UA" sz="2400">
              <a:latin typeface="Times" panose="02020603050405020304" pitchFamily="18" charset="0"/>
            </a:endParaRPr>
          </a:p>
        </p:txBody>
      </p:sp>
      <p:sp>
        <p:nvSpPr>
          <p:cNvPr id="290907" name="Text Box 91">
            <a:extLst>
              <a:ext uri="{FF2B5EF4-FFF2-40B4-BE49-F238E27FC236}">
                <a16:creationId xmlns:a16="http://schemas.microsoft.com/office/drawing/2014/main" id="{867E29E1-EDDB-3903-47AD-6DDE61BCC28F}"/>
              </a:ext>
            </a:extLst>
          </p:cNvPr>
          <p:cNvSpPr txBox="1">
            <a:spLocks noChangeArrowheads="1"/>
          </p:cNvSpPr>
          <p:nvPr/>
        </p:nvSpPr>
        <p:spPr bwMode="auto">
          <a:xfrm>
            <a:off x="6994526" y="5448300"/>
            <a:ext cx="397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ru-UA" sz="2400">
                <a:latin typeface="Times" panose="02020603050405020304" pitchFamily="18" charset="0"/>
              </a:rPr>
              <a:t>The life cycle is:</a:t>
            </a:r>
          </a:p>
        </p:txBody>
      </p:sp>
      <p:sp>
        <p:nvSpPr>
          <p:cNvPr id="290908" name="Text Box 92">
            <a:extLst>
              <a:ext uri="{FF2B5EF4-FFF2-40B4-BE49-F238E27FC236}">
                <a16:creationId xmlns:a16="http://schemas.microsoft.com/office/drawing/2014/main" id="{DBDA6D6B-316F-CFAE-FC55-0C08F0547DA3}"/>
              </a:ext>
            </a:extLst>
          </p:cNvPr>
          <p:cNvSpPr txBox="1">
            <a:spLocks noChangeArrowheads="1"/>
          </p:cNvSpPr>
          <p:nvPr/>
        </p:nvSpPr>
        <p:spPr bwMode="auto">
          <a:xfrm>
            <a:off x="7772400" y="5746751"/>
            <a:ext cx="28729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sz="2400">
                <a:latin typeface="Times" panose="02020603050405020304" pitchFamily="18" charset="0"/>
              </a:rPr>
              <a:t>sporic: diplohaplontic</a:t>
            </a:r>
          </a:p>
          <a:p>
            <a:pPr>
              <a:spcBef>
                <a:spcPct val="0"/>
              </a:spcBef>
              <a:buFontTx/>
              <a:buNone/>
            </a:pPr>
            <a:r>
              <a:rPr lang="en-US" altLang="ru-UA" sz="2400">
                <a:latin typeface="Times" panose="02020603050405020304" pitchFamily="18" charset="0"/>
              </a:rPr>
              <a:t>gametic: diplontic</a:t>
            </a:r>
          </a:p>
          <a:p>
            <a:pPr>
              <a:spcBef>
                <a:spcPct val="0"/>
              </a:spcBef>
              <a:buFontTx/>
              <a:buNone/>
            </a:pPr>
            <a:r>
              <a:rPr lang="en-US" altLang="ru-UA" sz="2400">
                <a:latin typeface="Times" panose="02020603050405020304" pitchFamily="18" charset="0"/>
              </a:rPr>
              <a:t>zygotic: haplontic</a:t>
            </a:r>
          </a:p>
        </p:txBody>
      </p:sp>
      <p:sp>
        <p:nvSpPr>
          <p:cNvPr id="290909" name="Text Box 93">
            <a:extLst>
              <a:ext uri="{FF2B5EF4-FFF2-40B4-BE49-F238E27FC236}">
                <a16:creationId xmlns:a16="http://schemas.microsoft.com/office/drawing/2014/main" id="{682E97EF-D017-43B7-3898-3FD5046F7F7C}"/>
              </a:ext>
            </a:extLst>
          </p:cNvPr>
          <p:cNvSpPr txBox="1">
            <a:spLocks noChangeArrowheads="1"/>
          </p:cNvSpPr>
          <p:nvPr/>
        </p:nvSpPr>
        <p:spPr bwMode="auto">
          <a:xfrm>
            <a:off x="7364413" y="5715001"/>
            <a:ext cx="410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UA" b="1">
                <a:solidFill>
                  <a:schemeClr val="tx2"/>
                </a:solidFill>
                <a:latin typeface="Times" panose="02020603050405020304" pitchFamily="18" charset="0"/>
              </a:rPr>
              <a:t>√</a:t>
            </a:r>
          </a:p>
        </p:txBody>
      </p:sp>
      <p:pic>
        <p:nvPicPr>
          <p:cNvPr id="3" name="Рисунок 2"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13751B11-475A-3260-C185-BF5C27B5E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9090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290821"/>
                                        </p:tgtEl>
                                        <p:attrNameLst>
                                          <p:attrName>style.visibility</p:attrName>
                                        </p:attrNameLst>
                                      </p:cBhvr>
                                      <p:to>
                                        <p:strVal val="visible"/>
                                      </p:to>
                                    </p:set>
                                    <p:anim calcmode="lin" valueType="num">
                                      <p:cBhvr>
                                        <p:cTn id="15" dur="500" fill="hold"/>
                                        <p:tgtEl>
                                          <p:spTgt spid="290821"/>
                                        </p:tgtEl>
                                        <p:attrNameLst>
                                          <p:attrName>ppt_x</p:attrName>
                                        </p:attrNameLst>
                                      </p:cBhvr>
                                      <p:tavLst>
                                        <p:tav tm="0">
                                          <p:val>
                                            <p:strVal val="#ppt_x"/>
                                          </p:val>
                                        </p:tav>
                                        <p:tav tm="100000">
                                          <p:val>
                                            <p:strVal val="#ppt_x"/>
                                          </p:val>
                                        </p:tav>
                                      </p:tavLst>
                                    </p:anim>
                                    <p:anim calcmode="lin" valueType="num">
                                      <p:cBhvr>
                                        <p:cTn id="16" dur="500" fill="hold"/>
                                        <p:tgtEl>
                                          <p:spTgt spid="290821"/>
                                        </p:tgtEl>
                                        <p:attrNameLst>
                                          <p:attrName>ppt_y</p:attrName>
                                        </p:attrNameLst>
                                      </p:cBhvr>
                                      <p:tavLst>
                                        <p:tav tm="0">
                                          <p:val>
                                            <p:strVal val="#ppt_y+#ppt_h/2"/>
                                          </p:val>
                                        </p:tav>
                                        <p:tav tm="100000">
                                          <p:val>
                                            <p:strVal val="#ppt_y"/>
                                          </p:val>
                                        </p:tav>
                                      </p:tavLst>
                                    </p:anim>
                                    <p:anim calcmode="lin" valueType="num">
                                      <p:cBhvr>
                                        <p:cTn id="17" dur="500" fill="hold"/>
                                        <p:tgtEl>
                                          <p:spTgt spid="290821"/>
                                        </p:tgtEl>
                                        <p:attrNameLst>
                                          <p:attrName>ppt_w</p:attrName>
                                        </p:attrNameLst>
                                      </p:cBhvr>
                                      <p:tavLst>
                                        <p:tav tm="0">
                                          <p:val>
                                            <p:strVal val="#ppt_w"/>
                                          </p:val>
                                        </p:tav>
                                        <p:tav tm="100000">
                                          <p:val>
                                            <p:strVal val="#ppt_w"/>
                                          </p:val>
                                        </p:tav>
                                      </p:tavLst>
                                    </p:anim>
                                    <p:anim calcmode="lin" valueType="num">
                                      <p:cBhvr>
                                        <p:cTn id="18" dur="500" fill="hold"/>
                                        <p:tgtEl>
                                          <p:spTgt spid="29082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499"/>
                                          </p:stCondLst>
                                        </p:cTn>
                                        <p:tgtEl>
                                          <p:spTgt spid="290892">
                                            <p:txEl>
                                              <p:pRg st="0" end="0"/>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 fill="hold" nodeType="clickEffect">
                                  <p:stCondLst>
                                    <p:cond delay="0"/>
                                  </p:stCondLst>
                                  <p:childTnLst>
                                    <p:set>
                                      <p:cBhvr>
                                        <p:cTn id="25" dur="1" fill="hold">
                                          <p:stCondLst>
                                            <p:cond delay="0"/>
                                          </p:stCondLst>
                                        </p:cTn>
                                        <p:tgtEl>
                                          <p:spTgt spid="290893"/>
                                        </p:tgtEl>
                                        <p:attrNameLst>
                                          <p:attrName>style.visibility</p:attrName>
                                        </p:attrNameLst>
                                      </p:cBhvr>
                                      <p:to>
                                        <p:strVal val="visible"/>
                                      </p:to>
                                    </p:set>
                                    <p:anim calcmode="lin" valueType="num">
                                      <p:cBhvr>
                                        <p:cTn id="26" dur="500" fill="hold"/>
                                        <p:tgtEl>
                                          <p:spTgt spid="290893"/>
                                        </p:tgtEl>
                                        <p:attrNameLst>
                                          <p:attrName>ppt_x</p:attrName>
                                        </p:attrNameLst>
                                      </p:cBhvr>
                                      <p:tavLst>
                                        <p:tav tm="0">
                                          <p:val>
                                            <p:strVal val="#ppt_x"/>
                                          </p:val>
                                        </p:tav>
                                        <p:tav tm="100000">
                                          <p:val>
                                            <p:strVal val="#ppt_x"/>
                                          </p:val>
                                        </p:tav>
                                      </p:tavLst>
                                    </p:anim>
                                    <p:anim calcmode="lin" valueType="num">
                                      <p:cBhvr>
                                        <p:cTn id="27" dur="500" fill="hold"/>
                                        <p:tgtEl>
                                          <p:spTgt spid="290893"/>
                                        </p:tgtEl>
                                        <p:attrNameLst>
                                          <p:attrName>ppt_y</p:attrName>
                                        </p:attrNameLst>
                                      </p:cBhvr>
                                      <p:tavLst>
                                        <p:tav tm="0">
                                          <p:val>
                                            <p:strVal val="#ppt_y-#ppt_h/2"/>
                                          </p:val>
                                        </p:tav>
                                        <p:tav tm="100000">
                                          <p:val>
                                            <p:strVal val="#ppt_y"/>
                                          </p:val>
                                        </p:tav>
                                      </p:tavLst>
                                    </p:anim>
                                    <p:anim calcmode="lin" valueType="num">
                                      <p:cBhvr>
                                        <p:cTn id="28" dur="500" fill="hold"/>
                                        <p:tgtEl>
                                          <p:spTgt spid="290893"/>
                                        </p:tgtEl>
                                        <p:attrNameLst>
                                          <p:attrName>ppt_w</p:attrName>
                                        </p:attrNameLst>
                                      </p:cBhvr>
                                      <p:tavLst>
                                        <p:tav tm="0">
                                          <p:val>
                                            <p:strVal val="#ppt_w"/>
                                          </p:val>
                                        </p:tav>
                                        <p:tav tm="100000">
                                          <p:val>
                                            <p:strVal val="#ppt_w"/>
                                          </p:val>
                                        </p:tav>
                                      </p:tavLst>
                                    </p:anim>
                                    <p:anim calcmode="lin" valueType="num">
                                      <p:cBhvr>
                                        <p:cTn id="29" dur="500" fill="hold"/>
                                        <p:tgtEl>
                                          <p:spTgt spid="290893"/>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499"/>
                                          </p:stCondLst>
                                        </p:cTn>
                                        <p:tgtEl>
                                          <p:spTgt spid="290889"/>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nodeType="afterEffect">
                                  <p:stCondLst>
                                    <p:cond delay="0"/>
                                  </p:stCondLst>
                                  <p:childTnLst>
                                    <p:set>
                                      <p:cBhvr>
                                        <p:cTn id="35" dur="1" fill="hold">
                                          <p:stCondLst>
                                            <p:cond delay="499"/>
                                          </p:stCondLst>
                                        </p:cTn>
                                        <p:tgtEl>
                                          <p:spTgt spid="290890">
                                            <p:txEl>
                                              <p:pRg st="0" end="0"/>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22"/>
                                        </p:tgtEl>
                                        <p:attrNameLst>
                                          <p:attrName>style.visibility</p:attrName>
                                        </p:attrNameLst>
                                      </p:cBhvr>
                                      <p:to>
                                        <p:strVal val="visible"/>
                                      </p:to>
                                    </p:set>
                                  </p:childTnLst>
                                </p:cTn>
                              </p:par>
                            </p:childTnLst>
                          </p:cTn>
                        </p:par>
                        <p:par>
                          <p:cTn id="40" fill="hold" nodeType="afterGroup">
                            <p:stCondLst>
                              <p:cond delay="500"/>
                            </p:stCondLst>
                            <p:childTnLst>
                              <p:par>
                                <p:cTn id="41" presetID="1" presetClass="entr" presetSubtype="0" fill="hold" nodeType="afterEffect">
                                  <p:stCondLst>
                                    <p:cond delay="0"/>
                                  </p:stCondLst>
                                  <p:childTnLst>
                                    <p:set>
                                      <p:cBhvr>
                                        <p:cTn id="42" dur="1" fill="hold">
                                          <p:stCondLst>
                                            <p:cond delay="499"/>
                                          </p:stCondLst>
                                        </p:cTn>
                                        <p:tgtEl>
                                          <p:spTgt spid="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90820">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
                                          </p:val>
                                        </p:tav>
                                        <p:tav tm="100000">
                                          <p:val>
                                            <p:strVal val="#ppt_x"/>
                                          </p:val>
                                        </p:tav>
                                      </p:tavLst>
                                    </p:anim>
                                    <p:anim calcmode="lin" valueType="num">
                                      <p:cBhvr>
                                        <p:cTn id="52" dur="500" fill="hold"/>
                                        <p:tgtEl>
                                          <p:spTgt spid="13"/>
                                        </p:tgtEl>
                                        <p:attrNameLst>
                                          <p:attrName>ppt_y</p:attrName>
                                        </p:attrNameLst>
                                      </p:cBhvr>
                                      <p:tavLst>
                                        <p:tav tm="0">
                                          <p:val>
                                            <p:strVal val="#ppt_y+#ppt_h/2"/>
                                          </p:val>
                                        </p:tav>
                                        <p:tav tm="100000">
                                          <p:val>
                                            <p:strVal val="#ppt_y"/>
                                          </p:val>
                                        </p:tav>
                                      </p:tavLst>
                                    </p:anim>
                                    <p:anim calcmode="lin" valueType="num">
                                      <p:cBhvr>
                                        <p:cTn id="53" dur="500" fill="hold"/>
                                        <p:tgtEl>
                                          <p:spTgt spid="13"/>
                                        </p:tgtEl>
                                        <p:attrNameLst>
                                          <p:attrName>ppt_w</p:attrName>
                                        </p:attrNameLst>
                                      </p:cBhvr>
                                      <p:tavLst>
                                        <p:tav tm="0">
                                          <p:val>
                                            <p:strVal val="#ppt_w"/>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00"/>
                            </p:stCondLst>
                            <p:childTnLst>
                              <p:par>
                                <p:cTn id="56" presetID="1" presetClass="entr" presetSubtype="0" fill="hold" nodeType="afterEffect">
                                  <p:stCondLst>
                                    <p:cond delay="0"/>
                                  </p:stCondLst>
                                  <p:childTnLst>
                                    <p:set>
                                      <p:cBhvr>
                                        <p:cTn id="57" dur="1" fill="hold">
                                          <p:stCondLst>
                                            <p:cond delay="0"/>
                                          </p:stCondLst>
                                        </p:cTn>
                                        <p:tgtEl>
                                          <p:spTgt spid="290891"/>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7" presetClass="entr" presetSubtype="4"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ppt_x</p:attrName>
                                        </p:attrNameLst>
                                      </p:cBhvr>
                                      <p:tavLst>
                                        <p:tav tm="0">
                                          <p:val>
                                            <p:strVal val="#ppt_x"/>
                                          </p:val>
                                        </p:tav>
                                        <p:tav tm="100000">
                                          <p:val>
                                            <p:strVal val="#ppt_x"/>
                                          </p:val>
                                        </p:tav>
                                      </p:tavLst>
                                    </p:anim>
                                    <p:anim calcmode="lin" valueType="num">
                                      <p:cBhvr>
                                        <p:cTn id="63" dur="500" fill="hold"/>
                                        <p:tgtEl>
                                          <p:spTgt spid="23"/>
                                        </p:tgtEl>
                                        <p:attrNameLst>
                                          <p:attrName>ppt_y</p:attrName>
                                        </p:attrNameLst>
                                      </p:cBhvr>
                                      <p:tavLst>
                                        <p:tav tm="0">
                                          <p:val>
                                            <p:strVal val="#ppt_y+#ppt_h/2"/>
                                          </p:val>
                                        </p:tav>
                                        <p:tav tm="100000">
                                          <p:val>
                                            <p:strVal val="#ppt_y"/>
                                          </p:val>
                                        </p:tav>
                                      </p:tavLst>
                                    </p:anim>
                                    <p:anim calcmode="lin" valueType="num">
                                      <p:cBhvr>
                                        <p:cTn id="64" dur="500" fill="hold"/>
                                        <p:tgtEl>
                                          <p:spTgt spid="23"/>
                                        </p:tgtEl>
                                        <p:attrNameLst>
                                          <p:attrName>ppt_w</p:attrName>
                                        </p:attrNameLst>
                                      </p:cBhvr>
                                      <p:tavLst>
                                        <p:tav tm="0">
                                          <p:val>
                                            <p:strVal val="#ppt_w"/>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childTnLst>
                                </p:cTn>
                              </p:par>
                            </p:childTnLst>
                          </p:cTn>
                        </p:par>
                        <p:par>
                          <p:cTn id="66" fill="hold" nodeType="afterGroup">
                            <p:stCondLst>
                              <p:cond delay="500"/>
                            </p:stCondLst>
                            <p:childTnLst>
                              <p:par>
                                <p:cTn id="67" presetID="1" presetClass="entr" presetSubtype="0" fill="hold" nodeType="afterEffect">
                                  <p:stCondLst>
                                    <p:cond delay="0"/>
                                  </p:stCondLst>
                                  <p:childTnLst>
                                    <p:set>
                                      <p:cBhvr>
                                        <p:cTn id="68" dur="1" fill="hold">
                                          <p:stCondLst>
                                            <p:cond delay="499"/>
                                          </p:stCondLst>
                                        </p:cTn>
                                        <p:tgtEl>
                                          <p:spTgt spid="1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499"/>
                                          </p:stCondLst>
                                        </p:cTn>
                                        <p:tgtEl>
                                          <p:spTgt spid="290868">
                                            <p:txEl>
                                              <p:pRg st="0" end="0"/>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499"/>
                                          </p:stCondLst>
                                        </p:cTn>
                                        <p:tgtEl>
                                          <p:spTgt spid="21"/>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499"/>
                                          </p:stCondLst>
                                        </p:cTn>
                                        <p:tgtEl>
                                          <p:spTgt spid="11"/>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499"/>
                                          </p:stCondLst>
                                        </p:cTn>
                                        <p:tgtEl>
                                          <p:spTgt spid="290907">
                                            <p:txEl>
                                              <p:pRg st="0" end="0"/>
                                            </p:txEl>
                                          </p:spTgt>
                                        </p:tgtEl>
                                        <p:attrNameLst>
                                          <p:attrName>style.visibility</p:attrName>
                                        </p:attrNameLst>
                                      </p:cBhvr>
                                      <p:to>
                                        <p:strVal val="visible"/>
                                      </p:to>
                                    </p:set>
                                  </p:childTnLst>
                                </p:cTn>
                              </p:par>
                            </p:childTnLst>
                          </p:cTn>
                        </p:par>
                        <p:par>
                          <p:cTn id="85" fill="hold" nodeType="afterGroup">
                            <p:stCondLst>
                              <p:cond delay="500"/>
                            </p:stCondLst>
                            <p:childTnLst>
                              <p:par>
                                <p:cTn id="86" presetID="1" presetClass="entr" presetSubtype="0" fill="hold" nodeType="afterEffect">
                                  <p:stCondLst>
                                    <p:cond delay="0"/>
                                  </p:stCondLst>
                                  <p:childTnLst>
                                    <p:set>
                                      <p:cBhvr>
                                        <p:cTn id="87" dur="1" fill="hold">
                                          <p:stCondLst>
                                            <p:cond delay="499"/>
                                          </p:stCondLst>
                                        </p:cTn>
                                        <p:tgtEl>
                                          <p:spTgt spid="290908">
                                            <p:txEl>
                                              <p:pRg st="0" end="0"/>
                                            </p:txEl>
                                          </p:spTgt>
                                        </p:tgtEl>
                                        <p:attrNameLst>
                                          <p:attrName>style.visibility</p:attrName>
                                        </p:attrNameLst>
                                      </p:cBhvr>
                                      <p:to>
                                        <p:strVal val="visible"/>
                                      </p:to>
                                    </p:set>
                                  </p:childTnLst>
                                </p:cTn>
                              </p:par>
                            </p:childTnLst>
                          </p:cTn>
                        </p:par>
                        <p:par>
                          <p:cTn id="88" fill="hold" nodeType="afterGroup">
                            <p:stCondLst>
                              <p:cond delay="1000"/>
                            </p:stCondLst>
                            <p:childTnLst>
                              <p:par>
                                <p:cTn id="89" presetID="1" presetClass="entr" presetSubtype="0" fill="hold" nodeType="afterEffect">
                                  <p:stCondLst>
                                    <p:cond delay="0"/>
                                  </p:stCondLst>
                                  <p:childTnLst>
                                    <p:set>
                                      <p:cBhvr>
                                        <p:cTn id="90" dur="1" fill="hold">
                                          <p:stCondLst>
                                            <p:cond delay="499"/>
                                          </p:stCondLst>
                                        </p:cTn>
                                        <p:tgtEl>
                                          <p:spTgt spid="290908">
                                            <p:txEl>
                                              <p:pRg st="1" end="1"/>
                                            </p:txEl>
                                          </p:spTgt>
                                        </p:tgtEl>
                                        <p:attrNameLst>
                                          <p:attrName>style.visibility</p:attrName>
                                        </p:attrNameLst>
                                      </p:cBhvr>
                                      <p:to>
                                        <p:strVal val="visible"/>
                                      </p:to>
                                    </p:set>
                                  </p:childTnLst>
                                </p:cTn>
                              </p:par>
                            </p:childTnLst>
                          </p:cTn>
                        </p:par>
                        <p:par>
                          <p:cTn id="91" fill="hold" nodeType="afterGroup">
                            <p:stCondLst>
                              <p:cond delay="1500"/>
                            </p:stCondLst>
                            <p:childTnLst>
                              <p:par>
                                <p:cTn id="92" presetID="1" presetClass="entr" presetSubtype="0" fill="hold" nodeType="afterEffect">
                                  <p:stCondLst>
                                    <p:cond delay="0"/>
                                  </p:stCondLst>
                                  <p:childTnLst>
                                    <p:set>
                                      <p:cBhvr>
                                        <p:cTn id="93" dur="1" fill="hold">
                                          <p:stCondLst>
                                            <p:cond delay="499"/>
                                          </p:stCondLst>
                                        </p:cTn>
                                        <p:tgtEl>
                                          <p:spTgt spid="290908">
                                            <p:txEl>
                                              <p:pRg st="2" end="2"/>
                                            </p:txEl>
                                          </p:spTgt>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nodeType="clickEffect">
                                  <p:stCondLst>
                                    <p:cond delay="0"/>
                                  </p:stCondLst>
                                  <p:childTnLst>
                                    <p:set>
                                      <p:cBhvr>
                                        <p:cTn id="97" dur="1" fill="hold">
                                          <p:stCondLst>
                                            <p:cond delay="499"/>
                                          </p:stCondLst>
                                        </p:cTn>
                                        <p:tgtEl>
                                          <p:spTgt spid="2909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build="p" autoUpdateAnimBg="0"/>
      <p:bldP spid="290868" grpId="0" build="p" autoUpdateAnimBg="0"/>
      <p:bldP spid="290889" grpId="0" animBg="1"/>
      <p:bldP spid="290890" grpId="0" build="p" autoUpdateAnimBg="0"/>
      <p:bldP spid="290891" grpId="0"/>
      <p:bldP spid="290892" grpId="0" build="p" autoUpdateAnimBg="0"/>
      <p:bldP spid="290905" grpId="0" build="p" autoUpdateAnimBg="0"/>
      <p:bldP spid="290907" grpId="0" build="p" autoUpdateAnimBg="0"/>
      <p:bldP spid="290908" grpId="0" build="p" autoUpdateAnimBg="0"/>
      <p:bldP spid="29090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47BC8DF2-047E-95C7-1E58-F573ECEFD664}"/>
              </a:ext>
            </a:extLst>
          </p:cNvPr>
          <p:cNvSpPr>
            <a:spLocks noGrp="1" noChangeArrowheads="1"/>
          </p:cNvSpPr>
          <p:nvPr>
            <p:ph type="title"/>
          </p:nvPr>
        </p:nvSpPr>
        <p:spPr>
          <a:xfrm>
            <a:off x="2024064" y="357188"/>
            <a:ext cx="8643937" cy="1143000"/>
          </a:xfrm>
        </p:spPr>
        <p:txBody>
          <a:bodyPr/>
          <a:lstStyle/>
          <a:p>
            <a:pPr eaLnBrk="1" hangingPunct="1">
              <a:lnSpc>
                <a:spcPct val="100000"/>
              </a:lnSpc>
            </a:pPr>
            <a:br>
              <a:rPr lang="en-US" altLang="ru-UA" sz="3200" dirty="0"/>
            </a:br>
            <a:r>
              <a:rPr lang="uk-UA" altLang="ru-UA" sz="1800" dirty="0">
                <a:latin typeface="Bookman Old Style" panose="02050604050505020204" pitchFamily="18" charset="0"/>
              </a:rPr>
              <a:t>Клас Сифонові – </a:t>
            </a:r>
            <a:r>
              <a:rPr lang="es-CR" altLang="ru-UA" sz="1800" dirty="0">
                <a:latin typeface="Bookman Old Style" panose="02050604050505020204" pitchFamily="18" charset="0"/>
              </a:rPr>
              <a:t>Siphonophyceae</a:t>
            </a:r>
            <a:br>
              <a:rPr lang="es-CR" altLang="ru-UA" sz="1800" dirty="0">
                <a:latin typeface="Bookman Old Style" panose="02050604050505020204" pitchFamily="18" charset="0"/>
              </a:rPr>
            </a:br>
            <a:r>
              <a:rPr lang="uk-UA" altLang="ru-UA" sz="1800" dirty="0">
                <a:latin typeface="Bookman Old Style" panose="02050604050505020204" pitchFamily="18" charset="0"/>
              </a:rPr>
              <a:t>Порядок </a:t>
            </a:r>
            <a:r>
              <a:rPr lang="en-US" altLang="ru-UA" sz="1800" dirty="0" err="1">
                <a:latin typeface="Bookman Old Style" panose="02050604050505020204" pitchFamily="18" charset="0"/>
              </a:rPr>
              <a:t>Siphonales</a:t>
            </a:r>
            <a:r>
              <a:rPr lang="en-US" altLang="ru-UA" sz="1800" dirty="0">
                <a:latin typeface="Bookman Old Style" panose="02050604050505020204" pitchFamily="18" charset="0"/>
              </a:rPr>
              <a:t> </a:t>
            </a:r>
            <a:br>
              <a:rPr lang="uk-UA" altLang="ru-UA" sz="1800" dirty="0">
                <a:latin typeface="Bookman Old Style" panose="02050604050505020204" pitchFamily="18" charset="0"/>
              </a:rPr>
            </a:br>
            <a:r>
              <a:rPr lang="uk-UA" altLang="ru-UA" sz="1800" dirty="0">
                <a:latin typeface="Bookman Old Style" panose="02050604050505020204" pitchFamily="18" charset="0"/>
              </a:rPr>
              <a:t>рід </a:t>
            </a:r>
            <a:r>
              <a:rPr lang="en-US" altLang="ru-UA" sz="1800" dirty="0">
                <a:latin typeface="Bookman Old Style" panose="02050604050505020204" pitchFamily="18" charset="0"/>
              </a:rPr>
              <a:t>Codium , </a:t>
            </a:r>
            <a:r>
              <a:rPr lang="en-US" altLang="ru-UA" sz="1800" dirty="0" err="1">
                <a:latin typeface="Bookman Old Style" panose="02050604050505020204" pitchFamily="18" charset="0"/>
              </a:rPr>
              <a:t>Briopsis,Caulerpa</a:t>
            </a:r>
            <a:r>
              <a:rPr lang="en-US" altLang="ru-UA" sz="1800" dirty="0">
                <a:latin typeface="Bookman Old Style" panose="02050604050505020204" pitchFamily="18" charset="0"/>
              </a:rPr>
              <a:t>  </a:t>
            </a:r>
            <a:br>
              <a:rPr lang="en-US" altLang="ru-UA" sz="3200" dirty="0"/>
            </a:br>
            <a:endParaRPr lang="ru-RU" altLang="ru-UA" sz="3200" dirty="0"/>
          </a:p>
        </p:txBody>
      </p:sp>
      <p:sp>
        <p:nvSpPr>
          <p:cNvPr id="34819" name="Rectangle 5">
            <a:extLst>
              <a:ext uri="{FF2B5EF4-FFF2-40B4-BE49-F238E27FC236}">
                <a16:creationId xmlns:a16="http://schemas.microsoft.com/office/drawing/2014/main" id="{6D4802A0-9914-056E-0A30-16A2106F4706}"/>
              </a:ext>
            </a:extLst>
          </p:cNvPr>
          <p:cNvSpPr>
            <a:spLocks noGrp="1" noChangeArrowheads="1"/>
          </p:cNvSpPr>
          <p:nvPr>
            <p:ph type="body" sz="half" idx="4294967295"/>
          </p:nvPr>
        </p:nvSpPr>
        <p:spPr>
          <a:xfrm>
            <a:off x="1981200" y="1600201"/>
            <a:ext cx="4038600" cy="4525963"/>
          </a:xfrm>
        </p:spPr>
        <p:txBody>
          <a:bodyPr/>
          <a:lstStyle/>
          <a:p>
            <a:endParaRPr lang="uk-UA" altLang="ru-UA" sz="2800"/>
          </a:p>
        </p:txBody>
      </p:sp>
      <p:pic>
        <p:nvPicPr>
          <p:cNvPr id="34820" name="Picture 6" descr="Зелёная Кодиум">
            <a:extLst>
              <a:ext uri="{FF2B5EF4-FFF2-40B4-BE49-F238E27FC236}">
                <a16:creationId xmlns:a16="http://schemas.microsoft.com/office/drawing/2014/main" id="{12FBFDC0-50AB-FAAF-AA0A-4F6309170C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2626" y="3786188"/>
            <a:ext cx="4105275" cy="2335212"/>
          </a:xfrm>
          <a:noFill/>
        </p:spPr>
      </p:pic>
      <p:pic>
        <p:nvPicPr>
          <p:cNvPr id="34821" name="Picture 7" descr="codium">
            <a:extLst>
              <a:ext uri="{FF2B5EF4-FFF2-40B4-BE49-F238E27FC236}">
                <a16:creationId xmlns:a16="http://schemas.microsoft.com/office/drawing/2014/main" id="{5A080B61-FF34-D40C-29E4-F3C0E1B58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1714500"/>
            <a:ext cx="40322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bryopsis3">
            <a:extLst>
              <a:ext uri="{FF2B5EF4-FFF2-40B4-BE49-F238E27FC236}">
                <a16:creationId xmlns:a16="http://schemas.microsoft.com/office/drawing/2014/main" id="{DE450ED4-419D-42F0-D2AF-9A3D05DDE7F3}"/>
              </a:ext>
            </a:extLst>
          </p:cNvPr>
          <p:cNvPicPr>
            <a:picLocks noGrp="1" noChangeAspect="1" noChangeArrowheads="1"/>
          </p:cNvPicPr>
          <p:nvPr>
            <p:ph type="body" sz="half" idx="4294967295"/>
          </p:nvPr>
        </p:nvPicPr>
        <p:blipFill>
          <a:blip r:embed="rId4">
            <a:extLst>
              <a:ext uri="{28A0092B-C50C-407E-A947-70E740481C1C}">
                <a14:useLocalDpi xmlns:a14="http://schemas.microsoft.com/office/drawing/2010/main" val="0"/>
              </a:ext>
            </a:extLst>
          </a:blip>
          <a:srcRect/>
          <a:stretch>
            <a:fillRect/>
          </a:stretch>
        </p:blipFill>
        <p:spPr>
          <a:xfrm>
            <a:off x="6596064" y="1643064"/>
            <a:ext cx="3671887" cy="2160587"/>
          </a:xfrm>
        </p:spPr>
      </p:pic>
      <p:pic>
        <p:nvPicPr>
          <p:cNvPr id="34823" name="Picture 9" descr="Briopsis">
            <a:extLst>
              <a:ext uri="{FF2B5EF4-FFF2-40B4-BE49-F238E27FC236}">
                <a16:creationId xmlns:a16="http://schemas.microsoft.com/office/drawing/2014/main" id="{DC20972B-8D91-2B3F-802A-DAAD8E92B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064" y="3857626"/>
            <a:ext cx="36718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14">
            <a:extLst>
              <a:ext uri="{FF2B5EF4-FFF2-40B4-BE49-F238E27FC236}">
                <a16:creationId xmlns:a16="http://schemas.microsoft.com/office/drawing/2014/main" id="{CE739A75-BA38-4D76-14F6-E14A9008117C}"/>
              </a:ext>
            </a:extLst>
          </p:cNvPr>
          <p:cNvSpPr txBox="1">
            <a:spLocks noChangeArrowheads="1"/>
          </p:cNvSpPr>
          <p:nvPr/>
        </p:nvSpPr>
        <p:spPr bwMode="auto">
          <a:xfrm>
            <a:off x="1524000" y="6165851"/>
            <a:ext cx="414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uk-UA" altLang="ru-UA" sz="1800">
              <a:latin typeface="Palatino Linotype" panose="02040502050505030304" pitchFamily="18" charset="0"/>
            </a:endParaRPr>
          </a:p>
        </p:txBody>
      </p:sp>
      <p:sp>
        <p:nvSpPr>
          <p:cNvPr id="34825" name="Text Box 15">
            <a:extLst>
              <a:ext uri="{FF2B5EF4-FFF2-40B4-BE49-F238E27FC236}">
                <a16:creationId xmlns:a16="http://schemas.microsoft.com/office/drawing/2014/main" id="{F8171DEF-1BE0-9747-5450-6B1FCA7C4A4C}"/>
              </a:ext>
            </a:extLst>
          </p:cNvPr>
          <p:cNvSpPr txBox="1">
            <a:spLocks noChangeArrowheads="1"/>
          </p:cNvSpPr>
          <p:nvPr/>
        </p:nvSpPr>
        <p:spPr bwMode="auto">
          <a:xfrm>
            <a:off x="1524001" y="6237288"/>
            <a:ext cx="4067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uk-UA" altLang="ru-UA" sz="1800">
              <a:latin typeface="Palatino Linotype" panose="02040502050505030304" pitchFamily="18" charset="0"/>
            </a:endParaRPr>
          </a:p>
        </p:txBody>
      </p:sp>
      <p:sp>
        <p:nvSpPr>
          <p:cNvPr id="34826" name="Text Box 16">
            <a:extLst>
              <a:ext uri="{FF2B5EF4-FFF2-40B4-BE49-F238E27FC236}">
                <a16:creationId xmlns:a16="http://schemas.microsoft.com/office/drawing/2014/main" id="{663AFBF5-4C2D-92C7-F143-0F28D51EA773}"/>
              </a:ext>
            </a:extLst>
          </p:cNvPr>
          <p:cNvSpPr txBox="1">
            <a:spLocks noChangeArrowheads="1"/>
          </p:cNvSpPr>
          <p:nvPr/>
        </p:nvSpPr>
        <p:spPr bwMode="auto">
          <a:xfrm>
            <a:off x="2024064" y="6143626"/>
            <a:ext cx="406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ru-UA" sz="1800">
                <a:latin typeface="Palatino Linotype" panose="02040502050505030304" pitchFamily="18" charset="0"/>
              </a:rPr>
              <a:t>Codium</a:t>
            </a:r>
            <a:endParaRPr lang="ru-RU" altLang="ru-UA" sz="1800">
              <a:latin typeface="Palatino Linotype" panose="02040502050505030304" pitchFamily="18" charset="0"/>
            </a:endParaRPr>
          </a:p>
        </p:txBody>
      </p:sp>
      <p:sp>
        <p:nvSpPr>
          <p:cNvPr id="34827" name="Text Box 18">
            <a:extLst>
              <a:ext uri="{FF2B5EF4-FFF2-40B4-BE49-F238E27FC236}">
                <a16:creationId xmlns:a16="http://schemas.microsoft.com/office/drawing/2014/main" id="{D7A5D1BC-76EA-5AA9-9049-EF4FA7232483}"/>
              </a:ext>
            </a:extLst>
          </p:cNvPr>
          <p:cNvSpPr txBox="1">
            <a:spLocks noChangeArrowheads="1"/>
          </p:cNvSpPr>
          <p:nvPr/>
        </p:nvSpPr>
        <p:spPr bwMode="auto">
          <a:xfrm>
            <a:off x="5664200" y="6165851"/>
            <a:ext cx="345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uk-UA" altLang="ru-UA" sz="1800">
              <a:latin typeface="Palatino Linotype" panose="02040502050505030304" pitchFamily="18" charset="0"/>
            </a:endParaRPr>
          </a:p>
        </p:txBody>
      </p:sp>
      <p:sp>
        <p:nvSpPr>
          <p:cNvPr id="34828" name="Text Box 19">
            <a:extLst>
              <a:ext uri="{FF2B5EF4-FFF2-40B4-BE49-F238E27FC236}">
                <a16:creationId xmlns:a16="http://schemas.microsoft.com/office/drawing/2014/main" id="{4427D97C-8F84-C392-2759-2FCDDB6DE91D}"/>
              </a:ext>
            </a:extLst>
          </p:cNvPr>
          <p:cNvSpPr txBox="1">
            <a:spLocks noChangeArrowheads="1"/>
          </p:cNvSpPr>
          <p:nvPr/>
        </p:nvSpPr>
        <p:spPr bwMode="auto">
          <a:xfrm>
            <a:off x="6738938" y="6286500"/>
            <a:ext cx="3313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ru-UA" sz="1800">
                <a:latin typeface="Palatino Linotype" panose="02040502050505030304" pitchFamily="18" charset="0"/>
              </a:rPr>
              <a:t>Briopsis </a:t>
            </a:r>
            <a:endParaRPr lang="ru-RU" altLang="ru-UA" sz="1800">
              <a:latin typeface="Palatino Linotype" panose="02040502050505030304" pitchFamily="18"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D587E590-E4DF-5249-5212-9C43B2FA68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Объект 3">
            <a:extLst>
              <a:ext uri="{FF2B5EF4-FFF2-40B4-BE49-F238E27FC236}">
                <a16:creationId xmlns:a16="http://schemas.microsoft.com/office/drawing/2014/main" id="{E6BA2595-C3DE-63F6-E5CB-CF6B750FB8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2314" y="404814"/>
            <a:ext cx="8351837" cy="6264275"/>
          </a:xfrm>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9DB603-1D43-A775-CB3C-9993537AE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Объект 3">
            <a:extLst>
              <a:ext uri="{FF2B5EF4-FFF2-40B4-BE49-F238E27FC236}">
                <a16:creationId xmlns:a16="http://schemas.microsoft.com/office/drawing/2014/main" id="{42A7FA9D-FC82-5199-452C-9E7F69BBC3BA}"/>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651859" y="1372823"/>
            <a:ext cx="8264525" cy="5060950"/>
          </a:xfrm>
        </p:spPr>
      </p:pic>
      <p:pic>
        <p:nvPicPr>
          <p:cNvPr id="36867" name="Объект 6">
            <a:extLst>
              <a:ext uri="{FF2B5EF4-FFF2-40B4-BE49-F238E27FC236}">
                <a16:creationId xmlns:a16="http://schemas.microsoft.com/office/drawing/2014/main" id="{28B932E3-504D-2ECD-8DF9-60C26FED5A34}"/>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51859" y="0"/>
            <a:ext cx="3033834" cy="2305484"/>
          </a:xfrm>
        </p:spPr>
      </p:pic>
      <p:pic>
        <p:nvPicPr>
          <p:cNvPr id="36868" name="Объект 4">
            <a:extLst>
              <a:ext uri="{FF2B5EF4-FFF2-40B4-BE49-F238E27FC236}">
                <a16:creationId xmlns:a16="http://schemas.microsoft.com/office/drawing/2014/main" id="{571BA0FD-AE3A-E3A6-3A55-E0C96DB8C7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69095" y="5104303"/>
            <a:ext cx="21240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8F9BA9C5-E1B5-4269-A73C-A587F6929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id="{19DFB861-1C92-97CA-9A1B-E7847782292B}"/>
              </a:ext>
            </a:extLst>
          </p:cNvPr>
          <p:cNvSpPr>
            <a:spLocks noGrp="1" noChangeArrowheads="1"/>
          </p:cNvSpPr>
          <p:nvPr>
            <p:ph type="title"/>
          </p:nvPr>
        </p:nvSpPr>
        <p:spPr/>
        <p:txBody>
          <a:bodyPr/>
          <a:lstStyle/>
          <a:p>
            <a:r>
              <a:rPr lang="en-US" altLang="ru-UA"/>
              <a:t>Caulerpa </a:t>
            </a:r>
            <a:br>
              <a:rPr lang="ru-RU" altLang="ru-UA"/>
            </a:br>
            <a:endParaRPr lang="uk-UA" altLang="ru-UA"/>
          </a:p>
        </p:txBody>
      </p:sp>
      <p:pic>
        <p:nvPicPr>
          <p:cNvPr id="37891" name="Picture 10" descr="caulerpa">
            <a:extLst>
              <a:ext uri="{FF2B5EF4-FFF2-40B4-BE49-F238E27FC236}">
                <a16:creationId xmlns:a16="http://schemas.microsoft.com/office/drawing/2014/main" id="{AA288177-1454-F448-AC41-96C6F0CE98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59039" y="1600201"/>
            <a:ext cx="7273925" cy="4525963"/>
          </a:xfrm>
          <a:noFill/>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80EFBE5-9E92-8E6F-BCC2-863313649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655416B-0691-DCF5-0DF8-1A5885B7915F}"/>
              </a:ext>
            </a:extLst>
          </p:cNvPr>
          <p:cNvSpPr>
            <a:spLocks noGrp="1" noChangeArrowheads="1"/>
          </p:cNvSpPr>
          <p:nvPr>
            <p:ph type="title"/>
          </p:nvPr>
        </p:nvSpPr>
        <p:spPr>
          <a:xfrm>
            <a:off x="2179843" y="1080614"/>
            <a:ext cx="9238434" cy="857559"/>
          </a:xfrm>
        </p:spPr>
        <p:txBody>
          <a:bodyPr/>
          <a:lstStyle/>
          <a:p>
            <a:r>
              <a:rPr lang="uk-UA" altLang="ru-UA" sz="4000" dirty="0"/>
              <a:t>Порядок </a:t>
            </a:r>
            <a:r>
              <a:rPr lang="en-US" altLang="ru-UA" sz="4000" dirty="0" err="1"/>
              <a:t>Siphonocladales</a:t>
            </a:r>
            <a:br>
              <a:rPr lang="uk-UA" altLang="ru-UA" sz="4000" dirty="0"/>
            </a:br>
            <a:r>
              <a:rPr lang="uk-UA" altLang="ru-UA" sz="4000" dirty="0"/>
              <a:t>рід </a:t>
            </a:r>
            <a:r>
              <a:rPr lang="en-US" altLang="ru-UA" sz="4000" dirty="0"/>
              <a:t> Cladophora </a:t>
            </a:r>
            <a:endParaRPr lang="ru-RU" altLang="ru-UA" sz="4000" dirty="0"/>
          </a:p>
        </p:txBody>
      </p:sp>
      <p:pic>
        <p:nvPicPr>
          <p:cNvPr id="38916" name="Picture 4" descr="cladophora 3">
            <a:extLst>
              <a:ext uri="{FF2B5EF4-FFF2-40B4-BE49-F238E27FC236}">
                <a16:creationId xmlns:a16="http://schemas.microsoft.com/office/drawing/2014/main" id="{6B42626A-59B4-0F23-F102-44F72D7AA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772" y="2121132"/>
            <a:ext cx="331311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ladophora">
            <a:extLst>
              <a:ext uri="{FF2B5EF4-FFF2-40B4-BE49-F238E27FC236}">
                <a16:creationId xmlns:a16="http://schemas.microsoft.com/office/drawing/2014/main" id="{74047528-93C6-98C1-920D-CB4651400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387" y="2121132"/>
            <a:ext cx="25273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cladophora2">
            <a:extLst>
              <a:ext uri="{FF2B5EF4-FFF2-40B4-BE49-F238E27FC236}">
                <a16:creationId xmlns:a16="http://schemas.microsoft.com/office/drawing/2014/main" id="{C75EFD5A-FF71-28AB-6C0F-F38F14C7C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17" y="2121132"/>
            <a:ext cx="2592388"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DFE1BE85-3FE3-D8EF-77EF-9A38958F0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0EEABFE5-ABC5-F11C-80C2-F8D3562D0BC2}"/>
              </a:ext>
            </a:extLst>
          </p:cNvPr>
          <p:cNvSpPr txBox="1"/>
          <p:nvPr/>
        </p:nvSpPr>
        <p:spPr>
          <a:xfrm>
            <a:off x="105747" y="2052923"/>
            <a:ext cx="11678816" cy="4708981"/>
          </a:xfrm>
          <a:prstGeom prst="rect">
            <a:avLst/>
          </a:prstGeom>
          <a:noFill/>
        </p:spPr>
        <p:txBody>
          <a:bodyPr wrap="square">
            <a:spAutoFit/>
          </a:bodyPr>
          <a:lstStyle/>
          <a:p>
            <a:pPr indent="457200" algn="just"/>
            <a:r>
              <a:rPr lang="uk-UA" sz="2000" dirty="0">
                <a:effectLst/>
                <a:latin typeface="Bookman Old Style" panose="02050604050505020204" pitchFamily="18" charset="0"/>
                <a:ea typeface="Times New Roman" panose="02020603050405020304" pitchFamily="18" charset="0"/>
              </a:rPr>
              <a:t>У девоні відбувалася зміна рослинних формацій. Вимирали псилофіти, а на зміну їм прийшли 3 великі групи спорових рослин: плаунові (</a:t>
            </a:r>
            <a:r>
              <a:rPr lang="uk-UA" sz="2000" i="1" dirty="0" err="1">
                <a:effectLst/>
                <a:latin typeface="Bookman Old Style" panose="02050604050505020204" pitchFamily="18" charset="0"/>
                <a:ea typeface="Times New Roman" panose="02020603050405020304" pitchFamily="18" charset="0"/>
              </a:rPr>
              <a:t>Lycopodinae</a:t>
            </a:r>
            <a:r>
              <a:rPr lang="uk-UA" sz="2000" dirty="0">
                <a:effectLst/>
                <a:latin typeface="Bookman Old Style" panose="02050604050505020204" pitchFamily="18" charset="0"/>
                <a:ea typeface="Times New Roman" panose="02020603050405020304" pitchFamily="18" charset="0"/>
              </a:rPr>
              <a:t>), які мали розмір великих дерев (</a:t>
            </a:r>
            <a:r>
              <a:rPr lang="uk-UA" sz="2000" i="1" dirty="0" err="1">
                <a:effectLst/>
                <a:latin typeface="Bookman Old Style" panose="02050604050505020204" pitchFamily="18" charset="0"/>
                <a:ea typeface="Times New Roman" panose="02020603050405020304" pitchFamily="18" charset="0"/>
              </a:rPr>
              <a:t>Lepidodendron</a:t>
            </a:r>
            <a:r>
              <a:rPr lang="uk-UA" sz="2000" dirty="0">
                <a:effectLst/>
                <a:latin typeface="Bookman Old Style" panose="02050604050505020204" pitchFamily="18" charset="0"/>
                <a:ea typeface="Times New Roman" panose="02020603050405020304" pitchFamily="18" charset="0"/>
              </a:rPr>
              <a:t>); </a:t>
            </a:r>
            <a:r>
              <a:rPr lang="uk-UA" sz="2000" dirty="0" err="1">
                <a:effectLst/>
                <a:latin typeface="Bookman Old Style" panose="02050604050505020204" pitchFamily="18" charset="0"/>
                <a:ea typeface="Times New Roman" panose="02020603050405020304" pitchFamily="18" charset="0"/>
              </a:rPr>
              <a:t>членісті</a:t>
            </a:r>
            <a:r>
              <a:rPr lang="uk-UA" sz="2000" dirty="0">
                <a:effectLst/>
                <a:latin typeface="Bookman Old Style" panose="02050604050505020204" pitchFamily="18" charset="0"/>
                <a:ea typeface="Times New Roman" panose="02020603050405020304" pitchFamily="18" charset="0"/>
              </a:rPr>
              <a:t> - у яких тіло складалося з </a:t>
            </a:r>
            <a:r>
              <a:rPr lang="uk-UA" sz="2000" dirty="0" err="1">
                <a:effectLst/>
                <a:latin typeface="Bookman Old Style" panose="02050604050505020204" pitchFamily="18" charset="0"/>
                <a:ea typeface="Times New Roman" panose="02020603050405020304" pitchFamily="18" charset="0"/>
              </a:rPr>
              <a:t>розгалуженоїнадземної</a:t>
            </a:r>
            <a:r>
              <a:rPr lang="uk-UA" sz="2000" dirty="0">
                <a:effectLst/>
                <a:latin typeface="Bookman Old Style" panose="02050604050505020204" pitchFamily="18" charset="0"/>
                <a:ea typeface="Times New Roman" panose="02020603050405020304" pitchFamily="18" charset="0"/>
              </a:rPr>
              <a:t> частини і підземного кореневища, а листки і гілки зібрані у вузлах кільцями (цю групу рослин назвали </a:t>
            </a:r>
            <a:r>
              <a:rPr lang="uk-UA" sz="2000" dirty="0" err="1">
                <a:effectLst/>
                <a:latin typeface="Bookman Old Style" panose="02050604050505020204" pitchFamily="18" charset="0"/>
                <a:ea typeface="Times New Roman" panose="02020603050405020304" pitchFamily="18" charset="0"/>
              </a:rPr>
              <a:t>каламітами</a:t>
            </a:r>
            <a:r>
              <a:rPr lang="uk-UA" sz="2000" dirty="0">
                <a:effectLst/>
                <a:latin typeface="Bookman Old Style" panose="02050604050505020204" pitchFamily="18" charset="0"/>
                <a:ea typeface="Times New Roman" panose="02020603050405020304" pitchFamily="18" charset="0"/>
              </a:rPr>
              <a:t>), і папороті (</a:t>
            </a:r>
            <a:r>
              <a:rPr lang="uk-UA" sz="2000" i="1" dirty="0" err="1">
                <a:effectLst/>
                <a:latin typeface="Bookman Old Style" panose="02050604050505020204" pitchFamily="18" charset="0"/>
                <a:ea typeface="Times New Roman" panose="02020603050405020304" pitchFamily="18" charset="0"/>
              </a:rPr>
              <a:t>Filicinae</a:t>
            </a:r>
            <a:r>
              <a:rPr lang="uk-UA" sz="2000" dirty="0">
                <a:effectLst/>
                <a:latin typeface="Bookman Old Style" panose="02050604050505020204" pitchFamily="18" charset="0"/>
                <a:ea typeface="Times New Roman" panose="02020603050405020304" pitchFamily="18" charset="0"/>
              </a:rPr>
              <a:t>), які об'єднували як спорові, так і насінні рослини. Насіння насінних папоротей формувалося по краях великих листків у особливих вмістищах.</a:t>
            </a:r>
            <a:endParaRPr lang="ru-UA" sz="2000" dirty="0">
              <a:effectLst/>
              <a:latin typeface="Times New Roman" panose="02020603050405020304" pitchFamily="18" charset="0"/>
              <a:ea typeface="Times New Roman" panose="02020603050405020304" pitchFamily="18" charset="0"/>
            </a:endParaRPr>
          </a:p>
          <a:p>
            <a:pPr indent="457200" algn="just"/>
            <a:r>
              <a:rPr lang="uk-UA" sz="2000" dirty="0">
                <a:effectLst/>
                <a:latin typeface="Bookman Old Style" panose="02050604050505020204" pitchFamily="18" charset="0"/>
                <a:ea typeface="Times New Roman" panose="02020603050405020304" pitchFamily="18" charset="0"/>
              </a:rPr>
              <a:t>У пермському періоді мезозойської ери з'явилися великі голонасінні рослини, які утворювали ліси. Ці дерева досягали 30-метрової висоти. Стебла були вкриті листками, насіння зберігалося в шишках. Від них походять </a:t>
            </a:r>
            <a:r>
              <a:rPr lang="uk-UA" sz="2000" dirty="0" err="1">
                <a:effectLst/>
                <a:latin typeface="Bookman Old Style" panose="02050604050505020204" pitchFamily="18" charset="0"/>
                <a:ea typeface="Times New Roman" panose="02020603050405020304" pitchFamily="18" charset="0"/>
              </a:rPr>
              <a:t>гінкгові</a:t>
            </a:r>
            <a:r>
              <a:rPr lang="uk-UA" sz="2000" dirty="0">
                <a:effectLst/>
                <a:latin typeface="Bookman Old Style" panose="02050604050505020204" pitchFamily="18" charset="0"/>
                <a:ea typeface="Times New Roman" panose="02020603050405020304" pitchFamily="18" charset="0"/>
              </a:rPr>
              <a:t>, саговникові і, ймовірно, хвойні, які були панівними формами, починаючи з другої половини пермського періоду і протягом майже всієї мезозойської ери. У </a:t>
            </a:r>
            <a:r>
              <a:rPr lang="uk-UA" sz="2000" dirty="0" err="1">
                <a:effectLst/>
                <a:latin typeface="Bookman Old Style" panose="02050604050505020204" pitchFamily="18" charset="0"/>
                <a:ea typeface="Times New Roman" panose="02020603050405020304" pitchFamily="18" charset="0"/>
              </a:rPr>
              <a:t>верхньокрейдовий</a:t>
            </a:r>
            <a:r>
              <a:rPr lang="uk-UA" sz="2000" dirty="0">
                <a:effectLst/>
                <a:latin typeface="Bookman Old Style" panose="02050604050505020204" pitchFamily="18" charset="0"/>
                <a:ea typeface="Times New Roman" panose="02020603050405020304" pitchFamily="18" charset="0"/>
              </a:rPr>
              <a:t> період виникли дуби, верби, тюльпанні дерева, магнолії, клени, пальми та інші види, які потіснили саговникових, </a:t>
            </a:r>
            <a:r>
              <a:rPr lang="uk-UA" sz="2000" dirty="0" err="1">
                <a:effectLst/>
                <a:latin typeface="Bookman Old Style" panose="02050604050505020204" pitchFamily="18" charset="0"/>
                <a:ea typeface="Times New Roman" panose="02020603050405020304" pitchFamily="18" charset="0"/>
              </a:rPr>
              <a:t>гінкгових</a:t>
            </a:r>
            <a:r>
              <a:rPr lang="uk-UA" sz="2000" dirty="0">
                <a:effectLst/>
                <a:latin typeface="Bookman Old Style" panose="02050604050505020204" pitchFamily="18" charset="0"/>
                <a:ea typeface="Times New Roman" panose="02020603050405020304" pitchFamily="18" charset="0"/>
              </a:rPr>
              <a:t> і хвойних, деяка частина яких вимерла, а інші з панівної групи перейшли на підпорядковану.</a:t>
            </a:r>
            <a:endParaRPr lang="ru-UA" sz="2000" dirty="0">
              <a:effectLst/>
              <a:latin typeface="Times New Roman" panose="02020603050405020304" pitchFamily="18" charset="0"/>
              <a:ea typeface="Times New Roman" panose="02020603050405020304" pitchFamily="18" charset="0"/>
            </a:endParaRPr>
          </a:p>
        </p:txBody>
      </p:sp>
      <p:pic>
        <p:nvPicPr>
          <p:cNvPr id="9" name="Рисунок 8" descr="Изображение выглядит как дерево, трава, внешний, млекопитающее&#10;&#10;Автоматически созданное описание">
            <a:extLst>
              <a:ext uri="{FF2B5EF4-FFF2-40B4-BE49-F238E27FC236}">
                <a16:creationId xmlns:a16="http://schemas.microsoft.com/office/drawing/2014/main" id="{A07A891C-09E7-5553-DB14-2C930C6FF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124" y="96096"/>
            <a:ext cx="5253134" cy="1986116"/>
          </a:xfrm>
          <a:prstGeom prst="rect">
            <a:avLst/>
          </a:prstGeom>
        </p:spPr>
      </p:pic>
      <p:pic>
        <p:nvPicPr>
          <p:cNvPr id="11" name="Рисунок 10" descr="Изображение выглядит как растение, цветок, овощ&#10;&#10;Автоматически созданное описание">
            <a:extLst>
              <a:ext uri="{FF2B5EF4-FFF2-40B4-BE49-F238E27FC236}">
                <a16:creationId xmlns:a16="http://schemas.microsoft.com/office/drawing/2014/main" id="{351CA3E0-4459-B6DF-E320-27EE6B01A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911" y="96096"/>
            <a:ext cx="1365455" cy="1986116"/>
          </a:xfrm>
          <a:prstGeom prst="rect">
            <a:avLst/>
          </a:prstGeom>
        </p:spPr>
      </p:pic>
      <p:pic>
        <p:nvPicPr>
          <p:cNvPr id="13" name="Рисунок 12">
            <a:extLst>
              <a:ext uri="{FF2B5EF4-FFF2-40B4-BE49-F238E27FC236}">
                <a16:creationId xmlns:a16="http://schemas.microsoft.com/office/drawing/2014/main" id="{339AF7D5-26D4-8F97-C360-E67DC2006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9298" y="96096"/>
            <a:ext cx="1624334" cy="1986117"/>
          </a:xfrm>
          <a:prstGeom prst="rect">
            <a:avLst/>
          </a:prstGeom>
        </p:spPr>
      </p:pic>
    </p:spTree>
    <p:extLst>
      <p:ext uri="{BB962C8B-B14F-4D97-AF65-F5344CB8AC3E}">
        <p14:creationId xmlns:p14="http://schemas.microsoft.com/office/powerpoint/2010/main" val="2847906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3">
            <a:extLst>
              <a:ext uri="{FF2B5EF4-FFF2-40B4-BE49-F238E27FC236}">
                <a16:creationId xmlns:a16="http://schemas.microsoft.com/office/drawing/2014/main" id="{800AA4F2-D4C2-76E6-64FB-DF1DC5CA5052}"/>
              </a:ext>
            </a:extLst>
          </p:cNvPr>
          <p:cNvSpPr>
            <a:spLocks noGrp="1" noChangeArrowheads="1"/>
          </p:cNvSpPr>
          <p:nvPr>
            <p:ph type="title"/>
          </p:nvPr>
        </p:nvSpPr>
        <p:spPr>
          <a:xfrm>
            <a:off x="1981200" y="274639"/>
            <a:ext cx="8229600" cy="796925"/>
          </a:xfrm>
        </p:spPr>
        <p:txBody>
          <a:bodyPr/>
          <a:lstStyle/>
          <a:p>
            <a:r>
              <a:rPr lang="uk-UA" altLang="ru-UA"/>
              <a:t>Зовнішній вигляд талому та будова клітин </a:t>
            </a:r>
            <a:r>
              <a:rPr lang="uk-UA" altLang="ru-UA" i="1"/>
              <a:t>Cladоphora</a:t>
            </a:r>
            <a:endParaRPr lang="ru-RU" altLang="ru-UA"/>
          </a:p>
        </p:txBody>
      </p:sp>
      <p:pic>
        <p:nvPicPr>
          <p:cNvPr id="39939" name="Рисунок 91">
            <a:extLst>
              <a:ext uri="{FF2B5EF4-FFF2-40B4-BE49-F238E27FC236}">
                <a16:creationId xmlns:a16="http://schemas.microsoft.com/office/drawing/2014/main" id="{C250AD29-7F75-CE0D-CD11-8143932AC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37" r="7695" b="13016"/>
          <a:stretch>
            <a:fillRect/>
          </a:stretch>
        </p:blipFill>
        <p:spPr bwMode="auto">
          <a:xfrm>
            <a:off x="3309938" y="1285875"/>
            <a:ext cx="56515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A0DC236-663F-394B-08AC-C952E9008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A50892C-DB19-2AAD-0058-8F24B425D21A}"/>
              </a:ext>
            </a:extLst>
          </p:cNvPr>
          <p:cNvSpPr>
            <a:spLocks noGrp="1" noChangeArrowheads="1"/>
          </p:cNvSpPr>
          <p:nvPr>
            <p:ph type="title"/>
          </p:nvPr>
        </p:nvSpPr>
        <p:spPr>
          <a:xfrm>
            <a:off x="5994400" y="298084"/>
            <a:ext cx="10972800" cy="1143000"/>
          </a:xfrm>
        </p:spPr>
        <p:txBody>
          <a:bodyPr/>
          <a:lstStyle/>
          <a:p>
            <a:pPr eaLnBrk="1" hangingPunct="1"/>
            <a:r>
              <a:rPr lang="uk-UA" altLang="ru-UA" sz="2000" dirty="0"/>
              <a:t>Клас </a:t>
            </a:r>
            <a:r>
              <a:rPr lang="es-CR" altLang="ru-UA" sz="2000" dirty="0"/>
              <a:t>Conjugatophyceae</a:t>
            </a:r>
            <a:br>
              <a:rPr lang="uk-UA" altLang="ru-UA" sz="2000" dirty="0"/>
            </a:br>
            <a:r>
              <a:rPr lang="uk-UA" altLang="ru-UA" sz="2000" dirty="0"/>
              <a:t>Порядок </a:t>
            </a:r>
            <a:r>
              <a:rPr lang="es-CR" altLang="ru-UA" sz="2000" dirty="0"/>
              <a:t>Zignematales</a:t>
            </a:r>
            <a:br>
              <a:rPr lang="es-CR" altLang="ru-UA" sz="2000" dirty="0"/>
            </a:br>
            <a:r>
              <a:rPr lang="uk-UA" altLang="ru-UA" sz="2000" dirty="0"/>
              <a:t>Рід </a:t>
            </a:r>
            <a:r>
              <a:rPr lang="es-CR" altLang="ru-UA" sz="2000" dirty="0"/>
              <a:t>Spirogyra</a:t>
            </a:r>
            <a:endParaRPr lang="ru-RU" altLang="ru-UA" sz="2000" dirty="0"/>
          </a:p>
        </p:txBody>
      </p:sp>
      <p:sp>
        <p:nvSpPr>
          <p:cNvPr id="40963" name="Rectangle 9">
            <a:extLst>
              <a:ext uri="{FF2B5EF4-FFF2-40B4-BE49-F238E27FC236}">
                <a16:creationId xmlns:a16="http://schemas.microsoft.com/office/drawing/2014/main" id="{34A9C8A5-3306-2276-8FAC-34A991CB43E7}"/>
              </a:ext>
            </a:extLst>
          </p:cNvPr>
          <p:cNvSpPr>
            <a:spLocks noGrp="1" noChangeArrowheads="1"/>
          </p:cNvSpPr>
          <p:nvPr>
            <p:ph type="body" sz="half" idx="1"/>
          </p:nvPr>
        </p:nvSpPr>
        <p:spPr/>
        <p:txBody>
          <a:bodyPr/>
          <a:lstStyle/>
          <a:p>
            <a:pPr eaLnBrk="1" hangingPunct="1"/>
            <a:r>
              <a:rPr lang="ru-RU" altLang="ru-UA" sz="2400">
                <a:latin typeface="Calibri" panose="020F0502020204030204" pitchFamily="34" charset="0"/>
              </a:rPr>
              <a:t>Утворює зелені  «подушки» в прісних водоймах. Їх скупчення називають тіною. Хроматофор має вигляд  закрученого ланцюга, що розташовується клітиної вздовж  стінки.</a:t>
            </a:r>
          </a:p>
        </p:txBody>
      </p:sp>
      <p:pic>
        <p:nvPicPr>
          <p:cNvPr id="40964" name="Picture 5" descr="Спирогира">
            <a:extLst>
              <a:ext uri="{FF2B5EF4-FFF2-40B4-BE49-F238E27FC236}">
                <a16:creationId xmlns:a16="http://schemas.microsoft.com/office/drawing/2014/main" id="{F3A9907C-8522-CBEF-C1F8-FCAE48A14EF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78563" y="1600201"/>
            <a:ext cx="3829050" cy="4525963"/>
          </a:xfrm>
          <a:noFill/>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15DDF21-1A9D-35E9-12C7-FC108DA8E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Объект 4">
            <a:extLst>
              <a:ext uri="{FF2B5EF4-FFF2-40B4-BE49-F238E27FC236}">
                <a16:creationId xmlns:a16="http://schemas.microsoft.com/office/drawing/2014/main" id="{25190055-2018-359A-C608-54C91B44BBC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94045" y="2670175"/>
            <a:ext cx="3960813" cy="4103688"/>
          </a:xfrm>
        </p:spPr>
      </p:pic>
      <p:pic>
        <p:nvPicPr>
          <p:cNvPr id="244746" name="Picture 10" descr="Spiro">
            <a:extLst>
              <a:ext uri="{FF2B5EF4-FFF2-40B4-BE49-F238E27FC236}">
                <a16:creationId xmlns:a16="http://schemas.microsoft.com/office/drawing/2014/main" id="{C111F304-1C71-F20A-B7AE-3D62831CD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4" y="1835394"/>
            <a:ext cx="489585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7" name="Picture 11" descr="img1026">
            <a:extLst>
              <a:ext uri="{FF2B5EF4-FFF2-40B4-BE49-F238E27FC236}">
                <a16:creationId xmlns:a16="http://schemas.microsoft.com/office/drawing/2014/main" id="{10698B5F-B912-49F6-FABF-2CDD06E9F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151" y="30162"/>
            <a:ext cx="3960813"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44C0E634-EF7F-F425-045A-C5A38888D9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4747"/>
                                        </p:tgtEl>
                                        <p:attrNameLst>
                                          <p:attrName>style.visibility</p:attrName>
                                        </p:attrNameLst>
                                      </p:cBhvr>
                                      <p:to>
                                        <p:strVal val="visible"/>
                                      </p:to>
                                    </p:set>
                                    <p:anim calcmode="lin" valueType="num">
                                      <p:cBhvr additive="base">
                                        <p:cTn id="7" dur="500" fill="hold"/>
                                        <p:tgtEl>
                                          <p:spTgt spid="244747"/>
                                        </p:tgtEl>
                                        <p:attrNameLst>
                                          <p:attrName>ppt_x</p:attrName>
                                        </p:attrNameLst>
                                      </p:cBhvr>
                                      <p:tavLst>
                                        <p:tav tm="0">
                                          <p:val>
                                            <p:strVal val="#ppt_x"/>
                                          </p:val>
                                        </p:tav>
                                        <p:tav tm="100000">
                                          <p:val>
                                            <p:strVal val="#ppt_x"/>
                                          </p:val>
                                        </p:tav>
                                      </p:tavLst>
                                    </p:anim>
                                    <p:anim calcmode="lin" valueType="num">
                                      <p:cBhvr additive="base">
                                        <p:cTn id="8" dur="500" fill="hold"/>
                                        <p:tgtEl>
                                          <p:spTgt spid="2447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4746"/>
                                        </p:tgtEl>
                                        <p:attrNameLst>
                                          <p:attrName>style.visibility</p:attrName>
                                        </p:attrNameLst>
                                      </p:cBhvr>
                                      <p:to>
                                        <p:strVal val="visible"/>
                                      </p:to>
                                    </p:set>
                                    <p:anim calcmode="lin" valueType="num">
                                      <p:cBhvr additive="base">
                                        <p:cTn id="13" dur="500" fill="hold"/>
                                        <p:tgtEl>
                                          <p:spTgt spid="244746"/>
                                        </p:tgtEl>
                                        <p:attrNameLst>
                                          <p:attrName>ppt_x</p:attrName>
                                        </p:attrNameLst>
                                      </p:cBhvr>
                                      <p:tavLst>
                                        <p:tav tm="0">
                                          <p:val>
                                            <p:strVal val="#ppt_x"/>
                                          </p:val>
                                        </p:tav>
                                        <p:tav tm="100000">
                                          <p:val>
                                            <p:strVal val="#ppt_x"/>
                                          </p:val>
                                        </p:tav>
                                      </p:tavLst>
                                    </p:anim>
                                    <p:anim calcmode="lin" valueType="num">
                                      <p:cBhvr additive="base">
                                        <p:cTn id="14" dur="500" fill="hold"/>
                                        <p:tgtEl>
                                          <p:spTgt spid="244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D33A89A-ACBD-3130-578A-7E6EA6B4F7A6}"/>
              </a:ext>
            </a:extLst>
          </p:cNvPr>
          <p:cNvSpPr>
            <a:spLocks noGrp="1" noChangeArrowheads="1"/>
          </p:cNvSpPr>
          <p:nvPr>
            <p:ph type="title" idx="4294967295"/>
          </p:nvPr>
        </p:nvSpPr>
        <p:spPr>
          <a:xfrm>
            <a:off x="1524000" y="274638"/>
            <a:ext cx="8229600" cy="1143000"/>
          </a:xfrm>
        </p:spPr>
        <p:txBody>
          <a:bodyPr/>
          <a:lstStyle/>
          <a:p>
            <a:r>
              <a:rPr lang="uk-UA" altLang="ru-UA"/>
              <a:t>Порядок </a:t>
            </a:r>
            <a:r>
              <a:rPr lang="en-US" altLang="ru-UA"/>
              <a:t>Desmidiales </a:t>
            </a:r>
            <a:endParaRPr lang="ru-RU" altLang="ru-UA"/>
          </a:p>
        </p:txBody>
      </p:sp>
      <p:sp>
        <p:nvSpPr>
          <p:cNvPr id="43011" name="Rectangle 4">
            <a:extLst>
              <a:ext uri="{FF2B5EF4-FFF2-40B4-BE49-F238E27FC236}">
                <a16:creationId xmlns:a16="http://schemas.microsoft.com/office/drawing/2014/main" id="{53D725B3-4A28-6999-FBC6-17D42260738A}"/>
              </a:ext>
            </a:extLst>
          </p:cNvPr>
          <p:cNvSpPr>
            <a:spLocks noChangeArrowheads="1"/>
          </p:cNvSpPr>
          <p:nvPr/>
        </p:nvSpPr>
        <p:spPr bwMode="auto">
          <a:xfrm>
            <a:off x="3359151" y="3860801"/>
            <a:ext cx="2016125" cy="73025"/>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UA" sz="1800">
              <a:latin typeface="Palatino Linotype" panose="02040502050505030304" pitchFamily="18" charset="0"/>
            </a:endParaRPr>
          </a:p>
        </p:txBody>
      </p:sp>
      <p:sp>
        <p:nvSpPr>
          <p:cNvPr id="43012" name="Text Box 5">
            <a:extLst>
              <a:ext uri="{FF2B5EF4-FFF2-40B4-BE49-F238E27FC236}">
                <a16:creationId xmlns:a16="http://schemas.microsoft.com/office/drawing/2014/main" id="{02EEAE37-6EA5-9CB0-9E53-62714566DB7C}"/>
              </a:ext>
            </a:extLst>
          </p:cNvPr>
          <p:cNvSpPr txBox="1">
            <a:spLocks noChangeArrowheads="1"/>
          </p:cNvSpPr>
          <p:nvPr/>
        </p:nvSpPr>
        <p:spPr bwMode="auto">
          <a:xfrm>
            <a:off x="4583114" y="3716338"/>
            <a:ext cx="367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uk-UA" altLang="ru-UA" sz="1800">
              <a:latin typeface="Palatino Linotype" panose="02040502050505030304" pitchFamily="18" charset="0"/>
            </a:endParaRPr>
          </a:p>
        </p:txBody>
      </p:sp>
      <p:pic>
        <p:nvPicPr>
          <p:cNvPr id="43013" name="Picture 6" descr="micrasterias">
            <a:extLst>
              <a:ext uri="{FF2B5EF4-FFF2-40B4-BE49-F238E27FC236}">
                <a16:creationId xmlns:a16="http://schemas.microsoft.com/office/drawing/2014/main" id="{3DCF615B-5A23-1EE9-BA06-7C6DBC449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628775"/>
            <a:ext cx="39592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descr="Cosmarium">
            <a:extLst>
              <a:ext uri="{FF2B5EF4-FFF2-40B4-BE49-F238E27FC236}">
                <a16:creationId xmlns:a16="http://schemas.microsoft.com/office/drawing/2014/main" id="{22E35905-CAC6-24C9-0B4A-17DE514AE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9" y="1628775"/>
            <a:ext cx="42433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8">
            <a:extLst>
              <a:ext uri="{FF2B5EF4-FFF2-40B4-BE49-F238E27FC236}">
                <a16:creationId xmlns:a16="http://schemas.microsoft.com/office/drawing/2014/main" id="{F9FD016B-C896-A5B7-FC25-B18F0793E41F}"/>
              </a:ext>
            </a:extLst>
          </p:cNvPr>
          <p:cNvSpPr txBox="1">
            <a:spLocks noChangeArrowheads="1"/>
          </p:cNvSpPr>
          <p:nvPr/>
        </p:nvSpPr>
        <p:spPr bwMode="auto">
          <a:xfrm>
            <a:off x="1992314" y="5589588"/>
            <a:ext cx="3887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ru-UA" sz="1800">
                <a:latin typeface="Palatino Linotype" panose="02040502050505030304" pitchFamily="18" charset="0"/>
              </a:rPr>
              <a:t>Micrasterias </a:t>
            </a:r>
            <a:endParaRPr lang="ru-RU" altLang="ru-UA" sz="1800">
              <a:latin typeface="Palatino Linotype" panose="02040502050505030304" pitchFamily="18"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DA10E1B0-AFA8-4E4E-9F7B-79C4F61B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a:extLst>
              <a:ext uri="{FF2B5EF4-FFF2-40B4-BE49-F238E27FC236}">
                <a16:creationId xmlns:a16="http://schemas.microsoft.com/office/drawing/2014/main" id="{3E812932-B534-DAD1-3787-AC3A85F4597F}"/>
              </a:ext>
            </a:extLst>
          </p:cNvPr>
          <p:cNvSpPr>
            <a:spLocks noGrp="1" noChangeArrowheads="1"/>
          </p:cNvSpPr>
          <p:nvPr>
            <p:ph type="title"/>
          </p:nvPr>
        </p:nvSpPr>
        <p:spPr>
          <a:xfrm>
            <a:off x="2426027" y="1428441"/>
            <a:ext cx="9238434" cy="857559"/>
          </a:xfrm>
        </p:spPr>
        <p:txBody>
          <a:bodyPr/>
          <a:lstStyle/>
          <a:p>
            <a:r>
              <a:rPr lang="uk-UA" altLang="ru-UA" sz="4000" dirty="0"/>
              <a:t>ВІДДІЛ ДІАТОМОВІ ВОДОРОСТІ</a:t>
            </a:r>
            <a:br>
              <a:rPr lang="ru-RU" altLang="ru-UA" sz="4000" dirty="0"/>
            </a:br>
            <a:r>
              <a:rPr lang="en-US" altLang="ru-UA" sz="4000" dirty="0"/>
              <a:t>BACILLARIOPHYTA</a:t>
            </a:r>
            <a:endParaRPr lang="ru-RU" altLang="ru-UA" sz="4000" dirty="0"/>
          </a:p>
        </p:txBody>
      </p:sp>
      <p:sp>
        <p:nvSpPr>
          <p:cNvPr id="44035" name="Содержимое 2">
            <a:extLst>
              <a:ext uri="{FF2B5EF4-FFF2-40B4-BE49-F238E27FC236}">
                <a16:creationId xmlns:a16="http://schemas.microsoft.com/office/drawing/2014/main" id="{D507AE37-FBF3-11CE-9D3E-64560DFC6353}"/>
              </a:ext>
            </a:extLst>
          </p:cNvPr>
          <p:cNvSpPr>
            <a:spLocks noGrp="1" noChangeArrowheads="1"/>
          </p:cNvSpPr>
          <p:nvPr>
            <p:ph idx="1"/>
          </p:nvPr>
        </p:nvSpPr>
        <p:spPr/>
        <p:txBody>
          <a:bodyPr/>
          <a:lstStyle/>
          <a:p>
            <a:r>
              <a:rPr lang="ru-RU" altLang="ru-UA" i="1"/>
              <a:t>Клас </a:t>
            </a:r>
            <a:r>
              <a:rPr lang="en-US" altLang="ru-UA" i="1"/>
              <a:t>Centrophyceae</a:t>
            </a:r>
            <a:r>
              <a:rPr lang="uk-UA" altLang="ru-UA"/>
              <a:t> – Центричні</a:t>
            </a:r>
          </a:p>
          <a:p>
            <a:r>
              <a:rPr lang="uk-UA" altLang="ru-UA"/>
              <a:t> </a:t>
            </a:r>
            <a:r>
              <a:rPr lang="ru-RU" altLang="ru-UA" i="1"/>
              <a:t>Клас</a:t>
            </a:r>
            <a:r>
              <a:rPr lang="uk-UA" altLang="ru-UA"/>
              <a:t> </a:t>
            </a:r>
            <a:r>
              <a:rPr lang="uk-UA" altLang="ru-UA" i="1"/>
              <a:t>Безшовні </a:t>
            </a:r>
            <a:r>
              <a:rPr lang="uk-UA" altLang="ru-UA"/>
              <a:t>– </a:t>
            </a:r>
            <a:r>
              <a:rPr lang="en-US" altLang="ru-UA"/>
              <a:t>Fragilario</a:t>
            </a:r>
            <a:r>
              <a:rPr lang="en-US" altLang="ru-UA" i="1"/>
              <a:t>phyceae</a:t>
            </a:r>
            <a:endParaRPr lang="ru-RU" altLang="ru-UA"/>
          </a:p>
          <a:p>
            <a:r>
              <a:rPr lang="ru-RU" altLang="ru-UA" i="1"/>
              <a:t>Клас </a:t>
            </a:r>
            <a:r>
              <a:rPr lang="en-US" altLang="ru-UA" i="1"/>
              <a:t>Bacillariophyceae</a:t>
            </a:r>
            <a:r>
              <a:rPr lang="uk-UA" altLang="ru-UA"/>
              <a:t> – Бацилярієфіцієві, або Шовні</a:t>
            </a:r>
          </a:p>
          <a:p>
            <a:r>
              <a:rPr lang="uk-UA" altLang="ru-UA"/>
              <a:t>	Порядок Одношовні –  </a:t>
            </a:r>
            <a:r>
              <a:rPr lang="en-US" altLang="ru-UA" i="1"/>
              <a:t>Monoraphales</a:t>
            </a:r>
            <a:endParaRPr lang="ru-RU" altLang="ru-UA"/>
          </a:p>
          <a:p>
            <a:r>
              <a:rPr lang="uk-UA" altLang="ru-UA"/>
              <a:t>	Порядок Двошовні – </a:t>
            </a:r>
            <a:r>
              <a:rPr lang="en-US" altLang="ru-UA" i="1"/>
              <a:t>Diraphales</a:t>
            </a:r>
            <a:endParaRPr lang="ru-RU" altLang="ru-UA"/>
          </a:p>
          <a:p>
            <a:r>
              <a:rPr lang="uk-UA" altLang="ru-UA"/>
              <a:t>	Порядок Каналошовні – </a:t>
            </a:r>
            <a:r>
              <a:rPr lang="en-US" altLang="ru-UA" i="1"/>
              <a:t>Aulonoraphales</a:t>
            </a:r>
            <a:endParaRPr lang="ru-RU" altLang="ru-UA"/>
          </a:p>
          <a:p>
            <a:endParaRPr lang="ru-RU" altLang="ru-UA"/>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8BE18719-94E3-080B-A706-3562E0223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8" descr="purple-diatoms-527157-sw.jpg">
            <a:extLst>
              <a:ext uri="{FF2B5EF4-FFF2-40B4-BE49-F238E27FC236}">
                <a16:creationId xmlns:a16="http://schemas.microsoft.com/office/drawing/2014/main" id="{503EBA78-F1A8-E9BD-5FAD-4D556F6EA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8" y="1631950"/>
            <a:ext cx="53721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Содержимое 4" descr="more_3.jpg">
            <a:extLst>
              <a:ext uri="{FF2B5EF4-FFF2-40B4-BE49-F238E27FC236}">
                <a16:creationId xmlns:a16="http://schemas.microsoft.com/office/drawing/2014/main" id="{C31952E3-03BD-B437-4F43-B6F262320C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81176" y="357189"/>
            <a:ext cx="4048125" cy="1838325"/>
          </a:xfrm>
        </p:spPr>
      </p:pic>
      <p:pic>
        <p:nvPicPr>
          <p:cNvPr id="6" name="Рисунок 5" descr="more_4.jpg">
            <a:extLst>
              <a:ext uri="{FF2B5EF4-FFF2-40B4-BE49-F238E27FC236}">
                <a16:creationId xmlns:a16="http://schemas.microsoft.com/office/drawing/2014/main" id="{48CA919D-62CA-19CB-AD8C-B81445226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9" y="2614613"/>
            <a:ext cx="3286125"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more_5.jpg">
            <a:extLst>
              <a:ext uri="{FF2B5EF4-FFF2-40B4-BE49-F238E27FC236}">
                <a16:creationId xmlns:a16="http://schemas.microsoft.com/office/drawing/2014/main" id="{BDD716AC-1D83-CD34-045E-9CE751F1A6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133351"/>
            <a:ext cx="33718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more_6.jpg">
            <a:extLst>
              <a:ext uri="{FF2B5EF4-FFF2-40B4-BE49-F238E27FC236}">
                <a16:creationId xmlns:a16="http://schemas.microsoft.com/office/drawing/2014/main" id="{EB3BFCCE-B7F8-7607-B056-C3E64A1415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0" y="3040064"/>
            <a:ext cx="2343150"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id="{A6228C8A-9E52-8698-25E1-3458483B75D0}"/>
              </a:ext>
            </a:extLst>
          </p:cNvPr>
          <p:cNvSpPr>
            <a:spLocks noChangeArrowheads="1"/>
          </p:cNvSpPr>
          <p:nvPr/>
        </p:nvSpPr>
        <p:spPr bwMode="auto">
          <a:xfrm>
            <a:off x="2595564" y="6072188"/>
            <a:ext cx="703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3200" b="1" i="1">
                <a:latin typeface="Calibri" panose="020F0502020204030204" pitchFamily="34" charset="0"/>
              </a:rPr>
              <a:t>Подивіться уважно на цю дивовижу. </a:t>
            </a:r>
            <a:endParaRPr lang="ru-RU" altLang="ru-UA" sz="3200" b="1" i="1">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3A17B74-E915-03C7-4BF1-D41C482D99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Содержимое 3" descr="51525909_1258955606_diploneis.jpg">
            <a:extLst>
              <a:ext uri="{FF2B5EF4-FFF2-40B4-BE49-F238E27FC236}">
                <a16:creationId xmlns:a16="http://schemas.microsoft.com/office/drawing/2014/main" id="{5E828368-2043-A525-EBF6-7B03A472C9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3376" y="2070100"/>
            <a:ext cx="4589462" cy="4168775"/>
          </a:xfrm>
        </p:spPr>
      </p:pic>
      <p:pic>
        <p:nvPicPr>
          <p:cNvPr id="46083" name="Рисунок 6" descr="various-diatoms-527160-sw.jpg">
            <a:extLst>
              <a:ext uri="{FF2B5EF4-FFF2-40B4-BE49-F238E27FC236}">
                <a16:creationId xmlns:a16="http://schemas.microsoft.com/office/drawing/2014/main" id="{BF9D098C-162B-63FC-2A45-A49A0BEFF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775" y="4159250"/>
            <a:ext cx="42052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id="{D19E7010-7609-AFDA-8189-3EF77B5BF98F}"/>
              </a:ext>
            </a:extLst>
          </p:cNvPr>
          <p:cNvSpPr>
            <a:spLocks noChangeArrowheads="1"/>
          </p:cNvSpPr>
          <p:nvPr/>
        </p:nvSpPr>
        <p:spPr bwMode="auto">
          <a:xfrm>
            <a:off x="6381750" y="0"/>
            <a:ext cx="42862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2400" b="1"/>
              <a:t>Стулка має гомогенні ділянки, які називають гіаліновими, систему перфорацій, через яку відбувається взаємодія протопласта із зовнішнім середовищем (ареоли, шви і т. п.), систему внутрішніх та зовнішніх виростів та потовщень панцира (ребра, вирости).</a:t>
            </a:r>
            <a:endParaRPr lang="ru-RU" altLang="ru-UA" sz="2400" b="1" i="1">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2DF7E79E-3C39-00A8-190E-A7A759E6C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3">
            <a:extLst>
              <a:ext uri="{FF2B5EF4-FFF2-40B4-BE49-F238E27FC236}">
                <a16:creationId xmlns:a16="http://schemas.microsoft.com/office/drawing/2014/main" id="{F20618C7-D7A8-1BAA-D6A5-AD751DCD156C}"/>
              </a:ext>
            </a:extLst>
          </p:cNvPr>
          <p:cNvSpPr>
            <a:spLocks noGrp="1" noChangeArrowheads="1"/>
          </p:cNvSpPr>
          <p:nvPr>
            <p:ph type="title"/>
          </p:nvPr>
        </p:nvSpPr>
        <p:spPr>
          <a:xfrm>
            <a:off x="2813539" y="663088"/>
            <a:ext cx="9144000" cy="1000125"/>
          </a:xfrm>
        </p:spPr>
        <p:txBody>
          <a:bodyPr/>
          <a:lstStyle/>
          <a:p>
            <a:r>
              <a:rPr lang="uk-UA" altLang="ru-UA" sz="2400" dirty="0"/>
              <a:t>Панцир утворений 2 половинами: більшою – </a:t>
            </a:r>
            <a:r>
              <a:rPr lang="uk-UA" altLang="ru-UA" sz="2400" dirty="0" err="1"/>
              <a:t>епітекою</a:t>
            </a:r>
            <a:r>
              <a:rPr lang="uk-UA" altLang="ru-UA" sz="2400" dirty="0"/>
              <a:t>, та меншою – </a:t>
            </a:r>
            <a:r>
              <a:rPr lang="uk-UA" altLang="ru-UA" sz="2400" dirty="0" err="1"/>
              <a:t>гіпотекою</a:t>
            </a:r>
            <a:r>
              <a:rPr lang="uk-UA" altLang="ru-UA" sz="2400" dirty="0"/>
              <a:t>. </a:t>
            </a:r>
            <a:endParaRPr lang="ru-RU" altLang="ru-UA" sz="2400" dirty="0"/>
          </a:p>
        </p:txBody>
      </p:sp>
      <p:pic>
        <p:nvPicPr>
          <p:cNvPr id="47107" name="Picture 2">
            <a:extLst>
              <a:ext uri="{FF2B5EF4-FFF2-40B4-BE49-F238E27FC236}">
                <a16:creationId xmlns:a16="http://schemas.microsoft.com/office/drawing/2014/main" id="{0617B9C1-4461-0CAA-6471-4435B2AD7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78" r="13283" b="16742"/>
          <a:stretch>
            <a:fillRect/>
          </a:stretch>
        </p:blipFill>
        <p:spPr bwMode="auto">
          <a:xfrm>
            <a:off x="3643314" y="1844676"/>
            <a:ext cx="49053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B1DA9BC-CF55-C85F-3F3D-F76810CC5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Содержимое 4" descr="more_1.jpg">
            <a:extLst>
              <a:ext uri="{FF2B5EF4-FFF2-40B4-BE49-F238E27FC236}">
                <a16:creationId xmlns:a16="http://schemas.microsoft.com/office/drawing/2014/main" id="{E1C4A2BE-F5E0-90A3-87BF-B76D7179A5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95500" y="285750"/>
            <a:ext cx="4540250" cy="2928938"/>
          </a:xfrm>
        </p:spPr>
      </p:pic>
      <p:sp>
        <p:nvSpPr>
          <p:cNvPr id="48131" name="Прямоугольник 3">
            <a:extLst>
              <a:ext uri="{FF2B5EF4-FFF2-40B4-BE49-F238E27FC236}">
                <a16:creationId xmlns:a16="http://schemas.microsoft.com/office/drawing/2014/main" id="{F92BF959-1DF8-65BA-BF3C-816D8745485B}"/>
              </a:ext>
            </a:extLst>
          </p:cNvPr>
          <p:cNvSpPr>
            <a:spLocks noChangeArrowheads="1"/>
          </p:cNvSpPr>
          <p:nvPr/>
        </p:nvSpPr>
        <p:spPr bwMode="auto">
          <a:xfrm>
            <a:off x="1809751" y="3441701"/>
            <a:ext cx="50720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Діатомові водорості - це мікроорганізми, замалі для того, щоб бути помітними неозброєним оком. З середнім діаметром </a:t>
            </a:r>
          </a:p>
          <a:p>
            <a:pPr eaLnBrk="1" hangingPunct="1"/>
            <a:r>
              <a:rPr lang="ru-RU" altLang="ru-UA" sz="2400" b="1" i="1">
                <a:latin typeface="Calibri" panose="020F0502020204030204" pitchFamily="34" charset="0"/>
              </a:rPr>
              <a:t>25 мікрон (мікрон - 10 -6 м), </a:t>
            </a:r>
          </a:p>
          <a:p>
            <a:pPr eaLnBrk="1" hangingPunct="1"/>
            <a:r>
              <a:rPr lang="ru-RU" altLang="ru-UA" sz="2400" b="1" i="1">
                <a:latin typeface="Calibri" panose="020F0502020204030204" pitchFamily="34" charset="0"/>
              </a:rPr>
              <a:t>чотири окремих діатомових водорості можна покласти поперек людської волосини.</a:t>
            </a:r>
          </a:p>
        </p:txBody>
      </p:sp>
      <p:sp>
        <p:nvSpPr>
          <p:cNvPr id="48132" name="Прямоугольник 5">
            <a:extLst>
              <a:ext uri="{FF2B5EF4-FFF2-40B4-BE49-F238E27FC236}">
                <a16:creationId xmlns:a16="http://schemas.microsoft.com/office/drawing/2014/main" id="{6CD10C53-D4C8-EC82-0606-A6254B0B80FA}"/>
              </a:ext>
            </a:extLst>
          </p:cNvPr>
          <p:cNvSpPr>
            <a:spLocks noChangeArrowheads="1"/>
          </p:cNvSpPr>
          <p:nvPr/>
        </p:nvSpPr>
        <p:spPr bwMode="auto">
          <a:xfrm>
            <a:off x="6738939" y="357189"/>
            <a:ext cx="35718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a:latin typeface="Calibri" panose="020F0502020204030204" pitchFamily="34" charset="0"/>
              </a:rPr>
              <a:t>Діатомові водорості були дивом для вчених-біологів, починаючи з перших описів Ернста Геккеля в середині </a:t>
            </a:r>
          </a:p>
          <a:p>
            <a:pPr eaLnBrk="1" hangingPunct="1"/>
            <a:r>
              <a:rPr lang="ru-RU" altLang="ru-UA" sz="2000" b="1" i="1">
                <a:latin typeface="Calibri" panose="020F0502020204030204" pitchFamily="34" charset="0"/>
              </a:rPr>
              <a:t>19 ст. Він описав мікроорганізми, які сьогодні налічують приблизно 10 000 різновидів, живих і копалин.</a:t>
            </a:r>
          </a:p>
        </p:txBody>
      </p:sp>
      <p:pic>
        <p:nvPicPr>
          <p:cNvPr id="48133" name="Рисунок 7" descr="j0413630.wmf">
            <a:extLst>
              <a:ext uri="{FF2B5EF4-FFF2-40B4-BE49-F238E27FC236}">
                <a16:creationId xmlns:a16="http://schemas.microsoft.com/office/drawing/2014/main" id="{8256BDD5-45C7-EB1A-1B65-9E7D1E533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24000" y="0"/>
            <a:ext cx="225425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Рисунок 8" descr="1395_04.jpg">
            <a:extLst>
              <a:ext uri="{FF2B5EF4-FFF2-40B4-BE49-F238E27FC236}">
                <a16:creationId xmlns:a16="http://schemas.microsoft.com/office/drawing/2014/main" id="{6D7A0FFC-3DC3-D245-2FEA-04600D55B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314" y="3071814"/>
            <a:ext cx="2947987"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2EA72BE-7160-27B9-6823-D860C6047A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Содержимое 2">
            <a:extLst>
              <a:ext uri="{FF2B5EF4-FFF2-40B4-BE49-F238E27FC236}">
                <a16:creationId xmlns:a16="http://schemas.microsoft.com/office/drawing/2014/main" id="{877167FF-2924-56FF-F90C-3240CAA9E015}"/>
              </a:ext>
            </a:extLst>
          </p:cNvPr>
          <p:cNvSpPr>
            <a:spLocks noGrp="1" noChangeArrowheads="1"/>
          </p:cNvSpPr>
          <p:nvPr>
            <p:ph idx="1"/>
          </p:nvPr>
        </p:nvSpPr>
        <p:spPr>
          <a:xfrm>
            <a:off x="4738688" y="214313"/>
            <a:ext cx="5929312" cy="5929312"/>
          </a:xfrm>
        </p:spPr>
        <p:txBody>
          <a:bodyPr>
            <a:normAutofit lnSpcReduction="10000"/>
          </a:bodyPr>
          <a:lstStyle/>
          <a:p>
            <a:pPr>
              <a:buFont typeface="Wingdings" panose="05000000000000000000" pitchFamily="2" charset="2"/>
              <a:buChar char="ü"/>
            </a:pPr>
            <a:r>
              <a:rPr lang="uk-UA" altLang="ru-UA" b="1" i="1"/>
              <a:t>Панцирі складаються з так званого кремнезему, або іншими словами піску. Черепашки діатомових водоростей нагромаджуються на дні водойм, де вони мешкають і здатні утворювати осадові породи.</a:t>
            </a:r>
            <a:endParaRPr lang="ru-RU" altLang="ru-UA" b="1" i="1"/>
          </a:p>
          <a:p>
            <a:pPr>
              <a:buFont typeface="Wingdings" panose="05000000000000000000" pitchFamily="2" charset="2"/>
              <a:buChar char="ü"/>
            </a:pPr>
            <a:r>
              <a:rPr lang="uk-UA" altLang="ru-UA" b="1" i="1"/>
              <a:t>Часто спеціалісти порівнюють діатомові водорості з ювелірними виробами. Кремнеземні стулки охоплюють клітини коробочкоподібним утвором. Одну з них, меншу, називають гіпотекою, вона входить у більшу стулку- епітеку. Самі стулки дуже різноманітні за формою і настільки інкрустовані, що справді нагадують ювелірні вироби. Стулки можуть бути округлими, еліптичними, трикутними, видовженими тощо. Між собою вони зростаються, утворюючи характерні шви та вузлики. У всіх випадках стулки утворюють правильну геометричну фігуру з чіткою симетрією.</a:t>
            </a:r>
            <a:endParaRPr lang="ru-RU" altLang="ru-UA" b="1" i="1"/>
          </a:p>
          <a:p>
            <a:endParaRPr lang="ru-RU" altLang="ru-UA" sz="1400"/>
          </a:p>
        </p:txBody>
      </p:sp>
      <p:pic>
        <p:nvPicPr>
          <p:cNvPr id="49155" name="Содержимое 4" descr="more_2.jpg">
            <a:extLst>
              <a:ext uri="{FF2B5EF4-FFF2-40B4-BE49-F238E27FC236}">
                <a16:creationId xmlns:a16="http://schemas.microsoft.com/office/drawing/2014/main" id="{EAF523A1-4E56-0DCF-154B-39891F156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566" y="512763"/>
            <a:ext cx="30003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Рисунок 4" descr="GP2131.jpg">
            <a:extLst>
              <a:ext uri="{FF2B5EF4-FFF2-40B4-BE49-F238E27FC236}">
                <a16:creationId xmlns:a16="http://schemas.microsoft.com/office/drawing/2014/main" id="{6004E38D-86E9-E3C4-0D55-FF7A744E2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566" y="4176712"/>
            <a:ext cx="313531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0206B86-8A61-C16C-5884-D42B45104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7A48C0B2-0834-5141-2B7F-66057FF1EBB6}"/>
              </a:ext>
            </a:extLst>
          </p:cNvPr>
          <p:cNvSpPr txBox="1"/>
          <p:nvPr/>
        </p:nvSpPr>
        <p:spPr>
          <a:xfrm>
            <a:off x="205271" y="861492"/>
            <a:ext cx="7809725" cy="4247317"/>
          </a:xfrm>
          <a:prstGeom prst="rect">
            <a:avLst/>
          </a:prstGeom>
          <a:noFill/>
        </p:spPr>
        <p:txBody>
          <a:bodyPr wrap="square">
            <a:spAutoFit/>
          </a:bodyPr>
          <a:lstStyle/>
          <a:p>
            <a:pPr indent="457200" algn="just"/>
            <a:r>
              <a:rPr lang="uk-UA" dirty="0">
                <a:effectLst/>
                <a:latin typeface="Bookman Old Style" panose="02050604050505020204" pitchFamily="18" charset="0"/>
                <a:ea typeface="Times New Roman" panose="02020603050405020304" pitchFamily="18" charset="0"/>
              </a:rPr>
              <a:t>Умови </a:t>
            </a:r>
            <a:r>
              <a:rPr lang="uk-UA" dirty="0" err="1">
                <a:effectLst/>
                <a:latin typeface="Bookman Old Style" panose="02050604050505020204" pitchFamily="18" charset="0"/>
                <a:ea typeface="Times New Roman" panose="02020603050405020304" pitchFamily="18" charset="0"/>
              </a:rPr>
              <a:t>верхньокрейдового</a:t>
            </a:r>
            <a:r>
              <a:rPr lang="uk-UA" dirty="0">
                <a:effectLst/>
                <a:latin typeface="Bookman Old Style" panose="02050604050505020204" pitchFamily="18" charset="0"/>
                <a:ea typeface="Times New Roman" panose="02020603050405020304" pitchFamily="18" charset="0"/>
              </a:rPr>
              <a:t> періоду сприяли розвитку квіткових рослин. Голонасінні в цей період почали масово вимирати (</a:t>
            </a:r>
            <a:r>
              <a:rPr lang="uk-UA" dirty="0" err="1">
                <a:effectLst/>
                <a:latin typeface="Bookman Old Style" panose="02050604050505020204" pitchFamily="18" charset="0"/>
                <a:ea typeface="Times New Roman" panose="02020603050405020304" pitchFamily="18" charset="0"/>
              </a:rPr>
              <a:t>бенетитові</a:t>
            </a:r>
            <a:r>
              <a:rPr lang="uk-UA" dirty="0">
                <a:effectLst/>
                <a:latin typeface="Bookman Old Style" panose="02050604050505020204" pitchFamily="18" charset="0"/>
                <a:ea typeface="Times New Roman" panose="02020603050405020304" pitchFamily="18" charset="0"/>
              </a:rPr>
              <a:t> і </a:t>
            </a:r>
            <a:r>
              <a:rPr lang="uk-UA" dirty="0" err="1">
                <a:effectLst/>
                <a:latin typeface="Bookman Old Style" panose="02050604050505020204" pitchFamily="18" charset="0"/>
                <a:ea typeface="Times New Roman" panose="02020603050405020304" pitchFamily="18" charset="0"/>
              </a:rPr>
              <a:t>гінкгові</a:t>
            </a:r>
            <a:r>
              <a:rPr lang="uk-UA" dirty="0">
                <a:effectLst/>
                <a:latin typeface="Bookman Old Style" panose="02050604050505020204" pitchFamily="18" charset="0"/>
                <a:ea typeface="Times New Roman" panose="02020603050405020304" pitchFamily="18" charset="0"/>
              </a:rPr>
              <a:t>). У частини цих рослин виникли нові пристосування до незвичних для них екологічних умов.</a:t>
            </a:r>
            <a:endParaRPr lang="ru-UA" dirty="0">
              <a:effectLst/>
              <a:latin typeface="Times New Roman" panose="02020603050405020304" pitchFamily="18" charset="0"/>
              <a:ea typeface="Times New Roman" panose="02020603050405020304" pitchFamily="18" charset="0"/>
            </a:endParaRPr>
          </a:p>
          <a:p>
            <a:pPr indent="457200" algn="just"/>
            <a:r>
              <a:rPr lang="uk-UA" dirty="0">
                <a:effectLst/>
                <a:latin typeface="Bookman Old Style" panose="02050604050505020204" pitchFamily="18" charset="0"/>
                <a:ea typeface="Times New Roman" panose="02020603050405020304" pitchFamily="18" charset="0"/>
              </a:rPr>
              <a:t>Кайнозойська ера охоплює 3 періоди - </a:t>
            </a:r>
            <a:r>
              <a:rPr lang="uk-UA" dirty="0" err="1">
                <a:effectLst/>
                <a:latin typeface="Bookman Old Style" panose="02050604050505020204" pitchFamily="18" charset="0"/>
                <a:ea typeface="Times New Roman" panose="02020603050405020304" pitchFamily="18" charset="0"/>
              </a:rPr>
              <a:t>нижньотретинний</a:t>
            </a:r>
            <a:r>
              <a:rPr lang="uk-UA" dirty="0">
                <a:effectLst/>
                <a:latin typeface="Bookman Old Style" panose="02050604050505020204" pitchFamily="18" charset="0"/>
                <a:ea typeface="Times New Roman" panose="02020603050405020304" pitchFamily="18" charset="0"/>
              </a:rPr>
              <a:t> (палеоген), </a:t>
            </a:r>
            <a:r>
              <a:rPr lang="uk-UA" dirty="0" err="1">
                <a:effectLst/>
                <a:latin typeface="Bookman Old Style" panose="02050604050505020204" pitchFamily="18" charset="0"/>
                <a:ea typeface="Times New Roman" panose="02020603050405020304" pitchFamily="18" charset="0"/>
              </a:rPr>
              <a:t>верхньотретинний</a:t>
            </a:r>
            <a:r>
              <a:rPr lang="uk-UA" dirty="0">
                <a:effectLst/>
                <a:latin typeface="Bookman Old Style" panose="02050604050505020204" pitchFamily="18" charset="0"/>
                <a:ea typeface="Times New Roman" panose="02020603050405020304" pitchFamily="18" charset="0"/>
              </a:rPr>
              <a:t> (неоген) і четвертинний (антропоген). Палеоген і неоген характеризуються розквітом рослинного світу на планеті. Пануючими в цей час були широколистяні породи дерев з могутніми стовбурами і широкими кронами. Тому через надмірне затінення трав'яниста рослинність була слабко розвинута.</a:t>
            </a:r>
            <a:endParaRPr lang="ru-UA" dirty="0">
              <a:effectLst/>
              <a:latin typeface="Times New Roman" panose="02020603050405020304" pitchFamily="18" charset="0"/>
              <a:ea typeface="Times New Roman" panose="02020603050405020304" pitchFamily="18" charset="0"/>
            </a:endParaRPr>
          </a:p>
          <a:p>
            <a:pPr indent="457200" algn="just"/>
            <a:r>
              <a:rPr lang="uk-UA" dirty="0">
                <a:effectLst/>
                <a:latin typeface="Bookman Old Style" panose="02050604050505020204" pitchFamily="18" charset="0"/>
                <a:ea typeface="Times New Roman" panose="02020603050405020304" pitchFamily="18" charset="0"/>
              </a:rPr>
              <a:t>У третинний період кліматичні умови на нашій планеті були настільки сприятливими, що пальмові, лаврові, магнолієві та інші тропічні і субтропічні рослини заселяли всю Європу, Америку і навіть Гренландію.</a:t>
            </a:r>
            <a:endParaRPr lang="ru-UA"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6D54859-A9D4-9A74-2742-A99B2DEE310B}"/>
              </a:ext>
            </a:extLst>
          </p:cNvPr>
          <p:cNvSpPr txBox="1"/>
          <p:nvPr/>
        </p:nvSpPr>
        <p:spPr>
          <a:xfrm>
            <a:off x="205271" y="5093138"/>
            <a:ext cx="11178073" cy="1754326"/>
          </a:xfrm>
          <a:prstGeom prst="rect">
            <a:avLst/>
          </a:prstGeom>
          <a:noFill/>
        </p:spPr>
        <p:txBody>
          <a:bodyPr wrap="square">
            <a:spAutoFit/>
          </a:bodyPr>
          <a:lstStyle/>
          <a:p>
            <a:pPr indent="457200" algn="just"/>
            <a:r>
              <a:rPr lang="uk-UA" dirty="0">
                <a:effectLst/>
                <a:latin typeface="Bookman Old Style" panose="02050604050505020204" pitchFamily="18" charset="0"/>
                <a:ea typeface="Times New Roman" panose="02020603050405020304" pitchFamily="18" charset="0"/>
              </a:rPr>
              <a:t>Сильне похолодання Землі в кінці неогену призвело до льодовикової епохи в кайнозої.</a:t>
            </a:r>
            <a:endParaRPr lang="ru-UA" dirty="0">
              <a:effectLst/>
              <a:latin typeface="Times New Roman" panose="02020603050405020304" pitchFamily="18" charset="0"/>
              <a:ea typeface="Times New Roman" panose="02020603050405020304" pitchFamily="18" charset="0"/>
            </a:endParaRPr>
          </a:p>
          <a:p>
            <a:pPr indent="457200" algn="just"/>
            <a:r>
              <a:rPr lang="uk-UA" dirty="0">
                <a:effectLst/>
                <a:latin typeface="Bookman Old Style" panose="02050604050505020204" pitchFamily="18" charset="0"/>
                <a:ea typeface="Times New Roman" panose="02020603050405020304" pitchFamily="18" charset="0"/>
              </a:rPr>
              <a:t>Похолодання спричинило формування нової низькорослої трав'янистої рослинності, наприклад злакової. Вона краще витримувала зимові умови і сухе літо. Одночасно екстремальні умови льодовикового періоду призвели до загибелі величезної кількості теплолюбних видів рослин. Часткова компенсація втрачених видів відбулася за рахунок появи нових холодостійких форм. Спочатку це були хвойні, потім з'явилися трави.</a:t>
            </a:r>
            <a:endParaRPr lang="ru-UA" dirty="0">
              <a:effectLst/>
              <a:latin typeface="Times New Roman" panose="02020603050405020304" pitchFamily="18" charset="0"/>
              <a:ea typeface="Times New Roman" panose="02020603050405020304" pitchFamily="18" charset="0"/>
            </a:endParaRPr>
          </a:p>
        </p:txBody>
      </p:sp>
      <p:pic>
        <p:nvPicPr>
          <p:cNvPr id="7" name="Рисунок 6" descr="Изображение выглядит как текст, растение&#10;&#10;Автоматически созданное описание">
            <a:extLst>
              <a:ext uri="{FF2B5EF4-FFF2-40B4-BE49-F238E27FC236}">
                <a16:creationId xmlns:a16="http://schemas.microsoft.com/office/drawing/2014/main" id="{07361BFB-29F8-FB5F-39C1-F536BDB53640}"/>
              </a:ext>
            </a:extLst>
          </p:cNvPr>
          <p:cNvPicPr>
            <a:picLocks noChangeAspect="1"/>
          </p:cNvPicPr>
          <p:nvPr/>
        </p:nvPicPr>
        <p:blipFill rotWithShape="1">
          <a:blip r:embed="rId3">
            <a:extLst>
              <a:ext uri="{28A0092B-C50C-407E-A947-70E740481C1C}">
                <a14:useLocalDpi xmlns:a14="http://schemas.microsoft.com/office/drawing/2010/main" val="0"/>
              </a:ext>
            </a:extLst>
          </a:blip>
          <a:srcRect r="24760"/>
          <a:stretch/>
        </p:blipFill>
        <p:spPr>
          <a:xfrm>
            <a:off x="8014996" y="1408189"/>
            <a:ext cx="4089374" cy="3046632"/>
          </a:xfrm>
          <a:prstGeom prst="rect">
            <a:avLst/>
          </a:prstGeom>
        </p:spPr>
      </p:pic>
    </p:spTree>
    <p:extLst>
      <p:ext uri="{BB962C8B-B14F-4D97-AF65-F5344CB8AC3E}">
        <p14:creationId xmlns:p14="http://schemas.microsoft.com/office/powerpoint/2010/main" val="4193602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3">
            <a:extLst>
              <a:ext uri="{FF2B5EF4-FFF2-40B4-BE49-F238E27FC236}">
                <a16:creationId xmlns:a16="http://schemas.microsoft.com/office/drawing/2014/main" id="{C65859DE-3861-5B24-A609-F4037DB2E6C2}"/>
              </a:ext>
            </a:extLst>
          </p:cNvPr>
          <p:cNvSpPr>
            <a:spLocks noChangeArrowheads="1"/>
          </p:cNvSpPr>
          <p:nvPr/>
        </p:nvSpPr>
        <p:spPr bwMode="auto">
          <a:xfrm>
            <a:off x="5524500" y="117476"/>
            <a:ext cx="492918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buFont typeface="Wingdings" panose="05000000000000000000" pitchFamily="2" charset="2"/>
              <a:buChar char="ü"/>
            </a:pPr>
            <a:r>
              <a:rPr lang="ru-RU" altLang="ru-UA" i="1">
                <a:latin typeface="Calibri" panose="020F0502020204030204" pitchFamily="34" charset="0"/>
              </a:rPr>
              <a:t>Подібно іншим морським водоростям діатомові водорості містять зелений пігмент хлорофіл, але присутність додаткових пігментів, особливо жовтуватого ксантофіллу, дають цим організмам багатий золотисто-коричневий відтінок. </a:t>
            </a:r>
          </a:p>
          <a:p>
            <a:pPr eaLnBrk="1" hangingPunct="1">
              <a:buFont typeface="Wingdings" panose="05000000000000000000" pitchFamily="2" charset="2"/>
              <a:buChar char="ü"/>
            </a:pPr>
            <a:endParaRPr lang="ru-RU" altLang="ru-UA" i="1">
              <a:latin typeface="Calibri" panose="020F0502020204030204" pitchFamily="34" charset="0"/>
            </a:endParaRPr>
          </a:p>
          <a:p>
            <a:pPr eaLnBrk="1" hangingPunct="1">
              <a:buFont typeface="Wingdings" panose="05000000000000000000" pitchFamily="2" charset="2"/>
              <a:buChar char="ü"/>
            </a:pPr>
            <a:r>
              <a:rPr lang="ru-RU" altLang="ru-UA" i="1">
                <a:latin typeface="Calibri" panose="020F0502020204030204" pitchFamily="34" charset="0"/>
              </a:rPr>
              <a:t>Вражає також спосіб відтворення діатомових водоростей, яке відбувається за допомогою поділу клітини, але з певними  хитрощами. Стінки клітини діатомових водорості складаються з майже ідентичних половинок, які відповідають один одному, як коробка відповідає своїй кришці. При розподілі кожна половинка відокремлюється і  відновлює трохи меншу раковину, яка відповідає старій. Ця схема нагадує російські матрьошки. Наступні поділи призводять до появи ще менших дочірніх клітин, поки не буде досягнуто мінімальний розмір. Потім активізується процес статевого розмноження за допомогою спор (гамет), даючи початок діатомовим водоростям початкового розміру.</a:t>
            </a:r>
          </a:p>
        </p:txBody>
      </p:sp>
      <p:pic>
        <p:nvPicPr>
          <p:cNvPr id="50179" name="Содержимое 3" descr="b5g0383.jpg">
            <a:extLst>
              <a:ext uri="{FF2B5EF4-FFF2-40B4-BE49-F238E27FC236}">
                <a16:creationId xmlns:a16="http://schemas.microsoft.com/office/drawing/2014/main" id="{73042B7E-72C4-5855-6F96-D30BB1AD58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8312" y="1207845"/>
            <a:ext cx="3432175" cy="3811587"/>
          </a:xfrm>
        </p:spPr>
      </p:pic>
      <p:sp>
        <p:nvSpPr>
          <p:cNvPr id="50180" name="Прямоугольник 7">
            <a:extLst>
              <a:ext uri="{FF2B5EF4-FFF2-40B4-BE49-F238E27FC236}">
                <a16:creationId xmlns:a16="http://schemas.microsoft.com/office/drawing/2014/main" id="{C66BC866-C449-D4EB-D259-EE8EF94F999D}"/>
              </a:ext>
            </a:extLst>
          </p:cNvPr>
          <p:cNvSpPr>
            <a:spLocks noChangeArrowheads="1"/>
          </p:cNvSpPr>
          <p:nvPr/>
        </p:nvSpPr>
        <p:spPr bwMode="auto">
          <a:xfrm>
            <a:off x="2238375" y="5143501"/>
            <a:ext cx="2736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Діатома звичайна</a:t>
            </a:r>
          </a:p>
          <a:p>
            <a:pPr eaLnBrk="1" hangingPunct="1"/>
            <a:r>
              <a:rPr lang="ru-RU" altLang="ru-UA" sz="2400" b="1" i="1">
                <a:latin typeface="Calibri" panose="020F0502020204030204" pitchFamily="34" charset="0"/>
              </a:rPr>
              <a:t> (</a:t>
            </a:r>
            <a:r>
              <a:rPr lang="en-US" altLang="ru-UA" sz="2400" b="1" i="1">
                <a:latin typeface="Calibri" panose="020F0502020204030204" pitchFamily="34" charset="0"/>
              </a:rPr>
              <a:t>Diatoma vulgare)</a:t>
            </a:r>
            <a:endParaRPr lang="ru-RU" altLang="ru-UA" sz="2400" b="1" i="1">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169A2E9-FF4D-55E5-85FB-C71B63B79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Содержимое 4" descr="b5g0381.jpg">
            <a:extLst>
              <a:ext uri="{FF2B5EF4-FFF2-40B4-BE49-F238E27FC236}">
                <a16:creationId xmlns:a16="http://schemas.microsoft.com/office/drawing/2014/main" id="{EDCEF6E0-6258-FB30-9EDB-3B00288AA1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53064" y="714375"/>
            <a:ext cx="4765675" cy="4929188"/>
          </a:xfrm>
        </p:spPr>
      </p:pic>
      <p:sp>
        <p:nvSpPr>
          <p:cNvPr id="51203" name="Прямоугольник 3">
            <a:extLst>
              <a:ext uri="{FF2B5EF4-FFF2-40B4-BE49-F238E27FC236}">
                <a16:creationId xmlns:a16="http://schemas.microsoft.com/office/drawing/2014/main" id="{BBFFC902-934F-2774-DC86-77DB9CAD7D4A}"/>
              </a:ext>
            </a:extLst>
          </p:cNvPr>
          <p:cNvSpPr>
            <a:spLocks noChangeArrowheads="1"/>
          </p:cNvSpPr>
          <p:nvPr/>
        </p:nvSpPr>
        <p:spPr bwMode="auto">
          <a:xfrm>
            <a:off x="5738813" y="6000751"/>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Актиноптіхус (Actinoptychus)</a:t>
            </a:r>
          </a:p>
        </p:txBody>
      </p:sp>
      <p:sp>
        <p:nvSpPr>
          <p:cNvPr id="51204" name="Прямоугольник 5">
            <a:extLst>
              <a:ext uri="{FF2B5EF4-FFF2-40B4-BE49-F238E27FC236}">
                <a16:creationId xmlns:a16="http://schemas.microsoft.com/office/drawing/2014/main" id="{8E7C6037-05B9-5628-83BF-3FD5974EA9AA}"/>
              </a:ext>
            </a:extLst>
          </p:cNvPr>
          <p:cNvSpPr>
            <a:spLocks noChangeArrowheads="1"/>
          </p:cNvSpPr>
          <p:nvPr/>
        </p:nvSpPr>
        <p:spPr bwMode="auto">
          <a:xfrm>
            <a:off x="1952625" y="1214439"/>
            <a:ext cx="350043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Живуть діатомові водорості  поодинокими клітинами, і колоніями. Останні нерідко прикріплюються до яких-небудь утворень, але також цілком здатні ставати і вільноплаваючими</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37265F22-1CB2-EB44-8EEE-2324E77D6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Прямоугольник 3">
            <a:extLst>
              <a:ext uri="{FF2B5EF4-FFF2-40B4-BE49-F238E27FC236}">
                <a16:creationId xmlns:a16="http://schemas.microsoft.com/office/drawing/2014/main" id="{6E47EF10-1E2E-1850-E31E-EAC6D2AFAB38}"/>
              </a:ext>
            </a:extLst>
          </p:cNvPr>
          <p:cNvSpPr>
            <a:spLocks noChangeArrowheads="1"/>
          </p:cNvSpPr>
          <p:nvPr/>
        </p:nvSpPr>
        <p:spPr bwMode="auto">
          <a:xfrm>
            <a:off x="2875452" y="263525"/>
            <a:ext cx="85725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dirty="0" err="1">
                <a:latin typeface="Calibri" panose="020F0502020204030204" pitchFamily="34" charset="0"/>
              </a:rPr>
              <a:t>Діатомеї</a:t>
            </a:r>
            <a:r>
              <a:rPr lang="ru-RU" altLang="ru-UA" sz="2000" b="1" i="1" dirty="0">
                <a:latin typeface="Calibri" panose="020F0502020204030204" pitchFamily="34" charset="0"/>
              </a:rPr>
              <a:t> </a:t>
            </a:r>
            <a:r>
              <a:rPr lang="ru-RU" altLang="ru-UA" sz="2000" b="1" i="1" dirty="0" err="1">
                <a:latin typeface="Calibri" panose="020F0502020204030204" pitchFamily="34" charset="0"/>
              </a:rPr>
              <a:t>поширені</a:t>
            </a:r>
            <a:r>
              <a:rPr lang="ru-RU" altLang="ru-UA" sz="2000" b="1" i="1" dirty="0">
                <a:latin typeface="Calibri" panose="020F0502020204030204" pitchFamily="34" charset="0"/>
              </a:rPr>
              <a:t> по </a:t>
            </a:r>
            <a:r>
              <a:rPr lang="ru-RU" altLang="ru-UA" sz="2000" b="1" i="1" dirty="0" err="1">
                <a:latin typeface="Calibri" panose="020F0502020204030204" pitchFamily="34" charset="0"/>
              </a:rPr>
              <a:t>всій</a:t>
            </a:r>
            <a:r>
              <a:rPr lang="ru-RU" altLang="ru-UA" sz="2000" b="1" i="1" dirty="0">
                <a:latin typeface="Calibri" panose="020F0502020204030204" pitchFamily="34" charset="0"/>
              </a:rPr>
              <a:t> </a:t>
            </a:r>
            <a:r>
              <a:rPr lang="ru-RU" altLang="ru-UA" sz="2000" b="1" i="1" dirty="0" err="1">
                <a:latin typeface="Calibri" panose="020F0502020204030204" pitchFamily="34" charset="0"/>
              </a:rPr>
              <a:t>земній</a:t>
            </a:r>
            <a:r>
              <a:rPr lang="ru-RU" altLang="ru-UA" sz="2000" b="1" i="1" dirty="0">
                <a:latin typeface="Calibri" panose="020F0502020204030204" pitchFamily="34" charset="0"/>
              </a:rPr>
              <a:t> </a:t>
            </a:r>
            <a:r>
              <a:rPr lang="ru-RU" altLang="ru-UA" sz="2000" b="1" i="1" dirty="0" err="1">
                <a:latin typeface="Calibri" panose="020F0502020204030204" pitchFamily="34" charset="0"/>
              </a:rPr>
              <a:t>кулі</a:t>
            </a:r>
            <a:r>
              <a:rPr lang="ru-RU" altLang="ru-UA" sz="2000" b="1" i="1" dirty="0">
                <a:latin typeface="Calibri" panose="020F0502020204030204" pitchFamily="34" charset="0"/>
              </a:rPr>
              <a:t> і широко </a:t>
            </a:r>
            <a:r>
              <a:rPr lang="ru-RU" altLang="ru-UA" sz="2000" b="1" i="1" dirty="0" err="1">
                <a:latin typeface="Calibri" panose="020F0502020204030204" pitchFamily="34" charset="0"/>
              </a:rPr>
              <a:t>представлені</a:t>
            </a:r>
            <a:r>
              <a:rPr lang="ru-RU" altLang="ru-UA" sz="2000" b="1" i="1" dirty="0">
                <a:latin typeface="Calibri" panose="020F0502020204030204" pitchFamily="34" charset="0"/>
              </a:rPr>
              <a:t> в </a:t>
            </a:r>
            <a:r>
              <a:rPr lang="ru-RU" altLang="ru-UA" sz="2000" b="1" i="1" dirty="0" err="1">
                <a:latin typeface="Calibri" panose="020F0502020204030204" pitchFamily="34" charset="0"/>
              </a:rPr>
              <a:t>планктоні</a:t>
            </a:r>
            <a:r>
              <a:rPr lang="ru-RU" altLang="ru-UA" sz="2000" b="1" i="1" dirty="0">
                <a:latin typeface="Calibri" panose="020F0502020204030204" pitchFamily="34" charset="0"/>
              </a:rPr>
              <a:t> і </a:t>
            </a:r>
            <a:r>
              <a:rPr lang="ru-RU" altLang="ru-UA" sz="2000" b="1" i="1" dirty="0" err="1">
                <a:latin typeface="Calibri" panose="020F0502020204030204" pitchFamily="34" charset="0"/>
              </a:rPr>
              <a:t>бентосі</a:t>
            </a:r>
            <a:r>
              <a:rPr lang="ru-RU" altLang="ru-UA" sz="2000" b="1" i="1" dirty="0">
                <a:latin typeface="Calibri" panose="020F0502020204030204" pitchFamily="34" charset="0"/>
              </a:rPr>
              <a:t> </a:t>
            </a:r>
            <a:r>
              <a:rPr lang="ru-RU" altLang="ru-UA" sz="2000" b="1" i="1" dirty="0" err="1">
                <a:latin typeface="Calibri" panose="020F0502020204030204" pitchFamily="34" charset="0"/>
              </a:rPr>
              <a:t>морів</a:t>
            </a:r>
            <a:r>
              <a:rPr lang="ru-RU" altLang="ru-UA" sz="2000" b="1" i="1" dirty="0">
                <a:latin typeface="Calibri" panose="020F0502020204030204" pitchFamily="34" charset="0"/>
              </a:rPr>
              <a:t> і </a:t>
            </a:r>
            <a:r>
              <a:rPr lang="ru-RU" altLang="ru-UA" sz="2000" b="1" i="1" dirty="0" err="1">
                <a:latin typeface="Calibri" panose="020F0502020204030204" pitchFamily="34" charset="0"/>
              </a:rPr>
              <a:t>океанів</a:t>
            </a:r>
            <a:r>
              <a:rPr lang="ru-RU" altLang="ru-UA" sz="2000" b="1" i="1" dirty="0">
                <a:latin typeface="Calibri" panose="020F0502020204030204" pitchFamily="34" charset="0"/>
              </a:rPr>
              <a:t>, а також </a:t>
            </a:r>
            <a:r>
              <a:rPr lang="ru-RU" altLang="ru-UA" sz="2000" b="1" i="1" dirty="0" err="1">
                <a:latin typeface="Calibri" panose="020F0502020204030204" pitchFamily="34" charset="0"/>
              </a:rPr>
              <a:t>різних</a:t>
            </a:r>
            <a:r>
              <a:rPr lang="ru-RU" altLang="ru-UA" sz="2000" b="1" i="1" dirty="0">
                <a:latin typeface="Calibri" panose="020F0502020204030204" pitchFamily="34" charset="0"/>
              </a:rPr>
              <a:t> </a:t>
            </a:r>
            <a:r>
              <a:rPr lang="ru-RU" altLang="ru-UA" sz="2000" b="1" i="1" dirty="0" err="1">
                <a:latin typeface="Calibri" panose="020F0502020204030204" pitchFamily="34" charset="0"/>
              </a:rPr>
              <a:t>прісних</a:t>
            </a:r>
            <a:r>
              <a:rPr lang="ru-RU" altLang="ru-UA" sz="2000" b="1" i="1" dirty="0">
                <a:latin typeface="Calibri" panose="020F0502020204030204" pitchFamily="34" charset="0"/>
              </a:rPr>
              <a:t> </a:t>
            </a:r>
            <a:r>
              <a:rPr lang="ru-RU" altLang="ru-UA" sz="2000" b="1" i="1" dirty="0" err="1">
                <a:latin typeface="Calibri" panose="020F0502020204030204" pitchFamily="34" charset="0"/>
              </a:rPr>
              <a:t>водойм</a:t>
            </a:r>
            <a:r>
              <a:rPr lang="ru-RU" altLang="ru-UA" sz="2000" b="1" i="1" dirty="0">
                <a:latin typeface="Calibri" panose="020F0502020204030204" pitchFamily="34" charset="0"/>
              </a:rPr>
              <a:t>, аж до </a:t>
            </a:r>
            <a:r>
              <a:rPr lang="ru-RU" altLang="ru-UA" sz="2000" b="1" i="1" dirty="0" err="1">
                <a:latin typeface="Calibri" panose="020F0502020204030204" pitchFamily="34" charset="0"/>
              </a:rPr>
              <a:t>гарячих</a:t>
            </a:r>
            <a:r>
              <a:rPr lang="ru-RU" altLang="ru-UA" sz="2000" b="1" i="1" dirty="0">
                <a:latin typeface="Calibri" panose="020F0502020204030204" pitchFamily="34" charset="0"/>
              </a:rPr>
              <a:t> </a:t>
            </a:r>
            <a:r>
              <a:rPr lang="ru-RU" altLang="ru-UA" sz="2000" b="1" i="1" dirty="0" err="1">
                <a:latin typeface="Calibri" panose="020F0502020204030204" pitchFamily="34" charset="0"/>
              </a:rPr>
              <a:t>джерел</a:t>
            </a:r>
            <a:r>
              <a:rPr lang="ru-RU" altLang="ru-UA" sz="2000" b="1" i="1" dirty="0">
                <a:latin typeface="Calibri" panose="020F0502020204030204" pitchFamily="34" charset="0"/>
              </a:rPr>
              <a:t> з температурою води </a:t>
            </a:r>
            <a:r>
              <a:rPr lang="ru-RU" altLang="ru-UA" sz="2000" b="1" i="1" dirty="0" err="1">
                <a:latin typeface="Calibri" panose="020F0502020204030204" pitchFamily="34" charset="0"/>
              </a:rPr>
              <a:t>вище</a:t>
            </a:r>
            <a:r>
              <a:rPr lang="ru-RU" altLang="ru-UA" sz="2000" b="1" i="1" dirty="0">
                <a:latin typeface="Calibri" panose="020F0502020204030204" pitchFamily="34" charset="0"/>
              </a:rPr>
              <a:t> 50град. С. </a:t>
            </a:r>
            <a:r>
              <a:rPr lang="ru-RU" altLang="ru-UA" sz="2000" b="1" i="1" dirty="0" err="1">
                <a:latin typeface="Calibri" panose="020F0502020204030204" pitchFamily="34" charset="0"/>
              </a:rPr>
              <a:t>Ці</a:t>
            </a:r>
            <a:r>
              <a:rPr lang="ru-RU" altLang="ru-UA" sz="2000" b="1" i="1" dirty="0">
                <a:latin typeface="Calibri" panose="020F0502020204030204" pitchFamily="34" charset="0"/>
              </a:rPr>
              <a:t> </a:t>
            </a:r>
            <a:r>
              <a:rPr lang="ru-RU" altLang="ru-UA" sz="2000" b="1" i="1" dirty="0" err="1">
                <a:latin typeface="Calibri" panose="020F0502020204030204" pitchFamily="34" charset="0"/>
              </a:rPr>
              <a:t>водорості</a:t>
            </a:r>
            <a:r>
              <a:rPr lang="ru-RU" altLang="ru-UA" sz="2000" b="1" i="1" dirty="0">
                <a:latin typeface="Calibri" panose="020F0502020204030204" pitchFamily="34" charset="0"/>
              </a:rPr>
              <a:t> </a:t>
            </a:r>
            <a:r>
              <a:rPr lang="ru-RU" altLang="ru-UA" sz="2000" b="1" i="1" dirty="0" err="1">
                <a:latin typeface="Calibri" panose="020F0502020204030204" pitchFamily="34" charset="0"/>
              </a:rPr>
              <a:t>можна</a:t>
            </a:r>
            <a:r>
              <a:rPr lang="ru-RU" altLang="ru-UA" sz="2000" b="1" i="1" dirty="0">
                <a:latin typeface="Calibri" panose="020F0502020204030204" pitchFamily="34" charset="0"/>
              </a:rPr>
              <a:t> </a:t>
            </a:r>
            <a:r>
              <a:rPr lang="ru-RU" altLang="ru-UA" sz="2000" b="1" i="1" dirty="0" err="1">
                <a:latin typeface="Calibri" panose="020F0502020204030204" pitchFamily="34" charset="0"/>
              </a:rPr>
              <a:t>зустріти</a:t>
            </a:r>
            <a:r>
              <a:rPr lang="ru-RU" altLang="ru-UA" sz="2000" b="1" i="1" dirty="0">
                <a:latin typeface="Calibri" panose="020F0502020204030204" pitchFamily="34" charset="0"/>
              </a:rPr>
              <a:t> і в  болотах, на мхах, на </a:t>
            </a:r>
            <a:r>
              <a:rPr lang="ru-RU" altLang="ru-UA" sz="2000" b="1" i="1" dirty="0" err="1">
                <a:latin typeface="Calibri" panose="020F0502020204030204" pitchFamily="34" charset="0"/>
              </a:rPr>
              <a:t>каменях</a:t>
            </a:r>
            <a:r>
              <a:rPr lang="ru-RU" altLang="ru-UA" sz="2000" b="1" i="1" dirty="0">
                <a:latin typeface="Calibri" panose="020F0502020204030204" pitchFamily="34" charset="0"/>
              </a:rPr>
              <a:t> і </a:t>
            </a:r>
            <a:r>
              <a:rPr lang="ru-RU" altLang="ru-UA" sz="2000" b="1" i="1" dirty="0" err="1">
                <a:latin typeface="Calibri" panose="020F0502020204030204" pitchFamily="34" charset="0"/>
              </a:rPr>
              <a:t>скелях</a:t>
            </a:r>
            <a:r>
              <a:rPr lang="ru-RU" altLang="ru-UA" sz="2000" b="1" i="1" dirty="0">
                <a:latin typeface="Calibri" panose="020F0502020204030204" pitchFamily="34" charset="0"/>
              </a:rPr>
              <a:t>, у </a:t>
            </a:r>
            <a:r>
              <a:rPr lang="ru-RU" altLang="ru-UA" sz="2000" b="1" i="1" dirty="0" err="1">
                <a:latin typeface="Calibri" panose="020F0502020204030204" pitchFamily="34" charset="0"/>
              </a:rPr>
              <a:t>грунті</a:t>
            </a:r>
            <a:r>
              <a:rPr lang="ru-RU" altLang="ru-UA" sz="2000" b="1" i="1" dirty="0">
                <a:latin typeface="Calibri" panose="020F0502020204030204" pitchFamily="34" charset="0"/>
              </a:rPr>
              <a:t>. </a:t>
            </a:r>
            <a:r>
              <a:rPr lang="ru-RU" altLang="ru-UA" sz="2000" b="1" i="1" dirty="0" err="1">
                <a:latin typeface="Calibri" panose="020F0502020204030204" pitchFamily="34" charset="0"/>
              </a:rPr>
              <a:t>Іноді</a:t>
            </a:r>
            <a:r>
              <a:rPr lang="ru-RU" altLang="ru-UA" sz="2000" b="1" i="1" dirty="0">
                <a:latin typeface="Calibri" panose="020F0502020204030204" pitchFamily="34" charset="0"/>
              </a:rPr>
              <a:t> вони </a:t>
            </a:r>
            <a:r>
              <a:rPr lang="ru-RU" altLang="ru-UA" sz="2000" b="1" i="1" dirty="0" err="1">
                <a:latin typeface="Calibri" panose="020F0502020204030204" pitchFamily="34" charset="0"/>
              </a:rPr>
              <a:t>можуть</a:t>
            </a:r>
            <a:r>
              <a:rPr lang="ru-RU" altLang="ru-UA" sz="2000" b="1" i="1" dirty="0">
                <a:latin typeface="Calibri" panose="020F0502020204030204" pitchFamily="34" charset="0"/>
              </a:rPr>
              <a:t> в </a:t>
            </a:r>
            <a:r>
              <a:rPr lang="ru-RU" altLang="ru-UA" sz="2000" b="1" i="1" dirty="0" err="1">
                <a:latin typeface="Calibri" panose="020F0502020204030204" pitchFamily="34" charset="0"/>
              </a:rPr>
              <a:t>масі</a:t>
            </a:r>
            <a:r>
              <a:rPr lang="ru-RU" altLang="ru-UA" sz="2000" b="1" i="1" dirty="0">
                <a:latin typeface="Calibri" panose="020F0502020204030204" pitchFamily="34" charset="0"/>
              </a:rPr>
              <a:t> </a:t>
            </a:r>
            <a:r>
              <a:rPr lang="ru-RU" altLang="ru-UA" sz="2000" b="1" i="1" dirty="0" err="1">
                <a:latin typeface="Calibri" panose="020F0502020204030204" pitchFamily="34" charset="0"/>
              </a:rPr>
              <a:t>розвиватися</a:t>
            </a:r>
            <a:r>
              <a:rPr lang="ru-RU" altLang="ru-UA" sz="2000" b="1" i="1" dirty="0">
                <a:latin typeface="Calibri" panose="020F0502020204030204" pitchFamily="34" charset="0"/>
              </a:rPr>
              <a:t> на </a:t>
            </a:r>
            <a:r>
              <a:rPr lang="ru-RU" altLang="ru-UA" sz="2000" b="1" i="1" dirty="0" err="1">
                <a:latin typeface="Calibri" panose="020F0502020204030204" pitchFamily="34" charset="0"/>
              </a:rPr>
              <a:t>поверхні</a:t>
            </a:r>
            <a:r>
              <a:rPr lang="ru-RU" altLang="ru-UA" sz="2000" b="1" i="1" dirty="0">
                <a:latin typeface="Calibri" panose="020F0502020204030204" pitchFamily="34" charset="0"/>
              </a:rPr>
              <a:t> </a:t>
            </a:r>
            <a:r>
              <a:rPr lang="ru-RU" altLang="ru-UA" sz="2000" b="1" i="1" dirty="0" err="1">
                <a:latin typeface="Calibri" panose="020F0502020204030204" pitchFamily="34" charset="0"/>
              </a:rPr>
              <a:t>снігу</a:t>
            </a:r>
            <a:r>
              <a:rPr lang="ru-RU" altLang="ru-UA" sz="2000" b="1" i="1" dirty="0">
                <a:latin typeface="Calibri" panose="020F0502020204030204" pitchFamily="34" charset="0"/>
              </a:rPr>
              <a:t> і </a:t>
            </a:r>
            <a:r>
              <a:rPr lang="ru-RU" altLang="ru-UA" sz="2000" b="1" i="1" dirty="0" err="1">
                <a:latin typeface="Calibri" panose="020F0502020204030204" pitchFamily="34" charset="0"/>
              </a:rPr>
              <a:t>льоду</a:t>
            </a:r>
            <a:r>
              <a:rPr lang="ru-RU" altLang="ru-UA" sz="2000" b="1" i="1" dirty="0">
                <a:latin typeface="Calibri" panose="020F0502020204030204" pitchFamily="34" charset="0"/>
              </a:rPr>
              <a:t>, </a:t>
            </a:r>
            <a:r>
              <a:rPr lang="ru-RU" altLang="ru-UA" sz="2000" b="1" i="1" dirty="0" err="1">
                <a:latin typeface="Calibri" panose="020F0502020204030204" pitchFamily="34" charset="0"/>
              </a:rPr>
              <a:t>фарбуючи</a:t>
            </a:r>
            <a:r>
              <a:rPr lang="ru-RU" altLang="ru-UA" sz="2000" b="1" i="1" dirty="0">
                <a:latin typeface="Calibri" panose="020F0502020204030204" pitchFamily="34" charset="0"/>
              </a:rPr>
              <a:t> </a:t>
            </a:r>
            <a:r>
              <a:rPr lang="ru-RU" altLang="ru-UA" sz="2000" b="1" i="1" dirty="0" err="1">
                <a:latin typeface="Calibri" panose="020F0502020204030204" pitchFamily="34" charset="0"/>
              </a:rPr>
              <a:t>їх</a:t>
            </a:r>
            <a:r>
              <a:rPr lang="ru-RU" altLang="ru-UA" sz="2000" b="1" i="1" dirty="0">
                <a:latin typeface="Calibri" panose="020F0502020204030204" pitchFamily="34" charset="0"/>
              </a:rPr>
              <a:t> в </a:t>
            </a:r>
            <a:r>
              <a:rPr lang="ru-RU" altLang="ru-UA" sz="2000" b="1" i="1" dirty="0" err="1">
                <a:latin typeface="Calibri" panose="020F0502020204030204" pitchFamily="34" charset="0"/>
              </a:rPr>
              <a:t>бурий</a:t>
            </a:r>
            <a:r>
              <a:rPr lang="ru-RU" altLang="ru-UA" sz="2000" b="1" i="1" dirty="0">
                <a:latin typeface="Calibri" panose="020F0502020204030204" pitchFamily="34" charset="0"/>
              </a:rPr>
              <a:t> </a:t>
            </a:r>
            <a:r>
              <a:rPr lang="ru-RU" altLang="ru-UA" sz="2000" b="1" i="1" dirty="0" err="1">
                <a:latin typeface="Calibri" panose="020F0502020204030204" pitchFamily="34" charset="0"/>
              </a:rPr>
              <a:t>колір</a:t>
            </a:r>
            <a:r>
              <a:rPr lang="ru-RU" altLang="ru-UA" sz="2000" b="1" i="1" dirty="0">
                <a:latin typeface="Calibri" panose="020F0502020204030204" pitchFamily="34" charset="0"/>
              </a:rPr>
              <a:t>. </a:t>
            </a:r>
          </a:p>
          <a:p>
            <a:pPr eaLnBrk="1" hangingPunct="1"/>
            <a:endParaRPr lang="ru-RU" altLang="ru-UA" dirty="0">
              <a:latin typeface="Calibri" panose="020F0502020204030204" pitchFamily="34" charset="0"/>
            </a:endParaRPr>
          </a:p>
          <a:p>
            <a:pPr eaLnBrk="1" hangingPunct="1"/>
            <a:r>
              <a:rPr lang="ru-RU" altLang="ru-UA" b="1" i="1" dirty="0">
                <a:latin typeface="Calibri" panose="020F0502020204030204" pitchFamily="34" charset="0"/>
              </a:rPr>
              <a:t>Ф. Нансен </a:t>
            </a:r>
            <a:r>
              <a:rPr lang="ru-RU" altLang="ru-UA" b="1" i="1" dirty="0" err="1">
                <a:latin typeface="Calibri" panose="020F0502020204030204" pitchFamily="34" charset="0"/>
              </a:rPr>
              <a:t>під</a:t>
            </a:r>
            <a:r>
              <a:rPr lang="ru-RU" altLang="ru-UA" b="1" i="1" dirty="0">
                <a:latin typeface="Calibri" panose="020F0502020204030204" pitchFamily="34" charset="0"/>
              </a:rPr>
              <a:t> час </a:t>
            </a:r>
            <a:r>
              <a:rPr lang="ru-RU" altLang="ru-UA" b="1" i="1" dirty="0" err="1">
                <a:latin typeface="Calibri" panose="020F0502020204030204" pitchFamily="34" charset="0"/>
              </a:rPr>
              <a:t>плавання</a:t>
            </a:r>
            <a:r>
              <a:rPr lang="ru-RU" altLang="ru-UA" b="1" i="1" dirty="0">
                <a:latin typeface="Calibri" panose="020F0502020204030204" pitchFamily="34" charset="0"/>
              </a:rPr>
              <a:t> на «Фрам» </a:t>
            </a:r>
            <a:r>
              <a:rPr lang="ru-RU" altLang="ru-UA" b="1" i="1" dirty="0" err="1">
                <a:latin typeface="Calibri" panose="020F0502020204030204" pitchFamily="34" charset="0"/>
              </a:rPr>
              <a:t>спостерігав</a:t>
            </a:r>
            <a:r>
              <a:rPr lang="ru-RU" altLang="ru-UA" b="1" i="1" dirty="0">
                <a:latin typeface="Calibri" panose="020F0502020204030204" pitchFamily="34" charset="0"/>
              </a:rPr>
              <a:t> </a:t>
            </a:r>
            <a:r>
              <a:rPr lang="ru-RU" altLang="ru-UA" b="1" i="1" dirty="0" err="1">
                <a:latin typeface="Calibri" panose="020F0502020204030204" pitchFamily="34" charset="0"/>
              </a:rPr>
              <a:t>поява</a:t>
            </a:r>
            <a:r>
              <a:rPr lang="ru-RU" altLang="ru-UA" b="1" i="1" dirty="0">
                <a:latin typeface="Calibri" panose="020F0502020204030204" pitchFamily="34" charset="0"/>
              </a:rPr>
              <a:t> на </a:t>
            </a:r>
            <a:r>
              <a:rPr lang="ru-RU" altLang="ru-UA" b="1" i="1" dirty="0" err="1">
                <a:latin typeface="Calibri" panose="020F0502020204030204" pitchFamily="34" charset="0"/>
              </a:rPr>
              <a:t>льоду</a:t>
            </a:r>
            <a:r>
              <a:rPr lang="ru-RU" altLang="ru-UA" b="1" i="1" dirty="0">
                <a:latin typeface="Calibri" panose="020F0502020204030204" pitchFamily="34" charset="0"/>
              </a:rPr>
              <a:t> </a:t>
            </a:r>
            <a:r>
              <a:rPr lang="ru-RU" altLang="ru-UA" b="1" i="1" dirty="0" err="1">
                <a:latin typeface="Calibri" panose="020F0502020204030204" pitchFamily="34" charset="0"/>
              </a:rPr>
              <a:t>бурих</a:t>
            </a:r>
            <a:r>
              <a:rPr lang="ru-RU" altLang="ru-UA" b="1" i="1" dirty="0">
                <a:latin typeface="Calibri" panose="020F0502020204030204" pitchFamily="34" charset="0"/>
              </a:rPr>
              <a:t> </a:t>
            </a:r>
            <a:r>
              <a:rPr lang="ru-RU" altLang="ru-UA" b="1" i="1" dirty="0" err="1">
                <a:latin typeface="Calibri" panose="020F0502020204030204" pitchFamily="34" charset="0"/>
              </a:rPr>
              <a:t>плям</a:t>
            </a:r>
            <a:r>
              <a:rPr lang="ru-RU" altLang="ru-UA" b="1" i="1" dirty="0">
                <a:latin typeface="Calibri" panose="020F0502020204030204" pitchFamily="34" charset="0"/>
              </a:rPr>
              <a:t> (</a:t>
            </a:r>
            <a:r>
              <a:rPr lang="ru-RU" altLang="ru-UA" b="1" i="1" dirty="0" err="1">
                <a:latin typeface="Calibri" panose="020F0502020204030204" pitchFamily="34" charset="0"/>
              </a:rPr>
              <a:t>скупчення</a:t>
            </a:r>
            <a:r>
              <a:rPr lang="ru-RU" altLang="ru-UA" b="1" i="1" dirty="0">
                <a:latin typeface="Calibri" panose="020F0502020204030204" pitchFamily="34" charset="0"/>
              </a:rPr>
              <a:t> </a:t>
            </a:r>
            <a:r>
              <a:rPr lang="ru-RU" altLang="ru-UA" b="1" i="1" dirty="0" err="1">
                <a:latin typeface="Calibri" panose="020F0502020204030204" pitchFamily="34" charset="0"/>
              </a:rPr>
              <a:t>діатомей</a:t>
            </a:r>
            <a:r>
              <a:rPr lang="ru-RU" altLang="ru-UA" b="1" i="1" dirty="0">
                <a:latin typeface="Calibri" panose="020F0502020204030204" pitchFamily="34" charset="0"/>
              </a:rPr>
              <a:t>), </a:t>
            </a:r>
            <a:r>
              <a:rPr lang="ru-RU" altLang="ru-UA" b="1" i="1" dirty="0" err="1">
                <a:latin typeface="Calibri" panose="020F0502020204030204" pitchFamily="34" charset="0"/>
              </a:rPr>
              <a:t>під</a:t>
            </a:r>
            <a:r>
              <a:rPr lang="ru-RU" altLang="ru-UA" b="1" i="1" dirty="0">
                <a:latin typeface="Calibri" panose="020F0502020204030204" pitchFamily="34" charset="0"/>
              </a:rPr>
              <a:t> </a:t>
            </a:r>
            <a:r>
              <a:rPr lang="ru-RU" altLang="ru-UA" b="1" i="1" dirty="0" err="1">
                <a:latin typeface="Calibri" panose="020F0502020204030204" pitchFamily="34" charset="0"/>
              </a:rPr>
              <a:t>якими</a:t>
            </a:r>
            <a:r>
              <a:rPr lang="ru-RU" altLang="ru-UA" b="1" i="1" dirty="0">
                <a:latin typeface="Calibri" panose="020F0502020204030204" pitchFamily="34" charset="0"/>
              </a:rPr>
              <a:t> </a:t>
            </a:r>
            <a:r>
              <a:rPr lang="ru-RU" altLang="ru-UA" b="1" i="1" dirty="0" err="1">
                <a:latin typeface="Calibri" panose="020F0502020204030204" pitchFamily="34" charset="0"/>
              </a:rPr>
              <a:t>лід</a:t>
            </a:r>
            <a:r>
              <a:rPr lang="ru-RU" altLang="ru-UA" b="1" i="1" dirty="0">
                <a:latin typeface="Calibri" panose="020F0502020204030204" pitchFamily="34" charset="0"/>
              </a:rPr>
              <a:t> </a:t>
            </a:r>
            <a:r>
              <a:rPr lang="ru-RU" altLang="ru-UA" b="1" i="1" dirty="0" err="1">
                <a:latin typeface="Calibri" panose="020F0502020204030204" pitchFamily="34" charset="0"/>
              </a:rPr>
              <a:t>швидко</a:t>
            </a:r>
            <a:r>
              <a:rPr lang="ru-RU" altLang="ru-UA" b="1" i="1" dirty="0">
                <a:latin typeface="Calibri" panose="020F0502020204030204" pitchFamily="34" charset="0"/>
              </a:rPr>
              <a:t> </a:t>
            </a:r>
            <a:r>
              <a:rPr lang="ru-RU" altLang="ru-UA" b="1" i="1" dirty="0" err="1">
                <a:latin typeface="Calibri" panose="020F0502020204030204" pitchFamily="34" charset="0"/>
              </a:rPr>
              <a:t>танув</a:t>
            </a:r>
            <a:r>
              <a:rPr lang="ru-RU" altLang="ru-UA" b="1" i="1" dirty="0">
                <a:latin typeface="Calibri" panose="020F0502020204030204" pitchFamily="34" charset="0"/>
              </a:rPr>
              <a:t>.</a:t>
            </a:r>
          </a:p>
        </p:txBody>
      </p:sp>
      <p:pic>
        <p:nvPicPr>
          <p:cNvPr id="52227" name="Рисунок 2" descr="Fridtjof_Nansen.jpg">
            <a:extLst>
              <a:ext uri="{FF2B5EF4-FFF2-40B4-BE49-F238E27FC236}">
                <a16:creationId xmlns:a16="http://schemas.microsoft.com/office/drawing/2014/main" id="{9CB5E39B-39F3-045B-CF27-25E666B65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4" y="3143250"/>
            <a:ext cx="2414587"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Рисунок 4" descr="FRAM002.jpg">
            <a:extLst>
              <a:ext uri="{FF2B5EF4-FFF2-40B4-BE49-F238E27FC236}">
                <a16:creationId xmlns:a16="http://schemas.microsoft.com/office/drawing/2014/main" id="{7805366E-F104-B681-9BA6-80BE65FEC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814" y="3071813"/>
            <a:ext cx="3863975"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2EF5C10-30B7-2B5C-E61F-8361A6369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Содержимое 4" descr="b5g0382.jpg">
            <a:extLst>
              <a:ext uri="{FF2B5EF4-FFF2-40B4-BE49-F238E27FC236}">
                <a16:creationId xmlns:a16="http://schemas.microsoft.com/office/drawing/2014/main" id="{7F225C2D-9B09-DB4F-0B2C-4691684708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1" y="357188"/>
            <a:ext cx="5383213" cy="5383212"/>
          </a:xfrm>
        </p:spPr>
      </p:pic>
      <p:sp>
        <p:nvSpPr>
          <p:cNvPr id="53251" name="Прямоугольник 3">
            <a:extLst>
              <a:ext uri="{FF2B5EF4-FFF2-40B4-BE49-F238E27FC236}">
                <a16:creationId xmlns:a16="http://schemas.microsoft.com/office/drawing/2014/main" id="{2FCE415D-7F99-316E-73ED-2E3CADE25448}"/>
              </a:ext>
            </a:extLst>
          </p:cNvPr>
          <p:cNvSpPr>
            <a:spLocks noChangeArrowheads="1"/>
          </p:cNvSpPr>
          <p:nvPr/>
        </p:nvSpPr>
        <p:spPr bwMode="auto">
          <a:xfrm>
            <a:off x="5310189" y="5786438"/>
            <a:ext cx="4429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Пеннатофіцієва  діатомея </a:t>
            </a:r>
          </a:p>
          <a:p>
            <a:pPr eaLnBrk="1" hangingPunct="1"/>
            <a:r>
              <a:rPr lang="ru-RU" altLang="ru-UA" sz="2400" b="1" i="1">
                <a:latin typeface="Calibri" panose="020F0502020204030204" pitchFamily="34" charset="0"/>
              </a:rPr>
              <a:t>(</a:t>
            </a:r>
            <a:r>
              <a:rPr lang="en-US" altLang="ru-UA" sz="2400" b="1" i="1">
                <a:latin typeface="Calibri" panose="020F0502020204030204" pitchFamily="34" charset="0"/>
              </a:rPr>
              <a:t>Cymbella lanceolata)</a:t>
            </a:r>
            <a:endParaRPr lang="ru-RU" altLang="ru-UA" sz="2400" b="1" i="1">
              <a:latin typeface="Calibri" panose="020F0502020204030204" pitchFamily="34" charset="0"/>
            </a:endParaRPr>
          </a:p>
        </p:txBody>
      </p:sp>
      <p:sp>
        <p:nvSpPr>
          <p:cNvPr id="53252" name="Прямоугольник 5">
            <a:extLst>
              <a:ext uri="{FF2B5EF4-FFF2-40B4-BE49-F238E27FC236}">
                <a16:creationId xmlns:a16="http://schemas.microsoft.com/office/drawing/2014/main" id="{26362F26-6DDE-AF39-3AF2-E6E83C6AA078}"/>
              </a:ext>
            </a:extLst>
          </p:cNvPr>
          <p:cNvSpPr>
            <a:spLocks noChangeArrowheads="1"/>
          </p:cNvSpPr>
          <p:nvPr/>
        </p:nvSpPr>
        <p:spPr bwMode="auto">
          <a:xfrm>
            <a:off x="1881189" y="1857376"/>
            <a:ext cx="26431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В одному тільки літрі води, взятої з поверхні океану, діатомей може виявитися до 15 тисяч.</a:t>
            </a:r>
            <a:endParaRPr lang="ru-RU" altLang="ru-UA" sz="2000" b="1" i="1">
              <a:latin typeface="Calibri" panose="020F0502020204030204" pitchFamily="34" charset="0"/>
            </a:endParaRP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E0C140F-882D-895E-9A22-8EAF3BD23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Содержимое 4" descr="b5g0384.jpg">
            <a:extLst>
              <a:ext uri="{FF2B5EF4-FFF2-40B4-BE49-F238E27FC236}">
                <a16:creationId xmlns:a16="http://schemas.microsoft.com/office/drawing/2014/main" id="{3DFE0D24-3A4E-58B2-1D17-9962BF80B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642939"/>
            <a:ext cx="6605588" cy="4954587"/>
          </a:xfrm>
        </p:spPr>
      </p:pic>
      <p:sp>
        <p:nvSpPr>
          <p:cNvPr id="54275" name="Прямоугольник 5">
            <a:extLst>
              <a:ext uri="{FF2B5EF4-FFF2-40B4-BE49-F238E27FC236}">
                <a16:creationId xmlns:a16="http://schemas.microsoft.com/office/drawing/2014/main" id="{18069C3B-42A4-87AF-8D0C-1A512D54AD85}"/>
              </a:ext>
            </a:extLst>
          </p:cNvPr>
          <p:cNvSpPr>
            <a:spLocks noChangeArrowheads="1"/>
          </p:cNvSpPr>
          <p:nvPr/>
        </p:nvSpPr>
        <p:spPr bwMode="auto">
          <a:xfrm>
            <a:off x="4452939" y="5715001"/>
            <a:ext cx="557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Мерідіон круговий (</a:t>
            </a:r>
            <a:r>
              <a:rPr lang="en-US" altLang="ru-UA" sz="2400" b="1" i="1">
                <a:latin typeface="Calibri" panose="020F0502020204030204" pitchFamily="34" charset="0"/>
              </a:rPr>
              <a:t>Meridion circulare). </a:t>
            </a:r>
            <a:endParaRPr lang="ru-RU" altLang="ru-UA" sz="2400" b="1" i="1">
              <a:latin typeface="Calibri" panose="020F0502020204030204" pitchFamily="34" charset="0"/>
            </a:endParaRPr>
          </a:p>
        </p:txBody>
      </p:sp>
      <p:sp>
        <p:nvSpPr>
          <p:cNvPr id="54276" name="Прямоугольник 6">
            <a:extLst>
              <a:ext uri="{FF2B5EF4-FFF2-40B4-BE49-F238E27FC236}">
                <a16:creationId xmlns:a16="http://schemas.microsoft.com/office/drawing/2014/main" id="{FD765347-4DD9-C735-2A0B-9B8A27F25F1F}"/>
              </a:ext>
            </a:extLst>
          </p:cNvPr>
          <p:cNvSpPr>
            <a:spLocks noChangeArrowheads="1"/>
          </p:cNvSpPr>
          <p:nvPr/>
        </p:nvSpPr>
        <p:spPr bwMode="auto">
          <a:xfrm>
            <a:off x="1809751" y="1571626"/>
            <a:ext cx="22145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Водорості-сапробіонти, мешкають у водоймах сильно забруднених органічним сміттям.</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95FB086D-89D6-6C15-8F74-A3E48AA23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4">
            <a:extLst>
              <a:ext uri="{FF2B5EF4-FFF2-40B4-BE49-F238E27FC236}">
                <a16:creationId xmlns:a16="http://schemas.microsoft.com/office/drawing/2014/main" id="{6974E2AC-758E-2CDB-BFC7-50D6BA478E73}"/>
              </a:ext>
            </a:extLst>
          </p:cNvPr>
          <p:cNvSpPr txBox="1">
            <a:spLocks noChangeArrowheads="1"/>
          </p:cNvSpPr>
          <p:nvPr/>
        </p:nvSpPr>
        <p:spPr bwMode="auto">
          <a:xfrm>
            <a:off x="1881189" y="142875"/>
            <a:ext cx="207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3200" b="1" i="1">
                <a:latin typeface="Calibri" panose="020F0502020204030204" pitchFamily="34" charset="0"/>
              </a:rPr>
              <a:t>Значення. </a:t>
            </a:r>
            <a:endParaRPr lang="ru-RU" altLang="ru-UA" sz="3200" b="1" i="1">
              <a:latin typeface="Calibri" panose="020F0502020204030204" pitchFamily="34" charset="0"/>
            </a:endParaRPr>
          </a:p>
        </p:txBody>
      </p:sp>
      <p:sp>
        <p:nvSpPr>
          <p:cNvPr id="55299" name="Прямоугольник 5">
            <a:extLst>
              <a:ext uri="{FF2B5EF4-FFF2-40B4-BE49-F238E27FC236}">
                <a16:creationId xmlns:a16="http://schemas.microsoft.com/office/drawing/2014/main" id="{445645B7-051F-8159-A2EF-243F7E982FD8}"/>
              </a:ext>
            </a:extLst>
          </p:cNvPr>
          <p:cNvSpPr>
            <a:spLocks noChangeArrowheads="1"/>
          </p:cNvSpPr>
          <p:nvPr/>
        </p:nvSpPr>
        <p:spPr bwMode="auto">
          <a:xfrm>
            <a:off x="1738313" y="714376"/>
            <a:ext cx="6286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1.Це джерело органічної речовини, що становить кормову базу для тварин організмів - безхребетних, риб, ссавців</a:t>
            </a:r>
          </a:p>
        </p:txBody>
      </p:sp>
      <p:sp>
        <p:nvSpPr>
          <p:cNvPr id="55300" name="Прямоугольник 6">
            <a:extLst>
              <a:ext uri="{FF2B5EF4-FFF2-40B4-BE49-F238E27FC236}">
                <a16:creationId xmlns:a16="http://schemas.microsoft.com/office/drawing/2014/main" id="{1D4DD1A8-98B0-57EC-564E-5693FC2EDA5E}"/>
              </a:ext>
            </a:extLst>
          </p:cNvPr>
          <p:cNvSpPr>
            <a:spLocks noChangeArrowheads="1"/>
          </p:cNvSpPr>
          <p:nvPr/>
        </p:nvSpPr>
        <p:spPr bwMode="auto">
          <a:xfrm>
            <a:off x="1738313" y="1571626"/>
            <a:ext cx="6286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 2. За вмістом білків і жирів діатомеї не поступаються хлібним злакам ..</a:t>
            </a:r>
          </a:p>
        </p:txBody>
      </p:sp>
      <p:sp>
        <p:nvSpPr>
          <p:cNvPr id="55301" name="Прямоугольник 7">
            <a:extLst>
              <a:ext uri="{FF2B5EF4-FFF2-40B4-BE49-F238E27FC236}">
                <a16:creationId xmlns:a16="http://schemas.microsoft.com/office/drawing/2014/main" id="{752E55E3-83D2-C5A3-2EA2-E5E88D66A581}"/>
              </a:ext>
            </a:extLst>
          </p:cNvPr>
          <p:cNvSpPr>
            <a:spLocks noChangeArrowheads="1"/>
          </p:cNvSpPr>
          <p:nvPr/>
        </p:nvSpPr>
        <p:spPr bwMode="auto">
          <a:xfrm>
            <a:off x="1738314" y="2357439"/>
            <a:ext cx="6357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3. У результаті фотосинтезу діатомей виділяють у воду величезна кількість кисню, що подібна хіба з таким, який виділяється всією масою вищих рослин на землі.</a:t>
            </a:r>
          </a:p>
        </p:txBody>
      </p:sp>
      <p:sp>
        <p:nvSpPr>
          <p:cNvPr id="55302" name="Прямоугольник 8">
            <a:extLst>
              <a:ext uri="{FF2B5EF4-FFF2-40B4-BE49-F238E27FC236}">
                <a16:creationId xmlns:a16="http://schemas.microsoft.com/office/drawing/2014/main" id="{00715250-38A4-BBF8-D816-6679D84407F3}"/>
              </a:ext>
            </a:extLst>
          </p:cNvPr>
          <p:cNvSpPr>
            <a:spLocks noChangeArrowheads="1"/>
          </p:cNvSpPr>
          <p:nvPr/>
        </p:nvSpPr>
        <p:spPr bwMode="auto">
          <a:xfrm>
            <a:off x="1809750" y="3500439"/>
            <a:ext cx="4286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4. Багато видів діатомей беруть участь у процесах природного очищення води в стічних водоймищах. </a:t>
            </a:r>
          </a:p>
        </p:txBody>
      </p:sp>
      <p:sp>
        <p:nvSpPr>
          <p:cNvPr id="55303" name="Прямоугольник 9">
            <a:extLst>
              <a:ext uri="{FF2B5EF4-FFF2-40B4-BE49-F238E27FC236}">
                <a16:creationId xmlns:a16="http://schemas.microsoft.com/office/drawing/2014/main" id="{8B87625C-B234-6100-5433-0115FE5898CF}"/>
              </a:ext>
            </a:extLst>
          </p:cNvPr>
          <p:cNvSpPr>
            <a:spLocks noChangeArrowheads="1"/>
          </p:cNvSpPr>
          <p:nvPr/>
        </p:nvSpPr>
        <p:spPr bwMode="auto">
          <a:xfrm>
            <a:off x="1809750" y="5000626"/>
            <a:ext cx="57864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a:latin typeface="Calibri" panose="020F0502020204030204" pitchFamily="34" charset="0"/>
              </a:rPr>
              <a:t>5. Завдяки доброму стані панцирів, що утворюють на дні водойм відкладення - діатоміти, вчені отримали можливість визначати вік тих чи інших порід, а також вирішувати питання еволюції цієї своєрідної групи.</a:t>
            </a:r>
          </a:p>
        </p:txBody>
      </p:sp>
      <p:pic>
        <p:nvPicPr>
          <p:cNvPr id="13" name="Рисунок 12" descr="016.jpg">
            <a:extLst>
              <a:ext uri="{FF2B5EF4-FFF2-40B4-BE49-F238E27FC236}">
                <a16:creationId xmlns:a16="http://schemas.microsoft.com/office/drawing/2014/main" id="{F8F76028-9C50-F07A-6D71-16E273BD1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75" y="4857751"/>
            <a:ext cx="229393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descr="09 aerazia akvarium.jpg">
            <a:extLst>
              <a:ext uri="{FF2B5EF4-FFF2-40B4-BE49-F238E27FC236}">
                <a16:creationId xmlns:a16="http://schemas.microsoft.com/office/drawing/2014/main" id="{173AD184-1576-E859-0EED-872518111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6" y="2214563"/>
            <a:ext cx="21431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descr="kit.jpg">
            <a:extLst>
              <a:ext uri="{FF2B5EF4-FFF2-40B4-BE49-F238E27FC236}">
                <a16:creationId xmlns:a16="http://schemas.microsoft.com/office/drawing/2014/main" id="{1BDCC727-3669-4E3B-C9E5-176BB8C76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0" y="44450"/>
            <a:ext cx="23574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descr="j0199271.wmf">
            <a:extLst>
              <a:ext uri="{FF2B5EF4-FFF2-40B4-BE49-F238E27FC236}">
                <a16:creationId xmlns:a16="http://schemas.microsoft.com/office/drawing/2014/main" id="{EF01659A-7D02-8F85-3E6F-43CD1E8FA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64" y="3357563"/>
            <a:ext cx="2147887"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40BED56-E23E-ADA1-EEC1-445B799E6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Прямоугольник 3">
            <a:extLst>
              <a:ext uri="{FF2B5EF4-FFF2-40B4-BE49-F238E27FC236}">
                <a16:creationId xmlns:a16="http://schemas.microsoft.com/office/drawing/2014/main" id="{A6F44F2E-D181-0DF0-1E38-E9DB18AF647E}"/>
              </a:ext>
            </a:extLst>
          </p:cNvPr>
          <p:cNvSpPr>
            <a:spLocks noChangeArrowheads="1"/>
          </p:cNvSpPr>
          <p:nvPr/>
        </p:nvSpPr>
        <p:spPr bwMode="auto">
          <a:xfrm>
            <a:off x="1952625" y="285751"/>
            <a:ext cx="83581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000" b="1" i="1">
                <a:latin typeface="Calibri" panose="020F0502020204030204" pitchFamily="34" charset="0"/>
              </a:rPr>
              <a:t>6. Діатоміти широко використовуються в різних галузях промисловості - з них виготовляють легкі цеглини і застосовують як добавку до різних сортів цементу. Плиткою  із діатоміту облицьований купол собору святої Софії в Стамбулі. Дуже широке застосування знайшли діатоміти в якості фільтруючого матеріалу при виробництві різних олій, жирів, у цукрової та хімічної промисловості.</a:t>
            </a:r>
          </a:p>
        </p:txBody>
      </p:sp>
      <p:pic>
        <p:nvPicPr>
          <p:cNvPr id="56323" name="Рисунок 4" descr="698084898_87998d9cb2.jpg">
            <a:extLst>
              <a:ext uri="{FF2B5EF4-FFF2-40B4-BE49-F238E27FC236}">
                <a16:creationId xmlns:a16="http://schemas.microsoft.com/office/drawing/2014/main" id="{CEDC79C4-6E32-0F81-1A2F-385674BE9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786063"/>
            <a:ext cx="5214938"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Рисунок 5" descr="116529020_8f018da77e.jpg">
            <a:extLst>
              <a:ext uri="{FF2B5EF4-FFF2-40B4-BE49-F238E27FC236}">
                <a16:creationId xmlns:a16="http://schemas.microsoft.com/office/drawing/2014/main" id="{05E279EA-44B9-45BC-C04E-E689A2897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9" y="2428875"/>
            <a:ext cx="30241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8E6B9394-74C9-9B48-E5CA-C6B3810CB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Содержимое 4" descr="pleurosigma.jpg">
            <a:extLst>
              <a:ext uri="{FF2B5EF4-FFF2-40B4-BE49-F238E27FC236}">
                <a16:creationId xmlns:a16="http://schemas.microsoft.com/office/drawing/2014/main" id="{B72B528A-4789-73BC-E102-E8AEA597F5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81500" y="2214563"/>
            <a:ext cx="6102350" cy="4525962"/>
          </a:xfrm>
        </p:spPr>
      </p:pic>
      <p:sp>
        <p:nvSpPr>
          <p:cNvPr id="57347" name="Прямоугольник 3">
            <a:extLst>
              <a:ext uri="{FF2B5EF4-FFF2-40B4-BE49-F238E27FC236}">
                <a16:creationId xmlns:a16="http://schemas.microsoft.com/office/drawing/2014/main" id="{4BC5A735-773A-C6EA-CC71-7E6AA69C8424}"/>
              </a:ext>
            </a:extLst>
          </p:cNvPr>
          <p:cNvSpPr>
            <a:spLocks noChangeArrowheads="1"/>
          </p:cNvSpPr>
          <p:nvPr/>
        </p:nvSpPr>
        <p:spPr bwMode="auto">
          <a:xfrm>
            <a:off x="1738314" y="3571875"/>
            <a:ext cx="2428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Плевросігма (морські діатомові)</a:t>
            </a:r>
          </a:p>
        </p:txBody>
      </p:sp>
      <p:sp>
        <p:nvSpPr>
          <p:cNvPr id="57348" name="Прямоугольник 5">
            <a:extLst>
              <a:ext uri="{FF2B5EF4-FFF2-40B4-BE49-F238E27FC236}">
                <a16:creationId xmlns:a16="http://schemas.microsoft.com/office/drawing/2014/main" id="{728CA334-A6FC-8272-EA0D-618EBC46F739}"/>
              </a:ext>
            </a:extLst>
          </p:cNvPr>
          <p:cNvSpPr>
            <a:spLocks noChangeArrowheads="1"/>
          </p:cNvSpPr>
          <p:nvPr/>
        </p:nvSpPr>
        <p:spPr bwMode="auto">
          <a:xfrm>
            <a:off x="2723052" y="221048"/>
            <a:ext cx="8715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b="1" i="1" dirty="0" err="1">
                <a:latin typeface="Calibri" panose="020F0502020204030204" pitchFamily="34" charset="0"/>
              </a:rPr>
              <a:t>Діатомові</a:t>
            </a:r>
            <a:r>
              <a:rPr lang="ru-RU" altLang="ru-UA" b="1" i="1" dirty="0">
                <a:latin typeface="Calibri" panose="020F0502020204030204" pitchFamily="34" charset="0"/>
              </a:rPr>
              <a:t> </a:t>
            </a:r>
            <a:r>
              <a:rPr lang="ru-RU" altLang="ru-UA" b="1" i="1" dirty="0" err="1">
                <a:latin typeface="Calibri" panose="020F0502020204030204" pitchFamily="34" charset="0"/>
              </a:rPr>
              <a:t>являють</a:t>
            </a:r>
            <a:r>
              <a:rPr lang="ru-RU" altLang="ru-UA" b="1" i="1" dirty="0">
                <a:latin typeface="Calibri" panose="020F0502020204030204" pitchFamily="34" charset="0"/>
              </a:rPr>
              <a:t> собою не </a:t>
            </a:r>
            <a:r>
              <a:rPr lang="ru-RU" altLang="ru-UA" b="1" i="1" dirty="0" err="1">
                <a:latin typeface="Calibri" panose="020F0502020204030204" pitchFamily="34" charset="0"/>
              </a:rPr>
              <a:t>тільки</a:t>
            </a:r>
            <a:r>
              <a:rPr lang="ru-RU" altLang="ru-UA" b="1" i="1" dirty="0">
                <a:latin typeface="Calibri" panose="020F0502020204030204" pitchFamily="34" charset="0"/>
              </a:rPr>
              <a:t> </a:t>
            </a:r>
            <a:r>
              <a:rPr lang="ru-RU" altLang="ru-UA" b="1" i="1" dirty="0" err="1">
                <a:latin typeface="Calibri" panose="020F0502020204030204" pitchFamily="34" charset="0"/>
              </a:rPr>
              <a:t>цікавий</a:t>
            </a:r>
            <a:r>
              <a:rPr lang="ru-RU" altLang="ru-UA" b="1" i="1" dirty="0">
                <a:latin typeface="Calibri" panose="020F0502020204030204" pitchFamily="34" charset="0"/>
              </a:rPr>
              <a:t> </a:t>
            </a:r>
            <a:r>
              <a:rPr lang="ru-RU" altLang="ru-UA" b="1" i="1" dirty="0" err="1">
                <a:latin typeface="Calibri" panose="020F0502020204030204" pitchFamily="34" charset="0"/>
              </a:rPr>
              <a:t>науковий</a:t>
            </a:r>
            <a:r>
              <a:rPr lang="ru-RU" altLang="ru-UA" b="1" i="1" dirty="0">
                <a:latin typeface="Calibri" panose="020F0502020204030204" pitchFamily="34" charset="0"/>
              </a:rPr>
              <a:t> </a:t>
            </a:r>
            <a:r>
              <a:rPr lang="ru-RU" altLang="ru-UA" b="1" i="1" dirty="0" err="1">
                <a:latin typeface="Calibri" panose="020F0502020204030204" pitchFamily="34" charset="0"/>
              </a:rPr>
              <a:t>об'єкт</a:t>
            </a:r>
            <a:r>
              <a:rPr lang="ru-RU" altLang="ru-UA" b="1" i="1" dirty="0">
                <a:latin typeface="Calibri" panose="020F0502020204030204" pitchFamily="34" charset="0"/>
              </a:rPr>
              <a:t>, але є </a:t>
            </a:r>
            <a:r>
              <a:rPr lang="ru-RU" altLang="ru-UA" b="1" i="1" dirty="0" err="1">
                <a:latin typeface="Calibri" panose="020F0502020204030204" pitchFamily="34" charset="0"/>
              </a:rPr>
              <a:t>ще</a:t>
            </a:r>
            <a:r>
              <a:rPr lang="ru-RU" altLang="ru-UA" b="1" i="1" dirty="0">
                <a:latin typeface="Calibri" panose="020F0502020204030204" pitchFamily="34" charset="0"/>
              </a:rPr>
              <a:t> й предметом </a:t>
            </a:r>
            <a:r>
              <a:rPr lang="ru-RU" altLang="ru-UA" b="1" i="1" dirty="0" err="1">
                <a:latin typeface="Calibri" panose="020F0502020204030204" pitchFamily="34" charset="0"/>
              </a:rPr>
              <a:t>захоплення</a:t>
            </a:r>
            <a:r>
              <a:rPr lang="ru-RU" altLang="ru-UA" b="1" i="1" dirty="0">
                <a:latin typeface="Calibri" panose="020F0502020204030204" pitchFamily="34" charset="0"/>
              </a:rPr>
              <a:t>. </a:t>
            </a:r>
            <a:r>
              <a:rPr lang="ru-RU" altLang="ru-UA" b="1" i="1" dirty="0" err="1">
                <a:latin typeface="Calibri" panose="020F0502020204030204" pitchFamily="34" charset="0"/>
              </a:rPr>
              <a:t>Фотографії</a:t>
            </a:r>
            <a:r>
              <a:rPr lang="ru-RU" altLang="ru-UA" b="1" i="1" dirty="0">
                <a:latin typeface="Calibri" panose="020F0502020204030204" pitchFamily="34" charset="0"/>
              </a:rPr>
              <a:t> </a:t>
            </a:r>
            <a:r>
              <a:rPr lang="ru-RU" altLang="ru-UA" b="1" i="1" dirty="0" err="1">
                <a:latin typeface="Calibri" panose="020F0502020204030204" pitchFamily="34" charset="0"/>
              </a:rPr>
              <a:t>їх</a:t>
            </a:r>
            <a:r>
              <a:rPr lang="ru-RU" altLang="ru-UA" b="1" i="1" dirty="0">
                <a:latin typeface="Calibri" panose="020F0502020204030204" pitchFamily="34" charset="0"/>
              </a:rPr>
              <a:t> </a:t>
            </a:r>
            <a:r>
              <a:rPr lang="ru-RU" altLang="ru-UA" b="1" i="1" dirty="0" err="1">
                <a:latin typeface="Calibri" panose="020F0502020204030204" pitchFamily="34" charset="0"/>
              </a:rPr>
              <a:t>різноманітних</a:t>
            </a:r>
            <a:r>
              <a:rPr lang="ru-RU" altLang="ru-UA" b="1" i="1" dirty="0">
                <a:latin typeface="Calibri" panose="020F0502020204030204" pitchFamily="34" charset="0"/>
              </a:rPr>
              <a:t> </a:t>
            </a:r>
            <a:r>
              <a:rPr lang="ru-RU" altLang="ru-UA" b="1" i="1" dirty="0" err="1">
                <a:latin typeface="Calibri" panose="020F0502020204030204" pitchFamily="34" charset="0"/>
              </a:rPr>
              <a:t>панцирів</a:t>
            </a:r>
            <a:r>
              <a:rPr lang="ru-RU" altLang="ru-UA" b="1" i="1" dirty="0">
                <a:latin typeface="Calibri" panose="020F0502020204030204" pitchFamily="34" charset="0"/>
              </a:rPr>
              <a:t> часто </a:t>
            </a:r>
            <a:r>
              <a:rPr lang="ru-RU" altLang="ru-UA" b="1" i="1" dirty="0" err="1">
                <a:latin typeface="Calibri" panose="020F0502020204030204" pitchFamily="34" charset="0"/>
              </a:rPr>
              <a:t>виглядають</a:t>
            </a:r>
            <a:r>
              <a:rPr lang="ru-RU" altLang="ru-UA" b="1" i="1" dirty="0">
                <a:latin typeface="Calibri" panose="020F0502020204030204" pitchFamily="34" charset="0"/>
              </a:rPr>
              <a:t> як </a:t>
            </a:r>
            <a:r>
              <a:rPr lang="ru-RU" altLang="ru-UA" b="1" i="1" dirty="0" err="1">
                <a:latin typeface="Calibri" panose="020F0502020204030204" pitchFamily="34" charset="0"/>
              </a:rPr>
              <a:t>дивовижні</a:t>
            </a:r>
            <a:r>
              <a:rPr lang="ru-RU" altLang="ru-UA" b="1" i="1" dirty="0">
                <a:latin typeface="Calibri" panose="020F0502020204030204" pitchFamily="34" charset="0"/>
              </a:rPr>
              <a:t>, </a:t>
            </a:r>
            <a:r>
              <a:rPr lang="ru-RU" altLang="ru-UA" b="1" i="1" dirty="0" err="1">
                <a:latin typeface="Calibri" panose="020F0502020204030204" pitchFamily="34" charset="0"/>
              </a:rPr>
              <a:t>неземні</a:t>
            </a:r>
            <a:r>
              <a:rPr lang="ru-RU" altLang="ru-UA" b="1" i="1" dirty="0">
                <a:latin typeface="Calibri" panose="020F0502020204030204" pitchFamily="34" charset="0"/>
              </a:rPr>
              <a:t> </a:t>
            </a:r>
            <a:r>
              <a:rPr lang="ru-RU" altLang="ru-UA" b="1" i="1" dirty="0" err="1">
                <a:latin typeface="Calibri" panose="020F0502020204030204" pitchFamily="34" charset="0"/>
              </a:rPr>
              <a:t>картини</a:t>
            </a:r>
            <a:r>
              <a:rPr lang="ru-RU" altLang="ru-UA" b="1" i="1" dirty="0">
                <a:latin typeface="Calibri" panose="020F0502020204030204" pitchFamily="34" charset="0"/>
              </a:rPr>
              <a:t>. Далеко </a:t>
            </a:r>
            <a:r>
              <a:rPr lang="ru-RU" altLang="ru-UA" b="1" i="1" dirty="0" err="1">
                <a:latin typeface="Calibri" panose="020F0502020204030204" pitchFamily="34" charset="0"/>
              </a:rPr>
              <a:t>зробивши</a:t>
            </a:r>
            <a:r>
              <a:rPr lang="ru-RU" altLang="ru-UA" b="1" i="1" dirty="0">
                <a:latin typeface="Calibri" panose="020F0502020204030204" pitchFamily="34" charset="0"/>
              </a:rPr>
              <a:t>  крок </a:t>
            </a:r>
            <a:r>
              <a:rPr lang="ru-RU" altLang="ru-UA" b="1" i="1" dirty="0" err="1">
                <a:latin typeface="Calibri" panose="020F0502020204030204" pitchFamily="34" charset="0"/>
              </a:rPr>
              <a:t>техніка</a:t>
            </a:r>
            <a:r>
              <a:rPr lang="ru-RU" altLang="ru-UA" b="1" i="1" dirty="0">
                <a:latin typeface="Calibri" panose="020F0502020204030204" pitchFamily="34" charset="0"/>
              </a:rPr>
              <a:t> </a:t>
            </a:r>
            <a:r>
              <a:rPr lang="ru-RU" altLang="ru-UA" b="1" i="1" dirty="0" err="1">
                <a:latin typeface="Calibri" panose="020F0502020204030204" pitchFamily="34" charset="0"/>
              </a:rPr>
              <a:t>дозволяє</a:t>
            </a:r>
            <a:r>
              <a:rPr lang="ru-RU" altLang="ru-UA" b="1" i="1" dirty="0">
                <a:latin typeface="Calibri" panose="020F0502020204030204" pitchFamily="34" charset="0"/>
              </a:rPr>
              <a:t> </a:t>
            </a:r>
            <a:r>
              <a:rPr lang="ru-RU" altLang="ru-UA" b="1" i="1" dirty="0" err="1">
                <a:latin typeface="Calibri" panose="020F0502020204030204" pitchFamily="34" charset="0"/>
              </a:rPr>
              <a:t>відобразити</a:t>
            </a:r>
            <a:r>
              <a:rPr lang="ru-RU" altLang="ru-UA" b="1" i="1" dirty="0">
                <a:latin typeface="Calibri" panose="020F0502020204030204" pitchFamily="34" charset="0"/>
              </a:rPr>
              <a:t> </a:t>
            </a:r>
            <a:r>
              <a:rPr lang="ru-RU" altLang="ru-UA" b="1" i="1" dirty="0" err="1">
                <a:latin typeface="Calibri" panose="020F0502020204030204" pitchFamily="34" charset="0"/>
              </a:rPr>
              <a:t>всі</a:t>
            </a:r>
            <a:r>
              <a:rPr lang="ru-RU" altLang="ru-UA" b="1" i="1" dirty="0">
                <a:latin typeface="Calibri" panose="020F0502020204030204" pitchFamily="34" charset="0"/>
              </a:rPr>
              <a:t> </a:t>
            </a:r>
            <a:r>
              <a:rPr lang="ru-RU" altLang="ru-UA" b="1" i="1" dirty="0" err="1">
                <a:latin typeface="Calibri" panose="020F0502020204030204" pitchFamily="34" charset="0"/>
              </a:rPr>
              <a:t>тонкощі</a:t>
            </a:r>
            <a:r>
              <a:rPr lang="ru-RU" altLang="ru-UA" b="1" i="1" dirty="0">
                <a:latin typeface="Calibri" panose="020F0502020204030204" pitchFamily="34" charset="0"/>
              </a:rPr>
              <a:t> </a:t>
            </a:r>
            <a:r>
              <a:rPr lang="ru-RU" altLang="ru-UA" b="1" i="1" dirty="0" err="1">
                <a:latin typeface="Calibri" panose="020F0502020204030204" pitchFamily="34" charset="0"/>
              </a:rPr>
              <a:t>структури</a:t>
            </a:r>
            <a:r>
              <a:rPr lang="ru-RU" altLang="ru-UA" b="1" i="1" dirty="0">
                <a:latin typeface="Calibri" panose="020F0502020204030204" pitchFamily="34" charset="0"/>
              </a:rPr>
              <a:t>, </a:t>
            </a:r>
            <a:r>
              <a:rPr lang="ru-RU" altLang="ru-UA" b="1" i="1" dirty="0" err="1">
                <a:latin typeface="Calibri" panose="020F0502020204030204" pitchFamily="34" charset="0"/>
              </a:rPr>
              <a:t>передати</a:t>
            </a:r>
            <a:r>
              <a:rPr lang="ru-RU" altLang="ru-UA" b="1" i="1" dirty="0">
                <a:latin typeface="Calibri" panose="020F0502020204030204" pitchFamily="34" charset="0"/>
              </a:rPr>
              <a:t> красу </a:t>
            </a:r>
            <a:r>
              <a:rPr lang="ru-RU" altLang="ru-UA" b="1" i="1" dirty="0" err="1">
                <a:latin typeface="Calibri" panose="020F0502020204030204" pitchFamily="34" charset="0"/>
              </a:rPr>
              <a:t>природних</a:t>
            </a:r>
            <a:r>
              <a:rPr lang="ru-RU" altLang="ru-UA" b="1" i="1" dirty="0">
                <a:latin typeface="Calibri" panose="020F0502020204030204" pitchFamily="34" charset="0"/>
              </a:rPr>
              <a:t> </a:t>
            </a:r>
            <a:r>
              <a:rPr lang="ru-RU" altLang="ru-UA" b="1" i="1" dirty="0" err="1">
                <a:latin typeface="Calibri" panose="020F0502020204030204" pitchFamily="34" charset="0"/>
              </a:rPr>
              <a:t>творінь</a:t>
            </a:r>
            <a:r>
              <a:rPr lang="ru-RU" altLang="ru-UA" b="1" i="1" dirty="0">
                <a:latin typeface="Calibri" panose="020F0502020204030204" pitchFamily="34" charset="0"/>
              </a:rPr>
              <a:t>. </a:t>
            </a:r>
          </a:p>
          <a:p>
            <a:pPr eaLnBrk="1" hangingPunct="1"/>
            <a:endParaRPr lang="ru-RU" altLang="ru-UA" b="1" i="1" dirty="0">
              <a:latin typeface="Calibri" panose="020F0502020204030204" pitchFamily="34" charset="0"/>
            </a:endParaRPr>
          </a:p>
          <a:p>
            <a:pPr eaLnBrk="1" hangingPunct="1"/>
            <a:r>
              <a:rPr lang="ru-RU" altLang="ru-UA" b="1" i="1" dirty="0">
                <a:latin typeface="Calibri" panose="020F0502020204030204" pitchFamily="34" charset="0"/>
              </a:rPr>
              <a:t>Так, конкурс </a:t>
            </a:r>
            <a:r>
              <a:rPr lang="en-US" altLang="ru-UA" b="1" i="1" dirty="0">
                <a:latin typeface="Calibri" panose="020F0502020204030204" pitchFamily="34" charset="0"/>
              </a:rPr>
              <a:t>Nikon Small World </a:t>
            </a:r>
            <a:r>
              <a:rPr lang="ru-RU" altLang="ru-UA" b="1" i="1" dirty="0" err="1">
                <a:latin typeface="Calibri" panose="020F0502020204030204" pitchFamily="34" charset="0"/>
              </a:rPr>
              <a:t>щороку</a:t>
            </a:r>
            <a:r>
              <a:rPr lang="ru-RU" altLang="ru-UA" b="1" i="1" dirty="0">
                <a:latin typeface="Calibri" panose="020F0502020204030204" pitchFamily="34" charset="0"/>
              </a:rPr>
              <a:t> </a:t>
            </a:r>
            <a:r>
              <a:rPr lang="ru-RU" altLang="ru-UA" b="1" i="1" dirty="0" err="1">
                <a:latin typeface="Calibri" panose="020F0502020204030204" pitchFamily="34" charset="0"/>
              </a:rPr>
              <a:t>представляє</a:t>
            </a:r>
            <a:r>
              <a:rPr lang="ru-RU" altLang="ru-UA" b="1" i="1" dirty="0">
                <a:latin typeface="Calibri" panose="020F0502020204030204" pitchFamily="34" charset="0"/>
              </a:rPr>
              <a:t> </a:t>
            </a:r>
            <a:r>
              <a:rPr lang="ru-RU" altLang="ru-UA" b="1" i="1" dirty="0" err="1">
                <a:latin typeface="Calibri" panose="020F0502020204030204" pitchFamily="34" charset="0"/>
              </a:rPr>
              <a:t>кращі</a:t>
            </a:r>
            <a:r>
              <a:rPr lang="ru-RU" altLang="ru-UA" b="1" i="1" dirty="0">
                <a:latin typeface="Calibri" panose="020F0502020204030204" pitchFamily="34" charset="0"/>
              </a:rPr>
              <a:t> </a:t>
            </a:r>
            <a:r>
              <a:rPr lang="ru-RU" altLang="ru-UA" b="1" i="1" dirty="0" err="1">
                <a:latin typeface="Calibri" panose="020F0502020204030204" pitchFamily="34" charset="0"/>
              </a:rPr>
              <a:t>знімки</a:t>
            </a:r>
            <a:r>
              <a:rPr lang="ru-RU" altLang="ru-UA" b="1" i="1" dirty="0">
                <a:latin typeface="Calibri" panose="020F0502020204030204" pitchFamily="34" charset="0"/>
              </a:rPr>
              <a:t>, </a:t>
            </a:r>
            <a:r>
              <a:rPr lang="ru-RU" altLang="ru-UA" b="1" i="1" dirty="0" err="1">
                <a:latin typeface="Calibri" panose="020F0502020204030204" pitchFamily="34" charset="0"/>
              </a:rPr>
              <a:t>зроблені</a:t>
            </a:r>
            <a:r>
              <a:rPr lang="ru-RU" altLang="ru-UA" b="1" i="1" dirty="0">
                <a:latin typeface="Calibri" panose="020F0502020204030204" pitchFamily="34" charset="0"/>
              </a:rPr>
              <a:t> </a:t>
            </a:r>
            <a:r>
              <a:rPr lang="ru-RU" altLang="ru-UA" b="1" i="1" dirty="0" err="1">
                <a:latin typeface="Calibri" panose="020F0502020204030204" pitchFamily="34" charset="0"/>
              </a:rPr>
              <a:t>під</a:t>
            </a:r>
            <a:r>
              <a:rPr lang="ru-RU" altLang="ru-UA" b="1" i="1" dirty="0">
                <a:latin typeface="Calibri" panose="020F0502020204030204" pitchFamily="34" charset="0"/>
              </a:rPr>
              <a:t> </a:t>
            </a:r>
            <a:r>
              <a:rPr lang="ru-RU" altLang="ru-UA" b="1" i="1" dirty="0" err="1">
                <a:latin typeface="Calibri" panose="020F0502020204030204" pitchFamily="34" charset="0"/>
              </a:rPr>
              <a:t>мікроскопом</a:t>
            </a:r>
            <a:r>
              <a:rPr lang="ru-RU" altLang="ru-UA" b="1" i="1" dirty="0">
                <a:latin typeface="Calibri" panose="020F0502020204030204" pitchFamily="34" charset="0"/>
              </a:rPr>
              <a:t>, </a:t>
            </a:r>
            <a:r>
              <a:rPr lang="ru-RU" altLang="ru-UA" b="1" i="1" dirty="0" err="1">
                <a:latin typeface="Calibri" panose="020F0502020204030204" pitchFamily="34" charset="0"/>
              </a:rPr>
              <a:t>які</a:t>
            </a:r>
            <a:r>
              <a:rPr lang="ru-RU" altLang="ru-UA" b="1" i="1" dirty="0">
                <a:latin typeface="Calibri" panose="020F0502020204030204" pitchFamily="34" charset="0"/>
              </a:rPr>
              <a:t> </a:t>
            </a:r>
            <a:r>
              <a:rPr lang="ru-RU" altLang="ru-UA" b="1" i="1" dirty="0" err="1">
                <a:latin typeface="Calibri" panose="020F0502020204030204" pitchFamily="34" charset="0"/>
              </a:rPr>
              <a:t>оцінюються</a:t>
            </a:r>
            <a:r>
              <a:rPr lang="ru-RU" altLang="ru-UA" b="1" i="1" dirty="0">
                <a:latin typeface="Calibri" panose="020F0502020204030204" pitchFamily="34" charset="0"/>
              </a:rPr>
              <a:t> як з точки </a:t>
            </a:r>
            <a:r>
              <a:rPr lang="ru-RU" altLang="ru-UA" b="1" i="1" dirty="0" err="1">
                <a:latin typeface="Calibri" panose="020F0502020204030204" pitchFamily="34" charset="0"/>
              </a:rPr>
              <a:t>зору</a:t>
            </a:r>
            <a:r>
              <a:rPr lang="ru-RU" altLang="ru-UA" b="1" i="1" dirty="0">
                <a:latin typeface="Calibri" panose="020F0502020204030204" pitchFamily="34" charset="0"/>
              </a:rPr>
              <a:t> </a:t>
            </a:r>
            <a:r>
              <a:rPr lang="ru-RU" altLang="ru-UA" b="1" i="1" dirty="0" err="1">
                <a:latin typeface="Calibri" panose="020F0502020204030204" pitchFamily="34" charset="0"/>
              </a:rPr>
              <a:t>мистецтва</a:t>
            </a:r>
            <a:r>
              <a:rPr lang="ru-RU" altLang="ru-UA" b="1" i="1" dirty="0">
                <a:latin typeface="Calibri" panose="020F0502020204030204" pitchFamily="34" charset="0"/>
              </a:rPr>
              <a:t>, так і з </a:t>
            </a:r>
            <a:r>
              <a:rPr lang="ru-RU" altLang="ru-UA" b="1" i="1" dirty="0" err="1">
                <a:latin typeface="Calibri" panose="020F0502020204030204" pitchFamily="34" charset="0"/>
              </a:rPr>
              <a:t>наукової</a:t>
            </a:r>
            <a:r>
              <a:rPr lang="ru-RU" altLang="ru-UA" b="1" i="1" dirty="0">
                <a:latin typeface="Calibri" panose="020F0502020204030204" pitchFamily="34" charset="0"/>
              </a:rPr>
              <a:t> </a:t>
            </a:r>
            <a:r>
              <a:rPr lang="ru-RU" altLang="ru-UA" b="1" i="1" dirty="0" err="1">
                <a:latin typeface="Calibri" panose="020F0502020204030204" pitchFamily="34" charset="0"/>
              </a:rPr>
              <a:t>позиції</a:t>
            </a:r>
            <a:r>
              <a:rPr lang="ru-RU" altLang="ru-UA" b="1" i="1" dirty="0">
                <a:latin typeface="Calibri" panose="020F0502020204030204" pitchFamily="34" charset="0"/>
              </a:rPr>
              <a:t>.</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1B43006F-D1B5-2E0A-4656-851C231C7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Содержимое 4" descr="diat.jpg">
            <a:extLst>
              <a:ext uri="{FF2B5EF4-FFF2-40B4-BE49-F238E27FC236}">
                <a16:creationId xmlns:a16="http://schemas.microsoft.com/office/drawing/2014/main" id="{64FB9652-310B-5F6C-D5C9-6BD7210F45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0" y="214313"/>
            <a:ext cx="8643938" cy="6000750"/>
          </a:xfrm>
        </p:spPr>
      </p:pic>
      <p:sp>
        <p:nvSpPr>
          <p:cNvPr id="58371" name="Прямоугольник 3">
            <a:extLst>
              <a:ext uri="{FF2B5EF4-FFF2-40B4-BE49-F238E27FC236}">
                <a16:creationId xmlns:a16="http://schemas.microsoft.com/office/drawing/2014/main" id="{DA78CE23-6D8F-75E2-355C-B6984E60A702}"/>
              </a:ext>
            </a:extLst>
          </p:cNvPr>
          <p:cNvSpPr>
            <a:spLocks noChangeArrowheads="1"/>
          </p:cNvSpPr>
          <p:nvPr/>
        </p:nvSpPr>
        <p:spPr bwMode="auto">
          <a:xfrm>
            <a:off x="2024063" y="621506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Діатомові водорості на червоній морській водорості.</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AF0434A-C333-0632-B789-07015A07A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Прямоугольник 3">
            <a:extLst>
              <a:ext uri="{FF2B5EF4-FFF2-40B4-BE49-F238E27FC236}">
                <a16:creationId xmlns:a16="http://schemas.microsoft.com/office/drawing/2014/main" id="{30F656AC-3D0A-000F-BB38-83C70FF6CDD1}"/>
              </a:ext>
            </a:extLst>
          </p:cNvPr>
          <p:cNvSpPr>
            <a:spLocks noChangeArrowheads="1"/>
          </p:cNvSpPr>
          <p:nvPr/>
        </p:nvSpPr>
        <p:spPr bwMode="auto">
          <a:xfrm>
            <a:off x="2309813" y="285751"/>
            <a:ext cx="7421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800" b="1" i="1">
                <a:latin typeface="Calibri" panose="020F0502020204030204" pitchFamily="34" charset="0"/>
              </a:rPr>
              <a:t>Клостеріум, діатомові водорості і спірогира</a:t>
            </a:r>
          </a:p>
        </p:txBody>
      </p:sp>
      <p:pic>
        <p:nvPicPr>
          <p:cNvPr id="59395" name="Рисунок 4" descr="closterium.jpg">
            <a:extLst>
              <a:ext uri="{FF2B5EF4-FFF2-40B4-BE49-F238E27FC236}">
                <a16:creationId xmlns:a16="http://schemas.microsoft.com/office/drawing/2014/main" id="{4453860C-6B30-7B8D-DBCE-0123CAB5C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874714"/>
            <a:ext cx="8286750"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CCD3243E-9275-667E-F37C-783A92A97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descr="Изображение выглядит как текст, ткань&#10;&#10;Автоматически созданное описание">
            <a:extLst>
              <a:ext uri="{FF2B5EF4-FFF2-40B4-BE49-F238E27FC236}">
                <a16:creationId xmlns:a16="http://schemas.microsoft.com/office/drawing/2014/main" id="{052F2466-BA42-0FB9-4AE0-D66F295F2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874" y="79234"/>
            <a:ext cx="8944356" cy="6699532"/>
          </a:xfrm>
          <a:prstGeom prst="rect">
            <a:avLst/>
          </a:prstGeom>
        </p:spPr>
      </p:pic>
    </p:spTree>
    <p:extLst>
      <p:ext uri="{BB962C8B-B14F-4D97-AF65-F5344CB8AC3E}">
        <p14:creationId xmlns:p14="http://schemas.microsoft.com/office/powerpoint/2010/main" val="428030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Содержимое 4" descr="mor.jpg">
            <a:extLst>
              <a:ext uri="{FF2B5EF4-FFF2-40B4-BE49-F238E27FC236}">
                <a16:creationId xmlns:a16="http://schemas.microsoft.com/office/drawing/2014/main" id="{472B8E7F-39FA-E5D7-33AC-636EEDDE90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723" y="934221"/>
            <a:ext cx="8718550" cy="5715000"/>
          </a:xfrm>
        </p:spPr>
      </p:pic>
      <p:sp>
        <p:nvSpPr>
          <p:cNvPr id="60419" name="Прямоугольник 3">
            <a:extLst>
              <a:ext uri="{FF2B5EF4-FFF2-40B4-BE49-F238E27FC236}">
                <a16:creationId xmlns:a16="http://schemas.microsoft.com/office/drawing/2014/main" id="{9AEA479E-5B78-75FA-80CD-154E59526948}"/>
              </a:ext>
            </a:extLst>
          </p:cNvPr>
          <p:cNvSpPr>
            <a:spLocks noChangeArrowheads="1"/>
          </p:cNvSpPr>
          <p:nvPr/>
        </p:nvSpPr>
        <p:spPr bwMode="auto">
          <a:xfrm>
            <a:off x="1881188" y="1"/>
            <a:ext cx="8786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ru-RU" altLang="ru-UA" sz="2400" b="1" i="1">
                <a:latin typeface="Calibri" panose="020F0502020204030204" pitchFamily="34" charset="0"/>
              </a:rPr>
              <a:t>Морські діатомові водорості  сполучені з </a:t>
            </a:r>
            <a:r>
              <a:rPr lang="en-US" altLang="ru-UA" sz="2400" b="1" i="1">
                <a:latin typeface="Calibri" panose="020F0502020204030204" pitchFamily="34" charset="0"/>
              </a:rPr>
              <a:t>- </a:t>
            </a:r>
            <a:r>
              <a:rPr lang="ru-RU" altLang="ru-UA" sz="2400" b="1" i="1">
                <a:latin typeface="Calibri" panose="020F0502020204030204" pitchFamily="34" charset="0"/>
              </a:rPr>
              <a:t>червоними морськими водоростями. Збільшення – 100х</a:t>
            </a:r>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9FEA320-AF1F-B26A-AC49-8D3CEDD2B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a:extLst>
              <a:ext uri="{FF2B5EF4-FFF2-40B4-BE49-F238E27FC236}">
                <a16:creationId xmlns:a16="http://schemas.microsoft.com/office/drawing/2014/main" id="{3FD27CF2-6350-79EF-7939-7E694993735D}"/>
              </a:ext>
            </a:extLst>
          </p:cNvPr>
          <p:cNvSpPr>
            <a:spLocks noGrp="1" noChangeArrowheads="1"/>
          </p:cNvSpPr>
          <p:nvPr>
            <p:ph type="title"/>
          </p:nvPr>
        </p:nvSpPr>
        <p:spPr/>
        <p:txBody>
          <a:bodyPr/>
          <a:lstStyle/>
          <a:p>
            <a:r>
              <a:rPr lang="uk-UA" altLang="ru-UA" b="1">
                <a:solidFill>
                  <a:srgbClr val="FF0000"/>
                </a:solidFill>
              </a:rPr>
              <a:t>Відділ бурі водорості (</a:t>
            </a:r>
            <a:r>
              <a:rPr lang="en-US" altLang="ru-UA" b="1">
                <a:solidFill>
                  <a:srgbClr val="FF0000"/>
                </a:solidFill>
              </a:rPr>
              <a:t>Phaeophyta</a:t>
            </a:r>
            <a:r>
              <a:rPr lang="uk-UA" altLang="ru-UA" b="1">
                <a:solidFill>
                  <a:srgbClr val="FF0000"/>
                </a:solidFill>
              </a:rPr>
              <a:t>)</a:t>
            </a:r>
            <a:endParaRPr lang="ru-RU" altLang="ru-UA"/>
          </a:p>
        </p:txBody>
      </p:sp>
      <p:sp>
        <p:nvSpPr>
          <p:cNvPr id="61443" name="Rectangle 17">
            <a:extLst>
              <a:ext uri="{FF2B5EF4-FFF2-40B4-BE49-F238E27FC236}">
                <a16:creationId xmlns:a16="http://schemas.microsoft.com/office/drawing/2014/main" id="{920B83D8-6BE6-F7E0-DABA-226FCEA82D0B}"/>
              </a:ext>
            </a:extLst>
          </p:cNvPr>
          <p:cNvSpPr>
            <a:spLocks noGrp="1" noChangeArrowheads="1"/>
          </p:cNvSpPr>
          <p:nvPr>
            <p:ph idx="1"/>
          </p:nvPr>
        </p:nvSpPr>
        <p:spPr/>
        <p:txBody>
          <a:bodyPr/>
          <a:lstStyle/>
          <a:p>
            <a:pPr eaLnBrk="1" hangingPunct="1"/>
            <a:r>
              <a:rPr lang="ru-RU" altLang="ru-UA" b="1"/>
              <a:t>Клас</a:t>
            </a:r>
            <a:r>
              <a:rPr lang="en-US" altLang="ru-UA" b="1"/>
              <a:t> </a:t>
            </a:r>
            <a:r>
              <a:rPr lang="en-US" altLang="ru-UA" b="1" i="1"/>
              <a:t>Phaeosoosporophyceae</a:t>
            </a:r>
            <a:endParaRPr lang="en-US" altLang="ru-UA" b="1"/>
          </a:p>
          <a:p>
            <a:pPr eaLnBrk="1" hangingPunct="1"/>
            <a:r>
              <a:rPr lang="ru-RU" altLang="ru-UA"/>
              <a:t>Порядок </a:t>
            </a:r>
            <a:r>
              <a:rPr lang="en-US" altLang="ru-UA"/>
              <a:t>E</a:t>
            </a:r>
            <a:r>
              <a:rPr lang="uk-UA" altLang="ru-UA"/>
              <a:t>ктокарпові</a:t>
            </a:r>
            <a:r>
              <a:rPr lang="en-US" altLang="ru-UA"/>
              <a:t>-</a:t>
            </a:r>
            <a:r>
              <a:rPr lang="en-US" altLang="ru-UA" i="1"/>
              <a:t>Ectocarpales</a:t>
            </a:r>
          </a:p>
          <a:p>
            <a:pPr eaLnBrk="1" hangingPunct="1"/>
            <a:r>
              <a:rPr lang="ru-RU" altLang="ru-UA"/>
              <a:t>Порядок</a:t>
            </a:r>
            <a:r>
              <a:rPr lang="en-US" altLang="ru-UA"/>
              <a:t> </a:t>
            </a:r>
            <a:r>
              <a:rPr lang="uk-UA" altLang="ru-UA"/>
              <a:t>Діктіотові </a:t>
            </a:r>
            <a:r>
              <a:rPr lang="en-US" altLang="ru-UA"/>
              <a:t>-</a:t>
            </a:r>
            <a:r>
              <a:rPr lang="en-US" altLang="ru-UA" i="1"/>
              <a:t>Dictiotales</a:t>
            </a:r>
            <a:r>
              <a:rPr lang="ru-RU" altLang="ru-UA"/>
              <a:t> </a:t>
            </a:r>
            <a:endParaRPr lang="en-US" altLang="ru-UA"/>
          </a:p>
          <a:p>
            <a:pPr eaLnBrk="1" hangingPunct="1"/>
            <a:r>
              <a:rPr lang="ru-RU" altLang="ru-UA"/>
              <a:t>Порядок </a:t>
            </a:r>
            <a:r>
              <a:rPr lang="uk-UA" altLang="ru-UA"/>
              <a:t>Кутлерові - </a:t>
            </a:r>
            <a:r>
              <a:rPr lang="en-US" altLang="ru-UA" i="1"/>
              <a:t>Cutleriales</a:t>
            </a:r>
            <a:r>
              <a:rPr lang="ru-RU" altLang="ru-UA"/>
              <a:t> </a:t>
            </a:r>
            <a:endParaRPr lang="en-US" altLang="ru-UA"/>
          </a:p>
          <a:p>
            <a:pPr eaLnBrk="1" hangingPunct="1"/>
            <a:r>
              <a:rPr lang="ru-RU" altLang="ru-UA"/>
              <a:t>Порядок </a:t>
            </a:r>
            <a:r>
              <a:rPr lang="uk-UA" altLang="ru-UA"/>
              <a:t>Ламінарієві - </a:t>
            </a:r>
            <a:r>
              <a:rPr lang="en-US" altLang="ru-UA" i="1"/>
              <a:t>Lamanariales</a:t>
            </a:r>
            <a:r>
              <a:rPr lang="ru-RU" altLang="ru-UA"/>
              <a:t> </a:t>
            </a:r>
          </a:p>
          <a:p>
            <a:pPr eaLnBrk="1" hangingPunct="1"/>
            <a:r>
              <a:rPr lang="uk-UA" altLang="ru-UA" b="1"/>
              <a:t>Клас </a:t>
            </a:r>
            <a:r>
              <a:rPr lang="en-US" altLang="ru-UA" b="1" i="1"/>
              <a:t>Cyclosporophyceae</a:t>
            </a:r>
            <a:r>
              <a:rPr lang="en-US" altLang="ru-UA" b="1"/>
              <a:t> </a:t>
            </a:r>
            <a:endParaRPr lang="ru-RU" altLang="ru-UA" b="1"/>
          </a:p>
          <a:p>
            <a:pPr eaLnBrk="1" hangingPunct="1"/>
            <a:r>
              <a:rPr lang="uk-UA" altLang="ru-UA"/>
              <a:t>Порядок Фукусові</a:t>
            </a:r>
            <a:r>
              <a:rPr lang="uk-UA" altLang="ru-UA" b="1"/>
              <a:t> – </a:t>
            </a:r>
            <a:r>
              <a:rPr lang="en-US" altLang="ru-UA" i="1"/>
              <a:t>Fucales</a:t>
            </a:r>
            <a:endParaRPr lang="ru-RU" altLang="ru-UA" i="1"/>
          </a:p>
        </p:txBody>
      </p:sp>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E29FBCBF-7867-5BB3-50F4-AE6F0E456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Прямоугольник 3">
            <a:extLst>
              <a:ext uri="{FF2B5EF4-FFF2-40B4-BE49-F238E27FC236}">
                <a16:creationId xmlns:a16="http://schemas.microsoft.com/office/drawing/2014/main" id="{3F0A8046-D0DA-36A4-D74E-EE3CF4E2DAF3}"/>
              </a:ext>
            </a:extLst>
          </p:cNvPr>
          <p:cNvSpPr>
            <a:spLocks noChangeArrowheads="1"/>
          </p:cNvSpPr>
          <p:nvPr/>
        </p:nvSpPr>
        <p:spPr bwMode="auto">
          <a:xfrm>
            <a:off x="2359637" y="43267"/>
            <a:ext cx="8643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b="1" i="1" dirty="0">
                <a:latin typeface="Calibri" panose="020F0502020204030204" pitchFamily="34" charset="0"/>
              </a:rPr>
              <a:t>До відділу Бурі водорості належать 2000 видів організмів, у хлоропластах яких, крім хлорофілу, є ще жовті та бурі пігменти. </a:t>
            </a:r>
          </a:p>
          <a:p>
            <a:pPr eaLnBrk="1" hangingPunct="1"/>
            <a:endParaRPr lang="uk-UA" altLang="ru-UA" b="1" i="1" dirty="0">
              <a:latin typeface="Calibri" panose="020F0502020204030204" pitchFamily="34" charset="0"/>
            </a:endParaRPr>
          </a:p>
        </p:txBody>
      </p:sp>
      <p:sp>
        <p:nvSpPr>
          <p:cNvPr id="62467" name="Прямоугольник 4">
            <a:extLst>
              <a:ext uri="{FF2B5EF4-FFF2-40B4-BE49-F238E27FC236}">
                <a16:creationId xmlns:a16="http://schemas.microsoft.com/office/drawing/2014/main" id="{5DD2A24A-8233-84CD-3E19-9A63E65C7F4D}"/>
              </a:ext>
            </a:extLst>
          </p:cNvPr>
          <p:cNvSpPr>
            <a:spLocks noChangeArrowheads="1"/>
          </p:cNvSpPr>
          <p:nvPr/>
        </p:nvSpPr>
        <p:spPr bwMode="auto">
          <a:xfrm>
            <a:off x="2288199" y="885092"/>
            <a:ext cx="871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b="1" i="1">
                <a:latin typeface="Calibri" panose="020F0502020204030204" pitchFamily="34" charset="0"/>
              </a:rPr>
              <a:t>Переважним середовищем існування бурих водоростей є холодні моря Північної і Південної півкулі. В Україні вони зустрічаються в Чорному та Азовському </a:t>
            </a:r>
            <a:r>
              <a:rPr lang="uk-UA" altLang="ru-UA" b="1">
                <a:latin typeface="Calibri" panose="020F0502020204030204" pitchFamily="34" charset="0"/>
              </a:rPr>
              <a:t>морях.</a:t>
            </a:r>
            <a:r>
              <a:rPr lang="uk-UA" altLang="ru-UA">
                <a:latin typeface="Calibri" panose="020F0502020204030204" pitchFamily="34" charset="0"/>
              </a:rPr>
              <a:t> </a:t>
            </a:r>
            <a:endParaRPr lang="ru-RU" altLang="ru-UA">
              <a:latin typeface="Calibri" panose="020F0502020204030204" pitchFamily="34" charset="0"/>
            </a:endParaRPr>
          </a:p>
        </p:txBody>
      </p:sp>
      <p:sp>
        <p:nvSpPr>
          <p:cNvPr id="62468" name="Прямоугольник 5">
            <a:extLst>
              <a:ext uri="{FF2B5EF4-FFF2-40B4-BE49-F238E27FC236}">
                <a16:creationId xmlns:a16="http://schemas.microsoft.com/office/drawing/2014/main" id="{57E3D627-3BDF-B8A6-57E5-FB0B51569BF5}"/>
              </a:ext>
            </a:extLst>
          </p:cNvPr>
          <p:cNvSpPr>
            <a:spLocks noChangeArrowheads="1"/>
          </p:cNvSpPr>
          <p:nvPr/>
        </p:nvSpPr>
        <p:spPr bwMode="auto">
          <a:xfrm>
            <a:off x="1738314" y="6286501"/>
            <a:ext cx="871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eaLnBrk="1" hangingPunct="1"/>
            <a:r>
              <a:rPr lang="uk-UA" altLang="ru-UA" sz="2400"/>
              <a:t>переважно макроскопічні, поширені в основному в морях</a:t>
            </a:r>
            <a:r>
              <a:rPr lang="uk-UA" altLang="ru-UA" sz="2400" b="1" i="1">
                <a:latin typeface="Calibri" panose="020F0502020204030204" pitchFamily="34" charset="0"/>
              </a:rPr>
              <a:t> </a:t>
            </a:r>
            <a:endParaRPr lang="ru-RU" altLang="ru-UA" sz="2400" b="1" i="1">
              <a:latin typeface="Calibri" panose="020F0502020204030204" pitchFamily="34" charset="0"/>
            </a:endParaRPr>
          </a:p>
        </p:txBody>
      </p:sp>
      <p:pic>
        <p:nvPicPr>
          <p:cNvPr id="62469" name="Picture 6" descr="02030207">
            <a:extLst>
              <a:ext uri="{FF2B5EF4-FFF2-40B4-BE49-F238E27FC236}">
                <a16:creationId xmlns:a16="http://schemas.microsoft.com/office/drawing/2014/main" id="{EBC3F5DE-5022-780E-7E62-4D28E4B6E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643063"/>
            <a:ext cx="7429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77888869-F162-55FC-71CA-A4AB5BE03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3" name="Прямоугольник 2">
            <a:extLst>
              <a:ext uri="{FF2B5EF4-FFF2-40B4-BE49-F238E27FC236}">
                <a16:creationId xmlns:a16="http://schemas.microsoft.com/office/drawing/2014/main" id="{C5579B48-0190-D438-DD19-40821E006788}"/>
              </a:ext>
            </a:extLst>
          </p:cNvPr>
          <p:cNvSpPr/>
          <p:nvPr/>
        </p:nvSpPr>
        <p:spPr>
          <a:xfrm>
            <a:off x="3692937" y="1614396"/>
            <a:ext cx="4806124" cy="240065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dirty="0">
                <a:ln/>
                <a:solidFill>
                  <a:schemeClr val="accent4"/>
                </a:solidFill>
              </a:rPr>
              <a:t>Q &amp; A</a:t>
            </a:r>
            <a:endParaRPr lang="ru-RU" sz="15000" b="1" cap="none" spc="0" dirty="0">
              <a:ln/>
              <a:solidFill>
                <a:schemeClr val="accent4"/>
              </a:solidFill>
              <a:effectLst/>
            </a:endParaRPr>
          </a:p>
        </p:txBody>
      </p:sp>
      <p:sp>
        <p:nvSpPr>
          <p:cNvPr id="4" name="Прямоугольник 3">
            <a:extLst>
              <a:ext uri="{FF2B5EF4-FFF2-40B4-BE49-F238E27FC236}">
                <a16:creationId xmlns:a16="http://schemas.microsoft.com/office/drawing/2014/main" id="{528AA44E-2EA6-14DF-30DE-F88637C5473A}"/>
              </a:ext>
            </a:extLst>
          </p:cNvPr>
          <p:cNvSpPr/>
          <p:nvPr/>
        </p:nvSpPr>
        <p:spPr>
          <a:xfrm>
            <a:off x="1343672" y="4320274"/>
            <a:ext cx="9504654" cy="923330"/>
          </a:xfrm>
          <a:prstGeom prst="rect">
            <a:avLst/>
          </a:prstGeom>
          <a:noFill/>
        </p:spPr>
        <p:txBody>
          <a:bodyPr wrap="none" lIns="91440" tIns="45720" rIns="91440" bIns="45720">
            <a:spAutoFit/>
          </a:bodyPr>
          <a:lstStyle/>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Готов</a:t>
            </a:r>
            <a:r>
              <a:rPr lang="uk-UA"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а відповісти на запитання</a:t>
            </a:r>
            <a:endPar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7289256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72FB509B-01C6-DC89-EDE8-72B00C4E1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538" y="1988000"/>
            <a:ext cx="4817745" cy="4539032"/>
          </a:xfrm>
          <a:prstGeom prst="rect">
            <a:avLst/>
          </a:prstGeom>
        </p:spPr>
      </p:pic>
      <p:sp>
        <p:nvSpPr>
          <p:cNvPr id="5" name="Прямоугольник 4">
            <a:extLst>
              <a:ext uri="{FF2B5EF4-FFF2-40B4-BE49-F238E27FC236}">
                <a16:creationId xmlns:a16="http://schemas.microsoft.com/office/drawing/2014/main" id="{B01A9FF6-842B-9B62-1B58-4D7FEC136B32}"/>
              </a:ext>
            </a:extLst>
          </p:cNvPr>
          <p:cNvSpPr/>
          <p:nvPr/>
        </p:nvSpPr>
        <p:spPr>
          <a:xfrm>
            <a:off x="2470110" y="858617"/>
            <a:ext cx="6766596"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Щиро </a:t>
            </a:r>
            <a:r>
              <a:rPr lang="ru-RU"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дякую</a:t>
            </a: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за </a:t>
            </a:r>
            <a:r>
              <a:rPr lang="ru-RU"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увагу</a:t>
            </a: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293718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90D07858-376F-D571-66DE-D6ED83F73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29D23EB2-7604-17E4-2DD4-A35A98F5B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41" y="74852"/>
            <a:ext cx="6661727" cy="6661727"/>
          </a:xfrm>
          <a:prstGeom prst="rect">
            <a:avLst/>
          </a:prstGeom>
        </p:spPr>
      </p:pic>
      <p:pic>
        <p:nvPicPr>
          <p:cNvPr id="6" name="Рисунок 5">
            <a:extLst>
              <a:ext uri="{FF2B5EF4-FFF2-40B4-BE49-F238E27FC236}">
                <a16:creationId xmlns:a16="http://schemas.microsoft.com/office/drawing/2014/main" id="{458DC117-8BBC-B083-E9E6-126F59C9F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452" y="1082352"/>
            <a:ext cx="3312698" cy="4933040"/>
          </a:xfrm>
          <a:prstGeom prst="rect">
            <a:avLst/>
          </a:prstGeom>
        </p:spPr>
      </p:pic>
    </p:spTree>
    <p:extLst>
      <p:ext uri="{BB962C8B-B14F-4D97-AF65-F5344CB8AC3E}">
        <p14:creationId xmlns:p14="http://schemas.microsoft.com/office/powerpoint/2010/main" val="367369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F8F82F34-E4CC-E366-ECCF-5CB047AA2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916" y="125864"/>
            <a:ext cx="5970373" cy="6606271"/>
          </a:xfrm>
          <a:prstGeom prst="rect">
            <a:avLst/>
          </a:prstGeom>
        </p:spPr>
      </p:pic>
      <p:pic>
        <p:nvPicPr>
          <p:cNvPr id="5" name="Рисунок 4" descr="Изображение выглядит как растение&#10;&#10;Автоматически созданное описание">
            <a:extLst>
              <a:ext uri="{FF2B5EF4-FFF2-40B4-BE49-F238E27FC236}">
                <a16:creationId xmlns:a16="http://schemas.microsoft.com/office/drawing/2014/main" id="{F62DB60A-A862-6CEA-3E1C-C0E7D968B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448" y="934221"/>
            <a:ext cx="3776759" cy="5035677"/>
          </a:xfrm>
          <a:prstGeom prst="rect">
            <a:avLst/>
          </a:prstGeom>
        </p:spPr>
      </p:pic>
    </p:spTree>
    <p:extLst>
      <p:ext uri="{BB962C8B-B14F-4D97-AF65-F5344CB8AC3E}">
        <p14:creationId xmlns:p14="http://schemas.microsoft.com/office/powerpoint/2010/main" val="200408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a:extLst>
              <a:ext uri="{FF2B5EF4-FFF2-40B4-BE49-F238E27FC236}">
                <a16:creationId xmlns:a16="http://schemas.microsoft.com/office/drawing/2014/main" id="{FB2737BA-5C15-CB5F-17BE-63742982AE18}"/>
              </a:ext>
            </a:extLst>
          </p:cNvPr>
          <p:cNvSpPr>
            <a:spLocks noGrp="1"/>
          </p:cNvSpPr>
          <p:nvPr>
            <p:ph type="title"/>
          </p:nvPr>
        </p:nvSpPr>
        <p:spPr/>
        <p:txBody>
          <a:bodyPr/>
          <a:lstStyle/>
          <a:p>
            <a:pPr eaLnBrk="1" hangingPunct="1"/>
            <a:r>
              <a:rPr lang="uk-UA" altLang="ru-UA" sz="7200">
                <a:solidFill>
                  <a:schemeClr val="bg1"/>
                </a:solidFill>
              </a:rPr>
              <a:t>Розділи ботаніки</a:t>
            </a:r>
            <a:endParaRPr lang="ru-RU" altLang="ru-UA" sz="7200">
              <a:solidFill>
                <a:schemeClr val="bg1"/>
              </a:solidFill>
            </a:endParaRPr>
          </a:p>
        </p:txBody>
      </p:sp>
      <p:graphicFrame>
        <p:nvGraphicFramePr>
          <p:cNvPr id="4" name="Объект 3">
            <a:extLst>
              <a:ext uri="{FF2B5EF4-FFF2-40B4-BE49-F238E27FC236}">
                <a16:creationId xmlns:a16="http://schemas.microsoft.com/office/drawing/2014/main" id="{E710541C-2E82-5105-99A3-20ED2D4C956A}"/>
              </a:ext>
            </a:extLst>
          </p:cNvPr>
          <p:cNvGraphicFramePr>
            <a:graphicFrameLocks noGrp="1"/>
          </p:cNvGraphicFramePr>
          <p:nvPr>
            <p:ph idx="1"/>
            <p:extLst>
              <p:ext uri="{D42A27DB-BD31-4B8C-83A1-F6EECF244321}">
                <p14:modId xmlns:p14="http://schemas.microsoft.com/office/powerpoint/2010/main" val="965667892"/>
              </p:ext>
            </p:extLst>
          </p:nvPr>
        </p:nvGraphicFramePr>
        <p:xfrm>
          <a:off x="2108719" y="934221"/>
          <a:ext cx="9371045" cy="4580171"/>
        </p:xfrm>
        <a:graphic>
          <a:graphicData uri="http://schemas.openxmlformats.org/drawingml/2006/table">
            <a:tbl>
              <a:tblPr firstRow="1" bandRow="1">
                <a:tableStyleId>{EB344D84-9AFB-497E-A393-DC336BA19D2E}</a:tableStyleId>
              </a:tblPr>
              <a:tblGrid>
                <a:gridCol w="1874209">
                  <a:extLst>
                    <a:ext uri="{9D8B030D-6E8A-4147-A177-3AD203B41FA5}">
                      <a16:colId xmlns:a16="http://schemas.microsoft.com/office/drawing/2014/main" val="20000"/>
                    </a:ext>
                  </a:extLst>
                </a:gridCol>
                <a:gridCol w="1874209">
                  <a:extLst>
                    <a:ext uri="{9D8B030D-6E8A-4147-A177-3AD203B41FA5}">
                      <a16:colId xmlns:a16="http://schemas.microsoft.com/office/drawing/2014/main" val="20001"/>
                    </a:ext>
                  </a:extLst>
                </a:gridCol>
                <a:gridCol w="1874209">
                  <a:extLst>
                    <a:ext uri="{9D8B030D-6E8A-4147-A177-3AD203B41FA5}">
                      <a16:colId xmlns:a16="http://schemas.microsoft.com/office/drawing/2014/main" val="20002"/>
                    </a:ext>
                  </a:extLst>
                </a:gridCol>
                <a:gridCol w="1874209">
                  <a:extLst>
                    <a:ext uri="{9D8B030D-6E8A-4147-A177-3AD203B41FA5}">
                      <a16:colId xmlns:a16="http://schemas.microsoft.com/office/drawing/2014/main" val="20003"/>
                    </a:ext>
                  </a:extLst>
                </a:gridCol>
                <a:gridCol w="1874209">
                  <a:extLst>
                    <a:ext uri="{9D8B030D-6E8A-4147-A177-3AD203B41FA5}">
                      <a16:colId xmlns:a16="http://schemas.microsoft.com/office/drawing/2014/main" val="20004"/>
                    </a:ext>
                  </a:extLst>
                </a:gridCol>
              </a:tblGrid>
              <a:tr h="641224">
                <a:tc>
                  <a:txBody>
                    <a:bodyPr/>
                    <a:lstStyle/>
                    <a:p>
                      <a:pPr algn="ctr"/>
                      <a:r>
                        <a:rPr lang="uk-UA" dirty="0"/>
                        <a:t>Анатомія</a:t>
                      </a:r>
                    </a:p>
                    <a:p>
                      <a:pPr algn="ctr"/>
                      <a:r>
                        <a:rPr lang="uk-UA" dirty="0"/>
                        <a:t>рослин</a:t>
                      </a:r>
                      <a:endParaRPr lang="ru-RU" dirty="0"/>
                    </a:p>
                  </a:txBody>
                  <a:tcPr/>
                </a:tc>
                <a:tc>
                  <a:txBody>
                    <a:bodyPr/>
                    <a:lstStyle/>
                    <a:p>
                      <a:pPr algn="ctr"/>
                      <a:r>
                        <a:rPr lang="uk-UA" dirty="0"/>
                        <a:t>Морфологія рослин</a:t>
                      </a:r>
                      <a:endParaRPr lang="ru-RU" dirty="0"/>
                    </a:p>
                  </a:txBody>
                  <a:tcPr/>
                </a:tc>
                <a:tc>
                  <a:txBody>
                    <a:bodyPr/>
                    <a:lstStyle/>
                    <a:p>
                      <a:pPr algn="ctr"/>
                      <a:r>
                        <a:rPr lang="uk-UA" dirty="0"/>
                        <a:t>Систематика рослин</a:t>
                      </a:r>
                      <a:endParaRPr lang="ru-RU" dirty="0"/>
                    </a:p>
                  </a:txBody>
                  <a:tcPr/>
                </a:tc>
                <a:tc>
                  <a:txBody>
                    <a:bodyPr/>
                    <a:lstStyle/>
                    <a:p>
                      <a:pPr algn="ctr"/>
                      <a:r>
                        <a:rPr lang="uk-UA" dirty="0"/>
                        <a:t>Фізіологія</a:t>
                      </a:r>
                      <a:r>
                        <a:rPr lang="uk-UA" baseline="0" dirty="0"/>
                        <a:t> рослин</a:t>
                      </a:r>
                      <a:endParaRPr lang="ru-RU" dirty="0"/>
                    </a:p>
                  </a:txBody>
                  <a:tcPr/>
                </a:tc>
                <a:tc>
                  <a:txBody>
                    <a:bodyPr/>
                    <a:lstStyle/>
                    <a:p>
                      <a:pPr algn="ctr"/>
                      <a:r>
                        <a:rPr lang="uk-UA" dirty="0"/>
                        <a:t>Екологія рослин</a:t>
                      </a:r>
                      <a:endParaRPr lang="ru-RU" dirty="0"/>
                    </a:p>
                  </a:txBody>
                  <a:tcPr/>
                </a:tc>
                <a:extLst>
                  <a:ext uri="{0D108BD9-81ED-4DB2-BD59-A6C34878D82A}">
                    <a16:rowId xmlns:a16="http://schemas.microsoft.com/office/drawing/2014/main" val="10000"/>
                  </a:ext>
                </a:extLst>
              </a:tr>
              <a:tr h="3938947">
                <a:tc>
                  <a:txBody>
                    <a:bodyPr/>
                    <a:lstStyle/>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1"/>
                  </a:ext>
                </a:extLst>
              </a:tr>
            </a:tbl>
          </a:graphicData>
        </a:graphic>
      </p:graphicFrame>
      <p:pic>
        <p:nvPicPr>
          <p:cNvPr id="6161" name="Рисунок 4">
            <a:extLst>
              <a:ext uri="{FF2B5EF4-FFF2-40B4-BE49-F238E27FC236}">
                <a16:creationId xmlns:a16="http://schemas.microsoft.com/office/drawing/2014/main" id="{94B24F97-51C5-4B30-B038-F2FAF91C13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8458" y="1818675"/>
            <a:ext cx="15113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Рисунок 6">
            <a:extLst>
              <a:ext uri="{FF2B5EF4-FFF2-40B4-BE49-F238E27FC236}">
                <a16:creationId xmlns:a16="http://schemas.microsoft.com/office/drawing/2014/main" id="{ED5F1BEE-C7D0-DFC8-A01C-A5CB03CA16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3305" y="1818675"/>
            <a:ext cx="14573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Рисунок 7">
            <a:extLst>
              <a:ext uri="{FF2B5EF4-FFF2-40B4-BE49-F238E27FC236}">
                <a16:creationId xmlns:a16="http://schemas.microsoft.com/office/drawing/2014/main" id="{EC00B7A9-B759-5F1A-4DDB-F1B7C13CC6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942" y="1797845"/>
            <a:ext cx="11430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Рисунок 8">
            <a:extLst>
              <a:ext uri="{FF2B5EF4-FFF2-40B4-BE49-F238E27FC236}">
                <a16:creationId xmlns:a16="http://schemas.microsoft.com/office/drawing/2014/main" id="{D27CF728-5C46-1137-CA57-4D5E8E6A48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27592" y="1797845"/>
            <a:ext cx="15287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Рисунок 9">
            <a:extLst>
              <a:ext uri="{FF2B5EF4-FFF2-40B4-BE49-F238E27FC236}">
                <a16:creationId xmlns:a16="http://schemas.microsoft.com/office/drawing/2014/main" id="{71352147-FAB5-6069-9707-B7286B8846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12350" y="1797845"/>
            <a:ext cx="15113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AFB16CE-4AF2-1CF7-186E-03B02D7BC5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theme/theme1.xml><?xml version="1.0" encoding="utf-8"?>
<a:theme xmlns:a="http://schemas.openxmlformats.org/drawingml/2006/main" name="Portal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2300</Words>
  <Application>Microsoft Office PowerPoint</Application>
  <PresentationFormat>Широкоэкранный</PresentationFormat>
  <Paragraphs>170</Paragraphs>
  <Slides>64</Slides>
  <Notes>1</Notes>
  <HiddenSlides>0</HiddenSlides>
  <MMClips>1</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64</vt:i4>
      </vt:variant>
    </vt:vector>
  </HeadingPairs>
  <TitlesOfParts>
    <vt:vector size="74" baseType="lpstr">
      <vt:lpstr>Arial</vt:lpstr>
      <vt:lpstr>Bookman Old Style</vt:lpstr>
      <vt:lpstr>Calibri</vt:lpstr>
      <vt:lpstr>Palatino Linotype</vt:lpstr>
      <vt:lpstr>Times</vt:lpstr>
      <vt:lpstr>Times New Roman</vt:lpstr>
      <vt:lpstr>Trade Gothic Next Cond</vt:lpstr>
      <vt:lpstr>Trade Gothic Next Light</vt:lpstr>
      <vt:lpstr>Wingdings</vt:lpstr>
      <vt:lpstr>PortalVTI</vt:lpstr>
      <vt:lpstr>Вступ. Ботаніка як наука. Загальний огляд нижчих рослин. Загальний огляд водоростей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Розділи ботаніки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Відділ Зелені водорості - Chlorophyta </vt:lpstr>
      <vt:lpstr>Будова хламідомонади:  Відділ Chlorophyta Клас Volvocophyceae Порядок Clamidomonadales Рід Clamidomonas </vt:lpstr>
      <vt:lpstr>Презентация PowerPoint</vt:lpstr>
      <vt:lpstr>Типи статевого процесу</vt:lpstr>
      <vt:lpstr>Презентация PowerPoint</vt:lpstr>
      <vt:lpstr>Презентация PowerPoint</vt:lpstr>
      <vt:lpstr>Будова колонії вольвоксу Volvox</vt:lpstr>
      <vt:lpstr>                     Pandorina         Eudorina</vt:lpstr>
      <vt:lpstr>Презентация PowerPoint</vt:lpstr>
      <vt:lpstr>Hydrodictyon</vt:lpstr>
      <vt:lpstr>Клас Ulothrichophyceae Порядок Ulothrichales Рід Ulothrix </vt:lpstr>
      <vt:lpstr>Схема життєвого циклу нитчастої зеленої водорості Ulotrix</vt:lpstr>
      <vt:lpstr>Клас Улотриксові -  Ulothrichophyceae  Рід Ulva  </vt:lpstr>
      <vt:lpstr>Презентация PowerPoint</vt:lpstr>
      <vt:lpstr> Клас Сифонові – Siphonophyceae Порядок Siphonales  рід Codium , Briopsis,Caulerpa   </vt:lpstr>
      <vt:lpstr>Презентация PowerPoint</vt:lpstr>
      <vt:lpstr>Презентация PowerPoint</vt:lpstr>
      <vt:lpstr>Caulerpa  </vt:lpstr>
      <vt:lpstr>Порядок Siphonocladales рід  Cladophora </vt:lpstr>
      <vt:lpstr>Зовнішній вигляд талому та будова клітин Cladоphora</vt:lpstr>
      <vt:lpstr>Клас Conjugatophyceae Порядок Zignematales Рід Spirogyra</vt:lpstr>
      <vt:lpstr>Презентация PowerPoint</vt:lpstr>
      <vt:lpstr>Порядок Desmidiales </vt:lpstr>
      <vt:lpstr>ВІДДІЛ ДІАТОМОВІ ВОДОРОСТІ BACILLARIOPHYTA</vt:lpstr>
      <vt:lpstr>Презентация PowerPoint</vt:lpstr>
      <vt:lpstr>Презентация PowerPoint</vt:lpstr>
      <vt:lpstr>Панцир утворений 2 половинами: більшою – епітекою, та меншою – гіпотекою.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Відділ бурі водорості (Phaeophyta)</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Вступ. Ботаніка як наука. Загальний огляд нижчих рослин</dc:title>
  <dc:creator>Елена Бойкая</dc:creator>
  <cp:lastModifiedBy>Olena Boika</cp:lastModifiedBy>
  <cp:revision>5</cp:revision>
  <dcterms:created xsi:type="dcterms:W3CDTF">2022-09-18T07:22:36Z</dcterms:created>
  <dcterms:modified xsi:type="dcterms:W3CDTF">2024-01-08T08:00:49Z</dcterms:modified>
</cp:coreProperties>
</file>