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5" r:id="rId2"/>
    <p:sldId id="276" r:id="rId3"/>
    <p:sldId id="280" r:id="rId4"/>
    <p:sldId id="284" r:id="rId5"/>
    <p:sldId id="285" r:id="rId6"/>
    <p:sldId id="292" r:id="rId7"/>
    <p:sldId id="287" r:id="rId8"/>
    <p:sldId id="291" r:id="rId9"/>
    <p:sldId id="289" r:id="rId10"/>
    <p:sldId id="293" r:id="rId11"/>
    <p:sldId id="283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03" autoAdjust="0"/>
    <p:restoredTop sz="94590" autoAdjust="0"/>
  </p:normalViewPr>
  <p:slideViewPr>
    <p:cSldViewPr>
      <p:cViewPr varScale="1">
        <p:scale>
          <a:sx n="69" d="100"/>
          <a:sy n="69" d="100"/>
        </p:scale>
        <p:origin x="139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63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91A5DED0-90F1-4D17-804F-6956429E9FDC}" type="datetimeFigureOut">
              <a:rPr lang="ru-RU" smtClean="0"/>
              <a:pPr/>
              <a:t>18.01.2024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18.01.2024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18.01.2024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18.01.2024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91A5DED0-90F1-4D17-804F-6956429E9FDC}" type="datetimeFigureOut">
              <a:rPr lang="ru-RU" smtClean="0"/>
              <a:pPr/>
              <a:t>18.01.2024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18.01.2024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18.01.2024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18.01.2024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18.01.2024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18.01.2024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18.01.2024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1A5DED0-90F1-4D17-804F-6956429E9FDC}" type="datetimeFigureOut">
              <a:rPr lang="ru-RU" smtClean="0"/>
              <a:pPr/>
              <a:t>18.01.2024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1368152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uk-UA" sz="3100" b="1" dirty="0" smtClean="0"/>
              <a:t>Науковий процес</a:t>
            </a:r>
            <a:r>
              <a:rPr lang="en-US" sz="3100" b="1" dirty="0" smtClean="0"/>
              <a:t/>
            </a:r>
            <a:br>
              <a:rPr lang="en-US" sz="3100" b="1" dirty="0" smtClean="0"/>
            </a:b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Лекція 8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endParaRPr lang="ru-RU" sz="27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435280" cy="5040560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uk-UA" sz="2900" dirty="0" smtClean="0">
                <a:latin typeface="Times New Roman" pitchFamily="18" charset="0"/>
                <a:cs typeface="Times New Roman" pitchFamily="18" charset="0"/>
              </a:rPr>
              <a:t>План</a:t>
            </a:r>
          </a:p>
          <a:p>
            <a:pPr marL="0" lvl="0" indent="0">
              <a:buNone/>
            </a:pPr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Підходи до аналізу розвитку наукового пізнання</a:t>
            </a: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uk-UA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Науковий </a:t>
            </a:r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процес: поняття та різновиди</a:t>
            </a: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uk-UA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Етапи </a:t>
            </a:r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наукового процесу</a:t>
            </a: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uk-UA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Наукова </a:t>
            </a:r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критика як рушійна сила наукового процесу</a:t>
            </a: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</a:t>
            </a:r>
          </a:p>
          <a:p>
            <a:pPr marL="0" indent="-514350" algn="just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Філософія науки : підручник / [І. С. Добронравова та ін. ; за ред. І. С. Добронравової] ; Київ. нац. ун-т ім. Тараса Шевченка. Київ : Київський університет, 2018. 255 с</a:t>
            </a:r>
            <a:r>
              <a:rPr lang="uk-UA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-514350" algn="just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Вітгенштайн Л. Tractatus Logico-Philosophicus. Філософські дослідження / Людвіг Вітгенштайн ; з нім. пер. Євген Попович. К. : Основи, 1995. 312 с</a:t>
            </a:r>
            <a:r>
              <a:rPr lang="uk-UA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-514350" algn="just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uk-UA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Кун Т. Структура наукових революцій / пер. О. Васильєва. Київ, </a:t>
            </a:r>
            <a:r>
              <a:rPr lang="uk-UA" sz="2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Port-Royal</a:t>
            </a:r>
            <a:r>
              <a:rPr lang="uk-UA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2001. 227 с.</a:t>
            </a:r>
          </a:p>
          <a:p>
            <a:pPr marL="0" indent="-514350" algn="just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en-US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Popper</a:t>
            </a:r>
            <a:r>
              <a:rPr lang="uk-UA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K. The Logic Scientific Discovery London and New York : Routledge, 2002. 513 p.</a:t>
            </a:r>
          </a:p>
          <a:p>
            <a:pPr marL="0" indent="-514350" algn="just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en-US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Lakatos I. The Methodolodgy of Scientific Research Programmes Cambridge 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University Press</a:t>
            </a:r>
            <a:r>
              <a:rPr lang="en-US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1980. 250 p. </a:t>
            </a:r>
          </a:p>
          <a:p>
            <a:pPr marL="514350" indent="-514350">
              <a:buAutoNum type="arabicPeriod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71758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dirty="0" smtClean="0"/>
              <a:t>Теоретична критика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91264" cy="5256584"/>
          </a:xfrm>
        </p:spPr>
        <p:txBody>
          <a:bodyPr>
            <a:noAutofit/>
          </a:bodyPr>
          <a:lstStyle/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спирається на аргументи, в яких відображається міра цілісності певної теорії,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взаємоузгодженість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її окремих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положень</a:t>
            </a: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переважно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 у форматі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теоретичної </a:t>
            </a:r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суперечки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зумовлюється наявністю вихідної спільної позиції, яка об’єднує її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 інструменти еристики (дискусія, полеміка, еклектика, софістика)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– Шопенгауер А. «Еристика, або мистецтво перемагати у суперечках»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38763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600" dirty="0" smtClean="0"/>
              <a:t>Дякую за увагу!</a:t>
            </a:r>
            <a:endParaRPr lang="ru-RU" sz="6600" dirty="0"/>
          </a:p>
        </p:txBody>
      </p:sp>
    </p:spTree>
    <p:extLst>
      <p:ext uri="{BB962C8B-B14F-4D97-AF65-F5344CB8AC3E}">
        <p14:creationId xmlns:p14="http://schemas.microsoft.com/office/powerpoint/2010/main" val="2614461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pPr algn="ctr"/>
            <a:r>
              <a:rPr lang="uk-UA" dirty="0" smtClean="0"/>
              <a:t>Підходи до аналізу </a:t>
            </a:r>
            <a:br>
              <a:rPr lang="uk-UA" dirty="0" smtClean="0"/>
            </a:br>
            <a:r>
              <a:rPr lang="uk-UA" dirty="0" smtClean="0"/>
              <a:t>розвитку наукового пізнання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ctr"/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Екстерналізм (Д. Бернал, Дж. Холдейн та ін.) </a:t>
            </a:r>
          </a:p>
          <a:p>
            <a:pPr marL="0" indent="0" algn="just">
              <a:buNone/>
            </a:pPr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 науки зумовлюється зовнішніми факторами: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кономічний попит на інновації;</a:t>
            </a: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соціальне/політичне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військове замовлення;</a:t>
            </a: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сприятливе культурне середовище</a:t>
            </a:r>
          </a:p>
          <a:p>
            <a:pPr algn="ctr"/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Інтерналізм (А. Койре, А.Р. Холл та ін.)</a:t>
            </a:r>
          </a:p>
          <a:p>
            <a:pPr marL="0" indent="0" algn="just">
              <a:buNone/>
            </a:pPr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 науки зумовлюється внутрішніми факторами:</a:t>
            </a: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логіка постановки та вирішення проблем;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волюція наукових традицій;</a:t>
            </a: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евристичні потреби дослідників </a:t>
            </a:r>
          </a:p>
          <a:p>
            <a:pPr algn="ctr"/>
            <a:endParaRPr lang="ru-RU" dirty="0"/>
          </a:p>
          <a:p>
            <a:pPr marL="0" indent="0">
              <a:buNone/>
            </a:pPr>
            <a:r>
              <a:rPr lang="uk-UA" dirty="0"/>
              <a:t> </a:t>
            </a:r>
            <a:endParaRPr lang="ru-RU" dirty="0"/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3195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dirty="0" smtClean="0"/>
              <a:t>Комплексні підходи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162128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uk-UA" sz="7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Карл Поппер </a:t>
            </a:r>
            <a:r>
              <a:rPr lang="en-US" sz="7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(1902 – 1994) </a:t>
            </a:r>
            <a:endParaRPr lang="uk-UA" sz="72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uk-UA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 – гіпотеза – нова проблема </a:t>
            </a:r>
          </a:p>
          <a:p>
            <a:pPr algn="just">
              <a:lnSpc>
                <a:spcPct val="120000"/>
              </a:lnSpc>
            </a:pPr>
            <a:r>
              <a:rPr lang="uk-UA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незавершеність наукової теорії – благо</a:t>
            </a:r>
          </a:p>
          <a:p>
            <a:pPr algn="just">
              <a:lnSpc>
                <a:spcPct val="120000"/>
              </a:lnSpc>
            </a:pPr>
            <a:r>
              <a:rPr lang="uk-UA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неповна індукція провідний метод наукового пізнання</a:t>
            </a:r>
            <a:endParaRPr lang="ru-RU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uk-UA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иявляє суперечливі факти і звільнює місце для нової гіпотези/теорії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uk-UA" sz="7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Імре Лакатос</a:t>
            </a:r>
            <a:r>
              <a:rPr lang="en-US" sz="7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(1922 – 1974)</a:t>
            </a:r>
            <a:endParaRPr lang="uk-UA" sz="72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uk-UA" sz="7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зміна</a:t>
            </a:r>
            <a:r>
              <a:rPr lang="uk-UA" sz="7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дослідницьких </a:t>
            </a:r>
            <a:r>
              <a:rPr lang="uk-UA" sz="7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 унаслідок </a:t>
            </a:r>
            <a:r>
              <a:rPr lang="uk-UA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конкурентної боротьби </a:t>
            </a:r>
            <a:r>
              <a:rPr lang="uk-UA" sz="7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між ними</a:t>
            </a:r>
            <a:endParaRPr lang="uk-UA" sz="7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uk-UA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складаються </a:t>
            </a:r>
            <a:r>
              <a:rPr lang="uk-UA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фундаментальних апріорних припущень, принципів («жорстке ядро») і пов'язаних із ними пояснень і допоміжних гіпотез («захисний пояс</a:t>
            </a:r>
            <a:r>
              <a:rPr lang="uk-UA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»)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uk-UA" sz="7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Томас Кун</a:t>
            </a:r>
            <a:r>
              <a:rPr lang="en-US" sz="7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(1922 – 1976)</a:t>
            </a:r>
            <a:endParaRPr lang="uk-UA" sz="72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uk-UA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нормальна наука – наукова революція – нормальна наука </a:t>
            </a:r>
          </a:p>
          <a:p>
            <a:pPr algn="just">
              <a:lnSpc>
                <a:spcPct val="120000"/>
              </a:lnSpc>
            </a:pPr>
            <a:r>
              <a:rPr lang="uk-UA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парадигма – сукупність принципів, що визначають зразкову модель пізнання</a:t>
            </a:r>
          </a:p>
          <a:p>
            <a:pPr algn="just">
              <a:lnSpc>
                <a:spcPct val="120000"/>
              </a:lnSpc>
            </a:pPr>
            <a:r>
              <a:rPr lang="uk-UA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ормальна наука – сукупність наукових досліджень у рамках певної парадигми</a:t>
            </a:r>
          </a:p>
          <a:p>
            <a:pPr algn="just">
              <a:lnSpc>
                <a:spcPct val="120000"/>
              </a:lnSpc>
            </a:pPr>
            <a:r>
              <a:rPr lang="uk-UA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номалії – факти, що суперечать нормальній науці</a:t>
            </a:r>
            <a:endParaRPr lang="uk-UA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dirty="0" smtClean="0"/>
          </a:p>
          <a:p>
            <a:pPr algn="just"/>
            <a:endParaRPr lang="uk-UA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9750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i="1" dirty="0" smtClean="0"/>
              <a:t>Критика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91264" cy="525658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Майкл Полані</a:t>
            </a:r>
            <a:r>
              <a:rPr lang="en-US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(1891 – 1976)</a:t>
            </a:r>
            <a:endParaRPr lang="uk-UA" sz="22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підгрунтя науки – «неявне знання» як сукупність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неусвідомлюваних умінь, 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навичок</a:t>
            </a:r>
          </a:p>
          <a:p>
            <a:pPr algn="just"/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аукове пізнання має особистісний характер</a:t>
            </a:r>
          </a:p>
          <a:p>
            <a:pPr algn="just"/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виділити загальні етапи розвитку науки неможливо </a:t>
            </a:r>
          </a:p>
          <a:p>
            <a:pPr marL="0" indent="0" algn="ctr">
              <a:buNone/>
            </a:pPr>
            <a:r>
              <a:rPr lang="uk-UA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Поль Фейєрабенд</a:t>
            </a:r>
            <a:r>
              <a:rPr lang="en-US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(1924 – 1994)</a:t>
            </a:r>
            <a:endParaRPr lang="uk-UA" sz="22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багатьох науках фундаментальні проблеми – предмет дискусій</a:t>
            </a:r>
          </a:p>
          <a:p>
            <a:pPr algn="just"/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зміст багатьох наукових понять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зафіксований 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жорстко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провідний принцип розвитку наукового пізнання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проліферація</a:t>
            </a:r>
          </a:p>
          <a:p>
            <a:pPr algn="just"/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ровідний метод пізнання – контріндуктивний;</a:t>
            </a:r>
          </a:p>
          <a:p>
            <a:pPr algn="just"/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чений має право на генерацію нових ідей/гіпотез, не озираючись на традиції та загальноприйняті теорії  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39281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dirty="0" smtClean="0"/>
              <a:t>Науковий процес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91264" cy="5256584"/>
          </a:xfrm>
        </p:spPr>
        <p:txBody>
          <a:bodyPr>
            <a:noAutofit/>
          </a:bodyPr>
          <a:lstStyle/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наукове пізнання – одна з його складових 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зміна наукових станів певного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суб’єкту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ередумовою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результатом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 наукові артефакти</a:t>
            </a:r>
          </a:p>
          <a:p>
            <a:pPr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детермінується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об'єктивними потребами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адаптації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мінливого середовища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виражає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осягнення закономірностей природних і соціальних явищ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пов'язаний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із практикою, з одного боку, детермінуючись  нею, а з іншого боку, зумовлюючи її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 </a:t>
            </a:r>
          </a:p>
          <a:p>
            <a:pPr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поступово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перетворюється на безпосередню продуктивну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силу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400" dirty="0" smtClean="0"/>
          </a:p>
          <a:p>
            <a:pPr marL="0" indent="0">
              <a:buNone/>
            </a:pP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0314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dirty="0" smtClean="0"/>
              <a:t>Етапи наукового процесу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91264" cy="561662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Перший  </a:t>
            </a:r>
          </a:p>
          <a:p>
            <a:r>
              <a:rPr lang="uk-UA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одержання наукових знань про об'єкти природи та соціальні об'єкти</a:t>
            </a:r>
            <a:r>
              <a:rPr lang="uk-UA" sz="1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uk-UA" sz="1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провідний взаємозв’язок: між потребою суб'єкта у знаннях про залучені до сфери його діяльності об'єкти та можливістю одержання таких знань</a:t>
            </a:r>
          </a:p>
          <a:p>
            <a:r>
              <a:rPr lang="uk-UA" sz="1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ідея – концепція – теорія </a:t>
            </a:r>
            <a:endParaRPr lang="uk-UA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uk-UA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Другий</a:t>
            </a:r>
          </a:p>
          <a:p>
            <a:pPr algn="just"/>
            <a:r>
              <a:rPr lang="uk-UA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практична діяльність суб'єктів, що спираються на наукові знання відкритих законів</a:t>
            </a:r>
          </a:p>
          <a:p>
            <a:pPr algn="just"/>
            <a:r>
              <a:rPr lang="uk-UA" sz="1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провідний взаємозв’язок: між потребою реалізувати наукові знання і можливістю задоволення зазначеної потреби</a:t>
            </a:r>
          </a:p>
          <a:p>
            <a:pPr algn="just"/>
            <a:r>
              <a:rPr lang="uk-UA" sz="1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теорія – проєкт – практика </a:t>
            </a:r>
          </a:p>
          <a:p>
            <a:pPr marL="0" indent="0" algn="ctr">
              <a:buNone/>
            </a:pPr>
            <a:r>
              <a:rPr lang="uk-UA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Третій</a:t>
            </a:r>
          </a:p>
          <a:p>
            <a:pPr algn="just"/>
            <a:r>
              <a:rPr lang="uk-UA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збереження і передача наукових знань наступним поколінням суспільства</a:t>
            </a:r>
          </a:p>
          <a:p>
            <a:pPr algn="just"/>
            <a:r>
              <a:rPr lang="uk-UA" sz="1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провідний взаємозв’язок: між потребою у вирішенні нових проблем і можливістю її задоволення, нерозривно пов'язаної з використанням раніше накопичених наукових знань і досвіду </a:t>
            </a:r>
          </a:p>
          <a:p>
            <a:pPr algn="just"/>
            <a:r>
              <a:rPr lang="uk-UA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звичаї – традиції – інновації </a:t>
            </a:r>
          </a:p>
          <a:p>
            <a:pPr algn="just"/>
            <a:r>
              <a:rPr lang="uk-UA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наука – освіта – інновації </a:t>
            </a:r>
          </a:p>
          <a:p>
            <a:pPr marL="0" indent="0" algn="ctr">
              <a:buNone/>
            </a:pP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uk-UA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400" dirty="0" smtClean="0"/>
          </a:p>
          <a:p>
            <a:pPr marL="0" indent="0">
              <a:buNone/>
            </a:pP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олилиния 3"/>
          <p:cNvSpPr/>
          <p:nvPr/>
        </p:nvSpPr>
        <p:spPr>
          <a:xfrm>
            <a:off x="4294909" y="3934691"/>
            <a:ext cx="6165273" cy="1759527"/>
          </a:xfrm>
          <a:custGeom>
            <a:avLst/>
            <a:gdLst>
              <a:gd name="connsiteX0" fmla="*/ 249382 w 6165273"/>
              <a:gd name="connsiteY0" fmla="*/ 1759527 h 1759527"/>
              <a:gd name="connsiteX1" fmla="*/ 138546 w 6165273"/>
              <a:gd name="connsiteY1" fmla="*/ 581891 h 1759527"/>
              <a:gd name="connsiteX2" fmla="*/ 0 w 6165273"/>
              <a:gd name="connsiteY2" fmla="*/ 0 h 1759527"/>
              <a:gd name="connsiteX3" fmla="*/ 6165273 w 6165273"/>
              <a:gd name="connsiteY3" fmla="*/ 290945 h 1759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65273" h="1759527">
                <a:moveTo>
                  <a:pt x="249382" y="1759527"/>
                </a:moveTo>
                <a:lnTo>
                  <a:pt x="138546" y="581891"/>
                </a:lnTo>
                <a:lnTo>
                  <a:pt x="0" y="0"/>
                </a:lnTo>
                <a:lnTo>
                  <a:pt x="6165273" y="290945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874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dirty="0" smtClean="0"/>
              <a:t>Емпірична критика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91264" cy="525658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перевірка наскільки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певні наукові теорій, її окремі положення, гіпотези, ідеї, концепції та ін. відповідають фактам, дослідам та ін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позитивне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обґрунтування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це традиційна емпірична верифікація. Приклад: «твердження А, наслідок якого підтверджений, є обґрунтованим».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ритичне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обґрунтування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це обґрунтування шляхом критичного порівняння кількох тверджень. Приклад: «те, що твердження А більше витримує критику, а отже є більш обґрунтованим, ніж твердження В, не означає, що A істинно або правдоподібно»    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/>
          </a:p>
          <a:p>
            <a:pPr algn="just"/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66294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dirty="0" smtClean="0"/>
              <a:t>Принцип фальсифікації К. Поппера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91264" cy="5256584"/>
          </a:xfrm>
        </p:spPr>
        <p:txBody>
          <a:bodyPr>
            <a:noAutofit/>
          </a:bodyPr>
          <a:lstStyle/>
          <a:p>
            <a:pPr algn="just"/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теоретичне положення не може бути піддано перевірці на спростування фактами, то воно 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ненаукове </a:t>
            </a:r>
          </a:p>
          <a:p>
            <a:pPr algn="just"/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–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«Вічна сутність виступає Єдиним» або «Вічна сутність є Все» (Д. Г’юм). 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слід відокремлювати положення, які в принципі не допускають перевірки, від положень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що не можуть бути перевірені на певному 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етапі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наукового пізнання. </a:t>
            </a:r>
            <a:endParaRPr lang="uk-UA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припущення 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те, що деякі хвороби переносяться мікробами, що було зроблене ще на початку XVI ст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Дж. Фрекастро</a:t>
            </a:r>
          </a:p>
          <a:p>
            <a:pPr algn="just"/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0708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pPr algn="ctr"/>
            <a:r>
              <a:rPr lang="uk-UA" dirty="0" smtClean="0"/>
              <a:t>Труднощі застосування принципу фальсифікації 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91264" cy="5256584"/>
          </a:xfrm>
        </p:spPr>
        <p:txBody>
          <a:bodyPr>
            <a:noAutofit/>
          </a:bodyPr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завжди вдається чітко зафіксувати відповідні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має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місце багатозначність термінології, за допомогою якої робляться теоретичні узагальнення та ін.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риклад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«всі вчинки робляться виключно з егоїстичних мотивів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того, щоб спростовувати або підтвердити зазначене судження слід визначити поняття «егоїзм». Без цього кожний приклад альтруїзму можливо перетлумачити, зміщуючи смисл слова «егоїзм».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66294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1768</TotalTime>
  <Words>782</Words>
  <Application>Microsoft Office PowerPoint</Application>
  <PresentationFormat>Экран (4:3)</PresentationFormat>
  <Paragraphs>107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Bookman Old Style</vt:lpstr>
      <vt:lpstr>Calibri</vt:lpstr>
      <vt:lpstr>Cambria</vt:lpstr>
      <vt:lpstr>Gill Sans MT</vt:lpstr>
      <vt:lpstr>Times New Roman</vt:lpstr>
      <vt:lpstr>Wingdings</vt:lpstr>
      <vt:lpstr>Wingdings 3</vt:lpstr>
      <vt:lpstr>Начальная</vt:lpstr>
      <vt:lpstr>Науковий процес Лекція 8 </vt:lpstr>
      <vt:lpstr>Підходи до аналізу  розвитку наукового пізнання</vt:lpstr>
      <vt:lpstr>Комплексні підходи</vt:lpstr>
      <vt:lpstr>Критика </vt:lpstr>
      <vt:lpstr>Науковий процес</vt:lpstr>
      <vt:lpstr>Етапи наукового процесу</vt:lpstr>
      <vt:lpstr>Емпірична критика</vt:lpstr>
      <vt:lpstr>Принцип фальсифікації К. Поппера</vt:lpstr>
      <vt:lpstr>Труднощі застосування принципу фальсифікації </vt:lpstr>
      <vt:lpstr>Теоретична критика</vt:lpstr>
      <vt:lpstr>Дякую за увагу!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Соціально-управлінські технології запобігання та протидії корупції</dc:title>
  <dc:creator>userznu</dc:creator>
  <cp:lastModifiedBy>user</cp:lastModifiedBy>
  <cp:revision>172</cp:revision>
  <dcterms:created xsi:type="dcterms:W3CDTF">2017-10-25T11:02:45Z</dcterms:created>
  <dcterms:modified xsi:type="dcterms:W3CDTF">2024-01-18T15:24:50Z</dcterms:modified>
</cp:coreProperties>
</file>