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1" r:id="rId3"/>
    <p:sldId id="287" r:id="rId4"/>
    <p:sldId id="273" r:id="rId5"/>
    <p:sldId id="272" r:id="rId6"/>
    <p:sldId id="284" r:id="rId7"/>
    <p:sldId id="285" r:id="rId8"/>
    <p:sldId id="275" r:id="rId9"/>
    <p:sldId id="288" r:id="rId10"/>
    <p:sldId id="281" r:id="rId1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7133" autoAdjust="0"/>
  </p:normalViewPr>
  <p:slideViewPr>
    <p:cSldViewPr>
      <p:cViewPr varScale="1">
        <p:scale>
          <a:sx n="72" d="100"/>
          <a:sy n="72" d="100"/>
        </p:scale>
        <p:origin x="127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9A0DEF6-4898-4EA3-B71A-A787F0425206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87BE8379-962F-4601-88A6-388B7910345D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410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7EA4C1-BACC-4F98-9D24-B9B089CCDD2B}" type="slidenum">
              <a:rPr lang="ru-RU" altLang="uk-UA"/>
              <a:pPr/>
              <a:t>1</a:t>
            </a:fld>
            <a:endParaRPr lang="ru-RU" altLang="uk-U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2458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0271C6-67F7-4BD4-A2F9-C24C6582C60B}" type="slidenum">
              <a:rPr lang="ru-RU" altLang="uk-UA"/>
              <a:pPr/>
              <a:t>10</a:t>
            </a:fld>
            <a:endParaRPr lang="ru-RU" alt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6148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5C0E98-BAFC-418A-AB05-D52B7520CA05}" type="slidenum">
              <a:rPr lang="ru-RU" altLang="uk-UA"/>
              <a:pPr/>
              <a:t>2</a:t>
            </a:fld>
            <a:endParaRPr lang="ru-RU" alt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10244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DF000C-5FB4-4B44-BA42-A2E1217C4F05}" type="slidenum">
              <a:rPr lang="ru-RU" altLang="uk-UA"/>
              <a:pPr/>
              <a:t>3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304036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10244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DF000C-5FB4-4B44-BA42-A2E1217C4F05}" type="slidenum">
              <a:rPr lang="ru-RU" altLang="uk-UA"/>
              <a:pPr/>
              <a:t>4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720243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819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BD1B28-B6BA-43CC-909A-50F828107AB3}" type="slidenum">
              <a:rPr lang="ru-RU" altLang="uk-UA"/>
              <a:pPr/>
              <a:t>5</a:t>
            </a:fld>
            <a:endParaRPr lang="ru-RU" alt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819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BD1B28-B6BA-43CC-909A-50F828107AB3}" type="slidenum">
              <a:rPr lang="ru-RU" altLang="uk-UA"/>
              <a:pPr/>
              <a:t>6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10886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819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BD1B28-B6BA-43CC-909A-50F828107AB3}" type="slidenum">
              <a:rPr lang="ru-RU" altLang="uk-UA"/>
              <a:pPr/>
              <a:t>7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413734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1434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A1B651-DD73-437B-93C0-F1D39AEAC24D}" type="slidenum">
              <a:rPr lang="ru-RU" altLang="uk-UA"/>
              <a:pPr/>
              <a:t>8</a:t>
            </a:fld>
            <a:endParaRPr lang="ru-RU" altLang="uk-U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1434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A1B651-DD73-437B-93C0-F1D39AEAC24D}" type="slidenum">
              <a:rPr lang="ru-RU" altLang="uk-UA"/>
              <a:pPr/>
              <a:t>9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90047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23B3B-2420-445B-B791-DB44E50B6188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743E0-D328-4F0A-BCB8-E7EF89AA5905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D9440-64E9-46B1-B98B-DEF91637C899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1E2FE-C935-4910-8F12-73DE534A1712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FC3B8-0747-4E3E-8487-B1B31B807DF3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02F5D-CFD6-4A6F-90B4-9F631D95F722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C4598-F186-4784-9EE3-78E3E0B80C53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182A0-3D51-46A1-8819-3C4631BFE39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05194-D601-4088-99C2-D0A7999B2BBC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90F73-8082-4E92-94A1-163BCD9CA2B8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A566F-AB67-453D-8FBC-082242A72392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FADD9-C996-4101-ABEC-AC8FB31000D2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94C40-1EC0-45BD-BA68-53BEC2BD2D13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28863-CC29-4816-99D6-414696385A00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2255C-C573-4342-88AB-D56E8B2A2807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A1BDA-86DB-4CA6-9AF9-9BF128C92022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B55B8-3D57-41DD-A715-4074DE2EE6DB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891D8-046C-40E7-B9FE-7DA1B16287E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6D283-7AFF-48F5-924D-C1A6FBF90CE5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8BC68-88BA-4D54-9A73-D728DEC53E3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3C99F-1287-4638-8511-A4A3F5C0B3B3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5F844-3240-463F-AD44-3781B4C3EEB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B64807-75A8-4C2C-843B-9184E6C9063A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1DDB736-4464-47B1-B886-D335AA109387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hyperlink" Target="https://www.simplypsychology.org/classical-conditioning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www.youtube.com/watch?v=bKvWdXZiSy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38" y="3311525"/>
            <a:ext cx="7929562" cy="2565400"/>
          </a:xfrm>
        </p:spPr>
        <p:txBody>
          <a:bodyPr/>
          <a:lstStyle/>
          <a:p>
            <a:pPr eaLnBrk="1" hangingPunct="1"/>
            <a:r>
              <a:rPr lang="uk-UA" alt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Наукові теорії про особистість</a:t>
            </a:r>
            <a:endParaRPr lang="en-US" alt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uk-UA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Українська психологія</a:t>
            </a:r>
          </a:p>
          <a:p>
            <a:pPr eaLnBrk="1" hangingPunct="1"/>
            <a:r>
              <a:rPr lang="uk-UA" altLang="uk-UA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 особистість</a:t>
            </a:r>
            <a:endParaRPr lang="en-US" altLang="uk-UA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uk-UA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uk-UA" sz="5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Faculty of sociology and administration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5500688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5357813" y="428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38"/>
            <a:ext cx="9144000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Ganna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Boyko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          		 E-mail: hannaboyko@ukr.net</a:t>
            </a:r>
          </a:p>
        </p:txBody>
      </p:sp>
      <p:pic>
        <p:nvPicPr>
          <p:cNvPr id="3079" name="Рисунок 6" descr="герб 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714375"/>
            <a:ext cx="25400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6" name="Picture 2" descr="F:\Матеріали до курсів\Personology\personali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45197">
            <a:off x="398240" y="2132134"/>
            <a:ext cx="2471532" cy="2813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Faculty of sociology and administration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5500688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5357813" y="428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38"/>
            <a:ext cx="9144000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Ganna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Boyko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          		  E-mail: hannaboyko@ukr.net</a:t>
            </a:r>
          </a:p>
        </p:txBody>
      </p:sp>
      <p:pic>
        <p:nvPicPr>
          <p:cNvPr id="23558" name="Рисунок 6" descr="герб 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285750"/>
            <a:ext cx="121443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Підзаголовок 10"/>
          <p:cNvSpPr>
            <a:spLocks noGrp="1"/>
          </p:cNvSpPr>
          <p:nvPr>
            <p:ph type="subTitle" idx="1"/>
          </p:nvPr>
        </p:nvSpPr>
        <p:spPr>
          <a:xfrm>
            <a:off x="3071813" y="928688"/>
            <a:ext cx="5786437" cy="5286374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None/>
              <a:defRPr/>
            </a:pP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anose="020B0604020202020204" pitchFamily="34" charset="0"/>
              <a:buNone/>
              <a:defRPr/>
            </a:pP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Завдання для студентів</a:t>
            </a:r>
          </a:p>
          <a:p>
            <a:pPr marL="457200" indent="-457200" algn="just">
              <a:buFont typeface="Arial" panose="020B0604020202020204" pitchFamily="34" charset="0"/>
              <a:buNone/>
              <a:defRPr/>
            </a:pPr>
            <a:endParaRPr lang="en-US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anose="020B0604020202020204" pitchFamily="34" charset="0"/>
              <a:buAutoNum type="arabicPeriod"/>
              <a:defRPr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 є спільного між гуманістичним та діяльнісним підходом у вивченні особистості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  <a:defRPr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Яка різниця між ними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  <a:defRPr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Подумайте, як принцип єдності свідомості та діяльності пояснює навчання та набуття професійного </a:t>
            </a:r>
            <a:r>
              <a:rPr lang="uk-UA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досвіду особистості.</a:t>
            </a:r>
            <a:endParaRPr lang="uk-U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anose="020B0604020202020204" pitchFamily="34" charset="0"/>
              <a:buAutoNum type="arabicPeriod"/>
              <a:defRPr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 на Вашу думку, діяльнісний підхід можна використати для пояснення стосунків в групах, організаціях, установах? Наведіть приклади. 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0" name="AutoShape 2" descr="Картинки по запросу шпрангер эдуар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uk-UA" altLang="uk-UA"/>
          </a:p>
        </p:txBody>
      </p:sp>
      <p:sp>
        <p:nvSpPr>
          <p:cNvPr id="23561" name="AutoShape 6" descr="Результат пошуку зображень за запитом &quot;Генрі Мюррей ТАТ картин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uk-UA" altLang="uk-UA"/>
          </a:p>
        </p:txBody>
      </p:sp>
      <p:sp>
        <p:nvSpPr>
          <p:cNvPr id="23562" name="AutoShape 8" descr="Результат пошуку зображень за запитом &quot;Генрі Мюррей ТАТ картин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uk-UA" altLang="uk-UA"/>
          </a:p>
        </p:txBody>
      </p:sp>
      <p:sp>
        <p:nvSpPr>
          <p:cNvPr id="23563" name="AutoShape 10" descr="Результат пошуку зображень за запитом &quot;Генрі Мюррей ТАТ картин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uk-UA" altLang="uk-UA"/>
          </a:p>
        </p:txBody>
      </p:sp>
      <p:sp>
        <p:nvSpPr>
          <p:cNvPr id="23564" name="AutoShape 12" descr="Результат пошуку зображень за запитом Генрі Мюррей ТАТ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uk-UA" altLang="uk-UA"/>
          </a:p>
        </p:txBody>
      </p:sp>
      <p:sp>
        <p:nvSpPr>
          <p:cNvPr id="23565" name="AutoShape 14" descr="Результат пошуку зображень за запитом Генрі Мюррей ТАТ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uk-UA" altLang="uk-U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25" y="857250"/>
            <a:ext cx="7143750" cy="642938"/>
          </a:xfrm>
        </p:spPr>
        <p:txBody>
          <a:bodyPr/>
          <a:lstStyle/>
          <a:p>
            <a:pPr eaLnBrk="1" hangingPunct="1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Scientific theories of personality began to develop from the early 20th century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uk-UA" altLang="uk-U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Faculty of sociology and administration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5500688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5357813" y="428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38"/>
            <a:ext cx="9144000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Ganna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Boyko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          		 E-mail: hannaboyko@ukr.net</a:t>
            </a:r>
          </a:p>
        </p:txBody>
      </p:sp>
      <p:pic>
        <p:nvPicPr>
          <p:cNvPr id="5127" name="Рисунок 6" descr="герб 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85750"/>
            <a:ext cx="121443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Box 7"/>
          <p:cNvSpPr txBox="1">
            <a:spLocks noChangeArrowheads="1"/>
          </p:cNvSpPr>
          <p:nvPr/>
        </p:nvSpPr>
        <p:spPr bwMode="auto">
          <a:xfrm>
            <a:off x="1331913" y="1500188"/>
            <a:ext cx="74549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These theories analyze personality and its management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Do these theories explain differently what a personality is?</a:t>
            </a:r>
          </a:p>
          <a:p>
            <a:pPr algn="ctr" eaLnBrk="1" hangingPunct="1"/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uk-UA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9" name="Picture 12" descr="Theory of Mind: Understanding Others in a Social World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363" y="34290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4" descr="15 Learning Theories In Education (A Complete Summary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95700" y="3636963"/>
            <a:ext cx="27622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6" descr="Theories of Child Development: The MGH Clay Cent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89150" y="4465638"/>
            <a:ext cx="24098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8" descr="What is McClelland Theory of Motivation? Practically explained ...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24538" y="4699000"/>
            <a:ext cx="30289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Faculty of sociology and administration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5500688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5357813" y="428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38"/>
            <a:ext cx="9144000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Ganna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Boyko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          		 E-mail: hannaboyko@ukr.net</a:t>
            </a:r>
          </a:p>
        </p:txBody>
      </p:sp>
      <p:pic>
        <p:nvPicPr>
          <p:cNvPr id="9222" name="Рисунок 6" descr="герб 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285750"/>
            <a:ext cx="121443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C39010-5C61-459F-ADB2-CEFDB477D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39952" y="642938"/>
            <a:ext cx="4432548" cy="5202238"/>
          </a:xfrm>
        </p:spPr>
        <p:txBody>
          <a:bodyPr/>
          <a:lstStyle/>
          <a:p>
            <a:r>
              <a:rPr lang="uk-UA" altLang="uk-UA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Українська психологія </a:t>
            </a:r>
          </a:p>
          <a:p>
            <a:pPr algn="just"/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психологія вивчає особистість на базі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діяльнісного підходу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Діяльнісний підхід розроблений в радянській психології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 Виготський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засновник діяльнісного підходу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  автор всесвітньо відомої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Культурно-історичної концепції психічного розвитку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відповідності до його поглядів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особистості обумовлений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культурними характеристиками суспільства та історичним періодом, подіями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межах яких людина живе і розвивається.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0225A8-6B5D-45C5-B081-AE2CEC3D73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1688324"/>
            <a:ext cx="2739314" cy="377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08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Faculty of sociology and administration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5500688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5357813" y="428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38"/>
            <a:ext cx="9144000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Ganna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Boyko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          		 E-mail: hannaboyko@ukr.net</a:t>
            </a:r>
          </a:p>
        </p:txBody>
      </p:sp>
      <p:pic>
        <p:nvPicPr>
          <p:cNvPr id="9222" name="Рисунок 6" descr="герб 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85750"/>
            <a:ext cx="121443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362200" y="7620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LEV VYGOTSKY 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AND SOCIOCULTURAL THEORY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1981200"/>
            <a:ext cx="457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Ми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можемо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сформулювати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генетичний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закон культурного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таким чином: будь-яка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функція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культурного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виступає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сцені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двічі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площинах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виступає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соціальному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психологічному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людей як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інтерфізична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категорія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всередині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внутрішньофізична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категорія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’.</a:t>
            </a:r>
          </a:p>
        </p:txBody>
      </p:sp>
      <p:pic>
        <p:nvPicPr>
          <p:cNvPr id="11" name="Рисунок 10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1752600"/>
            <a:ext cx="2667000" cy="4221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5382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7193" y="1142841"/>
            <a:ext cx="6407150" cy="795338"/>
          </a:xfrm>
        </p:spPr>
        <p:txBody>
          <a:bodyPr/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Humanistic Theory of Personality</a:t>
            </a:r>
          </a:p>
          <a:p>
            <a:endParaRPr lang="uk-UA" altLang="uk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Faculty of sociology and administration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5500688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5357813" y="428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38"/>
            <a:ext cx="9144000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Ganna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Boyko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          		 E-mail: hannaboyko@ukr.net</a:t>
            </a:r>
          </a:p>
        </p:txBody>
      </p:sp>
      <p:pic>
        <p:nvPicPr>
          <p:cNvPr id="7175" name="Рисунок 6" descr="герб 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85750"/>
            <a:ext cx="121443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Прямоугольник 4"/>
          <p:cNvSpPr>
            <a:spLocks noChangeArrowheads="1"/>
          </p:cNvSpPr>
          <p:nvPr/>
        </p:nvSpPr>
        <p:spPr bwMode="auto">
          <a:xfrm>
            <a:off x="4930894" y="2012395"/>
            <a:ext cx="54737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uk-UA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F7C5362-C3DE-424D-9031-F14DC4D61E17}"/>
              </a:ext>
            </a:extLst>
          </p:cNvPr>
          <p:cNvSpPr/>
          <p:nvPr/>
        </p:nvSpPr>
        <p:spPr>
          <a:xfrm>
            <a:off x="2398713" y="1928376"/>
            <a:ext cx="6286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3074" name="Picture 2" descr="Hierarchy of Needs: A Theory of Human Motivation eBook: Maslow ...">
            <a:extLst>
              <a:ext uri="{FF2B5EF4-FFF2-40B4-BE49-F238E27FC236}">
                <a16:creationId xmlns:a16="http://schemas.microsoft.com/office/drawing/2014/main" id="{73D76719-0D0B-4D0B-9552-420B8D621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457" y="1813957"/>
            <a:ext cx="168592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C0AB4D-4114-48A5-8959-3BE5A5E359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1663" y="3453845"/>
            <a:ext cx="1733550" cy="263842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77E5DE-373D-4013-90A2-A07AC797BB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2231" y="500063"/>
            <a:ext cx="6580184" cy="5572124"/>
          </a:xfrm>
        </p:spPr>
        <p:txBody>
          <a:bodyPr/>
          <a:lstStyle/>
          <a:p>
            <a:pPr algn="just"/>
            <a:r>
              <a:rPr lang="uk-UA" alt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діяльнісному підході до вивчення особистості виділяють два напрямки</a:t>
            </a:r>
            <a:r>
              <a:rPr lang="en-US" alt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just">
              <a:buAutoNum type="arabicParenR"/>
            </a:pPr>
            <a:r>
              <a:rPr lang="uk-UA" altLang="uk-UA" sz="20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С.Л.Рубінштейн</a:t>
            </a:r>
            <a:r>
              <a:rPr lang="en-US" alt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(1889-1960),</a:t>
            </a:r>
            <a:r>
              <a:rPr lang="uk-UA" alt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(ленінградська </a:t>
            </a:r>
            <a:r>
              <a:rPr lang="uk-UA" alt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школа психології),</a:t>
            </a:r>
            <a:r>
              <a:rPr lang="en-US" alt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який сформулював закон </a:t>
            </a:r>
            <a:r>
              <a:rPr lang="uk-UA" alt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єдності свідомості та діяльності</a:t>
            </a:r>
            <a:endParaRPr lang="en-US" altLang="uk-U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uk-UA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uk-UA" altLang="uk-UA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Діяльність розвивається за допомогою свідомості</a:t>
            </a:r>
            <a:r>
              <a:rPr lang="en-US" altLang="uk-UA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altLang="uk-UA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Свідомість проявляється в діяльності</a:t>
            </a:r>
            <a:r>
              <a:rPr lang="en-US" altLang="uk-UA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’. </a:t>
            </a:r>
          </a:p>
          <a:p>
            <a:r>
              <a:rPr lang="uk-UA" altLang="uk-UA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Цей принцип характерний для різних сфер та віку людини</a:t>
            </a:r>
            <a:endParaRPr lang="en-US" altLang="uk-UA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uk-UA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uk-UA" altLang="uk-UA" sz="20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О.М.Леонтьєв</a:t>
            </a:r>
            <a:r>
              <a:rPr lang="uk-UA" altLang="uk-UA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(1903 -1979), </a:t>
            </a:r>
            <a:r>
              <a:rPr lang="uk-UA" alt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який разом з іншими представниками Московської  (Харківської) психологічної школи досліджував проблему суспільної структури внутрішньої та зовнішньої діяльності.</a:t>
            </a:r>
          </a:p>
          <a:p>
            <a:pPr algn="just"/>
            <a:r>
              <a:rPr lang="uk-UA" alt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Орієнтація на особистість як пріоритет</a:t>
            </a:r>
          </a:p>
          <a:p>
            <a:pPr algn="just"/>
            <a:r>
              <a:rPr lang="uk-UA" alt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досліджень у психологічній науці</a:t>
            </a:r>
            <a:endParaRPr lang="en-US" altLang="uk-U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https://www.marxists.org/archive/leontev/index.htm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Faculty of sociology and administration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5500688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5357813" y="428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38"/>
            <a:ext cx="9144000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Ganna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Boyko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          		 E-mail: hannaboyko@ukr.net</a:t>
            </a:r>
          </a:p>
        </p:txBody>
      </p:sp>
      <p:pic>
        <p:nvPicPr>
          <p:cNvPr id="7175" name="Рисунок 6" descr="герб 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85750"/>
            <a:ext cx="121443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Прямоугольник 4"/>
          <p:cNvSpPr>
            <a:spLocks noChangeArrowheads="1"/>
          </p:cNvSpPr>
          <p:nvPr/>
        </p:nvSpPr>
        <p:spPr bwMode="auto">
          <a:xfrm>
            <a:off x="3419475" y="2274888"/>
            <a:ext cx="54737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8ABE21-5288-4086-A938-2F0FFEE14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16788">
            <a:off x="7580104" y="4283741"/>
            <a:ext cx="1447800" cy="175926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E98752-7107-4881-A765-9050C24F09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962400"/>
            <a:ext cx="1631231" cy="171036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3CEFD05-7BC3-4306-BF2C-D1171A77D9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1600200"/>
            <a:ext cx="1501775" cy="187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97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36850" y="797560"/>
            <a:ext cx="6407150" cy="1143953"/>
          </a:xfrm>
        </p:spPr>
        <p:txBody>
          <a:bodyPr/>
          <a:lstStyle/>
          <a:p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Сучасна українська психологія про особистість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altLang="uk-UA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Faculty of sociology and administration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5500688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5357813" y="428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38"/>
            <a:ext cx="9144000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Ganna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Boyko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          		 E-mail: hannaboyko@ukr.net</a:t>
            </a:r>
          </a:p>
        </p:txBody>
      </p:sp>
      <p:pic>
        <p:nvPicPr>
          <p:cNvPr id="7175" name="Рисунок 6" descr="герб 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85750"/>
            <a:ext cx="121443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Прямоугольник 4"/>
          <p:cNvSpPr>
            <a:spLocks noChangeArrowheads="1"/>
          </p:cNvSpPr>
          <p:nvPr/>
        </p:nvSpPr>
        <p:spPr bwMode="auto">
          <a:xfrm>
            <a:off x="3419475" y="2274888"/>
            <a:ext cx="54737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uk-UA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F7C5362-C3DE-424D-9031-F14DC4D61E17}"/>
              </a:ext>
            </a:extLst>
          </p:cNvPr>
          <p:cNvSpPr/>
          <p:nvPr/>
        </p:nvSpPr>
        <p:spPr>
          <a:xfrm>
            <a:off x="3080022" y="2090194"/>
            <a:ext cx="5563915" cy="406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uk-UA" sz="3200" b="1" dirty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Київська школа психології</a:t>
            </a:r>
            <a:r>
              <a:rPr lang="en-US" sz="3200" b="1" dirty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  <a:r>
              <a:rPr lang="uk-UA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Роменець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(1926 -1998)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Психології 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Вчинку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Особистість активно переживає, діє і проявляє себе через вчинок. 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Вчинок не може бути здійснений на вимогу, під замовлення або під тиском. 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 здійснює вчинок завдяки зовнішній або внутрішній вільній діяльності. Особистість таким чином будується, розвивається і проявляється.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33E503B-945E-4A01-BC7A-A6CF1BAF0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uk-UA" altLang="uk-UA" sz="800" b="0" i="0" u="none" strike="noStrike" cap="none" normalizeH="0" baseline="0">
                <a:ln>
                  <a:noFill/>
                </a:ln>
                <a:solidFill>
                  <a:srgbClr val="EEEEEE"/>
                </a:solidFill>
                <a:effectLst/>
                <a:latin typeface="YouTube Noto"/>
              </a:rPr>
            </a:br>
            <a:endParaRPr kumimoji="0" lang="uk-UA" altLang="uk-UA" sz="800" b="0" i="0" u="none" strike="noStrike" cap="none" normalizeH="0" baseline="0">
              <a:ln>
                <a:noFill/>
              </a:ln>
              <a:solidFill>
                <a:srgbClr val="EEEEEE"/>
              </a:solidFill>
              <a:effectLst/>
              <a:latin typeface="YouTube N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hlinkClick r:id="rId4" tooltip="Далі (SHIFT+n)"/>
            <a:extLst>
              <a:ext uri="{FF2B5EF4-FFF2-40B4-BE49-F238E27FC236}">
                <a16:creationId xmlns:a16="http://schemas.microsoft.com/office/drawing/2014/main" id="{53CB8B5C-F0D9-41C7-9D2D-6D857BDCD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5499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6064B2C-7078-4A90-9996-FB895DBE8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uk-UA" altLang="uk-UA" sz="800" b="0" i="0" u="none" strike="noStrike" cap="none" normalizeH="0" baseline="0">
                <a:ln>
                  <a:noFill/>
                </a:ln>
                <a:solidFill>
                  <a:srgbClr val="EEEEEE"/>
                </a:solidFill>
                <a:effectLst/>
                <a:latin typeface="YouTube Noto"/>
              </a:rPr>
            </a:br>
            <a:endParaRPr kumimoji="0" lang="uk-UA" altLang="uk-UA" sz="800" b="0" i="0" u="none" strike="noStrike" cap="none" normalizeH="0" baseline="0">
              <a:ln>
                <a:noFill/>
              </a:ln>
              <a:solidFill>
                <a:srgbClr val="EEEEEE"/>
              </a:solidFill>
              <a:effectLst/>
              <a:latin typeface="YouTube N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>
            <a:hlinkClick r:id="rId4" tooltip="Далі (SHIFT+n)"/>
            <a:extLst>
              <a:ext uri="{FF2B5EF4-FFF2-40B4-BE49-F238E27FC236}">
                <a16:creationId xmlns:a16="http://schemas.microsoft.com/office/drawing/2014/main" id="{34032B01-62C3-486C-B4C4-8DBCEEF82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5499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B61D2CC1-9BC7-4CC4-BA07-C0100443D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uk-UA" altLang="uk-UA" sz="800" b="0" i="0" u="none" strike="noStrike" cap="none" normalizeH="0" baseline="0">
                <a:ln>
                  <a:noFill/>
                </a:ln>
                <a:solidFill>
                  <a:srgbClr val="EEEEEE"/>
                </a:solidFill>
                <a:effectLst/>
                <a:latin typeface="YouTube Noto"/>
              </a:rPr>
            </a:br>
            <a:endParaRPr kumimoji="0" lang="uk-UA" altLang="uk-UA" sz="800" b="0" i="0" u="none" strike="noStrike" cap="none" normalizeH="0" baseline="0">
              <a:ln>
                <a:noFill/>
              </a:ln>
              <a:solidFill>
                <a:srgbClr val="EEEEEE"/>
              </a:solidFill>
              <a:effectLst/>
              <a:latin typeface="YouTube N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8">
            <a:hlinkClick r:id="rId4" tooltip="Далі (SHIFT+n)"/>
            <a:extLst>
              <a:ext uri="{FF2B5EF4-FFF2-40B4-BE49-F238E27FC236}">
                <a16:creationId xmlns:a16="http://schemas.microsoft.com/office/drawing/2014/main" id="{BAF24C7C-2E4C-4360-8B70-213BA4313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5499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F44407AF-2C68-48D6-83D6-458D568CF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uk-UA" altLang="uk-UA" sz="800" b="0" i="0" u="none" strike="noStrike" cap="none" normalizeH="0" baseline="0">
                <a:ln>
                  <a:noFill/>
                </a:ln>
                <a:solidFill>
                  <a:srgbClr val="EEEEEE"/>
                </a:solidFill>
                <a:effectLst/>
                <a:latin typeface="YouTube Noto"/>
              </a:rPr>
            </a:br>
            <a:endParaRPr kumimoji="0" lang="uk-UA" altLang="uk-UA" sz="800" b="0" i="0" u="none" strike="noStrike" cap="none" normalizeH="0" baseline="0">
              <a:ln>
                <a:noFill/>
              </a:ln>
              <a:solidFill>
                <a:srgbClr val="EEEEEE"/>
              </a:solidFill>
              <a:effectLst/>
              <a:latin typeface="YouTube N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1">
            <a:hlinkClick r:id="rId4" tooltip="Далі (SHIFT+n)"/>
            <a:extLst>
              <a:ext uri="{FF2B5EF4-FFF2-40B4-BE49-F238E27FC236}">
                <a16:creationId xmlns:a16="http://schemas.microsoft.com/office/drawing/2014/main" id="{8EAEB86C-0D84-4072-9CE6-C8BD52161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55499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4D929D6-4BE9-4855-AC8A-07ED8DBE4F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976" y="1401763"/>
            <a:ext cx="1800225" cy="25336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8579D1C-F732-433D-85B1-CA4D8BE718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346029">
            <a:off x="830399" y="3665065"/>
            <a:ext cx="18764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96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Faculty of sociology and administration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5500688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5357813" y="428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38"/>
            <a:ext cx="9144000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Ganna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Boyko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          		 E-mail: hannaboyko@ukr.net</a:t>
            </a:r>
          </a:p>
        </p:txBody>
      </p:sp>
      <p:pic>
        <p:nvPicPr>
          <p:cNvPr id="13318" name="Рисунок 6" descr="герб 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85750"/>
            <a:ext cx="121443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Підзаголовок 10"/>
          <p:cNvSpPr>
            <a:spLocks noGrp="1"/>
          </p:cNvSpPr>
          <p:nvPr>
            <p:ph type="subTitle" idx="1"/>
          </p:nvPr>
        </p:nvSpPr>
        <p:spPr>
          <a:xfrm>
            <a:off x="2824432" y="541325"/>
            <a:ext cx="5943402" cy="5055271"/>
          </a:xfrm>
        </p:spPr>
        <p:txBody>
          <a:bodyPr/>
          <a:lstStyle/>
          <a:p>
            <a:pPr algn="just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особистість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Харківська школа психології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 </a:t>
            </a:r>
            <a:r>
              <a:rPr lang="uk-UA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Лактіонов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(1946 – 2008)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теорії 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Індивідуального досвіду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відображення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побудови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людського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Набуття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переживання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готовність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прийняти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щось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нове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0" name="AutoShape 2" descr="Картинки по запросу шпрангер эдуар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uk-UA" altLang="uk-UA"/>
          </a:p>
        </p:txBody>
      </p:sp>
      <p:sp>
        <p:nvSpPr>
          <p:cNvPr id="13321" name="AutoShape 6" descr="Результат пошуку зображень за запитом William Ster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uk-UA" alt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50382A0-38AC-41B5-9587-F1013D274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62467">
            <a:off x="961732" y="3829228"/>
            <a:ext cx="1800225" cy="25431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F96F9A2-7AEB-428B-94F6-AAE5456275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844" y="1529555"/>
            <a:ext cx="1771650" cy="22594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Faculty of sociology and administration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5500688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5357813" y="428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uk-UA" altLang="uk-UA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38"/>
            <a:ext cx="9144000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Ganna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Boyko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            		 E-mail: hannaboyko@ukr.net</a:t>
            </a:r>
          </a:p>
        </p:txBody>
      </p:sp>
      <p:pic>
        <p:nvPicPr>
          <p:cNvPr id="13318" name="Рисунок 6" descr="герб 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85750"/>
            <a:ext cx="121443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Підзаголовок 10"/>
          <p:cNvSpPr>
            <a:spLocks noGrp="1"/>
          </p:cNvSpPr>
          <p:nvPr>
            <p:ph type="subTitle" idx="1"/>
          </p:nvPr>
        </p:nvSpPr>
        <p:spPr>
          <a:xfrm>
            <a:off x="3059832" y="461961"/>
            <a:ext cx="5943402" cy="5055271"/>
          </a:xfrm>
        </p:spPr>
        <p:txBody>
          <a:bodyPr/>
          <a:lstStyle/>
          <a:p>
            <a:pPr algn="just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Сучасна українська психологія про особистість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Одеська школа психології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Борис Цуканов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Засновник досліджень 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психологічного часу особистості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індивідуальне сприйняття людиною часу свого життя;</a:t>
            </a:r>
          </a:p>
          <a:p>
            <a:pPr algn="just"/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взаємозв’язок темпераменту та сприйняття часу;</a:t>
            </a:r>
          </a:p>
          <a:p>
            <a:pPr algn="just"/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 часу в різних сферах діяльності.</a:t>
            </a:r>
          </a:p>
          <a:p>
            <a:pPr algn="just"/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 розробив способи психологічної допомоги пацієнтам із захворюваннями серцево-судинної системи.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0" name="AutoShape 2" descr="Картинки по запросу шпрангер эдуар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uk-UA" altLang="uk-UA"/>
          </a:p>
        </p:txBody>
      </p:sp>
      <p:sp>
        <p:nvSpPr>
          <p:cNvPr id="13321" name="AutoShape 6" descr="Результат пошуку зображень за запитом William Ster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uk-UA" altLang="uk-UA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46CF932-8D6D-4D8F-A301-EEBE8AC38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01" y="1659272"/>
            <a:ext cx="2190750" cy="20193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E708F7-3ACF-43F0-BFB1-20349AA27B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63577">
            <a:off x="947694" y="3836999"/>
            <a:ext cx="1728192" cy="223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618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4820</TotalTime>
  <Words>700</Words>
  <Application>Microsoft Office PowerPoint</Application>
  <PresentationFormat>Экран (4:3)</PresentationFormat>
  <Paragraphs>108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YouTube Noto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Карина</dc:creator>
  <cp:lastModifiedBy>Ganna</cp:lastModifiedBy>
  <cp:revision>288</cp:revision>
  <dcterms:created xsi:type="dcterms:W3CDTF">2015-12-07T15:08:13Z</dcterms:created>
  <dcterms:modified xsi:type="dcterms:W3CDTF">2020-11-02T12:29:38Z</dcterms:modified>
</cp:coreProperties>
</file>