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5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84E"/>
    <a:srgbClr val="BCB4A9"/>
    <a:srgbClr val="C63425"/>
    <a:srgbClr val="222222"/>
    <a:srgbClr val="87614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48652">
            <a:off x="955370" y="1015583"/>
            <a:ext cx="9755187" cy="276652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 партії </a:t>
            </a:r>
            <a:r>
              <a:rPr lang="uk-UA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Казахстану та </a:t>
            </a:r>
            <a:r>
              <a:rPr lang="uk-UA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імеччини : </a:t>
            </a:r>
            <a:r>
              <a:rPr lang="uk-UA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історичний аспект, парламентська діяльність, функціонування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755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646" y="1347537"/>
            <a:ext cx="10758839" cy="3759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i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загальних зборів (не менше 7 осіб)</a:t>
            </a:r>
            <a:endParaRPr lang="uk-UA" sz="1200" b="1" i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646" y="1947229"/>
            <a:ext cx="10758839" cy="3759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i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Затвердження статуту та програми партії</a:t>
            </a:r>
            <a:endParaRPr lang="uk-UA" sz="1200" b="1" i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9646" y="2518310"/>
            <a:ext cx="10758839" cy="3759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i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Обрання правління партії</a:t>
            </a:r>
            <a:endParaRPr lang="uk-UA" sz="1200" b="1" i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645" y="3089391"/>
            <a:ext cx="10758839" cy="3759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i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Подання документів для реєстрації до реєстраційного суду</a:t>
            </a:r>
            <a:endParaRPr lang="uk-UA" sz="1200" b="1" i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645" y="3674128"/>
            <a:ext cx="10758839" cy="3759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i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Державна реєстрація політичної партії</a:t>
            </a:r>
            <a:endParaRPr lang="uk-UA" sz="1200" b="1" i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9645" y="4436645"/>
            <a:ext cx="10758839" cy="601472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Партія втрачає статус партії, якщо протягом 6 років не висуває кандидатів до Бундестагу або місцеві ландтаги</a:t>
            </a:r>
            <a:endParaRPr lang="uk-UA" sz="12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2505" y="1362510"/>
            <a:ext cx="385010" cy="36094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92505" y="1947229"/>
            <a:ext cx="385010" cy="36094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92505" y="2533283"/>
            <a:ext cx="385010" cy="36094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2505" y="3104364"/>
            <a:ext cx="385010" cy="36094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0" name="Овал 19"/>
          <p:cNvSpPr/>
          <p:nvPr/>
        </p:nvSpPr>
        <p:spPr>
          <a:xfrm>
            <a:off x="192505" y="3689101"/>
            <a:ext cx="385010" cy="360947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4693" y="404814"/>
            <a:ext cx="878305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створення та державної реєстрації політичної партії в Німеччині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607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783163" y="5348005"/>
            <a:ext cx="1828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198328" y="4858420"/>
            <a:ext cx="241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194518" y="1451010"/>
            <a:ext cx="241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49993" y="4119280"/>
            <a:ext cx="37953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46183" y="778978"/>
            <a:ext cx="37953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54204" y="133885"/>
            <a:ext cx="6762750" cy="314325"/>
          </a:xfrm>
          <a:prstGeom prst="rect">
            <a:avLst/>
          </a:prstGeom>
          <a:solidFill>
            <a:srgbClr val="C0000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 та структурні підрозділи політичних партій в Республіці Казахстан </a:t>
            </a:r>
            <a:endParaRPr lang="uk-UA" sz="11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9438" y="581493"/>
            <a:ext cx="2676525" cy="457200"/>
          </a:xfrm>
          <a:prstGeom prst="rect">
            <a:avLst/>
          </a:prstGeom>
          <a:solidFill>
            <a:srgbClr val="FFC00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З'їзд (конференція) політичної партії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42213" y="581493"/>
            <a:ext cx="2886075" cy="45720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вищим керівним органом політичної партії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1098" y="1255430"/>
            <a:ext cx="1390650" cy="304800"/>
          </a:xfrm>
          <a:prstGeom prst="rect">
            <a:avLst/>
          </a:prstGeom>
          <a:solidFill>
            <a:srgbClr val="00B05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Повноваження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09423" y="1198280"/>
            <a:ext cx="3619500" cy="457200"/>
          </a:xfrm>
          <a:prstGeom prst="rect">
            <a:avLst/>
          </a:prstGeom>
          <a:solidFill>
            <a:srgbClr val="0070C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Внесення змін та доповнень до статуту і програми політичної партії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9423" y="1741205"/>
            <a:ext cx="3619500" cy="1219200"/>
          </a:xfrm>
          <a:prstGeom prst="rect">
            <a:avLst/>
          </a:prstGeom>
          <a:solidFill>
            <a:srgbClr val="0070C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Висування членів політичної партії як кандидатів в Президенти Республіки Казахстан, депутати Мажилісу Парламенту, затвердження партійного списку кандидатів в депутати, що подається для реєстрації в Центральну виборчу комісію Республіки Казахстан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9423" y="3065180"/>
            <a:ext cx="3619500" cy="266700"/>
          </a:xfrm>
          <a:prstGeom prst="rect">
            <a:avLst/>
          </a:prstGeom>
          <a:solidFill>
            <a:srgbClr val="0070C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Обираються керівні органи партії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09423" y="3436655"/>
            <a:ext cx="3619500" cy="266700"/>
          </a:xfrm>
          <a:prstGeom prst="rect">
            <a:avLst/>
          </a:prstGeom>
          <a:solidFill>
            <a:srgbClr val="0070C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Затверджує розмір членських партійних внесків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89438" y="3805590"/>
            <a:ext cx="2676525" cy="504825"/>
          </a:xfrm>
          <a:prstGeom prst="rect">
            <a:avLst/>
          </a:prstGeom>
          <a:solidFill>
            <a:srgbClr val="FFC00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Конференція (загальні збори) філії або представництва політичної партії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46023" y="3801145"/>
            <a:ext cx="2886075" cy="57835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вищим керівним органом філії або представництва політичної партії політичної партії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4908" y="4610770"/>
            <a:ext cx="1390650" cy="304800"/>
          </a:xfrm>
          <a:prstGeom prst="rect">
            <a:avLst/>
          </a:prstGeom>
          <a:solidFill>
            <a:srgbClr val="00B05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Повноваження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13233" y="4553620"/>
            <a:ext cx="3619500" cy="457200"/>
          </a:xfrm>
          <a:prstGeom prst="rect">
            <a:avLst/>
          </a:prstGeom>
          <a:solidFill>
            <a:srgbClr val="0070C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Обрання їх керівних органів філії або представництва політичної партії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09423" y="5100990"/>
            <a:ext cx="3619500" cy="504825"/>
          </a:xfrm>
          <a:prstGeom prst="rect">
            <a:avLst/>
          </a:prstGeom>
          <a:solidFill>
            <a:srgbClr val="0070C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Висування партійних списків кандидатів в депутати відповідних масліхатів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46183" y="168108"/>
            <a:ext cx="8021" cy="39511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194518" y="898560"/>
            <a:ext cx="0" cy="552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97693" y="4311685"/>
            <a:ext cx="0" cy="5524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79353" y="3538890"/>
            <a:ext cx="1828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783163" y="3208690"/>
            <a:ext cx="1828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83163" y="2262540"/>
            <a:ext cx="1828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79353" y="4916205"/>
            <a:ext cx="0" cy="428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771098" y="1560230"/>
            <a:ext cx="8255" cy="1978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5" y="735230"/>
            <a:ext cx="2046314" cy="181433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113" y="133885"/>
            <a:ext cx="2068797" cy="20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84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2851"/>
            <a:ext cx="10684042" cy="388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Правове регулювання ідеологічних засад діяльності  політичних партій в Республіці Казахстан </a:t>
            </a:r>
            <a:endParaRPr lang="uk-UA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9727" y="938259"/>
            <a:ext cx="9970168" cy="523875"/>
          </a:xfrm>
          <a:prstGeom prst="rect">
            <a:avLst/>
          </a:prstGeom>
          <a:solidFill>
            <a:srgbClr val="00B05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Конституцією Республіки Казахстан визнано ідеологічну та політичну багатоманітність</a:t>
            </a:r>
            <a:endParaRPr lang="uk-UA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1204" y="1919856"/>
            <a:ext cx="8985852" cy="676275"/>
          </a:xfrm>
          <a:prstGeom prst="rect">
            <a:avLst/>
          </a:prstGeom>
          <a:solidFill>
            <a:srgbClr val="0070C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Реальне право різних суб'єктів безперешкодно формулювати, досліджувати, пропагувати та втілювати в практику суспільних відносин ідеї, теорії, погляди щодо різних аспектів життя держави і суспільства</a:t>
            </a:r>
            <a:endParaRPr lang="uk-UA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499" y="3053853"/>
            <a:ext cx="9970168" cy="3238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Конституцією Республіки Казахстан заборонено</a:t>
            </a:r>
            <a:endParaRPr lang="uk-UA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9779" y="3620319"/>
            <a:ext cx="8985852" cy="857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 партій мета та дії яких, направлені на насильницьку зміну конституційного ладу, порушення цілісності Республіки, підрив безпеки держави, розпалювання соціальної, расової, національної, релігійної, класової, родової ворожнечі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51204" y="4812259"/>
            <a:ext cx="8985852" cy="31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Партії діяльність яких заснована на релігійній основі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41158" y="982476"/>
            <a:ext cx="681790" cy="435439"/>
          </a:xfrm>
          <a:prstGeom prst="rightArrow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529390" y="2998058"/>
            <a:ext cx="681790" cy="435439"/>
          </a:xfrm>
          <a:prstGeom prst="rightArrow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419727" y="2128764"/>
            <a:ext cx="569494" cy="188561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1419727" y="4875140"/>
            <a:ext cx="569494" cy="188561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1423738" y="3977114"/>
            <a:ext cx="569494" cy="188561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3973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345287" y="1165774"/>
            <a:ext cx="8550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16" idx="1"/>
          </p:cNvCxnSpPr>
          <p:nvPr/>
        </p:nvCxnSpPr>
        <p:spPr>
          <a:xfrm>
            <a:off x="6684230" y="1258196"/>
            <a:ext cx="772401" cy="711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18" idx="1"/>
          </p:cNvCxnSpPr>
          <p:nvPr/>
        </p:nvCxnSpPr>
        <p:spPr>
          <a:xfrm flipV="1">
            <a:off x="3601810" y="2503098"/>
            <a:ext cx="850839" cy="165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3623472" y="2778929"/>
            <a:ext cx="999039" cy="329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22" idx="1"/>
          </p:cNvCxnSpPr>
          <p:nvPr/>
        </p:nvCxnSpPr>
        <p:spPr>
          <a:xfrm>
            <a:off x="3868476" y="3795352"/>
            <a:ext cx="978651" cy="42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988142" y="4817102"/>
            <a:ext cx="978651" cy="42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78459" y="1205014"/>
            <a:ext cx="8550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25114" y="1180607"/>
            <a:ext cx="8550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5288" y="257240"/>
            <a:ext cx="7704318" cy="33192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 та структурні підрозділи політичних партій в Німеччні 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73238" y="927234"/>
            <a:ext cx="3049174" cy="4827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З'їзд (загальні збори) політичної партії</a:t>
            </a:r>
            <a:endParaRPr lang="uk-UA" sz="1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2511" y="954090"/>
            <a:ext cx="2572605" cy="4827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вищим керівним органом політичної партії</a:t>
            </a:r>
            <a:endParaRPr lang="uk-U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6631" y="886039"/>
            <a:ext cx="4123438" cy="7443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Приймає рішення щодо партійних програм, статутів, правил внеску, арбітражу, розпуску та злиття з іншими політичними партіями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56631" y="1723446"/>
            <a:ext cx="4123438" cy="4928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Обирає членів виконавчого комітету політичної партії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52649" y="2337136"/>
            <a:ext cx="4123438" cy="3319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Здійснює керівництво політичною партією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52649" y="2756765"/>
            <a:ext cx="4123438" cy="4928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Представляє політичну партію в органах та установах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7790" y="3602796"/>
            <a:ext cx="3049174" cy="4827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Партійні комітети </a:t>
            </a:r>
            <a:endParaRPr lang="uk-UA" sz="1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47127" y="3581612"/>
            <a:ext cx="4123438" cy="5129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Здійснюють вирішення політичних та організаційних завдань партії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00359" y="4600376"/>
            <a:ext cx="3049174" cy="4827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Арбітражні суди</a:t>
            </a:r>
            <a:endParaRPr lang="uk-UA" sz="1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22511" y="4295305"/>
            <a:ext cx="4123438" cy="9052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Здійснюють посередництво та вирішення спорів між територіальним органами партії та окремими членами, а також здійснюють тлумачення положень статутів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45288" y="526240"/>
            <a:ext cx="0" cy="4173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45288" y="4699695"/>
            <a:ext cx="8550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5286" y="3838098"/>
            <a:ext cx="8550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1234425" y="2539088"/>
            <a:ext cx="2676525" cy="457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Виконавча рада політичної партії</a:t>
            </a:r>
            <a:endParaRPr lang="uk-UA" sz="1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8" name="Прямая соединительная линия 67"/>
          <p:cNvCxnSpPr>
            <a:endCxn id="65" idx="1"/>
          </p:cNvCxnSpPr>
          <p:nvPr/>
        </p:nvCxnSpPr>
        <p:spPr>
          <a:xfrm>
            <a:off x="345287" y="2767688"/>
            <a:ext cx="889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749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776753" y="3208842"/>
            <a:ext cx="53213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76753" y="2073529"/>
            <a:ext cx="545465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759608" y="1351133"/>
            <a:ext cx="17145" cy="239776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41828" y="1324463"/>
            <a:ext cx="6762750" cy="3143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 фінансування політичних партій в Республіці Казахстан</a:t>
            </a:r>
            <a:endParaRPr lang="uk-UA" sz="11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408" y="1890883"/>
            <a:ext cx="6181725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Вступні та членські внески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9043" y="2357608"/>
            <a:ext cx="6181725" cy="542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Пожертвування громадян і недержавних організацій Республіки Казахстан, за умови, що ці пожертви документально підтверджені і вказано їх джерело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9043" y="3052933"/>
            <a:ext cx="6181725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Доходи від підприємницької діяльності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9043" y="3576808"/>
            <a:ext cx="6181725" cy="314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Кошти державного бюджету Республіки Казахстан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76753" y="2658565"/>
            <a:ext cx="53213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86278" y="3748893"/>
            <a:ext cx="53213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96" y="2007239"/>
            <a:ext cx="3457773" cy="34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10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артинки по запросу финансі пн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042"/>
            <a:ext cx="11694695" cy="1908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405213" y="1921710"/>
            <a:ext cx="0" cy="216979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393783" y="1892500"/>
            <a:ext cx="6762750" cy="314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 фінансування політичних партій в Німеччині</a:t>
            </a:r>
            <a:endParaRPr lang="uk-UA" sz="11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0363" y="2458920"/>
            <a:ext cx="6181725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Державні субсидії</a:t>
            </a:r>
            <a:endParaRPr lang="uk-UA" sz="11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0998" y="2925645"/>
            <a:ext cx="6181725" cy="323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Пожертвування від фізичних та юридичних осіб</a:t>
            </a:r>
            <a:endParaRPr lang="uk-UA" sz="11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0998" y="3411420"/>
            <a:ext cx="6181725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Членські внески</a:t>
            </a:r>
            <a:endParaRPr lang="uk-UA" sz="11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0998" y="3916245"/>
            <a:ext cx="6181725" cy="31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 доходи не заборонені законом</a:t>
            </a:r>
            <a:endParaRPr lang="uk-UA" sz="11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06483" y="2605605"/>
            <a:ext cx="56261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06483" y="3092650"/>
            <a:ext cx="56261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08388" y="3541595"/>
            <a:ext cx="56261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08388" y="4092775"/>
            <a:ext cx="56261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2692"/>
            <a:ext cx="11694695" cy="16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04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497103" y="1228725"/>
            <a:ext cx="3643630" cy="1333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499643" y="2049780"/>
            <a:ext cx="3643630" cy="1333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00278" y="3195320"/>
            <a:ext cx="3643630" cy="1333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99643" y="4874260"/>
            <a:ext cx="3643630" cy="1333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499008" y="326390"/>
            <a:ext cx="6762750" cy="3143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 державного фінансування політичних партій в Німеччині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42873" y="987425"/>
            <a:ext cx="2619375" cy="542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перших 4 млн. голосів виборців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7083" y="983615"/>
            <a:ext cx="2619375" cy="542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0,85 євро за кожен голос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46683" y="1802765"/>
            <a:ext cx="2619375" cy="542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голоси виборців понад 4 млн. 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273" y="1807210"/>
            <a:ext cx="2619375" cy="542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0,7 євро за кожен голос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42873" y="2693035"/>
            <a:ext cx="2619375" cy="1009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кошти отримані від членських внесків (враховується лише до 3300 євро від однієї особи)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273" y="2940685"/>
            <a:ext cx="2619375" cy="542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0,38 євро за кожне отримане євро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71448" y="4302760"/>
            <a:ext cx="5791200" cy="1009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сума видатків на фінансування політичних партій за один рік не повинна перевищувати 133 млн. євро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97103" y="641985"/>
            <a:ext cx="0" cy="423037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13" y="3268577"/>
            <a:ext cx="2440668" cy="24406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38147" y="1988444"/>
            <a:ext cx="5784582" cy="32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00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356937"/>
            <a:ext cx="10396882" cy="1151965"/>
          </a:xfrm>
        </p:spPr>
        <p:txBody>
          <a:bodyPr/>
          <a:lstStyle/>
          <a:p>
            <a:r>
              <a:rPr lang="uk-UA" b="1" dirty="0" smtClean="0">
                <a:solidFill>
                  <a:srgbClr val="E5D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Висновки</a:t>
            </a:r>
            <a:endParaRPr lang="uk-UA" b="1" dirty="0">
              <a:solidFill>
                <a:srgbClr val="E5D8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389628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Отже, дослідивши досвід розвитку політичних партій цих двох країн, можна дійти висновку, що ці дві країни у своєму розвитку пішли двома кардинально різними шляхами розвитку, проте в кожному з них можна знайти позитивні надбання, які були б актуальні для подальшого більш детального дослідження та впровадження в 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країні.</a:t>
            </a:r>
            <a:endParaRPr lang="uk-UA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595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16306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Список використаних джерел</a:t>
            </a:r>
            <a:endParaRPr lang="uk-UA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484" y="1540043"/>
            <a:ext cx="11502189" cy="359391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1.Політичні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партії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Казахстану.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URL:uk.wikipedia.org/wiki/%D0%9F%D0%BE%D0%BB%D1%96%D1%82%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D0%B8%D1%87%D0%BD%D1%96_%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D0%BF%D0%B0%D1%80%D1%82%D1%96%D1%97_%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D0%9A%D0%B0%D0%B7%D0%B0%D1%85%D1%81%D1%82%D0%B0%D0%BD%D1%83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</a:p>
          <a:p>
            <a:pPr marL="0" indent="457200">
              <a:buNone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2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Gesetz über die politischen Parteien. Bundesgesetzblatt. 1994. №5.  С. 150-159. URL: https://www.gesetze-im-internet.de/partg/.</a:t>
            </a:r>
            <a:endPara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0" indent="457200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3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Закон Республики Казахстан от 15 июля 2002 года № 344-II «О политических партиях»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//. -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Режим доступу до ресурсу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: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https://online.zakon.kz/document/?doc_id=1032141#pos=147;-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54</a:t>
            </a:r>
          </a:p>
          <a:p>
            <a:pPr marL="0" indent="457200">
              <a:buNone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4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uk-UA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Ключкович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А.Ю. Правовий статус та основи діяльності політичних партій у Німеччині. Науковий вісник Ужгородського університету. Серія: Політологія, Соціологія, Філософія.  2005. </a:t>
            </a:r>
            <a:r>
              <a:rPr lang="uk-UA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Вип</a:t>
            </a: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2. С. 168-180.</a:t>
            </a:r>
            <a:endPara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67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59" y="2209799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uk-UA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uk-UA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603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8" y="0"/>
            <a:ext cx="10396882" cy="1151965"/>
          </a:xfrm>
        </p:spPr>
        <p:txBody>
          <a:bodyPr/>
          <a:lstStyle/>
          <a:p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uk-UA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9021" y="1582133"/>
            <a:ext cx="11313695" cy="38320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1.Вступ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2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. Етапи розвитку політичних партій Казахстану та Німеччини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3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. Сучасні політичні партії </a:t>
            </a: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Казахстану та 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Німеччини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4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.Порядок створення та </a:t>
            </a: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д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ержавної реєстрації політичних партій у Казахстані та Німеччині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5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. Правове регулювання організаційних та ідеологічних засад діяльності політичних партій у </a:t>
            </a: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К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азахстані та Німеччині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6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. Фінансування політичних партій </a:t>
            </a: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Казахстану та Німеччини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7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.Висновок</a:t>
            </a:r>
          </a:p>
          <a:p>
            <a:pPr marL="0" indent="0">
              <a:buNone/>
            </a:pPr>
            <a:r>
              <a:rPr lang="uk-UA" sz="2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8</a:t>
            </a:r>
            <a:r>
              <a:rPr lang="uk-UA" sz="2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cs typeface="Adobe Hebrew" panose="02040503050201020203" pitchFamily="18" charset="-79"/>
              </a:rPr>
              <a:t>.Список використаних джерел</a:t>
            </a:r>
            <a:endParaRPr lang="uk-UA" sz="2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Adobe Hebrew" panose="02040503050201020203" pitchFamily="18" charset="-79"/>
            </a:endParaRPr>
          </a:p>
          <a:p>
            <a:pPr marL="0" indent="0">
              <a:buNone/>
            </a:pPr>
            <a:endParaRPr lang="uk-UA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Hebrew" panose="02040503050201020203" pitchFamily="18" charset="-79"/>
            </a:endParaRPr>
          </a:p>
          <a:p>
            <a:pPr marL="0" indent="0">
              <a:buNone/>
            </a:pP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322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799" y="0"/>
            <a:ext cx="10396882" cy="1151965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endParaRPr lang="uk-UA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1799" y="1404628"/>
            <a:ext cx="11004884" cy="384256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uk-UA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Важливою ознакою демократичної політичної системи суспільства є існування та взаємодія політичних партій</a:t>
            </a:r>
            <a:r>
              <a:rPr lang="uk-UA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uk-UA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Ефективне функціонування партій та партійної системи досягається тільки при умові існування впорядкованого політико-правового регулювання партійної діяльності</a:t>
            </a:r>
            <a:r>
              <a:rPr lang="uk-UA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uk-UA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Динамізм партійно-політичного життя суспільства не дозволяє разовим актом врегулювати всі питання в сфері партійного права</a:t>
            </a:r>
            <a:r>
              <a:rPr lang="uk-UA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uk-UA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 змушує постійно проводити пошуки у даному напрямку</a:t>
            </a:r>
            <a:r>
              <a:rPr lang="uk-UA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  <a:endParaRPr lang="uk-UA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0" indent="457200" algn="just">
              <a:buNone/>
            </a:pPr>
            <a:r>
              <a:rPr lang="uk-UA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Для України проблема вдосконалення партійного законодавства є важливою</a:t>
            </a:r>
            <a:r>
              <a:rPr lang="uk-UA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uk-UA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зважаючи на гостру необхідність побудови дієздатної партійної системи</a:t>
            </a:r>
            <a:r>
              <a:rPr lang="uk-UA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uk-UA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Адже в майбутньому Українська держава орієнтується саме на виборчу систему пропорційного представництва та розширення повноважень парламенту</a:t>
            </a:r>
            <a:r>
              <a:rPr lang="uk-UA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 </a:t>
            </a:r>
            <a:r>
              <a:rPr lang="uk-UA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Тому зростає потреба вивчення досвіду зарубіжних країн,  на основі досягнень якого робити свої кроки реформування.</a:t>
            </a:r>
            <a:endParaRPr lang="uk-UA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217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168" y="314736"/>
            <a:ext cx="6762750" cy="31432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 розвитку політичних партій Казахстану</a:t>
            </a:r>
            <a:endParaRPr lang="uk-UA" sz="1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707" y="1017847"/>
            <a:ext cx="990600" cy="266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етап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1620" y="1007960"/>
            <a:ext cx="1323216" cy="2667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1991-1995 рр.</a:t>
            </a:r>
            <a:endParaRPr lang="uk-U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4149" y="913439"/>
            <a:ext cx="7878356" cy="4555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фундаменту казахстанської державності. Він характеризувався розвитком політизованого самодіяльного руху і утворенням перших політичних партій, які, однак, не відповідали всім критеріям партії як стійкої політичної організації.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137" y="1859396"/>
            <a:ext cx="990600" cy="266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 етап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1620" y="1858809"/>
            <a:ext cx="1323216" cy="2667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1995-2001 рр.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4149" y="1608285"/>
            <a:ext cx="7878356" cy="7605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і зміцнення сучасних демократичних інститутів; конституційні поправки 1998 роки; формування нового складу нижньої палати Парламенту, обраного за змішаною системою голосування. коли після введення пропорційної системи голосування і виділення 10 місць (з 77) в нижній палаті парламенту політичні партії вперше отримали можливість не побічно, а безпосередньо брати участь в боротьбі за депутатські мандати.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137" y="2811073"/>
            <a:ext cx="990600" cy="266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 етап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1620" y="2804054"/>
            <a:ext cx="1323216" cy="2667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2001-2006 рр.</a:t>
            </a:r>
            <a:endParaRPr lang="uk-U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4149" y="2608148"/>
            <a:ext cx="7878356" cy="66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Відбулось зміцнення державності; трансформація партійної системи. На парламентських виборах 2004 року вперше була легально реалізована стратегія політичних союзів. Створення передвиборчих блоків на партійній основі було легітимізовано в 2004 році змінами в законі про вибори. Чотири партії об'єдналися в два блоки, які взяли активну участь у виборах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6137" y="3744520"/>
            <a:ext cx="990600" cy="266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етап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1620" y="3743424"/>
            <a:ext cx="1323216" cy="27622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2007-2011 рр.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44149" y="3510915"/>
            <a:ext cx="7878356" cy="736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закон про вибори була введена наступна норма: якщо сім відсотків голосів виборців, які взяли участь в голосуванні, отримано тільки однією політичною партією, то до розподілу депутатських мандатів допускається список зазначеної політичної партії, а також партійний список партії, що набрала наступне найбільше число голосів виборців, які взяли участь в голосуванні. Новий правовий механізм дозволив формувати Парламент за участю не менше двох партій.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6137" y="4628207"/>
            <a:ext cx="990600" cy="266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етап</a:t>
            </a:r>
            <a:endParaRPr lang="uk-U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44149" y="4487238"/>
            <a:ext cx="7878356" cy="55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трьохпартійної нижньої палати парламенту; вибори в Мажиліс 2016 року які відкрили перспективи подальшого розвитку політичної системи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1620" y="4577360"/>
            <a:ext cx="1323216" cy="38709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2012-теперішній час</a:t>
            </a:r>
            <a:endParaRPr lang="uk-U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78114" y="974155"/>
            <a:ext cx="414247" cy="33413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82347" y="1821482"/>
            <a:ext cx="414246" cy="33413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78114" y="2777354"/>
            <a:ext cx="414246" cy="33413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78113" y="3710801"/>
            <a:ext cx="414246" cy="33413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78113" y="4603837"/>
            <a:ext cx="414246" cy="334139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/>
          <p:cNvSpPr/>
          <p:nvPr/>
        </p:nvSpPr>
        <p:spPr>
          <a:xfrm>
            <a:off x="1599890" y="1067128"/>
            <a:ext cx="293776" cy="1363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>
            <a:off x="3372790" y="1067128"/>
            <a:ext cx="293776" cy="1363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1597694" y="1922122"/>
            <a:ext cx="293776" cy="1363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3375793" y="1920373"/>
            <a:ext cx="293776" cy="1363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3372790" y="2871688"/>
            <a:ext cx="293776" cy="1363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>
            <a:off x="3372790" y="3809691"/>
            <a:ext cx="293776" cy="1363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3352655" y="4698332"/>
            <a:ext cx="293776" cy="1363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34"/>
          <p:cNvSpPr/>
          <p:nvPr/>
        </p:nvSpPr>
        <p:spPr>
          <a:xfrm>
            <a:off x="1597694" y="2869225"/>
            <a:ext cx="293776" cy="1363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/>
          <p:cNvSpPr/>
          <p:nvPr/>
        </p:nvSpPr>
        <p:spPr>
          <a:xfrm>
            <a:off x="1597694" y="3809691"/>
            <a:ext cx="293776" cy="1363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/>
          <p:cNvSpPr/>
          <p:nvPr/>
        </p:nvSpPr>
        <p:spPr>
          <a:xfrm>
            <a:off x="1594403" y="4693378"/>
            <a:ext cx="293776" cy="1363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88186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 стрелкой 52"/>
          <p:cNvCxnSpPr/>
          <p:nvPr/>
        </p:nvCxnSpPr>
        <p:spPr>
          <a:xfrm>
            <a:off x="1536433" y="2876885"/>
            <a:ext cx="2407118" cy="0"/>
          </a:xfrm>
          <a:prstGeom prst="straightConnector1">
            <a:avLst/>
          </a:prstGeom>
          <a:ln w="57150">
            <a:solidFill>
              <a:srgbClr val="BCB4A9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536433" y="1973424"/>
            <a:ext cx="2407118" cy="0"/>
          </a:xfrm>
          <a:prstGeom prst="straightConnector1">
            <a:avLst/>
          </a:prstGeom>
          <a:ln w="57150">
            <a:solidFill>
              <a:srgbClr val="BCB4A9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536433" y="2413146"/>
            <a:ext cx="2407118" cy="0"/>
          </a:xfrm>
          <a:prstGeom prst="straightConnector1">
            <a:avLst/>
          </a:prstGeom>
          <a:ln w="57150">
            <a:solidFill>
              <a:srgbClr val="BCB4A9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536433" y="3791150"/>
            <a:ext cx="2407118" cy="0"/>
          </a:xfrm>
          <a:prstGeom prst="straightConnector1">
            <a:avLst/>
          </a:prstGeom>
          <a:ln w="57150">
            <a:solidFill>
              <a:srgbClr val="BCB4A9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519917" y="3304562"/>
            <a:ext cx="2407118" cy="0"/>
          </a:xfrm>
          <a:prstGeom prst="straightConnector1">
            <a:avLst/>
          </a:prstGeom>
          <a:ln w="57150">
            <a:solidFill>
              <a:srgbClr val="BCB4A9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536433" y="4214060"/>
            <a:ext cx="2407118" cy="0"/>
          </a:xfrm>
          <a:prstGeom prst="straightConnector1">
            <a:avLst/>
          </a:prstGeom>
          <a:ln w="57150">
            <a:solidFill>
              <a:srgbClr val="BCB4A9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536433" y="4655512"/>
            <a:ext cx="2407118" cy="0"/>
          </a:xfrm>
          <a:prstGeom prst="straightConnector1">
            <a:avLst/>
          </a:prstGeom>
          <a:ln w="57150">
            <a:solidFill>
              <a:srgbClr val="BCB4A9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536433" y="5128231"/>
            <a:ext cx="2407118" cy="0"/>
          </a:xfrm>
          <a:prstGeom prst="straightConnector1">
            <a:avLst/>
          </a:prstGeom>
          <a:ln w="57150">
            <a:solidFill>
              <a:srgbClr val="BCB4A9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>
            <a:stCxn id="38" idx="3"/>
            <a:endCxn id="40" idx="1"/>
          </p:cNvCxnSpPr>
          <p:nvPr/>
        </p:nvCxnSpPr>
        <p:spPr>
          <a:xfrm>
            <a:off x="1536433" y="1525989"/>
            <a:ext cx="2407118" cy="0"/>
          </a:xfrm>
          <a:prstGeom prst="straightConnector1">
            <a:avLst/>
          </a:prstGeom>
          <a:ln w="57150">
            <a:solidFill>
              <a:srgbClr val="BCB4A9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25043" y="647672"/>
            <a:ext cx="6006773" cy="369332"/>
          </a:xfrm>
          <a:prstGeom prst="rect">
            <a:avLst/>
          </a:prstGeom>
          <a:solidFill>
            <a:srgbClr val="BCB4A9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63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Етапи</a:t>
            </a:r>
            <a:r>
              <a:rPr lang="ru-RU" b="1" dirty="0">
                <a:solidFill>
                  <a:srgbClr val="C63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C63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розвитку</a:t>
            </a:r>
            <a:r>
              <a:rPr lang="ru-RU" b="1" dirty="0">
                <a:solidFill>
                  <a:srgbClr val="C63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C63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політичних</a:t>
            </a:r>
            <a:r>
              <a:rPr lang="ru-RU" b="1" dirty="0">
                <a:solidFill>
                  <a:srgbClr val="C63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C63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партій</a:t>
            </a:r>
            <a:r>
              <a:rPr lang="ru-RU" b="1" dirty="0">
                <a:solidFill>
                  <a:srgbClr val="C63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C63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Німеччини</a:t>
            </a:r>
            <a:endParaRPr lang="uk-UA" b="1" dirty="0">
              <a:solidFill>
                <a:srgbClr val="C634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140" y="-568"/>
            <a:ext cx="2545680" cy="152598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45833" y="2725504"/>
            <a:ext cx="990600" cy="266700"/>
          </a:xfrm>
          <a:prstGeom prst="rect">
            <a:avLst/>
          </a:prstGeom>
          <a:solidFill>
            <a:srgbClr val="22222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етап</a:t>
            </a:r>
            <a:endParaRPr lang="uk-UA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22313" y="2754996"/>
            <a:ext cx="1618844" cy="266700"/>
          </a:xfrm>
          <a:prstGeom prst="rect">
            <a:avLst/>
          </a:prstGeom>
          <a:solidFill>
            <a:srgbClr val="C63425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1890-1918 рр.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43551" y="2747437"/>
            <a:ext cx="7453964" cy="281394"/>
          </a:xfrm>
          <a:prstGeom prst="rect">
            <a:avLst/>
          </a:prstGeom>
          <a:solidFill>
            <a:srgbClr val="E5D84E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Повернення до влади соціал-демократичної партії 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9317" y="4080710"/>
            <a:ext cx="990600" cy="266700"/>
          </a:xfrm>
          <a:prstGeom prst="rect">
            <a:avLst/>
          </a:prstGeom>
          <a:solidFill>
            <a:srgbClr val="22222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 етап</a:t>
            </a:r>
            <a:endParaRPr lang="uk-UA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22312" y="4086730"/>
            <a:ext cx="1618844" cy="266700"/>
          </a:xfrm>
          <a:prstGeom prst="rect">
            <a:avLst/>
          </a:prstGeom>
          <a:solidFill>
            <a:srgbClr val="C63425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1953-1976 рр.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43551" y="4092751"/>
            <a:ext cx="7453964" cy="254659"/>
          </a:xfrm>
          <a:prstGeom prst="rect">
            <a:avLst/>
          </a:prstGeom>
          <a:solidFill>
            <a:srgbClr val="E5D84E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Концентрація на рівні двох з половинною партійної системи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9317" y="4522162"/>
            <a:ext cx="990600" cy="266700"/>
          </a:xfrm>
          <a:prstGeom prst="rect">
            <a:avLst/>
          </a:prstGeom>
          <a:solidFill>
            <a:srgbClr val="22222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ІІХ етап</a:t>
            </a:r>
            <a:endParaRPr lang="uk-UA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22312" y="4524448"/>
            <a:ext cx="1618844" cy="266700"/>
          </a:xfrm>
          <a:prstGeom prst="rect">
            <a:avLst/>
          </a:prstGeom>
          <a:solidFill>
            <a:srgbClr val="C63425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1976-1989 рр.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43551" y="4522162"/>
            <a:ext cx="7453964" cy="271272"/>
          </a:xfrm>
          <a:prstGeom prst="rect">
            <a:avLst/>
          </a:prstGeom>
          <a:solidFill>
            <a:srgbClr val="E5D84E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Трансформація в відкриту багатопартійну систему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9317" y="4994881"/>
            <a:ext cx="990600" cy="266700"/>
          </a:xfrm>
          <a:prstGeom prst="rect">
            <a:avLst/>
          </a:prstGeom>
          <a:solidFill>
            <a:srgbClr val="22222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en-US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uk-UA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етап</a:t>
            </a:r>
            <a:endParaRPr lang="uk-UA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22312" y="4979875"/>
            <a:ext cx="1618849" cy="296712"/>
          </a:xfrm>
          <a:prstGeom prst="rect">
            <a:avLst/>
          </a:prstGeom>
          <a:solidFill>
            <a:srgbClr val="C63425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1989 – теперішній час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43551" y="4968185"/>
            <a:ext cx="7453964" cy="293395"/>
          </a:xfrm>
          <a:prstGeom prst="rect">
            <a:avLst/>
          </a:prstGeom>
          <a:solidFill>
            <a:srgbClr val="E5D84E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Інтеграційний етап в ході об'єднання двох німецьких держав і формування нової багатопартійної системи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5833" y="1392639"/>
            <a:ext cx="990600" cy="266700"/>
          </a:xfrm>
          <a:prstGeom prst="rect">
            <a:avLst/>
          </a:prstGeom>
          <a:solidFill>
            <a:srgbClr val="22222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етап</a:t>
            </a:r>
            <a:endParaRPr lang="uk-UA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2314" y="1392639"/>
            <a:ext cx="1618844" cy="266700"/>
          </a:xfrm>
          <a:prstGeom prst="rect">
            <a:avLst/>
          </a:prstGeom>
          <a:solidFill>
            <a:srgbClr val="C63425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1830-1860 рр.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43551" y="1387141"/>
            <a:ext cx="7453964" cy="277696"/>
          </a:xfrm>
          <a:prstGeom prst="rect">
            <a:avLst/>
          </a:prstGeom>
          <a:solidFill>
            <a:srgbClr val="E5D84E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формування політичних партій Німеччини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5833" y="1846106"/>
            <a:ext cx="990600" cy="266700"/>
          </a:xfrm>
          <a:prstGeom prst="rect">
            <a:avLst/>
          </a:prstGeom>
          <a:solidFill>
            <a:srgbClr val="22222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 етап</a:t>
            </a:r>
            <a:endParaRPr lang="uk-UA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22314" y="1846765"/>
            <a:ext cx="1618844" cy="266700"/>
          </a:xfrm>
          <a:prstGeom prst="rect">
            <a:avLst/>
          </a:prstGeom>
          <a:solidFill>
            <a:srgbClr val="C63425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1860-1870 рр.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43551" y="1840608"/>
            <a:ext cx="7453964" cy="277696"/>
          </a:xfrm>
          <a:prstGeom prst="rect">
            <a:avLst/>
          </a:prstGeom>
          <a:solidFill>
            <a:srgbClr val="E5D84E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основних політичних партій Німеччини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5833" y="2279796"/>
            <a:ext cx="990600" cy="266700"/>
          </a:xfrm>
          <a:prstGeom prst="rect">
            <a:avLst/>
          </a:prstGeom>
          <a:solidFill>
            <a:srgbClr val="22222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 етап</a:t>
            </a:r>
            <a:endParaRPr lang="uk-UA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22314" y="2285784"/>
            <a:ext cx="1618844" cy="266700"/>
          </a:xfrm>
          <a:prstGeom prst="rect">
            <a:avLst/>
          </a:prstGeom>
          <a:solidFill>
            <a:srgbClr val="C63425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1878-1890 рр.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43551" y="2293053"/>
            <a:ext cx="7453964" cy="277696"/>
          </a:xfrm>
          <a:prstGeom prst="rect">
            <a:avLst/>
          </a:prstGeom>
          <a:solidFill>
            <a:srgbClr val="E5D84E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 виключного закону про заборону соціал-демократичних партій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1388" y="3630273"/>
            <a:ext cx="990600" cy="266700"/>
          </a:xfrm>
          <a:prstGeom prst="rect">
            <a:avLst/>
          </a:prstGeom>
          <a:solidFill>
            <a:srgbClr val="22222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етап</a:t>
            </a:r>
            <a:endParaRPr lang="uk-UA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22313" y="3657800"/>
            <a:ext cx="1618844" cy="266700"/>
          </a:xfrm>
          <a:prstGeom prst="rect">
            <a:avLst/>
          </a:prstGeom>
          <a:solidFill>
            <a:srgbClr val="C63425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1945-1949 рр.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43551" y="3651026"/>
            <a:ext cx="7453964" cy="266973"/>
          </a:xfrm>
          <a:prstGeom prst="rect">
            <a:avLst/>
          </a:prstGeom>
          <a:solidFill>
            <a:srgbClr val="E5D84E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партійної системи сучасної Німеччини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9319" y="3171212"/>
            <a:ext cx="990600" cy="266700"/>
          </a:xfrm>
          <a:prstGeom prst="rect">
            <a:avLst/>
          </a:prstGeom>
          <a:solidFill>
            <a:srgbClr val="222222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етап</a:t>
            </a:r>
            <a:endParaRPr lang="uk-UA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22313" y="3217662"/>
            <a:ext cx="1618844" cy="266700"/>
          </a:xfrm>
          <a:prstGeom prst="rect">
            <a:avLst/>
          </a:prstGeom>
          <a:solidFill>
            <a:srgbClr val="C63425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1918-1945 рр.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43551" y="3207627"/>
            <a:ext cx="7453964" cy="263252"/>
          </a:xfrm>
          <a:prstGeom prst="rect">
            <a:avLst/>
          </a:prstGeom>
          <a:solidFill>
            <a:srgbClr val="E5D84E"/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Заборона всіх </a:t>
            </a:r>
            <a:r>
              <a:rPr lang="uk-UA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партій, 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крім НСРПН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84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Прямая соединительная линия 80"/>
          <p:cNvCxnSpPr>
            <a:stCxn id="48" idx="1"/>
          </p:cNvCxnSpPr>
          <p:nvPr/>
        </p:nvCxnSpPr>
        <p:spPr>
          <a:xfrm flipV="1">
            <a:off x="1262659" y="665747"/>
            <a:ext cx="8643341" cy="1213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262659" y="450215"/>
            <a:ext cx="1673045" cy="455337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Партія «Нур Отан»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124666" y="446405"/>
            <a:ext cx="1383166" cy="459147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Створена 19 січня 1999 р.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68921" y="447726"/>
            <a:ext cx="5104931" cy="45782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Ідеологічною метою партії політичний центризм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 descr="New emblem of the Nur-Ota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29" y="457309"/>
            <a:ext cx="673735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Прямоугольник 54"/>
          <p:cNvSpPr/>
          <p:nvPr/>
        </p:nvSpPr>
        <p:spPr>
          <a:xfrm>
            <a:off x="4696794" y="446404"/>
            <a:ext cx="1335038" cy="45914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83 депутатів у Мажилісі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Рисунок 56" descr="Картинки по запросу Загальнонаціональна соціал-демократична партія казахстан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12" y="1082512"/>
            <a:ext cx="669290" cy="71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 descr="LOGO-KNP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70" y="1894180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35" y="2709837"/>
            <a:ext cx="968375" cy="511518"/>
          </a:xfrm>
          <a:prstGeom prst="rect">
            <a:avLst/>
          </a:prstGeom>
        </p:spPr>
      </p:pic>
      <p:pic>
        <p:nvPicPr>
          <p:cNvPr id="76" name="Рисунок 75" descr="Картинки по запросу Партія патріотів Казахстану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38" y="4389594"/>
            <a:ext cx="920252" cy="54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Рисунок 77" descr="Картинки по запросу Казахстанська соціал-демократична партія «Ауил»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829" y="3534012"/>
            <a:ext cx="966470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Прямоугольник 78"/>
          <p:cNvSpPr/>
          <p:nvPr/>
        </p:nvSpPr>
        <p:spPr>
          <a:xfrm>
            <a:off x="-14531" y="10494"/>
            <a:ext cx="40686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Сучасні політичні партії Казахстану</a:t>
            </a:r>
            <a:endParaRPr lang="uk-UA" sz="1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1415059" y="2966407"/>
            <a:ext cx="8643341" cy="1213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1334849" y="1395530"/>
            <a:ext cx="8643341" cy="1213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1415059" y="2198528"/>
            <a:ext cx="8643341" cy="1213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1432777" y="3766580"/>
            <a:ext cx="8643341" cy="1213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1591523" y="4605238"/>
            <a:ext cx="8643341" cy="1213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262659" y="1090561"/>
            <a:ext cx="1673045" cy="65971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Загальнонаціональна соціал-демократична партія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135913" y="1082512"/>
            <a:ext cx="1371919" cy="63817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Створена 10 вересня 2006 р. 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289425" y="1082513"/>
            <a:ext cx="5084428" cy="59134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Ставить за мету побудову демократичної, правової, соціальної держави та інноваційної економіки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96794" y="1092433"/>
            <a:ext cx="1335038" cy="628254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Мажилісі не представлена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262659" y="1953820"/>
            <a:ext cx="1673045" cy="530901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Комуністична народна партія Казахстану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150117" y="1953820"/>
            <a:ext cx="1332264" cy="530901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Зареєстрована 21 червня 2004 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89425" y="1953262"/>
            <a:ext cx="5084428" cy="53146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Ставить за мету побудову демократичної, правової, соціальної держави та інноваційної економіки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696794" y="1953820"/>
            <a:ext cx="1335038" cy="530901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7 депутатів у Мажилісі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262658" y="2654937"/>
            <a:ext cx="1673045" cy="54207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Демократична партія Казахстану «Ак жол»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50117" y="2654937"/>
            <a:ext cx="1332264" cy="54207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Створена  3 квітня 2002 р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249320" y="2654938"/>
            <a:ext cx="5124533" cy="56641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партії: незалежний, квітучий, демократичний Казахстан.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696794" y="2654937"/>
            <a:ext cx="1335038" cy="54207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8 депутатів у </a:t>
            </a:r>
            <a:r>
              <a:rPr lang="uk-UA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Мажилісі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62657" y="3420365"/>
            <a:ext cx="1673045" cy="695934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Казахстанська соціал-демократична партія «Ауил»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150117" y="3397885"/>
            <a:ext cx="1332264" cy="718414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Створена 1 березня 2002 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46244" y="3400315"/>
            <a:ext cx="5127609" cy="73861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 є посилення державного регулювання, підтримку агросектора, активне сприяння впровадженню реформ, спрямованих на подальшу демократизацію суспільства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696794" y="3397885"/>
            <a:ext cx="1335038" cy="718414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Мажилісі не представлена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269966" y="4265090"/>
            <a:ext cx="1665735" cy="62865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Партія патріотів Казахстану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50118" y="4258991"/>
            <a:ext cx="1332264" cy="63474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Створена 4 березня 2000 р.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46244" y="4258991"/>
            <a:ext cx="5127609" cy="63474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 партії є здійснення національного відродження народів Казахстану, побудова правової демократичної держави, громадянського суспільства з розвинутою ринковою економікою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696794" y="4258991"/>
            <a:ext cx="1335038" cy="63474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Мажилісі не представлена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94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1776060" y="2615665"/>
            <a:ext cx="0" cy="10507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69381" y="2250858"/>
            <a:ext cx="1038225" cy="59055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Християнсько-демократичний союз — ХДС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9379" y="3265588"/>
            <a:ext cx="1038225" cy="66548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200 депутатів у Бундестазі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du-logo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492" y="1598078"/>
            <a:ext cx="762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Sozialdemokratische Partei Deutschlands, Logo um 2000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716" y="1431708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Bündnis 90 - Die Grünen Logo.sv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9203" y="1446631"/>
            <a:ext cx="5715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ie Linke logo.sv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588" y="1541848"/>
            <a:ext cx="9525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hristlich-Soziale Union (CSU), logo ab 2016.sv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612" y="1484698"/>
            <a:ext cx="7620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Logo der Freien Demokraten.sv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2971" y="1465648"/>
            <a:ext cx="666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Alternative-fuer-Deutschland-Logo-2013.sv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4090" y="1437106"/>
            <a:ext cx="7620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Logo Die blaue Partei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712" y="1484698"/>
            <a:ext cx="476250" cy="323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939112" y="2565884"/>
            <a:ext cx="0" cy="10507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054038" y="2487479"/>
            <a:ext cx="0" cy="10507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41155" y="2487479"/>
            <a:ext cx="0" cy="10507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543197" y="2433287"/>
            <a:ext cx="0" cy="10507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396187" y="2433287"/>
            <a:ext cx="0" cy="10507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706250" y="2433287"/>
            <a:ext cx="0" cy="10507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949513" y="2433287"/>
            <a:ext cx="0" cy="105075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58389" y="2357221"/>
            <a:ext cx="1038225" cy="30480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Союз 90/Зелені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8389" y="3248811"/>
            <a:ext cx="1038225" cy="66548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67 депутатів у Бундестазі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0779" y="2079408"/>
            <a:ext cx="1038225" cy="93345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Социал-демократична партія Німеччини — СДПГ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0780" y="3265588"/>
            <a:ext cx="1038225" cy="66548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152 депутати у Бундестазі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08057" y="2377540"/>
            <a:ext cx="1038225" cy="27622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Ліва партія</a:t>
            </a:r>
            <a:endParaRPr lang="uk-U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8056" y="3265588"/>
            <a:ext cx="1038225" cy="66548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69 депутатів у Бундестазі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57725" y="2377540"/>
            <a:ext cx="1038225" cy="23812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Синя партія</a:t>
            </a:r>
            <a:endParaRPr lang="uk-U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57723" y="3248811"/>
            <a:ext cx="1038225" cy="66548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1 депутата у Бундестазі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29499" y="2144880"/>
            <a:ext cx="1038225" cy="58102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Християнсько-соціальний союз в Баварії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9499" y="3214637"/>
            <a:ext cx="1038225" cy="66548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46 депутатів у Бундестазі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79167" y="3214637"/>
            <a:ext cx="1038225" cy="66548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80 депутатів у Бундестазі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79167" y="2123174"/>
            <a:ext cx="1038225" cy="58102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Вільна демократична партія — ВДП</a:t>
            </a:r>
            <a:endParaRPr lang="uk-U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55978" y="2131195"/>
            <a:ext cx="1038225" cy="50482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Альтернатива для Німеччини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55978" y="3205497"/>
            <a:ext cx="1038225" cy="66548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91 депутата у Бундестазі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217385" y="345115"/>
            <a:ext cx="776058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Сучасні політичні партії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Німеччини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Бундестазі</a:t>
            </a:r>
            <a:endParaRPr lang="uk-UA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74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5642" y="733776"/>
            <a:ext cx="10924674" cy="33569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Ініціатива групи громадян Республіки Казахстан чисельністю не менше однієї тисячі осіб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642" y="1203544"/>
            <a:ext cx="10924674" cy="44337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Утворення числа членів ініціативної групи організаційного комітету у складі не менше десяти осіб, для підготовки і проведення установчого з'їзду (конференції) політичної партії, який буде представляти дві третини областей, міст республіканського значення і столиці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642" y="1765554"/>
            <a:ext cx="10924674" cy="38636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Повідомлення Організаційним комітетом органу що здійснює реєстрацію про намір створення політичної партії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642" y="2277064"/>
            <a:ext cx="10924674" cy="38636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 органом що здійснює реєстрацію уповноваженій особі організаційного комітету документ, що підтверджує початок створення політичної партії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642" y="2788574"/>
            <a:ext cx="10924674" cy="70940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Публікація організаційним комітетом протягом місяця з дня видачі йому підтвердження в періодичних друкованих виданнях, які розповсюджуються на території Республіки Казахстан, відомостей про намір створити політичну партію, про місце та дату проведення установчого з'їзду (конференції) політичної партії, відкриття розрахункового рахунку в банку другого рівня Республіки Казахстан та інші дії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5642" y="3623115"/>
            <a:ext cx="10924674" cy="456043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установчого з'їзду (конференції) політичної партії протягом двох місяців з дня видачі підтвердження, на якому приймаються рішення про створення політичної партії, її назву, статут, програму і формуються її керівні органи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642" y="4204299"/>
            <a:ext cx="10924674" cy="20268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Припинення діяльності організаційного комітету</a:t>
            </a:r>
            <a:endParaRPr lang="uk-U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6694" y="4596162"/>
            <a:ext cx="2508059" cy="69039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Сплив шести місяців з дня видачі органом що здійснює реєстрацію підтвердження</a:t>
            </a:r>
            <a:endParaRPr lang="uk-UA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93116" y="4596162"/>
            <a:ext cx="2508059" cy="69039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Державна реєстрація політичної партії</a:t>
            </a:r>
            <a:endParaRPr lang="uk-UA" sz="1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9538" y="4596162"/>
            <a:ext cx="2508059" cy="69039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Відмова в державній реєстрації політичної партії</a:t>
            </a:r>
            <a:endParaRPr lang="uk-UA" sz="1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25960" y="4596162"/>
            <a:ext cx="2508059" cy="69039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 ініціативної групи громадян</a:t>
            </a:r>
            <a:endParaRPr lang="uk-UA" sz="1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0316" y="764674"/>
            <a:ext cx="344905" cy="3048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1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0316" y="2339845"/>
            <a:ext cx="344905" cy="3048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120316" y="1272831"/>
            <a:ext cx="344905" cy="3048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20316" y="1806338"/>
            <a:ext cx="344905" cy="3048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120316" y="3698736"/>
            <a:ext cx="344905" cy="3048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0" name="Овал 19"/>
          <p:cNvSpPr/>
          <p:nvPr/>
        </p:nvSpPr>
        <p:spPr>
          <a:xfrm>
            <a:off x="120316" y="2990874"/>
            <a:ext cx="344905" cy="3048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1" name="Овал 20"/>
          <p:cNvSpPr/>
          <p:nvPr/>
        </p:nvSpPr>
        <p:spPr>
          <a:xfrm>
            <a:off x="120316" y="4204299"/>
            <a:ext cx="344905" cy="3048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2" name="Овал 21"/>
          <p:cNvSpPr/>
          <p:nvPr/>
        </p:nvSpPr>
        <p:spPr>
          <a:xfrm>
            <a:off x="120316" y="4788961"/>
            <a:ext cx="344905" cy="3048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818148" y="155903"/>
            <a:ext cx="855044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створення політичної партії в Республіці Казахстан</a:t>
            </a:r>
            <a:endParaRPr lang="uk-UA" sz="1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323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/>
          <p:nvPr/>
        </p:nvCxnSpPr>
        <p:spPr>
          <a:xfrm>
            <a:off x="4850297" y="4735752"/>
            <a:ext cx="0" cy="387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215958" y="3708163"/>
            <a:ext cx="831057" cy="5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15958" y="4802185"/>
            <a:ext cx="831057" cy="5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3418" y="577516"/>
            <a:ext cx="0" cy="42530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05848" y="1716803"/>
            <a:ext cx="831057" cy="5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09023" y="2028588"/>
            <a:ext cx="831057" cy="5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09023" y="2400063"/>
            <a:ext cx="831057" cy="5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09023" y="2793763"/>
            <a:ext cx="831057" cy="5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09023" y="3168413"/>
            <a:ext cx="831057" cy="5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611409" y="980548"/>
            <a:ext cx="3066" cy="2184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213418" y="1043640"/>
            <a:ext cx="831057" cy="51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66512" y="173262"/>
            <a:ext cx="7662996" cy="47339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 державної політичної партії в Республіці Казахстан</a:t>
            </a:r>
            <a:endParaRPr lang="uk-UA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2672" y="740212"/>
            <a:ext cx="7220485" cy="693672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Подання до органу, що здійснює державну реєстрацію не пізніше ніж через чотири місяці з дня проведення установчого з'їзду (конференції) політичної партії необхідних документів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6098" y="1517889"/>
            <a:ext cx="6389428" cy="323733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Заяву встановленої форми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6098" y="1934594"/>
            <a:ext cx="6389428" cy="307231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Статут та програму політичної партії підписані керівником політичної партії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6098" y="2328705"/>
            <a:ext cx="6389428" cy="291924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установчого з'їзду (конференції) політичної партії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6098" y="2704634"/>
            <a:ext cx="6389428" cy="31403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Списки членів політичної партії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6098" y="3093880"/>
            <a:ext cx="6389428" cy="332977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про сплату збору за державну реєстрацію юридичної особи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8946" y="3491278"/>
            <a:ext cx="7220485" cy="71725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складу партії повинно входити не менше сорока тисяч членів партії, які представляють структурні підрозділи (філії та представництва) партії у всіх областях, містах республіканського значення і столиці, чисельністю не менше шестисот членів партії в кожній з них.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09023" y="4295183"/>
            <a:ext cx="7220485" cy="76835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облікової реєстрації своїх структурних підрозділів (філій та представництв) в територіальних органах юстиції республіканського значення і столиці, чисельністю протягом шести місяців з дня державної реєстрації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02672" y="5123071"/>
            <a:ext cx="7220485" cy="44470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Невиконання даної вимоги є підставою для скасування державної реєстрації політичної партії</a:t>
            </a:r>
            <a:endParaRPr lang="uk-UA" sz="11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468" y="1319541"/>
            <a:ext cx="3017408" cy="25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826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226</TotalTime>
  <Words>1816</Words>
  <Application>Microsoft Office PowerPoint</Application>
  <PresentationFormat>Произвольный</PresentationFormat>
  <Paragraphs>198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Главное мероприятие</vt:lpstr>
      <vt:lpstr>Політичні партії Казахстану та Німеччини : історичний аспект, парламентська діяльність, функціонування</vt:lpstr>
      <vt:lpstr>Зміст</vt:lpstr>
      <vt:lpstr>Вступ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Висновки</vt:lpstr>
      <vt:lpstr>Список використаних джерел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Політичні партії Казахстану та німеччини : історичний аспект, парламентська діяльність, функціонування</dc:title>
  <dc:creator>Dima</dc:creator>
  <cp:lastModifiedBy>User</cp:lastModifiedBy>
  <cp:revision>75</cp:revision>
  <dcterms:created xsi:type="dcterms:W3CDTF">2019-10-22T08:26:54Z</dcterms:created>
  <dcterms:modified xsi:type="dcterms:W3CDTF">2020-09-03T11:15:03Z</dcterms:modified>
</cp:coreProperties>
</file>