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91" r:id="rId7"/>
    <p:sldId id="292" r:id="rId8"/>
    <p:sldId id="261" r:id="rId9"/>
    <p:sldId id="262" r:id="rId10"/>
    <p:sldId id="308" r:id="rId11"/>
    <p:sldId id="263" r:id="rId12"/>
    <p:sldId id="288" r:id="rId13"/>
    <p:sldId id="293" r:id="rId14"/>
    <p:sldId id="309" r:id="rId15"/>
    <p:sldId id="28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slow">
    <p:push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575" y="2924944"/>
            <a:ext cx="8808913" cy="3240360"/>
          </a:xfrm>
        </p:spPr>
        <p:txBody>
          <a:bodyPr>
            <a:noAutofit/>
          </a:bodyPr>
          <a:lstStyle/>
          <a:p>
            <a:r>
              <a:rPr lang="uk-UA" sz="3400" dirty="0">
                <a:solidFill>
                  <a:srgbClr val="002060"/>
                </a:solidFill>
              </a:rPr>
              <a:t> </a:t>
            </a:r>
            <a:r>
              <a:rPr lang="uk-UA" sz="3400" u="sng" dirty="0">
                <a:solidFill>
                  <a:srgbClr val="002060"/>
                </a:solidFill>
              </a:rPr>
              <a:t>Тема</a:t>
            </a:r>
            <a:r>
              <a:rPr lang="uk-UA" sz="34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uk-UA" sz="3400" dirty="0" smtClean="0">
                <a:solidFill>
                  <a:srgbClr val="002060"/>
                </a:solidFill>
              </a:rPr>
              <a:t>«</a:t>
            </a:r>
            <a:r>
              <a:rPr lang="ru-RU" sz="3400" dirty="0">
                <a:solidFill>
                  <a:srgbClr val="002060"/>
                </a:solidFill>
              </a:rPr>
              <a:t>МІЖНАРОДНЕ ТА УКРАЇНСЬКЕ ЗАКОНОДАВСТВО В ГАЛУЗІ ІНКЛЮЗИВНОЇ ОСВІТИ</a:t>
            </a:r>
            <a:r>
              <a:rPr lang="uk-UA" sz="3400" dirty="0" smtClean="0">
                <a:solidFill>
                  <a:srgbClr val="002060"/>
                </a:solidFill>
              </a:rPr>
              <a:t>»</a:t>
            </a:r>
            <a:endParaRPr lang="uk-UA" sz="34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692696"/>
            <a:ext cx="6552728" cy="1080120"/>
          </a:xfrm>
        </p:spPr>
        <p:txBody>
          <a:bodyPr>
            <a:noAutofit/>
          </a:bodyPr>
          <a:lstStyle/>
          <a:p>
            <a:r>
              <a:rPr lang="uk-UA" sz="5400" b="1" u="sng" dirty="0" smtClean="0">
                <a:solidFill>
                  <a:srgbClr val="C00000"/>
                </a:solidFill>
              </a:rPr>
              <a:t>ЛОГОПЕДІЯ</a:t>
            </a:r>
            <a:endParaRPr lang="uk-UA" sz="4000" dirty="0">
              <a:solidFill>
                <a:srgbClr val="C00000"/>
              </a:solidFill>
            </a:endParaRPr>
          </a:p>
        </p:txBody>
      </p:sp>
      <p:sp>
        <p:nvSpPr>
          <p:cNvPr id="4" name="AutoShape 2" descr="Картинки по запросу лого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5013"/>
            <a:ext cx="2124744" cy="2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209539"/>
            <a:ext cx="7056784" cy="1673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901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343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u="sng" dirty="0" smtClean="0"/>
              <a:t>Пріоритетним має бути </a:t>
            </a:r>
          </a:p>
          <a:p>
            <a:r>
              <a:rPr lang="uk-UA" sz="1800" b="1" dirty="0" smtClean="0"/>
              <a:t>реформування системи освіти, що дало б змогу охопити навчанням всіх дітей, незважаючи на індивідуальні відмінності та труднощі;</a:t>
            </a:r>
          </a:p>
          <a:p>
            <a:r>
              <a:rPr lang="uk-UA" sz="1800" b="1" dirty="0" smtClean="0"/>
              <a:t>законодавчо визнати принцип інклюзивної освіти, який полягає в тому, що всі діти перебувають у звичайних школах, за винятком тих випадків, коли не можна вчинити інакше;</a:t>
            </a:r>
          </a:p>
          <a:p>
            <a:r>
              <a:rPr lang="uk-UA" sz="1800" b="1" dirty="0" smtClean="0"/>
              <a:t>всіляко заохочувати обмін досвідом з країнами, що</a:t>
            </a:r>
            <a:r>
              <a:rPr lang="uk-UA" sz="1800" dirty="0" smtClean="0"/>
              <a:t> </a:t>
            </a:r>
            <a:r>
              <a:rPr lang="uk-UA" sz="1800" b="1" dirty="0" smtClean="0"/>
              <a:t>мають інклюзивну систему навчання;</a:t>
            </a:r>
          </a:p>
          <a:p>
            <a:r>
              <a:rPr lang="uk-UA" sz="1800" b="1" dirty="0" smtClean="0"/>
              <a:t>сприяти участі батьків, громад, громадських організацій осіб з </a:t>
            </a:r>
            <a:r>
              <a:rPr lang="uk-UA" sz="1800" b="1" dirty="0" err="1" smtClean="0"/>
              <a:t>неповносправністю</a:t>
            </a:r>
            <a:r>
              <a:rPr lang="uk-UA" sz="1800" b="1" dirty="0" smtClean="0"/>
              <a:t> в процесах планування та прийняття рішень, щодо задоволення спеціальних освітніх потреб;</a:t>
            </a:r>
          </a:p>
          <a:p>
            <a:r>
              <a:rPr lang="uk-UA" sz="1800" b="1" dirty="0" smtClean="0"/>
              <a:t>всіляко сприяти розробці стратегій діагностування та визначення особливих потреб у дітей, а також розробляти науково-методичні аспекти інклюзивного навчання;</a:t>
            </a:r>
          </a:p>
          <a:p>
            <a:r>
              <a:rPr lang="uk-UA" sz="1800" b="1" dirty="0" smtClean="0"/>
              <a:t>значну увагу варто приділити підготовці педагогів до роботи в системі інклюзивної освіти.</a:t>
            </a:r>
            <a:endParaRPr lang="uk-UA" sz="1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5135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043608" y="188640"/>
            <a:ext cx="7951464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b="1" dirty="0" smtClean="0">
                <a:solidFill>
                  <a:srgbClr val="C00000"/>
                </a:solidFill>
              </a:rPr>
              <a:t>ЮНЕСКО: </a:t>
            </a:r>
            <a:r>
              <a:rPr lang="uk-UA" sz="2800" b="1" dirty="0" err="1" smtClean="0">
                <a:solidFill>
                  <a:srgbClr val="C00000"/>
                </a:solidFill>
              </a:rPr>
              <a:t>Саламанкська</a:t>
            </a:r>
            <a:r>
              <a:rPr lang="uk-UA" sz="2800" b="1" dirty="0" smtClean="0">
                <a:solidFill>
                  <a:srgbClr val="C00000"/>
                </a:solidFill>
              </a:rPr>
              <a:t> декларація </a:t>
            </a:r>
            <a:endParaRPr lang="uk-U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785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5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343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68952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 </a:t>
            </a:r>
            <a:r>
              <a:rPr lang="uk-UA" b="1" dirty="0"/>
              <a:t>Здобуття незалежності держави ознаменувалося прийняттям Основного Закону – </a:t>
            </a:r>
            <a:r>
              <a:rPr lang="uk-UA" b="1" dirty="0">
                <a:solidFill>
                  <a:srgbClr val="C00000"/>
                </a:solidFill>
              </a:rPr>
              <a:t>Конституції України</a:t>
            </a:r>
            <a:r>
              <a:rPr lang="uk-UA" b="1" dirty="0"/>
              <a:t>, де стверджується рівність прав усіх людей, незалежно від раси, кольору шкіри, політичних, релігійних та інших переконань, статі, етнічного та соціального походження, майнового стану, місця проживання, від </a:t>
            </a:r>
            <a:r>
              <a:rPr lang="uk-UA" b="1" dirty="0" err="1"/>
              <a:t>мовних</a:t>
            </a:r>
            <a:r>
              <a:rPr lang="uk-UA" b="1" dirty="0"/>
              <a:t> та інших ознак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У </a:t>
            </a:r>
            <a:r>
              <a:rPr lang="ru-RU" b="1" dirty="0" err="1"/>
              <a:t>Конституції</a:t>
            </a:r>
            <a:r>
              <a:rPr lang="ru-RU" b="1" dirty="0"/>
              <a:t> </a:t>
            </a:r>
            <a:r>
              <a:rPr lang="ru-RU" b="1" dirty="0" err="1"/>
              <a:t>визначено</a:t>
            </a:r>
            <a:r>
              <a:rPr lang="ru-RU" b="1" dirty="0"/>
              <a:t> та </a:t>
            </a:r>
            <a:r>
              <a:rPr lang="ru-RU" b="1" dirty="0" err="1"/>
              <a:t>стверджено</a:t>
            </a:r>
            <a:r>
              <a:rPr lang="ru-RU" b="1" dirty="0"/>
              <a:t> </a:t>
            </a:r>
            <a:r>
              <a:rPr lang="ru-RU" b="1" dirty="0" err="1"/>
              <a:t>основні</a:t>
            </a:r>
            <a:r>
              <a:rPr lang="ru-RU" b="1" dirty="0"/>
              <a:t> права </a:t>
            </a:r>
            <a:r>
              <a:rPr lang="ru-RU" b="1" dirty="0" err="1"/>
              <a:t>людини</a:t>
            </a:r>
            <a:r>
              <a:rPr lang="ru-RU" b="1" dirty="0"/>
              <a:t>, </a:t>
            </a:r>
            <a:r>
              <a:rPr lang="ru-RU" b="1" dirty="0" err="1"/>
              <a:t>серед</a:t>
            </a:r>
            <a:r>
              <a:rPr lang="ru-RU" b="1" dirty="0"/>
              <a:t> </a:t>
            </a:r>
            <a:r>
              <a:rPr lang="ru-RU" b="1" dirty="0" err="1"/>
              <a:t>яких</a:t>
            </a:r>
            <a:r>
              <a:rPr lang="ru-RU" b="1" dirty="0"/>
              <a:t> – </a:t>
            </a:r>
            <a:r>
              <a:rPr lang="ru-RU" b="1" dirty="0">
                <a:solidFill>
                  <a:srgbClr val="C00000"/>
                </a:solidFill>
              </a:rPr>
              <a:t>право на </a:t>
            </a:r>
            <a:r>
              <a:rPr lang="ru-RU" b="1" dirty="0" err="1">
                <a:solidFill>
                  <a:srgbClr val="C00000"/>
                </a:solidFill>
              </a:rPr>
              <a:t>освіту</a:t>
            </a:r>
            <a:r>
              <a:rPr lang="ru-RU" b="1" dirty="0"/>
              <a:t> (Ст.53), </a:t>
            </a:r>
            <a:r>
              <a:rPr lang="ru-RU" b="1" dirty="0">
                <a:solidFill>
                  <a:srgbClr val="C00000"/>
                </a:solidFill>
              </a:rPr>
              <a:t>право на </a:t>
            </a:r>
            <a:r>
              <a:rPr lang="ru-RU" b="1" dirty="0" err="1">
                <a:solidFill>
                  <a:srgbClr val="C00000"/>
                </a:solidFill>
              </a:rPr>
              <a:t>соціальний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захист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/>
              <a:t>(Ст.46) та </a:t>
            </a:r>
            <a:r>
              <a:rPr lang="ru-RU" b="1" dirty="0" err="1"/>
              <a:t>ін</a:t>
            </a:r>
            <a:r>
              <a:rPr lang="ru-RU" b="1" dirty="0"/>
              <a:t>.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15615" y="260648"/>
            <a:ext cx="7870119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</a:rPr>
              <a:t>  </a:t>
            </a:r>
            <a:r>
              <a:rPr lang="ru-RU" sz="3200" b="1" dirty="0" err="1">
                <a:solidFill>
                  <a:srgbClr val="C00000"/>
                </a:solidFill>
              </a:rPr>
              <a:t>Освітнє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законодавство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України</a:t>
            </a:r>
            <a:r>
              <a:rPr lang="ru-RU" sz="3200" dirty="0">
                <a:solidFill>
                  <a:srgbClr val="C00000"/>
                </a:solidFill>
              </a:rPr>
              <a:t>. </a:t>
            </a:r>
            <a:endParaRPr lang="uk-UA" sz="32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17" y="180319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561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8302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Закони:</a:t>
            </a:r>
          </a:p>
          <a:p>
            <a:r>
              <a:rPr lang="uk-UA" b="1" dirty="0" smtClean="0"/>
              <a:t>«</a:t>
            </a:r>
            <a:r>
              <a:rPr lang="uk-UA" b="1" dirty="0" smtClean="0">
                <a:solidFill>
                  <a:srgbClr val="C00000"/>
                </a:solidFill>
              </a:rPr>
              <a:t>Про </a:t>
            </a:r>
            <a:r>
              <a:rPr lang="uk-UA" b="1" dirty="0">
                <a:solidFill>
                  <a:srgbClr val="C00000"/>
                </a:solidFill>
              </a:rPr>
              <a:t>державні соціальні стандарти та державні соціальні гарантії</a:t>
            </a:r>
            <a:r>
              <a:rPr lang="uk-UA" b="1" dirty="0"/>
              <a:t>» 2000 р</a:t>
            </a:r>
            <a:r>
              <a:rPr lang="uk-UA" b="1" dirty="0" smtClean="0"/>
              <a:t>.,</a:t>
            </a:r>
          </a:p>
          <a:p>
            <a:r>
              <a:rPr lang="uk-UA" b="1" dirty="0" smtClean="0"/>
              <a:t>«</a:t>
            </a:r>
            <a:r>
              <a:rPr lang="uk-UA" b="1" dirty="0">
                <a:solidFill>
                  <a:srgbClr val="C00000"/>
                </a:solidFill>
              </a:rPr>
              <a:t>Про охорону дитинства</a:t>
            </a:r>
            <a:r>
              <a:rPr lang="uk-UA" b="1" dirty="0"/>
              <a:t>» 2001 р</a:t>
            </a:r>
            <a:r>
              <a:rPr lang="uk-UA" b="1" dirty="0" smtClean="0"/>
              <a:t>.,</a:t>
            </a:r>
          </a:p>
          <a:p>
            <a:r>
              <a:rPr lang="uk-UA" b="1" dirty="0" smtClean="0"/>
              <a:t>«</a:t>
            </a:r>
            <a:r>
              <a:rPr lang="uk-UA" b="1" dirty="0">
                <a:solidFill>
                  <a:srgbClr val="C00000"/>
                </a:solidFill>
              </a:rPr>
              <a:t>Про соціальні послуги</a:t>
            </a:r>
            <a:r>
              <a:rPr lang="uk-UA" b="1" dirty="0"/>
              <a:t>» 2003 р</a:t>
            </a:r>
            <a:r>
              <a:rPr lang="uk-UA" b="1" dirty="0" smtClean="0"/>
              <a:t>.,</a:t>
            </a:r>
          </a:p>
          <a:p>
            <a:r>
              <a:rPr lang="uk-UA" b="1" dirty="0" smtClean="0"/>
              <a:t>«</a:t>
            </a:r>
            <a:r>
              <a:rPr lang="uk-UA" b="1" dirty="0">
                <a:solidFill>
                  <a:srgbClr val="C00000"/>
                </a:solidFill>
              </a:rPr>
              <a:t>Про реабілітацію інвалідів в Україні</a:t>
            </a:r>
            <a:r>
              <a:rPr lang="uk-UA" b="1" dirty="0"/>
              <a:t>» 2005 р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Вперше </a:t>
            </a:r>
            <a:r>
              <a:rPr lang="uk-UA" b="1" dirty="0"/>
              <a:t>законодавчо визнано (Закон «</a:t>
            </a:r>
            <a:r>
              <a:rPr lang="uk-UA" b="1" dirty="0">
                <a:solidFill>
                  <a:srgbClr val="C00000"/>
                </a:solidFill>
              </a:rPr>
              <a:t>Про реабілітацію інвалідів в Україні</a:t>
            </a:r>
            <a:r>
              <a:rPr lang="uk-UA" b="1" dirty="0"/>
              <a:t>») психолого-педагогічний супровід як необхідну умову успішного інтегрування в соціум дитини з обмеженими можливостями здоров’я, а також необхідність соціального, педагогічного й психологічного патронажу за місцем проживання. </a:t>
            </a:r>
            <a:endParaRPr lang="uk-UA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115615" y="260648"/>
            <a:ext cx="7870119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</a:rPr>
              <a:t>  </a:t>
            </a:r>
            <a:r>
              <a:rPr lang="ru-RU" sz="3200" b="1" dirty="0" err="1">
                <a:solidFill>
                  <a:srgbClr val="C00000"/>
                </a:solidFill>
              </a:rPr>
              <a:t>Освітнє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законодавство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України</a:t>
            </a:r>
            <a:r>
              <a:rPr lang="ru-RU" sz="3200" dirty="0">
                <a:solidFill>
                  <a:srgbClr val="C00000"/>
                </a:solidFill>
              </a:rPr>
              <a:t>. </a:t>
            </a:r>
            <a:endParaRPr lang="uk-UA" sz="3200" dirty="0">
              <a:solidFill>
                <a:srgbClr val="C0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17" y="180319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744151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896544"/>
          </a:xfrm>
        </p:spPr>
        <p:txBody>
          <a:bodyPr>
            <a:normAutofit lnSpcReduction="10000"/>
          </a:bodyPr>
          <a:lstStyle/>
          <a:p>
            <a:pPr lvl="0"/>
            <a:r>
              <a:rPr lang="uk-UA" b="1" dirty="0"/>
              <a:t>«</a:t>
            </a:r>
            <a:r>
              <a:rPr lang="uk-UA" b="1" dirty="0">
                <a:solidFill>
                  <a:srgbClr val="C00000"/>
                </a:solidFill>
              </a:rPr>
              <a:t>Положення про індивідуальне навчання</a:t>
            </a:r>
            <a:r>
              <a:rPr lang="uk-UA" b="1" dirty="0"/>
              <a:t>» (наказ МОНУ від 20.12.2002 р. № 732). </a:t>
            </a:r>
            <a:endParaRPr lang="uk-UA" b="1" dirty="0" smtClean="0"/>
          </a:p>
          <a:p>
            <a:r>
              <a:rPr lang="uk-UA" b="1" dirty="0" smtClean="0"/>
              <a:t>«</a:t>
            </a:r>
            <a:r>
              <a:rPr lang="uk-UA" b="1" dirty="0">
                <a:solidFill>
                  <a:srgbClr val="C00000"/>
                </a:solidFill>
              </a:rPr>
              <a:t>Комплексна програма освіти та фахової підготовки інвалідів</a:t>
            </a:r>
            <a:r>
              <a:rPr lang="uk-UA" b="1" dirty="0"/>
              <a:t>», затвердженій спільним наказом МОНУ та АПН України від 26.11.2002: «Створити в кожному районі міст і смт не менше однієї загальноосвітньої школи з необхідними умовами для навчання інвалідів, аби забезпечити ранню соціальну адаптацію дітей-інвалідів, які не мають відставання в інтелектуальному розвитку»</a:t>
            </a:r>
            <a:endParaRPr lang="uk-UA" dirty="0"/>
          </a:p>
          <a:p>
            <a:pPr lvl="0"/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15616" y="437800"/>
            <a:ext cx="7920880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600" b="1" dirty="0">
                <a:solidFill>
                  <a:srgbClr val="C00000"/>
                </a:solidFill>
              </a:rPr>
              <a:t> </a:t>
            </a:r>
            <a:r>
              <a:rPr lang="uk-UA" sz="3600" b="1" dirty="0" smtClean="0">
                <a:solidFill>
                  <a:srgbClr val="C00000"/>
                </a:solidFill>
              </a:rPr>
              <a:t>Впровадження</a:t>
            </a:r>
          </a:p>
          <a:p>
            <a:r>
              <a:rPr lang="uk-UA" sz="3600" b="1" dirty="0" smtClean="0">
                <a:solidFill>
                  <a:srgbClr val="C00000"/>
                </a:solidFill>
              </a:rPr>
              <a:t>інклюзивної освіти</a:t>
            </a:r>
            <a:endParaRPr lang="uk-UA" sz="3600" b="1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455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3090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03920" cy="4896544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uk-UA" b="1" dirty="0"/>
              <a:t>«Конвенція про права інвалідів»</a:t>
            </a:r>
          </a:p>
          <a:p>
            <a:pPr marL="514350" lvl="0" indent="-514350">
              <a:buSzPct val="100000"/>
              <a:buFont typeface="+mj-lt"/>
              <a:buAutoNum type="arabicPeriod"/>
            </a:pPr>
            <a:r>
              <a:rPr lang="uk-UA" b="1" dirty="0" smtClean="0"/>
              <a:t>Закони </a:t>
            </a:r>
            <a:r>
              <a:rPr lang="uk-UA" b="1" dirty="0"/>
              <a:t>України: </a:t>
            </a:r>
            <a:endParaRPr lang="uk-UA" b="1" dirty="0" smtClean="0"/>
          </a:p>
          <a:p>
            <a:pPr lvl="0"/>
            <a:r>
              <a:rPr lang="uk-UA" dirty="0" smtClean="0"/>
              <a:t>«Про освіту»</a:t>
            </a:r>
          </a:p>
          <a:p>
            <a:pPr lvl="0"/>
            <a:r>
              <a:rPr lang="uk-UA" dirty="0" smtClean="0"/>
              <a:t>«Про </a:t>
            </a:r>
            <a:r>
              <a:rPr lang="uk-UA" dirty="0"/>
              <a:t>загальну середню </a:t>
            </a:r>
            <a:r>
              <a:rPr lang="uk-UA" dirty="0" smtClean="0"/>
              <a:t>освіту»</a:t>
            </a:r>
          </a:p>
          <a:p>
            <a:r>
              <a:rPr lang="uk-UA" dirty="0" smtClean="0"/>
              <a:t>«Про </a:t>
            </a:r>
            <a:r>
              <a:rPr lang="uk-UA" dirty="0"/>
              <a:t>реабілітацію інвалідів в </a:t>
            </a:r>
            <a:r>
              <a:rPr lang="uk-UA" dirty="0" smtClean="0"/>
              <a:t>Україні»</a:t>
            </a:r>
          </a:p>
          <a:p>
            <a:r>
              <a:rPr lang="uk-UA" dirty="0" smtClean="0"/>
              <a:t>«</a:t>
            </a:r>
            <a:r>
              <a:rPr lang="uk-UA" dirty="0"/>
              <a:t>Про основи соціальної захищеності інвалідів в Україні»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uk-UA" b="1" dirty="0" smtClean="0"/>
              <a:t>Акти </a:t>
            </a:r>
            <a:r>
              <a:rPr lang="uk-UA" b="1" dirty="0"/>
              <a:t>Кабінету Міністрів </a:t>
            </a:r>
            <a:r>
              <a:rPr lang="uk-UA" b="1" dirty="0" smtClean="0"/>
              <a:t>України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uk-UA" b="1" dirty="0" smtClean="0"/>
              <a:t>Накази Міністерства освіти України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uk-UA" b="1" dirty="0"/>
              <a:t>Листи </a:t>
            </a:r>
            <a:r>
              <a:rPr lang="uk-UA" b="1" dirty="0" smtClean="0"/>
              <a:t>Міністерства освіти України</a:t>
            </a:r>
            <a:endParaRPr lang="uk-UA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15616" y="332656"/>
            <a:ext cx="7920880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b="1" dirty="0" smtClean="0">
                <a:solidFill>
                  <a:srgbClr val="C00000"/>
                </a:solidFill>
              </a:rPr>
              <a:t>Документи, що складають нормативно-правову основу інклюзивної освіти в Україні</a:t>
            </a:r>
            <a:endParaRPr lang="uk-UA" sz="2400" b="1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455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3876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5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2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2048" y="2463152"/>
            <a:ext cx="8503920" cy="1181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b="1" dirty="0" smtClean="0">
                <a:solidFill>
                  <a:srgbClr val="C00000"/>
                </a:solidFill>
              </a:rPr>
              <a:t>Дякую за увагу!</a:t>
            </a:r>
            <a:endParaRPr lang="uk-UA" sz="6000" b="1" dirty="0">
              <a:solidFill>
                <a:srgbClr val="C0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25144"/>
            <a:ext cx="8428679" cy="1993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55311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064896" cy="75895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ООН: </a:t>
            </a:r>
            <a:r>
              <a:rPr lang="uk-UA" sz="2800" b="1" dirty="0">
                <a:solidFill>
                  <a:srgbClr val="C00000"/>
                </a:solidFill>
              </a:rPr>
              <a:t>Декларація </a:t>
            </a:r>
            <a:r>
              <a:rPr lang="uk-UA" sz="2800" b="1" dirty="0" smtClean="0">
                <a:solidFill>
                  <a:srgbClr val="C00000"/>
                </a:solidFill>
              </a:rPr>
              <a:t>про </a:t>
            </a:r>
            <a:r>
              <a:rPr lang="uk-UA" sz="2800" b="1" dirty="0">
                <a:solidFill>
                  <a:srgbClr val="C00000"/>
                </a:solidFill>
              </a:rPr>
              <a:t>Права людини</a:t>
            </a:r>
            <a:endParaRPr lang="uk-UA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968552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/>
              <a:t>ООН понад півстоліття є визнаним міжнародним законотворцем. </a:t>
            </a:r>
          </a:p>
          <a:p>
            <a:r>
              <a:rPr lang="uk-UA" b="1" dirty="0" smtClean="0"/>
              <a:t>Законодавчі акти ООН визначили, що </a:t>
            </a:r>
            <a:r>
              <a:rPr lang="uk-UA" b="1" dirty="0" smtClean="0">
                <a:solidFill>
                  <a:srgbClr val="C00000"/>
                </a:solidFill>
              </a:rPr>
              <a:t>питання інвалідності стосуються сфери прав людини, а не лише реабілітації та соціального забезпечення</a:t>
            </a:r>
            <a:r>
              <a:rPr lang="uk-UA" b="1" dirty="0" smtClean="0"/>
              <a:t>. </a:t>
            </a:r>
            <a:endParaRPr lang="uk-UA" dirty="0" smtClean="0"/>
          </a:p>
          <a:p>
            <a:r>
              <a:rPr lang="uk-UA" b="1" dirty="0" smtClean="0"/>
              <a:t>Найбільш фундаментальне втілення прав людини на міжнародному рівні – </a:t>
            </a:r>
            <a:r>
              <a:rPr lang="uk-UA" b="1" dirty="0" smtClean="0">
                <a:solidFill>
                  <a:srgbClr val="C00000"/>
                </a:solidFill>
              </a:rPr>
              <a:t>Загальна Декларація ООН про Права людини</a:t>
            </a:r>
            <a:r>
              <a:rPr lang="uk-UA" b="1" dirty="0" smtClean="0"/>
              <a:t>, ухвалена у 1948 р.</a:t>
            </a:r>
          </a:p>
          <a:p>
            <a:r>
              <a:rPr lang="uk-UA" b="1" dirty="0" smtClean="0"/>
              <a:t>Хоча вона і не мала прямого відношення до осіб з обмеженими можливостями здоров’я, проте проголосила </a:t>
            </a:r>
            <a:r>
              <a:rPr lang="uk-UA" b="1" dirty="0" smtClean="0">
                <a:solidFill>
                  <a:srgbClr val="C00000"/>
                </a:solidFill>
              </a:rPr>
              <a:t>рівність прав «всіх людей без винятку»</a:t>
            </a:r>
            <a:r>
              <a:rPr lang="uk-UA" b="1" dirty="0" smtClean="0"/>
              <a:t>.</a:t>
            </a:r>
            <a:r>
              <a:rPr lang="uk-UA" dirty="0" smtClean="0"/>
              <a:t> </a:t>
            </a:r>
            <a:endParaRPr lang="uk-UA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74" y="205135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77272"/>
            <a:ext cx="3744418" cy="88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7490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90728" cy="5040560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Генеральною Асамблеєю ООН </a:t>
            </a:r>
            <a:r>
              <a:rPr lang="uk-UA" sz="2800" b="1" dirty="0" smtClean="0">
                <a:solidFill>
                  <a:srgbClr val="C00000"/>
                </a:solidFill>
              </a:rPr>
              <a:t>20 грудня у 1971 </a:t>
            </a:r>
            <a:r>
              <a:rPr lang="uk-UA" sz="2800" b="1" dirty="0" smtClean="0"/>
              <a:t>року  була прийнята </a:t>
            </a:r>
            <a:r>
              <a:rPr lang="uk-UA" sz="2800" b="1" dirty="0" smtClean="0">
                <a:solidFill>
                  <a:srgbClr val="C00000"/>
                </a:solidFill>
              </a:rPr>
              <a:t>Декларація про права розумово відсталих осіб</a:t>
            </a:r>
            <a:r>
              <a:rPr lang="uk-UA" sz="2800" b="1" dirty="0" smtClean="0"/>
              <a:t>.</a:t>
            </a:r>
          </a:p>
          <a:p>
            <a:r>
              <a:rPr lang="uk-UA" sz="2800" b="1" dirty="0" smtClean="0"/>
              <a:t>Згідно з цією Декларацією особи з ментальними порушеннями </a:t>
            </a:r>
            <a:r>
              <a:rPr lang="uk-UA" sz="2800" b="1" dirty="0" smtClean="0">
                <a:solidFill>
                  <a:srgbClr val="C00000"/>
                </a:solidFill>
              </a:rPr>
              <a:t>мають ті ж самі права</a:t>
            </a:r>
            <a:r>
              <a:rPr lang="uk-UA" sz="2800" b="1" dirty="0" smtClean="0"/>
              <a:t>, що й усі інші члени суспільства.</a:t>
            </a:r>
            <a:endParaRPr lang="uk-UA" sz="28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74" y="205135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8064896" cy="75895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ООН: </a:t>
            </a:r>
            <a:r>
              <a:rPr lang="uk-UA" sz="2800" b="1" dirty="0">
                <a:solidFill>
                  <a:srgbClr val="C00000"/>
                </a:solidFill>
              </a:rPr>
              <a:t>Декларація про права розумово відсталих осіб</a:t>
            </a:r>
            <a:endParaRPr lang="uk-UA" sz="2800" dirty="0">
              <a:solidFill>
                <a:srgbClr val="C0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77272"/>
            <a:ext cx="3744418" cy="88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5318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16552" y="1527048"/>
            <a:ext cx="8503920" cy="4998296"/>
          </a:xfrm>
        </p:spPr>
        <p:txBody>
          <a:bodyPr>
            <a:noAutofit/>
          </a:bodyPr>
          <a:lstStyle/>
          <a:p>
            <a:r>
              <a:rPr lang="uk-UA" sz="2400" dirty="0" smtClean="0"/>
              <a:t> </a:t>
            </a:r>
            <a:r>
              <a:rPr lang="uk-UA" sz="2400" b="1" dirty="0" smtClean="0"/>
              <a:t>Генеральна Асамблея ООН </a:t>
            </a:r>
            <a:r>
              <a:rPr lang="uk-UA" sz="2400" b="1" dirty="0" smtClean="0">
                <a:solidFill>
                  <a:srgbClr val="C00000"/>
                </a:solidFill>
              </a:rPr>
              <a:t>9 грудня 1975р </a:t>
            </a:r>
            <a:r>
              <a:rPr lang="uk-UA" sz="2400" b="1" dirty="0" smtClean="0"/>
              <a:t>ухвалила </a:t>
            </a:r>
            <a:r>
              <a:rPr lang="uk-UA" sz="2400" b="1" dirty="0" smtClean="0">
                <a:solidFill>
                  <a:srgbClr val="C00000"/>
                </a:solidFill>
              </a:rPr>
              <a:t>Декларацію про права інвалідів</a:t>
            </a:r>
            <a:r>
              <a:rPr lang="uk-UA" sz="2400" b="1" dirty="0" smtClean="0"/>
              <a:t>.</a:t>
            </a:r>
          </a:p>
          <a:p>
            <a:r>
              <a:rPr lang="uk-UA" sz="2400" b="1" dirty="0" smtClean="0"/>
              <a:t>У ній зазначено, що: «</a:t>
            </a:r>
            <a:r>
              <a:rPr lang="uk-UA" sz="2400" b="1" dirty="0" smtClean="0">
                <a:solidFill>
                  <a:srgbClr val="C00000"/>
                </a:solidFill>
              </a:rPr>
              <a:t>Інваліди, незважаючи на причину, характер і складність їхніх каліцтв або порушень, мають ті ж основні права, що й їхні співгромадяни того ж віку</a:t>
            </a:r>
            <a:r>
              <a:rPr lang="uk-UA" sz="2400" b="1" dirty="0" smtClean="0"/>
              <a:t>».</a:t>
            </a:r>
          </a:p>
          <a:p>
            <a:endParaRPr lang="uk-UA" sz="2400" b="1" dirty="0" smtClean="0"/>
          </a:p>
          <a:p>
            <a:pPr marL="0" indent="0" algn="ctr">
              <a:buNone/>
            </a:pPr>
            <a:r>
              <a:rPr lang="uk-UA" sz="2400" b="1" dirty="0" smtClean="0"/>
              <a:t>У цих міжнародних документах було </a:t>
            </a:r>
            <a:r>
              <a:rPr lang="uk-UA" sz="2400" b="1" u="sng" dirty="0" smtClean="0">
                <a:solidFill>
                  <a:srgbClr val="C00000"/>
                </a:solidFill>
              </a:rPr>
              <a:t>вперше</a:t>
            </a:r>
            <a:r>
              <a:rPr lang="uk-UA" sz="2400" b="1" dirty="0" smtClean="0"/>
              <a:t> визнано, що інвалідність є не медичною, а соціальною проблемою, проблемою прав людини.</a:t>
            </a:r>
            <a:endParaRPr lang="uk-UA" sz="32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74" y="205135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064896" cy="75895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ООН: </a:t>
            </a:r>
            <a:r>
              <a:rPr lang="uk-UA" sz="2800" b="1" dirty="0" smtClean="0">
                <a:solidFill>
                  <a:srgbClr val="C00000"/>
                </a:solidFill>
              </a:rPr>
              <a:t>Декларація </a:t>
            </a:r>
            <a:r>
              <a:rPr lang="uk-UA" sz="2800" b="1" dirty="0">
                <a:solidFill>
                  <a:srgbClr val="C00000"/>
                </a:solidFill>
              </a:rPr>
              <a:t>про права інвалідів</a:t>
            </a:r>
            <a:endParaRPr lang="uk-UA" sz="2800" dirty="0">
              <a:solidFill>
                <a:srgbClr val="C0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77272"/>
            <a:ext cx="3744418" cy="88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157599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71064"/>
            <a:ext cx="8712968" cy="4854280"/>
          </a:xfrm>
        </p:spPr>
        <p:txBody>
          <a:bodyPr>
            <a:noAutofit/>
          </a:bodyPr>
          <a:lstStyle/>
          <a:p>
            <a:pPr algn="just"/>
            <a:r>
              <a:rPr lang="uk-UA" sz="2000" b="1" dirty="0" smtClean="0"/>
              <a:t> Питання міжнародного регулювання прав дітей-інвалідів окреслено в ухваленій у </a:t>
            </a:r>
            <a:r>
              <a:rPr lang="uk-UA" sz="2000" b="1" dirty="0" smtClean="0">
                <a:solidFill>
                  <a:srgbClr val="C00000"/>
                </a:solidFill>
              </a:rPr>
              <a:t>1989 році Конвенції ООН про права дитини</a:t>
            </a:r>
            <a:r>
              <a:rPr lang="uk-UA" sz="2000" b="1" dirty="0" smtClean="0"/>
              <a:t>.</a:t>
            </a:r>
          </a:p>
          <a:p>
            <a:pPr algn="just"/>
            <a:r>
              <a:rPr lang="uk-UA" sz="2000" b="1" dirty="0" smtClean="0"/>
              <a:t>У 1991 р. Україна приєдналася до країн, що ратифікували цю Конвенцію.</a:t>
            </a:r>
          </a:p>
          <a:p>
            <a:pPr algn="just"/>
            <a:r>
              <a:rPr lang="uk-UA" sz="2000" b="1" dirty="0" smtClean="0"/>
              <a:t>Вона ґрунтується на </a:t>
            </a:r>
            <a:r>
              <a:rPr lang="uk-UA" sz="2000" b="1" dirty="0" smtClean="0">
                <a:solidFill>
                  <a:srgbClr val="C00000"/>
                </a:solidFill>
              </a:rPr>
              <a:t>визнанні прав усіх дітей</a:t>
            </a:r>
            <a:r>
              <a:rPr lang="uk-UA" sz="2000" b="1" dirty="0" smtClean="0"/>
              <a:t>, на пріоритеті загальнолюдських цінностей та гармонійному розвитку особистості, недискримінації дитини з інвалідністю за будь-якими ознаками.</a:t>
            </a:r>
            <a:endParaRPr lang="uk-UA" sz="14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064896" cy="75895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ООН: </a:t>
            </a:r>
            <a:r>
              <a:rPr lang="uk-UA" sz="2800" b="1" dirty="0">
                <a:solidFill>
                  <a:srgbClr val="C00000"/>
                </a:solidFill>
              </a:rPr>
              <a:t>Конвенції </a:t>
            </a:r>
            <a:r>
              <a:rPr lang="uk-UA" sz="2800" b="1" dirty="0" smtClean="0">
                <a:solidFill>
                  <a:srgbClr val="C00000"/>
                </a:solidFill>
              </a:rPr>
              <a:t>про </a:t>
            </a:r>
            <a:r>
              <a:rPr lang="uk-UA" sz="2800" b="1" dirty="0">
                <a:solidFill>
                  <a:srgbClr val="C00000"/>
                </a:solidFill>
              </a:rPr>
              <a:t>права дитини</a:t>
            </a:r>
            <a:endParaRPr lang="uk-U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801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743072"/>
            <a:ext cx="8712968" cy="485428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Шляхи реалізації </a:t>
            </a:r>
            <a:r>
              <a:rPr lang="uk-UA" sz="2400" b="1" dirty="0" smtClean="0">
                <a:solidFill>
                  <a:srgbClr val="C00000"/>
                </a:solidFill>
              </a:rPr>
              <a:t>права</a:t>
            </a:r>
            <a:r>
              <a:rPr lang="uk-UA" sz="2400" b="1" dirty="0" smtClean="0"/>
              <a:t> </a:t>
            </a:r>
            <a:r>
              <a:rPr lang="uk-UA" sz="2400" b="1" dirty="0" smtClean="0">
                <a:solidFill>
                  <a:srgbClr val="C00000"/>
                </a:solidFill>
              </a:rPr>
              <a:t>рівних можливостей на здобуття освіти</a:t>
            </a:r>
            <a:r>
              <a:rPr lang="uk-UA" sz="2400" b="1" dirty="0" smtClean="0"/>
              <a:t> неповносправними особами та визнання інтегрованого навчального середовища, тобто звичайних масових шкіл, як пріоритетного, окреслено в «</a:t>
            </a:r>
            <a:r>
              <a:rPr lang="uk-UA" sz="2400" b="1" dirty="0" smtClean="0">
                <a:solidFill>
                  <a:srgbClr val="C00000"/>
                </a:solidFill>
              </a:rPr>
              <a:t>Стандартних правилах забезпечення рівних можливостей для інвалідів</a:t>
            </a:r>
            <a:r>
              <a:rPr lang="uk-UA" sz="2400" b="1" dirty="0" smtClean="0"/>
              <a:t>», затверджених </a:t>
            </a:r>
            <a:r>
              <a:rPr lang="uk-UA" sz="2400" b="1" dirty="0" smtClean="0">
                <a:solidFill>
                  <a:srgbClr val="C00000"/>
                </a:solidFill>
              </a:rPr>
              <a:t>20 грудня 1993 року</a:t>
            </a:r>
            <a:r>
              <a:rPr lang="uk-UA" sz="2400" b="1" dirty="0" smtClean="0"/>
              <a:t> на 48 сесії Генеральної Асамблеї ООН.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064896" cy="75895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</a:rPr>
              <a:t>ООН: </a:t>
            </a:r>
            <a:r>
              <a:rPr lang="uk-UA" sz="2800" b="1" dirty="0" smtClean="0">
                <a:solidFill>
                  <a:srgbClr val="C00000"/>
                </a:solidFill>
              </a:rPr>
              <a:t>Стандартні правила забезпечення рівних можливостей для інвалідів</a:t>
            </a:r>
            <a:endParaRPr lang="uk-U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5129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743072"/>
            <a:ext cx="8712968" cy="48542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000" b="1" dirty="0" smtClean="0"/>
              <a:t>Визначено </a:t>
            </a:r>
            <a:r>
              <a:rPr lang="uk-UA" sz="2000" b="1" dirty="0">
                <a:solidFill>
                  <a:srgbClr val="C00000"/>
                </a:solidFill>
              </a:rPr>
              <a:t>умови</a:t>
            </a:r>
            <a:r>
              <a:rPr lang="uk-UA" sz="2000" b="1" dirty="0"/>
              <a:t>, за яких має здійснюватися навчання в інтегрованому </a:t>
            </a:r>
            <a:r>
              <a:rPr lang="uk-UA" sz="2000" b="1" dirty="0" smtClean="0"/>
              <a:t>середовищі:</a:t>
            </a:r>
          </a:p>
          <a:p>
            <a:r>
              <a:rPr lang="uk-UA" sz="2000" b="1" dirty="0" smtClean="0"/>
              <a:t>навчання </a:t>
            </a:r>
            <a:r>
              <a:rPr lang="uk-UA" sz="2000" b="1" dirty="0"/>
              <a:t>у звичайних школах передбачає забезпечення </a:t>
            </a:r>
            <a:r>
              <a:rPr lang="uk-UA" sz="2000" b="1" dirty="0" smtClean="0"/>
              <a:t>послуг </a:t>
            </a:r>
            <a:r>
              <a:rPr lang="uk-UA" sz="2000" b="1" dirty="0"/>
              <a:t>перекладачів та інших відповідних допоміжних </a:t>
            </a:r>
            <a:r>
              <a:rPr lang="uk-UA" sz="2000" b="1" dirty="0" smtClean="0"/>
              <a:t>послуг.</a:t>
            </a:r>
          </a:p>
          <a:p>
            <a:r>
              <a:rPr lang="uk-UA" sz="2000" b="1" dirty="0" smtClean="0"/>
              <a:t>потрібно </a:t>
            </a:r>
            <a:r>
              <a:rPr lang="uk-UA" sz="2000" b="1" dirty="0"/>
              <a:t>гарантувати відповідний доступ та допоміжні послуги, необхідні для задоволення потреб осіб з різними формами інвалідності; </a:t>
            </a:r>
            <a:endParaRPr lang="uk-UA" sz="2000" b="1" dirty="0" smtClean="0"/>
          </a:p>
          <a:p>
            <a:r>
              <a:rPr lang="uk-UA" sz="2000" b="1" dirty="0" smtClean="0"/>
              <a:t>відповідальність </a:t>
            </a:r>
            <a:r>
              <a:rPr lang="uk-UA" sz="2000" b="1" dirty="0"/>
              <a:t>за освіту інвалідів в інтегрованих </a:t>
            </a:r>
            <a:r>
              <a:rPr lang="uk-UA" sz="2000" b="1" dirty="0" smtClean="0"/>
              <a:t>структурах </a:t>
            </a:r>
            <a:r>
              <a:rPr lang="uk-UA" sz="2000" b="1" dirty="0"/>
              <a:t>має бути покладена на органи загальної освіти</a:t>
            </a:r>
            <a:r>
              <a:rPr lang="uk-UA" sz="2000" b="1" dirty="0" smtClean="0"/>
              <a:t>;</a:t>
            </a:r>
          </a:p>
          <a:p>
            <a:r>
              <a:rPr lang="uk-UA" sz="2000" b="1" dirty="0" smtClean="0"/>
              <a:t> </a:t>
            </a:r>
            <a:r>
              <a:rPr lang="uk-UA" sz="2000" b="1" dirty="0"/>
              <a:t>до процесу навчання на всіх рівнях необхідно залучати</a:t>
            </a:r>
            <a:r>
              <a:rPr lang="ru-RU" sz="2000" b="1" dirty="0">
                <a:sym typeface="Symbol"/>
              </a:rPr>
              <a:t></a:t>
            </a:r>
            <a:r>
              <a:rPr lang="uk-UA" sz="2000" b="1" dirty="0"/>
              <a:t> батьківські громади та організації інвалідів.</a:t>
            </a:r>
            <a:endParaRPr lang="uk-UA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971600" y="365792"/>
            <a:ext cx="8064896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</a:rPr>
              <a:t>ООН: </a:t>
            </a:r>
            <a:r>
              <a:rPr lang="uk-UA" sz="2800" b="1" dirty="0" smtClean="0">
                <a:solidFill>
                  <a:srgbClr val="C00000"/>
                </a:solidFill>
              </a:rPr>
              <a:t>Стандартні правила забезпечення рівних можливостей для інвалідів</a:t>
            </a:r>
            <a:endParaRPr lang="uk-U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01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447" y="5661248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r>
              <a:rPr lang="uk-UA" b="1" dirty="0" smtClean="0"/>
              <a:t>Інноваційна </a:t>
            </a:r>
            <a:r>
              <a:rPr lang="uk-UA" b="1" dirty="0"/>
              <a:t>освітня концепція щодо навчання дітей з обмеженими можливостями здоров’я була представлена на Всесвітній конференції з освіти осіб з особливими потребами: доступ та якість, проведена за підтримки ЮНЕСКО в Іспанії, в </a:t>
            </a:r>
            <a:r>
              <a:rPr lang="uk-UA" b="1" dirty="0" err="1"/>
              <a:t>Саламанці</a:t>
            </a:r>
            <a:r>
              <a:rPr lang="uk-UA" b="1" dirty="0"/>
              <a:t> </a:t>
            </a:r>
            <a:r>
              <a:rPr lang="uk-UA" b="1" dirty="0">
                <a:solidFill>
                  <a:srgbClr val="C00000"/>
                </a:solidFill>
              </a:rPr>
              <a:t>7-10 червня 1994 року</a:t>
            </a:r>
            <a:r>
              <a:rPr lang="uk-UA" b="1" dirty="0"/>
              <a:t>.</a:t>
            </a:r>
            <a:endParaRPr lang="uk-UA" dirty="0"/>
          </a:p>
          <a:p>
            <a:r>
              <a:rPr lang="ru-RU" b="1" dirty="0" err="1" smtClean="0"/>
              <a:t>Концептуальні</a:t>
            </a:r>
            <a:r>
              <a:rPr lang="ru-RU" b="1" dirty="0" smtClean="0"/>
              <a:t> </a:t>
            </a:r>
            <a:r>
              <a:rPr lang="ru-RU" b="1" dirty="0"/>
              <a:t>засади </a:t>
            </a:r>
            <a:r>
              <a:rPr lang="ru-RU" b="1" dirty="0" err="1"/>
              <a:t>щодо</a:t>
            </a:r>
            <a:r>
              <a:rPr lang="ru-RU" b="1" dirty="0"/>
              <a:t> </a:t>
            </a:r>
            <a:r>
              <a:rPr lang="ru-RU" b="1" dirty="0" err="1"/>
              <a:t>здобуття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</a:t>
            </a:r>
            <a:r>
              <a:rPr lang="ru-RU" b="1" dirty="0" err="1"/>
              <a:t>неповносправними</a:t>
            </a:r>
            <a:r>
              <a:rPr lang="ru-RU" b="1" dirty="0"/>
              <a:t> </a:t>
            </a:r>
            <a:r>
              <a:rPr lang="ru-RU" b="1" dirty="0" err="1"/>
              <a:t>викладено</a:t>
            </a:r>
            <a:r>
              <a:rPr lang="ru-RU" b="1" dirty="0"/>
              <a:t> в </a:t>
            </a:r>
            <a:r>
              <a:rPr lang="ru-RU" b="1" dirty="0" err="1"/>
              <a:t>Саламанкській</a:t>
            </a:r>
            <a:r>
              <a:rPr lang="ru-RU" b="1" dirty="0"/>
              <a:t> </a:t>
            </a:r>
            <a:r>
              <a:rPr lang="ru-RU" b="1" dirty="0" err="1"/>
              <a:t>декларації</a:t>
            </a:r>
            <a:r>
              <a:rPr lang="ru-RU" b="1" dirty="0"/>
              <a:t> та Рамках </a:t>
            </a:r>
            <a:r>
              <a:rPr lang="ru-RU" b="1" dirty="0" err="1"/>
              <a:t>дій</a:t>
            </a:r>
            <a:r>
              <a:rPr lang="ru-RU" b="1" dirty="0"/>
              <a:t> </a:t>
            </a:r>
            <a:r>
              <a:rPr lang="ru-RU" b="1" dirty="0" err="1"/>
              <a:t>щодо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</a:t>
            </a:r>
            <a:r>
              <a:rPr lang="ru-RU" b="1" dirty="0" err="1"/>
              <a:t>осіб</a:t>
            </a:r>
            <a:r>
              <a:rPr lang="ru-RU" b="1" dirty="0"/>
              <a:t> з </a:t>
            </a:r>
            <a:r>
              <a:rPr lang="ru-RU" b="1" dirty="0" err="1"/>
              <a:t>особливими</a:t>
            </a:r>
            <a:r>
              <a:rPr lang="ru-RU" b="1" dirty="0"/>
              <a:t> потребами.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23928" y="365792"/>
            <a:ext cx="5071144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b="1" dirty="0" smtClean="0">
                <a:solidFill>
                  <a:srgbClr val="C00000"/>
                </a:solidFill>
              </a:rPr>
              <a:t>ЮНЕСКО</a:t>
            </a:r>
            <a:endParaRPr lang="uk-UA" sz="4400" dirty="0">
              <a:solidFill>
                <a:srgbClr val="C0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7396" y="332656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20471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968552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/>
              <a:t>кожна дитина має унікальні особливості, інтереси, здібності та навчальні потреби, відповідно варто розбудовувати системи освіти й розробляти навчальні програми таким чином, аби брати до уваги широке розмаїття цих особливостей і потреб.</a:t>
            </a:r>
          </a:p>
          <a:p>
            <a:r>
              <a:rPr lang="uk-UA" b="1" dirty="0" smtClean="0"/>
              <a:t>особи, що мають особливі потреби, повинні мати доступ до навчання у звичайних школах, які мають створити їм умови, використовуючи педагогічні методи, зорієнтовані в першу чергу на дітей, аби задовольнити ці потреби.</a:t>
            </a:r>
          </a:p>
          <a:p>
            <a:r>
              <a:rPr lang="uk-UA" b="1" dirty="0" smtClean="0"/>
              <a:t>звичайні школи з такою інклюзивною орієнтацією – найефективніший засіб боротьби з дискримінаційними настроями, створення доброзичливої атмосфери у громадах, побудови інклюзивного суспільства та забезпечення навчанням усіх.</a:t>
            </a:r>
            <a:endParaRPr lang="uk-UA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5135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43608" y="188640"/>
            <a:ext cx="7951464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</a:rPr>
              <a:t>ЮНЕСКО: </a:t>
            </a:r>
            <a:r>
              <a:rPr lang="ru-RU" sz="2800" b="1" dirty="0" err="1" smtClean="0">
                <a:solidFill>
                  <a:srgbClr val="C00000"/>
                </a:solidFill>
              </a:rPr>
              <a:t>Саламанкська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декларація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uk-UA" sz="2800" dirty="0">
              <a:solidFill>
                <a:srgbClr val="C00000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343" y="5877272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913032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302</TotalTime>
  <Words>1011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ЛОГОПЕДІЯ</vt:lpstr>
      <vt:lpstr>ООН: Декларація про Права людини</vt:lpstr>
      <vt:lpstr>ООН: Декларація про права розумово відсталих осіб</vt:lpstr>
      <vt:lpstr>ООН: Декларація про права інвалідів</vt:lpstr>
      <vt:lpstr>ООН: Конвенції про права дитини</vt:lpstr>
      <vt:lpstr>ООН: Стандартні правила забезпечення рівних можливостей для інвалідів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ЛОГОПЕДІЯ  Розділ 1:  «Логопедія як спеціальна педагогічна наука»</dc:title>
  <dc:creator>ку</dc:creator>
  <cp:lastModifiedBy>RePack by Diakov</cp:lastModifiedBy>
  <cp:revision>83</cp:revision>
  <dcterms:created xsi:type="dcterms:W3CDTF">2020-01-18T07:40:30Z</dcterms:created>
  <dcterms:modified xsi:type="dcterms:W3CDTF">2020-02-02T16:26:25Z</dcterms:modified>
</cp:coreProperties>
</file>