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3" r:id="rId4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2E597C-E5B7-4AD2-BA37-859BB2CAEE14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59C084C-FF98-4643-AC9E-2F5465186EE5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4536504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Лекція </a:t>
            </a:r>
            <a:r>
              <a:rPr lang="uk-UA" sz="2700" dirty="0"/>
              <a:t>3</a:t>
            </a:r>
            <a:br>
              <a:rPr lang="uk-UA" sz="2700" dirty="0"/>
            </a:br>
            <a:r>
              <a:rPr lang="uk-UA" sz="2700" dirty="0" smtClean="0"/>
              <a:t>ТРУДОВА </a:t>
            </a:r>
            <a:r>
              <a:rPr lang="uk-UA" sz="2700" dirty="0"/>
              <a:t>ДІЯЛЬНІСТЬ ОСОБИСТОСТІ В ОРГАНІЗАЦІЇ, її ОСОБЛИВОСТІ ТА МЕХАНІЗМИ РЕГУЛЯЦІЇ</a:t>
            </a:r>
            <a:r>
              <a:rPr lang="uk-UA" sz="2200" dirty="0"/>
              <a:t/>
            </a:r>
            <a:br>
              <a:rPr lang="uk-UA" sz="2200" dirty="0"/>
            </a:br>
            <a:endParaRPr lang="uk-UA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77072"/>
            <a:ext cx="4396680" cy="723528"/>
          </a:xfrm>
        </p:spPr>
        <p:txBody>
          <a:bodyPr/>
          <a:lstStyle/>
          <a:p>
            <a:pPr algn="r"/>
            <a:r>
              <a:rPr lang="uk-UA" dirty="0" err="1" smtClean="0"/>
              <a:t>Неманежина</a:t>
            </a:r>
            <a:r>
              <a:rPr lang="uk-UA" dirty="0" smtClean="0"/>
              <a:t> А.О.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0591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/>
          <a:lstStyle/>
          <a:p>
            <a:pPr algn="ctr"/>
            <a:r>
              <a:rPr lang="uk-UA" dirty="0" smtClean="0"/>
              <a:t>Зміна мотивів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uk-UA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инаміка </a:t>
            </a:r>
            <a:r>
              <a:rPr lang="uk-UA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мотивів </a:t>
            </a:r>
            <a:endParaRPr lang="uk-UA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2800" dirty="0" smtClean="0"/>
              <a:t>(</a:t>
            </a:r>
            <a:r>
              <a:rPr lang="uk-UA" sz="2800" dirty="0"/>
              <a:t>тобто відбувається висування на перший план одних мотивів, а витіснення інших на другий план).</a:t>
            </a:r>
          </a:p>
          <a:p>
            <a:pPr marL="0" indent="0">
              <a:buNone/>
            </a:pPr>
            <a:r>
              <a:rPr lang="uk-UA" sz="2800" dirty="0"/>
              <a:t>В. </a:t>
            </a:r>
            <a:r>
              <a:rPr lang="uk-UA" sz="2800" dirty="0" err="1"/>
              <a:t>Ядов</a:t>
            </a:r>
            <a:r>
              <a:rPr lang="uk-UA" sz="2800" dirty="0"/>
              <a:t> на підставі праць американських авторів зіставив зміну мотивів у працівників у різні періоди економічної стабільності. Він виявив, що </a:t>
            </a:r>
            <a:r>
              <a:rPr lang="uk-UA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загальний рівень задоволеності роботою підвищується зі збільшенням рівня безробіття в країні.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6146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97152"/>
            <a:ext cx="2984177" cy="19678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08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Т</a:t>
            </a:r>
            <a:r>
              <a:rPr lang="uk-UA" dirty="0" smtClean="0"/>
              <a:t>еорія </a:t>
            </a:r>
            <a:r>
              <a:rPr lang="uk-UA" dirty="0"/>
              <a:t>мотивації А. Маслоу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uk-UA" sz="2800" dirty="0"/>
              <a:t>Основні фізіологічні потреби (голод, спрага, житло тощо).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800" dirty="0"/>
              <a:t>Потреба в безпеці (виживання, захист, стабільність).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800" dirty="0"/>
              <a:t>Потреба у приналежності й </a:t>
            </a:r>
            <a:r>
              <a:rPr lang="uk-UA" sz="2800" dirty="0" smtClean="0"/>
              <a:t>любові (соціальні).</a:t>
            </a:r>
            <a:endParaRPr lang="uk-UA" sz="2800" dirty="0"/>
          </a:p>
          <a:p>
            <a:pPr marL="457200" lvl="0" indent="-457200">
              <a:buFont typeface="+mj-lt"/>
              <a:buAutoNum type="arabicPeriod"/>
            </a:pPr>
            <a:r>
              <a:rPr lang="uk-UA" sz="2800" dirty="0"/>
              <a:t>Потреба у повазі і самоповазі (значення, компетентність, визнання).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800" dirty="0"/>
              <a:t>Потреба у самоактуалізації та самореалізації.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6971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Теорія мотивації А. Маслоу</a:t>
            </a:r>
          </a:p>
        </p:txBody>
      </p:sp>
      <p:pic>
        <p:nvPicPr>
          <p:cNvPr id="7170" name="Picture 2" descr="C:\Users\Lenovo\Desktop\Піраміда_Маслоу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31" y="1628800"/>
            <a:ext cx="682742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99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Первинні та вторинні мотиви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А</a:t>
            </a:r>
            <a:r>
              <a:rPr lang="uk-UA" sz="3200" dirty="0"/>
              <a:t>. </a:t>
            </a:r>
            <a:r>
              <a:rPr lang="uk-UA" sz="3200" dirty="0" smtClean="0"/>
              <a:t>Маслоу стверджує, </a:t>
            </a:r>
            <a:r>
              <a:rPr lang="uk-UA" sz="3200" dirty="0"/>
              <a:t>коли людина задовольнить </a:t>
            </a:r>
            <a:r>
              <a:rPr lang="uk-UA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 нижчого рівня</a:t>
            </a:r>
            <a:r>
              <a:rPr lang="uk-UA" sz="3200" dirty="0"/>
              <a:t>, вона переходить до задоволення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 вищого рівня.</a:t>
            </a:r>
          </a:p>
        </p:txBody>
      </p:sp>
      <p:pic>
        <p:nvPicPr>
          <p:cNvPr id="8194" name="Picture 2" descr="C:\Users\Lenovo\Desktop\image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724" y="3356992"/>
            <a:ext cx="5375644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775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91264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Мотивів </a:t>
            </a:r>
            <a:r>
              <a:rPr lang="uk-UA" dirty="0"/>
              <a:t>трудової діяльності </a:t>
            </a:r>
            <a:r>
              <a:rPr lang="uk-UA" dirty="0" smtClean="0"/>
              <a:t>за психолог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/>
              <a:t>Т. </a:t>
            </a:r>
            <a:r>
              <a:rPr lang="uk-UA" dirty="0" err="1" smtClean="0"/>
              <a:t>Томашевським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u="sng" dirty="0" smtClean="0"/>
              <a:t>І ГРУПА - МОТИВАМИ ВИГОДИ</a:t>
            </a:r>
            <a:r>
              <a:rPr lang="uk-UA" u="sng" dirty="0" smtClean="0"/>
              <a:t>. </a:t>
            </a:r>
          </a:p>
          <a:p>
            <a:pPr marL="0" indent="0">
              <a:buNone/>
            </a:pPr>
            <a:endParaRPr lang="uk-UA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Матеріальна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вигода </a:t>
            </a:r>
            <a:r>
              <a:rPr lang="uk-UA" dirty="0"/>
              <a:t>— це передусім заробітна плата, також житло і задоволення інших матеріальних потреб. </a:t>
            </a:r>
            <a:endParaRPr lang="uk-UA" dirty="0" smtClean="0"/>
          </a:p>
          <a:p>
            <a:pPr marL="0" indent="0">
              <a:buNone/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вигода </a:t>
            </a:r>
            <a:r>
              <a:rPr lang="uk-UA" dirty="0"/>
              <a:t>— </a:t>
            </a:r>
            <a:r>
              <a:rPr lang="uk-UA" dirty="0" smtClean="0"/>
              <a:t>це </a:t>
            </a:r>
            <a:r>
              <a:rPr lang="uk-UA" dirty="0"/>
              <a:t>насамперед професійна гордість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9218" name="Picture 2" descr="C:\Users\Lenovo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38825"/>
            <a:ext cx="2514601" cy="18192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Lenovo\Desktop\Без названия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318" y="3817121"/>
            <a:ext cx="2776558" cy="18409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667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Мотивів трудової діяльності за психолог</a:t>
            </a:r>
            <a:br>
              <a:rPr lang="uk-UA" dirty="0"/>
            </a:br>
            <a:r>
              <a:rPr lang="uk-UA" dirty="0"/>
              <a:t> Т. </a:t>
            </a:r>
            <a:r>
              <a:rPr lang="uk-UA" dirty="0" err="1"/>
              <a:t>Томашевським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b="1" u="sng" dirty="0" smtClean="0"/>
              <a:t>ІІ ГРУПА - БЕЗПЕКА</a:t>
            </a:r>
          </a:p>
          <a:p>
            <a:pPr marL="0" indent="0">
              <a:buNone/>
            </a:pPr>
            <a:endParaRPr lang="uk-UA" sz="3000" dirty="0" smtClean="0"/>
          </a:p>
          <a:p>
            <a:pPr marL="0" indent="0">
              <a:buNone/>
            </a:pPr>
            <a:r>
              <a:rPr lang="uk-UA" sz="3000" dirty="0" smtClean="0"/>
              <a:t>Можливі </a:t>
            </a:r>
            <a:r>
              <a:rPr lang="uk-UA" sz="3000" dirty="0"/>
              <a:t>небезпеки, з якими працівник стикається під час роботи, він розділяє на три групи</a:t>
            </a:r>
            <a:r>
              <a:rPr lang="uk-UA" sz="3000" dirty="0" smtClean="0"/>
              <a:t>:</a:t>
            </a:r>
          </a:p>
          <a:p>
            <a:pPr marL="0" indent="0">
              <a:buNone/>
            </a:pPr>
            <a:endParaRPr lang="uk-UA" sz="30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u="sng" dirty="0"/>
              <a:t>фізична небезпека</a:t>
            </a:r>
            <a:r>
              <a:rPr lang="uk-UA" sz="2800" dirty="0"/>
              <a:t>, яка загрожує здоров'ю чи життю працівника;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u="sng" dirty="0"/>
              <a:t>матеріальна небезпека</a:t>
            </a:r>
            <a:r>
              <a:rPr lang="uk-UA" sz="2800" dirty="0"/>
              <a:t>, пов'язана із можливими грошовими втратами;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u="sng" dirty="0"/>
              <a:t>загроза громадських заходів впливу</a:t>
            </a:r>
            <a:r>
              <a:rPr lang="uk-UA" sz="2800" dirty="0"/>
              <a:t>, в результаті чого може змінитися соціальне положення або професійний престиж, коли працівник може втратити повагу товаришів по роботі.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7479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Мотивів трудової діяльності за психолог</a:t>
            </a:r>
            <a:br>
              <a:rPr lang="uk-UA" dirty="0"/>
            </a:br>
            <a:r>
              <a:rPr lang="uk-UA" dirty="0"/>
              <a:t> Т. </a:t>
            </a:r>
            <a:r>
              <a:rPr lang="uk-UA" dirty="0" err="1"/>
              <a:t>Томашевським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u="sng" dirty="0" smtClean="0"/>
              <a:t>ІІІ ГРУПА – ЗРУЧНІСТЬ</a:t>
            </a:r>
          </a:p>
          <a:p>
            <a:pPr marL="0" indent="0" algn="ctr">
              <a:buNone/>
            </a:pPr>
            <a:endParaRPr lang="uk-UA" b="1" u="sng" dirty="0"/>
          </a:p>
          <a:p>
            <a:pPr marL="0" indent="0" algn="ctr">
              <a:buNone/>
            </a:pPr>
            <a:r>
              <a:rPr lang="uk-UA" sz="2800" dirty="0"/>
              <a:t>Людина має природне намагання вибирати серед доступних їй способів виконання завдання </a:t>
            </a:r>
            <a:r>
              <a:rPr lang="uk-UA" sz="2800" dirty="0" smtClean="0"/>
              <a:t>най-простіший </a:t>
            </a:r>
            <a:r>
              <a:rPr lang="uk-UA" sz="2800" dirty="0"/>
              <a:t>спосіб, який потребує мінімальних фізичних і розумових </a:t>
            </a:r>
            <a:r>
              <a:rPr lang="uk-UA" sz="2800" dirty="0" smtClean="0"/>
              <a:t>зусиль</a:t>
            </a:r>
          </a:p>
          <a:p>
            <a:pPr marL="0" indent="0" algn="ctr">
              <a:buNone/>
            </a:pPr>
            <a:endParaRPr lang="uk-UA" b="1" u="sng" dirty="0"/>
          </a:p>
          <a:p>
            <a:pPr marL="0" indent="0" algn="ctr">
              <a:buNone/>
            </a:pPr>
            <a:endParaRPr lang="uk-UA" b="1" u="sng" dirty="0"/>
          </a:p>
        </p:txBody>
      </p:sp>
      <p:pic>
        <p:nvPicPr>
          <p:cNvPr id="10242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93096"/>
            <a:ext cx="4382328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750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Мотивів трудової діяльності за психолог</a:t>
            </a:r>
            <a:br>
              <a:rPr lang="uk-UA" dirty="0"/>
            </a:br>
            <a:r>
              <a:rPr lang="uk-UA" dirty="0"/>
              <a:t> Т. </a:t>
            </a:r>
            <a:r>
              <a:rPr lang="uk-UA" dirty="0" err="1"/>
              <a:t>Томашевським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u="sng" dirty="0" smtClean="0"/>
              <a:t>І </a:t>
            </a:r>
            <a:r>
              <a:rPr lang="en-US" b="1" u="sng" dirty="0" smtClean="0"/>
              <a:t>V </a:t>
            </a:r>
            <a:r>
              <a:rPr lang="uk-UA" b="1" u="sng" dirty="0" smtClean="0"/>
              <a:t>ГРУПА – ЗАДОВОЛЕНІСТЬ</a:t>
            </a:r>
          </a:p>
          <a:p>
            <a:pPr marL="0" indent="0" algn="ctr">
              <a:buNone/>
            </a:pPr>
            <a:endParaRPr lang="uk-UA" b="1" u="sng" dirty="0"/>
          </a:p>
          <a:p>
            <a:pPr marL="0" indent="0" algn="ctr">
              <a:buNone/>
            </a:pPr>
            <a:r>
              <a:rPr lang="uk-UA" sz="2800" dirty="0" smtClean="0"/>
              <a:t>Людина </a:t>
            </a:r>
            <a:r>
              <a:rPr lang="uk-UA" sz="2800" dirty="0"/>
              <a:t>виконує види робіт або виконує завдання тому, що сам процес їх виконання приносить їй задоволення (наприклад, управління механізмами, їх збирання і розбирання, регулювання</a:t>
            </a:r>
            <a:r>
              <a:rPr lang="uk-UA" sz="2800" dirty="0" smtClean="0"/>
              <a:t>).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b="1" u="sng" dirty="0"/>
          </a:p>
        </p:txBody>
      </p:sp>
      <p:pic>
        <p:nvPicPr>
          <p:cNvPr id="11266" name="Picture 2" descr="C:\Users\Lenovo\Desktop\Без названия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540250"/>
            <a:ext cx="3486522" cy="1977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742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Мотивів трудової діяльності за психолог</a:t>
            </a:r>
            <a:br>
              <a:rPr lang="uk-UA" dirty="0"/>
            </a:br>
            <a:r>
              <a:rPr lang="uk-UA" dirty="0"/>
              <a:t> Т. </a:t>
            </a:r>
            <a:r>
              <a:rPr lang="uk-UA" dirty="0" err="1"/>
              <a:t>Томашевським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V </a:t>
            </a:r>
            <a:r>
              <a:rPr lang="uk-UA" b="1" u="sng" dirty="0" smtClean="0"/>
              <a:t>ГРУПА - ГРОМАДСЬКА ДУМКА КОЛЕГ</a:t>
            </a:r>
          </a:p>
          <a:p>
            <a:pPr marL="0" indent="0" algn="ctr">
              <a:buNone/>
            </a:pPr>
            <a:endParaRPr lang="uk-UA" b="1" u="sng" dirty="0"/>
          </a:p>
          <a:p>
            <a:pPr marL="0" indent="0" algn="ctr">
              <a:buNone/>
            </a:pPr>
            <a:r>
              <a:rPr lang="uk-UA" dirty="0"/>
              <a:t>Здійснюючи ті чи інші поступки або уникаючи їх здійснення, кожна людина зважає на думку своїх колег</a:t>
            </a:r>
            <a:r>
              <a:rPr lang="uk-UA" dirty="0" smtClean="0"/>
              <a:t>. </a:t>
            </a:r>
          </a:p>
          <a:p>
            <a:pPr marL="0" indent="0" algn="ctr">
              <a:buNone/>
            </a:pPr>
            <a:r>
              <a:rPr lang="uk-UA" dirty="0"/>
              <a:t>Кожна людина розуміє, що оточуючі очікують від неї чогось, а іноді навіть вимагають, щоб вона вела себе саме так, а не інакше.</a:t>
            </a:r>
          </a:p>
          <a:p>
            <a:pPr marL="0" indent="0" algn="ctr">
              <a:buNone/>
            </a:pPr>
            <a:endParaRPr lang="uk-UA" b="1" u="sng" dirty="0"/>
          </a:p>
        </p:txBody>
      </p:sp>
      <p:pic>
        <p:nvPicPr>
          <p:cNvPr id="12290" name="Picture 2" descr="C:\Users\Lenovo\Desktop\Без названия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09120"/>
            <a:ext cx="4464496" cy="20367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377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Підсумок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600" dirty="0"/>
              <a:t>Мотиви, які узгоджуються, взаємно доповнюють один одного. А протилежні мотиви, навпаки, створюючи конфліктну ситуацію, негативно відображаються на виробничому процесі, зокрема на поведінці людини.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53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/>
              <a:t>План</a:t>
            </a:r>
            <a:endParaRPr lang="uk-UA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0110" lvl="1" indent="-514350">
              <a:buFont typeface="+mj-lt"/>
              <a:buAutoNum type="arabicPeriod"/>
            </a:pPr>
            <a:r>
              <a:rPr lang="uk-UA" sz="3200" i="1" dirty="0"/>
              <a:t>Мотиви трудової діяльності, їх характеристика</a:t>
            </a:r>
            <a:endParaRPr lang="uk-UA" sz="3200" dirty="0"/>
          </a:p>
          <a:p>
            <a:pPr marL="880110" lvl="1" indent="-514350">
              <a:buFont typeface="+mj-lt"/>
              <a:buAutoNum type="arabicPeriod"/>
            </a:pPr>
            <a:r>
              <a:rPr lang="uk-UA" sz="3200" i="1" dirty="0"/>
              <a:t>Деякі напрями дослідження мотивів трудової діяльності у США</a:t>
            </a:r>
            <a:endParaRPr lang="uk-UA" sz="3200" dirty="0"/>
          </a:p>
          <a:p>
            <a:pPr marL="880110" lvl="1" indent="-514350">
              <a:buFont typeface="+mj-lt"/>
              <a:buAutoNum type="arabicPeriod"/>
            </a:pPr>
            <a:r>
              <a:rPr lang="uk-UA" sz="3200" i="1" dirty="0"/>
              <a:t>Психічні стани в трудовій діяльності. Особливості, класифікація, характеристика</a:t>
            </a:r>
            <a:endParaRPr lang="uk-UA" sz="32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2864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Мотивація трудової 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отивація </a:t>
            </a:r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трудової діяльності </a:t>
            </a:r>
            <a:r>
              <a:rPr lang="uk-UA" dirty="0"/>
              <a:t>— складне психічне явище. Спонукання людини до тієї чи іншої роботи переважно пов'язане з намаганням задовольнити не одну, а декілька потреб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r>
              <a:rPr lang="uk-UA" b="1" u="sng" dirty="0"/>
              <a:t>М</a:t>
            </a:r>
            <a:r>
              <a:rPr lang="uk-UA" b="1" u="sng" dirty="0" smtClean="0"/>
              <a:t>отивація </a:t>
            </a:r>
            <a:r>
              <a:rPr lang="uk-UA" b="1" u="sng" dirty="0"/>
              <a:t>трудової діяльності особистості </a:t>
            </a:r>
            <a:r>
              <a:rPr lang="uk-UA" dirty="0"/>
              <a:t>– безперервний процес, який відбувається під впливом об'єктивних та суб'єктивних чинників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u="sng" dirty="0" smtClean="0"/>
              <a:t>Об'єктивні чинники </a:t>
            </a:r>
            <a:r>
              <a:rPr lang="uk-UA" dirty="0" smtClean="0"/>
              <a:t>- вплив </a:t>
            </a:r>
            <a:r>
              <a:rPr lang="uk-UA" dirty="0"/>
              <a:t>соціального макросередовища, особливості суспільства в цілому і особливості тих змін, які в ньому відбуваються.</a:t>
            </a:r>
          </a:p>
          <a:p>
            <a:pPr marL="0" indent="0">
              <a:buNone/>
            </a:pPr>
            <a:r>
              <a:rPr lang="uk-UA" u="sng" dirty="0"/>
              <a:t>Суб'єктивні чинники </a:t>
            </a:r>
            <a:r>
              <a:rPr lang="uk-UA" dirty="0"/>
              <a:t>- це внутрішні потреби особистості.</a:t>
            </a:r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6788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В. </a:t>
            </a:r>
            <a:r>
              <a:rPr lang="uk-UA" dirty="0" err="1"/>
              <a:t>Врум</a:t>
            </a:r>
            <a:r>
              <a:rPr lang="uk-UA" dirty="0"/>
              <a:t> і Е. </a:t>
            </a:r>
            <a:r>
              <a:rPr lang="uk-UA" dirty="0" err="1"/>
              <a:t>Дісі</a:t>
            </a:r>
            <a:r>
              <a:rPr lang="uk-UA" dirty="0"/>
              <a:t> </a:t>
            </a:r>
            <a:r>
              <a:rPr lang="uk-UA" dirty="0" smtClean="0"/>
              <a:t>концепція </a:t>
            </a:r>
            <a:r>
              <a:rPr lang="uk-UA" dirty="0"/>
              <a:t>мотивації трудової 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В. </a:t>
            </a:r>
            <a:r>
              <a:rPr lang="uk-UA" dirty="0" err="1"/>
              <a:t>Врум</a:t>
            </a:r>
            <a:r>
              <a:rPr lang="uk-UA" dirty="0"/>
              <a:t> і Е. </a:t>
            </a:r>
            <a:r>
              <a:rPr lang="uk-UA" dirty="0" err="1"/>
              <a:t>Дісі</a:t>
            </a:r>
            <a:r>
              <a:rPr lang="uk-UA" dirty="0"/>
              <a:t> виділяють три різні концепції мотивації трудової </a:t>
            </a:r>
            <a:r>
              <a:rPr lang="uk-UA" dirty="0" smtClean="0"/>
              <a:t>діяльності:</a:t>
            </a:r>
          </a:p>
          <a:p>
            <a:pPr marL="0" indent="0">
              <a:buNone/>
            </a:pPr>
            <a:r>
              <a:rPr lang="uk-UA" b="1" u="sng" dirty="0" smtClean="0"/>
              <a:t>І концепція «патерналістською» </a:t>
            </a:r>
            <a:r>
              <a:rPr lang="uk-UA" dirty="0" smtClean="0"/>
              <a:t>- </a:t>
            </a:r>
            <a:r>
              <a:rPr lang="uk-UA" dirty="0"/>
              <a:t>передбачається, що людей спонукає ефективно виконувати свою роботу відчуття задоволення цією </a:t>
            </a:r>
            <a:r>
              <a:rPr lang="uk-UA" dirty="0" smtClean="0"/>
              <a:t>роботою (чим </a:t>
            </a:r>
            <a:r>
              <a:rPr lang="uk-UA" dirty="0"/>
              <a:t>більша винагорода, тим старанніше вони </a:t>
            </a:r>
            <a:r>
              <a:rPr lang="uk-UA" dirty="0" smtClean="0"/>
              <a:t>працюватимуть).</a:t>
            </a:r>
          </a:p>
          <a:p>
            <a:pPr marL="0" indent="0">
              <a:buNone/>
            </a:pPr>
            <a:r>
              <a:rPr lang="uk-UA" b="1" u="sng" dirty="0" smtClean="0"/>
              <a:t>ІІ концепція «безумовна» </a:t>
            </a:r>
            <a:r>
              <a:rPr lang="uk-UA" dirty="0" smtClean="0"/>
              <a:t>- </a:t>
            </a:r>
            <a:r>
              <a:rPr lang="uk-UA" dirty="0"/>
              <a:t>бо величина винагороди, яку отримує кожен індивід, не залежить від поведінки його в організації. Єдина умова отримання винагороди — його членство в організації (винагороду отримують у вигляді різних допоміжних пільг, пенсій, організованих фірмою відпочинку, харчування тощо).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832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В. </a:t>
            </a:r>
            <a:r>
              <a:rPr lang="uk-UA" dirty="0" err="1"/>
              <a:t>Врум</a:t>
            </a:r>
            <a:r>
              <a:rPr lang="uk-UA" dirty="0"/>
              <a:t> і Е. </a:t>
            </a:r>
            <a:r>
              <a:rPr lang="uk-UA" dirty="0" err="1"/>
              <a:t>Дісі</a:t>
            </a:r>
            <a:r>
              <a:rPr lang="uk-UA" dirty="0"/>
              <a:t> концепція мотивації трудової діяльності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/>
          <a:lstStyle/>
          <a:p>
            <a:pPr marL="0" indent="0">
              <a:buNone/>
            </a:pPr>
            <a:r>
              <a:rPr lang="uk-UA" b="1" u="sng" dirty="0" smtClean="0"/>
              <a:t>ІІІ концепція </a:t>
            </a:r>
            <a:r>
              <a:rPr lang="uk-UA" dirty="0" smtClean="0"/>
              <a:t>- </a:t>
            </a:r>
            <a:r>
              <a:rPr lang="uk-UA" dirty="0"/>
              <a:t>мотивації праці акцентується на одній із сторін — або </a:t>
            </a:r>
            <a:r>
              <a:rPr lang="uk-UA" b="1" u="sng" dirty="0"/>
              <a:t>зовнішній</a:t>
            </a:r>
            <a:r>
              <a:rPr lang="uk-UA" dirty="0"/>
              <a:t>, або </a:t>
            </a:r>
            <a:r>
              <a:rPr lang="uk-UA" b="1" u="sng" dirty="0" smtClean="0"/>
              <a:t>внутрішній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Базується </a:t>
            </a:r>
            <a:r>
              <a:rPr lang="uk-UA" dirty="0"/>
              <a:t>на припущенні, що індивід працюватиме ефективно, якщо винагорода і штрафні санкції безпосередньо пов'язані з </a:t>
            </a:r>
            <a:r>
              <a:rPr lang="uk-UA" dirty="0" smtClean="0"/>
              <a:t>ефективністю </a:t>
            </a:r>
            <a:r>
              <a:rPr lang="uk-UA" dirty="0"/>
              <a:t>його праці.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 descr="C:\Users\Lenovo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924944"/>
            <a:ext cx="4234408" cy="3466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338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Теорія «Х» та «У» Тейлора та Д.М-</a:t>
            </a:r>
            <a:r>
              <a:rPr lang="uk-UA" dirty="0" err="1" smtClean="0"/>
              <a:t>Грегором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Теорія «Х» Пересічна </a:t>
            </a:r>
            <a:r>
              <a:rPr lang="uk-UA" dirty="0"/>
              <a:t>людина за своєю природою є лінивою, хоче уникнути роботи, не любить відповідальності. Тому необхідно постійно її змушувати, заставляти, залякуючи покаранням, </a:t>
            </a:r>
            <a:r>
              <a:rPr lang="uk-UA" dirty="0"/>
              <a:t>о</a:t>
            </a:r>
            <a:r>
              <a:rPr lang="uk-UA" dirty="0" smtClean="0"/>
              <a:t>тже</a:t>
            </a:r>
            <a:r>
              <a:rPr lang="uk-UA" dirty="0"/>
              <a:t>, в основі цієї концепції лежить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зовнішнього контролю за працівниками організації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Т</a:t>
            </a:r>
            <a:r>
              <a:rPr lang="uk-UA" dirty="0" smtClean="0"/>
              <a:t>еорія «У», </a:t>
            </a:r>
            <a:r>
              <a:rPr lang="uk-UA" dirty="0"/>
              <a:t>згідно з якою фізична і розумова праця такою ж мірою природна для людини, як і гра, відпочинок.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 виявлятиме самостійність, якщо він ототожнює свої цілі з цілями організації, ідентифікує себе з організацією</a:t>
            </a:r>
            <a:r>
              <a:rPr lang="uk-UA" dirty="0"/>
              <a:t>. Цей процес індивіда зумовлюється задоволенням його соціальних потреб та потреб нижчого рівня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825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"мотиваційно-гігієнічна" </a:t>
            </a:r>
            <a:r>
              <a:rPr lang="uk-UA" dirty="0" smtClean="0"/>
              <a:t>теорія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/>
              <a:t>Ф. </a:t>
            </a:r>
            <a:r>
              <a:rPr lang="uk-UA" dirty="0" err="1"/>
              <a:t>Герцберга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А</a:t>
            </a:r>
            <a:r>
              <a:rPr lang="uk-UA" dirty="0" smtClean="0"/>
              <a:t>налізуючи </a:t>
            </a:r>
            <a:r>
              <a:rPr lang="uk-UA" dirty="0"/>
              <a:t>ставлення індивіда до роботи, виділяє дві групи </a:t>
            </a:r>
            <a:r>
              <a:rPr lang="uk-UA" dirty="0" smtClean="0"/>
              <a:t>чинників:</a:t>
            </a:r>
          </a:p>
          <a:p>
            <a:pPr marL="0" indent="0">
              <a:buNone/>
            </a:pPr>
            <a:r>
              <a:rPr lang="uk-UA" b="1" u="sng" dirty="0" smtClean="0"/>
              <a:t>До </a:t>
            </a:r>
            <a:r>
              <a:rPr lang="uk-UA" b="1" u="sng" dirty="0"/>
              <a:t>першої групи </a:t>
            </a:r>
            <a:r>
              <a:rPr lang="uk-UA" b="1" u="sng" dirty="0" smtClean="0"/>
              <a:t>належать</a:t>
            </a:r>
            <a:r>
              <a:rPr lang="uk-UA" dirty="0" smtClean="0"/>
              <a:t>, так </a:t>
            </a:r>
            <a:r>
              <a:rPr lang="uk-UA" dirty="0"/>
              <a:t>звані гігієнічні чинники, зовнішні щодо процесу праці. Це політика фірми і практика діяльності адміністрації, нагляд, взаємини, умови праці та заробітна плата. Якщо ці чинники мають негативний характер для якогось індивіда, то збільшується його незадоволеність роботою. </a:t>
            </a:r>
            <a:endParaRPr lang="uk-UA" dirty="0" smtClean="0"/>
          </a:p>
          <a:p>
            <a:pPr marL="0" indent="0">
              <a:buNone/>
            </a:pPr>
            <a:r>
              <a:rPr lang="uk-UA" b="1" u="sng" dirty="0"/>
              <a:t>До другої групи чинників належать </a:t>
            </a:r>
            <a:r>
              <a:rPr lang="uk-UA" dirty="0"/>
              <a:t>так звані мотиваційні чинники, які пов'язані з процесом праці, тобто з тим, що індивід безпосередньо робить, а саме: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досягнення в роботі, які ведуть до визнання з боку колег;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інтерес до роботи;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відповідальність;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можливість кар'єрного зростання.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7472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264696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ПІДСУМОК</a:t>
            </a:r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Позитивний </a:t>
            </a:r>
            <a:r>
              <a:rPr lang="uk-UA" dirty="0"/>
              <a:t>вплив таких чинників збільшує </a:t>
            </a:r>
            <a:r>
              <a:rPr lang="uk-UA" b="1" u="sng" dirty="0"/>
              <a:t>задоволеність працею</a:t>
            </a:r>
            <a:r>
              <a:rPr lang="uk-UA" dirty="0"/>
              <a:t> та підвищує активність трудової діяльності. Відсутність цих чинників не обов'язково призводить до </a:t>
            </a:r>
            <a:r>
              <a:rPr lang="uk-UA" b="1" u="sng" dirty="0"/>
              <a:t>незадоволеності працею</a:t>
            </a:r>
            <a:r>
              <a:rPr lang="uk-UA" dirty="0" smtClean="0"/>
              <a:t>.</a:t>
            </a:r>
          </a:p>
          <a:p>
            <a:pPr algn="ctr"/>
            <a:endParaRPr lang="uk-UA" dirty="0"/>
          </a:p>
          <a:p>
            <a:pPr marL="0" indent="0" algn="ctr">
              <a:buNone/>
            </a:pPr>
            <a:r>
              <a:rPr lang="uk-UA" dirty="0"/>
              <a:t>Ф. </a:t>
            </a:r>
            <a:r>
              <a:rPr lang="uk-UA" dirty="0" err="1"/>
              <a:t>Герцберг</a:t>
            </a:r>
            <a:r>
              <a:rPr lang="uk-UA" dirty="0"/>
              <a:t> робить висновок, що з метою поліпшення позитивної мотивації персоналу на підприємствах адміністрація повинна піклуватись про сприятливий вплив не тільки "гігієнічних" чинників, а й "мотиваційних". Цього можна досягти шляхом надання працівникам додаткових повноважень та відповідальності, більшої ініціативи, повніше використовувати їхні здібності та досвід, надаючи можливість кар'єрного зростання тощо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7221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066130"/>
          </a:xfrm>
        </p:spPr>
        <p:txBody>
          <a:bodyPr/>
          <a:lstStyle/>
          <a:p>
            <a:pPr algn="ctr"/>
            <a:r>
              <a:rPr lang="uk-UA" dirty="0"/>
              <a:t>Психічні стани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Психічні стани </a:t>
            </a:r>
            <a:r>
              <a:rPr lang="uk-UA" dirty="0"/>
              <a:t>— це психологічна характеристика особистості, що відображає її порівняно тривалі душевні переживання, що впливають на життєдіяльність людини (наприклад, настрій, депресія, стрес тощо.) Всі стани людини у трудовій діяльності можна класифікувати за ознакою: протяжності; за провідним компонентом або домінуванням однієї зі сторін психіки; за рівнем напруження, за загальним тонусом.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590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Асєєв наводить таку класифікацію: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sz="3200" i="1" dirty="0" smtClean="0"/>
              <a:t>Порівняно </a:t>
            </a:r>
            <a:r>
              <a:rPr lang="uk-UA" sz="3200" i="1" dirty="0"/>
              <a:t>стійкі й тривалі у часі стани</a:t>
            </a:r>
            <a:r>
              <a:rPr lang="uk-UA" sz="32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uk-UA" sz="3200" i="1" dirty="0"/>
              <a:t>Тимчасові, ситуативні стани, які швидко минають</a:t>
            </a:r>
            <a:r>
              <a:rPr lang="uk-UA" sz="32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uk-UA" sz="3200" i="1" dirty="0"/>
              <a:t>Стани, які виникають періодично протягом трудової </a:t>
            </a:r>
            <a:r>
              <a:rPr lang="uk-UA" sz="3200" i="1" dirty="0" smtClean="0"/>
              <a:t>діяльності.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4751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1354162"/>
          </a:xfrm>
        </p:spPr>
        <p:txBody>
          <a:bodyPr>
            <a:normAutofit fontScale="90000"/>
          </a:bodyPr>
          <a:lstStyle/>
          <a:p>
            <a:r>
              <a:rPr lang="uk-UA" dirty="0"/>
              <a:t>Є класифікація станів </a:t>
            </a:r>
            <a:r>
              <a:rPr lang="uk-UA" i="1" dirty="0"/>
              <a:t>за рівнем </a:t>
            </a:r>
            <a:r>
              <a:rPr lang="uk-UA" sz="3100" i="1" dirty="0"/>
              <a:t>напруження, </a:t>
            </a:r>
            <a:r>
              <a:rPr lang="uk-UA" sz="3100" dirty="0"/>
              <a:t>адже саме ця ознака найбільш суттєва для ефективної </a:t>
            </a:r>
            <a:r>
              <a:rPr lang="uk-UA" sz="3100" dirty="0" smtClean="0"/>
              <a:t>діяльності:</a:t>
            </a:r>
            <a:br>
              <a:rPr lang="uk-UA" sz="3100" dirty="0" smtClean="0"/>
            </a:br>
            <a:endParaRPr lang="uk-UA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1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uk-UA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i="1" dirty="0" smtClean="0"/>
              <a:t>Помірне </a:t>
            </a:r>
            <a:r>
              <a:rPr lang="uk-UA" i="1" dirty="0"/>
              <a:t>напруження </a:t>
            </a:r>
            <a:r>
              <a:rPr lang="uk-UA" dirty="0"/>
              <a:t>— нормальний робочий стан, який виникає під мобілізуючим впливом трудової діяльності. Це стан психічної активності — необхідна умова успішного виконання дій. Цей стан виявляється у гарному самопочутті, стабільному і впевненому виконанні дій. Помірне напруження відповідає роботі в оптимальному режимі.</a:t>
            </a:r>
          </a:p>
          <a:p>
            <a:pPr>
              <a:buFont typeface="Wingdings" panose="05000000000000000000" pitchFamily="2" charset="2"/>
              <a:buChar char="q"/>
            </a:pPr>
            <a:endParaRPr lang="uk-UA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i="1" dirty="0" smtClean="0"/>
              <a:t>Підвищене </a:t>
            </a:r>
            <a:r>
              <a:rPr lang="uk-UA" i="1" dirty="0"/>
              <a:t>напруження </a:t>
            </a:r>
            <a:r>
              <a:rPr lang="uk-UA" dirty="0"/>
              <a:t>супроводжує діяльність в екстремальному режимі, в екстремальних умовах.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1614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Режим роботи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u="sng" dirty="0"/>
              <a:t>Оптимальний режим роботи </a:t>
            </a:r>
            <a:r>
              <a:rPr lang="uk-UA" dirty="0"/>
              <a:t>здійснюється у комфортних умовах, коли добре працюють технічні пристрої. Обстановка є звичною, робочі дії відбуваються в певній послідовності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u="sng" dirty="0"/>
              <a:t>Екстремальні умови </a:t>
            </a:r>
            <a:r>
              <a:rPr lang="uk-UA" dirty="0"/>
              <a:t>— це умови, які потребують від працівника максимального напруження фізіологічних і психічних функцій (за межею фізіологічної норми).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486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Мотиви професійної 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Л. </a:t>
            </a:r>
            <a:r>
              <a:rPr lang="uk-UA" dirty="0" err="1"/>
              <a:t>Рубінштейн</a:t>
            </a:r>
            <a:r>
              <a:rPr lang="uk-UA" dirty="0"/>
              <a:t> писав: "Перше запитання, на яке ми хочемо одержати відповідь, коли хочемо дізнатися, що являє собою та чи інша людина, це те, чого хоче людина, що її приваблює, до чого вона прагне?".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Це </a:t>
            </a:r>
            <a:r>
              <a:rPr lang="uk-UA" dirty="0"/>
              <a:t>питання про її </a:t>
            </a:r>
            <a:r>
              <a:rPr lang="uk-UA" dirty="0" smtClean="0"/>
              <a:t>спрямованість</a:t>
            </a:r>
            <a:r>
              <a:rPr lang="uk-UA" dirty="0"/>
              <a:t>, </a:t>
            </a:r>
            <a:r>
              <a:rPr lang="uk-UA" dirty="0" smtClean="0"/>
              <a:t>про її установки   </a:t>
            </a:r>
            <a:r>
              <a:rPr lang="uk-UA" dirty="0"/>
              <a:t>і   тенденції,   </a:t>
            </a:r>
            <a:r>
              <a:rPr lang="uk-UA" dirty="0" smtClean="0"/>
              <a:t>потреби</a:t>
            </a:r>
            <a:r>
              <a:rPr lang="uk-UA" dirty="0"/>
              <a:t>,  </a:t>
            </a:r>
            <a:r>
              <a:rPr lang="uk-UA" dirty="0" smtClean="0"/>
              <a:t> </a:t>
            </a:r>
            <a:r>
              <a:rPr lang="uk-UA" dirty="0"/>
              <a:t>інтереси,   ідеали.   І   лише   потім,    продовжує Л. </a:t>
            </a:r>
            <a:r>
              <a:rPr lang="uk-UA" dirty="0" err="1"/>
              <a:t>Рубінштейн</a:t>
            </a:r>
            <a:r>
              <a:rPr lang="uk-UA" dirty="0"/>
              <a:t>, цікавить, що вона може (здібності як потенційні можливості) і хто вона є (характер).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95826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До напруження призводять такі чинники: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328592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 smtClean="0"/>
              <a:t>фізіологічний </a:t>
            </a:r>
            <a:r>
              <a:rPr lang="uk-UA" dirty="0"/>
              <a:t>дискомфорт, тобто невідповідність умов нормативним вимогам;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біологічний страх;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дефіцит часу на обслуговування;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підвищена складність завдання;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підвищена значимість помилкових дій;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наявність перешкод;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дефіцит інформації для прийняття рішень; — перенавантаження інформацією;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недостатня кількість інформації (сенсорна </a:t>
            </a:r>
            <a:r>
              <a:rPr lang="uk-UA" dirty="0" err="1"/>
              <a:t>депрівація</a:t>
            </a:r>
            <a:r>
              <a:rPr lang="uk-UA" dirty="0"/>
              <a:t>);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конфліктні умови, тобто такі умови, коли виконання однієї із них вимагає здійснення дій, протилежних виконанню іншої умови.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9772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Напруження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800" dirty="0"/>
              <a:t>інтелектуальне, 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сенсорне</a:t>
            </a:r>
            <a:r>
              <a:rPr lang="uk-UA" sz="2800" dirty="0"/>
              <a:t>, 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err="1" smtClean="0"/>
              <a:t>монотонія</a:t>
            </a:r>
            <a:r>
              <a:rPr lang="uk-UA" sz="2800" dirty="0"/>
              <a:t>, 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err="1" smtClean="0"/>
              <a:t>політонія</a:t>
            </a:r>
            <a:r>
              <a:rPr lang="uk-UA" sz="2800" dirty="0" smtClean="0"/>
              <a:t>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 </a:t>
            </a:r>
            <a:r>
              <a:rPr lang="uk-UA" sz="2800" dirty="0"/>
              <a:t>фізичне, 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емоційне</a:t>
            </a:r>
            <a:r>
              <a:rPr lang="uk-UA" sz="2800" dirty="0"/>
              <a:t>, 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напруження </a:t>
            </a:r>
            <a:r>
              <a:rPr lang="uk-UA" sz="2800" dirty="0"/>
              <a:t>очікування, 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мотиваційне,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 </a:t>
            </a:r>
            <a:r>
              <a:rPr lang="uk-UA" sz="2800" dirty="0"/>
              <a:t>втомленість</a:t>
            </a:r>
            <a:endParaRPr lang="uk-UA" sz="2800" dirty="0"/>
          </a:p>
        </p:txBody>
      </p:sp>
      <p:pic>
        <p:nvPicPr>
          <p:cNvPr id="2050" name="Picture 2" descr="C:\Users\Lenovo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30" y="2132856"/>
            <a:ext cx="3895515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941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напруження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Інтелектуальне напруження</a:t>
            </a:r>
            <a:r>
              <a:rPr lang="uk-UA" sz="2600" i="1" dirty="0"/>
              <a:t>, </a:t>
            </a:r>
            <a:r>
              <a:rPr lang="uk-UA" sz="2600" dirty="0"/>
              <a:t>яке зумовлене частими зверненнями до інтелектуальних процесів під час формування плану обслуговування, у разі високої щільності проблемних ситуацій обслуговування.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Сенсорне напруження</a:t>
            </a:r>
            <a:r>
              <a:rPr lang="uk-UA" sz="2600" i="1" dirty="0"/>
              <a:t> </a:t>
            </a:r>
            <a:r>
              <a:rPr lang="uk-UA" sz="2600" dirty="0"/>
              <a:t>спричинене неоптимальними умовами діяльності сенсорних (пов'язаних із відображенням дійсності за допомогою відчуття і сприймання) і </a:t>
            </a:r>
            <a:r>
              <a:rPr lang="uk-UA" sz="2600" dirty="0" err="1"/>
              <a:t>перцептивних</a:t>
            </a:r>
            <a:r>
              <a:rPr lang="uk-UA" sz="2600" dirty="0"/>
              <a:t> (сприймання) систем у випадках великих труднощів у сприйнятті необхідної інформації.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6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Монотонія</a:t>
            </a:r>
            <a:r>
              <a:rPr lang="uk-UA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dirty="0"/>
              <a:t>зумовлена виконанням одноманітних дій, неможливістю переведення уваги, з підвищеними вимогами до концентрації і стійкості уваги.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4867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напруження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Політонія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/>
              <a:t>спричинена необхідністю частого переведення уваги у несподіваних напрямах.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Фізичне напруження </a:t>
            </a:r>
            <a:r>
              <a:rPr lang="uk-UA" sz="2800" dirty="0"/>
              <a:t>зумовлене підвищеним навантаженням на руховий апарат людини.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Емоційне напруження </a:t>
            </a:r>
            <a:r>
              <a:rPr lang="uk-UA" sz="2800" dirty="0"/>
              <a:t>спричинене конфліктними умовами, підвищеною ймовірністю виникнення аварійних ситуацій, несподіваністю або тривалим у часі на- </a:t>
            </a:r>
            <a:r>
              <a:rPr lang="uk-UA" sz="2800" dirty="0" err="1"/>
              <a:t>пруженням</a:t>
            </a:r>
            <a:r>
              <a:rPr lang="uk-UA" sz="2800" dirty="0"/>
              <a:t> інших видів.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1092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Види напруження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Напруження очікування </a:t>
            </a:r>
            <a:r>
              <a:rPr lang="uk-UA" sz="2800" dirty="0"/>
              <a:t>зумовлене необхідністю підтримувати готовність робочих функцій в умовах відсутності діяльності.</a:t>
            </a:r>
          </a:p>
          <a:p>
            <a:r>
              <a:rPr lang="uk-UA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Мотиваційне напруження </a:t>
            </a:r>
            <a:r>
              <a:rPr lang="uk-UA" sz="2800" dirty="0"/>
              <a:t>пов'язане з боротьбою мотивів, з вибором критеріїв для прийняття рішень.</a:t>
            </a:r>
          </a:p>
          <a:p>
            <a:r>
              <a:rPr lang="uk-UA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Втомленість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/>
              <a:t>— це стан, пов'язаний з тимчасовим зниженням функціональної активності, працездатності, спричинених тривалою працею.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814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Працездатність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Працездатність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 smtClean="0"/>
              <a:t>- </a:t>
            </a:r>
            <a:r>
              <a:rPr lang="uk-UA" sz="2800" dirty="0"/>
              <a:t>ефективність трудової діяльності людини</a:t>
            </a:r>
            <a:endParaRPr lang="uk-UA" sz="2800" dirty="0"/>
          </a:p>
        </p:txBody>
      </p:sp>
      <p:pic>
        <p:nvPicPr>
          <p:cNvPr id="3074" name="Picture 2" descr="C:\Users\Lenovo\Desktop\images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5" y="2816932"/>
            <a:ext cx="3471814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enovo\Desktop\Без названия (1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56" y="4005064"/>
            <a:ext cx="3470771" cy="21631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953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У </a:t>
            </a:r>
            <a:r>
              <a:rPr lang="uk-UA" i="1" dirty="0"/>
              <a:t>динаміці працездатності </a:t>
            </a:r>
            <a:r>
              <a:rPr lang="uk-UA" dirty="0"/>
              <a:t>можна виокремити чотири головні </a:t>
            </a:r>
            <a:r>
              <a:rPr lang="uk-UA" dirty="0" smtClean="0"/>
              <a:t>фази: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</a:t>
            </a:r>
            <a:r>
              <a:rPr lang="uk-UA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є входженням у 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роботу</a:t>
            </a:r>
            <a:r>
              <a:rPr lang="uk-UA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dirty="0"/>
              <a:t>д</a:t>
            </a:r>
            <a:r>
              <a:rPr lang="uk-UA" dirty="0" smtClean="0"/>
              <a:t>ля </a:t>
            </a:r>
            <a:r>
              <a:rPr lang="uk-UA" dirty="0"/>
              <a:t>першої фази характерне збільшення працездатності "нагромадження так званого потенціалу працюючого", оскільки в до- робочий період людина або відпочивала, або займалась іншим видом діяльності (ігровою, спортивною тощо</a:t>
            </a:r>
            <a:r>
              <a:rPr lang="uk-UA" dirty="0" smtClean="0"/>
              <a:t>).</a:t>
            </a:r>
            <a:endParaRPr lang="uk-UA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uk-UA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Друга фаза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uk-UA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відносно стійка 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працездатність </a:t>
            </a:r>
            <a:r>
              <a:rPr lang="uk-UA" i="1" dirty="0" smtClean="0"/>
              <a:t>(</a:t>
            </a:r>
            <a:r>
              <a:rPr lang="uk-UA" dirty="0"/>
              <a:t>н</a:t>
            </a:r>
            <a:r>
              <a:rPr lang="uk-UA" dirty="0" smtClean="0"/>
              <a:t>астає </a:t>
            </a:r>
            <a:r>
              <a:rPr lang="uk-UA" dirty="0"/>
              <a:t>злагодженість темпів і ритму фізіологічних і психічних </a:t>
            </a:r>
            <a:r>
              <a:rPr lang="uk-UA" dirty="0" smtClean="0"/>
              <a:t>процесів; </a:t>
            </a:r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/>
              <a:t>цій фазі здебільшого настає емоційне </a:t>
            </a:r>
            <a:r>
              <a:rPr lang="uk-UA" dirty="0" smtClean="0"/>
              <a:t>піднесення)</a:t>
            </a:r>
            <a:endParaRPr lang="uk-UA" dirty="0"/>
          </a:p>
        </p:txBody>
      </p:sp>
      <p:pic>
        <p:nvPicPr>
          <p:cNvPr id="4098" name="Picture 2" descr="C:\Users\Lenovo\Desktop\Без названия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37111"/>
            <a:ext cx="2335907" cy="2238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676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У </a:t>
            </a:r>
            <a:r>
              <a:rPr lang="uk-UA" i="1" dirty="0"/>
              <a:t>динаміці працездатності </a:t>
            </a:r>
            <a:r>
              <a:rPr lang="uk-UA" dirty="0"/>
              <a:t>можна виокремити чотири головні фази: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3.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Третя фаза — нестійка </a:t>
            </a: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працездатність </a:t>
            </a:r>
            <a:r>
              <a:rPr lang="uk-UA" i="1" dirty="0" smtClean="0"/>
              <a:t>(</a:t>
            </a:r>
            <a:r>
              <a:rPr lang="uk-UA" dirty="0"/>
              <a:t>перші ознаки </a:t>
            </a:r>
            <a:r>
              <a:rPr lang="uk-UA" dirty="0" smtClean="0"/>
              <a:t>втоми, </a:t>
            </a:r>
            <a:r>
              <a:rPr lang="uk-UA" dirty="0"/>
              <a:t>п</a:t>
            </a:r>
            <a:r>
              <a:rPr lang="uk-UA" dirty="0" smtClean="0"/>
              <a:t>орушується </a:t>
            </a:r>
            <a:r>
              <a:rPr lang="uk-UA" dirty="0"/>
              <a:t>ритмічність, знижується рівень стійкості уваги, зменшуються показники швидкості й </a:t>
            </a:r>
            <a:r>
              <a:rPr lang="uk-UA" dirty="0" smtClean="0"/>
              <a:t>точності).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4</a:t>
            </a: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Четверта фаза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uk-UA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прогресивне збільшення втомленості і зменшення 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працездатності </a:t>
            </a:r>
            <a:r>
              <a:rPr lang="uk-UA" i="1" dirty="0" smtClean="0"/>
              <a:t>(</a:t>
            </a:r>
            <a:r>
              <a:rPr lang="uk-UA" dirty="0"/>
              <a:t>погіршується сприймання, послаблюється пам'ять і знижується продуктивність </a:t>
            </a:r>
            <a:r>
              <a:rPr lang="uk-UA" dirty="0" smtClean="0"/>
              <a:t>мислення, </a:t>
            </a:r>
            <a:r>
              <a:rPr lang="uk-UA" dirty="0"/>
              <a:t>знижується точність і швидкість трудових </a:t>
            </a:r>
            <a:r>
              <a:rPr lang="uk-UA" dirty="0" smtClean="0"/>
              <a:t>дій)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122" name="Picture 2" descr="C:\Users\Lenovo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84582"/>
            <a:ext cx="3312368" cy="19556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094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22114"/>
          </a:xfrm>
        </p:spPr>
        <p:txBody>
          <a:bodyPr/>
          <a:lstStyle/>
          <a:p>
            <a:pPr algn="ctr"/>
            <a:r>
              <a:rPr lang="uk-UA" dirty="0" smtClean="0"/>
              <a:t>Втомленість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marL="0" indent="0">
              <a:buNone/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Втомленість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- </a:t>
            </a:r>
            <a:r>
              <a:rPr lang="uk-UA" dirty="0"/>
              <a:t>є одним із </a:t>
            </a:r>
            <a:r>
              <a:rPr lang="uk-UA" dirty="0" smtClean="0"/>
              <a:t>найпоширеніших чинників, </a:t>
            </a:r>
            <a:r>
              <a:rPr lang="uk-UA" dirty="0"/>
              <a:t>які суттєво впливають на продуктивність праці</a:t>
            </a:r>
            <a:r>
              <a:rPr lang="uk-UA" dirty="0" smtClean="0"/>
              <a:t> </a:t>
            </a:r>
            <a:r>
              <a:rPr lang="uk-UA" dirty="0"/>
              <a:t>супроводжується зменшенням </a:t>
            </a:r>
            <a:r>
              <a:rPr lang="uk-UA" dirty="0" smtClean="0"/>
              <a:t>продуктивності. </a:t>
            </a:r>
            <a:r>
              <a:rPr lang="uk-UA" dirty="0"/>
              <a:t>Це досить складний комплекс явищ. Зміст цього явища визначається не тільки фізіологічними, а й психологічними, </a:t>
            </a:r>
            <a:r>
              <a:rPr lang="uk-UA" dirty="0" err="1"/>
              <a:t>результативно</a:t>
            </a:r>
            <a:r>
              <a:rPr lang="uk-UA" dirty="0"/>
              <a:t>-виробничими і соціальними чинниками.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6146" name="Picture 2" descr="C:\Users\Lenovo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4608512" cy="28088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54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Н. </a:t>
            </a:r>
            <a:r>
              <a:rPr lang="uk-UA" dirty="0" err="1"/>
              <a:t>Левітов</a:t>
            </a:r>
            <a:r>
              <a:rPr lang="uk-UA" dirty="0"/>
              <a:t> розглядає такі компоненти втоми </a:t>
            </a:r>
            <a:r>
              <a:rPr lang="uk-UA" dirty="0" smtClean="0"/>
              <a:t>як: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sz="3200" i="1" dirty="0" smtClean="0"/>
              <a:t>Почуття </a:t>
            </a:r>
            <a:r>
              <a:rPr lang="uk-UA" sz="3200" i="1" dirty="0"/>
              <a:t>слабкості волі. </a:t>
            </a:r>
            <a:endParaRPr lang="uk-UA" sz="3200" i="1" dirty="0" smtClean="0"/>
          </a:p>
          <a:p>
            <a:pPr marL="457200" indent="-457200">
              <a:buAutoNum type="arabicPeriod"/>
            </a:pPr>
            <a:r>
              <a:rPr lang="uk-UA" sz="3200" i="1" dirty="0"/>
              <a:t>Розлад </a:t>
            </a:r>
            <a:r>
              <a:rPr lang="uk-UA" sz="3200" i="1" dirty="0" smtClean="0"/>
              <a:t>уваги</a:t>
            </a:r>
          </a:p>
          <a:p>
            <a:pPr marL="457200" indent="-457200">
              <a:buAutoNum type="arabicPeriod"/>
            </a:pPr>
            <a:r>
              <a:rPr lang="uk-UA" sz="3200" i="1" dirty="0"/>
              <a:t>Розлад у сенсорній </a:t>
            </a:r>
            <a:r>
              <a:rPr lang="uk-UA" sz="3200" i="1" dirty="0" smtClean="0"/>
              <a:t>сфері</a:t>
            </a:r>
          </a:p>
          <a:p>
            <a:pPr marL="457200" indent="-457200">
              <a:buAutoNum type="arabicPeriod"/>
            </a:pPr>
            <a:r>
              <a:rPr lang="uk-UA" sz="3200" i="1" dirty="0"/>
              <a:t>Порушення в моторній </a:t>
            </a:r>
            <a:r>
              <a:rPr lang="uk-UA" sz="3200" i="1" dirty="0" smtClean="0"/>
              <a:t>сфері</a:t>
            </a:r>
          </a:p>
          <a:p>
            <a:pPr marL="457200" indent="-457200">
              <a:buAutoNum type="arabicPeriod"/>
            </a:pPr>
            <a:r>
              <a:rPr lang="uk-UA" sz="3200" i="1" dirty="0"/>
              <a:t>Дефекти пам'яті й </a:t>
            </a:r>
            <a:r>
              <a:rPr lang="uk-UA" sz="3200" i="1" dirty="0" smtClean="0"/>
              <a:t>мислення</a:t>
            </a:r>
          </a:p>
          <a:p>
            <a:pPr marL="457200" indent="-457200">
              <a:buAutoNum type="arabicPeriod"/>
            </a:pPr>
            <a:r>
              <a:rPr lang="uk-UA" sz="3200" i="1" dirty="0"/>
              <a:t>Послаблення вольової </a:t>
            </a:r>
            <a:r>
              <a:rPr lang="uk-UA" sz="3200" i="1" dirty="0" smtClean="0"/>
              <a:t>регуляції</a:t>
            </a:r>
          </a:p>
          <a:p>
            <a:pPr marL="457200" indent="-457200">
              <a:buAutoNum type="arabicPeriod"/>
            </a:pPr>
            <a:r>
              <a:rPr lang="uk-UA" sz="3200" i="1" dirty="0"/>
              <a:t>Сонливість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31813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/>
          <a:lstStyle/>
          <a:p>
            <a:pPr algn="ctr"/>
            <a:r>
              <a:rPr lang="uk-UA" dirty="0" smtClean="0"/>
              <a:t>Потреби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Потреби та їх похідні (бажання, інтереси тощо) є вирішальними чинниками, які передусім визначають лінію індивідуальної поведінки людини.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Усвідомлені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 неусвідомлені потреби</a:t>
            </a:r>
            <a:r>
              <a:rPr lang="uk-UA" dirty="0"/>
              <a:t>, схильності, бажання та інші форми відображення суспільного буття є внутрішніми чинниками, які визначають соціальну поведінку людей, їхні мотиви.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5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Мотив та мотив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отив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— це те, що спонукає людину до діяльності, а </a:t>
            </a:r>
            <a:r>
              <a:rPr lang="uk-UA" b="1" u="sng" dirty="0"/>
              <a:t>мета</a:t>
            </a:r>
            <a:r>
              <a:rPr lang="uk-UA" dirty="0"/>
              <a:t> — те, чого людина намагається досягнути у результаті діяльності.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В мотивах </a:t>
            </a:r>
            <a:r>
              <a:rPr lang="uk-UA" dirty="0"/>
              <a:t>виражаються </a:t>
            </a:r>
            <a:r>
              <a:rPr lang="uk-UA" dirty="0" smtClean="0"/>
              <a:t>потреби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людини, тобто її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необхідність </a:t>
            </a:r>
            <a:r>
              <a:rPr lang="uk-UA" dirty="0"/>
              <a:t>у чомусь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мотив—ціль" створює </a:t>
            </a:r>
            <a:endParaRPr lang="uk-UA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своєрідний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"вектор", </a:t>
            </a:r>
            <a:endParaRPr lang="uk-UA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задає напрям діяльності</a:t>
            </a:r>
          </a:p>
        </p:txBody>
      </p:sp>
      <p:pic>
        <p:nvPicPr>
          <p:cNvPr id="1027" name="Picture 3" descr="C:\Users\Lenovo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84957"/>
            <a:ext cx="3764260" cy="3193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Домінуючі </a:t>
            </a:r>
            <a:r>
              <a:rPr lang="uk-UA" dirty="0" smtClean="0"/>
              <a:t> та </a:t>
            </a: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підпорядковані мотиви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У процесі життя у кожної людини формується система </a:t>
            </a:r>
            <a:r>
              <a:rPr lang="uk-UA" dirty="0" smtClean="0"/>
              <a:t>мотивів</a:t>
            </a:r>
            <a:r>
              <a:rPr lang="uk-UA" dirty="0"/>
              <a:t>, з яких одні є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домінуючими</a:t>
            </a:r>
            <a:r>
              <a:rPr lang="uk-UA" dirty="0"/>
              <a:t>, а інші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підпорядковані</a:t>
            </a:r>
            <a:r>
              <a:rPr lang="uk-UA" dirty="0"/>
              <a:t> </a:t>
            </a:r>
            <a:r>
              <a:rPr lang="uk-UA" dirty="0" smtClean="0"/>
              <a:t>їм.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			</a:t>
            </a:r>
          </a:p>
          <a:p>
            <a:pPr marL="0" indent="0" algn="r">
              <a:buNone/>
            </a:pPr>
            <a:r>
              <a:rPr lang="uk-UA" dirty="0"/>
              <a:t>	</a:t>
            </a:r>
            <a:r>
              <a:rPr lang="uk-UA" dirty="0" smtClean="0"/>
              <a:t>			</a:t>
            </a:r>
            <a:r>
              <a:rPr lang="uk-UA" dirty="0"/>
              <a:t>Від рівня мотивації </a:t>
            </a:r>
            <a:r>
              <a:rPr lang="uk-UA" dirty="0" smtClean="0"/>
              <a:t>залежить</a:t>
            </a:r>
          </a:p>
          <a:p>
            <a:pPr marL="0" indent="0" algn="r">
              <a:buNone/>
            </a:pPr>
            <a:r>
              <a:rPr lang="uk-UA" dirty="0" smtClean="0"/>
              <a:t> ставлення людини до праці, </a:t>
            </a:r>
          </a:p>
          <a:p>
            <a:pPr marL="0" indent="0" algn="r">
              <a:buNone/>
            </a:pPr>
            <a:r>
              <a:rPr lang="uk-UA" dirty="0" smtClean="0"/>
              <a:t>до </a:t>
            </a:r>
            <a:r>
              <a:rPr lang="uk-UA" dirty="0"/>
              <a:t>успіхів і поразок, які виникають </a:t>
            </a:r>
            <a:endParaRPr lang="uk-UA" dirty="0" smtClean="0"/>
          </a:p>
          <a:p>
            <a:pPr marL="0" indent="0" algn="r">
              <a:buNone/>
            </a:pPr>
            <a:r>
              <a:rPr lang="uk-UA" dirty="0" smtClean="0"/>
              <a:t>у </a:t>
            </a:r>
            <a:r>
              <a:rPr lang="uk-UA" dirty="0"/>
              <a:t>процесі виконання </a:t>
            </a:r>
            <a:r>
              <a:rPr lang="uk-UA" dirty="0" smtClean="0"/>
              <a:t>діяльності.</a:t>
            </a:r>
          </a:p>
          <a:p>
            <a:pPr marL="0" indent="0" algn="r">
              <a:buNone/>
            </a:pPr>
            <a:endParaRPr lang="uk-UA" dirty="0"/>
          </a:p>
          <a:p>
            <a:pPr marL="0" indent="0" algn="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dirty="0"/>
              <a:t>Тільки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далека (перспективна)</a:t>
            </a:r>
            <a:r>
              <a:rPr lang="uk-UA" dirty="0"/>
              <a:t> мотивація є джерелом активного творчого ставлення до роботи.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Близька мотивація </a:t>
            </a:r>
            <a:r>
              <a:rPr lang="uk-UA" dirty="0"/>
              <a:t>характеризується відсутністю </a:t>
            </a:r>
            <a:r>
              <a:rPr lang="uk-UA" dirty="0" smtClean="0"/>
              <a:t>перспективи</a:t>
            </a:r>
            <a:r>
              <a:rPr lang="uk-UA" dirty="0"/>
              <a:t> </a:t>
            </a:r>
            <a:r>
              <a:rPr lang="uk-UA" dirty="0" smtClean="0"/>
              <a:t>або </a:t>
            </a:r>
            <a:r>
              <a:rPr lang="uk-UA" dirty="0"/>
              <a:t>горизонту.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3794057" cy="2755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57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 соціальних потреб належать такі: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sz="3600" dirty="0"/>
              <a:t>потреби у спілкуванні;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600" dirty="0"/>
              <a:t>у відповідному соціальному становищі;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600" dirty="0"/>
              <a:t>у визнанні іншими;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600" dirty="0"/>
              <a:t>у самоствердженні;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600" dirty="0"/>
              <a:t>у самореалізації та ін.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694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Мотиви за А. Ананьєвим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600" u="sng" dirty="0"/>
              <a:t>матеріальні</a:t>
            </a:r>
            <a:r>
              <a:rPr lang="uk-UA" sz="3600" dirty="0"/>
              <a:t> — з потребами індивіда; </a:t>
            </a:r>
            <a:endParaRPr lang="uk-UA" sz="3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3600" u="sng" dirty="0" smtClean="0"/>
              <a:t>соціальні</a:t>
            </a:r>
            <a:r>
              <a:rPr lang="uk-UA" sz="3600" dirty="0" smtClean="0"/>
              <a:t> </a:t>
            </a:r>
            <a:r>
              <a:rPr lang="uk-UA" sz="3600" dirty="0"/>
              <a:t>— з потребами особистості; </a:t>
            </a:r>
            <a:endParaRPr lang="uk-UA" sz="3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3600" u="sng" dirty="0" smtClean="0"/>
              <a:t>духовні</a:t>
            </a:r>
            <a:r>
              <a:rPr lang="uk-UA" sz="3600" dirty="0" smtClean="0"/>
              <a:t> </a:t>
            </a:r>
            <a:r>
              <a:rPr lang="uk-UA" sz="3600" dirty="0"/>
              <a:t>— з індивідуальністю</a:t>
            </a:r>
          </a:p>
        </p:txBody>
      </p:sp>
      <p:pic>
        <p:nvPicPr>
          <p:cNvPr id="4098" name="Picture 2" descr="C:\Users\Lenovo\Desktop\Без названия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37377"/>
            <a:ext cx="6335402" cy="25664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10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Мотив та ставлення до праці за </a:t>
            </a:r>
            <a:br>
              <a:rPr lang="uk-UA" dirty="0" smtClean="0"/>
            </a:br>
            <a:r>
              <a:rPr lang="uk-UA" dirty="0" smtClean="0"/>
              <a:t>А. Русановою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/>
              <a:t>О</a:t>
            </a:r>
            <a:r>
              <a:rPr lang="uk-UA" sz="2800" dirty="0" smtClean="0"/>
              <a:t>птимальним </a:t>
            </a:r>
            <a:r>
              <a:rPr lang="uk-UA" sz="2800" dirty="0"/>
              <a:t>буде такий тип ставлення до праці, в якому спостерігається висока інтенсивність таких компонентів</a:t>
            </a:r>
            <a:r>
              <a:rPr lang="uk-UA" sz="2800" dirty="0" smtClean="0"/>
              <a:t>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u="sng" dirty="0"/>
              <a:t>матеріальна зацікавленість</a:t>
            </a:r>
            <a:r>
              <a:rPr lang="uk-UA" sz="2800" dirty="0"/>
              <a:t>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u="sng" dirty="0"/>
              <a:t>переживання соціальної значимості</a:t>
            </a:r>
            <a:r>
              <a:rPr lang="uk-UA" sz="2800" dirty="0"/>
              <a:t>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2800" u="sng" dirty="0"/>
              <a:t>безпосередній інтерес до роботи.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122" name="Picture 2" descr="C:\Users\Lenovo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7"/>
            <a:ext cx="3672408" cy="26312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316098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274</TotalTime>
  <Words>1972</Words>
  <Application>Microsoft Office PowerPoint</Application>
  <PresentationFormat>Экран (4:3)</PresentationFormat>
  <Paragraphs>184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Паркет</vt:lpstr>
      <vt:lpstr> Лекція 3 ТРУДОВА ДІЯЛЬНІСТЬ ОСОБИСТОСТІ В ОРГАНІЗАЦІЇ, її ОСОБЛИВОСТІ ТА МЕХАНІЗМИ РЕГУЛЯЦІЇ </vt:lpstr>
      <vt:lpstr>План</vt:lpstr>
      <vt:lpstr>Мотиви професійної діяльності</vt:lpstr>
      <vt:lpstr>Потреби</vt:lpstr>
      <vt:lpstr>Мотив та мотив</vt:lpstr>
      <vt:lpstr>Домінуючі  та підпорядковані мотиви</vt:lpstr>
      <vt:lpstr>До соціальних потреб належать такі:</vt:lpstr>
      <vt:lpstr>Мотиви за А. Ананьєвим</vt:lpstr>
      <vt:lpstr>Мотив та ставлення до праці за  А. Русановою</vt:lpstr>
      <vt:lpstr>Зміна мотивів</vt:lpstr>
      <vt:lpstr>Теорія мотивації А. Маслоу</vt:lpstr>
      <vt:lpstr>Теорія мотивації А. Маслоу</vt:lpstr>
      <vt:lpstr>Первинні та вторинні мотиви</vt:lpstr>
      <vt:lpstr>Мотивів трудової діяльності за психолог  Т. Томашевським </vt:lpstr>
      <vt:lpstr>Мотивів трудової діяльності за психолог  Т. Томашевським</vt:lpstr>
      <vt:lpstr>Мотивів трудової діяльності за психолог  Т. Томашевським</vt:lpstr>
      <vt:lpstr>Мотивів трудової діяльності за психолог  Т. Томашевським</vt:lpstr>
      <vt:lpstr>Мотивів трудової діяльності за психолог  Т. Томашевським</vt:lpstr>
      <vt:lpstr>Підсумок</vt:lpstr>
      <vt:lpstr>Мотивація трудової діяльності</vt:lpstr>
      <vt:lpstr>В. Врум і Е. Дісі концепція мотивації трудової діяльності</vt:lpstr>
      <vt:lpstr>В. Врум і Е. Дісі концепція мотивації трудової діяльності</vt:lpstr>
      <vt:lpstr>Теорія «Х» та «У» Тейлора та Д.М-Грегором</vt:lpstr>
      <vt:lpstr>"мотиваційно-гігієнічна" теорія  Ф. Герцберга</vt:lpstr>
      <vt:lpstr>Презентация PowerPoint</vt:lpstr>
      <vt:lpstr>Психічні стани</vt:lpstr>
      <vt:lpstr>В. Асєєв наводить таку класифікацію:</vt:lpstr>
      <vt:lpstr>Є класифікація станів за рівнем напруження, адже саме ця ознака найбільш суттєва для ефективної діяльності: </vt:lpstr>
      <vt:lpstr>Режим роботи</vt:lpstr>
      <vt:lpstr>До напруження призводять такі чинники: </vt:lpstr>
      <vt:lpstr>Напруження</vt:lpstr>
      <vt:lpstr>Види напруження</vt:lpstr>
      <vt:lpstr>Види напруження</vt:lpstr>
      <vt:lpstr>Види напруження</vt:lpstr>
      <vt:lpstr>Працездатність</vt:lpstr>
      <vt:lpstr>У динаміці працездатності можна виокремити чотири головні фази:</vt:lpstr>
      <vt:lpstr>У динаміці працездатності можна виокремити чотири головні фази:</vt:lpstr>
      <vt:lpstr>Втомленість</vt:lpstr>
      <vt:lpstr>Н. Левітов розглядає такі компоненти втоми як: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 ТРУДОВА ДІЯЛЬНІСТЬ ОСОБИСТОСТІ В ОРГАНІЗАЦІЇ, її ОСОБЛИВОСТІ ТА МЕХАНІЗМИ РЕГУЛЯЦІЇ</dc:title>
  <dc:creator>Lenovo</dc:creator>
  <cp:lastModifiedBy>Lenovo</cp:lastModifiedBy>
  <cp:revision>27</cp:revision>
  <dcterms:created xsi:type="dcterms:W3CDTF">2023-02-09T22:34:00Z</dcterms:created>
  <dcterms:modified xsi:type="dcterms:W3CDTF">2023-02-10T12:50:20Z</dcterms:modified>
</cp:coreProperties>
</file>