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4" d="100"/>
          <a:sy n="74" d="100"/>
        </p:scale>
        <p:origin x="-12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04.12.2022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imzo.gov.ua/osvitni-proekti/" TargetMode="External"/><Relationship Id="rId3" Type="http://schemas.openxmlformats.org/officeDocument/2006/relationships/hyperlink" Target="http://mon.gov.ua/" TargetMode="External"/><Relationship Id="rId7" Type="http://schemas.openxmlformats.org/officeDocument/2006/relationships/hyperlink" Target="http://kolosok.org.ua/" TargetMode="External"/><Relationship Id="rId2" Type="http://schemas.openxmlformats.org/officeDocument/2006/relationships/hyperlink" Target="http://www.nbuv.gov.u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svita.org.ua/iresource/?cmd=cat&amp;num=4&amp;ctg=19" TargetMode="External"/><Relationship Id="rId5" Type="http://schemas.openxmlformats.org/officeDocument/2006/relationships/hyperlink" Target="https://osvita.ua/school/56885/" TargetMode="External"/><Relationship Id="rId4" Type="http://schemas.openxmlformats.org/officeDocument/2006/relationships/hyperlink" Target="http://nus.org.ua/" TargetMode="External"/><Relationship Id="rId9" Type="http://schemas.openxmlformats.org/officeDocument/2006/relationships/hyperlink" Target="https://base.kristti.com.ua/?p=2490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81068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ПРЕЗЕНТАЦІЯ КУРСУ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0" y="1738648"/>
            <a:ext cx="9144000" cy="94015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600" dirty="0"/>
          </a:p>
        </p:txBody>
      </p:sp>
      <p:sp>
        <p:nvSpPr>
          <p:cNvPr id="3" name="TextBox 2"/>
          <p:cNvSpPr txBox="1"/>
          <p:nvPr/>
        </p:nvSpPr>
        <p:spPr>
          <a:xfrm>
            <a:off x="669701" y="1053472"/>
            <a:ext cx="798490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 українська школа: 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інноваційні підходи 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навчання</a:t>
            </a:r>
            <a:endParaRPr lang="uk-UA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24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167425" y="540914"/>
            <a:ext cx="8822030" cy="5937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buNone/>
            </a:pPr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Національна 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бібліотека України імені В. І. Вернадського. </a:t>
            </a:r>
            <a:r>
              <a:rPr lang="pl-PL" sz="1500" b="1" dirty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>
                <a:latin typeface="Times New Roman" pitchFamily="18" charset="0"/>
                <a:cs typeface="Times New Roman" pitchFamily="18" charset="0"/>
                <a:hlinkClick r:id="rId2"/>
              </a:rPr>
              <a:t>http://www.nbuv.gov.ua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buNone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Нова українська школа : концептуальні засади реформування середньої школи. 2016.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http://mon.gov.ua/%D0%9D%D0%BE%D0%B2%D0%B8%D0%BD%D0%B8%202016/12/05/konczepcziya.pdf.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3.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Новий Державний стандарт початкової загальної освіти. 2019.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https://zakon.rada.gov.ua/laws/show/688-2019-%D0%BF#Text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ru-RU" sz="15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Міністерства освіти і науки України.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http://mon.gov.ua/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5.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«Нова українська школа»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http://nus.org.ua/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«Освіта»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https://osvita.ua/school/56885/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7.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«Освітній портал»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. 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http://www.osvita.org.ua/iresource/?cmd=cat&amp;num=4&amp;ctg=19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Міжнародного природничого інтерактивного конкурсу «Колосок»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http://kolosok.org.ua/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Інноваційна освітня діяльність. Сайт Інституту модернізації змісту освіти.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https://imzo.gov.ua/osvitni-proekti/</a:t>
            </a:r>
            <a:r>
              <a:rPr lang="uk-UA" sz="15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Про інноваційні програми, проєкти, нові освітні технології, які реалізуються в системі освіти України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Сайт Комунального вищого навчального закладу Київської обласної ради “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Київський обласний інститут післядипломної освіти педагогічних кадрів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”.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/>
              </a:rPr>
              <a:t>https://base.kristti.com.ua/?p=2490</a:t>
            </a:r>
            <a:r>
              <a:rPr 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uk-UA" sz="15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Коршунова О., Гущина Н., Василашко І. Всеукраїнський інноваційний освітній проєкт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“Я – дослідник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”. Методичні рекомендації (в запитаннях та відповідях). </a:t>
            </a:r>
            <a:r>
              <a:rPr lang="en-US" sz="1500" b="1" dirty="0" smtClean="0">
                <a:latin typeface="Times New Roman" pitchFamily="18" charset="0"/>
                <a:cs typeface="Times New Roman" pitchFamily="18" charset="0"/>
              </a:rPr>
              <a:t>URL</a:t>
            </a:r>
            <a:r>
              <a:rPr lang="uk-UA" sz="15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15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http://yakistosviti.com.ua/userfiles/file/jak-doluchytys-do-proektu/metodychni-rekomendacii-ja-doslidnyk-obgovorennja.pdf</a:t>
            </a:r>
            <a:r>
              <a:rPr lang="uk-UA" sz="1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5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uk-UA" sz="2000" dirty="0">
                <a:latin typeface="Calibri" pitchFamily="34" charset="0"/>
                <a:cs typeface="Calibri" pitchFamily="34" charset="0"/>
              </a:rPr>
              <a:t> 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  <a:p>
            <a:pPr marL="0" indent="0" algn="just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5"/>
            <a:ext cx="8360804" cy="394727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Інформаційні 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ресурси: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08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67285" y="90152"/>
            <a:ext cx="8360804" cy="2422312"/>
          </a:xfrm>
        </p:spPr>
        <p:txBody>
          <a:bodyPr>
            <a:normAutofit/>
          </a:bodyPr>
          <a:lstStyle/>
          <a:p>
            <a:pPr algn="ctr"/>
            <a:r>
              <a:rPr lang="uk-UA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До зустрічі на заняттях!</a:t>
            </a:r>
            <a:endParaRPr lang="uk-UA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 descr="Influence Without Authority | Workplace Conflict Calgary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4830" y="3406811"/>
            <a:ext cx="5227793" cy="294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1064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4" r="11155" b="3825"/>
          <a:stretch/>
        </p:blipFill>
        <p:spPr bwMode="auto">
          <a:xfrm>
            <a:off x="2009104" y="635954"/>
            <a:ext cx="5267460" cy="605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68817" y="3663264"/>
            <a:ext cx="3814563" cy="101291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848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3340" y="360608"/>
            <a:ext cx="7714445" cy="3618964"/>
          </a:xfrm>
        </p:spPr>
        <p:txBody>
          <a:bodyPr>
            <a:normAutofit/>
          </a:bodyPr>
          <a:lstStyle/>
          <a:p>
            <a:pPr algn="ctr"/>
            <a:endParaRPr lang="uk-UA" sz="4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31" t="13732" r="4873"/>
          <a:stretch/>
        </p:blipFill>
        <p:spPr bwMode="auto">
          <a:xfrm>
            <a:off x="2115733" y="4199574"/>
            <a:ext cx="3878408" cy="25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1171977" y="333286"/>
            <a:ext cx="7650051" cy="36148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Метою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навчальної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дисципліни</a:t>
            </a:r>
          </a:p>
          <a:p>
            <a:pPr marL="0" indent="0" algn="ctr">
              <a:buNone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«Нова українська школа: інноваційні підходи до навчання»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є засвоєння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студентами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концептуальних основ  нової освітньої системи України (Нової української школи) щодо надання якісної освіти, застосування нових підходів і технологій  навчання учнів,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дошкільників у закладах освіти або поза ними в умовах очної та дистанційної освіти.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7242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366" y="146186"/>
            <a:ext cx="8757633" cy="1553826"/>
          </a:xfrm>
        </p:spPr>
        <p:txBody>
          <a:bodyPr>
            <a:normAutofit/>
          </a:bodyPr>
          <a:lstStyle/>
          <a:p>
            <a:pPr algn="ctr"/>
            <a:r>
              <a:rPr lang="uk-UA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Основними завданнями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вивчення навчальної дисципліни 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«Нова українська школа: інноваційні підходи до навчання» </a:t>
            </a:r>
            <a:r>
              <a:rPr lang="uk-UA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є:</a:t>
            </a:r>
            <a:endParaRPr lang="uk-UA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0614" y="1622739"/>
            <a:ext cx="7353838" cy="3889420"/>
          </a:xfrm>
        </p:spPr>
        <p:txBody>
          <a:bodyPr>
            <a:norm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формувати у студентів професійні компетентності  майбутнього педагога;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ознайомити з динамікою розвитку освітньої системи України, напрямами її оновлення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ктуалізувати знання про інноваційні підходи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до навчання в умовах очної та дистанційної освіти,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інноваційні освітні технології, методи, прийоми навчання;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розвивати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педагогічну майстерність педагога;</a:t>
            </a:r>
          </a:p>
          <a:p>
            <a:pPr lvl="0" algn="just" fontAlgn="base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мотивувати  студентів до розвитку та саморозвитку.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569076" y="4971246"/>
            <a:ext cx="7418231" cy="772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0522" y="5473521"/>
            <a:ext cx="2199139" cy="109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>
          <a:xfrm>
            <a:off x="1427406" y="5457406"/>
            <a:ext cx="7418231" cy="112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40606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7279" y="1764406"/>
            <a:ext cx="8023537" cy="480381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 результаті вивчення навчальної дисципліни «</a:t>
            </a:r>
            <a:r>
              <a:rPr lang="uk-UA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Нова українська школа: інноваційні підходи до навчання</a:t>
            </a:r>
            <a:r>
              <a:rPr lang="uk-UA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 здобувачі вищої освіти повинні </a:t>
            </a:r>
            <a:r>
              <a:rPr lang="uk-UA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знати</a:t>
            </a:r>
            <a:r>
              <a:rPr lang="uk-UA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uk-UA" sz="2000" b="1" i="1" dirty="0">
                <a:latin typeface="Arial" pitchFamily="34" charset="0"/>
                <a:cs typeface="Arial" pitchFamily="34" charset="0"/>
              </a:rPr>
              <a:t/>
            </a:r>
            <a:br>
              <a:rPr lang="uk-UA" sz="2000" b="1" i="1" dirty="0">
                <a:latin typeface="Arial" pitchFamily="34" charset="0"/>
                <a:cs typeface="Arial" pitchFamily="34" charset="0"/>
              </a:rPr>
            </a:b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динаміку розвитку освітньої системи України, напрями її оновлення;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інноваційні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підходи до навчання в умовах очної та дистанційної освіти   (компетентнісний, аксіологічний, діяльнісний, трансдисциплінарний,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інтегративний, особистісно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орієнтований, дитиноцентричний тощо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);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понять «парадигма освіти», «підходи до навчання», «дитиноцентризм» «технологія», «освітня технологія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педагогічна технологія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технологія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навчання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»;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інноваційні освітні технології, методи, прийоми навчання, методи роботи з різними джерелами інформації з метою розв’язання проблем і запобігання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їм.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uk-UA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590539" y="1298620"/>
            <a:ext cx="7418231" cy="11870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35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374" y="146185"/>
            <a:ext cx="6233375" cy="7424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Вміти: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197067" y="1262130"/>
            <a:ext cx="7637840" cy="52030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застосовувати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інноваційні підходи до навчання та інтегрувати інновації у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майбутню власну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педагогічну практику, адаптувати їх до різних умов освітнього процесу та сучасних вимог до педагогічної діяльності з урахуванням особливостей діяльності закладу освіти, індивідуальних потреб учнів;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орієнтуватися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в області різних інноваційних освітніх технологій, методів, прийомів та підходів до навчання з метою оптимізації освітнього процесу;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удосконалювати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практичні вміння щодо використання інноваційних технологій, методів, прийомів у освітньому процесі закладу освіти та в позашкільній роботі в умовах очного та дистанційного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навчання;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uk-UA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lang="uk-UA" sz="2200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аналізувати проблеми модернізації системи освіти в </a:t>
            </a:r>
            <a:r>
              <a:rPr lang="uk-UA" sz="2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Україні.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defTabSz="914400" eaLnBrk="0" fontAlgn="base" hangingPunct="0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endParaRPr lang="uk-UA" sz="20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uk-UA" sz="16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7" y="146185"/>
            <a:ext cx="8989454" cy="134776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Згідно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до вимог </a:t>
            </a:r>
            <a:r>
              <a:rPr lang="uk-UA" sz="2800" b="1" dirty="0">
                <a:latin typeface="Times New Roman" pitchFamily="18" charset="0"/>
                <a:cs typeface="Times New Roman" pitchFamily="18" charset="0"/>
              </a:rPr>
              <a:t>освітньо-професійних програм «Дошкільна освіта», «Початкова освіта» здобувачі вищої освіти повинні досягти таких компетентностей:</a:t>
            </a:r>
            <a:endParaRPr lang="uk-UA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333145" y="2923504"/>
            <a:ext cx="7559712" cy="3425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усвідомлення своєї ролі як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педагога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, а також системи цінностей, мети і завдань професійної діяльності;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комплексно використовувати набуті знання в галузі теорії і практики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педагогічної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діяльності;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здатність 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 професійного самовдосконалення, оволодіння новими знаннями і методами професійної діяльності на основі самоосвіти та використання сучасних педагогічних технологій.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4625" y="1609858"/>
            <a:ext cx="4226976" cy="11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744755" cy="742456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Міждисциплінарні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uk-UA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язки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474624" y="1026010"/>
            <a:ext cx="7418231" cy="2571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Проблематика курсу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«Нова українська школа: підходи до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навчання»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пов’язана з курсами «Соціальна педагогіка»,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«Реалізація принципу дитиноцентризму в сучасній освіті», </a:t>
            </a:r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«Педагогіка сімейного виховання»,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«Сучасні технології навчання»</a:t>
            </a:r>
          </a:p>
        </p:txBody>
      </p:sp>
      <p:pic>
        <p:nvPicPr>
          <p:cNvPr id="5122" name="Picture 2" descr="D:\Desktop\2 сессия\4_Організація управ. діяльності\Задание\Сним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5975" y="3839006"/>
            <a:ext cx="3785904" cy="21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498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245" y="146185"/>
            <a:ext cx="8332631" cy="742456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Рекомендована література</a:t>
            </a:r>
            <a:endParaRPr lang="uk-UA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324960" y="1393479"/>
            <a:ext cx="7645170" cy="40800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Основна:</a:t>
            </a:r>
          </a:p>
          <a:p>
            <a:pPr lvl="0" algn="just">
              <a:buNone/>
            </a:pP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1.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Дичківська І. Інноваційні педагогічні технології / Ілона Дичківська. - К.:Академвидав, 2018. - 3-є вид., випр. - 304 с. - Серія “Альма-матер”.</a:t>
            </a:r>
          </a:p>
          <a:p>
            <a:pPr lvl="0" algn="just">
              <a:buNone/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2.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Інноваційні технології навчання: Навч. посібн. для студ. технічних навчальних закладів / [Кол. авторів; відп. ред. Бахтіярова Х.Ш.; наук. ред. Арістова А.В.; упорядн. словника Волобуєва С.В.]. – К. : НТУ, 2017. – 172 с</a:t>
            </a:r>
          </a:p>
          <a:p>
            <a:pPr algn="just">
              <a:buNone/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3.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Паркер Р.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Діяльнісний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підхід у школі. Дослідження інтегрованих педагогік, що ґрунтуються на ігровому діяльнісному підході та сприяють всебічному розвитку дітей початкової школи / Рейчел Паркер, Бо Ст’єрне Томсен. - Біла книга, The LEGO Foundation, 2019. - 39 с.</a:t>
            </a:r>
          </a:p>
          <a:p>
            <a:pPr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Дмитренко А. П. Інноваційні технології дошкільної освіти / А. П. Дмитренко. - К.: Університетська книга, 2021. - 80 с.</a:t>
            </a:r>
          </a:p>
          <a:p>
            <a:pPr algn="just"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Нова українська школа: порадник для вчителя / за заг. ред. Н. М. Бібік. – Київ : Літера ЛТД, 2018. – 160 с.</a:t>
            </a:r>
            <a:endParaRPr lang="uk-UA" sz="20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uk-UA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476" b="15933"/>
          <a:stretch/>
        </p:blipFill>
        <p:spPr bwMode="auto">
          <a:xfrm>
            <a:off x="1693117" y="5512157"/>
            <a:ext cx="2566811" cy="1094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998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 txBox="1">
            <a:spLocks/>
          </p:cNvSpPr>
          <p:nvPr/>
        </p:nvSpPr>
        <p:spPr>
          <a:xfrm>
            <a:off x="1171977" y="798490"/>
            <a:ext cx="7315200" cy="470078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None/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1.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Коновалова М. В. Педагогічні технології: інструментарій, механізми, технологічна карта / М. В. Коновалова, Ю.О.Куликова, О. П. Семиволос. - Х. : Вид. група «Основа», 2016. – 96с.- (Серія «Золота педагогічна скарбниця»).</a:t>
            </a:r>
          </a:p>
          <a:p>
            <a:pPr lvl="0">
              <a:buNone/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2.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Березюк В.С. Інноваційні технології в ДНЗ / В.С.Березюк, О.А.Рудік. – Харків: Видавництво «Ранок», 2017. – 224 с.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3.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Харченко Н. Розвиток критичного мислення. Інноваційні форми роботи для дітей і дорослих / Н. Харченко. – Київ : «Видавнича група «Шкільний світ»», 2018. – 120 с. – Серія «Бібліотека «Шкільного світу»»).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uk-UA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31"/>
          <a:stretch/>
        </p:blipFill>
        <p:spPr bwMode="auto">
          <a:xfrm>
            <a:off x="7134896" y="172896"/>
            <a:ext cx="927280" cy="52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28650" y="159065"/>
            <a:ext cx="8360804" cy="575032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Додаткова:</a:t>
            </a:r>
            <a:endParaRPr lang="uk-UA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D:\Desktop\2 сессия\4_Організація управ. діяльності\Задание\png-transparent-sunglasses-cartoon-green-black-cartoon-sunglasses-cartoon-character-blue-other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859" b="5440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13" t="10663" r="19540" b="52678"/>
          <a:stretch/>
        </p:blipFill>
        <p:spPr bwMode="auto">
          <a:xfrm rot="20675416">
            <a:off x="7023823" y="507296"/>
            <a:ext cx="697512" cy="26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638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606</Words>
  <Application>Microsoft Office PowerPoint</Application>
  <PresentationFormat>Экран (4:3)</PresentationFormat>
  <Paragraphs>60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ПРЕЗЕНТАЦІЯ КУРСУ </vt:lpstr>
      <vt:lpstr>Слайд 2</vt:lpstr>
      <vt:lpstr>Основними завданнями вивчення навчальної дисципліни «Нова українська школа: інноваційні підходи до навчання» є:</vt:lpstr>
      <vt:lpstr>       У результаті вивчення навчальної дисципліни «Нова українська школа: інноваційні підходи до навчання» здобувачі вищої освіти повинні знати:        -  динаміку розвитку освітньої системи України, напрями її оновлення;         - інноваційні підходи до навчання в умовах очної та дистанційної освіти   (компетентнісний, аксіологічний, діяльнісний, трансдисциплінарний, інтегративний, особистісно орієнтований, дитиноцентричний тощо);        - зміст понять «парадигма освіти», «підходи до навчання», «дитиноцентризм» «технологія», «освітня технологія», «педагогічна технологія», «технологія навчання»;         - інноваційні освітні технології, методи, прийоми навчання, методи роботи з різними джерелами інформації з метою розв’язання проблем і запобігання їм.       </vt:lpstr>
      <vt:lpstr>Вміти:</vt:lpstr>
      <vt:lpstr>Згідно до вимог освітньо-професійних програм «Дошкільна освіта», «Початкова освіта» здобувачі вищої освіти повинні досягти таких компетентностей:</vt:lpstr>
      <vt:lpstr>Міждисциплінарні зв’язки</vt:lpstr>
      <vt:lpstr>Рекомендована література</vt:lpstr>
      <vt:lpstr>Додаткова:</vt:lpstr>
      <vt:lpstr>Інформаційні ресурси:</vt:lpstr>
      <vt:lpstr>До зустрічі на заняттях!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Светлана</cp:lastModifiedBy>
  <cp:revision>214</cp:revision>
  <dcterms:created xsi:type="dcterms:W3CDTF">2014-11-21T11:00:06Z</dcterms:created>
  <dcterms:modified xsi:type="dcterms:W3CDTF">2022-12-04T19:12:15Z</dcterms:modified>
</cp:coreProperties>
</file>