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12"/>
    <p:restoredTop sz="94666"/>
  </p:normalViewPr>
  <p:slideViewPr>
    <p:cSldViewPr snapToGrid="0">
      <p:cViewPr varScale="1">
        <p:scale>
          <a:sx n="101" d="100"/>
          <a:sy n="101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24F2-6048-A2B1-A6BA-5D595F6C4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7546B-D538-6F96-73EC-399474971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09BC-08E4-3365-3755-524F5D3A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C4279-7473-13BE-CD8A-7B8AC459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63A72-0964-50F0-D182-CD5F0913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9975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8B51-06F1-673A-C02D-C43E9BBC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AAB15-53C1-F045-4EC6-E2D276582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E50B7-9CD9-8C4F-C352-A866399F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4370B-B388-EF20-11BD-56224848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B33DA-918D-6596-621A-7B5C557E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2172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DFB50-D5D3-0FF6-FA35-F2B675EFE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6BAC9-28A7-7AB3-6289-9CAAE4FB2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B4D2-5788-8449-AF1E-33B9E6EC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5CF5E-D284-49F4-1022-885652D2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D2B1A-3650-6121-F956-BBF2F58E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1238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7CE1-8F68-CEAC-9427-FA8011BA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5C897-487E-604B-70A8-76716107A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0D919-9C8E-6D2F-2746-BF5DA528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62610-23D0-3B6A-D144-EF16B04A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096D7-D684-0408-1EFF-68D2587D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53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C205-155E-41A1-D5D7-803787F5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FE42B-D163-92C9-2AD2-98F1382C4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C5C74-B694-9727-7209-80F434E4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CEA48-415B-DA8A-74E8-8DE2B8B4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5F64D-09EC-D7DF-A4C8-C7B221D0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70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51F1-A965-85C9-3C0E-ECCF312A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C9EC-CF6F-8773-05D9-E8A7CADB3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6DBF3-70A5-3F2D-EF9D-44B398E58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D1340-AB13-591A-3617-3EC25139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0972C-644A-E1AD-BA1C-CE594000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BC8AC-2B41-3106-6B33-BDF7782B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6019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2C68-C389-09C5-D856-DFC49DCF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D5E3C-C460-CA92-BC85-3EF291D59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E42E0-1F29-62F4-B314-BCB96CEE3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18BF5-D70B-9CA5-472E-E2B5A065F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F643C-667A-14DE-680E-057AA94F2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46A85-0D2B-9A00-1C79-FE608FE9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7CD6A-2F38-958E-D022-C8F6AD82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69CE2-DD8C-92F3-206B-7CDC451C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1261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0E9A-30A1-D39C-9194-E97FCB5A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401B7-DF66-DEED-B74D-EFB86ABA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B5C55-3F13-9697-8E9E-0F31AFB3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2479D-9982-85E2-6BEC-984389C6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3691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0FA64-AE16-4A53-63BF-700F1127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94168-AB58-C3C9-4AEC-81CED048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88105-AC16-0EE1-BDFA-31F54792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6550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DDE0-A719-0161-8196-3B992ED3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A7A0F-4E1E-1CAA-5339-DF359A4F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467AA-53E9-EE18-F094-14238903C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F8810-F626-F12D-665F-A6C973E7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7B310-5DED-6468-1183-D372F825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1AF74-E4EB-813A-2288-29B501EC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9508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B3B6-D0F7-2064-F3A2-7DA7C1EB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09D03-95A0-8F4A-F992-E5ACA44DA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FDE67-B252-78CB-19D2-2CDF92255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4954D-F7C7-B2AD-C0DA-BB51AA3B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D07C6-E706-3867-B72E-2E192436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68AD3-2597-F05E-55D0-156D1A84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647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1F932-3515-216F-BB3C-1BF4FCE4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176C9-6E1D-A1CB-61E1-4A65F275B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0A19C-CCBA-2987-222C-62886E318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2B9C8-B665-5947-B3C3-EF8C1F3180CD}" type="datetimeFigureOut">
              <a:rPr lang="en-UA" smtClean="0"/>
              <a:t>10.09.2025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9D016-A4E7-592C-633E-7B318C7EB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98108-BE29-FB6C-6150-12402BC9A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C834-74CE-7047-AF27-AB753C1D28F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445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4E9D-C1FB-8BF4-BDF1-4CDDF30E9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210"/>
            <a:ext cx="9270380" cy="454969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ЗАПОРІЗЬКИЙ НАЦІОНАЛЬНИЙ УНІВЕРСИТЕТ</a:t>
            </a:r>
            <a:br>
              <a:rPr lang="en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</a:t>
            </a:r>
            <a:br>
              <a:rPr lang="en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ПІСЛЯДИПЛОМНОЇ ОСВІТИ </a:t>
            </a:r>
            <a:br>
              <a:rPr lang="en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Психологічний практикум із запобігання психологічного насильства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EBD2F-7551-A6F1-EE8E-37F2B8C1B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86038"/>
            <a:ext cx="8746274" cy="1070517"/>
          </a:xfrm>
        </p:spPr>
        <p:txBody>
          <a:bodyPr>
            <a:normAutofit/>
          </a:bodyPr>
          <a:lstStyle/>
          <a:p>
            <a:pPr algn="r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М.І. Гречаник,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викладач кафедри психології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7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453F-B17D-7413-817A-43CB4E97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3" y="289933"/>
            <a:ext cx="10963507" cy="1400756"/>
          </a:xfrm>
        </p:spPr>
        <p:txBody>
          <a:bodyPr/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 нормативно-правові акти </a:t>
            </a:r>
            <a:br>
              <a:rPr lang="uk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C799-66B5-0403-4034-45F48549E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947854"/>
            <a:ext cx="11285892" cy="56202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і протидію домашньому насильству»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524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Норми, введені законом, передбачають, передбачають: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кола осіб, на яких поширюється дія закону; 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 переліку суб’єктів, що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здійснюють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в сфері запобігання та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домашньому насильству; 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спеціальних заходів щодо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домашньому на-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сильству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терміновии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забороннии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припис стосовно кривдника;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обмежувальнии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припис стосовно кривдника; взяття на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облік кривдника та проведення з ним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роботи; направлення кривдника на проходження програми для кривдників); 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повноважень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випадках домашнього насильства. </a:t>
            </a:r>
          </a:p>
          <a:p>
            <a:pPr marL="0" indent="0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 закону дає визначення терміну 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«домашнє насильство»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діяння (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діі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або бездіяльність) фізичного, сексуального, психологічного або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­ ного насильства, що вчиняються в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сім’і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чи в межах місця проживання або між родичами, або між колишнім чи теперішнім подружжям, або між іншими особами, які спільно проживають (проживали) однією сім’єю, але не перебувають (не перебували) у родинних відносинах чи у шлюбі між собою, неза­лежно від того, чи проживає (проживала) особа, яка вчинила домашнє на­сильство, у тому самому місці, що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постраждала особа, а також погрози вчинення таких діянь.  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sz="1800" dirty="0">
              <a:solidFill>
                <a:srgbClr val="232323"/>
              </a:solidFill>
              <a:effectLst/>
              <a:latin typeface="MyriadPro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50866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C18D-07CF-44D4-D457-074DCD54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D7DA-1FAF-417B-399C-82DFDF3D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365125"/>
            <a:ext cx="10961914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існують форми домашнього насильства?</a:t>
            </a: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0CBA6-06AE-1D95-6F36-58DABA1D7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86" y="1915886"/>
            <a:ext cx="4942114" cy="49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1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065D-4FFF-513D-3573-97BB6B0C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визначає чотири форми домашнього насильства: </a:t>
            </a:r>
            <a:br>
              <a:rPr lang="uk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6D9CF-63D4-4A39-8FD3-01713365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4" y="981307"/>
            <a:ext cx="10863146" cy="519565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насильство 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домашнього насильства, що включає ляпаси, стусани, штовхання, щипання, шмагання, кусання, а також незаконне позбавлення волі, нанесення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побоїв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мордування, заподіяння тілесних ушкоджень різного ступеня тяжкості, залишення в небезпеці, ненадання допомоги особі, яка перебуває в небезпечному для життя стані, заподіяння смерті, вчинення інших правопорушень насильницького характеру;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 насильство 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домашнього насильства, що включає умисне позбавлення житла,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їжі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одягу, іншого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майна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коштів чи документів або можливості користуватися ними, залишення без догляду чи піклування, перешкоджання в отриманні необхідних послуг із лікування чи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̈, заборону працювати, примушування до праці, заборону навчатися та інші правопорушення економічного характеру;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насильство 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домашнього насильства, що включає словесні образи, погрози, у тому числі щодо третіх осіб, приниження, переслідування, залякування, інші діяння, спрямовані на обмеження волевиявлення особи, контроль у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репродуктивніи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сфері, якщо такі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або бездіяльність викликали у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 побоювання за свою безпеку чи безпеку третіх осіб, спричинили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емоційну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невпевненість, нездатність захистити себе або завдали шкоди психічному здоров’ю особи;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 насильство 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домашнього насильства, що включає будь-які діяння сексуального характеру, вчинені стосовно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повнолітньоі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 без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згоди або стосовно дитини незалежно від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згоди, або в присутності дитини, примушування до акту сексуального характеру з третьою особою, а також інші правопорушення проти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свободи чи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недоторканості особи, у тому числі вчинені стосовно дитини або в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присутності. 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89786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CFD4-D344-915B-0377-0953B3C6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52484-58F4-CD86-E25C-F18051D5C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0"/>
            <a:ext cx="7842737" cy="6858000"/>
          </a:xfrm>
        </p:spPr>
      </p:pic>
    </p:spTree>
    <p:extLst>
      <p:ext uri="{BB962C8B-B14F-4D97-AF65-F5344CB8AC3E}">
        <p14:creationId xmlns:p14="http://schemas.microsoft.com/office/powerpoint/2010/main" val="274486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B31F-C52A-DED5-FEBD-EB9937D5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1"/>
            <a:ext cx="11190514" cy="1690688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 Закону про запобігання та протидію домашньому насильству незалежно від факту спільного проживання поширюється на (стаття 3 Закону): </a:t>
            </a:r>
            <a:br>
              <a:rPr lang="uk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C38E7-783D-5269-A9F1-395C52C81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979714"/>
            <a:ext cx="11364686" cy="5878285"/>
          </a:xfrm>
        </p:spPr>
        <p:txBody>
          <a:bodyPr>
            <a:normAutofit fontScale="25000" lnSpcReduction="20000"/>
          </a:bodyPr>
          <a:lstStyle/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колишнє подружжя;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наречених;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матір (батька) або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одного з подружжя (колишнього подружжя) та іншого з подружжя (колишнього подружжя);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спільно проживають (проживали) однією сім’єю, але не перебувають (не перебували) у шлюбі між собою,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їхніх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батьків та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мають спільну дитину (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̆);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(матір, батька) і дитину (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̆);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діда (бабу) та онука (онуку);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прадіда (прабабу) та правнука (правнучку);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вітчима (мачуху) та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пасинка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(падчерку);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рідних братів і сестер;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 родичів: дядька (тітку) та племінника (племінницю), двоюрідних братів і сестер, двоюрідних діда (бабу) та двоюрідного онука (онуку); </a:t>
            </a:r>
          </a:p>
          <a:p>
            <a:pPr>
              <a:buFont typeface="+mj-lt"/>
              <a:buAutoNum type="arabicPeriod"/>
            </a:pP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подружжя, колишнього подружжя, наречених, осіб, які мають спільну дитину (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̆), які не є спільними або всиновленими; </a:t>
            </a:r>
          </a:p>
          <a:p>
            <a:pPr>
              <a:buFont typeface="+mj-lt"/>
              <a:buAutoNum type="arabicPeriod"/>
            </a:pP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опікунів, піклувальників,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їхніх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та осіб, які перебувають (перебували) під опікою, піклуванням; </a:t>
            </a:r>
          </a:p>
          <a:p>
            <a:pPr>
              <a:buFont typeface="+mj-lt"/>
              <a:buAutoNum type="arabicPeriod"/>
            </a:pP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прийомних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батьків, батьків-вихователів, патронатних вихователів,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їхніх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та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прийомних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̆-вихованців,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̆, які проживають (проживали) в </a:t>
            </a:r>
            <a:r>
              <a:rPr lang="uk-UA" sz="6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сім’і</a:t>
            </a:r>
            <a:r>
              <a:rPr lang="uk-UA" sz="6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патронатного вихователя. 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97843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06E8-D1CE-5B3C-668F-86D15DE5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50883-7140-101E-F09F-46D4D9DA9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370" y="142439"/>
            <a:ext cx="9697168" cy="6121836"/>
          </a:xfrm>
        </p:spPr>
      </p:pic>
    </p:spTree>
    <p:extLst>
      <p:ext uri="{BB962C8B-B14F-4D97-AF65-F5344CB8AC3E}">
        <p14:creationId xmlns:p14="http://schemas.microsoft.com/office/powerpoint/2010/main" val="50159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3FC72-9521-60F3-BF2B-3D067736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терміни відповідно до Закону </a:t>
            </a:r>
            <a:r>
              <a:rPr lang="uk-UA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домашньому насильству» </a:t>
            </a:r>
            <a:br>
              <a:rPr lang="uk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A507B-4057-FEC2-DA0E-73CACF1F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8" y="1195754"/>
            <a:ext cx="11019692" cy="49812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Дитина-кривдник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особа, яка не досягла 18 років та вчинила домашнє на-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сильство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формі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домашньому насильству»)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Дитина, яка постраждала від домашнього насильства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особа, яка не до-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сягла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 років та зазнала домашнього насильства у будь-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формі або стала свідком (очевидцем) такого насильства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­ бігання та протидію домашньому насильству»).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насильство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діяння (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або бездіяльність) фізичного, сексуально- го, психологічного або економічного насильства, що вчиняються в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сім’і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чи в межах місця проживання або між родичами, або між колишнім чи теперішнім подружжям, або між іншими особами, які спільно проживають (проживали) однією сім’єю, але не перебувають (не перебували) у родинних відносинах чи у шлюбі між собою, незалежно від того, чи проживає (проживала) особа, яка вчинила домашнє насильство, у тому самому місці, що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постраждала особа, а також погрози вчинення таких діянь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запобі­гання та протидію домашньому насильству»).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 насильство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домашнього насильства, що включає умисне позбавлення житла,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їжі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одягу, іншого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майна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коштів чи документів або можливості користуватися ними, залишення без догляду чи піклування, перешкоджання в отриманні необхідних послуг з лікування чи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̈, заборону працювати, примушування до праці, заборону навчатися та інші правопорушення економічного характеру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домашньому насильству»).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20926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3113-54B4-D322-0581-163E8437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15" y="151545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терміни відповідно до Закону </a:t>
            </a:r>
            <a:r>
              <a:rPr lang="uk-UA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домашньому насильству»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FFE84-7B36-76EA-BA61-DC6C464C4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477108"/>
            <a:ext cx="10931769" cy="4699855"/>
          </a:xfrm>
        </p:spPr>
        <p:txBody>
          <a:bodyPr>
            <a:normAutofit fontScale="92500"/>
          </a:bodyPr>
          <a:lstStyle/>
          <a:p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особа, яка вчинила домашнє насильство у будь-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формі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домашньому на­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сильству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Обмежувальнии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припис стосовно кривдника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у судово- му порядку захід тимчасового обмеження прав чи покладення обов’язків на особу, яка вчинила домашнє насильство,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на забезпечення без- пеки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(ст.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проти­ дію домашньому насильству»).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постраждала від домашнього насильства,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особа, яка зазнала домашнього насильства у будь-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формі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за­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побігання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протидію домашньому насильству»).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для кривдника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заходів, що формується на основі результатів оцінки ризиків та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на зміну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дінки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кривдника, формування у нього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неагресивноі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моделі поведінки у приватних стосунках, відповідального ставлення до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своїх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вчинків та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наслідків, у тому числі до виховання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̆, на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нення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дискримінаційних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уявлень про соціальні ролі та обов’язки жінок і чоловіків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до­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машньому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насильству»).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25127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B524-418C-0F27-E20D-A54F3A40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терміни відповідно до Закону </a:t>
            </a:r>
            <a:r>
              <a:rPr lang="uk-UA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домашньому насильству»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1C27-1616-365D-95F1-66D91B941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облік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уповноваженими підрозділами органів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організаційно-практичних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заходів щодо контр-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олю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поведінкою кривдника з метою недопущення повторного вчинення домашнього насильства, за дотриманням ним тимчасових обмежень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виконанням обов’язків, покладених на нього у зв’язку із вчиненням домашнього насильства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про­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тидію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домашньому насильству»).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насильство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домашнього насильства, що включає словесні образи, погрози, у тому числі щодо третіх осіб, приниження,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дування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залякування, інші діяння, спрямовані на обмеження волевиявлення особи, контроль у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репродуктивніи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сфері, якщо такі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або бездіяльність ви- кликали у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 побоювання за свою безпеку чи безпеку тре-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тіх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осіб, спричинили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емоційну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невпевненість, нездатність захистити себе або завдали шкоди психічному здоров’ю особи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домашньому насильству»).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78978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6011-130F-67E4-4B3F-B9D51D7C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терміни відповідно до Закону </a:t>
            </a:r>
            <a:r>
              <a:rPr lang="uk-UA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домашньому насильству»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055D-9AB6-8E3C-781B-1B49B0C8E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 насильство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домашнього насильства, що включає будь- які діяння сексуального характеру, вчинені стосовно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повнолітньоі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 без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згоди або стосовно дитини незалежно від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згоди, або в присутності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примушування до акту сексуального характеру з третьою особою, а також інші правопорушення проти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свободи чи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недоторканості особи, у тому числі вчинені стосовно дитини або в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присутності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домашньому насильству»).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Терміновии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забороннии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припис стосовно кривдника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захід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домашньому насильству, що вживається уповноваженими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лами органів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реагування на факт домашнього насильства та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на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негайне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припинення домашнього насильства, усунення небезпеки для життя і здоров’я постраждалих осіб та недопущення продовження чи повторного вчинення такого насильства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 Закону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запобігання та протидію домашньому насильству»).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40351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091F-A438-FB9C-3D63-3DF2832A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982E-6EE0-CB13-17A7-99DD8538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815"/>
            <a:ext cx="10515600" cy="2792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Теоретичні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аспекти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соціально-психологічної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06164-B0DA-1D1A-82A0-12DC45E5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486" y="2032908"/>
            <a:ext cx="45847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79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B8AD5-1F1F-A40C-5A97-F6C07DE8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термінового заборонного</a:t>
            </a:r>
            <a:b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обмежувального приписів стосовно кривдника </a:t>
            </a:r>
            <a:b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5F2EE-EACA-B625-5B34-3C9CA6D5D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715" y="1329027"/>
            <a:ext cx="9712569" cy="5528973"/>
          </a:xfrm>
        </p:spPr>
      </p:pic>
    </p:spTree>
    <p:extLst>
      <p:ext uri="{BB962C8B-B14F-4D97-AF65-F5344CB8AC3E}">
        <p14:creationId xmlns:p14="http://schemas.microsoft.com/office/powerpoint/2010/main" val="214786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000C-3D49-8E54-81F9-1F100631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термінового заборонного</a:t>
            </a:r>
            <a:br>
              <a:rPr lang="uk-UA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обмежувального приписів стосовно кривдника </a:t>
            </a:r>
            <a:br>
              <a:rPr lang="uk-UA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0B708-B504-854F-232B-9A25AD218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185" y="1180022"/>
            <a:ext cx="6893169" cy="5677978"/>
          </a:xfrm>
        </p:spPr>
      </p:pic>
    </p:spTree>
    <p:extLst>
      <p:ext uri="{BB962C8B-B14F-4D97-AF65-F5344CB8AC3E}">
        <p14:creationId xmlns:p14="http://schemas.microsoft.com/office/powerpoint/2010/main" val="155894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7413-B7A1-5A7F-53D1-6DC86F2F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терміни відповідно до Кримінального кодексу </a:t>
            </a:r>
            <a:r>
              <a:rPr lang="uk-UA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9E4A-02C9-BD0F-F117-CA982154C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Зґвалтування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вчинення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сексуального характеру, пов’язаних із вагінальним, анальним або оральним проникненням в тіло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 з вико-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ристанням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геніталіи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або будь-якого іншого предмета, без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згоди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152 Кримінального кодексу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Примушування до вступу в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зв’язок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примушування особи без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згоди до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акту сексуального характеру з іншою осо- бою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154 Кримінального кодексу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Примушування до шлюбу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примушування особи до вступу в шлюб або до продовження примусово укладеного шлюбу, або до вступу у співжиття без укладання шлюбу, або до продовження такого співжиття, або спонукання з цією метою особи до переміщення на територію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держави, ніж та, в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вона проживає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1512 Кримінального кодексу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 насильство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вчинення будь-яких насильницьких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сексуального характеру, не пов’язаних із проникненням в тіло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особи, без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згоди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 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153 Кримінального кодексу </a:t>
            </a:r>
            <a:r>
              <a:rPr lang="uk-UA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0075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C8F8-CD0A-6F42-AF4E-00E709D2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1"/>
            <a:ext cx="10952356" cy="91440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50048-B812-CAD1-C9C6-434326F4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914400"/>
            <a:ext cx="10952356" cy="52625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Кожна третя жінка у світі стикається із домашнім насильством. 38% загиблих насильницькою смертю жінок були вбиті колишніми або нинішніми партнерами </a:t>
            </a:r>
          </a:p>
          <a:p>
            <a:pPr marL="0" indent="0">
              <a:buNone/>
            </a:pP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результатів дослідження «Добробут і безпека жінок.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Україна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(ОБСЄ, 2019):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64% вважають, що насильство над жінками є поширеним явищем;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67% жінок стверджують, що у віці 15 років і старші вони зазнали психологічного, фізичного або сексуального насильства з боку партнера або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іншоі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особи.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Найчастіше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кривдниками виступають попередні партнери;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41% опитаних жінок вважають, що, якщо чоловік кривдить свою дружину, то вирішувати ситуацію треба у межах родини;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майже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кожна п’ята жінка вважає, що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статевии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акт із жінкою без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згоди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виправдании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̆, якщо це відбувається в подружжі або між партнерами, котрі живуть разом;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 половина жінок вважають себе певною мірою поінформованими про те, що робити в разі насильства, і менше половини жінок (47%) вважають себе мало поінформованими або взагалі не знають, як діяти в таких ситуаціях;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переважна більшість жінок, які постраждали від насильства з боку нинішнього або попереднього партнера чи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іншоі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особи, не повідомляли до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поліціі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про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пережитии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ними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найсерйознішии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інцидент фізичного </a:t>
            </a:r>
            <a:r>
              <a:rPr lang="uk-UA" sz="9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̆/або сексуального насильства. </a:t>
            </a:r>
          </a:p>
          <a:p>
            <a:endParaRPr lang="uk-UA" sz="1200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22880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E288-4D9A-2E1A-62FA-52E5739E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0F4E6-821E-4C40-F84F-3A377448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7" y="228600"/>
            <a:ext cx="11177954" cy="5948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даними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Національноі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поліціі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2022 році зареєстровано 244 381 заяв і повідомлень про кримінальні правопорушення та інші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подіі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̈, пов’язані з домашнім насильством. В 2021 році кількість заяв, повідомлень про вчинені правопорушення та інші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подіі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̈, пов’язані з домашнім насильством становила 325 599. Проте значна різниця в кількості звернень також враховує початок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Загальнии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масштаб проблеми на міжнародному та національному рівні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повномасштабного вторгнення в лютому 2022 року та пов’язані з цим складнощі у можливості повідомити чи зареєструвати заяви.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5 місяців 2023 року до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Національноі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поліціі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надійшло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118 289 звернень щодо випадків вчинення домашнього насильства11, що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майже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40 % більше, ніж за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період минулого року. Говорячи про реагування, на 63% зросла кількість складених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адмінпротоколів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2,5 рази у порівнянні з попереднім роком. Працівниками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поліціі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було складено 61 227 протоколів про ад-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міністративне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правопорушення, передбачене ст. 1732 (Вчинення домашнього насильства, насильства за ознакою статі, невиконання термінового заборон- ного припису або неповідомлення про місце свого тимчасового перебування) Кодексу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адміністративні правопорушення та винесено 29 670 термінових заборонних приписів стосовно кривдника. </a:t>
            </a:r>
          </a:p>
          <a:p>
            <a:r>
              <a:rPr lang="uk-UA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38 472 звернень, які </a:t>
            </a:r>
            <a:r>
              <a:rPr lang="uk-UA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надійшли</a:t>
            </a:r>
            <a:r>
              <a:rPr lang="uk-UA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року, звернення, які стосувались проблеми домашнього насильства, становили 89,4%. Жінки становлять 77% абонентів, що звернулись на гарячу лінію.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16463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7CE-DCBB-1ADF-B529-2BCC3700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D2B2-1681-7BCB-E400-72E8BEA0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175846"/>
            <a:ext cx="11037277" cy="6001117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звернень на Національну гарячу лінію з запобігання домашньому насильству, торгівлі людьми та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гендерноі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дискримінаціі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</a:p>
          <a:p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38 472 звернень, які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надійшли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року, звернення, які стосувались проблеми домашнього насильства, становили 89,4%. Жінки становлять 77% абонентів, що звернулись на гарячу лінію. 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BA6BF-0D42-853D-585A-04812E0E6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154" y="1690688"/>
            <a:ext cx="5033108" cy="50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4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0F13-3DED-BDC2-D599-AC5CD360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"/>
            <a:ext cx="11010900" cy="947056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СНПК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7981-6B36-9A5A-6C42-E25D09E8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669471"/>
            <a:ext cx="12028713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липня 2023 р. зафіксовано 215 фактів сексуального насильства пов’язаного з конфліктом (жінки – 143, чоловіки – 72) </a:t>
            </a:r>
          </a:p>
          <a:p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 насильство, пов’язане з конфліктом (СНПК), є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серйозним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порушенням норм міжнародного гуманітарного права, міжнародного кримінального права та міжнародного права прав людини.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статут Міжнародного кримінального суду кваліфікує зґвалтування, сексуальне рабство, примусову проституцію, примусову вагітність, примусову стерилізацію, будь-які інші форми сексуального насильства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тяжкості як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воєннии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злочин.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 насильство, пов’язане з конфліктом, характеризується тим, що має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або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зв’язок зі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збройним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конфліктом/воєнними дія- ми (зокрема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чи причинно-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наслідковии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Типовими формами сексуального насильства, пов’язаного з конфліктом є: 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зґвалтування;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погрози та спроби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зґвалтування або сексуального насильства в інших формах;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каліцтво жіночих чи чоловічих статевих органів, інші види насильства, спрямованого на статеві органи;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 рабство, зокрема рабство через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шлюб;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тортури сексуального характеру, зокрема підведення електричного струму до статевих органів;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примушування до спостереження за сексуальним насильством над близькою людиною чи дитиною;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примусова проституція, примусова вагітність,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аборт або стерилізація;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примусове оголення;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 домагання (наприклад, на блокпостах, у бомбосховищах тощо). </a:t>
            </a:r>
          </a:p>
          <a:p>
            <a:pPr marL="0" indent="0">
              <a:buNone/>
            </a:pPr>
            <a:endParaRPr lang="uk-UA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92112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6CA9-F160-0026-9032-10E90C22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1"/>
            <a:ext cx="10952356" cy="1690688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Міжнародно-правові акти щодо запобігання насильству стосовно жінок</a:t>
            </a:r>
            <a:b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домашньому насильству </a:t>
            </a:r>
            <a:br>
              <a:rPr lang="uk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14539-1C26-AAC1-2592-752BB191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914401"/>
            <a:ext cx="11389112" cy="5262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Ради Європи про запобігання насильству стосовно жінок і домашньому насильству та боротьбу з цими явищами (Стамбульська конвенція) 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Ради Європи про запобігання насильству стосовно жінок і домашньому насильству та боротьбу із цими явищами визначає домашнє насильство як усі акти фізичного, сексуального, психологічного або економічного насильства, які відбуваються в лоні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сім’і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чи в межах місця проживання або між колишніми чи теперішніми подружжями або партнерами, незалежно від того, чи проживає або проживав правопорушник у тому самому місці, що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жертва, чи ні. </a:t>
            </a:r>
          </a:p>
          <a:p>
            <a:pPr marL="0" indent="0">
              <a:buNone/>
            </a:pPr>
            <a:endParaRPr lang="uk-UA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Резолюція Ради Безпеки ООН 1325 «Жінки, мир, безпека» та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план на виконання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Резолюціі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(2000)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Європейська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конвенція з прав людини </a:t>
            </a:r>
          </a:p>
          <a:p>
            <a:pPr marL="0" indent="0">
              <a:buNone/>
            </a:pP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про ліквідацію всіх форм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дискримінаціі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щодо жінок (1979)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86037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B30C-7075-0804-F0F5-55EC13AB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9" y="365125"/>
            <a:ext cx="11898351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Міжнародно-правові акти щодо запобігання насильству стосовно жінок</a:t>
            </a:r>
            <a:b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домашньому насильству </a:t>
            </a:r>
            <a:br>
              <a:rPr lang="uk-UA" sz="2800" dirty="0"/>
            </a:b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A3B4-9B3E-9657-4AF1-9E96B3B0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19" y="1304693"/>
            <a:ext cx="11175381" cy="48722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Ради Європи про запобігання насильству стосовно жінок і домашньому насильству та боротьбу із цими явищами </a:t>
            </a:r>
          </a:p>
          <a:p>
            <a:pPr marL="0" indent="0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декілька форм насильства стосовно жінок за гендерною ознакою, в мирні часи та під час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збройних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конфліктів. Серед них: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насильство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переслідування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насильство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 насильство, у тому числі зґвалтування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шлюб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каліцтво жіночих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геніталіи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примусовии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аборт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примусова стерилізація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 домагання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вбивства, в ім’я так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званоі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«честі»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насильство, включаючи фізичне, сексуальне,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гічне</a:t>
            </a:r>
            <a:r>
              <a:rPr lang="uk-UA" sz="2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 економічне насильство </a:t>
            </a:r>
          </a:p>
          <a:p>
            <a:pPr>
              <a:buFont typeface="Arial" panose="020B0604020202020204" pitchFamily="34" charset="0"/>
              <a:buChar char="•"/>
            </a:pPr>
            <a:endParaRPr lang="uk-UA" sz="1800" dirty="0">
              <a:solidFill>
                <a:srgbClr val="232323"/>
              </a:solidFill>
              <a:effectLst/>
              <a:latin typeface="MyriadPro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5948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E52A-DDF9-AD2A-E12D-927FEB3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7" y="365125"/>
            <a:ext cx="116753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Міжнародно-правові акти щодо запобігання насильству стосовно жінок та домашньому насильству </a:t>
            </a:r>
            <a:br>
              <a:rPr lang="uk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89EF0-9F33-AFBD-1814-1E57E8E9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46" y="1605776"/>
            <a:ext cx="11082454" cy="4571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Міжнародноі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праці № 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190 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викорінення насильства і домагань у сфері праці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«Насильство і домагання» – це низка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неприйнятних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 поведінки і практик або загроза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виникнення, незалежно від того,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йдеться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чи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випадок, метою, результатом або можливим наслідком яких є заподіяння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чи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шкоди і які спричиняють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зумовлене насильство і домагання. Термін «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зумовлене насильство і домагання» означає насильство і домагання, які спрямовані проти осіб через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їхню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стать, або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гендер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чи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непропорційно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торкаються осіб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певноі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статі, або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гендеру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передбачає сексуальні домагання (статті 1 і 2).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Європейськии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Союз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2011/99/ЄС про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європейськии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припис; </a:t>
            </a:r>
          </a:p>
          <a:p>
            <a:pPr marL="0" indent="0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2012/29/ЄС про встановлення мінімальних стандартів щодо прав, підтримки та захисту потерпілих від злочину;</a:t>
            </a:r>
          </a:p>
          <a:p>
            <a:pPr marL="0" indent="0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ЄС 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No606/2013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взаємне визнання заходів захисту у цивільних справах. </a:t>
            </a:r>
          </a:p>
          <a:p>
            <a:pPr marL="0" indent="0">
              <a:buNone/>
            </a:pP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Європейськии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Союз ратифікував Стамбульську конвенцію в 2023 році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74433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3150</Words>
  <Application>Microsoft Macintosh PowerPoint</Application>
  <PresentationFormat>Widescreen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MyriadPro</vt:lpstr>
      <vt:lpstr>Times New Roman</vt:lpstr>
      <vt:lpstr>Office Theme</vt:lpstr>
      <vt:lpstr>ЗАПОРІЗЬКИЙ НАЦІОНАЛЬНИЙ УНІВЕРСИТЕТ МІНІСТЕРСТВА ОСВІТИ І НАУКИ УКРАЇНИ ЦЕНТР ПІСЛЯДИПЛОМНОЇ ОСВІТИ       Психологічний практикум із запобігання психологічного насильства</vt:lpstr>
      <vt:lpstr>PowerPoint Presentation</vt:lpstr>
      <vt:lpstr>Статистика</vt:lpstr>
      <vt:lpstr>PowerPoint Presentation</vt:lpstr>
      <vt:lpstr>PowerPoint Presentation</vt:lpstr>
      <vt:lpstr>СНПК</vt:lpstr>
      <vt:lpstr>Міжнародно-правові акти щодо запобігання насильству стосовно жінок та домашньому насильству  </vt:lpstr>
      <vt:lpstr>Міжнародно-правові акти щодо запобігання насильству стосовно жінок та домашньому насильству  </vt:lpstr>
      <vt:lpstr>Міжнародно-правові акти щодо запобігання насильству стосовно жінок та домашньому насильству  </vt:lpstr>
      <vt:lpstr>Національні нормативно-правові акти  </vt:lpstr>
      <vt:lpstr>PowerPoint Presentation</vt:lpstr>
      <vt:lpstr>Закон визначає чотири форми домашнього насильства:  </vt:lpstr>
      <vt:lpstr>PowerPoint Presentation</vt:lpstr>
      <vt:lpstr>Дія Закону про запобігання та протидію домашньому насильству незалежно від факту спільного проживання поширюється на (стаття 3 Закону):  </vt:lpstr>
      <vt:lpstr>PowerPoint Presentation</vt:lpstr>
      <vt:lpstr>Визначення та терміни відповідно до Закону України «Про запобігання та протидію домашньому насильству»  </vt:lpstr>
      <vt:lpstr>Визначення та терміни відповідно до Закону України «Про запобігання та протидію домашньому насильству»</vt:lpstr>
      <vt:lpstr>Визначення та терміни відповідно до Закону України «Про запобігання та протидію домашньому насильству»</vt:lpstr>
      <vt:lpstr>Визначення та терміни відповідно до Закону України «Про запобігання та протидію домашньому насильству»</vt:lpstr>
      <vt:lpstr>Порівняння термінового заборонного та обмежувального приписів стосовно кривдника  </vt:lpstr>
      <vt:lpstr>Порівняння термінового заборонного та обмежувального приписів стосовно кривдника  </vt:lpstr>
      <vt:lpstr>Визначення та терміни відповідно до Кримінального кодексу України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8</cp:revision>
  <dcterms:created xsi:type="dcterms:W3CDTF">2025-02-11T09:09:34Z</dcterms:created>
  <dcterms:modified xsi:type="dcterms:W3CDTF">2025-09-09T21:17:43Z</dcterms:modified>
</cp:coreProperties>
</file>