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1AEACDE-CCFD-4640-AE33-78A14C3AE3A9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E6223D1-EC86-49C6-82FC-F38BD6F19FA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640960" cy="4032448"/>
          </a:xfrm>
        </p:spPr>
        <p:txBody>
          <a:bodyPr anchor="t">
            <a:normAutofit/>
          </a:bodyPr>
          <a:lstStyle/>
          <a:p>
            <a:r>
              <a:rPr lang="uk-UA" sz="3600" b="1" dirty="0">
                <a:solidFill>
                  <a:schemeClr val="tx1"/>
                </a:solidFill>
                <a:effectLst/>
              </a:rPr>
              <a:t>Тема 4: ТИПОЛОГІЯ ОРГАНІЗАЦІЙ ТА ЇХ КЛАСИФІКАЦІЯ</a:t>
            </a:r>
            <a:r>
              <a:rPr lang="ru-RU" sz="3600" dirty="0">
                <a:solidFill>
                  <a:schemeClr val="tx1"/>
                </a:solidFill>
                <a:effectLst/>
              </a:rPr>
              <a:t/>
            </a:r>
            <a:br>
              <a:rPr lang="ru-RU" sz="3600" dirty="0">
                <a:solidFill>
                  <a:schemeClr val="tx1"/>
                </a:solidFill>
                <a:effectLst/>
              </a:rPr>
            </a:br>
            <a:r>
              <a:rPr lang="ru-RU" sz="3600" b="1" dirty="0">
                <a:solidFill>
                  <a:schemeClr val="tx1"/>
                </a:solidFill>
                <a:effectLst/>
              </a:rPr>
              <a:t>TYPES </a:t>
            </a:r>
            <a:r>
              <a:rPr lang="en-US" sz="3600" b="1" dirty="0">
                <a:solidFill>
                  <a:schemeClr val="tx1"/>
                </a:solidFill>
                <a:effectLst/>
              </a:rPr>
              <a:t>AND </a:t>
            </a:r>
            <a:r>
              <a:rPr lang="ru-RU" sz="3600" b="1" dirty="0">
                <a:solidFill>
                  <a:schemeClr val="tx1"/>
                </a:solidFill>
                <a:effectLst/>
              </a:rPr>
              <a:t>CLASSIFICATION OF </a:t>
            </a:r>
            <a:r>
              <a:rPr lang="ru-RU" sz="3600" b="1" dirty="0" smtClean="0">
                <a:solidFill>
                  <a:schemeClr val="tx1"/>
                </a:solidFill>
                <a:effectLst/>
              </a:rPr>
              <a:t>ORGANIZATIONS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b="1" dirty="0" smtClean="0">
                <a:solidFill>
                  <a:schemeClr val="tx1"/>
                </a:solidFill>
                <a:effectLst/>
              </a:rPr>
            </a:br>
            <a:r>
              <a:rPr lang="en-US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/>
              </a:rPr>
            </a:br>
            <a:r>
              <a:rPr lang="en-US" sz="2800" b="1" i="1" dirty="0" smtClean="0">
                <a:solidFill>
                  <a:schemeClr val="tx1"/>
                </a:solidFill>
                <a:effectLst/>
              </a:rPr>
              <a:t>O.Onyshchenko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2636912"/>
            <a:ext cx="5112568" cy="410445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 algn="l"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</a:rPr>
              <a:t>1.Primary/Secondary Organizations</a:t>
            </a:r>
          </a:p>
          <a:p>
            <a:pPr lvl="0" algn="l"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</a:rPr>
              <a:t>2. Mechanistic/Organic Organizations</a:t>
            </a:r>
          </a:p>
          <a:p>
            <a:pPr lvl="0" algn="l"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</a:rPr>
              <a:t>3. Formal/ Informal </a:t>
            </a:r>
            <a:r>
              <a:rPr lang="en-US" dirty="0">
                <a:solidFill>
                  <a:schemeClr val="bg1"/>
                </a:solidFill>
              </a:rPr>
              <a:t>Organizations</a:t>
            </a:r>
            <a:endParaRPr lang="en-US" dirty="0" smtClean="0">
              <a:solidFill>
                <a:schemeClr val="bg1"/>
              </a:solidFill>
            </a:endParaRPr>
          </a:p>
          <a:p>
            <a:pPr lvl="0" algn="l"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</a:rPr>
              <a:t>4. Classification of Organizations based on their objectives</a:t>
            </a:r>
          </a:p>
          <a:p>
            <a:pPr lvl="0" algn="l"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</a:rPr>
              <a:t>5. Business organizations</a:t>
            </a:r>
          </a:p>
          <a:p>
            <a:pPr lvl="0" algn="l"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</a:rPr>
              <a:t>6. The International Classification of Non-profit Organizations</a:t>
            </a:r>
          </a:p>
          <a:p>
            <a:pPr lvl="0" algn="l"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</a:rPr>
              <a:t>7. The concept of "social organization"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525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132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b="1" i="1" u="sng" dirty="0" smtClean="0">
                <a:solidFill>
                  <a:schemeClr val="tx1"/>
                </a:solidFill>
                <a:effectLst/>
              </a:rPr>
              <a:t>Non-profit Organizations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050701"/>
              </p:ext>
            </p:extLst>
          </p:nvPr>
        </p:nvGraphicFramePr>
        <p:xfrm>
          <a:off x="179512" y="1052513"/>
          <a:ext cx="8856984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5616847">
                <a:tc>
                  <a:txBody>
                    <a:bodyPr/>
                    <a:lstStyle/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3: Health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Hospitals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Rehabilitation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Nursing homes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Psychiatric hospitals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Mental health treatment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Crisis intervention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Public health and wellness education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Health treatment, primarily outpatient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Emergency medical services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4: Social services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Child welfare, child services and day care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Youth services and youth welfare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Family services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Services for the handicapped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Services for the elderly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Self-help and other personal social services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Disaster/emergency prevention and control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792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132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b="1" i="1" u="sng" dirty="0" smtClean="0">
                <a:solidFill>
                  <a:schemeClr val="tx1"/>
                </a:solidFill>
                <a:effectLst/>
              </a:rPr>
              <a:t>Non-profit Organizations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326351"/>
              </p:ext>
            </p:extLst>
          </p:nvPr>
        </p:nvGraphicFramePr>
        <p:xfrm>
          <a:off x="179512" y="1052513"/>
          <a:ext cx="8856984" cy="5616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5616847">
                <a:tc>
                  <a:txBody>
                    <a:bodyPr/>
                    <a:lstStyle/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5: Environment</a:t>
                      </a:r>
                    </a:p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Pollution abatement and control: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Natural resources conservation and protection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Environmental beautification and open spaces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Animal protection 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Wildlife preservation and protection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Veterinary services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6: Development and housing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Community and neighborhood organizations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Economic development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Social development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Housing associations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Job training programs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Vocational counselling and guidance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Vocational rehabilitation</a:t>
                      </a:r>
                      <a:endParaRPr kumimoji="0" lang="en-US" sz="2800" b="1" i="0" kern="1200" noProof="0" dirty="0"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057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132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b="1" i="1" u="sng" dirty="0" smtClean="0">
                <a:solidFill>
                  <a:schemeClr val="tx1"/>
                </a:solidFill>
                <a:effectLst/>
              </a:rPr>
              <a:t>Non-profit Organizations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682760"/>
              </p:ext>
            </p:extLst>
          </p:nvPr>
        </p:nvGraphicFramePr>
        <p:xfrm>
          <a:off x="179512" y="1052513"/>
          <a:ext cx="8856984" cy="5616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8"/>
                <a:gridCol w="3384376"/>
              </a:tblGrid>
              <a:tr h="5616847">
                <a:tc>
                  <a:txBody>
                    <a:bodyPr/>
                    <a:lstStyle/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7: Law, advocacy and politics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Advocacy and civil rights associations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Ethnic associations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Legal services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Crime prevention and public policy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Rehabilitation of offenders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Victim support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Consumer protection associations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Political parties and organizations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8: Philanthropic intermediaries and voluntarism promotion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Grant-making foundations 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Voluntarism promotion and support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Fund-raising organizations 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75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132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b="1" i="1" u="sng" dirty="0" smtClean="0">
                <a:solidFill>
                  <a:schemeClr val="tx1"/>
                </a:solidFill>
                <a:effectLst/>
              </a:rPr>
              <a:t>Non-profit Organizations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508388"/>
              </p:ext>
            </p:extLst>
          </p:nvPr>
        </p:nvGraphicFramePr>
        <p:xfrm>
          <a:off x="179512" y="1052513"/>
          <a:ext cx="8856984" cy="5616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5616847">
                <a:tc>
                  <a:txBody>
                    <a:bodyPr/>
                    <a:lstStyle/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9: International</a:t>
                      </a:r>
                    </a:p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exchange/cultural programs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Development assistance associations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International disaster and relief organizations 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International human rights and peace organizations </a:t>
                      </a:r>
                    </a:p>
                    <a:p>
                      <a:endParaRPr kumimoji="0" lang="en-US" sz="2800" b="1" i="0" kern="1200" noProof="0" dirty="0" smtClean="0"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10: Religion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Congregations 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Associations of congregations</a:t>
                      </a:r>
                    </a:p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11: Business and professional associations, unions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Business associations 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Professional associations:</a:t>
                      </a:r>
                    </a:p>
                    <a:p>
                      <a:r>
                        <a:rPr kumimoji="0" lang="en-US" sz="2800" b="1" i="0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Labour unions </a:t>
                      </a:r>
                    </a:p>
                    <a:p>
                      <a:r>
                        <a:rPr kumimoji="0" lang="en-US" sz="2800" b="1" i="0" u="sng" kern="1200" noProof="0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Group 12: Not elsewhere classified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706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85242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tx1"/>
                </a:solidFill>
                <a:effectLst/>
              </a:rPr>
              <a:t>SOCIAL ORGANIZATION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661248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en-US" sz="3200" b="1" dirty="0" smtClean="0"/>
              <a:t>Collectivity – a union of all the workers' organizations, carrying out joint labor activity.</a:t>
            </a:r>
          </a:p>
          <a:p>
            <a:pPr marL="64008" indent="0">
              <a:buNone/>
            </a:pPr>
            <a:r>
              <a:rPr lang="en-US" sz="3200" b="1" dirty="0" smtClean="0"/>
              <a:t>The organization depends on the composition and mood of the team (collectivity or staff).</a:t>
            </a:r>
          </a:p>
          <a:p>
            <a:pPr marL="64008" indent="0">
              <a:buNone/>
            </a:pPr>
            <a:r>
              <a:rPr lang="en-US" sz="3200" b="1" dirty="0" smtClean="0"/>
              <a:t>Organization = team + MTB + F + IS.</a:t>
            </a:r>
          </a:p>
          <a:p>
            <a:pPr marL="64008" indent="0">
              <a:buNone/>
            </a:pPr>
            <a:r>
              <a:rPr lang="en-US" sz="3200" b="1" dirty="0" smtClean="0"/>
              <a:t>where MTB - material and technical base of the organization; </a:t>
            </a:r>
          </a:p>
          <a:p>
            <a:pPr marL="64008" indent="0">
              <a:buNone/>
            </a:pPr>
            <a:r>
              <a:rPr lang="en-US" sz="3200" b="1" dirty="0" smtClean="0"/>
              <a:t>F - finance;</a:t>
            </a:r>
          </a:p>
          <a:p>
            <a:pPr marL="64008" indent="0">
              <a:buNone/>
            </a:pPr>
            <a:r>
              <a:rPr lang="en-US" sz="3200" b="1" dirty="0" smtClean="0"/>
              <a:t>P - production; </a:t>
            </a:r>
          </a:p>
          <a:p>
            <a:pPr marL="64008" indent="0">
              <a:buNone/>
            </a:pPr>
            <a:r>
              <a:rPr lang="en-US" sz="3200" b="1" dirty="0" smtClean="0"/>
              <a:t>IS - Information system software.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792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267494"/>
            <a:ext cx="9001000" cy="64738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pPr marL="144000"/>
            <a:r>
              <a:rPr lang="en-US" sz="3100" b="1" u="sng" dirty="0" smtClean="0">
                <a:solidFill>
                  <a:schemeClr val="bg1"/>
                </a:solidFill>
                <a:effectLst/>
              </a:rPr>
              <a:t>Categories</a:t>
            </a:r>
            <a:r>
              <a:rPr lang="en-US" sz="3100" b="1" u="sng" dirty="0">
                <a:solidFill>
                  <a:schemeClr val="bg1"/>
                </a:solidFill>
                <a:effectLst/>
              </a:rPr>
              <a:t> </a:t>
            </a:r>
            <a:r>
              <a:rPr lang="en-US" sz="3100" b="1" u="sng" dirty="0" smtClean="0">
                <a:solidFill>
                  <a:schemeClr val="bg1"/>
                </a:solidFill>
                <a:effectLst/>
              </a:rPr>
              <a:t>of</a:t>
            </a:r>
            <a:r>
              <a:rPr lang="en-US" sz="3100" b="1" u="sng" dirty="0">
                <a:solidFill>
                  <a:schemeClr val="bg1"/>
                </a:solidFill>
                <a:effectLst/>
              </a:rPr>
              <a:t> </a:t>
            </a:r>
            <a:r>
              <a:rPr lang="en-US" sz="3100" b="1" u="sng" dirty="0" smtClean="0">
                <a:solidFill>
                  <a:schemeClr val="bg1"/>
                </a:solidFill>
                <a:effectLst/>
              </a:rPr>
              <a:t>Organizations:</a:t>
            </a:r>
            <a:br>
              <a:rPr lang="en-US" sz="3100" b="1" u="sng" dirty="0" smtClean="0">
                <a:solidFill>
                  <a:schemeClr val="bg1"/>
                </a:solidFill>
                <a:effectLst/>
              </a:rPr>
            </a:br>
            <a:r>
              <a:rPr lang="en-US" sz="3100" b="1" dirty="0" smtClean="0">
                <a:solidFill>
                  <a:schemeClr val="bg1"/>
                </a:solidFill>
                <a:effectLst/>
              </a:rPr>
              <a:t>- Governmental and non-governmental;</a:t>
            </a:r>
            <a:br>
              <a:rPr lang="en-US" sz="3100" b="1" dirty="0" smtClean="0">
                <a:solidFill>
                  <a:schemeClr val="bg1"/>
                </a:solidFill>
                <a:effectLst/>
              </a:rPr>
            </a:br>
            <a:r>
              <a:rPr lang="en-US" sz="3100" b="1" dirty="0" smtClean="0">
                <a:solidFill>
                  <a:schemeClr val="bg1"/>
                </a:solidFill>
                <a:effectLst/>
              </a:rPr>
              <a:t>- Commercial and non-commercial;</a:t>
            </a:r>
            <a:br>
              <a:rPr lang="en-US" sz="3100" b="1" dirty="0" smtClean="0">
                <a:solidFill>
                  <a:schemeClr val="bg1"/>
                </a:solidFill>
                <a:effectLst/>
              </a:rPr>
            </a:br>
            <a:r>
              <a:rPr lang="en-US" sz="3100" b="1" dirty="0" smtClean="0">
                <a:solidFill>
                  <a:schemeClr val="bg1"/>
                </a:solidFill>
                <a:effectLst/>
              </a:rPr>
              <a:t>- Budgetary and extrabudgetary;</a:t>
            </a:r>
            <a:br>
              <a:rPr lang="en-US" sz="3100" b="1" dirty="0" smtClean="0">
                <a:solidFill>
                  <a:schemeClr val="bg1"/>
                </a:solidFill>
                <a:effectLst/>
              </a:rPr>
            </a:br>
            <a:r>
              <a:rPr lang="en-US" sz="3100" b="1" dirty="0" smtClean="0">
                <a:solidFill>
                  <a:schemeClr val="bg1"/>
                </a:solidFill>
                <a:effectLst/>
              </a:rPr>
              <a:t>- Social and economic;</a:t>
            </a:r>
            <a:br>
              <a:rPr lang="en-US" sz="3100" b="1" dirty="0" smtClean="0">
                <a:solidFill>
                  <a:schemeClr val="bg1"/>
                </a:solidFill>
                <a:effectLst/>
              </a:rPr>
            </a:br>
            <a:r>
              <a:rPr lang="en-US" sz="3100" b="1" dirty="0" smtClean="0">
                <a:solidFill>
                  <a:schemeClr val="bg1"/>
                </a:solidFill>
                <a:effectLst/>
              </a:rPr>
              <a:t>- Formal and informal organizations.</a:t>
            </a:r>
            <a:br>
              <a:rPr lang="en-US" sz="3100" b="1" dirty="0" smtClean="0">
                <a:solidFill>
                  <a:schemeClr val="bg1"/>
                </a:solidFill>
                <a:effectLst/>
              </a:rPr>
            </a:br>
            <a:r>
              <a:rPr lang="en-US" sz="3100" b="1" u="sng" dirty="0" smtClean="0">
                <a:solidFill>
                  <a:schemeClr val="bg1"/>
                </a:solidFill>
                <a:effectLst/>
              </a:rPr>
              <a:t>According to their industry sector:</a:t>
            </a:r>
            <a:r>
              <a:rPr lang="en-US" sz="3100" b="1" dirty="0" smtClean="0">
                <a:solidFill>
                  <a:schemeClr val="bg1"/>
                </a:solidFill>
                <a:effectLst/>
              </a:rPr>
              <a:t/>
            </a:r>
            <a:br>
              <a:rPr lang="en-US" sz="3100" b="1" dirty="0" smtClean="0">
                <a:solidFill>
                  <a:schemeClr val="bg1"/>
                </a:solidFill>
                <a:effectLst/>
              </a:rPr>
            </a:br>
            <a:r>
              <a:rPr lang="en-US" sz="3100" b="1" dirty="0" smtClean="0">
                <a:solidFill>
                  <a:schemeClr val="bg1"/>
                </a:solidFill>
                <a:effectLst/>
              </a:rPr>
              <a:t>- transport;     - industry;     - trade;     - agricultural.</a:t>
            </a:r>
            <a:br>
              <a:rPr lang="en-US" sz="3100" b="1" dirty="0" smtClean="0">
                <a:solidFill>
                  <a:schemeClr val="bg1"/>
                </a:solidFill>
                <a:effectLst/>
              </a:rPr>
            </a:br>
            <a:r>
              <a:rPr lang="en-US" sz="3100" b="1" u="sng" dirty="0" smtClean="0">
                <a:solidFill>
                  <a:schemeClr val="bg1"/>
                </a:solidFill>
                <a:effectLst/>
              </a:rPr>
              <a:t>According to the social problems they solve:</a:t>
            </a:r>
            <a:br>
              <a:rPr lang="en-US" sz="3100" b="1" u="sng" dirty="0" smtClean="0">
                <a:solidFill>
                  <a:schemeClr val="bg1"/>
                </a:solidFill>
                <a:effectLst/>
              </a:rPr>
            </a:br>
            <a:r>
              <a:rPr lang="en-US" sz="3100" b="1" dirty="0" smtClean="0">
                <a:solidFill>
                  <a:schemeClr val="bg1"/>
                </a:solidFill>
                <a:effectLst/>
              </a:rPr>
              <a:t>Economic; Financial; Political; Health; Educational</a:t>
            </a:r>
            <a:br>
              <a:rPr lang="en-US" sz="3100" b="1" dirty="0" smtClean="0">
                <a:solidFill>
                  <a:schemeClr val="bg1"/>
                </a:solidFill>
                <a:effectLst/>
              </a:rPr>
            </a:br>
            <a:r>
              <a:rPr lang="en-US" sz="3100" b="1" u="sng" dirty="0" smtClean="0">
                <a:solidFill>
                  <a:schemeClr val="bg1"/>
                </a:solidFill>
                <a:effectLst/>
              </a:rPr>
              <a:t>Main types of social organizations:</a:t>
            </a:r>
            <a:br>
              <a:rPr lang="en-US" sz="3100" b="1" u="sng" dirty="0" smtClean="0">
                <a:solidFill>
                  <a:schemeClr val="bg1"/>
                </a:solidFill>
                <a:effectLst/>
              </a:rPr>
            </a:br>
            <a:r>
              <a:rPr lang="en-US" sz="3100" b="1" dirty="0" smtClean="0">
                <a:solidFill>
                  <a:schemeClr val="bg1"/>
                </a:solidFill>
                <a:effectLst/>
              </a:rPr>
              <a:t>- Business;           - Public;               - Associative.</a:t>
            </a:r>
            <a:endParaRPr lang="en-US" sz="3100" b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02467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9036496" cy="64807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pPr marL="144000"/>
            <a:r>
              <a:rPr lang="en-US" sz="3600" b="1" i="1" u="sng" dirty="0" smtClean="0">
                <a:solidFill>
                  <a:srgbClr val="002060"/>
                </a:solidFill>
                <a:effectLst/>
              </a:rPr>
              <a:t>Business organizations</a:t>
            </a:r>
            <a:r>
              <a:rPr lang="en-US" sz="3600" b="1" dirty="0" smtClean="0">
                <a:solidFill>
                  <a:srgbClr val="002060"/>
                </a:solidFill>
                <a:effectLst/>
              </a:rPr>
              <a:t> (enterprises, firms, corporations). The general object is a business idea.</a:t>
            </a:r>
            <a:br>
              <a:rPr lang="en-US" sz="3600" b="1" dirty="0" smtClean="0">
                <a:solidFill>
                  <a:srgbClr val="002060"/>
                </a:solidFill>
                <a:effectLst/>
              </a:rPr>
            </a:br>
            <a:r>
              <a:rPr lang="en-US" sz="3600" b="1" i="1" u="sng" dirty="0" smtClean="0">
                <a:solidFill>
                  <a:srgbClr val="002060"/>
                </a:solidFill>
                <a:effectLst/>
              </a:rPr>
              <a:t>Public organizations</a:t>
            </a:r>
            <a:r>
              <a:rPr lang="en-US" sz="3600" b="1" dirty="0" smtClean="0">
                <a:solidFill>
                  <a:srgbClr val="002060"/>
                </a:solidFill>
                <a:effectLst/>
              </a:rPr>
              <a:t> – the union of individuals, united with the socially significant purposes (solution of social problems and concerns of the members).</a:t>
            </a:r>
            <a:br>
              <a:rPr lang="en-US" sz="3600" b="1" dirty="0" smtClean="0">
                <a:solidFill>
                  <a:srgbClr val="002060"/>
                </a:solidFill>
                <a:effectLst/>
              </a:rPr>
            </a:br>
            <a:r>
              <a:rPr lang="en-US" sz="3600" b="1" i="1" u="sng" dirty="0" smtClean="0">
                <a:solidFill>
                  <a:srgbClr val="002060"/>
                </a:solidFill>
                <a:effectLst/>
              </a:rPr>
              <a:t>Associative organizations</a:t>
            </a:r>
            <a:r>
              <a:rPr lang="en-US" sz="3600" b="1" dirty="0" smtClean="0">
                <a:solidFill>
                  <a:srgbClr val="002060"/>
                </a:solidFill>
                <a:effectLst/>
              </a:rPr>
              <a:t> – built on the basis of personal sympathy, mutual affection, common interests (family, circle of friends and acquaintances, informal groups).</a:t>
            </a:r>
            <a:r>
              <a:rPr lang="en-US" sz="3600" dirty="0" smtClean="0">
                <a:effectLst/>
              </a:rPr>
              <a:t/>
            </a:r>
            <a:br>
              <a:rPr lang="en-US" sz="3600" dirty="0" smtClean="0">
                <a:effectLst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825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>
                <a:effectLst/>
              </a:rPr>
              <a:t>Primary/ Secondary Organizations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899592" y="260648"/>
            <a:ext cx="581024" cy="2490196"/>
          </a:xfrm>
        </p:spPr>
        <p:txBody>
          <a:bodyPr>
            <a:noAutofit/>
          </a:bodyPr>
          <a:lstStyle/>
          <a:p>
            <a:r>
              <a:rPr lang="en-US" sz="4800" u="sng" dirty="0" smtClean="0"/>
              <a:t>Primary </a:t>
            </a:r>
            <a:endParaRPr lang="ru-RU" sz="48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899592" y="2852936"/>
            <a:ext cx="581024" cy="3591708"/>
          </a:xfrm>
        </p:spPr>
        <p:txBody>
          <a:bodyPr>
            <a:noAutofit/>
          </a:bodyPr>
          <a:lstStyle/>
          <a:p>
            <a:r>
              <a:rPr lang="en-US" sz="4800" u="sng" dirty="0"/>
              <a:t>Secondary</a:t>
            </a:r>
            <a:endParaRPr lang="ru-RU" sz="4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1547664" y="290732"/>
            <a:ext cx="7332566" cy="2562204"/>
          </a:xfrm>
        </p:spPr>
        <p:txBody>
          <a:bodyPr>
            <a:noAutofit/>
          </a:bodyPr>
          <a:lstStyle/>
          <a:p>
            <a:r>
              <a:rPr lang="en-US" sz="3200" dirty="0" smtClean="0"/>
              <a:t>organizational structure is firstly created, and then filled with people. Employees serve the organization, obey it, act in accordance with the rules established by it. </a:t>
            </a:r>
            <a:endParaRPr lang="en-US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1331640" y="2852936"/>
            <a:ext cx="7704856" cy="388843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are created by their members, who determine its rules:</a:t>
            </a:r>
          </a:p>
          <a:p>
            <a:r>
              <a:rPr lang="en-US" sz="3200" u="sng" dirty="0" smtClean="0"/>
              <a:t>Corporate - </a:t>
            </a:r>
            <a:r>
              <a:rPr lang="en-US" sz="3200" dirty="0" smtClean="0"/>
              <a:t>that have priority towards the participants, but only during the periods between meetings of the members</a:t>
            </a:r>
            <a:endParaRPr lang="en-US" sz="3200" u="sng" dirty="0" smtClean="0"/>
          </a:p>
          <a:p>
            <a:r>
              <a:rPr lang="en-US" sz="3200" u="sng" dirty="0" smtClean="0"/>
              <a:t>Associative - </a:t>
            </a:r>
            <a:r>
              <a:rPr lang="en-US" sz="3200" dirty="0" smtClean="0"/>
              <a:t>do not have any priority regard to its members.</a:t>
            </a:r>
            <a:endParaRPr lang="en-US" sz="3200" u="sng" dirty="0" smtClean="0"/>
          </a:p>
          <a:p>
            <a:pPr marL="64008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07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651394" cy="6153912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Mechanistic/Organic Organizations</a:t>
            </a:r>
            <a:endParaRPr lang="ru-RU" u="sng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260648"/>
            <a:ext cx="1080120" cy="31683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4000" b="1" dirty="0" smtClean="0"/>
              <a:t>Mechanistic </a:t>
            </a:r>
            <a:r>
              <a:rPr lang="en-US" sz="3200" b="1" dirty="0" smtClean="0"/>
              <a:t>(b</a:t>
            </a:r>
            <a:r>
              <a:rPr lang="en-US" sz="3600" b="1" dirty="0" smtClean="0"/>
              <a:t>ureaucratic</a:t>
            </a:r>
            <a:r>
              <a:rPr lang="ru-RU" sz="4000" b="1" dirty="0" smtClean="0"/>
              <a:t>) </a:t>
            </a:r>
            <a:endParaRPr lang="ru-RU" sz="4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899592" y="3429000"/>
            <a:ext cx="1080120" cy="301752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Organic </a:t>
            </a:r>
            <a:r>
              <a:rPr lang="en-US" sz="3200" b="1" dirty="0" smtClean="0"/>
              <a:t>(adaptive)</a:t>
            </a:r>
            <a:endParaRPr lang="en-US" sz="32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123728" y="290732"/>
            <a:ext cx="6912768" cy="3017520"/>
          </a:xfrm>
        </p:spPr>
        <p:txBody>
          <a:bodyPr/>
          <a:lstStyle/>
          <a:p>
            <a:r>
              <a:rPr lang="en-US" sz="3200" b="1" dirty="0" smtClean="0"/>
              <a:t>are characterized by simple internal relationships and strict regulations (large enterprises operating in traditional industries )</a:t>
            </a:r>
          </a:p>
          <a:p>
            <a:pPr marL="64008" indent="0"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195736" y="3427124"/>
            <a:ext cx="6684494" cy="3017520"/>
          </a:xfrm>
        </p:spPr>
        <p:txBody>
          <a:bodyPr>
            <a:normAutofit fontScale="92500"/>
          </a:bodyPr>
          <a:lstStyle/>
          <a:p>
            <a:r>
              <a:rPr lang="en-US" sz="3200" b="1" dirty="0" smtClean="0"/>
              <a:t>have no strict division and separation of labor, purposes and responsibility</a:t>
            </a:r>
          </a:p>
          <a:p>
            <a:r>
              <a:rPr lang="en-US" sz="3200" b="1" dirty="0" smtClean="0"/>
              <a:t>informal communication, improvisation, creative approach to work (creative organizations in the service industry)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8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723402" cy="6153912"/>
          </a:xfrm>
        </p:spPr>
        <p:txBody>
          <a:bodyPr anchor="ctr">
            <a:normAutofit fontScale="90000"/>
          </a:bodyPr>
          <a:lstStyle/>
          <a:p>
            <a:pPr lvl="0"/>
            <a:r>
              <a:rPr lang="en-US" u="sng" dirty="0"/>
              <a:t>Formal/ Informal Organizations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88640"/>
            <a:ext cx="581024" cy="2520280"/>
          </a:xfrm>
        </p:spPr>
        <p:txBody>
          <a:bodyPr>
            <a:noAutofit/>
          </a:bodyPr>
          <a:lstStyle/>
          <a:p>
            <a:r>
              <a:rPr lang="en-US" sz="4000" b="1" u="sng" dirty="0"/>
              <a:t>Formal</a:t>
            </a:r>
            <a:endParaRPr lang="ru-RU" sz="40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1560" y="2924944"/>
            <a:ext cx="581024" cy="3449568"/>
          </a:xfrm>
        </p:spPr>
        <p:txBody>
          <a:bodyPr>
            <a:noAutofit/>
          </a:bodyPr>
          <a:lstStyle/>
          <a:p>
            <a:r>
              <a:rPr lang="en-US" sz="4000" b="1" u="sng" dirty="0"/>
              <a:t> Informal </a:t>
            </a:r>
            <a:endParaRPr lang="ru-RU" sz="4000" b="1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1331640" y="290732"/>
            <a:ext cx="7548590" cy="301752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impersonal relationships</a:t>
            </a:r>
          </a:p>
          <a:p>
            <a:r>
              <a:rPr lang="en-US" sz="3200" b="1" dirty="0" smtClean="0"/>
              <a:t>well-defined jobs</a:t>
            </a:r>
          </a:p>
          <a:p>
            <a:r>
              <a:rPr lang="en-US" sz="3200" b="1" dirty="0" smtClean="0"/>
              <a:t>which each person is responsible for his performance </a:t>
            </a:r>
            <a:endParaRPr lang="en-US" sz="3200" b="1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331640" y="2852936"/>
            <a:ext cx="7548590" cy="3591708"/>
          </a:xfrm>
        </p:spPr>
        <p:txBody>
          <a:bodyPr>
            <a:normAutofit lnSpcReduction="10000"/>
          </a:bodyPr>
          <a:lstStyle/>
          <a:p>
            <a:r>
              <a:rPr lang="en-US" sz="3200" b="1" dirty="0" smtClean="0"/>
              <a:t>originate within the formal set up</a:t>
            </a:r>
          </a:p>
          <a:p>
            <a:r>
              <a:rPr lang="en-US" sz="3200" b="1" dirty="0" smtClean="0"/>
              <a:t>relationships which are built on likes, dislikes, feelings and emotions</a:t>
            </a:r>
          </a:p>
          <a:p>
            <a:r>
              <a:rPr lang="en-US" sz="3200" b="1" dirty="0" smtClean="0"/>
              <a:t>collective agreement by members</a:t>
            </a:r>
          </a:p>
          <a:p>
            <a:r>
              <a:rPr lang="en-US" sz="3200" b="1" dirty="0" smtClean="0"/>
              <a:t>flexible and reactive to outside influences</a:t>
            </a:r>
          </a:p>
          <a:p>
            <a:r>
              <a:rPr lang="en-US" sz="3200" b="1" dirty="0" smtClean="0"/>
              <a:t>may diminish the rapid change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349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7494"/>
            <a:ext cx="8856984" cy="1001266"/>
          </a:xfrm>
        </p:spPr>
        <p:txBody>
          <a:bodyPr anchor="t">
            <a:normAutofit fontScale="90000"/>
          </a:bodyPr>
          <a:lstStyle/>
          <a:p>
            <a:r>
              <a:rPr lang="en-GB" b="1" u="sng" dirty="0">
                <a:solidFill>
                  <a:schemeClr val="tx1"/>
                </a:solidFill>
                <a:effectLst/>
              </a:rPr>
              <a:t>Classification </a:t>
            </a:r>
            <a:r>
              <a:rPr lang="en-GB" b="1" u="sng" dirty="0" smtClean="0">
                <a:solidFill>
                  <a:schemeClr val="tx1"/>
                </a:solidFill>
                <a:effectLst/>
              </a:rPr>
              <a:t>based </a:t>
            </a:r>
            <a:r>
              <a:rPr lang="en-GB" b="1" u="sng" dirty="0">
                <a:solidFill>
                  <a:schemeClr val="tx1"/>
                </a:solidFill>
                <a:effectLst/>
              </a:rPr>
              <a:t>on </a:t>
            </a:r>
            <a:r>
              <a:rPr lang="en-GB" b="1" u="sng" dirty="0" smtClean="0">
                <a:solidFill>
                  <a:schemeClr val="tx1"/>
                </a:solidFill>
                <a:effectLst/>
              </a:rPr>
              <a:t>the </a:t>
            </a:r>
            <a:r>
              <a:rPr lang="en-GB" b="1" u="sng" dirty="0">
                <a:solidFill>
                  <a:schemeClr val="tx1"/>
                </a:solidFill>
                <a:effectLst/>
              </a:rPr>
              <a:t>objectives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424936" cy="56166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organizations </a:t>
            </a:r>
            <a:r>
              <a:rPr lang="en-GB" sz="3600" b="1" dirty="0" smtClean="0"/>
              <a:t>- earning profits (companies</a:t>
            </a:r>
            <a:r>
              <a:rPr lang="en-GB" sz="3600" b="1" dirty="0"/>
              <a:t>, partnership firms, sole trading </a:t>
            </a:r>
            <a:r>
              <a:rPr lang="en-GB" sz="3600" b="1" dirty="0" smtClean="0"/>
              <a:t>firms);</a:t>
            </a:r>
          </a:p>
          <a:p>
            <a:r>
              <a:rPr lang="en-GB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Government </a:t>
            </a:r>
            <a:r>
              <a:rPr lang="en-GB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organizations</a:t>
            </a:r>
            <a:r>
              <a:rPr lang="en-GB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 smtClean="0"/>
              <a:t>- </a:t>
            </a:r>
            <a:r>
              <a:rPr lang="en-GB" sz="3600" b="1" dirty="0"/>
              <a:t>serve for the satisfaction of the people and their </a:t>
            </a:r>
            <a:r>
              <a:rPr lang="en-GB" sz="3600" b="1" dirty="0" smtClean="0"/>
              <a:t>welfare, exercise </a:t>
            </a:r>
            <a:r>
              <a:rPr lang="en-GB" sz="3600" b="1" dirty="0"/>
              <a:t>some measure of </a:t>
            </a:r>
            <a:r>
              <a:rPr lang="en-GB" sz="3600" b="1" dirty="0" smtClean="0"/>
              <a:t>control (</a:t>
            </a:r>
            <a:r>
              <a:rPr lang="en-GB" sz="3600" b="1" dirty="0"/>
              <a:t>c</a:t>
            </a:r>
            <a:r>
              <a:rPr lang="en-GB" sz="3600" b="1" dirty="0" smtClean="0"/>
              <a:t>entral </a:t>
            </a:r>
            <a:r>
              <a:rPr lang="en-GB" sz="3600" b="1" dirty="0"/>
              <a:t>and </a:t>
            </a:r>
            <a:r>
              <a:rPr lang="en-GB" sz="3600" b="1" dirty="0" smtClean="0"/>
              <a:t>state </a:t>
            </a:r>
            <a:r>
              <a:rPr lang="en-GB" sz="3600" b="1" dirty="0"/>
              <a:t>government undertakings, local bodies</a:t>
            </a:r>
            <a:r>
              <a:rPr lang="en-GB" sz="3600" b="1" dirty="0" smtClean="0"/>
              <a:t>);</a:t>
            </a:r>
          </a:p>
          <a:p>
            <a:endParaRPr lang="en-GB" sz="3600" b="1" dirty="0" smtClean="0"/>
          </a:p>
          <a:p>
            <a:endParaRPr lang="en-GB" sz="3600" b="1" dirty="0" smtClean="0"/>
          </a:p>
          <a:p>
            <a:endParaRPr lang="en-GB" sz="3600" b="1" dirty="0" smtClean="0"/>
          </a:p>
          <a:p>
            <a:endParaRPr lang="ru-RU" sz="3600" dirty="0"/>
          </a:p>
          <a:p>
            <a:pPr marL="6400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1856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7494"/>
            <a:ext cx="8640960" cy="63298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en-GB" sz="4000" b="1" u="sng" dirty="0">
                <a:effectLst/>
              </a:rPr>
              <a:t>Protective </a:t>
            </a:r>
            <a:r>
              <a:rPr lang="en-GB" sz="4000" b="1" u="sng" dirty="0" smtClean="0">
                <a:effectLst/>
              </a:rPr>
              <a:t>organizations </a:t>
            </a:r>
            <a:r>
              <a:rPr lang="en-GB" sz="4000" b="1" dirty="0" smtClean="0">
                <a:effectLst/>
              </a:rPr>
              <a:t>- protect </a:t>
            </a:r>
            <a:r>
              <a:rPr lang="en-GB" sz="4000" b="1" dirty="0">
                <a:effectLst/>
              </a:rPr>
              <a:t>the citizens from threats and </a:t>
            </a:r>
            <a:r>
              <a:rPr lang="en-GB" sz="4000" b="1" dirty="0" smtClean="0">
                <a:effectLst/>
              </a:rPr>
              <a:t>dangers (polices</a:t>
            </a:r>
            <a:r>
              <a:rPr lang="en-GB" sz="4000" b="1" dirty="0">
                <a:effectLst/>
              </a:rPr>
              <a:t>, military fire </a:t>
            </a:r>
            <a:r>
              <a:rPr lang="en-GB" sz="4000" b="1" dirty="0" smtClean="0">
                <a:effectLst/>
              </a:rPr>
              <a:t>brigades, </a:t>
            </a:r>
            <a:r>
              <a:rPr lang="en-GB" sz="4000" b="1" dirty="0">
                <a:effectLst/>
              </a:rPr>
              <a:t>navy and air force </a:t>
            </a:r>
            <a:r>
              <a:rPr lang="en-GB" sz="4000" b="1" dirty="0" smtClean="0">
                <a:effectLst/>
              </a:rPr>
              <a:t>services)</a:t>
            </a:r>
            <a:br>
              <a:rPr lang="en-GB" sz="4000" b="1" dirty="0" smtClean="0">
                <a:effectLst/>
              </a:rPr>
            </a:br>
            <a:r>
              <a:rPr lang="en-GB" sz="4000" b="1" u="sng" dirty="0" smtClean="0">
                <a:effectLst/>
              </a:rPr>
              <a:t>Service organizations</a:t>
            </a:r>
            <a:r>
              <a:rPr lang="en-GB" sz="4000" b="1" u="sng" dirty="0">
                <a:effectLst/>
              </a:rPr>
              <a:t> </a:t>
            </a:r>
            <a:r>
              <a:rPr lang="en-GB" sz="4000" b="1" dirty="0" smtClean="0">
                <a:effectLst/>
              </a:rPr>
              <a:t>- voluntary </a:t>
            </a:r>
            <a:r>
              <a:rPr lang="en-GB" sz="4000" b="1" dirty="0">
                <a:effectLst/>
              </a:rPr>
              <a:t>organizations </a:t>
            </a:r>
            <a:r>
              <a:rPr lang="en-GB" sz="4000" b="1" dirty="0" smtClean="0">
                <a:effectLst/>
              </a:rPr>
              <a:t>promoting </a:t>
            </a:r>
            <a:r>
              <a:rPr lang="en-GB" sz="4000" b="1" dirty="0">
                <a:effectLst/>
              </a:rPr>
              <a:t>social welfare activities </a:t>
            </a:r>
            <a:r>
              <a:rPr lang="en-GB" sz="4000" b="1" dirty="0" smtClean="0">
                <a:effectLst/>
              </a:rPr>
              <a:t>(non-profit </a:t>
            </a:r>
            <a:r>
              <a:rPr lang="en-GB" sz="4000" b="1" dirty="0">
                <a:effectLst/>
              </a:rPr>
              <a:t>social </a:t>
            </a:r>
            <a:r>
              <a:rPr lang="en-GB" sz="4000" b="1" dirty="0" smtClean="0">
                <a:effectLst/>
              </a:rPr>
              <a:t>organizations)</a:t>
            </a:r>
            <a:r>
              <a:rPr lang="ru-RU" sz="4000" b="1" dirty="0">
                <a:effectLst/>
              </a:rPr>
              <a:t/>
            </a:r>
            <a:br>
              <a:rPr lang="ru-RU" sz="4000" b="1" dirty="0">
                <a:effectLst/>
              </a:rPr>
            </a:br>
            <a:r>
              <a:rPr lang="en-GB" sz="4000" b="1" u="sng" dirty="0" smtClean="0">
                <a:effectLst/>
              </a:rPr>
              <a:t>Political organizations </a:t>
            </a:r>
            <a:r>
              <a:rPr lang="en-GB" sz="4000" b="1" dirty="0" smtClean="0">
                <a:effectLst/>
              </a:rPr>
              <a:t>- elect </a:t>
            </a:r>
            <a:r>
              <a:rPr lang="en-GB" sz="4000" b="1" dirty="0">
                <a:effectLst/>
              </a:rPr>
              <a:t>a member of their group to public office </a:t>
            </a:r>
            <a:r>
              <a:rPr lang="en-GB" sz="4000" b="1" dirty="0" smtClean="0">
                <a:effectLst/>
              </a:rPr>
              <a:t>(political </a:t>
            </a:r>
            <a:r>
              <a:rPr lang="en-GB" sz="4000" b="1" dirty="0">
                <a:effectLst/>
              </a:rPr>
              <a:t>parties, groups and </a:t>
            </a:r>
            <a:r>
              <a:rPr lang="en-GB" sz="4000" b="1" dirty="0" smtClean="0">
                <a:effectLst/>
              </a:rPr>
              <a:t>associations)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4360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7494"/>
            <a:ext cx="8640960" cy="63298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en-GB" sz="4000" b="1" u="sng" dirty="0" smtClean="0">
                <a:effectLst/>
              </a:rPr>
              <a:t>Religious organizations</a:t>
            </a:r>
            <a:r>
              <a:rPr lang="en-GB" sz="4000" b="1" u="sng" dirty="0">
                <a:effectLst/>
              </a:rPr>
              <a:t> </a:t>
            </a:r>
            <a:r>
              <a:rPr lang="en-GB" sz="4000" b="1" dirty="0" smtClean="0">
                <a:effectLst/>
              </a:rPr>
              <a:t>- serve </a:t>
            </a:r>
            <a:r>
              <a:rPr lang="en-GB" sz="4000" b="1" dirty="0">
                <a:effectLst/>
              </a:rPr>
              <a:t>for the attainment of spiritual needs of members </a:t>
            </a:r>
            <a:r>
              <a:rPr lang="en-GB" sz="4000" b="1" dirty="0" smtClean="0">
                <a:effectLst/>
              </a:rPr>
              <a:t>(churches</a:t>
            </a:r>
            <a:r>
              <a:rPr lang="en-GB" sz="4000" b="1" dirty="0">
                <a:effectLst/>
              </a:rPr>
              <a:t>, </a:t>
            </a:r>
            <a:r>
              <a:rPr lang="en-GB" sz="4000" b="1" dirty="0" smtClean="0">
                <a:effectLst/>
              </a:rPr>
              <a:t>mosques, temples)</a:t>
            </a:r>
            <a:r>
              <a:rPr lang="ru-RU" sz="4000" b="1" dirty="0">
                <a:effectLst/>
              </a:rPr>
              <a:t/>
            </a:r>
            <a:br>
              <a:rPr lang="ru-RU" sz="4000" b="1" dirty="0">
                <a:effectLst/>
              </a:rPr>
            </a:br>
            <a:r>
              <a:rPr lang="en-GB" sz="4000" b="1" u="sng" dirty="0" smtClean="0">
                <a:effectLst/>
              </a:rPr>
              <a:t>Associative organizations </a:t>
            </a:r>
            <a:r>
              <a:rPr lang="en-GB" sz="4000" b="1" dirty="0" smtClean="0">
                <a:effectLst/>
              </a:rPr>
              <a:t>-  satisfy </a:t>
            </a:r>
            <a:r>
              <a:rPr lang="en-GB" sz="4000" b="1" dirty="0">
                <a:effectLst/>
              </a:rPr>
              <a:t>the needs of people to have contact and to make friendships with others </a:t>
            </a:r>
            <a:r>
              <a:rPr lang="en-GB" sz="4000" b="1" dirty="0" smtClean="0">
                <a:effectLst/>
              </a:rPr>
              <a:t>with competitive interests (clubs</a:t>
            </a:r>
            <a:r>
              <a:rPr lang="en-GB" sz="4000" b="1" dirty="0">
                <a:effectLst/>
              </a:rPr>
              <a:t>, teams, </a:t>
            </a:r>
            <a:r>
              <a:rPr lang="en-GB" sz="4000" b="1" dirty="0" smtClean="0">
                <a:effectLst/>
              </a:rPr>
              <a:t>fraternities</a:t>
            </a:r>
            <a:r>
              <a:rPr lang="en-GB" sz="4000" b="1" dirty="0">
                <a:effectLst/>
              </a:rPr>
              <a:t>)</a:t>
            </a:r>
            <a:r>
              <a:rPr lang="ru-RU" sz="4000" b="1" dirty="0">
                <a:effectLst/>
              </a:rPr>
              <a:t/>
            </a:r>
            <a:br>
              <a:rPr lang="ru-RU" sz="4000" b="1" dirty="0">
                <a:effectLst/>
              </a:rPr>
            </a:br>
            <a:r>
              <a:rPr lang="en-GB" sz="4000" b="1" u="sng" dirty="0" smtClean="0">
                <a:effectLst/>
              </a:rPr>
              <a:t>Educational organizations </a:t>
            </a:r>
            <a:r>
              <a:rPr lang="en-GB" sz="4000" b="1" dirty="0" smtClean="0">
                <a:effectLst/>
              </a:rPr>
              <a:t>-  promote </a:t>
            </a:r>
            <a:r>
              <a:rPr lang="en-GB" sz="4000" b="1" dirty="0">
                <a:effectLst/>
              </a:rPr>
              <a:t>education and </a:t>
            </a:r>
            <a:r>
              <a:rPr lang="en-GB" sz="4000" b="1" dirty="0" smtClean="0">
                <a:effectLst/>
              </a:rPr>
              <a:t>knowledge (schools</a:t>
            </a:r>
            <a:r>
              <a:rPr lang="en-GB" sz="4000" b="1" dirty="0">
                <a:effectLst/>
              </a:rPr>
              <a:t>, colleges, universities, institutes, etc. </a:t>
            </a:r>
            <a:r>
              <a:rPr lang="en-GB" sz="4000" b="1" dirty="0" smtClean="0">
                <a:effectLst/>
              </a:rPr>
              <a:t>)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19996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132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4000" b="1" u="sng" dirty="0" smtClean="0">
                <a:solidFill>
                  <a:schemeClr val="tx1"/>
                </a:solidFill>
                <a:effectLst/>
              </a:rPr>
              <a:t>BUSINESS ORGANIZATIONS</a:t>
            </a:r>
            <a:r>
              <a:rPr lang="ru-RU" dirty="0">
                <a:solidFill>
                  <a:schemeClr val="tx1"/>
                </a:solidFill>
                <a:effectLst/>
              </a:rPr>
              <a:t/>
            </a:r>
            <a:br>
              <a:rPr lang="ru-RU" dirty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673129"/>
              </p:ext>
            </p:extLst>
          </p:nvPr>
        </p:nvGraphicFramePr>
        <p:xfrm>
          <a:off x="0" y="785459"/>
          <a:ext cx="9144000" cy="60350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451205"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kern="1200" noProof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Sole proprietorship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kern="1200" noProof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Partnership</a:t>
                      </a:r>
                      <a:endParaRPr lang="en-US" sz="24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kern="1200" noProof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Corporation</a:t>
                      </a:r>
                      <a:endParaRPr lang="en-US" sz="24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504704">
                <a:tc>
                  <a:txBody>
                    <a:bodyPr/>
                    <a:lstStyle/>
                    <a:p>
                      <a:r>
                        <a:rPr kumimoji="0" lang="en-US" sz="2400" b="1" u="sng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Advantages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2400" b="1" kern="1200" baseline="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ase of formation and dissolution 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low start-up costs and operational overhead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2400" b="1" kern="1200" baseline="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wnership of all profits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fewer regulations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2400" b="1" kern="1200" baseline="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n</a:t>
                      </a:r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o corporate income taxes </a:t>
                      </a:r>
                    </a:p>
                    <a:p>
                      <a:pPr lvl="0"/>
                      <a:r>
                        <a:rPr kumimoji="0" lang="en-US" sz="2400" b="1" u="sng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Disadvantages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unlimited liability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difficult to raise capital</a:t>
                      </a:r>
                      <a:endParaRPr kumimoji="0" lang="en-US" sz="2400" b="1" kern="1200" noProof="0" dirty="0">
                        <a:solidFill>
                          <a:schemeClr val="dk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u="sng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Advantages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2400" b="1" kern="1200" baseline="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ynergy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easy to form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fewer regulations than corporations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strong potential of access to greater amounts of capital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en-US" sz="2400" b="1" kern="1200" baseline="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o corporate income taxes</a:t>
                      </a:r>
                    </a:p>
                    <a:p>
                      <a:r>
                        <a:rPr kumimoji="0" lang="en-US" sz="2400" b="1" u="sng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Disadvantages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2400" b="1" kern="1200" baseline="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u</a:t>
                      </a:r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nlimited liability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possibility of disputes or conflicts between partners</a:t>
                      </a:r>
                      <a:endParaRPr lang="en-US" sz="2400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u="sng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Advantages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2400" b="1" kern="1200" baseline="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u</a:t>
                      </a:r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nlimited commercial life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- greater flexibility in raising capital 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ease of transferring ownership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limited liability</a:t>
                      </a:r>
                    </a:p>
                    <a:p>
                      <a:r>
                        <a:rPr kumimoji="0" lang="en-US" sz="2400" b="1" u="sng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Disadvantages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2400" b="1" kern="1200" baseline="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egulatory restrictions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higher organizational and operational costs </a:t>
                      </a:r>
                    </a:p>
                    <a:p>
                      <a:pPr lvl="0"/>
                      <a:r>
                        <a:rPr kumimoji="0" lang="en-US" sz="2400" b="1" kern="1200" noProof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 double taxation</a:t>
                      </a:r>
                      <a:endParaRPr lang="en-US" sz="2400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096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132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b="1" i="1" u="sng" dirty="0" smtClean="0">
                <a:solidFill>
                  <a:schemeClr val="tx1"/>
                </a:solidFill>
                <a:effectLst/>
              </a:rPr>
              <a:t>Non-profit Organizations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586707"/>
              </p:ext>
            </p:extLst>
          </p:nvPr>
        </p:nvGraphicFramePr>
        <p:xfrm>
          <a:off x="179512" y="1052513"/>
          <a:ext cx="8964488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2244"/>
                <a:gridCol w="4482244"/>
              </a:tblGrid>
              <a:tr h="5616847">
                <a:tc>
                  <a:txBody>
                    <a:bodyPr/>
                    <a:lstStyle/>
                    <a:p>
                      <a:r>
                        <a:rPr lang="en-US" sz="2800" b="1" u="sng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Group 1: Culture and recreation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Media and communications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Visual arts, architecture, ceramic art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Performing arts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Historical, literary and humanistic societies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Museums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Zoos and aquariums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Sports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Recreation and social clubs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Service clubs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u="sng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Group 2: Education and research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Elementary, primary and secondary education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Higher education 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Vocational/technical schools 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Adult/continuing education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Medical research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Science and technology</a:t>
                      </a:r>
                    </a:p>
                    <a:p>
                      <a:r>
                        <a:rPr lang="en-US" sz="2800" b="1" dirty="0" smtClean="0"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Social sciences, policy studies</a:t>
                      </a:r>
                    </a:p>
                    <a:p>
                      <a:endParaRPr lang="ru-RU" sz="2800" b="1" dirty="0"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351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Смокинг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293</TotalTime>
  <Words>823</Words>
  <Application>Microsoft Office PowerPoint</Application>
  <PresentationFormat>Экран (4:3)</PresentationFormat>
  <Paragraphs>163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Яркая</vt:lpstr>
      <vt:lpstr>Тема 4: ТИПОЛОГІЯ ОРГАНІЗАЦІЙ ТА ЇХ КЛАСИФІКАЦІЯ TYPES AND CLASSIFICATION OF ORGANIZATIONS  O.Onyshchenko </vt:lpstr>
      <vt:lpstr>Primary/ Secondary Organizations </vt:lpstr>
      <vt:lpstr>Mechanistic/Organic Organizations</vt:lpstr>
      <vt:lpstr>Formal/ Informal Organizations </vt:lpstr>
      <vt:lpstr>Classification based on the objectives </vt:lpstr>
      <vt:lpstr>Protective organizations - protect the citizens from threats and dangers (polices, military fire brigades, navy and air force services) Service organizations - voluntary organizations promoting social welfare activities (non-profit social organizations) Political organizations - elect a member of their group to public office (political parties, groups and associations) </vt:lpstr>
      <vt:lpstr>Religious organizations - serve for the attainment of spiritual needs of members (churches, mosques, temples) Associative organizations -  satisfy the needs of people to have contact and to make friendships with others with competitive interests (clubs, teams, fraternities) Educational organizations -  promote education and knowledge (schools, colleges, universities, institutes, etc. ) </vt:lpstr>
      <vt:lpstr>BUSINESS ORGANIZATIONS </vt:lpstr>
      <vt:lpstr>Non-profit Organizations </vt:lpstr>
      <vt:lpstr>Non-profit Organizations </vt:lpstr>
      <vt:lpstr>Non-profit Organizations </vt:lpstr>
      <vt:lpstr>Non-profit Organizations </vt:lpstr>
      <vt:lpstr>Non-profit Organizations </vt:lpstr>
      <vt:lpstr>SOCIAL ORGANIZATION</vt:lpstr>
      <vt:lpstr>Categories of Organizations: - Governmental and non-governmental; - Commercial and non-commercial; - Budgetary and extrabudgetary; - Social and economic; - Formal and informal organizations. According to their industry sector: - transport;     - industry;     - trade;     - agricultural. According to the social problems they solve: Economic; Financial; Political; Health; Educational Main types of social organizations: - Business;           - Public;               - Associative.</vt:lpstr>
      <vt:lpstr>Business organizations (enterprises, firms, corporations). The general object is a business idea. Public organizations – the union of individuals, united with the socially significant purposes (solution of social problems and concerns of the members). Associative organizations – built on the basis of personal sympathy, mutual affection, common interests (family, circle of friends and acquaintances, informal groups).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4: ТИПОЛОГІЯ ОРГАНІЗАЦІЙ ТА ЇХ КЛАСИФІКАЦІЯ TYPES AND CLASSIFICATION OF ORGANIZATIONS  O.Onyshchenko</dc:title>
  <dc:creator>USER</dc:creator>
  <cp:lastModifiedBy>USER</cp:lastModifiedBy>
  <cp:revision>23</cp:revision>
  <dcterms:created xsi:type="dcterms:W3CDTF">2016-10-16T16:00:57Z</dcterms:created>
  <dcterms:modified xsi:type="dcterms:W3CDTF">2016-10-17T09:25:46Z</dcterms:modified>
</cp:coreProperties>
</file>