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5"/>
  </p:notesMasterIdLst>
  <p:sldIdLst>
    <p:sldId id="274" r:id="rId2"/>
    <p:sldId id="276" r:id="rId3"/>
    <p:sldId id="275" r:id="rId4"/>
  </p:sldIdLst>
  <p:sldSz cx="12192000" cy="6858000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2047" userDrawn="1">
          <p15:clr>
            <a:srgbClr val="A4A3A4"/>
          </p15:clr>
        </p15:guide>
        <p15:guide id="4" orient="horz" pos="1706" userDrawn="1">
          <p15:clr>
            <a:srgbClr val="A4A3A4"/>
          </p15:clr>
        </p15:guide>
        <p15:guide id="5" pos="325" userDrawn="1">
          <p15:clr>
            <a:srgbClr val="A4A3A4"/>
          </p15:clr>
        </p15:guide>
        <p15:guide id="6" pos="33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DBBBB"/>
    <a:srgbClr val="7C7676"/>
    <a:srgbClr val="BFBFBF"/>
    <a:srgbClr val="B19C21"/>
    <a:srgbClr val="B0ACAC"/>
    <a:srgbClr val="9F8C1D"/>
    <a:srgbClr val="A9951F"/>
    <a:srgbClr val="868828"/>
    <a:srgbClr val="35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68" autoAdjust="0"/>
    <p:restoredTop sz="94900" autoAdjust="0"/>
  </p:normalViewPr>
  <p:slideViewPr>
    <p:cSldViewPr snapToGrid="0" showGuides="1">
      <p:cViewPr varScale="1">
        <p:scale>
          <a:sx n="78" d="100"/>
          <a:sy n="78" d="100"/>
        </p:scale>
        <p:origin x="1392" y="84"/>
      </p:cViewPr>
      <p:guideLst>
        <p:guide orient="horz" pos="346"/>
        <p:guide pos="642"/>
        <p:guide orient="horz" pos="2047"/>
        <p:guide orient="horz" pos="1706"/>
        <p:guide pos="325"/>
        <p:guide pos="33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E0725-EFE5-42FD-B86D-3362D9F59F9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E985F-B3D4-4447-A316-94136443B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722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E985F-B3D4-4447-A316-94136443B88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37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E985F-B3D4-4447-A316-94136443B88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E985F-B3D4-4447-A316-94136443B88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0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21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71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50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90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06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75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1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42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6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70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42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11400-1259-4BC6-8590-1EA7FED55ED0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A52CD-7601-4228-929D-44BDE57B0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74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Baker tilly white 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057" y="226982"/>
            <a:ext cx="3668078" cy="107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593307" y="2654300"/>
            <a:ext cx="5304158" cy="20092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EDUCATION CENTRE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73517" y="4663574"/>
            <a:ext cx="4082716" cy="40678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step in your development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http://zapvuz.ru/images/vuzi_zapor/ZNU/00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9" r="4318" b="22232"/>
          <a:stretch/>
        </p:blipFill>
        <p:spPr bwMode="auto">
          <a:xfrm>
            <a:off x="0" y="0"/>
            <a:ext cx="12192000" cy="687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-1" y="-40715"/>
            <a:ext cx="12201525" cy="6913849"/>
          </a:xfrm>
          <a:prstGeom prst="rect">
            <a:avLst/>
          </a:prstGeom>
          <a:solidFill>
            <a:srgbClr val="35333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73227" y="2695074"/>
            <a:ext cx="94248" cy="2245895"/>
          </a:xfrm>
          <a:prstGeom prst="rect">
            <a:avLst/>
          </a:prstGeom>
          <a:solidFill>
            <a:srgbClr val="A995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467475" y="2759075"/>
            <a:ext cx="5324475" cy="20092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ФІЛОЛОГІЧНИЙ ФАКУЛЬТЕТ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http://semdata-project.eu/sites/default/files/ZNU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6" y="402980"/>
            <a:ext cx="1025525" cy="127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971549" y="390525"/>
            <a:ext cx="11172826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ЗАПОРІЗЬКИЙ НАЦІОНАЛЬНИЙ УНІВЕРСИТЕТ</a:t>
            </a:r>
          </a:p>
        </p:txBody>
      </p:sp>
    </p:spTree>
    <p:extLst>
      <p:ext uri="{BB962C8B-B14F-4D97-AF65-F5344CB8AC3E}">
        <p14:creationId xmlns:p14="http://schemas.microsoft.com/office/powerpoint/2010/main" val="75524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1"/>
            <a:ext cx="4648200" cy="6873135"/>
          </a:xfrm>
          <a:prstGeom prst="rect">
            <a:avLst/>
          </a:prstGeom>
          <a:solidFill>
            <a:srgbClr val="35333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…….</a:t>
            </a:r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57198" y="66676"/>
            <a:ext cx="104776" cy="6696074"/>
          </a:xfrm>
          <a:prstGeom prst="rect">
            <a:avLst/>
          </a:prstGeom>
          <a:solidFill>
            <a:srgbClr val="A995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476746" y="278201"/>
            <a:ext cx="7554088" cy="6873135"/>
          </a:xfrm>
          <a:prstGeom prst="rect">
            <a:avLst/>
          </a:prstGeom>
          <a:solidFill>
            <a:schemeClr val="bg2">
              <a:lumMod val="9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араллелограмм 1"/>
          <p:cNvSpPr/>
          <p:nvPr/>
        </p:nvSpPr>
        <p:spPr>
          <a:xfrm>
            <a:off x="2724150" y="3336454"/>
            <a:ext cx="2513838" cy="2397596"/>
          </a:xfrm>
          <a:prstGeom prst="parallelogram">
            <a:avLst/>
          </a:prstGeom>
          <a:solidFill>
            <a:srgbClr val="9F8C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8" name="Picture 2" descr="https://static.stomatologclub.ru/uploads/aa/f5/c5354c69f1a1aa3a646e4a47f7c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37" y="3446091"/>
            <a:ext cx="4638675" cy="3309327"/>
          </a:xfrm>
          <a:prstGeom prst="parallelogram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 flipH="1">
            <a:off x="4376232" y="66676"/>
            <a:ext cx="100514" cy="3260253"/>
          </a:xfrm>
          <a:prstGeom prst="rect">
            <a:avLst/>
          </a:prstGeom>
          <a:solidFill>
            <a:srgbClr val="A995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араллелограмм 2"/>
          <p:cNvSpPr/>
          <p:nvPr/>
        </p:nvSpPr>
        <p:spPr>
          <a:xfrm>
            <a:off x="447637" y="3443897"/>
            <a:ext cx="4629149" cy="3309327"/>
          </a:xfrm>
          <a:prstGeom prst="parallelogram">
            <a:avLst/>
          </a:prstGeom>
          <a:solidFill>
            <a:srgbClr val="B0ACAC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Picture 4" descr="https://nkozakon.ru/wp-content/uploads/2013/11/uslug_6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93" y="363845"/>
            <a:ext cx="4399107" cy="323819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Овал 13"/>
          <p:cNvSpPr/>
          <p:nvPr/>
        </p:nvSpPr>
        <p:spPr>
          <a:xfrm>
            <a:off x="196705" y="363845"/>
            <a:ext cx="4413395" cy="3238194"/>
          </a:xfrm>
          <a:prstGeom prst="ellipse">
            <a:avLst/>
          </a:prstGeom>
          <a:solidFill>
            <a:srgbClr val="B0ACAC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952238" y="335270"/>
            <a:ext cx="7109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ЮРИДИЧНА ЛІНГВІСТИКА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145617" y="1351837"/>
            <a:ext cx="64558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 Вибіркова  дисципліна освітньої програми Переклад та міжкультурні комунікації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905500" y="2769637"/>
            <a:ext cx="50577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Розробник курсу – кандидат філологічних наук, доцент</a:t>
            </a:r>
            <a:r>
              <a:rPr lang="uk-UA" sz="2400" b="1" dirty="0"/>
              <a:t>                                          </a:t>
            </a:r>
            <a:r>
              <a:rPr lang="uk-UA" sz="2400" dirty="0"/>
              <a:t>І.Л.</a:t>
            </a:r>
            <a:r>
              <a:rPr lang="uk-UA" sz="2400" dirty="0" err="1"/>
              <a:t>Мацегора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55143" y="4761787"/>
            <a:ext cx="6674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Цільова аудиторія – студенти другого курсу освітнього рівня магістр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26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67250" y="89037"/>
            <a:ext cx="7554088" cy="6873135"/>
          </a:xfrm>
          <a:prstGeom prst="rect">
            <a:avLst/>
          </a:prstGeom>
          <a:solidFill>
            <a:schemeClr val="bg2">
              <a:lumMod val="9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-1"/>
            <a:ext cx="4648200" cy="6873135"/>
          </a:xfrm>
          <a:prstGeom prst="rect">
            <a:avLst/>
          </a:prstGeom>
          <a:solidFill>
            <a:srgbClr val="35333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50367" y="858490"/>
            <a:ext cx="7208307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sz="2100" b="1" dirty="0"/>
              <a:t>Мета</a:t>
            </a:r>
            <a:r>
              <a:rPr lang="uk-UA" sz="2100" dirty="0"/>
              <a:t> </a:t>
            </a:r>
            <a:r>
              <a:rPr lang="uk-UA" sz="2100" b="1" dirty="0"/>
              <a:t>курсу</a:t>
            </a:r>
            <a:r>
              <a:rPr lang="uk-UA" sz="2100" dirty="0"/>
              <a:t> – </a:t>
            </a:r>
            <a:r>
              <a:rPr lang="uk-UA" dirty="0"/>
              <a:t>ознайомлення студентів з основними ідеями та принципами сучасного мовознавства, допомога в оволодінні лінгвістичною термінологією, підготовка до слухання систематичних курсів сучасних слов’янських мов.</a:t>
            </a:r>
            <a:endParaRPr lang="en-US" dirty="0"/>
          </a:p>
          <a:p>
            <a:pPr>
              <a:lnSpc>
                <a:spcPct val="80000"/>
              </a:lnSpc>
            </a:pPr>
            <a:endParaRPr lang="ru-RU" sz="2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4307" y="1097876"/>
            <a:ext cx="4528168" cy="4104726"/>
            <a:chOff x="5732" y="1097876"/>
            <a:chExt cx="4528168" cy="4104726"/>
          </a:xfrm>
        </p:grpSpPr>
        <p:sp>
          <p:nvSpPr>
            <p:cNvPr id="3" name="Шестиугольник 2"/>
            <p:cNvSpPr/>
            <p:nvPr/>
          </p:nvSpPr>
          <p:spPr>
            <a:xfrm rot="1687670">
              <a:off x="5732" y="1097876"/>
              <a:ext cx="4518689" cy="4097703"/>
            </a:xfrm>
            <a:prstGeom prst="hexagon">
              <a:avLst/>
            </a:prstGeom>
            <a:solidFill>
              <a:srgbClr val="B19C2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6146" name="Picture 2" descr="http://old.ibs-mirea.ru/img/attention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51" t="17951" r="14589"/>
            <a:stretch/>
          </p:blipFill>
          <p:spPr bwMode="auto">
            <a:xfrm>
              <a:off x="66675" y="1104899"/>
              <a:ext cx="4467225" cy="4097703"/>
            </a:xfrm>
            <a:prstGeom prst="hexagon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Шестиугольник 19"/>
            <p:cNvSpPr/>
            <p:nvPr/>
          </p:nvSpPr>
          <p:spPr>
            <a:xfrm>
              <a:off x="47625" y="1104899"/>
              <a:ext cx="4476750" cy="4097703"/>
            </a:xfrm>
            <a:prstGeom prst="hexagon">
              <a:avLst/>
            </a:prstGeom>
            <a:solidFill>
              <a:srgbClr val="BFBFBF">
                <a:alpha val="27843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5050367" y="1932862"/>
            <a:ext cx="7192385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100" dirty="0"/>
              <a:t> </a:t>
            </a:r>
            <a:r>
              <a:rPr lang="uk-UA" b="1" dirty="0"/>
              <a:t>ОЧІКУВАНІ РЕЗУЛЬТАТИ НАВЧАННЯ</a:t>
            </a:r>
            <a:endParaRPr lang="en-US" dirty="0"/>
          </a:p>
          <a:p>
            <a:r>
              <a:rPr lang="uk-UA" b="1" dirty="0"/>
              <a:t>У разі успішного завершення курсу студент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</a:p>
          <a:p>
            <a:r>
              <a:rPr lang="uk-UA" dirty="0"/>
              <a:t>усвідомлювати природу й сутність мови, її зв’язок з мисленням, з суспільним розвитком;</a:t>
            </a:r>
          </a:p>
          <a:p>
            <a:r>
              <a:rPr lang="uk-UA" dirty="0"/>
              <a:t>розуміти функції мови та її територіальних і соціальних різновидів;</a:t>
            </a:r>
            <a:endParaRPr lang="en-US" dirty="0"/>
          </a:p>
          <a:p>
            <a:r>
              <a:rPr lang="uk-UA" dirty="0"/>
              <a:t>диференціювати внутрішні і зовнішні чинники розвитку мови;  </a:t>
            </a:r>
            <a:endParaRPr lang="en-US" dirty="0"/>
          </a:p>
          <a:p>
            <a:r>
              <a:rPr lang="uk-UA" dirty="0"/>
              <a:t>розуміти структуру мови у системних виявах її одиниць на різних рівнях з урахуванням діахронічних змін;</a:t>
            </a:r>
            <a:endParaRPr lang="en-US" dirty="0"/>
          </a:p>
          <a:p>
            <a:r>
              <a:rPr lang="uk-UA" dirty="0"/>
              <a:t>мати уявлення про генеалогічну та </a:t>
            </a:r>
            <a:r>
              <a:rPr lang="uk-UA" dirty="0" err="1"/>
              <a:t>типологійну</a:t>
            </a:r>
            <a:r>
              <a:rPr lang="uk-UA" dirty="0"/>
              <a:t> класифікації мов світу.</a:t>
            </a:r>
            <a:endParaRPr lang="en-US" dirty="0"/>
          </a:p>
          <a:p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952238" y="335270"/>
            <a:ext cx="7109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cs typeface="Arial" panose="020B0604020202020204" pitchFamily="34" charset="0"/>
              </a:rPr>
              <a:t>Юридична лінгвістика</a:t>
            </a:r>
            <a:endParaRPr lang="ru-RU" b="1" dirty="0"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50367" y="5361862"/>
            <a:ext cx="8551333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100" b="1" dirty="0" err="1"/>
              <a:t>Обсяг</a:t>
            </a:r>
            <a:r>
              <a:rPr lang="ru-RU" sz="2100" b="1" dirty="0"/>
              <a:t> курсу</a:t>
            </a:r>
            <a:r>
              <a:rPr lang="ru-RU" sz="2100" dirty="0"/>
              <a:t> – 90 год., </a:t>
            </a:r>
            <a:r>
              <a:rPr lang="ru-RU" sz="2100" dirty="0" err="1"/>
              <a:t>із</a:t>
            </a:r>
            <a:r>
              <a:rPr lang="ru-RU" sz="2100" dirty="0"/>
              <a:t> них:</a:t>
            </a:r>
          </a:p>
          <a:p>
            <a:pPr>
              <a:lnSpc>
                <a:spcPct val="80000"/>
              </a:lnSpc>
            </a:pPr>
            <a:r>
              <a:rPr lang="ru-RU" sz="2100" dirty="0"/>
              <a:t>                                 </a:t>
            </a:r>
            <a:r>
              <a:rPr lang="ru-RU" sz="2100" dirty="0" err="1"/>
              <a:t>лекції</a:t>
            </a:r>
            <a:r>
              <a:rPr lang="ru-RU" sz="2100" dirty="0"/>
              <a:t> – 12 год.;</a:t>
            </a:r>
          </a:p>
          <a:p>
            <a:pPr>
              <a:lnSpc>
                <a:spcPct val="80000"/>
              </a:lnSpc>
            </a:pPr>
            <a:r>
              <a:rPr lang="ru-RU" sz="2100" dirty="0"/>
              <a:t>                                 </a:t>
            </a:r>
            <a:r>
              <a:rPr lang="ru-RU" sz="2100" dirty="0" err="1"/>
              <a:t>практичні</a:t>
            </a:r>
            <a:r>
              <a:rPr lang="ru-RU" sz="2100" dirty="0"/>
              <a:t> </a:t>
            </a:r>
            <a:r>
              <a:rPr lang="ru-RU" sz="2100" dirty="0" err="1"/>
              <a:t>заняття</a:t>
            </a:r>
            <a:r>
              <a:rPr lang="ru-RU" sz="2100" dirty="0"/>
              <a:t> – 22 год.;</a:t>
            </a:r>
          </a:p>
          <a:p>
            <a:pPr>
              <a:lnSpc>
                <a:spcPct val="80000"/>
              </a:lnSpc>
            </a:pPr>
            <a:r>
              <a:rPr lang="ru-RU" sz="2100" dirty="0"/>
              <a:t>                                 </a:t>
            </a:r>
            <a:r>
              <a:rPr lang="ru-RU" sz="2100" dirty="0" err="1"/>
              <a:t>самостійна</a:t>
            </a:r>
            <a:r>
              <a:rPr lang="ru-RU" sz="2100" dirty="0"/>
              <a:t> робота – 56 год.</a:t>
            </a:r>
            <a:r>
              <a:rPr lang="ru-RU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831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</TotalTime>
  <Words>179</Words>
  <Application>Microsoft Office PowerPoint</Application>
  <PresentationFormat>Широкоэкранный</PresentationFormat>
  <Paragraphs>25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Galina Christianinova</dc:creator>
  <cp:lastModifiedBy>Иван Мацегора</cp:lastModifiedBy>
  <cp:revision>96</cp:revision>
  <cp:lastPrinted>2017-10-19T16:56:15Z</cp:lastPrinted>
  <dcterms:created xsi:type="dcterms:W3CDTF">2017-10-19T11:54:45Z</dcterms:created>
  <dcterms:modified xsi:type="dcterms:W3CDTF">2024-09-07T12:29:45Z</dcterms:modified>
</cp:coreProperties>
</file>