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 id="267" r:id="rId8"/>
    <p:sldId id="268"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80" d="100"/>
          <a:sy n="80"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25.02.2021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25.02.2021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25.02.2021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25.02.2021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25.02.2021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25.02.2021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normAutofit fontScale="90000"/>
          </a:bodyPr>
          <a:lstStyle/>
          <a:p>
            <a:r>
              <a:rPr lang="uk-UA" dirty="0" smtClean="0">
                <a:latin typeface="Times New Roman" panose="02020603050405020304" pitchFamily="18" charset="0"/>
                <a:cs typeface="Times New Roman" panose="02020603050405020304" pitchFamily="18" charset="0"/>
              </a:rPr>
              <a:t>ВСТУП ДО НАВЧАЛЬНОЇ ДИСЦИПЛІНИ</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r>
              <a:rPr lang="uk-UA" sz="4900" dirty="0" smtClean="0">
                <a:solidFill>
                  <a:schemeClr val="tx1"/>
                </a:solidFill>
                <a:latin typeface="Times New Roman" panose="02020603050405020304" pitchFamily="18" charset="0"/>
                <a:cs typeface="Times New Roman" panose="02020603050405020304" pitchFamily="18" charset="0"/>
              </a:rPr>
              <a:t>«НАДІЙНІСТЬ СОЦІОЛОГІЧНОГО ДОСЛІДЖЕННЯ»</a:t>
            </a:r>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295400" y="365125"/>
            <a:ext cx="10515600" cy="5065291"/>
          </a:xfrm>
        </p:spPr>
        <p:txBody>
          <a:bodyPr>
            <a:normAutofit/>
          </a:bodyPr>
          <a:lstStyle/>
          <a:p>
            <a:r>
              <a:rPr lang="uk-UA" dirty="0" smtClean="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1. </a:t>
            </a:r>
            <a:r>
              <a:rPr lang="ru-RU" dirty="0" err="1">
                <a:solidFill>
                  <a:schemeClr val="tx1"/>
                </a:solidFill>
                <a:latin typeface="Times New Roman" panose="02020603050405020304" pitchFamily="18" charset="0"/>
                <a:cs typeface="Times New Roman" panose="02020603050405020304" pitchFamily="18" charset="0"/>
              </a:rPr>
              <a:t>Поняття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надійності</a:t>
            </a:r>
            <a:r>
              <a:rPr lang="ru-RU" dirty="0">
                <a:solidFill>
                  <a:schemeClr val="tx1"/>
                </a:solidFill>
                <a:latin typeface="Times New Roman" panose="02020603050405020304" pitchFamily="18" charset="0"/>
                <a:cs typeface="Times New Roman" panose="02020603050405020304" pitchFamily="18" charset="0"/>
              </a:rPr>
              <a:t> та </a:t>
            </a:r>
            <a:r>
              <a:rPr lang="ru-RU" dirty="0" err="1">
                <a:solidFill>
                  <a:schemeClr val="tx1"/>
                </a:solidFill>
                <a:latin typeface="Times New Roman" panose="02020603050405020304" pitchFamily="18" charset="0"/>
                <a:cs typeface="Times New Roman" panose="02020603050405020304" pitchFamily="18" charset="0"/>
              </a:rPr>
              <a:t>валідності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соціологічної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інформації</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2. </a:t>
            </a:r>
            <a:r>
              <a:rPr lang="ru-RU" dirty="0" err="1">
                <a:solidFill>
                  <a:schemeClr val="tx1"/>
                </a:solidFill>
                <a:latin typeface="Times New Roman" panose="02020603050405020304" pitchFamily="18" charset="0"/>
                <a:cs typeface="Times New Roman" panose="02020603050405020304" pitchFamily="18" charset="0"/>
              </a:rPr>
              <a:t>Методи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підвищення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надійності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соціологічної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інформації</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sz="3400" dirty="0" smtClean="0"/>
              <a:t/>
            </a:r>
            <a:br>
              <a:rPr lang="ru-RU" sz="3400"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1</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3200" dirty="0" err="1">
                <a:latin typeface="Times New Roman" panose="02020603050405020304" pitchFamily="18" charset="0"/>
                <a:cs typeface="Times New Roman" panose="02020603050405020304" pitchFamily="18" charset="0"/>
              </a:rPr>
              <a:t>Під</a:t>
            </a:r>
            <a:r>
              <a:rPr lang="ru-RU" sz="3200"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надійністю</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соціологічної</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інформації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розуміють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загальну</a:t>
            </a:r>
            <a:r>
              <a:rPr lang="ru-RU" sz="3200" dirty="0">
                <a:latin typeface="Times New Roman" panose="02020603050405020304" pitchFamily="18" charset="0"/>
                <a:cs typeface="Times New Roman" panose="02020603050405020304" pitchFamily="18" charset="0"/>
              </a:rPr>
              <a:t> характеристику </a:t>
            </a:r>
            <a:r>
              <a:rPr lang="ru-RU" sz="3200" dirty="0" err="1">
                <a:latin typeface="Times New Roman" panose="02020603050405020304" pitchFamily="18" charset="0"/>
                <a:cs typeface="Times New Roman" panose="02020603050405020304" pitchFamily="18" charset="0"/>
              </a:rPr>
              <a:t>емпіричних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даних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отриманих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під</a:t>
            </a:r>
            <a:r>
              <a:rPr lang="ru-RU" sz="3200" dirty="0">
                <a:latin typeface="Times New Roman" panose="02020603050405020304" pitchFamily="18" charset="0"/>
                <a:cs typeface="Times New Roman" panose="02020603050405020304" pitchFamily="18" charset="0"/>
              </a:rPr>
              <a:t> час </a:t>
            </a:r>
            <a:r>
              <a:rPr lang="ru-RU" sz="3200" dirty="0" err="1">
                <a:latin typeface="Times New Roman" panose="02020603050405020304" pitchFamily="18" charset="0"/>
                <a:cs typeface="Times New Roman" panose="02020603050405020304" pitchFamily="18" charset="0"/>
              </a:rPr>
              <a:t>проведення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соціологічних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досліджень</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dirty="0" err="1">
                <a:latin typeface="Times New Roman" panose="02020603050405020304" pitchFamily="18" charset="0"/>
                <a:cs typeface="Times New Roman" panose="02020603050405020304" pitchFamily="18" charset="0"/>
              </a:rPr>
              <a:t>Надійною</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називають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таку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інформацію</a:t>
            </a:r>
            <a:r>
              <a:rPr lang="ru-RU" sz="3200" dirty="0">
                <a:latin typeface="Times New Roman" panose="02020603050405020304" pitchFamily="18" charset="0"/>
                <a:cs typeface="Times New Roman" panose="02020603050405020304" pitchFamily="18" charset="0"/>
              </a:rPr>
              <a:t>, у </a:t>
            </a:r>
            <a:r>
              <a:rPr lang="ru-RU" sz="3200" dirty="0" err="1" smtClean="0">
                <a:latin typeface="Times New Roman" panose="02020603050405020304" pitchFamily="18" charset="0"/>
                <a:cs typeface="Times New Roman" panose="02020603050405020304" pitchFamily="18" charset="0"/>
              </a:rPr>
              <a:t>якої</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1) </a:t>
            </a:r>
            <a:r>
              <a:rPr lang="ru-RU" sz="3200" dirty="0" err="1">
                <a:latin typeface="Times New Roman" panose="02020603050405020304" pitchFamily="18" charset="0"/>
                <a:cs typeface="Times New Roman" panose="02020603050405020304" pitchFamily="18" charset="0"/>
              </a:rPr>
              <a:t>відсутні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невраховані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помилки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тобто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такі</a:t>
            </a:r>
            <a:r>
              <a:rPr lang="ru-RU" sz="3200" dirty="0">
                <a:latin typeface="Times New Roman" panose="02020603050405020304" pitchFamily="18" charset="0"/>
                <a:cs typeface="Times New Roman" panose="02020603050405020304" pitchFamily="18" charset="0"/>
              </a:rPr>
              <a:t>, величину </a:t>
            </a:r>
            <a:r>
              <a:rPr lang="ru-RU" sz="3200" dirty="0" smtClean="0">
                <a:latin typeface="Times New Roman" panose="02020603050405020304" pitchFamily="18" charset="0"/>
                <a:cs typeface="Times New Roman" panose="02020603050405020304" pitchFamily="18" charset="0"/>
              </a:rPr>
              <a:t>кот</a:t>
            </a:r>
            <a:r>
              <a:rPr lang="en-US" sz="3200" dirty="0">
                <a:latin typeface="Times New Roman" panose="02020603050405020304" pitchFamily="18" charset="0"/>
                <a:cs typeface="Times New Roman" panose="02020603050405020304" pitchFamily="18" charset="0"/>
              </a:rPr>
              <a:t>o</a:t>
            </a:r>
            <a:r>
              <a:rPr lang="ru-RU" sz="3200" dirty="0" err="1" smtClean="0">
                <a:latin typeface="Times New Roman" panose="02020603050405020304" pitchFamily="18" charset="0"/>
                <a:cs typeface="Times New Roman" panose="02020603050405020304" pitchFamily="18" charset="0"/>
              </a:rPr>
              <a:t>рих</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соціолог-дослідник</a:t>
            </a: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не в </a:t>
            </a:r>
            <a:r>
              <a:rPr lang="ru-RU" sz="3200" dirty="0" err="1">
                <a:latin typeface="Times New Roman" panose="02020603050405020304" pitchFamily="18" charset="0"/>
                <a:cs typeface="Times New Roman" panose="02020603050405020304" pitchFamily="18" charset="0"/>
              </a:rPr>
              <a:t>змозі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оцінити</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2) </a:t>
            </a:r>
            <a:r>
              <a:rPr lang="ru-RU" sz="3200" dirty="0" err="1">
                <a:latin typeface="Times New Roman" panose="02020603050405020304" pitchFamily="18" charset="0"/>
                <a:cs typeface="Times New Roman" panose="02020603050405020304" pitchFamily="18" charset="0"/>
              </a:rPr>
              <a:t>кількість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врахованих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помилок</a:t>
            </a:r>
            <a:r>
              <a:rPr lang="ru-RU" sz="3200" dirty="0">
                <a:latin typeface="Times New Roman" panose="02020603050405020304" pitchFamily="18" charset="0"/>
                <a:cs typeface="Times New Roman" panose="02020603050405020304" pitchFamily="18" charset="0"/>
              </a:rPr>
              <a:t> не </a:t>
            </a:r>
            <a:r>
              <a:rPr lang="ru-RU" sz="3200" dirty="0" err="1">
                <a:latin typeface="Times New Roman" panose="02020603050405020304" pitchFamily="18" charset="0"/>
                <a:cs typeface="Times New Roman" panose="02020603050405020304" pitchFamily="18" charset="0"/>
              </a:rPr>
              <a:t>перевищує</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деякої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заданої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величини</a:t>
            </a:r>
            <a:r>
              <a:rPr lang="ru-RU" sz="3200"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fontScale="90000"/>
          </a:bodyPr>
          <a:lstStyle/>
          <a:p>
            <a:r>
              <a:rPr lang="ru-RU" sz="2800" b="1" dirty="0" err="1">
                <a:latin typeface="Times New Roman" panose="02020603050405020304" pitchFamily="18" charset="0"/>
                <a:cs typeface="Times New Roman" panose="02020603050405020304" pitchFamily="18" charset="0"/>
              </a:rPr>
              <a:t>Помилки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розподіляють</a:t>
            </a:r>
            <a:r>
              <a:rPr lang="ru-RU" sz="2800" b="1" dirty="0">
                <a:latin typeface="Times New Roman" panose="02020603050405020304" pitchFamily="18" charset="0"/>
                <a:cs typeface="Times New Roman" panose="02020603050405020304" pitchFamily="18" charset="0"/>
              </a:rPr>
              <a:t> на </a:t>
            </a:r>
            <a:r>
              <a:rPr lang="ru-RU" sz="2800" b="1" dirty="0" err="1">
                <a:latin typeface="Times New Roman" panose="02020603050405020304" pitchFamily="18" charset="0"/>
                <a:cs typeface="Times New Roman" panose="02020603050405020304" pitchFamily="18" charset="0"/>
              </a:rPr>
              <a:t>дві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групи</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1) </a:t>
            </a:r>
            <a:r>
              <a:rPr lang="ru-RU" sz="2800" dirty="0" err="1">
                <a:latin typeface="Times New Roman" panose="02020603050405020304" pitchFamily="18" charset="0"/>
                <a:cs typeface="Times New Roman" panose="02020603050405020304" pitchFamily="18" charset="0"/>
              </a:rPr>
              <a:t>інструментальні</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пов’язані</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головним</a:t>
            </a:r>
            <a:r>
              <a:rPr lang="ru-RU" sz="2800" dirty="0">
                <a:latin typeface="Times New Roman" panose="02020603050405020304" pitchFamily="18" charset="0"/>
                <a:cs typeface="Times New Roman" panose="02020603050405020304" pitchFamily="18" charset="0"/>
              </a:rPr>
              <a:t> чином </a:t>
            </a:r>
            <a:r>
              <a:rPr lang="ru-RU" sz="2800" dirty="0" err="1">
                <a:latin typeface="Times New Roman" panose="02020603050405020304" pitchFamily="18" charset="0"/>
                <a:cs typeface="Times New Roman" panose="02020603050405020304" pitchFamily="18" charset="0"/>
              </a:rPr>
              <a:t>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інструментарієм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дослідження</a:t>
            </a:r>
            <a:r>
              <a:rPr lang="ru-RU" sz="2800" dirty="0">
                <a:latin typeface="Times New Roman" panose="02020603050405020304" pitchFamily="18" charset="0"/>
                <a:cs typeface="Times New Roman" panose="02020603050405020304" pitchFamily="18" charset="0"/>
              </a:rPr>
              <a:t>, методикою, </a:t>
            </a:r>
            <a:r>
              <a:rPr lang="ru-RU" sz="2800" dirty="0" err="1">
                <a:latin typeface="Times New Roman" panose="02020603050405020304" pitchFamily="18" charset="0"/>
                <a:cs typeface="Times New Roman" panose="02020603050405020304" pitchFamily="18" charset="0"/>
              </a:rPr>
              <a:t>технікою</a:t>
            </a:r>
            <a:r>
              <a:rPr lang="ru-RU" sz="2800" dirty="0">
                <a:latin typeface="Times New Roman" panose="02020603050405020304" pitchFamily="18" charset="0"/>
                <a:cs typeface="Times New Roman" panose="02020603050405020304" pitchFamily="18" charset="0"/>
              </a:rPr>
              <a:t> і процедурою </a:t>
            </a:r>
            <a:r>
              <a:rPr lang="ru-RU" sz="2800" dirty="0" err="1">
                <a:latin typeface="Times New Roman" panose="02020603050405020304" pitchFamily="18" charset="0"/>
                <a:cs typeface="Times New Roman" panose="02020603050405020304" pitchFamily="18" charset="0"/>
              </a:rPr>
              <a:t>збирання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даних</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теоретичні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логічні</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пов’язані</a:t>
            </a:r>
            <a:r>
              <a:rPr lang="ru-RU" sz="2800" dirty="0">
                <a:latin typeface="Times New Roman" panose="02020603050405020304" pitchFamily="18" charset="0"/>
                <a:cs typeface="Times New Roman" panose="02020603050405020304" pitchFamily="18" charset="0"/>
              </a:rPr>
              <a:t>, як правило, з </a:t>
            </a:r>
            <a:r>
              <a:rPr lang="ru-RU" sz="2800" dirty="0" err="1">
                <a:latin typeface="Times New Roman" panose="02020603050405020304" pitchFamily="18" charset="0"/>
                <a:cs typeface="Times New Roman" panose="02020603050405020304" pitchFamily="18" charset="0"/>
              </a:rPr>
              <a:t>недосконалістю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теорії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покладеної</a:t>
            </a:r>
            <a:r>
              <a:rPr lang="ru-RU" sz="2800" dirty="0">
                <a:latin typeface="Times New Roman" panose="02020603050405020304" pitchFamily="18" charset="0"/>
                <a:cs typeface="Times New Roman" panose="02020603050405020304" pitchFamily="18" charset="0"/>
              </a:rPr>
              <a:t> в основу </a:t>
            </a:r>
            <a:r>
              <a:rPr lang="ru-RU" sz="2800" dirty="0" err="1">
                <a:latin typeface="Times New Roman" panose="02020603050405020304" pitchFamily="18" charset="0"/>
                <a:cs typeface="Times New Roman" panose="02020603050405020304" pitchFamily="18" charset="0"/>
              </a:rPr>
              <a:t>використовуваного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засобу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виміру</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b="1" dirty="0" err="1">
                <a:latin typeface="Times New Roman" panose="02020603050405020304" pitchFamily="18" charset="0"/>
                <a:cs typeface="Times New Roman" panose="02020603050405020304" pitchFamily="18" charset="0"/>
              </a:rPr>
              <a:t>Валідність</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соціологічної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інформації</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ступінь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відсутності</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інформації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теоретичних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помилок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тобто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помилок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пов'язаних</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хибними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початковими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теоретичними</a:t>
            </a:r>
            <a:r>
              <a:rPr lang="ru-RU" sz="2800" dirty="0">
                <a:latin typeface="Times New Roman" panose="02020603050405020304" pitchFamily="18" charset="0"/>
                <a:cs typeface="Times New Roman" panose="02020603050405020304" pitchFamily="18" charset="0"/>
              </a:rPr>
              <a:t> засадами при </a:t>
            </a:r>
            <a:r>
              <a:rPr lang="ru-RU" sz="2800" dirty="0" err="1">
                <a:latin typeface="Times New Roman" panose="02020603050405020304" pitchFamily="18" charset="0"/>
                <a:cs typeface="Times New Roman" panose="02020603050405020304" pitchFamily="18" charset="0"/>
              </a:rPr>
              <a:t>розробці</a:t>
            </a:r>
            <a:r>
              <a:rPr lang="ru-RU" sz="2800" dirty="0">
                <a:latin typeface="Times New Roman" panose="02020603050405020304" pitchFamily="18" charset="0"/>
                <a:cs typeface="Times New Roman" panose="02020603050405020304" pitchFamily="18" charset="0"/>
              </a:rPr>
              <a:t> методики </a:t>
            </a:r>
            <a:r>
              <a:rPr lang="ru-RU" sz="2800" dirty="0" err="1">
                <a:latin typeface="Times New Roman" panose="02020603050405020304" pitchFamily="18" charset="0"/>
                <a:cs typeface="Times New Roman" panose="02020603050405020304" pitchFamily="18" charset="0"/>
              </a:rPr>
              <a:t>дослідження</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невідповідністю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між</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кількісною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моделлю</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емпіричною</a:t>
            </a:r>
            <a:r>
              <a:rPr lang="ru-RU" sz="2800" dirty="0">
                <a:latin typeface="Times New Roman" panose="02020603050405020304" pitchFamily="18" charset="0"/>
                <a:cs typeface="Times New Roman" panose="02020603050405020304" pitchFamily="18" charset="0"/>
              </a:rPr>
              <a:t> системою,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вивчається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Інформацію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вважають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валідною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дослідник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виміряє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саме</a:t>
            </a:r>
            <a:r>
              <a:rPr lang="ru-RU" sz="2800" dirty="0">
                <a:latin typeface="Times New Roman" panose="02020603050405020304" pitchFamily="18" charset="0"/>
                <a:cs typeface="Times New Roman" panose="02020603050405020304" pitchFamily="18" charset="0"/>
              </a:rPr>
              <a:t> ту </a:t>
            </a:r>
            <a:r>
              <a:rPr lang="ru-RU" sz="2800" dirty="0" err="1">
                <a:latin typeface="Times New Roman" panose="02020603050405020304" pitchFamily="18" charset="0"/>
                <a:cs typeface="Times New Roman" panose="02020603050405020304" pitchFamily="18" charset="0"/>
              </a:rPr>
              <a:t>властивість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об'єкта</a:t>
            </a:r>
            <a:r>
              <a:rPr lang="ru-RU" sz="2800" dirty="0">
                <a:latin typeface="Times New Roman" panose="02020603050405020304" pitchFamily="18" charset="0"/>
                <a:cs typeface="Times New Roman" panose="02020603050405020304" pitchFamily="18" charset="0"/>
              </a:rPr>
              <a:t>, яка й </a:t>
            </a:r>
            <a:r>
              <a:rPr lang="ru-RU" sz="2800" dirty="0" err="1">
                <a:latin typeface="Times New Roman" panose="02020603050405020304" pitchFamily="18" charset="0"/>
                <a:cs typeface="Times New Roman" panose="02020603050405020304" pitchFamily="18" charset="0"/>
              </a:rPr>
              <a:t>має</a:t>
            </a:r>
            <a:r>
              <a:rPr lang="ru-RU" sz="2800" dirty="0">
                <a:latin typeface="Times New Roman" panose="02020603050405020304" pitchFamily="18" charset="0"/>
                <a:cs typeface="Times New Roman" panose="02020603050405020304" pitchFamily="18" charset="0"/>
              </a:rPr>
              <a:t> бути </a:t>
            </a:r>
            <a:r>
              <a:rPr lang="ru-RU" sz="2800" dirty="0" err="1">
                <a:latin typeface="Times New Roman" panose="02020603050405020304" pitchFamily="18" charset="0"/>
                <a:cs typeface="Times New Roman" panose="02020603050405020304" pitchFamily="18" charset="0"/>
              </a:rPr>
              <a:t>виміряна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911850"/>
          </a:xfrm>
        </p:spPr>
        <p:txBody>
          <a:bodyPr>
            <a:normAutofit fontScale="90000"/>
          </a:bodyPr>
          <a:lstStyle/>
          <a:p>
            <a:r>
              <a:rPr lang="ru-RU" sz="2200" b="1" dirty="0" err="1">
                <a:latin typeface="Times New Roman" panose="02020603050405020304" pitchFamily="18" charset="0"/>
                <a:cs typeface="Times New Roman" panose="02020603050405020304" pitchFamily="18" charset="0"/>
              </a:rPr>
              <a:t>Виділяють</a:t>
            </a:r>
            <a:r>
              <a:rPr lang="ru-RU" sz="2200" b="1" dirty="0">
                <a:latin typeface="Times New Roman" panose="02020603050405020304" pitchFamily="18" charset="0"/>
                <a:cs typeface="Times New Roman" panose="02020603050405020304" pitchFamily="18" charset="0"/>
              </a:rPr>
              <a:t> два </a:t>
            </a:r>
            <a:r>
              <a:rPr lang="ru-RU" sz="2200" b="1" dirty="0" err="1">
                <a:latin typeface="Times New Roman" panose="02020603050405020304" pitchFamily="18" charset="0"/>
                <a:cs typeface="Times New Roman" panose="02020603050405020304" pitchFamily="18" charset="0"/>
              </a:rPr>
              <a:t>види</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валідности</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теоретичну</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a:t>
            </a:r>
            <a:r>
              <a:rPr lang="ru-RU" sz="2200" dirty="0" err="1">
                <a:latin typeface="Times New Roman" panose="02020603050405020304" pitchFamily="18" charset="0"/>
                <a:cs typeface="Times New Roman" panose="02020603050405020304" pitchFamily="18" charset="0"/>
              </a:rPr>
              <a:t>концептуальну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конструктивну</a:t>
            </a:r>
            <a:r>
              <a:rPr lang="ru-RU" sz="2200" dirty="0">
                <a:latin typeface="Times New Roman" panose="02020603050405020304" pitchFamily="18" charset="0"/>
                <a:cs typeface="Times New Roman" panose="02020603050405020304" pitchFamily="18" charset="0"/>
              </a:rPr>
              <a:t>) і </a:t>
            </a:r>
            <a:r>
              <a:rPr lang="ru-RU" sz="2200" b="1" dirty="0" err="1">
                <a:latin typeface="Times New Roman" panose="02020603050405020304" pitchFamily="18" charset="0"/>
                <a:cs typeface="Times New Roman" panose="02020603050405020304" pitchFamily="18" charset="0"/>
              </a:rPr>
              <a:t>емпіричну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валідність</a:t>
            </a:r>
            <a:r>
              <a:rPr lang="ru-RU" sz="2200" dirty="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критерієм</a:t>
            </a:r>
            <a:r>
              <a:rPr lang="ru-RU" sz="2200" dirty="0">
                <a:latin typeface="Times New Roman" panose="02020603050405020304" pitchFamily="18" charset="0"/>
                <a:cs typeface="Times New Roman" panose="02020603050405020304" pitchFamily="18" charset="0"/>
              </a:rPr>
              <a:t>). З теоретичною </a:t>
            </a:r>
            <a:r>
              <a:rPr lang="ru-RU" sz="2200" dirty="0" err="1">
                <a:latin typeface="Times New Roman" panose="02020603050405020304" pitchFamily="18" charset="0"/>
                <a:cs typeface="Times New Roman" panose="02020603050405020304" pitchFamily="18" charset="0"/>
              </a:rPr>
              <a:t>валідністю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дослідник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має</a:t>
            </a:r>
            <a:r>
              <a:rPr lang="ru-RU" sz="2200" dirty="0">
                <a:latin typeface="Times New Roman" panose="02020603050405020304" pitchFamily="18" charset="0"/>
                <a:cs typeface="Times New Roman" panose="02020603050405020304" pitchFamily="18" charset="0"/>
              </a:rPr>
              <a:t> справу </a:t>
            </a:r>
            <a:r>
              <a:rPr lang="ru-RU" sz="2200" dirty="0" err="1">
                <a:latin typeface="Times New Roman" panose="02020603050405020304" pitchFamily="18" charset="0"/>
                <a:cs typeface="Times New Roman" panose="02020603050405020304" pitchFamily="18" charset="0"/>
              </a:rPr>
              <a:t>найчастіше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тоді</a:t>
            </a:r>
            <a:r>
              <a:rPr lang="ru-RU" sz="2200" dirty="0">
                <a:latin typeface="Times New Roman" panose="02020603050405020304" pitchFamily="18" charset="0"/>
                <a:cs typeface="Times New Roman" panose="02020603050405020304" pitchFamily="18" charset="0"/>
              </a:rPr>
              <a:t>, коли </a:t>
            </a:r>
            <a:r>
              <a:rPr lang="ru-RU" sz="2200" dirty="0" err="1">
                <a:latin typeface="Times New Roman" panose="02020603050405020304" pitchFamily="18" charset="0"/>
                <a:cs typeface="Times New Roman" panose="02020603050405020304" pitchFamily="18" charset="0"/>
              </a:rPr>
              <a:t>його</a:t>
            </a:r>
            <a:r>
              <a:rPr lang="ru-RU" sz="2200" dirty="0">
                <a:latin typeface="Times New Roman" panose="02020603050405020304" pitchFamily="18" charset="0"/>
                <a:cs typeface="Times New Roman" panose="02020603050405020304" pitchFamily="18" charset="0"/>
              </a:rPr>
              <a:t> методика </a:t>
            </a:r>
            <a:r>
              <a:rPr lang="ru-RU" sz="2200" dirty="0" err="1">
                <a:latin typeface="Times New Roman" panose="02020603050405020304" pitchFamily="18" charset="0"/>
                <a:cs typeface="Times New Roman" panose="02020603050405020304" pitchFamily="18" charset="0"/>
              </a:rPr>
              <a:t>призначена</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вимірювання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запропонованого</a:t>
            </a:r>
            <a:r>
              <a:rPr lang="ru-RU" sz="2200" dirty="0">
                <a:latin typeface="Times New Roman" panose="02020603050405020304" pitchFamily="18" charset="0"/>
                <a:cs typeface="Times New Roman" panose="02020603050405020304" pitchFamily="18" charset="0"/>
              </a:rPr>
              <a:t> ним теоретичного </a:t>
            </a:r>
            <a:r>
              <a:rPr lang="ru-RU" sz="2200" dirty="0" err="1">
                <a:latin typeface="Times New Roman" panose="02020603050405020304" pitchFamily="18" charset="0"/>
                <a:cs typeface="Times New Roman" panose="02020603050405020304" pitchFamily="18" charset="0"/>
              </a:rPr>
              <a:t>поняття</a:t>
            </a:r>
            <a:r>
              <a:rPr lang="ru-RU" sz="2200" dirty="0">
                <a:latin typeface="Times New Roman" panose="02020603050405020304" pitchFamily="18" charset="0"/>
                <a:cs typeface="Times New Roman" panose="02020603050405020304" pitchFamily="18" charset="0"/>
              </a:rPr>
              <a:t> (конструкта), </a:t>
            </a:r>
            <a:r>
              <a:rPr lang="ru-RU" sz="2200" dirty="0" err="1">
                <a:latin typeface="Times New Roman" panose="02020603050405020304" pitchFamily="18" charset="0"/>
                <a:cs typeface="Times New Roman" panose="02020603050405020304" pitchFamily="18" charset="0"/>
              </a:rPr>
              <a:t>наприклад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соціальна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активність</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Емпірична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валідність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визначається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відповідністю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інформації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отриманої</a:t>
            </a:r>
            <a:r>
              <a:rPr lang="ru-RU" sz="2200" dirty="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допомогою</a:t>
            </a:r>
            <a:r>
              <a:rPr lang="ru-RU" sz="2200" dirty="0">
                <a:latin typeface="Times New Roman" panose="02020603050405020304" pitchFamily="18" charset="0"/>
                <a:cs typeface="Times New Roman" panose="02020603050405020304" pitchFamily="18" charset="0"/>
              </a:rPr>
              <a:t> методики, </a:t>
            </a:r>
            <a:r>
              <a:rPr lang="ru-RU" sz="2200" dirty="0" err="1">
                <a:latin typeface="Times New Roman" panose="02020603050405020304" pitchFamily="18" charset="0"/>
                <a:cs typeface="Times New Roman" panose="02020603050405020304" pitchFamily="18" charset="0"/>
              </a:rPr>
              <a:t>іншій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інформації</a:t>
            </a:r>
            <a:r>
              <a:rPr lang="ru-RU" sz="2200" dirty="0">
                <a:latin typeface="Times New Roman" panose="02020603050405020304" pitchFamily="18" charset="0"/>
                <a:cs typeface="Times New Roman" panose="02020603050405020304" pitchFamily="18" charset="0"/>
              </a:rPr>
              <a:t>, яка </a:t>
            </a:r>
            <a:r>
              <a:rPr lang="ru-RU" sz="2200" dirty="0" err="1">
                <a:latin typeface="Times New Roman" panose="02020603050405020304" pitchFamily="18" charset="0"/>
                <a:cs typeface="Times New Roman" panose="02020603050405020304" pitchFamily="18" charset="0"/>
              </a:rPr>
              <a:t>вже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отримана</a:t>
            </a:r>
            <a:r>
              <a:rPr lang="ru-RU" sz="2200" dirty="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допомогою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більш</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обґрунтованої</a:t>
            </a:r>
            <a:r>
              <a:rPr lang="ru-RU" sz="2200" dirty="0">
                <a:latin typeface="Times New Roman" panose="02020603050405020304" pitchFamily="18" charset="0"/>
                <a:cs typeface="Times New Roman" panose="02020603050405020304" pitchFamily="18" charset="0"/>
              </a:rPr>
              <a:t> методики (</a:t>
            </a:r>
            <a:r>
              <a:rPr lang="ru-RU" sz="2200" dirty="0" err="1">
                <a:latin typeface="Times New Roman" panose="02020603050405020304" pitchFamily="18" charset="0"/>
                <a:cs typeface="Times New Roman" panose="02020603050405020304" pitchFamily="18" charset="0"/>
              </a:rPr>
              <a:t>остання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назву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критерію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емпіричного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валідності</a:t>
            </a:r>
            <a:r>
              <a:rPr lang="ru-RU" sz="2200" dirty="0">
                <a:latin typeface="Times New Roman" panose="02020603050405020304" pitchFamily="18" charset="0"/>
                <a:cs typeface="Times New Roman" panose="02020603050405020304" pitchFamily="18" charset="0"/>
              </a:rPr>
              <a:t> методики </a:t>
            </a:r>
            <a:r>
              <a:rPr lang="ru-RU" sz="2200" dirty="0" err="1">
                <a:latin typeface="Times New Roman" panose="02020603050405020304" pitchFamily="18" charset="0"/>
                <a:cs typeface="Times New Roman" panose="02020603050405020304" pitchFamily="18" charset="0"/>
              </a:rPr>
              <a:t>дослідження</a:t>
            </a:r>
            <a:r>
              <a:rPr lang="ru-RU" sz="2200" dirty="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допомогою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критерію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називають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валідизацією</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Соціологічні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ознаки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бути </a:t>
            </a:r>
            <a:r>
              <a:rPr lang="ru-RU" sz="2200" dirty="0" err="1">
                <a:latin typeface="Times New Roman" panose="02020603050405020304" pitchFamily="18" charset="0"/>
                <a:cs typeface="Times New Roman" panose="02020603050405020304" pitchFamily="18" charset="0"/>
              </a:rPr>
              <a:t>класифіковані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залежно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того, </a:t>
            </a:r>
            <a:r>
              <a:rPr lang="ru-RU" sz="2200" dirty="0" err="1">
                <a:latin typeface="Times New Roman" panose="02020603050405020304" pitchFamily="18" charset="0"/>
                <a:cs typeface="Times New Roman" panose="02020603050405020304" pitchFamily="18" charset="0"/>
              </a:rPr>
              <a:t>який</a:t>
            </a:r>
            <a:r>
              <a:rPr lang="ru-RU" sz="2200" dirty="0">
                <a:latin typeface="Times New Roman" panose="02020603050405020304" pitchFamily="18" charset="0"/>
                <a:cs typeface="Times New Roman" panose="02020603050405020304" pitchFamily="18" charset="0"/>
              </a:rPr>
              <a:t> тип </a:t>
            </a:r>
            <a:r>
              <a:rPr lang="ru-RU" sz="2200" dirty="0" err="1">
                <a:latin typeface="Times New Roman" panose="02020603050405020304" pitchFamily="18" charset="0"/>
                <a:cs typeface="Times New Roman" panose="02020603050405020304" pitchFamily="18" charset="0"/>
              </a:rPr>
              <a:t>еталона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використовується</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валідизації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Самі</a:t>
            </a:r>
            <a:r>
              <a:rPr lang="ru-RU" sz="2200" dirty="0">
                <a:latin typeface="Times New Roman" panose="02020603050405020304" pitchFamily="18" charset="0"/>
                <a:cs typeface="Times New Roman" panose="02020603050405020304" pitchFamily="18" charset="0"/>
              </a:rPr>
              <a:t> ж </a:t>
            </a:r>
            <a:r>
              <a:rPr lang="ru-RU" sz="2200" dirty="0" err="1">
                <a:latin typeface="Times New Roman" panose="02020603050405020304" pitchFamily="18" charset="0"/>
                <a:cs typeface="Times New Roman" panose="02020603050405020304" pitchFamily="18" charset="0"/>
              </a:rPr>
              <a:t>еталони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еталонні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критерії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бути </a:t>
            </a:r>
            <a:r>
              <a:rPr lang="ru-RU" sz="2200" dirty="0" err="1">
                <a:latin typeface="Times New Roman" panose="02020603050405020304" pitchFamily="18" charset="0"/>
                <a:cs typeface="Times New Roman" panose="02020603050405020304" pitchFamily="18" charset="0"/>
              </a:rPr>
              <a:t>поділені</a:t>
            </a:r>
            <a:r>
              <a:rPr lang="ru-RU" sz="2200" dirty="0">
                <a:latin typeface="Times New Roman" panose="02020603050405020304" pitchFamily="18" charset="0"/>
                <a:cs typeface="Times New Roman" panose="02020603050405020304" pitchFamily="18" charset="0"/>
              </a:rPr>
              <a:t> на </a:t>
            </a:r>
            <a:r>
              <a:rPr lang="ru-RU" sz="2200" dirty="0" err="1" smtClean="0">
                <a:latin typeface="Times New Roman" panose="02020603050405020304" pitchFamily="18" charset="0"/>
                <a:cs typeface="Times New Roman" panose="02020603050405020304" pitchFamily="18" charset="0"/>
              </a:rPr>
              <a:t>об’єктивні</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та </a:t>
            </a:r>
            <a:r>
              <a:rPr lang="ru-RU" sz="2200" dirty="0" err="1">
                <a:latin typeface="Times New Roman" panose="02020603050405020304" pitchFamily="18" charset="0"/>
                <a:cs typeface="Times New Roman" panose="02020603050405020304" pitchFamily="18" charset="0"/>
              </a:rPr>
              <a:t>суб'єктивні</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b="1" dirty="0" err="1" smtClean="0">
                <a:latin typeface="Times New Roman" panose="02020603050405020304" pitchFamily="18" charset="0"/>
                <a:cs typeface="Times New Roman" panose="02020603050405020304" pitchFamily="18" charset="0"/>
              </a:rPr>
              <a:t>Об’єктивні</a:t>
            </a:r>
            <a:r>
              <a:rPr lang="ru-RU" sz="2200" b="1" dirty="0" smtClean="0">
                <a:latin typeface="Times New Roman" panose="02020603050405020304" pitchFamily="18" charset="0"/>
                <a:cs typeface="Times New Roman" panose="02020603050405020304" pitchFamily="18" charset="0"/>
              </a:rPr>
              <a:t> </a:t>
            </a:r>
            <a:r>
              <a:rPr lang="ru-RU" sz="2200" b="1" dirty="0" err="1" smtClean="0">
                <a:latin typeface="Times New Roman" panose="02020603050405020304" pitchFamily="18" charset="0"/>
                <a:cs typeface="Times New Roman" panose="02020603050405020304" pitchFamily="18" charset="0"/>
              </a:rPr>
              <a:t>еталонні</a:t>
            </a:r>
            <a:r>
              <a:rPr lang="ru-RU" sz="2200" b="1" dirty="0" smtClean="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критерії</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підлягають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безпосередній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фіксації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бути документально </a:t>
            </a:r>
            <a:r>
              <a:rPr lang="ru-RU" sz="2200" dirty="0" err="1">
                <a:latin typeface="Times New Roman" panose="02020603050405020304" pitchFamily="18" charset="0"/>
                <a:cs typeface="Times New Roman" panose="02020603050405020304" pitchFamily="18" charset="0"/>
              </a:rPr>
              <a:t>підтверджені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вік</a:t>
            </a:r>
            <a:r>
              <a:rPr lang="ru-RU" sz="2200" dirty="0">
                <a:latin typeface="Times New Roman" panose="02020603050405020304" pitchFamily="18" charset="0"/>
                <a:cs typeface="Times New Roman" panose="02020603050405020304" pitchFamily="18" charset="0"/>
              </a:rPr>
              <a:t>, стать, </a:t>
            </a:r>
            <a:r>
              <a:rPr lang="ru-RU" sz="2200" dirty="0" err="1">
                <a:latin typeface="Times New Roman" panose="02020603050405020304" pitchFamily="18" charset="0"/>
                <a:cs typeface="Times New Roman" panose="02020603050405020304" pitchFamily="18" charset="0"/>
              </a:rPr>
              <a:t>тощо</a:t>
            </a:r>
            <a:r>
              <a:rPr lang="ru-RU" sz="2200" dirty="0" smtClean="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dirty="0" err="1" smtClean="0">
                <a:latin typeface="Times New Roman" panose="02020603050405020304" pitchFamily="18" charset="0"/>
                <a:cs typeface="Times New Roman" panose="02020603050405020304" pitchFamily="18" charset="0"/>
              </a:rPr>
              <a:t>Суб</a:t>
            </a:r>
            <a:r>
              <a:rPr lang="uk-UA" sz="2200" b="1" dirty="0" smtClean="0">
                <a:latin typeface="Times New Roman" panose="02020603050405020304" pitchFamily="18" charset="0"/>
                <a:cs typeface="Times New Roman" panose="02020603050405020304" pitchFamily="18" charset="0"/>
              </a:rPr>
              <a:t>’</a:t>
            </a:r>
            <a:r>
              <a:rPr lang="ru-RU" sz="2200" b="1" dirty="0" err="1" smtClean="0">
                <a:latin typeface="Times New Roman" panose="02020603050405020304" pitchFamily="18" charset="0"/>
                <a:cs typeface="Times New Roman" panose="02020603050405020304" pitchFamily="18" charset="0"/>
              </a:rPr>
              <a:t>єктивні</a:t>
            </a:r>
            <a:r>
              <a:rPr lang="ru-RU" sz="2200" b="1" dirty="0" smtClean="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еталонні</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критерії</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в свою </a:t>
            </a:r>
            <a:r>
              <a:rPr lang="ru-RU" sz="2200" dirty="0" err="1">
                <a:latin typeface="Times New Roman" panose="02020603050405020304" pitchFamily="18" charset="0"/>
                <a:cs typeface="Times New Roman" panose="02020603050405020304" pitchFamily="18" charset="0"/>
              </a:rPr>
              <a:t>чергу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поділяють</a:t>
            </a:r>
            <a:r>
              <a:rPr lang="ru-RU" sz="2200" dirty="0">
                <a:latin typeface="Times New Roman" panose="02020603050405020304" pitchFamily="18" charset="0"/>
                <a:cs typeface="Times New Roman" panose="02020603050405020304" pitchFamily="18" charset="0"/>
              </a:rPr>
              <a:t> на два </a:t>
            </a:r>
            <a:r>
              <a:rPr lang="ru-RU" sz="2200" dirty="0" err="1">
                <a:latin typeface="Times New Roman" panose="02020603050405020304" pitchFamily="18" charset="0"/>
                <a:cs typeface="Times New Roman" panose="02020603050405020304" pitchFamily="18" charset="0"/>
              </a:rPr>
              <a:t>види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інформація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отримана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самого респондента (</a:t>
            </a:r>
            <a:r>
              <a:rPr lang="ru-RU" sz="2200" dirty="0" err="1">
                <a:latin typeface="Times New Roman" panose="02020603050405020304" pitchFamily="18" charset="0"/>
                <a:cs typeface="Times New Roman" panose="02020603050405020304" pitchFamily="18" charset="0"/>
              </a:rPr>
              <a:t>самооцінний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критерій</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інформація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отримана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інших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осіб</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експерта</a:t>
            </a:r>
            <a:r>
              <a:rPr lang="ru-RU" sz="2200" dirty="0">
                <a:latin typeface="Times New Roman" panose="02020603050405020304" pitchFamily="18" charset="0"/>
                <a:cs typeface="Times New Roman" panose="02020603050405020304" pitchFamily="18" charset="0"/>
              </a:rPr>
              <a:t>).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Питання</a:t>
            </a:r>
            <a:r>
              <a:rPr lang="ru-RU" b="1"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Методи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підвищення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надійності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соціологічної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інформації</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це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способи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врахування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помилок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контролю </a:t>
            </a:r>
            <a:r>
              <a:rPr lang="ru-RU" sz="2700" dirty="0" err="1">
                <a:latin typeface="Times New Roman" panose="02020603050405020304" pitchFamily="18" charset="0"/>
                <a:cs typeface="Times New Roman" panose="02020603050405020304" pitchFamily="18" charset="0"/>
              </a:rPr>
              <a:t>надійності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емпіричних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Усю</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сукупність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методів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розподілити</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дві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групи</a:t>
            </a:r>
            <a:r>
              <a:rPr lang="ru-RU"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1) </a:t>
            </a:r>
            <a:r>
              <a:rPr lang="ru-RU" sz="2700" dirty="0" err="1">
                <a:latin typeface="Times New Roman" panose="02020603050405020304" pitchFamily="18" charset="0"/>
                <a:cs typeface="Times New Roman" panose="02020603050405020304" pitchFamily="18" charset="0"/>
              </a:rPr>
              <a:t>методи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зовнішнього</a:t>
            </a:r>
            <a:r>
              <a:rPr lang="ru-RU" sz="2700" dirty="0">
                <a:latin typeface="Times New Roman" panose="02020603050405020304" pitchFamily="18" charset="0"/>
                <a:cs typeface="Times New Roman" panose="02020603050405020304" pitchFamily="18" charset="0"/>
              </a:rPr>
              <a:t> контролю;</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 </a:t>
            </a:r>
            <a:r>
              <a:rPr lang="ru-RU" sz="2700" dirty="0" err="1">
                <a:latin typeface="Times New Roman" panose="02020603050405020304" pitchFamily="18" charset="0"/>
                <a:cs typeface="Times New Roman" panose="02020603050405020304" pitchFamily="18" charset="0"/>
              </a:rPr>
              <a:t>методи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внутрішнього</a:t>
            </a:r>
            <a:r>
              <a:rPr lang="ru-RU" sz="2700" dirty="0">
                <a:latin typeface="Times New Roman" panose="02020603050405020304" pitchFamily="18" charset="0"/>
                <a:cs typeface="Times New Roman" panose="02020603050405020304" pitchFamily="18" charset="0"/>
              </a:rPr>
              <a:t> контролю.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Перша </a:t>
            </a:r>
            <a:r>
              <a:rPr lang="ru-RU" sz="2700" dirty="0" err="1">
                <a:latin typeface="Times New Roman" panose="02020603050405020304" pitchFamily="18" charset="0"/>
                <a:cs typeface="Times New Roman" panose="02020603050405020304" pitchFamily="18" charset="0"/>
              </a:rPr>
              <a:t>група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методів</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пов'язана</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співставленням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емпіричної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інформації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отриманої</a:t>
            </a:r>
            <a:r>
              <a:rPr lang="ru-RU" sz="2700" dirty="0">
                <a:latin typeface="Times New Roman" panose="02020603050405020304" pitchFamily="18" charset="0"/>
                <a:cs typeface="Times New Roman" panose="02020603050405020304" pitchFamily="18" charset="0"/>
              </a:rPr>
              <a:t> у конкретному </a:t>
            </a:r>
            <a:r>
              <a:rPr lang="ru-RU" sz="2700" dirty="0" err="1">
                <a:latin typeface="Times New Roman" panose="02020603050405020304" pitchFamily="18" charset="0"/>
                <a:cs typeface="Times New Roman" panose="02020603050405020304" pitchFamily="18" charset="0"/>
              </a:rPr>
              <a:t>дослідженні</a:t>
            </a:r>
            <a:r>
              <a:rPr lang="ru-RU" sz="2700" dirty="0">
                <a:latin typeface="Times New Roman" panose="02020603050405020304" pitchFamily="18" charset="0"/>
                <a:cs typeface="Times New Roman" panose="02020603050405020304" pitchFamily="18" charset="0"/>
              </a:rPr>
              <a:t> з будь-</a:t>
            </a:r>
            <a:r>
              <a:rPr lang="ru-RU" sz="2700" dirty="0" err="1">
                <a:latin typeface="Times New Roman" panose="02020603050405020304" pitchFamily="18" charset="0"/>
                <a:cs typeface="Times New Roman" panose="02020603050405020304" pitchFamily="18" charset="0"/>
              </a:rPr>
              <a:t>якою</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іншою</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зовнішньою</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інформацією</a:t>
            </a:r>
            <a:r>
              <a:rPr lang="ru-RU" sz="2700" dirty="0">
                <a:latin typeface="Times New Roman" panose="02020603050405020304" pitchFamily="18" charset="0"/>
                <a:cs typeface="Times New Roman" panose="02020603050405020304" pitchFamily="18" charset="0"/>
              </a:rPr>
              <a:t>, а друга </a:t>
            </a:r>
            <a:r>
              <a:rPr lang="ru-RU" sz="2700" dirty="0" err="1">
                <a:latin typeface="Times New Roman" panose="02020603050405020304" pitchFamily="18" charset="0"/>
                <a:cs typeface="Times New Roman" panose="02020603050405020304" pitchFamily="18" charset="0"/>
              </a:rPr>
              <a:t>група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безпосередньо</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пов’язана</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вивченням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розподілу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ознак</a:t>
            </a:r>
            <a:r>
              <a:rPr lang="ru-RU" sz="2700" dirty="0">
                <a:latin typeface="Times New Roman" panose="02020603050405020304" pitchFamily="18" charset="0"/>
                <a:cs typeface="Times New Roman" panose="02020603050405020304" pitchFamily="18" charset="0"/>
              </a:rPr>
              <a:t> у </a:t>
            </a:r>
            <a:r>
              <a:rPr lang="ru-RU" sz="2700" dirty="0" err="1">
                <a:latin typeface="Times New Roman" panose="02020603050405020304" pitchFamily="18" charset="0"/>
                <a:cs typeface="Times New Roman" panose="02020603050405020304" pitchFamily="18" charset="0"/>
              </a:rPr>
              <a:t>даному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соціологічному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дослідженні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dirty="0" smtClean="0"/>
              <a:t/>
            </a:r>
            <a:br>
              <a:rPr lang="ru-RU" dirty="0" smtClean="0"/>
            </a:br>
            <a:endParaRPr lang="ru-RU" dirty="0"/>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fontScale="90000"/>
          </a:bodyPr>
          <a:lstStyle/>
          <a:p>
            <a:r>
              <a:rPr lang="ru-RU" sz="2700" dirty="0" err="1">
                <a:latin typeface="Times New Roman" panose="02020603050405020304" pitchFamily="18" charset="0"/>
                <a:cs typeface="Times New Roman" panose="02020603050405020304" pitchFamily="18" charset="0"/>
              </a:rPr>
              <a:t>Що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стосується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першої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групи</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групи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методів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зовнішнього</a:t>
            </a:r>
            <a:r>
              <a:rPr lang="ru-RU" sz="2700" dirty="0">
                <a:latin typeface="Times New Roman" panose="02020603050405020304" pitchFamily="18" charset="0"/>
                <a:cs typeface="Times New Roman" panose="02020603050405020304" pitchFamily="18" charset="0"/>
              </a:rPr>
              <a:t> контролю </a:t>
            </a:r>
            <a:r>
              <a:rPr lang="ru-RU" sz="2700" dirty="0" err="1">
                <a:latin typeface="Times New Roman" panose="02020603050405020304" pitchFamily="18" charset="0"/>
                <a:cs typeface="Times New Roman" panose="02020603050405020304" pitchFamily="18" charset="0"/>
              </a:rPr>
              <a:t>надійності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соціологічної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інформації</a:t>
            </a:r>
            <a:r>
              <a:rPr lang="ru-RU" sz="2700" dirty="0">
                <a:latin typeface="Times New Roman" panose="02020603050405020304" pitchFamily="18" charset="0"/>
                <a:cs typeface="Times New Roman" panose="02020603050405020304" pitchFamily="18" charset="0"/>
              </a:rPr>
              <a:t>, то </a:t>
            </a:r>
            <a:r>
              <a:rPr lang="ru-RU" sz="2700" dirty="0" err="1">
                <a:latin typeface="Times New Roman" panose="02020603050405020304" pitchFamily="18" charset="0"/>
                <a:cs typeface="Times New Roman" panose="02020603050405020304" pitchFamily="18" charset="0"/>
              </a:rPr>
              <a:t>серед</a:t>
            </a:r>
            <a:r>
              <a:rPr lang="ru-RU" sz="2700" dirty="0">
                <a:latin typeface="Times New Roman" panose="02020603050405020304" pitchFamily="18" charset="0"/>
                <a:cs typeface="Times New Roman" panose="02020603050405020304" pitchFamily="18" charset="0"/>
              </a:rPr>
              <a:t> них </a:t>
            </a:r>
            <a:r>
              <a:rPr lang="ru-RU" sz="2700" dirty="0" err="1">
                <a:latin typeface="Times New Roman" panose="02020603050405020304" pitchFamily="18" charset="0"/>
                <a:cs typeface="Times New Roman" panose="02020603050405020304" pitchFamily="18" charset="0"/>
              </a:rPr>
              <a:t>виокремлюють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такі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1) контроль, </a:t>
            </a:r>
            <a:r>
              <a:rPr lang="ru-RU" sz="2700" dirty="0" err="1">
                <a:latin typeface="Times New Roman" panose="02020603050405020304" pitchFamily="18" charset="0"/>
                <a:cs typeface="Times New Roman" panose="02020603050405020304" pitchFamily="18" charset="0"/>
              </a:rPr>
              <a:t>зовнішній</a:t>
            </a:r>
            <a:r>
              <a:rPr lang="ru-RU" sz="2700" dirty="0">
                <a:latin typeface="Times New Roman" panose="02020603050405020304" pitchFamily="18" charset="0"/>
                <a:cs typeface="Times New Roman" panose="02020603050405020304" pitchFamily="18" charset="0"/>
              </a:rPr>
              <a:t> по </a:t>
            </a:r>
            <a:r>
              <a:rPr lang="ru-RU" sz="2700" dirty="0" err="1">
                <a:latin typeface="Times New Roman" panose="02020603050405020304" pitchFamily="18" charset="0"/>
                <a:cs typeface="Times New Roman" panose="02020603050405020304" pitchFamily="18" charset="0"/>
              </a:rPr>
              <a:t>відношенню</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даного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дослідження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тобто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зіставлення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отриманих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даними</a:t>
            </a:r>
            <a:r>
              <a:rPr lang="ru-RU" sz="2700" dirty="0">
                <a:latin typeface="Times New Roman" panose="02020603050405020304" pitchFamily="18" charset="0"/>
                <a:cs typeface="Times New Roman" panose="02020603050405020304" pitchFamily="18" charset="0"/>
              </a:rPr>
              <a:t> повторного </a:t>
            </a:r>
            <a:r>
              <a:rPr lang="ru-RU" sz="2700" dirty="0" err="1">
                <a:latin typeface="Times New Roman" panose="02020603050405020304" pitchFamily="18" charset="0"/>
                <a:cs typeface="Times New Roman" panose="02020603050405020304" pitchFamily="18" charset="0"/>
              </a:rPr>
              <a:t>виміру</a:t>
            </a:r>
            <a:r>
              <a:rPr lang="ru-RU" sz="2700" dirty="0">
                <a:latin typeface="Times New Roman" panose="02020603050405020304" pitchFamily="18" charset="0"/>
                <a:cs typeface="Times New Roman" panose="02020603050405020304" pitchFamily="18" charset="0"/>
              </a:rPr>
              <a:t> (метод </a:t>
            </a:r>
            <a:r>
              <a:rPr lang="ru-RU" sz="2700" dirty="0" err="1">
                <a:latin typeface="Times New Roman" panose="02020603050405020304" pitchFamily="18" charset="0"/>
                <a:cs typeface="Times New Roman" panose="02020603050405020304" pitchFamily="18" charset="0"/>
              </a:rPr>
              <a:t>повторної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перевірки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test retest);</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2) </a:t>
            </a:r>
            <a:r>
              <a:rPr lang="ru-RU" sz="2700" dirty="0">
                <a:latin typeface="Times New Roman" panose="02020603050405020304" pitchFamily="18" charset="0"/>
                <a:cs typeface="Times New Roman" panose="02020603050405020304" pitchFamily="18" charset="0"/>
              </a:rPr>
              <a:t>контроль, </a:t>
            </a:r>
            <a:r>
              <a:rPr lang="ru-RU" sz="2700" dirty="0" err="1">
                <a:latin typeface="Times New Roman" panose="02020603050405020304" pitchFamily="18" charset="0"/>
                <a:cs typeface="Times New Roman" panose="02020603050405020304" pitchFamily="18" charset="0"/>
              </a:rPr>
              <a:t>зовнішній</a:t>
            </a:r>
            <a:r>
              <a:rPr lang="ru-RU" sz="2700" dirty="0">
                <a:latin typeface="Times New Roman" panose="02020603050405020304" pitchFamily="18" charset="0"/>
                <a:cs typeface="Times New Roman" panose="02020603050405020304" pitchFamily="18" charset="0"/>
              </a:rPr>
              <a:t> по </a:t>
            </a:r>
            <a:r>
              <a:rPr lang="ru-RU" sz="2700" dirty="0" err="1">
                <a:latin typeface="Times New Roman" panose="02020603050405020304" pitchFamily="18" charset="0"/>
                <a:cs typeface="Times New Roman" panose="02020603050405020304" pitchFamily="18" charset="0"/>
              </a:rPr>
              <a:t>відношенню</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інструментарію</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дослідження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анкети</a:t>
            </a:r>
            <a:r>
              <a:rPr lang="ru-RU" sz="2700" dirty="0">
                <a:latin typeface="Times New Roman" panose="02020603050405020304" pitchFamily="18" charset="0"/>
                <a:cs typeface="Times New Roman" panose="02020603050405020304" pitchFamily="18" charset="0"/>
              </a:rPr>
              <a:t>), а </a:t>
            </a:r>
            <a:r>
              <a:rPr lang="ru-RU" sz="2700" dirty="0" err="1">
                <a:latin typeface="Times New Roman" panose="02020603050405020304" pitchFamily="18" charset="0"/>
                <a:cs typeface="Times New Roman" panose="02020603050405020304" pitchFamily="18" charset="0"/>
              </a:rPr>
              <a:t>також</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зіставлення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опитування</a:t>
            </a:r>
            <a:r>
              <a:rPr lang="ru-RU" sz="2700" dirty="0">
                <a:latin typeface="Times New Roman" panose="02020603050405020304" pitchFamily="18" charset="0"/>
                <a:cs typeface="Times New Roman" panose="02020603050405020304" pitchFamily="18" charset="0"/>
              </a:rPr>
              <a:t> з реальною </a:t>
            </a:r>
            <a:r>
              <a:rPr lang="ru-RU" sz="2700" dirty="0" err="1">
                <a:latin typeface="Times New Roman" panose="02020603050405020304" pitchFamily="18" charset="0"/>
                <a:cs typeface="Times New Roman" panose="02020603050405020304" pitchFamily="18" charset="0"/>
              </a:rPr>
              <a:t>поведінкою</a:t>
            </a:r>
            <a:r>
              <a:rPr lang="ru-RU" sz="2700" dirty="0">
                <a:latin typeface="Times New Roman" panose="02020603050405020304" pitchFamily="18" charset="0"/>
                <a:cs typeface="Times New Roman" panose="02020603050405020304" pitchFamily="18" charset="0"/>
              </a:rPr>
              <a:t> людей;</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3) контроль, </a:t>
            </a:r>
            <a:r>
              <a:rPr lang="ru-RU" sz="2700" dirty="0" err="1">
                <a:latin typeface="Times New Roman" panose="02020603050405020304" pitchFamily="18" charset="0"/>
                <a:cs typeface="Times New Roman" panose="02020603050405020304" pitchFamily="18" charset="0"/>
              </a:rPr>
              <a:t>зовнішній</a:t>
            </a:r>
            <a:r>
              <a:rPr lang="ru-RU" sz="2700" dirty="0">
                <a:latin typeface="Times New Roman" panose="02020603050405020304" pitchFamily="18" charset="0"/>
                <a:cs typeface="Times New Roman" panose="02020603050405020304" pitchFamily="18" charset="0"/>
              </a:rPr>
              <a:t> по </a:t>
            </a:r>
            <a:r>
              <a:rPr lang="ru-RU" sz="2700" dirty="0" err="1">
                <a:latin typeface="Times New Roman" panose="02020603050405020304" pitchFamily="18" charset="0"/>
                <a:cs typeface="Times New Roman" panose="02020603050405020304" pitchFamily="18" charset="0"/>
              </a:rPr>
              <a:t>відношенню</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дослідника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зіставлення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опитування</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даними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отриманими</a:t>
            </a:r>
            <a:r>
              <a:rPr lang="ru-RU" sz="2700" dirty="0">
                <a:latin typeface="Times New Roman" panose="02020603050405020304" pitchFamily="18" charset="0"/>
                <a:cs typeface="Times New Roman" panose="02020603050405020304" pitchFamily="18" charset="0"/>
              </a:rPr>
              <a:t> за </a:t>
            </a:r>
            <a:r>
              <a:rPr lang="ru-RU" sz="2700" dirty="0" err="1">
                <a:latin typeface="Times New Roman" panose="02020603050405020304" pitchFamily="18" charset="0"/>
                <a:cs typeface="Times New Roman" panose="02020603050405020304" pitchFamily="18" charset="0"/>
              </a:rPr>
              <a:t>допомогою</a:t>
            </a:r>
            <a:r>
              <a:rPr lang="ru-RU" sz="2700" dirty="0">
                <a:latin typeface="Times New Roman" panose="02020603050405020304" pitchFamily="18" charset="0"/>
                <a:cs typeface="Times New Roman" panose="02020603050405020304" pitchFamily="18" charset="0"/>
              </a:rPr>
              <a:t> того ж </a:t>
            </a:r>
            <a:r>
              <a:rPr lang="ru-RU" sz="2700" dirty="0" err="1">
                <a:latin typeface="Times New Roman" panose="02020603050405020304" pitchFamily="18" charset="0"/>
                <a:cs typeface="Times New Roman" panose="02020603050405020304" pitchFamily="18" charset="0"/>
              </a:rPr>
              <a:t>інструмента</a:t>
            </a:r>
            <a:r>
              <a:rPr lang="ru-RU" sz="2700" dirty="0">
                <a:latin typeface="Times New Roman" panose="02020603050405020304" pitchFamily="18" charset="0"/>
                <a:cs typeface="Times New Roman" panose="02020603050405020304" pitchFamily="18" charset="0"/>
              </a:rPr>
              <a:t> на тому ж </a:t>
            </a:r>
            <a:r>
              <a:rPr lang="ru-RU" sz="2700" dirty="0" err="1">
                <a:latin typeface="Times New Roman" panose="02020603050405020304" pitchFamily="18" charset="0"/>
                <a:cs typeface="Times New Roman" panose="02020603050405020304" pitchFamily="18" charset="0"/>
              </a:rPr>
              <a:t>масиві</a:t>
            </a:r>
            <a:r>
              <a:rPr lang="ru-RU" sz="2700" dirty="0">
                <a:latin typeface="Times New Roman" panose="02020603050405020304" pitchFamily="18" charset="0"/>
                <a:cs typeface="Times New Roman" panose="02020603050405020304" pitchFamily="18" charset="0"/>
              </a:rPr>
              <a:t>, але </a:t>
            </a:r>
            <a:r>
              <a:rPr lang="ru-RU" sz="2700" dirty="0" err="1">
                <a:latin typeface="Times New Roman" panose="02020603050405020304" pitchFamily="18" charset="0"/>
                <a:cs typeface="Times New Roman" panose="02020603050405020304" pitchFamily="18" charset="0"/>
              </a:rPr>
              <a:t>іншим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соціологом-дослідником</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4) контроль, </a:t>
            </a:r>
            <a:r>
              <a:rPr lang="ru-RU" sz="2700" dirty="0" err="1">
                <a:latin typeface="Times New Roman" panose="02020603050405020304" pitchFamily="18" charset="0"/>
                <a:cs typeface="Times New Roman" panose="02020603050405020304" pitchFamily="18" charset="0"/>
              </a:rPr>
              <a:t>зовнішній</a:t>
            </a:r>
            <a:r>
              <a:rPr lang="ru-RU" sz="2700" dirty="0">
                <a:latin typeface="Times New Roman" panose="02020603050405020304" pitchFamily="18" charset="0"/>
                <a:cs typeface="Times New Roman" panose="02020603050405020304" pitchFamily="18" charset="0"/>
              </a:rPr>
              <a:t> по </a:t>
            </a:r>
            <a:r>
              <a:rPr lang="ru-RU" sz="2700" dirty="0" err="1">
                <a:latin typeface="Times New Roman" panose="02020603050405020304" pitchFamily="18" charset="0"/>
                <a:cs typeface="Times New Roman" panose="02020603050405020304" pitchFamily="18" charset="0"/>
              </a:rPr>
              <a:t>відношенню</a:t>
            </a:r>
            <a:r>
              <a:rPr lang="ru-RU" sz="2700" dirty="0">
                <a:latin typeface="Times New Roman" panose="02020603050405020304" pitchFamily="18" charset="0"/>
                <a:cs typeface="Times New Roman" panose="02020603050405020304" pitchFamily="18" charset="0"/>
              </a:rPr>
              <a:t> до </a:t>
            </a:r>
            <a:r>
              <a:rPr lang="ru-RU" sz="2700" dirty="0" err="1" smtClean="0">
                <a:latin typeface="Times New Roman" panose="02020603050405020304" pitchFamily="18" charset="0"/>
                <a:cs typeface="Times New Roman" panose="02020603050405020304" pitchFamily="18" charset="0"/>
              </a:rPr>
              <a:t>об’єкта</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дослідження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тобто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зіставлення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опитування</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даними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отриманими</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іншому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соціальному</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об’єкті</a:t>
            </a:r>
            <a:r>
              <a:rPr lang="ru-RU" sz="2700" dirty="0">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3100" i="1" dirty="0">
                <a:latin typeface="Times New Roman" panose="02020603050405020304" pitchFamily="18" charset="0"/>
                <a:cs typeface="Times New Roman" panose="02020603050405020304" pitchFamily="18" charset="0"/>
              </a:rPr>
              <a:t>Друга </a:t>
            </a:r>
            <a:r>
              <a:rPr lang="ru-RU" sz="3100" i="1" dirty="0" err="1">
                <a:latin typeface="Times New Roman" panose="02020603050405020304" pitchFamily="18" charset="0"/>
                <a:cs typeface="Times New Roman" panose="02020603050405020304" pitchFamily="18" charset="0"/>
              </a:rPr>
              <a:t>група</a:t>
            </a:r>
            <a:r>
              <a:rPr lang="ru-RU" sz="3100" i="1" dirty="0">
                <a:latin typeface="Times New Roman" panose="02020603050405020304" pitchFamily="18" charset="0"/>
                <a:cs typeface="Times New Roman" panose="02020603050405020304" pitchFamily="18" charset="0"/>
              </a:rPr>
              <a:t> </a:t>
            </a:r>
            <a:r>
              <a:rPr lang="ru-RU" sz="3100" dirty="0" smtClean="0">
                <a:latin typeface="Times New Roman" panose="02020603050405020304" pitchFamily="18" charset="0"/>
                <a:cs typeface="Times New Roman" panose="02020603050405020304" pitchFamily="18" charset="0"/>
              </a:rPr>
              <a:t>– </a:t>
            </a:r>
            <a:r>
              <a:rPr lang="ru-RU" sz="3100" i="1" dirty="0" err="1">
                <a:latin typeface="Times New Roman" panose="02020603050405020304" pitchFamily="18" charset="0"/>
                <a:cs typeface="Times New Roman" panose="02020603050405020304" pitchFamily="18" charset="0"/>
              </a:rPr>
              <a:t>група</a:t>
            </a:r>
            <a:r>
              <a:rPr lang="ru-RU" sz="3100" i="1" dirty="0">
                <a:latin typeface="Times New Roman" panose="02020603050405020304" pitchFamily="18" charset="0"/>
                <a:cs typeface="Times New Roman" panose="02020603050405020304" pitchFamily="18" charset="0"/>
              </a:rPr>
              <a:t> </a:t>
            </a:r>
            <a:r>
              <a:rPr lang="ru-RU" sz="3100" i="1" dirty="0" err="1">
                <a:latin typeface="Times New Roman" panose="02020603050405020304" pitchFamily="18" charset="0"/>
                <a:cs typeface="Times New Roman" panose="02020603050405020304" pitchFamily="18" charset="0"/>
              </a:rPr>
              <a:t>методів</a:t>
            </a:r>
            <a:r>
              <a:rPr lang="ru-RU" sz="3100" i="1" dirty="0">
                <a:latin typeface="Times New Roman" panose="02020603050405020304" pitchFamily="18" charset="0"/>
                <a:cs typeface="Times New Roman" panose="02020603050405020304" pitchFamily="18" charset="0"/>
              </a:rPr>
              <a:t> </a:t>
            </a:r>
            <a:r>
              <a:rPr lang="ru-RU" sz="3100" i="1" dirty="0" err="1">
                <a:latin typeface="Times New Roman" panose="02020603050405020304" pitchFamily="18" charset="0"/>
                <a:cs typeface="Times New Roman" panose="02020603050405020304" pitchFamily="18" charset="0"/>
              </a:rPr>
              <a:t>внутрішнього</a:t>
            </a:r>
            <a:r>
              <a:rPr lang="ru-RU" sz="3100" i="1" dirty="0">
                <a:latin typeface="Times New Roman" panose="02020603050405020304" pitchFamily="18" charset="0"/>
                <a:cs typeface="Times New Roman" panose="02020603050405020304" pitchFamily="18" charset="0"/>
              </a:rPr>
              <a:t> контролю </a:t>
            </a:r>
            <a:r>
              <a:rPr lang="ru-RU" sz="3100" dirty="0" err="1">
                <a:latin typeface="Times New Roman" panose="02020603050405020304" pitchFamily="18" charset="0"/>
                <a:cs typeface="Times New Roman" panose="02020603050405020304" pitchFamily="18" charset="0"/>
              </a:rPr>
              <a:t>надійності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соціологічної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інформації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може</a:t>
            </a:r>
            <a:r>
              <a:rPr lang="ru-RU" sz="3100" dirty="0">
                <a:latin typeface="Times New Roman" panose="02020603050405020304" pitchFamily="18" charset="0"/>
                <a:cs typeface="Times New Roman" panose="02020603050405020304" pitchFamily="18" charset="0"/>
              </a:rPr>
              <a:t> бути </a:t>
            </a:r>
            <a:r>
              <a:rPr lang="ru-RU" sz="3100" dirty="0" err="1">
                <a:latin typeface="Times New Roman" panose="02020603050405020304" pitchFamily="18" charset="0"/>
                <a:cs typeface="Times New Roman" panose="02020603050405020304" pitchFamily="18" charset="0"/>
              </a:rPr>
              <a:t>визначена</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наступним</a:t>
            </a:r>
            <a:r>
              <a:rPr lang="ru-RU" sz="3100" dirty="0">
                <a:latin typeface="Times New Roman" panose="02020603050405020304" pitchFamily="18" charset="0"/>
                <a:cs typeface="Times New Roman" panose="02020603050405020304" pitchFamily="18" charset="0"/>
              </a:rPr>
              <a:t> чином:</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1) </a:t>
            </a:r>
            <a:r>
              <a:rPr lang="ru-RU" sz="3100" dirty="0" err="1">
                <a:latin typeface="Times New Roman" panose="02020603050405020304" pitchFamily="18" charset="0"/>
                <a:cs typeface="Times New Roman" panose="02020603050405020304" pitchFamily="18" charset="0"/>
              </a:rPr>
              <a:t>вивчення</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розподілу</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даної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ознаки</a:t>
            </a:r>
            <a:r>
              <a:rPr lang="ru-RU" sz="3100" dirty="0">
                <a:latin typeface="Times New Roman" panose="02020603050405020304" pitchFamily="18" charset="0"/>
                <a:cs typeface="Times New Roman" panose="02020603050405020304" pitchFamily="18" charset="0"/>
              </a:rPr>
              <a:t> по </a:t>
            </a:r>
            <a:r>
              <a:rPr lang="ru-RU" sz="3100" dirty="0" err="1">
                <a:latin typeface="Times New Roman" panose="02020603050405020304" pitchFamily="18" charset="0"/>
                <a:cs typeface="Times New Roman" panose="02020603050405020304" pitchFamily="18" charset="0"/>
              </a:rPr>
              <a:t>всій</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вибірці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виявлення</a:t>
            </a:r>
            <a:r>
              <a:rPr lang="ru-RU" sz="3100" dirty="0">
                <a:latin typeface="Times New Roman" panose="02020603050405020304" pitchFamily="18" charset="0"/>
                <a:cs typeface="Times New Roman" panose="02020603050405020304" pitchFamily="18" charset="0"/>
              </a:rPr>
              <a:t> </a:t>
            </a:r>
            <a:r>
              <a:rPr lang="uk-UA" sz="3100" dirty="0">
                <a:latin typeface="Times New Roman" panose="02020603050405020304" pitchFamily="18" charset="0"/>
                <a:cs typeface="Times New Roman" panose="02020603050405020304" pitchFamily="18" charset="0"/>
              </a:rPr>
              <a:t>«</a:t>
            </a:r>
            <a:r>
              <a:rPr lang="ru-RU" sz="3100" dirty="0" err="1">
                <a:latin typeface="Times New Roman" panose="02020603050405020304" pitchFamily="18" charset="0"/>
                <a:cs typeface="Times New Roman" panose="02020603050405020304" pitchFamily="18" charset="0"/>
              </a:rPr>
              <a:t>непрацюючих</a:t>
            </a:r>
            <a:r>
              <a:rPr lang="uk-UA" sz="3100" dirty="0">
                <a:latin typeface="Times New Roman" panose="02020603050405020304" pitchFamily="18" charset="0"/>
                <a:cs typeface="Times New Roman" panose="02020603050405020304" pitchFamily="18" charset="0"/>
              </a:rPr>
              <a:t>»</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питань</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або</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градації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питань</a:t>
            </a:r>
            <a:r>
              <a:rPr lang="uk-UA"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відповідність</a:t>
            </a:r>
            <a:r>
              <a:rPr lang="ru-RU" sz="3100" dirty="0">
                <a:latin typeface="Times New Roman" panose="02020603050405020304" pitchFamily="18" charset="0"/>
                <a:cs typeface="Times New Roman" panose="02020603050405020304" pitchFamily="18" charset="0"/>
              </a:rPr>
              <a:t> нормальному </a:t>
            </a:r>
            <a:r>
              <a:rPr lang="ru-RU" sz="3100" dirty="0" err="1">
                <a:latin typeface="Times New Roman" panose="02020603050405020304" pitchFamily="18" charset="0"/>
                <a:cs typeface="Times New Roman" panose="02020603050405020304" pitchFamily="18" charset="0"/>
              </a:rPr>
              <a:t>розподілу</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значень</a:t>
            </a:r>
            <a:r>
              <a:rPr lang="uk-UA" sz="3100" dirty="0">
                <a:latin typeface="Times New Roman" panose="02020603050405020304" pitchFamily="18" charset="0"/>
                <a:cs typeface="Times New Roman" panose="02020603050405020304" pitchFamily="18" charset="0"/>
              </a:rPr>
              <a:t> тощо</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2) </a:t>
            </a:r>
            <a:r>
              <a:rPr lang="ru-RU" sz="3100" dirty="0" err="1">
                <a:latin typeface="Times New Roman" panose="02020603050405020304" pitchFamily="18" charset="0"/>
                <a:cs typeface="Times New Roman" panose="02020603050405020304" pitchFamily="18" charset="0"/>
              </a:rPr>
              <a:t>зіставлення</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розподілу</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різних</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ознак</a:t>
            </a:r>
            <a:r>
              <a:rPr lang="ru-RU" sz="3100" dirty="0">
                <a:latin typeface="Times New Roman" panose="02020603050405020304" pitchFamily="18" charset="0"/>
                <a:cs typeface="Times New Roman" panose="02020603050405020304" pitchFamily="18" charset="0"/>
              </a:rPr>
              <a:t> по </a:t>
            </a:r>
            <a:r>
              <a:rPr lang="ru-RU" sz="3100" dirty="0" err="1">
                <a:latin typeface="Times New Roman" panose="02020603050405020304" pitchFamily="18" charset="0"/>
                <a:cs typeface="Times New Roman" panose="02020603050405020304" pitchFamily="18" charset="0"/>
              </a:rPr>
              <a:t>всьому</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масиву</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3) </a:t>
            </a:r>
            <a:r>
              <a:rPr lang="ru-RU" sz="3100" dirty="0" err="1">
                <a:latin typeface="Times New Roman" panose="02020603050405020304" pitchFamily="18" charset="0"/>
                <a:cs typeface="Times New Roman" panose="02020603050405020304" pitchFamily="18" charset="0"/>
              </a:rPr>
              <a:t>вивчення</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розподілу</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ознак</a:t>
            </a:r>
            <a:r>
              <a:rPr lang="ru-RU" sz="3100" dirty="0">
                <a:latin typeface="Times New Roman" panose="02020603050405020304" pitchFamily="18" charset="0"/>
                <a:cs typeface="Times New Roman" panose="02020603050405020304" pitchFamily="18" charset="0"/>
              </a:rPr>
              <a:t> у </a:t>
            </a:r>
            <a:r>
              <a:rPr lang="ru-RU" sz="3100" dirty="0" err="1">
                <a:latin typeface="Times New Roman" panose="02020603050405020304" pitchFamily="18" charset="0"/>
                <a:cs typeface="Times New Roman" panose="02020603050405020304" pitchFamily="18" charset="0"/>
              </a:rPr>
              <a:t>різних</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підвибірках</a:t>
            </a:r>
            <a:r>
              <a:rPr lang="uk-UA" sz="3100" dirty="0">
                <a:latin typeface="Times New Roman" panose="02020603050405020304" pitchFamily="18" charset="0"/>
                <a:cs typeface="Times New Roman" panose="02020603050405020304" pitchFamily="18" charset="0"/>
              </a:rPr>
              <a:t>.</a:t>
            </a:r>
            <a:r>
              <a:rPr lang="ru-RU" dirty="0"/>
              <a:t/>
            </a:r>
            <a:br>
              <a:rPr lang="ru-RU" dirty="0"/>
            </a:br>
            <a:r>
              <a:rPr lang="ru-RU" dirty="0"/>
              <a:t>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a:bodyPr>
          <a:lstStyle/>
          <a:p>
            <a:r>
              <a:rPr lang="uk-UA" b="1" dirty="0" smtClean="0">
                <a:latin typeface="Times New Roman" panose="02020603050405020304" pitchFamily="18" charset="0"/>
                <a:cs typeface="Times New Roman" panose="02020603050405020304" pitchFamily="18" charset="0"/>
              </a:rPr>
              <a:t>Завдання</a:t>
            </a: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Створити по три анкетних питання та варіанти відповідей на них на об’єктивні та суб’єктивні критерії.</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Завдання надіслати через систему </a:t>
            </a:r>
            <a:r>
              <a:rPr lang="en-US" dirty="0" err="1" smtClean="0">
                <a:latin typeface="Times New Roman" panose="02020603050405020304" pitchFamily="18" charset="0"/>
                <a:cs typeface="Times New Roman" panose="02020603050405020304" pitchFamily="18" charset="0"/>
              </a:rPr>
              <a:t>moodle</a:t>
            </a: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ЗНУ.</a:t>
            </a:r>
            <a:r>
              <a:rPr lang="ru-RU" dirty="0"/>
              <a:t/>
            </a:r>
            <a:br>
              <a:rPr lang="ru-RU" dirty="0"/>
            </a:br>
            <a:r>
              <a:rPr lang="ru-RU" dirty="0"/>
              <a:t>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30274148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107</TotalTime>
  <Words>102</Words>
  <Application>Microsoft Office PowerPoint</Application>
  <PresentationFormat>Широкоэкранный</PresentationFormat>
  <Paragraphs>10</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Century Gothic</vt:lpstr>
      <vt:lpstr>Times New Roman</vt:lpstr>
      <vt:lpstr>Wingdings 3</vt:lpstr>
      <vt:lpstr>Легкий дым</vt:lpstr>
      <vt:lpstr>ВСТУП ДО НАВЧАЛЬНОЇ ДИСЦИПЛІНИ</vt:lpstr>
      <vt:lpstr>План. 1. Поняття надійності та валідності соціологічної інформації. 2. Методи підвищення надійності соціологічної інформації.    </vt:lpstr>
      <vt:lpstr>Питання 1 Під надійністю соціологічної інформації, розуміють загальну характеристику емпіричних даних, отриманих під час проведення соціологічних досліджень. Надійною називають таку інформацію, у якої: 1) відсутні невраховані помилки, тобто такі, величину котoрих соціолог-дослідник не в змозі оцінити; 2) кількість врахованих помилок не перевищує деякої заданої величини.  </vt:lpstr>
      <vt:lpstr>Помилки розподіляють на дві групи:  1) інструментальні, пов’язані головним чином із інструментарієм дослідження, методикою, технікою і процедурою збирання даних;  2) теоретичні (або логічні), пов’язані, як правило, з недосконалістю теорії, покладеної в основу використовуваного засобу виміру. Валідність соціологічної інформації – ступінь відсутності в інформації теоретичних помилок, тобто помилок, пов'язаних з хибними початковими теоретичними засадами при розробці методики дослідження, з невідповідністю між кількісною моделлю та емпіричною системою, що вивчається тощо. Інформацію вважають валідною, якщо дослідник виміряє саме ту властивість об'єкта, яка й має бути виміряна.  </vt:lpstr>
      <vt:lpstr>Виділяють два види валідности – теоретичну (концептуальну, конструктивну) і емпіричну (валідність за критерієм). З теоретичною валідністю дослідник має справу найчастіше тоді, коли його методика призначена для вимірювання запропонованого ним теоретичного поняття (конструкта), наприклад «соціальна активність». Емпірична валідність визначається відповідністю інформації, отриманої за допомогою методики, іншій інформації, яка вже отримана за допомогою більш обґрунтованої методики (остання має назву критерію валідності). Процес емпіричного визначення валідності методики дослідження за допомогою критерію валідності називають валідизацією. Соціологічні ознаки можуть бути класифіковані залежно від того, який тип еталона використовується для їх валідизації. Самі ж еталони (еталонні критерії) можуть бути поділені на об’єктивні та суб'єктивні. Об’єктивні еталонні критерії – підлягають безпосередній фіксації або можуть бути документально підтверджені (вік, стать, тощо). Суб’єктивні еталонні критерії в свою чергу поділяють на два види: інформація, отримана від самого респондента (самооцінний критерій), та інформація, що отримана від інших осіб (експерта).   </vt:lpstr>
      <vt:lpstr>Питання 2  Методи підвищення надійності соціологічної інформації – це способи врахування помилок або контролю надійності емпіричних даних.  Усю сукупність цих методів можна розподілити на дві групи:  1) методи зовнішнього контролю; 2) методи внутрішнього контролю.  Перша група цих методів пов'язана із співставленням емпіричної інформації, отриманої у конкретному дослідженні з будь-якою іншою зовнішньою інформацією, а друга група безпосередньо пов’язана із вивченням розподілу ознак у даному соціологічному дослідженні.  </vt:lpstr>
      <vt:lpstr>Що стосується першої групи – групи методів зовнішнього контролю надійності соціологічної інформації, то серед них виокремлюють такі: 1) контроль, зовнішній по відношенню до даного дослідження, тобто зіставлення отриманих даних із даними повторного виміру (метод повторної перевірки або test retest); 2) контроль, зовнішній по відношенню до інструментарію дослідження (даної анкети), а також зіставлення даних опитування з реальною поведінкою людей; 3) контроль, зовнішній по відношенню до дослідника, або зіставлення даних опитування з даними, отриманими за допомогою того ж інструмента на тому ж масиві, але іншим соціологом-дослідником; 4) контроль, зовнішній по відношенню до об’єкта дослідження, тобто зіставлення даних опитування з даними, отриманими на іншому соціальному об’єкті.   </vt:lpstr>
      <vt:lpstr>Друга група – група методів внутрішнього контролю надійності соціологічної інформації може бути визначена наступним чином: 1) вивчення розподілу даної ознаки по всій вибірці (виявлення «непрацюючих» питань або градації питань, відповідність нормальному розподілу значень тощо); 2) зіставлення розподілу різних ознак по всьому масиву; 3) вивчення розподілу ознак у різних підвибірках.     </vt:lpstr>
      <vt:lpstr>Завдання Створити по три анкетних питання та варіанти відповідей на них на об’єктивні та суб’єктивні критерії. Завдання надіслати через систему moodle ЗНУ.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11</cp:revision>
  <dcterms:created xsi:type="dcterms:W3CDTF">2020-09-04T19:13:21Z</dcterms:created>
  <dcterms:modified xsi:type="dcterms:W3CDTF">2021-02-25T19:45:24Z</dcterms:modified>
</cp:coreProperties>
</file>