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Загальна характеристика судової санації.</a:t>
            </a:r>
            <a:br>
              <a:rPr lang="uk-UA" sz="3200" dirty="0" smtClean="0"/>
            </a:br>
            <a:r>
              <a:rPr lang="uk-UA" sz="3200" dirty="0" smtClean="0"/>
              <a:t>2. Сутність та значення мирової угоди при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smtClean="0"/>
              <a:t>Тема </a:t>
            </a:r>
            <a:r>
              <a:rPr lang="uk-UA" b="1" smtClean="0"/>
              <a:t>11. </a:t>
            </a:r>
            <a:r>
              <a:rPr lang="uk-UA" b="1" dirty="0" smtClean="0"/>
              <a:t>Санація підприємств у судовому порядку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Від імені боржника мирову угоду у процедурі розпорядження майном укладають </a:t>
            </a:r>
            <a:r>
              <a:rPr lang="uk-UA" sz="2100" dirty="0"/>
              <a:t>сам боржник-підприємець, керівник боржника, повноваження якого як законного представника визначні у статутних документах відповідної юридичної особи, чи арбітражні керуючі у процедурі судової санації та ліквідації. У процедурі санації такою особою є керуючий санацією, а у ліквідаційній процедурі - ліквідатор.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 </a:t>
            </a:r>
            <a:r>
              <a:rPr lang="uk-UA" sz="2100" b="1" dirty="0"/>
              <a:t>імені кредиторів рішення про укладання мирової угоди приймається комітетом кредиторів. </a:t>
            </a:r>
            <a:r>
              <a:rPr lang="uk-UA" sz="2100" dirty="0"/>
              <a:t>Таке рішення приймається простою більшістю голосів кредиторів - членів комітету. Необхідною умовою затвердження мирової угоди визначається наявність письмової згоди на її укладання кредиторів, вимоги яких забезпечені заставою (забезпечених кредиторів), процедура схвалення така ж як і при санації. Підписує мирову угоду від імені кредиторів голова комітету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 </a:t>
            </a:r>
            <a:r>
              <a:rPr lang="uk-UA" sz="2100" b="1" dirty="0"/>
              <a:t>імені державних органів, які мають право брати участь у справі про банкрутство з боку кредиторів</a:t>
            </a:r>
            <a:r>
              <a:rPr lang="uk-UA" sz="2100" dirty="0"/>
              <a:t>, мирову угоду підписує керівник відповідного органу за місцезнаходженням боржника.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Після </a:t>
            </a:r>
            <a:r>
              <a:rPr lang="uk-UA" sz="2100" b="1" dirty="0"/>
              <a:t>затвердження господарським судом мирової угоди, вона стає обов'язковою для боржника (банкрута) та кредиторів. Одностороння відмова від мирової угоди не допускається.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394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Крім відстрочки та/або розстрочки, а також прощення (списання) кредиторами боргів боржника в умовах мирової угоди може передбачатися також виконання зобов'язань боржника третіми особами, обмін вимог кредиторів на акції боржника (якщо боржник є акціонерним товариством) та задоволення вимог кредиторів іншими способами, що не суперечать закону.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Арбітражний </a:t>
            </a:r>
            <a:r>
              <a:rPr lang="uk-UA" sz="2100" b="1" dirty="0"/>
              <a:t>керуючий протягом п'яти днів з дня укладання мирової угоди повинен подати до господарського суду заяву про затвердження мирової угоди. До такої заяви крім тексту мирової угоди додаються:</a:t>
            </a:r>
          </a:p>
          <a:p>
            <a:pPr marL="0" indent="0" algn="just">
              <a:buNone/>
            </a:pPr>
            <a:r>
              <a:rPr lang="uk-UA" sz="2100" dirty="0"/>
              <a:t>- протокол засідання комітету кредиторів, на якому було прийнято рішення про укладання мирової угоди;</a:t>
            </a:r>
          </a:p>
          <a:p>
            <a:pPr marL="0" indent="0" algn="just">
              <a:buNone/>
            </a:pPr>
            <a:r>
              <a:rPr lang="uk-UA" sz="2100" dirty="0"/>
              <a:t>- список кредиторів із зазначенням поштової адреси, номеру (коду), що ідентифікує платника податків, та суми заборгованості;</a:t>
            </a:r>
          </a:p>
          <a:p>
            <a:pPr marL="0" indent="0" algn="just">
              <a:buNone/>
            </a:pPr>
            <a:r>
              <a:rPr lang="uk-UA" sz="2100" dirty="0"/>
              <a:t>- зобов'язання боржника щодо відшкодування усіх витрат, відшкодування яких передбачено у першу чергу, крім вимог кредиторів, забезпечених заставою;</a:t>
            </a:r>
          </a:p>
          <a:p>
            <a:pPr marL="0" indent="0" algn="just">
              <a:buNone/>
            </a:pPr>
            <a:r>
              <a:rPr lang="uk-UA" sz="2100" dirty="0"/>
              <a:t>– попереднє погодження мирової угоди органом, уповноваженим управляти державним майном, стосовно державних підприємств або підприємств, у статутному капіталі яких частка державної власності перевищує 50 відсотків.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54108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Господарський суд має право відмовити у затвердженні мирової угоди </a:t>
            </a:r>
            <a:r>
              <a:rPr lang="uk-UA" sz="2100" dirty="0" smtClean="0"/>
              <a:t>тільки у разі порушення порядку укладання мирової угоди або коли умови мирової угоди суперечать законодавству. У разі винесення господарським судом ухвали про відмову в затвердженні мирової угоди вона вважається неукладеною. Винесення господарським судом ухвали про відмову у затвердженні мирової угоди не перешкоджає укладенню нової мирової угоди з іншими умовами.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заявою будь-кого з кредиторів мирова угода може бути визнана господарським судом недійсною, </a:t>
            </a:r>
            <a:r>
              <a:rPr lang="uk-UA" sz="2100" dirty="0" smtClean="0"/>
              <a:t>якщо боржником подані недостовірні відомості про своє майно в бухгалтерському балансі або в інших документах, що свідчать про фінансове та майнове становище боржника, а також коли існують побоювання, що виконання мирової угоди призведе боржника до банкрутства. Розгляд підстав для такого рішення та прийняття відповідного рішення відбувається у межах провадження у справі про банкрутство з виконанням вимог процесуального законодавства.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може бути розірвана також </a:t>
            </a:r>
            <a:r>
              <a:rPr lang="uk-UA" sz="2100" dirty="0" smtClean="0"/>
              <a:t>за рішенням господарського суду у разі невиконання боржником умови мирової угоди щодо не менш як третини вимог кредиторів або вчиненні боржником дій, які завдають збитків чи порушують права та законні інтереси кредиторів</a:t>
            </a:r>
            <a:r>
              <a:rPr lang="ru-RU" sz="2100" dirty="0" smtClean="0"/>
              <a:t>.</a:t>
            </a:r>
            <a:endParaRPr lang="ru-RU" sz="21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5137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dirty="0" smtClean="0"/>
          </a:p>
          <a:p>
            <a:pPr algn="ctr"/>
            <a:r>
              <a:rPr lang="uk-UA" b="1" dirty="0" smtClean="0"/>
              <a:t>Господарський суд за клопотанням комітету кредиторів (не більше 7 осіб) у строк, що не перевищує строку дії процедури розпорядження майном, приймає рішення про проведення санації боржника.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Перші збори кредиторів вважаються повноважними, якщо на них присутні кредитори, що мають не менше ніж дві треті голосів. Наступні збори вважаються повноважними у разі присутності на них кредиторів, що мають більше половини голосів.</a:t>
            </a:r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На перших зборах кредиторів обирається комітет кредиторів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b="1" dirty="0" smtClean="0"/>
              <a:t>Санація запроваджується на строк не більше шести місяців, але за клопотанням комітету кредиторів чи керуючого санацією або інвесторів цей строк може бути продовжений ще до дванадцяти місяців або скорочений.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З дня винесення ухвали про санацію настають важливі правові наслідки, серед яких основним є припинення повноваження органів управління боржника (керівника підприємства, його органів) - управління боржником переходить до керуючого санацією</a:t>
            </a:r>
            <a:r>
              <a:rPr lang="ru-RU" sz="2400" b="1" dirty="0" smtClean="0"/>
              <a:t>.</a:t>
            </a:r>
            <a:endParaRPr lang="ru-RU" sz="2400" b="1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Комітет кредиторів бере участь в ухваленні рішення про погодження кандидатури керуючого санацією, вибір інвестора (</a:t>
            </a:r>
            <a:r>
              <a:rPr lang="uk-UA" sz="2100" b="1" dirty="0" err="1"/>
              <a:t>ів</a:t>
            </a:r>
            <a:r>
              <a:rPr lang="uk-UA" sz="2100" b="1" dirty="0"/>
              <a:t>), схвалення плану санації боржника.</a:t>
            </a:r>
          </a:p>
          <a:p>
            <a:pPr marL="0" indent="0" algn="ctr">
              <a:buNone/>
            </a:pPr>
            <a:r>
              <a:rPr lang="uk-UA" sz="2100" b="1" dirty="0"/>
              <a:t>Після відкриття процедури санації суд призначає керуючого санацією.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Органи </a:t>
            </a:r>
            <a:r>
              <a:rPr lang="uk-UA" sz="2100" b="1" dirty="0"/>
              <a:t>управління боржника протягом трьох днів з дня прийняття рішення про санацію та призначення керуючого санацією зобов'язанні забезпечити передачу керуючому санацією бухгалтерської та іншої документації боржника, печаток і штампів, матеріальних та інших цінностей.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Кандидатури </a:t>
            </a:r>
            <a:r>
              <a:rPr lang="uk-UA" sz="2100" b="1" dirty="0"/>
              <a:t>на виконання функцій керуючого санацією та інвестора (</a:t>
            </a:r>
            <a:r>
              <a:rPr lang="uk-UA" sz="2100" b="1" dirty="0" err="1"/>
              <a:t>ів</a:t>
            </a:r>
            <a:r>
              <a:rPr lang="uk-UA" sz="2100" b="1" dirty="0"/>
              <a:t>) можуть бути запропоновані комітету кредиторів будь-яким із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Прийнявши </a:t>
            </a:r>
            <a:r>
              <a:rPr lang="uk-UA" sz="2100" b="1" dirty="0"/>
              <a:t>справи по управлінню підприємством-боржником, керуючий санацією отримує право самостійно розпоряджатися майном боржника з урахуванням обмежень, що передбачені законодавством про банкрутство. Він також може укладати від імені боржника цивільно-правові угоди, включаючи мирову угоду.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Керуючий </a:t>
            </a:r>
            <a:r>
              <a:rPr lang="uk-UA" sz="2100" b="1" dirty="0"/>
              <a:t>санацією зобов'язаний прийняти в господарське відання майно боржника та організувати проведення його інвентаризації, організувати ведення бухгалтерського і статистичного обліку та фінансової звітності, відкрити спеціальний рахунок для забезпечення проведення санації та розрахунків з кредиторами.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Крім </a:t>
            </a:r>
            <a:r>
              <a:rPr lang="uk-UA" sz="2100" b="1" dirty="0"/>
              <a:t>того, керуючий санацією здійснює заходи щодо стягнення дебіторської заборгованості перед боржником, може заявляти в установленому порядку заперечення щодо заявлених до боржника вимог кредиторів, розглядає вимоги кредиторів щодо зобов'язань боржника, які виникли після порушення справи про банкрутство у процедурі розпорядження майном боржника та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dirty="0"/>
              <a:t>Значні угоди та угоди, щодо яких є заінтересованість, укладаються керуючим санацією тільки за згодою комітету кредиторів. </a:t>
            </a:r>
            <a:r>
              <a:rPr lang="uk-UA" sz="2100" b="1" dirty="0"/>
              <a:t>Значними угодами</a:t>
            </a:r>
            <a:r>
              <a:rPr lang="uk-UA" sz="2100" dirty="0"/>
              <a:t> визначаються угоди щодо розпорядження майном боржника, балансова вартість якого перевищує </a:t>
            </a:r>
            <a:r>
              <a:rPr lang="uk-UA" sz="2100" b="1" dirty="0"/>
              <a:t>один відсоток балансової вартості активів боржника на день укладання угоди</a:t>
            </a:r>
            <a:r>
              <a:rPr lang="uk-UA" sz="2100" dirty="0"/>
              <a:t>.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r>
              <a:rPr lang="uk-UA" sz="2100" dirty="0" smtClean="0"/>
              <a:t>Керуючий </a:t>
            </a:r>
            <a:r>
              <a:rPr lang="uk-UA" sz="2100" dirty="0"/>
              <a:t>санацією у тримісячний строк з дня прийняття рішення про санацію має право відмовитися від виконання договорів боржника, укладених до порушення провадження у справі про банкрутство, не виконаних повністю або частково, якщо:</a:t>
            </a:r>
          </a:p>
          <a:p>
            <a:pPr marL="0" indent="0" algn="just">
              <a:buNone/>
            </a:pPr>
            <a:r>
              <a:rPr lang="uk-UA" sz="2100" dirty="0"/>
              <a:t>- виконання договору завдає збитків боржнику;</a:t>
            </a:r>
          </a:p>
          <a:p>
            <a:pPr marL="0" indent="0" algn="just">
              <a:buNone/>
            </a:pPr>
            <a:r>
              <a:rPr lang="uk-UA" sz="2100" dirty="0"/>
              <a:t>- договір є довгостроковим, строк якого є більший за рік або розрахований на одержання позитивних результатів для боржника в довгостроковій перспективі;</a:t>
            </a:r>
          </a:p>
          <a:p>
            <a:pPr marL="0" indent="0" algn="just">
              <a:buNone/>
            </a:pPr>
            <a:r>
              <a:rPr lang="uk-UA" sz="2100" dirty="0"/>
              <a:t>- виконання договору створює умови, що перешкоджають відновленню платоспроможності </a:t>
            </a:r>
            <a:r>
              <a:rPr lang="uk-UA" sz="2100" dirty="0" smtClean="0"/>
              <a:t>боржника.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У процедурі судової санації керуючий санацією розробляє план санації боржника.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Протягом </a:t>
            </a:r>
            <a:r>
              <a:rPr lang="uk-UA" sz="2100" b="1" dirty="0"/>
              <a:t>трьох місяців з дня винесення ухвали про санацію боржника керуючий санацією, зобов’язаний подати господарському суду розроблений та схвалений комітетом кредиторів план санації боржника. У разі наявності інвесторів план санації розробляється та погоджується за участю інвесторів.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санації боржника попередньо погоджений з боржником, керуючий санацією повинен подати на затвердження комітету кредиторів. План санації вважається схваленим, якщо він підтриманий на засіданні комітету кредиторів більш як половиною голосів кредиторів - членів комітету кредиторів.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Комітет </a:t>
            </a:r>
            <a:r>
              <a:rPr lang="uk-UA" sz="2100" b="1" dirty="0"/>
              <a:t>кредиторів може прийняти одне з таких рішень</a:t>
            </a:r>
            <a:r>
              <a:rPr lang="uk-UA" sz="2100" b="1" dirty="0" smtClean="0"/>
              <a:t>: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схвалити план санації та подати його до господарського суду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відхилити план санації і звернутися до господарського суду з клопотанням про визнання боржника банкрутом і відкриття ліквідаційної процедури</a:t>
            </a:r>
            <a:r>
              <a:rPr lang="uk-UA" sz="2100" dirty="0" smtClean="0"/>
              <a:t>;</a:t>
            </a:r>
          </a:p>
          <a:p>
            <a:pPr marL="0" indent="0" algn="just">
              <a:buNone/>
            </a:pPr>
            <a:r>
              <a:rPr lang="uk-UA" sz="2100" dirty="0" smtClean="0"/>
              <a:t>– </a:t>
            </a:r>
            <a:r>
              <a:rPr lang="uk-UA" sz="2100" dirty="0"/>
              <a:t>відхилити план санації, звернутися до господарського суду з клопотанням про усунення арбітражного керуючого від виконання ним обов’язків керуючого санацією та про призначення нового керуючого санацією</a:t>
            </a:r>
            <a:r>
              <a:rPr lang="uk-UA" sz="2100" dirty="0" smtClean="0"/>
              <a:t>. Зазначене </a:t>
            </a:r>
            <a:r>
              <a:rPr lang="uk-UA" sz="2100" dirty="0"/>
              <a:t>рішення має містити дату скликання чергового засідання комітету кредиторів для розгляду нового плану санації.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2776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Керуючий санацією здійснює контроль за виконанням плану санації і щоквартально звітує перед комітетом кредиторів про хід його виконання.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Якщо </a:t>
            </a:r>
            <a:r>
              <a:rPr lang="uk-UA" sz="2100" b="1" dirty="0"/>
              <a:t>протягом шести місяців з дня винесення ухвали про санацію в господарський суд не буде подано плану санації боржника, господарський суд має право прийняти рішення про визнання боржника банкрутом і розпочати ліквідаційну процедуру.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За </a:t>
            </a:r>
            <a:r>
              <a:rPr lang="uk-UA" sz="2100" b="1" dirty="0"/>
              <a:t>п'ятнадцять днів до закінчення санації керуючий санацією зобов'язаний надати зборам кредиторів письмовий звіт і повідомити їх про час і місце проведення зборів.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Звіт </a:t>
            </a:r>
            <a:r>
              <a:rPr lang="uk-UA" sz="2100" b="1" dirty="0"/>
              <a:t>керуючого санацією повинен містити:</a:t>
            </a:r>
          </a:p>
          <a:p>
            <a:pPr marL="0" indent="0" algn="just">
              <a:buNone/>
            </a:pPr>
            <a:r>
              <a:rPr lang="uk-UA" sz="2100" dirty="0"/>
              <a:t>- баланс боржника на останню звітну дату;</a:t>
            </a:r>
          </a:p>
          <a:p>
            <a:pPr marL="0" indent="0" algn="just">
              <a:buNone/>
            </a:pPr>
            <a:r>
              <a:rPr lang="uk-UA" sz="2100" dirty="0"/>
              <a:t>- рахунок прибутків і збитків боржника;</a:t>
            </a:r>
          </a:p>
          <a:p>
            <a:pPr marL="0" indent="0" algn="just">
              <a:buNone/>
            </a:pPr>
            <a:r>
              <a:rPr lang="uk-UA" sz="2100" dirty="0"/>
              <a:t>- відомості про наявність у боржника коштів, які можуть бути спрямовані на задоволення вимог кредиторів боржника;</a:t>
            </a:r>
          </a:p>
          <a:p>
            <a:pPr marL="0" indent="0" algn="just">
              <a:buNone/>
            </a:pPr>
            <a:r>
              <a:rPr lang="uk-UA" sz="2100" dirty="0"/>
              <a:t>- відомості про дебіторську заборгованість боржника на дату подання звіту та про нереалізовані права вимоги боржника;</a:t>
            </a:r>
          </a:p>
          <a:p>
            <a:pPr marL="0" indent="0" algn="just">
              <a:buNone/>
            </a:pPr>
            <a:r>
              <a:rPr lang="uk-UA" sz="2100" dirty="0"/>
              <a:t>- інші відомості про можливості погашення кредиторської заборгованості.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звіту керуючого санацією додаються реєстр вимог кредиторів і, за наявності, скарги кредиторів, які голосували проти прийняття зборами кредиторів рішення або не брали участь в голосуванні. Звіт керуючого санацією підлягає затвердженню господарським судом.</a:t>
            </a:r>
          </a:p>
          <a:p>
            <a:pPr marL="0" indent="0" algn="ctr">
              <a:buNone/>
            </a:pPr>
            <a:r>
              <a:rPr lang="uk-UA" sz="2100" b="1" dirty="0"/>
              <a:t>Одночасно зі звітом керуючий санацією вносить на збори кредиторів одні із таких пропозицій:</a:t>
            </a:r>
          </a:p>
          <a:p>
            <a:pPr marL="0" indent="0" algn="just">
              <a:buNone/>
            </a:pPr>
            <a:r>
              <a:rPr lang="uk-UA" sz="2100" dirty="0"/>
              <a:t>- про довгострокове припинення процедури санації у зв'язку з відновленням платоспроможності боржника;</a:t>
            </a:r>
          </a:p>
          <a:p>
            <a:pPr marL="0" indent="0" algn="just">
              <a:buNone/>
            </a:pPr>
            <a:r>
              <a:rPr lang="uk-UA" sz="2100" dirty="0"/>
              <a:t>- про укладання мирової угоди;</a:t>
            </a:r>
          </a:p>
          <a:p>
            <a:pPr marL="0" indent="0" algn="just">
              <a:buNone/>
            </a:pPr>
            <a:r>
              <a:rPr lang="uk-UA" sz="2100" dirty="0"/>
              <a:t>- про продовження процедури санації;</a:t>
            </a:r>
          </a:p>
          <a:p>
            <a:pPr marL="0" indent="0" algn="just">
              <a:buNone/>
            </a:pPr>
            <a:r>
              <a:rPr lang="uk-UA" sz="2100" dirty="0"/>
              <a:t>- про визнання боржника банкрутом і початок ліквідаційної процедури.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638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Мирова угода - </a:t>
            </a:r>
            <a:r>
              <a:rPr lang="uk-UA" sz="2100" dirty="0" smtClean="0"/>
              <a:t>це домовленість між боржником і кредиторами стосовно відстрочки та/або розстрочки, а також прощення (списання) кредиторами боргів боржника, яка оформляється шляхом укладення угоди між сторонами.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може бути укладена на будь-якій стадії провадження у справі про банкрутство, у тому числі й після визнання боржника банкрутом (на стадії ліквідації боржника).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Мирова угода укладається у письмовій формі.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Для мирової угоди законодавством про банкрутство передбачені спеціальні умови надання законної сили - мирова угода повинна бути затверджена господарським судом, про що виноситься окрема ухвала. Про дату розгляду мирової угоди господарський суд повідомляє сторони такої угоди</a:t>
            </a:r>
            <a:r>
              <a:rPr lang="ru-RU" sz="2100" b="1" dirty="0" smtClean="0"/>
              <a:t>.</a:t>
            </a:r>
            <a:endParaRPr lang="ru-RU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45948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100" b="1" dirty="0"/>
              <a:t>Мирова угода укладається щодо вимог всіх кредиторів, за винятком </a:t>
            </a:r>
            <a:r>
              <a:rPr lang="uk-UA" sz="2100" dirty="0"/>
              <a:t>зобов'язань з виплати заборгованості із заробітної плати перед працюючими та звільненими працівниками банкрута, грошових компенсацій за невикористані дні щорічної відпустки та додаткової відпустки працівникам, які мають дітей, інших коштів, належних працівникам у зв’язку з оплачуваною відсутністю на роботі, а також вихідної допомоги звільненим працівникам банкрута, включаючи відшкодування кредиту, отриманого на такі цілі; витрат, пов'язаних з провадженням у справі про банкрутство в господарському суді, включаючи витрати на роботу ліквідаційної комісії, оплату праці арбітражних керуючих; витрати арбітражного керуючого, що пов'язані з утриманням і збереженням майнових активів банкрута; оплату державного мита; витрати на публікацію будь-яких оголошень у справі про банкрутство; на проведення аудиту, якщо аудит проводився за рішенням господарського суду.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Не </a:t>
            </a:r>
            <a:r>
              <a:rPr lang="uk-UA" sz="2100" b="1" dirty="0"/>
              <a:t>підлягає прощенню (списанню) за умовами мирової угоди </a:t>
            </a:r>
            <a:r>
              <a:rPr lang="uk-UA" sz="2100" dirty="0"/>
              <a:t>заборгованість із сплати страхових внесків на загальнообов’язкове державне пенсійне страхування та інше соціальне страхування, невикористаних та своєчасно не повернутих коштів Фонду соціального страхування з тимчасової втрати працездатності.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849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1695</Words>
  <Application>Microsoft Office PowerPoint</Application>
  <PresentationFormat>Экран (4:3)</PresentationFormat>
  <Paragraphs>124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1. Загальна характеристика судової санації. 2. Сутність та значення мирової угоди при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29</cp:revision>
  <dcterms:created xsi:type="dcterms:W3CDTF">2020-08-26T06:53:27Z</dcterms:created>
  <dcterms:modified xsi:type="dcterms:W3CDTF">2023-10-26T06:11:33Z</dcterms:modified>
</cp:coreProperties>
</file>