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0" r:id="rId4"/>
    <p:sldId id="258" r:id="rId5"/>
    <p:sldId id="265" r:id="rId6"/>
    <p:sldId id="288" r:id="rId7"/>
    <p:sldId id="282" r:id="rId8"/>
    <p:sldId id="275" r:id="rId9"/>
    <p:sldId id="283" r:id="rId10"/>
    <p:sldId id="276" r:id="rId11"/>
    <p:sldId id="284" r:id="rId12"/>
    <p:sldId id="279" r:id="rId13"/>
    <p:sldId id="285" r:id="rId14"/>
    <p:sldId id="277" r:id="rId15"/>
    <p:sldId id="286" r:id="rId16"/>
    <p:sldId id="278" r:id="rId17"/>
    <p:sldId id="287" r:id="rId18"/>
    <p:sldId id="262" r:id="rId19"/>
    <p:sldId id="280" r:id="rId20"/>
    <p:sldId id="281" r:id="rId21"/>
    <p:sldId id="289" r:id="rId22"/>
    <p:sldId id="259" r:id="rId23"/>
  </p:sldIdLst>
  <p:sldSz cx="9144000" cy="6858000" type="screen4x3"/>
  <p:notesSz cx="6645275" cy="97758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09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5E63"/>
    <a:srgbClr val="70CBD0"/>
    <a:srgbClr val="678C94"/>
    <a:srgbClr val="3E3E40"/>
    <a:srgbClr val="870038"/>
    <a:srgbClr val="878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6" autoAdjust="0"/>
    <p:restoredTop sz="94354" autoAdjust="0"/>
  </p:normalViewPr>
  <p:slideViewPr>
    <p:cSldViewPr>
      <p:cViewPr varScale="1">
        <p:scale>
          <a:sx n="65" d="100"/>
          <a:sy n="65" d="100"/>
        </p:scale>
        <p:origin x="-16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342" y="-96"/>
      </p:cViewPr>
      <p:guideLst>
        <p:guide orient="horz" pos="3079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3963" y="0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1505045-2237-4B70-8931-42466543E357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3963" y="9285288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E0CA4CB-2671-4280-B880-A732DAB00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1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3963" y="0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B7B7460-4F36-42CD-9CFF-C1270FFD8303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7888" y="733425"/>
            <a:ext cx="48895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5163" y="4643438"/>
            <a:ext cx="5314950" cy="43989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288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3963" y="9285288"/>
            <a:ext cx="28797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B59AA13-736D-4160-BB66-0D8C39B65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49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/>
          <p:cNvPicPr>
            <a:picLocks noChangeAspect="1" noChangeArrowheads="1"/>
          </p:cNvPicPr>
          <p:nvPr userDrawn="1"/>
        </p:nvPicPr>
        <p:blipFill>
          <a:blip r:embed="rId3" cstate="print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 cstate="print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5" cstate="print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2"/>
          <p:cNvPicPr>
            <a:picLocks noChangeAspect="1" noChangeArrowheads="1"/>
          </p:cNvPicPr>
          <p:nvPr userDrawn="1"/>
        </p:nvPicPr>
        <p:blipFill>
          <a:blip r:embed="rId6" cstate="print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3"/>
          <p:cNvPicPr>
            <a:picLocks noChangeAspect="1" noChangeArrowheads="1"/>
          </p:cNvPicPr>
          <p:nvPr userDrawn="1"/>
        </p:nvPicPr>
        <p:blipFill>
          <a:blip r:embed="rId7" cstate="print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001AE-BB52-46D7-AB5E-9B07F4E68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20FF6-02E0-489E-9EE5-3D0740690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602160E-A7C5-4D86-9A22-C025A8041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750F623-97A3-404A-B758-1D56CF550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DC99DF0-28B2-4B24-A368-E1687B74A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4DD1381-ADE3-459D-AC47-59D37F073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B7BF02-9E1A-4ECE-9507-264508175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9143D22-F23E-4B1F-B110-6F9F4BAC9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495ACD3-8570-4487-8644-0160F8F4A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FAFC5C1-8961-4B33-9B77-65442576D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 cstate="print"/>
          <a:srcRect l="13239" t="36472" r="9813" b="42093"/>
          <a:stretch>
            <a:fillRect/>
          </a:stretch>
        </p:blipFill>
        <p:spPr bwMode="auto">
          <a:xfrm>
            <a:off x="482600" y="5846763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 сполучна лінія 9"/>
          <p:cNvCxnSpPr/>
          <p:nvPr userDrawn="1"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0"/>
          </p:nvPr>
        </p:nvSpPr>
        <p:spPr>
          <a:xfrm>
            <a:off x="6553200" y="6165850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96E3E03-F277-417A-9E8B-C8F573FBF2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246C37-9EBE-4171-AC20-E4D0EDF6B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1D4B3BF-4ABE-47B9-8C9D-EB8DED018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9BDD79A-06AB-4E35-B42E-DC074299E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/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sz="140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7F7F7F"/>
              </a:solidFill>
              <a:latin typeface="Tahoma" pitchFamily="34" charset="0"/>
              <a:cs typeface="Tahoma" pitchFamily="34" charset="0"/>
            </a:endParaRPr>
          </a:p>
          <a:p>
            <a:pPr marL="1790700" algn="ctr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59595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/>
          <a:p>
            <a:pPr marL="1790700">
              <a:defRPr/>
            </a:pPr>
            <a:r>
              <a:rPr lang="uk-UA" sz="32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 cstate="print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 cstate="print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 cstate="print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 cstate="print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 cstate="print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номера слайда 5"/>
          <p:cNvSpPr txBox="1">
            <a:spLocks/>
          </p:cNvSpPr>
          <p:nvPr userDrawn="1"/>
        </p:nvSpPr>
        <p:spPr>
          <a:xfrm>
            <a:off x="6553200" y="6223000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3E026F8-032B-4814-A659-A14D67FB9036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6" name="Рисунок 21"/>
          <p:cNvPicPr>
            <a:picLocks noChangeAspect="1" noChangeArrowheads="1"/>
          </p:cNvPicPr>
          <p:nvPr userDrawn="1"/>
        </p:nvPicPr>
        <p:blipFill>
          <a:blip r:embed="rId2" cstate="print"/>
          <a:srcRect l="13239" t="36472" r="9813" b="42093"/>
          <a:stretch>
            <a:fillRect/>
          </a:stretch>
        </p:blipFill>
        <p:spPr bwMode="auto">
          <a:xfrm>
            <a:off x="482600" y="5905500"/>
            <a:ext cx="25050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 сполучна лінія 11"/>
          <p:cNvCxnSpPr/>
          <p:nvPr userDrawn="1"/>
        </p:nvCxnSpPr>
        <p:spPr>
          <a:xfrm>
            <a:off x="482600" y="6521450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12"/>
          <p:cNvCxnSpPr/>
          <p:nvPr userDrawn="1"/>
        </p:nvCxnSpPr>
        <p:spPr>
          <a:xfrm>
            <a:off x="482600" y="6583363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3"/>
          <p:cNvCxnSpPr/>
          <p:nvPr userDrawn="1"/>
        </p:nvCxnSpPr>
        <p:spPr>
          <a:xfrm>
            <a:off x="482600" y="1470025"/>
            <a:ext cx="8193088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457200" y="3333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624C-A909-4F1B-9C8B-CE855B3A5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D7BC5-1884-43AF-979C-80739C1B8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8E8D2-50CE-476C-8563-FD83717D3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57DB9-4E67-417C-8D79-6A7BB7033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3137-7C8F-491B-A3A9-203D65843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1B4938-94BD-4CC7-8CA7-EA69121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1844824"/>
            <a:ext cx="7759973" cy="2109787"/>
          </a:xfrm>
        </p:spPr>
        <p:txBody>
          <a:bodyPr>
            <a:normAutofit/>
          </a:bodyPr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1.5. Завдання та вміння спеціаліста з місцевого економічного розвитку</a:t>
            </a:r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(практична </a:t>
            </a:r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робота</a:t>
            </a:r>
            <a:r>
              <a:rPr lang="uk-UA" altLang="en-US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27650" name="Заголовок 1"/>
          <p:cNvSpPr txBox="1">
            <a:spLocks/>
          </p:cNvSpPr>
          <p:nvPr/>
        </p:nvSpPr>
        <p:spPr bwMode="auto">
          <a:xfrm>
            <a:off x="0" y="38814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1790700" algn="ctr"/>
            <a:endParaRPr lang="ru-RU">
              <a:solidFill>
                <a:srgbClr val="455E63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Rectangle 3"/>
          <p:cNvSpPr txBox="1">
            <a:spLocks/>
          </p:cNvSpPr>
          <p:nvPr/>
        </p:nvSpPr>
        <p:spPr bwMode="auto">
          <a:xfrm>
            <a:off x="467544" y="1412776"/>
            <a:ext cx="1800200" cy="495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.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uk-UA" altLang="en-US" sz="2000" b="1" dirty="0">
                <a:solidFill>
                  <a:srgbClr val="3E3E40"/>
                </a:solidFill>
                <a:ea typeface="Tahoma" pitchFamily="34" charset="0"/>
              </a:rPr>
              <a:t>3. ФУНКЦІЇ</a:t>
            </a:r>
            <a:endParaRPr lang="ru-RU" altLang="en-US" sz="2000" b="1" dirty="0">
              <a:solidFill>
                <a:srgbClr val="3E3E40"/>
              </a:solidFill>
              <a:ea typeface="Tahoma" pitchFamily="34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 З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4. КЛІЄНТИ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Узагальнено – населення міста / території</a:t>
            </a:r>
          </a:p>
          <a:p>
            <a:pPr eaLnBrk="1" hangingPunct="1">
              <a:spcBef>
                <a:spcPct val="0"/>
              </a:spcBef>
              <a:buNone/>
            </a:pPr>
            <a:endParaRPr lang="uk-UA" altLang="en-US" sz="1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Групи клієнтів-партнерів: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громадські лідери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представники місцевої влади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представники бізнес-середовища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організації з економічного розвитку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uk-UA" altLang="en-US" sz="1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Завдання - усвідомлюючи очікування клієнтів, використовуючи власні знання та досвід і потенціал партнерів розробити конкретні  програми економічного розвитку</a:t>
            </a:r>
            <a:endParaRPr lang="en-CA" altLang="en-US" sz="2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44210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4. КЛІЄНТИ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 З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5. РОЛІ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276872"/>
            <a:ext cx="3600400" cy="3517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uk-UA" altLang="en-US" sz="2200" b="1" dirty="0">
                <a:solidFill>
                  <a:srgbClr val="3E3E40"/>
                </a:solidFill>
                <a:ea typeface="Tahoma" pitchFamily="34" charset="0"/>
              </a:rPr>
              <a:t>консультант / експерт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899592" y="2852936"/>
            <a:ext cx="3600400" cy="3517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uk-UA" altLang="en-US" sz="2200" b="1" dirty="0">
                <a:solidFill>
                  <a:srgbClr val="3E3E40"/>
                </a:solidFill>
                <a:ea typeface="Tahoma" pitchFamily="34" charset="0"/>
              </a:rPr>
              <a:t>організатор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899592" y="3429000"/>
            <a:ext cx="3600400" cy="3517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uk-UA" altLang="en-US" sz="2200" b="1" dirty="0">
                <a:solidFill>
                  <a:srgbClr val="3E3E40"/>
                </a:solidFill>
                <a:ea typeface="Tahoma" pitchFamily="34" charset="0"/>
              </a:rPr>
              <a:t>громадський лідер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5. РОЛІ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Класи професійних завдань спеціаліста з МЕР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стратегічне планування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залучення інвестицій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сприяння розвитку підприємництва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збереження і розширення місцевого бізнесу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забезпечення можливостей для створення робочих місць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збереження і розвиток людського і професійного потенціалу території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 комерціалізація інновацій та технологій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 маркетинг території, ресурсів, програм</a:t>
            </a: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lnSpc>
                <a:spcPct val="80000"/>
              </a:lnSpc>
            </a:pPr>
            <a:r>
              <a:rPr lang="uk-UA" altLang="en-US" sz="2400" dirty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 комунікації з питань економічного розвитку</a:t>
            </a:r>
            <a:endParaRPr lang="en-CA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Класи професійних завдань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en-US" sz="2400" dirty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ПРОФІЛЬ КОМПЕТЕНЦІЙ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3279" name="Group 31"/>
          <p:cNvGraphicFramePr>
            <a:graphicFrameLocks noGrp="1"/>
          </p:cNvGraphicFramePr>
          <p:nvPr>
            <p:ph idx="4294967295"/>
          </p:nvPr>
        </p:nvGraphicFramePr>
        <p:xfrm>
          <a:off x="179388" y="1412875"/>
          <a:ext cx="8785225" cy="4181832"/>
        </p:xfrm>
        <a:graphic>
          <a:graphicData uri="http://schemas.openxmlformats.org/drawingml/2006/table">
            <a:tbl>
              <a:tblPr/>
              <a:tblGrid>
                <a:gridCol w="1656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289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88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1. ЗНАННЯ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1.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2.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4.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6.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2. ВМІННЯ ТА НАВИЧКИ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1.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2.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4.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6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ACE90F-C992-4C3E-ABBF-E2B4F2669FA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ПРОФІЛЬ КОМПЕТЕНЦІЙ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3279" name="Group 31"/>
          <p:cNvGraphicFramePr>
            <a:graphicFrameLocks noGrp="1"/>
          </p:cNvGraphicFramePr>
          <p:nvPr>
            <p:ph idx="4294967295"/>
          </p:nvPr>
        </p:nvGraphicFramePr>
        <p:xfrm>
          <a:off x="179388" y="1412875"/>
          <a:ext cx="8785225" cy="4181832"/>
        </p:xfrm>
        <a:graphic>
          <a:graphicData uri="http://schemas.openxmlformats.org/drawingml/2006/table">
            <a:tbl>
              <a:tblPr/>
              <a:tblGrid>
                <a:gridCol w="17283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569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88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3. ДІЛОВІ ТА ОСОБИСТІСНІ ЯКОСТІ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1.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2.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4.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6.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4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4. МОТИВИ, ЦІННОСТІ, УСТАНОВКИ, ОЧІКУВАННЯ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1.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2.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4.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5.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pitchFamily="34" charset="0"/>
                        </a:rPr>
                        <a:t>6</a:t>
                      </a:r>
                      <a:endParaRPr kumimoji="0" lang="ru-RU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ahoma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ACE90F-C992-4C3E-ABBF-E2B4F2669FA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ПРОФІЛЬ КОМПЕТЕНЦІЙ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ACE90F-C992-4C3E-ABBF-E2B4F2669FA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pic>
        <p:nvPicPr>
          <p:cNvPr id="5" name="Рисунок 4" descr="i_02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1484784"/>
            <a:ext cx="5038109" cy="4872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/>
          </p:cNvSpPr>
          <p:nvPr/>
        </p:nvSpPr>
        <p:spPr bwMode="auto">
          <a:xfrm>
            <a:off x="323528" y="1556792"/>
            <a:ext cx="2047696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ЗНАННЯ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6858795" y="1556792"/>
            <a:ext cx="2285205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ВМІННЯ ТА НАВИЧКИ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9" name="Rectangle 3"/>
          <p:cNvSpPr txBox="1">
            <a:spLocks/>
          </p:cNvSpPr>
          <p:nvPr/>
        </p:nvSpPr>
        <p:spPr bwMode="auto">
          <a:xfrm>
            <a:off x="6732240" y="4653136"/>
            <a:ext cx="2600455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ДІЛОВІ ТА ОСОБИСТІСНІ ЯКОСТІ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0" name="Rectangle 3"/>
          <p:cNvSpPr txBox="1">
            <a:spLocks/>
          </p:cNvSpPr>
          <p:nvPr/>
        </p:nvSpPr>
        <p:spPr bwMode="auto">
          <a:xfrm>
            <a:off x="251520" y="4365104"/>
            <a:ext cx="2555645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МОТИВИ, ЦІННОСТІ, УСТАНОВКИ, ОЧІКУВАННЯ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1" name="Rectangle 3"/>
          <p:cNvSpPr txBox="1">
            <a:spLocks/>
          </p:cNvSpPr>
          <p:nvPr/>
        </p:nvSpPr>
        <p:spPr bwMode="auto">
          <a:xfrm>
            <a:off x="1691680" y="3068960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1.1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2" name="Rectangle 3"/>
          <p:cNvSpPr txBox="1">
            <a:spLocks/>
          </p:cNvSpPr>
          <p:nvPr/>
        </p:nvSpPr>
        <p:spPr bwMode="auto">
          <a:xfrm>
            <a:off x="2411760" y="1916832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1.2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3" name="Rectangle 3"/>
          <p:cNvSpPr txBox="1">
            <a:spLocks/>
          </p:cNvSpPr>
          <p:nvPr/>
        </p:nvSpPr>
        <p:spPr bwMode="auto">
          <a:xfrm>
            <a:off x="3635896" y="1412776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1.3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/>
          </p:cNvSpPr>
          <p:nvPr/>
        </p:nvSpPr>
        <p:spPr bwMode="auto">
          <a:xfrm>
            <a:off x="5364088" y="1484784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2.1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5" name="Rectangle 3"/>
          <p:cNvSpPr txBox="1">
            <a:spLocks/>
          </p:cNvSpPr>
          <p:nvPr/>
        </p:nvSpPr>
        <p:spPr bwMode="auto">
          <a:xfrm>
            <a:off x="6372200" y="2060848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2.2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6" name="Rectangle 3"/>
          <p:cNvSpPr txBox="1">
            <a:spLocks/>
          </p:cNvSpPr>
          <p:nvPr/>
        </p:nvSpPr>
        <p:spPr bwMode="auto">
          <a:xfrm>
            <a:off x="6948264" y="3068960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2.3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7" name="Rectangle 3"/>
          <p:cNvSpPr txBox="1">
            <a:spLocks/>
          </p:cNvSpPr>
          <p:nvPr/>
        </p:nvSpPr>
        <p:spPr bwMode="auto">
          <a:xfrm>
            <a:off x="7020272" y="4149080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3.1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8" name="Rectangle 3"/>
          <p:cNvSpPr txBox="1">
            <a:spLocks/>
          </p:cNvSpPr>
          <p:nvPr/>
        </p:nvSpPr>
        <p:spPr bwMode="auto">
          <a:xfrm>
            <a:off x="6372200" y="5445224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3.2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9" name="Rectangle 3"/>
          <p:cNvSpPr txBox="1">
            <a:spLocks/>
          </p:cNvSpPr>
          <p:nvPr/>
        </p:nvSpPr>
        <p:spPr bwMode="auto">
          <a:xfrm>
            <a:off x="5220072" y="6093296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3.3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 bwMode="auto">
          <a:xfrm>
            <a:off x="3563888" y="6093296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4</a:t>
            </a: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.1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1" name="Rectangle 3"/>
          <p:cNvSpPr txBox="1">
            <a:spLocks/>
          </p:cNvSpPr>
          <p:nvPr/>
        </p:nvSpPr>
        <p:spPr bwMode="auto">
          <a:xfrm>
            <a:off x="2555776" y="5661248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4</a:t>
            </a: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.2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 bwMode="auto">
          <a:xfrm>
            <a:off x="1619672" y="4077072"/>
            <a:ext cx="576064" cy="35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678C94"/>
              </a:buClr>
              <a:buSzTx/>
              <a:tabLst/>
              <a:defRPr/>
            </a:pPr>
            <a:r>
              <a:rPr lang="uk-UA" altLang="en-US" sz="2200" b="1" dirty="0">
                <a:solidFill>
                  <a:srgbClr val="455E63"/>
                </a:solidFill>
                <a:ea typeface="Tahoma" pitchFamily="34" charset="0"/>
              </a:rPr>
              <a:t>4</a:t>
            </a:r>
            <a:r>
              <a:rPr lang="uk-UA" altLang="en-US" sz="2200" b="1" noProof="0" dirty="0">
                <a:solidFill>
                  <a:srgbClr val="455E63"/>
                </a:solidFill>
                <a:ea typeface="Tahoma" pitchFamily="34" charset="0"/>
              </a:rPr>
              <a:t>.3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678C94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55E63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altLang="en-US" sz="28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СПЕЦІАЛІСТ МЕР</a:t>
            </a:r>
            <a:endParaRPr lang="ru-RU" sz="2800" b="1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«Серед тих, хто започаткував цю професію, були </a:t>
            </a:r>
            <a:r>
              <a:rPr lang="uk-UA" altLang="en-US" sz="2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ініціатори нових </a:t>
            </a: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промислових проектів, </a:t>
            </a:r>
            <a:r>
              <a:rPr lang="uk-UA" altLang="en-US" sz="2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промоутери</a:t>
            </a: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й </a:t>
            </a:r>
            <a:r>
              <a:rPr lang="uk-UA" altLang="en-US" sz="2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місцеві активісти </a:t>
            </a: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 торгово-промислової палати або інших громадських організацій. Хоч ця спеціальність з’явилась зовсім недавно, вона має багато спільного з такими сучасними прикладними дисциплінами, як </a:t>
            </a:r>
            <a:r>
              <a:rPr lang="uk-UA" altLang="en-US" sz="2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географія, ділове адміністрування, теорія державних фінансів, політична економіка та планування міст. </a:t>
            </a: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 суті, спеціальність «місцевий економічний розвиток» – це </a:t>
            </a:r>
            <a:r>
              <a:rPr lang="uk-UA" altLang="en-US" sz="2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сукупність сучасних концепцій</a:t>
            </a: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дисциплін та видів діяльності, що переплелись між собою й утворили нову сферу «професіоналізму». Цей новий професіоналізм є сумішшю </a:t>
            </a:r>
            <a:r>
              <a:rPr lang="uk-UA" altLang="en-US" sz="2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раціонального планування і комерції</a:t>
            </a:r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»</a:t>
            </a:r>
            <a:r>
              <a:rPr lang="ru-RU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 eaLnBrk="1" hangingPunct="1">
              <a:buFont typeface="Arial" charset="0"/>
              <a:buNone/>
              <a:defRPr/>
            </a:pPr>
            <a:r>
              <a:rPr lang="uk-UA" altLang="en-US" sz="2000" i="1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Блейклі</a:t>
            </a:r>
            <a:r>
              <a:rPr lang="uk-UA" altLang="en-US" sz="2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uk-UA" altLang="en-US" sz="2000" i="1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Е.Дж</a:t>
            </a:r>
            <a:r>
              <a:rPr lang="ru-RU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883CA-9EDC-4A50-8BCD-0E01EF04CA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altLang="en-US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ПРОФІЛЬ КОМПЕТЕНЦІЙ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ACE90F-C992-4C3E-ABBF-E2B4F2669FA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23" name="Рисунок 22" descr="2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700808"/>
            <a:ext cx="4519885" cy="432048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246563"/>
          </a:xfrm>
        </p:spPr>
        <p:txBody>
          <a:bodyPr/>
          <a:lstStyle/>
          <a:p>
            <a:pPr algn="just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en-US" sz="2400" b="1" dirty="0">
                <a:latin typeface="Arial" charset="0"/>
                <a:ea typeface="Tahoma" pitchFamily="34" charset="0"/>
                <a:cs typeface="Arial" charset="0"/>
              </a:rPr>
              <a:t>ділові та особистісні характеристики фахівця, які в сукупності забезпечують вирішення професійних завдань</a:t>
            </a:r>
          </a:p>
          <a:p>
            <a:pPr algn="just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endParaRPr lang="uk-UA" altLang="en-US" sz="2400" b="1" dirty="0">
              <a:latin typeface="Arial" charset="0"/>
              <a:ea typeface="Tahoma" pitchFamily="34" charset="0"/>
              <a:cs typeface="Arial" charset="0"/>
            </a:endParaRPr>
          </a:p>
          <a:p>
            <a:pPr algn="just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en-US" sz="2400" b="1" dirty="0">
                <a:latin typeface="Arial" charset="0"/>
                <a:ea typeface="Tahoma" pitchFamily="34" charset="0"/>
                <a:cs typeface="Arial" charset="0"/>
              </a:rPr>
              <a:t>поведінкова модель, яка визначається професіоналізмом (фахові та особистісні знання, уміння, навички) та мотивацією (цінності, установки, очікування, прагнення) </a:t>
            </a:r>
          </a:p>
          <a:p>
            <a:pPr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endParaRPr lang="en-US" altLang="en-US" sz="1800" b="1" dirty="0"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endParaRPr lang="uk-UA" altLang="en-US" sz="2000" i="1" dirty="0"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buClr>
                <a:srgbClr val="455E63"/>
              </a:buClr>
            </a:pPr>
            <a:endParaRPr lang="ru-RU" sz="2000" dirty="0"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КОМПЕТЕНЦІЯ</a:t>
            </a:r>
            <a:endParaRPr lang="en-US" sz="2800" cap="none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F1142-72A0-4F00-801E-FA391DF5829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 З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457200" indent="-457200" eaLnBrk="1" hangingPunct="1">
              <a:spcBef>
                <a:spcPct val="0"/>
              </a:spcBef>
              <a:buFontTx/>
              <a:buAutoNum type="arabicPeriod"/>
            </a:pPr>
            <a:r>
              <a:rPr lang="uk-UA" altLang="en-US" sz="28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ІНСТИТУЦІЙНЕ ЗАБЕЗПЕЧЕННЯ МЕР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</a:pPr>
            <a:r>
              <a:rPr lang="uk-UA" altLang="en-US" sz="28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ТЕРИТОРІЯ І РЕСУРСИ</a:t>
            </a:r>
          </a:p>
          <a:p>
            <a:pPr marL="457200" lvl="0" indent="-457200" eaLnBrk="1" hangingPunct="1">
              <a:spcBef>
                <a:spcPct val="0"/>
              </a:spcBef>
              <a:buFontTx/>
              <a:buAutoNum type="arabicPeriod"/>
            </a:pPr>
            <a:r>
              <a:rPr lang="uk-UA" altLang="en-US" sz="2800" b="1" dirty="0">
                <a:solidFill>
                  <a:srgbClr val="3E3E40"/>
                </a:solidFill>
                <a:ea typeface="Tahoma" pitchFamily="34" charset="0"/>
              </a:rPr>
              <a:t> </a:t>
            </a:r>
            <a:r>
              <a:rPr lang="uk-UA" altLang="en-US" sz="28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ФУНКЦІЇ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</a:pPr>
            <a:r>
              <a:rPr lang="uk-UA" altLang="en-US" sz="28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 КЛІЄНТИ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/>
            </a:pPr>
            <a:r>
              <a:rPr lang="uk-UA" altLang="en-US" sz="28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 РОЛІ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uk-UA" altLang="en-US" sz="20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marL="457200" lvl="0" indent="-4572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ru-RU" altLang="en-US" sz="2000" b="1" dirty="0">
              <a:solidFill>
                <a:srgbClr val="3E3E40"/>
              </a:solidFill>
              <a:ea typeface="Tahoma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uk-UA" altLang="en-US" sz="20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uk-UA" altLang="en-US" sz="20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uk-UA" altLang="en-US" sz="20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uk-UA" altLang="en-US" sz="20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 З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1. ІНСТИТУЦІЙНЕ ЗАБЕЗПЕЧЕННЯ МЕР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Підрозділ муніципалітету, для якого економічний розвиток громади є місією, підставою для існування. Як варіант – організація, яка співпрацює з муніципалітетом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Ролі спеціаліста з МЕР – експерт, організатор, </a:t>
            </a:r>
            <a:r>
              <a:rPr lang="uk-UA" altLang="en-US" sz="2200" dirty="0" err="1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комунікатор</a:t>
            </a: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, менеджер проектів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Критерії ефективності – позитивна динаміка показників економічного розвитку території </a:t>
            </a:r>
            <a:endParaRPr lang="en-CA" altLang="en-US" sz="2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1. ІНСТИТУЦІЙНЕ ЗАБЕЗПЕЧЕННЯ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 З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2. ТЕРИТОРІЯ І РЕСУРСИ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Завдання: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розуміння  особливостей територіальної громади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усвідомлення очікувань та цінностей громадян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коректно визначити географію економічної бази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з</a:t>
            </a:r>
            <a:r>
              <a:rPr lang="en-US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`</a:t>
            </a: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ясувати справжні причини економічних проблем громадян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допомогти місцевій спільноті відчути себе цілісною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об</a:t>
            </a:r>
            <a:r>
              <a:rPr lang="en-US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`</a:t>
            </a: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єднати громаду на шляху до спільних цілей</a:t>
            </a:r>
            <a:endParaRPr lang="en-CA" altLang="en-US" sz="2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000" b="1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2. ТЕРИТОРІЯ І РЕСУРСИ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uk-UA" altLang="en-US" sz="1800" b="1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КОНТЕКСТ ТА ВИМОГИ ДО КОМПЕТЕНЦІЇ СПЕЦІАЛІСТА З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>
          <a:xfrm>
            <a:off x="467544" y="1988840"/>
            <a:ext cx="4040188" cy="35173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uk-UA" altLang="en-US" sz="22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.</a:t>
            </a:r>
            <a:endParaRPr lang="en-CA" altLang="en-US" sz="2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en-US" sz="22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uk-UA" sz="2200" dirty="0">
                <a:solidFill>
                  <a:srgbClr val="C00000"/>
                </a:solidFill>
                <a:latin typeface="Arial" charset="0"/>
                <a:ea typeface="Tahoma" pitchFamily="34" charset="0"/>
                <a:cs typeface="Arial" charset="0"/>
              </a:rPr>
              <a:t>аналітична</a:t>
            </a:r>
            <a:endParaRPr lang="ru-RU" sz="2200" dirty="0">
              <a:solidFill>
                <a:srgbClr val="C0000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827584" y="2348879"/>
            <a:ext cx="3669804" cy="377728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dirty="0"/>
              <a:t>зібрати та проаналізувати інформацію</a:t>
            </a:r>
          </a:p>
          <a:p>
            <a:pPr>
              <a:lnSpc>
                <a:spcPct val="80000"/>
              </a:lnSpc>
            </a:pPr>
            <a:r>
              <a:rPr lang="uk-UA" dirty="0"/>
              <a:t>здійснити стратегічний аналіз соціально-економічного стану і тенденцій розвитку території</a:t>
            </a:r>
          </a:p>
          <a:p>
            <a:pPr>
              <a:lnSpc>
                <a:spcPct val="80000"/>
              </a:lnSpc>
            </a:pPr>
            <a:r>
              <a:rPr lang="uk-UA" dirty="0"/>
              <a:t>виявити стратегічні переваги і стратегічні проблеми</a:t>
            </a:r>
          </a:p>
          <a:p>
            <a:pPr>
              <a:lnSpc>
                <a:spcPct val="80000"/>
              </a:lnSpc>
            </a:pPr>
            <a:r>
              <a:rPr lang="uk-UA" dirty="0"/>
              <a:t>запропонувати базові стратегії розвитку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041775" cy="351730"/>
          </a:xfr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</a:pPr>
            <a:r>
              <a:rPr lang="uk-UA" altLang="en-US" sz="2200" dirty="0" err="1">
                <a:solidFill>
                  <a:srgbClr val="C00000"/>
                </a:solidFill>
                <a:latin typeface="Arial" charset="0"/>
                <a:ea typeface="Tahoma" pitchFamily="34" charset="0"/>
                <a:cs typeface="Arial" charset="0"/>
              </a:rPr>
              <a:t>промоційна</a:t>
            </a:r>
            <a:endParaRPr lang="ru-RU" altLang="en-US" sz="2200" dirty="0">
              <a:solidFill>
                <a:srgbClr val="C0000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5004048" y="2348879"/>
            <a:ext cx="3682752" cy="377728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dirty="0"/>
              <a:t>позиціонування території на локальному, національному, глобальному рівнях</a:t>
            </a:r>
          </a:p>
          <a:p>
            <a:pPr>
              <a:lnSpc>
                <a:spcPct val="80000"/>
              </a:lnSpc>
            </a:pPr>
            <a:r>
              <a:rPr lang="uk-UA" dirty="0"/>
              <a:t>забезпечення доступності, повноти та об</a:t>
            </a:r>
            <a:r>
              <a:rPr lang="en-US" dirty="0"/>
              <a:t>`</a:t>
            </a:r>
            <a:r>
              <a:rPr lang="uk-UA" dirty="0" err="1"/>
              <a:t>єктивності</a:t>
            </a:r>
            <a:r>
              <a:rPr lang="en-US" dirty="0"/>
              <a:t> </a:t>
            </a:r>
            <a:r>
              <a:rPr lang="uk-UA" dirty="0"/>
              <a:t>інформації про територію</a:t>
            </a:r>
          </a:p>
          <a:p>
            <a:pPr>
              <a:lnSpc>
                <a:spcPct val="80000"/>
              </a:lnSpc>
            </a:pPr>
            <a:r>
              <a:rPr lang="uk-UA" dirty="0"/>
              <a:t>просування місцевих програм стимулювання економічного розвитку</a:t>
            </a:r>
          </a:p>
          <a:p>
            <a:pPr>
              <a:lnSpc>
                <a:spcPct val="80000"/>
              </a:lnSpc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Rectangle 3"/>
          <p:cNvSpPr txBox="1">
            <a:spLocks/>
          </p:cNvSpPr>
          <p:nvPr/>
        </p:nvSpPr>
        <p:spPr bwMode="auto">
          <a:xfrm>
            <a:off x="467544" y="1412776"/>
            <a:ext cx="1800200" cy="495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.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uk-UA" altLang="en-US" sz="2000" b="1" dirty="0">
                <a:solidFill>
                  <a:srgbClr val="3E3E40"/>
                </a:solidFill>
                <a:ea typeface="Tahoma" pitchFamily="34" charset="0"/>
              </a:rPr>
              <a:t>3. ФУНКЦІЇ</a:t>
            </a:r>
            <a:endParaRPr lang="ru-RU" altLang="en-US" sz="2000" b="1" dirty="0">
              <a:solidFill>
                <a:srgbClr val="3E3E40"/>
              </a:solidFill>
              <a:ea typeface="Tahoma" pitchFamily="34" charset="0"/>
            </a:endParaRPr>
          </a:p>
        </p:txBody>
      </p:sp>
      <p:sp>
        <p:nvSpPr>
          <p:cNvPr id="10" name="Rectangle 3"/>
          <p:cNvSpPr txBox="1">
            <a:spLocks/>
          </p:cNvSpPr>
          <p:nvPr/>
        </p:nvSpPr>
        <p:spPr bwMode="auto">
          <a:xfrm rot="16200000">
            <a:off x="-1444823" y="4189239"/>
            <a:ext cx="4176464" cy="3517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.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uk-UA" sz="2200" b="1" dirty="0">
                <a:solidFill>
                  <a:srgbClr val="3E3E40"/>
                </a:solidFill>
                <a:ea typeface="Tahoma" pitchFamily="34" charset="0"/>
              </a:rPr>
              <a:t>експертиза території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11" name="Rectangle 3"/>
          <p:cNvSpPr txBox="1">
            <a:spLocks/>
          </p:cNvSpPr>
          <p:nvPr/>
        </p:nvSpPr>
        <p:spPr bwMode="auto">
          <a:xfrm rot="16200000">
            <a:off x="2731641" y="4189239"/>
            <a:ext cx="4176464" cy="3517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E3E40"/>
                </a:solidFill>
                <a:effectLst/>
                <a:uLnTx/>
                <a:uFillTx/>
                <a:latin typeface="Arial" charset="0"/>
                <a:ea typeface="Tahoma" pitchFamily="34" charset="0"/>
                <a:cs typeface="Arial" charset="0"/>
              </a:rPr>
              <a:t>.</a:t>
            </a:r>
            <a:endParaRPr kumimoji="0" lang="en-CA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en-US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uk-UA" sz="2200" b="1" dirty="0">
                <a:solidFill>
                  <a:srgbClr val="3E3E40"/>
                </a:solidFill>
                <a:ea typeface="Tahoma" pitchFamily="34" charset="0"/>
              </a:rPr>
              <a:t>маркетинг  території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3E3E40"/>
              </a:solidFill>
              <a:effectLst/>
              <a:uLnTx/>
              <a:uFillTx/>
              <a:latin typeface="Arial" charset="0"/>
              <a:ea typeface="Tahoma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2305</TotalTime>
  <Words>651</Words>
  <Application>Microsoft Office PowerPoint</Application>
  <PresentationFormat>Экран (4:3)</PresentationFormat>
  <Paragraphs>176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Спеціальне оформлення</vt:lpstr>
      <vt:lpstr>1.5. Завдання та вміння спеціаліста з місцевого економічного розвитку(практична робота)</vt:lpstr>
      <vt:lpstr>СПЕЦІАЛІСТ МЕР</vt:lpstr>
      <vt:lpstr>КОМПЕТЕНЦІЯ</vt:lpstr>
      <vt:lpstr>КОНТЕКСТ ТА ВИМОГИ ДО КОМПЕТЕНЦІЇ СПЕЦІАЛІСТА З МЕР </vt:lpstr>
      <vt:lpstr>КОНТЕКСТ ТА ВИМОГИ ДО КОМПЕТЕНЦІЇ СПЕЦІАЛІСТА З МЕР </vt:lpstr>
      <vt:lpstr>КОНТЕКСТ ТА ВИМОГИ ДО КОМПЕТЕНЦІЇ СПЕЦІАЛІСТА</vt:lpstr>
      <vt:lpstr>КОНТЕКСТ ТА ВИМОГИ ДО КОМПЕТЕНЦІЇ СПЕЦІАЛІСТА З МЕР </vt:lpstr>
      <vt:lpstr>КОНТЕКСТ ТА ВИМОГИ ДО КОМПЕТЕНЦІЇ СПЕЦІАЛІСТА</vt:lpstr>
      <vt:lpstr>КОНТЕКСТ ТА ВИМОГИ ДО КОМПЕТЕНЦІЇ СПЕЦІАЛІСТА З МЕР </vt:lpstr>
      <vt:lpstr>КОНТЕКСТ ТА ВИМОГИ ДО КОМПЕТЕНЦІЇ СПЕЦІАЛІСТА</vt:lpstr>
      <vt:lpstr>КОНТЕКСТ ТА ВИМОГИ ДО КОМПЕТЕНЦІЇ СПЕЦІАЛІСТА З МЕР </vt:lpstr>
      <vt:lpstr>КОНТЕКСТ ТА ВИМОГИ ДО КОМПЕТЕНЦІЇ СПЕЦІАЛІСТА</vt:lpstr>
      <vt:lpstr>КОНТЕКСТ ТА ВИМОГИ ДО КОМПЕТЕНЦІЇ СПЕЦІАЛІСТА З МЕР </vt:lpstr>
      <vt:lpstr>КОНТЕКСТ ТА ВИМОГИ ДО КОМПЕТЕНЦІЇ СПЕЦІАЛІСТА</vt:lpstr>
      <vt:lpstr>Класи професійних завдань спеціаліста з МЕР</vt:lpstr>
      <vt:lpstr>Класи професійних завдань</vt:lpstr>
      <vt:lpstr>ПРОФІЛЬ КОМПЕТЕНЦІЙ</vt:lpstr>
      <vt:lpstr>ПРОФІЛЬ КОМПЕТЕНЦІЙ</vt:lpstr>
      <vt:lpstr>ПРОФІЛЬ КОМПЕТЕНЦІЙ</vt:lpstr>
      <vt:lpstr>ПРОФІЛЬ КОМПЕТЕНЦІЙ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81</cp:revision>
  <cp:lastPrinted>2015-11-30T14:09:02Z</cp:lastPrinted>
  <dcterms:created xsi:type="dcterms:W3CDTF">2015-09-24T10:53:48Z</dcterms:created>
  <dcterms:modified xsi:type="dcterms:W3CDTF">2022-01-25T16:12:04Z</dcterms:modified>
</cp:coreProperties>
</file>