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58" r:id="rId3"/>
    <p:sldId id="277" r:id="rId4"/>
    <p:sldId id="285" r:id="rId5"/>
    <p:sldId id="278" r:id="rId6"/>
    <p:sldId id="271" r:id="rId7"/>
    <p:sldId id="256" r:id="rId8"/>
    <p:sldId id="289" r:id="rId9"/>
    <p:sldId id="288" r:id="rId10"/>
    <p:sldId id="290" r:id="rId11"/>
    <p:sldId id="283" r:id="rId12"/>
    <p:sldId id="284" r:id="rId13"/>
    <p:sldId id="286" r:id="rId14"/>
    <p:sldId id="287" r:id="rId15"/>
    <p:sldId id="282" r:id="rId16"/>
    <p:sldId id="260" r:id="rId17"/>
    <p:sldId id="279" r:id="rId18"/>
    <p:sldId id="280" r:id="rId19"/>
    <p:sldId id="270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2" d="100"/>
          <a:sy n="92" d="100"/>
        </p:scale>
        <p:origin x="-307" y="23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C7124-B950-4AE3-9DA4-8DAE3E8C3EAE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64808-FE46-4CEB-A915-BCD30FD72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104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64808-FE46-4CEB-A915-BCD30FD727C9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728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D830A8A-8099-45B6-B889-77B3F92036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177E57F-895C-4613-99B3-985EC4A665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075DE1F-8EF1-4E51-A859-62643B128D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919A17C-ED34-4053-8EFB-D3B49F315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4680-EEC3-419B-B23F-DE4F5BA6104D}" type="datetimeFigureOut">
              <a:rPr lang="uk-UA" smtClean="0"/>
              <a:t>21.01.2025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AC7601F-2713-4D0D-AE38-8E5D2C4D7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3D05F51-92C2-45CB-839A-A34DC4B24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DE44-FAEE-4C67-AE8B-CBC18ADF49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892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B58001-A32F-4133-8F35-56A40C6E2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A5D8535-B565-40B8-8D13-5531741E9D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A8786B8-5C69-4919-95AE-376D4A854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4680-EEC3-419B-B23F-DE4F5BA6104D}" type="datetimeFigureOut">
              <a:rPr lang="uk-UA" smtClean="0"/>
              <a:t>21.01.2025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0684FC3-1A14-4F4C-8077-D7FD9B557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043926B-256F-48A5-81F4-72240DF1D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DE44-FAEE-4C67-AE8B-CBC18ADF49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061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97CEEF3A-452E-416E-BEB3-8BC4C86DA6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5731227-5864-4B27-86B3-A2C2F99F9E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B6FA6E4-5594-4B12-89A5-0B496F000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4680-EEC3-419B-B23F-DE4F5BA6104D}" type="datetimeFigureOut">
              <a:rPr lang="uk-UA" smtClean="0"/>
              <a:t>21.01.2025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0EBB280-1483-4B7D-B86D-693661BD4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92A5CFB-7942-4D53-BFFC-B20989DBA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DE44-FAEE-4C67-AE8B-CBC18ADF49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9250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999220-B32B-45C6-AC4C-1DAE06251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06C3DD9-9EF9-4115-8C28-E4F205DBC5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7B84793-018A-43EF-956B-3B473C7BC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4680-EEC3-419B-B23F-DE4F5BA6104D}" type="datetimeFigureOut">
              <a:rPr lang="uk-UA" smtClean="0"/>
              <a:t>21.01.2025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AF629B1-7885-4E92-BABA-C3A9AAAF5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C204C9A-A324-49ED-BDB6-8A403C76C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DE44-FAEE-4C67-AE8B-CBC18ADF49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197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DCA31AA-3E21-4347-B185-14CE690AA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D7D1DE0-61D0-4258-BA93-A8B219EB3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EA8F87B-F44D-4854-B0B1-AD158F073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4680-EEC3-419B-B23F-DE4F5BA6104D}" type="datetimeFigureOut">
              <a:rPr lang="uk-UA" smtClean="0"/>
              <a:t>21.01.2025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ED66403-3649-41E5-B3DF-632FC20BB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3BEE294-08E0-49EE-A514-A606D2044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DE44-FAEE-4C67-AE8B-CBC18ADF49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370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5A3C3D-7AB3-4032-8C0A-8E05E0947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0BD0688-32D0-44E8-A9F5-9E264BA399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F4C007D-8009-49AC-AD8D-49FF9AC7B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C5F909A-BC39-4D8C-A6AF-75E9E61D3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4680-EEC3-419B-B23F-DE4F5BA6104D}" type="datetimeFigureOut">
              <a:rPr lang="uk-UA" smtClean="0"/>
              <a:t>21.01.2025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3524178-881A-4186-8E63-FE1E6835F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6F503CA-6CFD-44A7-8209-9E2147814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DE44-FAEE-4C67-AE8B-CBC18ADF49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232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56D563-1E81-454C-9C73-1835A9927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50156F8-2B1D-45CB-A822-816861DAD3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B4FD4F5-716C-4A5E-A0AD-2254C71333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5EAB9CB-57A3-482B-880B-31EDC007D2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08488AD-038A-4AE0-9C41-25BD57356A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9E22E478-6A30-4660-BAAB-359084FBE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4680-EEC3-419B-B23F-DE4F5BA6104D}" type="datetimeFigureOut">
              <a:rPr lang="uk-UA" smtClean="0"/>
              <a:t>21.01.2025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A063422A-A0C8-40FB-9DBA-3F7B6E9E6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2C0F11FF-F64B-426B-8448-DA13DDDBA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DE44-FAEE-4C67-AE8B-CBC18ADF49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81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BB6CB29-7650-4D7C-8CAA-757D054BA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4316AA1-9D47-4E4F-B605-52BAD1A39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4680-EEC3-419B-B23F-DE4F5BA6104D}" type="datetimeFigureOut">
              <a:rPr lang="uk-UA" smtClean="0"/>
              <a:t>21.01.2025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7DE37EB7-F11B-401E-BBAF-065363ACF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EE8EFCE-D575-4CB5-8EAE-C033FFBFB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DE44-FAEE-4C67-AE8B-CBC18ADF49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304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08AE663-D51D-4C73-AAC1-562F10248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4680-EEC3-419B-B23F-DE4F5BA6104D}" type="datetimeFigureOut">
              <a:rPr lang="uk-UA" smtClean="0"/>
              <a:t>21.01.2025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2C70A64D-AB47-41D2-8352-FFD3E7557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7747AD0-36FA-4C62-AE7F-DA6DD226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DE44-FAEE-4C67-AE8B-CBC18ADF49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508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F3969F5-FDC0-4DEA-94E8-513B918F4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F3A33DD-4824-4EC5-BBA8-3004DCCE2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A610739-DB24-4367-860F-EDEF74BBE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862F6E3-30F2-48C8-BCD4-CB0156160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4680-EEC3-419B-B23F-DE4F5BA6104D}" type="datetimeFigureOut">
              <a:rPr lang="uk-UA" smtClean="0"/>
              <a:t>21.01.2025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9CBBA14-0D6C-4C9A-A106-8F7D98226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9174CD8-903E-42C5-B5B3-28CB5DDC1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DE44-FAEE-4C67-AE8B-CBC18ADF49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987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6F66FB-BB66-42C6-86E0-E95D0B903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FC24C60E-3C40-447E-BFD3-063AFA7359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15082AB-85B3-41A2-9D93-A3D87D04E2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94584D1-0EC7-4151-9FB9-E1AC16B55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4680-EEC3-419B-B23F-DE4F5BA6104D}" type="datetimeFigureOut">
              <a:rPr lang="uk-UA" smtClean="0"/>
              <a:t>21.01.2025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C08A5E2-CCE3-4F64-BCAB-521F0EB12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1FD0AEB-8081-4AD6-94F7-5D810060F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DE44-FAEE-4C67-AE8B-CBC18ADF49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148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6CF7A50-17B8-428B-9FA8-1EDF283BB7C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80DFAAA-71E2-4B52-A408-D913973B0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B9D5AC4-9E1B-465E-BD8C-318AF03FD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6E759BD-4E94-4FD3-B3D0-9F8C2ED983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F4680-EEC3-419B-B23F-DE4F5BA6104D}" type="datetimeFigureOut">
              <a:rPr lang="uk-UA" smtClean="0"/>
              <a:t>21.01.2025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74CB9DE-64BA-4E9E-B4AA-AC010C1319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1503E53-250D-4B69-AF52-54023AC31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5DE44-FAEE-4C67-AE8B-CBC18ADF49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8089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31704" y="872836"/>
            <a:ext cx="7600900" cy="2679417"/>
          </a:xfrm>
        </p:spPr>
        <p:txBody>
          <a:bodyPr>
            <a:noAutofit/>
          </a:bodyPr>
          <a:lstStyle/>
          <a:p>
            <a:r>
              <a:rPr lang="uk-UA" sz="7200" b="1" i="1" dirty="0" smtClean="0">
                <a:latin typeface="Segoe Script" panose="020B0504020000000003" pitchFamily="34" charset="0"/>
              </a:rPr>
              <a:t>Інклюзивна література </a:t>
            </a:r>
            <a:endParaRPr lang="uk-UA" sz="7200" b="1" i="1" dirty="0">
              <a:latin typeface="Segoe Script" panose="020B0504020000000003" pitchFamily="34" charset="0"/>
            </a:endParaRPr>
          </a:p>
        </p:txBody>
      </p:sp>
      <p:pic>
        <p:nvPicPr>
          <p:cNvPr id="9" name="Picture 2" descr="Інклюзивна освіта: Що це та чому не варто її боятись – Змістовно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78" b="14551"/>
          <a:stretch/>
        </p:blipFill>
        <p:spPr bwMode="auto">
          <a:xfrm>
            <a:off x="1522084" y="4193931"/>
            <a:ext cx="9582599" cy="238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31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30416" y="21710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333333"/>
                </a:solidFill>
                <a:latin typeface="Roboto"/>
              </a:rPr>
              <a:t> </a:t>
            </a:r>
            <a:endParaRPr lang="ru-RU" b="0" i="0" dirty="0">
              <a:solidFill>
                <a:srgbClr val="333333"/>
              </a:solidFill>
              <a:effectLst/>
              <a:latin typeface="Roboto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113" y="949933"/>
            <a:ext cx="8576574" cy="561792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08719" y="382542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242424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smtClean="0">
                <a:solidFill>
                  <a:srgbClr val="242424"/>
                </a:solidFill>
                <a:latin typeface="Monotype Corsiva" pitchFamily="66" charset="0"/>
              </a:rPr>
              <a:t>В. </a:t>
            </a:r>
            <a:r>
              <a:rPr lang="ru-RU" sz="2400" b="1" dirty="0" err="1" smtClean="0">
                <a:solidFill>
                  <a:srgbClr val="242424"/>
                </a:solidFill>
                <a:latin typeface="Monotype Corsiva" pitchFamily="66" charset="0"/>
              </a:rPr>
              <a:t>Сухомлинський</a:t>
            </a:r>
            <a:r>
              <a:rPr lang="ru-RU" sz="2400" b="1" dirty="0" smtClean="0">
                <a:solidFill>
                  <a:srgbClr val="242424"/>
                </a:solidFill>
                <a:latin typeface="Monotype Corsiva" pitchFamily="66" charset="0"/>
              </a:rPr>
              <a:t>  «</a:t>
            </a:r>
            <a:r>
              <a:rPr lang="ru-RU" sz="2400" b="1" dirty="0" err="1" smtClean="0">
                <a:solidFill>
                  <a:srgbClr val="242424"/>
                </a:solidFill>
                <a:latin typeface="Monotype Corsiva" pitchFamily="66" charset="0"/>
              </a:rPr>
              <a:t>Ґавеня</a:t>
            </a:r>
            <a:r>
              <a:rPr lang="ru-RU" sz="2400" b="1" dirty="0" smtClean="0">
                <a:solidFill>
                  <a:srgbClr val="242424"/>
                </a:solidFill>
                <a:latin typeface="Monotype Corsiva" pitchFamily="66" charset="0"/>
              </a:rPr>
              <a:t> </a:t>
            </a:r>
            <a:r>
              <a:rPr lang="ru-RU" sz="2400" b="1" dirty="0" smtClean="0">
                <a:solidFill>
                  <a:srgbClr val="242424"/>
                </a:solidFill>
                <a:latin typeface="Monotype Corsiva" pitchFamily="66" charset="0"/>
              </a:rPr>
              <a:t>і </a:t>
            </a:r>
            <a:r>
              <a:rPr lang="ru-RU" sz="2400" b="1" dirty="0" smtClean="0">
                <a:solidFill>
                  <a:srgbClr val="242424"/>
                </a:solidFill>
                <a:latin typeface="Monotype Corsiva" pitchFamily="66" charset="0"/>
              </a:rPr>
              <a:t>соловей»</a:t>
            </a:r>
            <a:endParaRPr lang="ru-RU" sz="24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00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book-ye.com.ua/upload/resize_cache/iblock/d7d/520_860_1/8ffd3b2d_0209_11ea_8123_000c29ae1566_cb230144_a1a2_11ea_8136_000c29ae15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21" y="541337"/>
            <a:ext cx="4953000" cy="579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362700" y="894362"/>
            <a:ext cx="539261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К</a:t>
            </a:r>
            <a:r>
              <a:rPr lang="ru-RU" sz="2400" dirty="0" smtClean="0">
                <a:solidFill>
                  <a:srgbClr val="252424"/>
                </a:solidFill>
                <a:latin typeface="Monotype Corsiva" pitchFamily="66" charset="0"/>
              </a:rPr>
              <a:t>нижка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Оксани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Драчковської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 -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автобіографічна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історія-казка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 для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діток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 про себе та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свого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синочка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Назарка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,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який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, на жаль,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із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 самого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народження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 є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дитиною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 з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інвалідністю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 і не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може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ходити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. Мама Оксана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щодня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веде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боротьбу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 за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за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краще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майбутнє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 для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всіх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особливих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 людей, для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Назарка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. Казка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розповідає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діткам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,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що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 не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всі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 люди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однакові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, як не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варто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здаватися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, коли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важко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, як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триматися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, коли сил не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залишається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 і як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жити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 в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цьому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світі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,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який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,  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здебільшого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,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призначений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 для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звичайних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 людей. </a:t>
            </a:r>
            <a:r>
              <a:rPr lang="ru-RU" sz="2400" dirty="0" smtClean="0">
                <a:solidFill>
                  <a:srgbClr val="252424"/>
                </a:solidFill>
                <a:latin typeface="Monotype Corsiva" pitchFamily="66" charset="0"/>
              </a:rPr>
              <a:t> </a:t>
            </a:r>
            <a:endParaRPr lang="ru-RU" sz="24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2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Книга «Terra інклюзія 2018», автора Олена Осмоловская, Ганна Коназюк, Ольга Гой, Маряна Лелик, Оксана Драчковська – фото №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7" y="960437"/>
            <a:ext cx="3790950" cy="538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img.yakaboo.ua/media/catalog/product/cache/1/image/546x/c239772940bfb0468bd568cd18249fe5/i/m/img_859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216" y="0"/>
            <a:ext cx="3413187" cy="538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Книга «Terra інклюзія 2019» – фото №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715" y="1941296"/>
            <a:ext cx="3414743" cy="465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907876" y="207818"/>
            <a:ext cx="5087389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rgbClr val="404040"/>
                </a:solidFill>
                <a:latin typeface="Monotype Corsiva" pitchFamily="66" charset="0"/>
              </a:rPr>
              <a:t>Збірка</a:t>
            </a:r>
            <a:r>
              <a:rPr lang="ru-RU" sz="2400" dirty="0">
                <a:solidFill>
                  <a:srgbClr val="404040"/>
                </a:solidFill>
                <a:latin typeface="Monotype Corsiva" pitchFamily="66" charset="0"/>
              </a:rPr>
              <a:t> «</a:t>
            </a:r>
            <a:r>
              <a:rPr lang="en-US" sz="2400" dirty="0">
                <a:solidFill>
                  <a:srgbClr val="404040"/>
                </a:solidFill>
                <a:latin typeface="Monotype Corsiva" pitchFamily="66" charset="0"/>
              </a:rPr>
              <a:t>Terra </a:t>
            </a:r>
            <a:r>
              <a:rPr lang="ru-RU" sz="2400" dirty="0" err="1" smtClean="0">
                <a:solidFill>
                  <a:srgbClr val="404040"/>
                </a:solidFill>
                <a:latin typeface="Monotype Corsiva" pitchFamily="66" charset="0"/>
              </a:rPr>
              <a:t>інклюзія</a:t>
            </a:r>
            <a:r>
              <a:rPr lang="ru-RU" sz="2400" dirty="0" smtClean="0">
                <a:solidFill>
                  <a:srgbClr val="404040"/>
                </a:solidFill>
                <a:latin typeface="Monotype Corsiva" pitchFamily="66" charset="0"/>
              </a:rPr>
              <a:t>» </a:t>
            </a:r>
            <a:r>
              <a:rPr lang="ru-RU" sz="2400" dirty="0">
                <a:solidFill>
                  <a:srgbClr val="404040"/>
                </a:solidFill>
                <a:latin typeface="Monotype Corsiva" pitchFamily="66" charset="0"/>
              </a:rPr>
              <a:t>– </a:t>
            </a:r>
            <a:r>
              <a:rPr lang="ru-RU" sz="2400" dirty="0" err="1" smtClean="0">
                <a:solidFill>
                  <a:srgbClr val="404040"/>
                </a:solidFill>
                <a:latin typeface="Monotype Corsiva" pitchFamily="66" charset="0"/>
              </a:rPr>
              <a:t>інклюзивна</a:t>
            </a:r>
            <a:r>
              <a:rPr lang="ru-RU" sz="2400" dirty="0" smtClean="0">
                <a:solidFill>
                  <a:srgbClr val="404040"/>
                </a:solidFill>
                <a:latin typeface="Monotype Corsiva" pitchFamily="66" charset="0"/>
              </a:rPr>
              <a:t> </a:t>
            </a:r>
            <a:r>
              <a:rPr lang="ru-RU" sz="2400" dirty="0">
                <a:solidFill>
                  <a:srgbClr val="404040"/>
                </a:solidFill>
                <a:latin typeface="Monotype Corsiva" pitchFamily="66" charset="0"/>
              </a:rPr>
              <a:t>книжка, яка </a:t>
            </a:r>
            <a:r>
              <a:rPr lang="ru-RU" sz="2400" dirty="0" err="1">
                <a:solidFill>
                  <a:srgbClr val="404040"/>
                </a:solidFill>
                <a:latin typeface="Monotype Corsiva" pitchFamily="66" charset="0"/>
              </a:rPr>
              <a:t>формує</a:t>
            </a:r>
            <a:r>
              <a:rPr lang="ru-RU" sz="2400" dirty="0">
                <a:solidFill>
                  <a:srgbClr val="404040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404040"/>
                </a:solidFill>
                <a:latin typeface="Monotype Corsiva" pitchFamily="66" charset="0"/>
              </a:rPr>
              <a:t>позитивне</a:t>
            </a:r>
            <a:r>
              <a:rPr lang="ru-RU" sz="2400" dirty="0">
                <a:solidFill>
                  <a:srgbClr val="404040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404040"/>
                </a:solidFill>
                <a:latin typeface="Monotype Corsiva" pitchFamily="66" charset="0"/>
              </a:rPr>
              <a:t>сприйняття</a:t>
            </a:r>
            <a:r>
              <a:rPr lang="ru-RU" sz="2400" dirty="0">
                <a:solidFill>
                  <a:srgbClr val="404040"/>
                </a:solidFill>
                <a:latin typeface="Monotype Corsiva" pitchFamily="66" charset="0"/>
              </a:rPr>
              <a:t> людей з </a:t>
            </a:r>
            <a:r>
              <a:rPr lang="ru-RU" sz="2400" dirty="0" err="1">
                <a:solidFill>
                  <a:srgbClr val="404040"/>
                </a:solidFill>
                <a:latin typeface="Monotype Corsiva" pitchFamily="66" charset="0"/>
              </a:rPr>
              <a:t>інвалідністю</a:t>
            </a:r>
            <a:r>
              <a:rPr lang="ru-RU" sz="2400" dirty="0">
                <a:solidFill>
                  <a:srgbClr val="404040"/>
                </a:solidFill>
                <a:latin typeface="Monotype Corsiva" pitchFamily="66" charset="0"/>
              </a:rPr>
              <a:t>. </a:t>
            </a:r>
            <a:r>
              <a:rPr lang="ru-RU" sz="2400" dirty="0" err="1">
                <a:solidFill>
                  <a:srgbClr val="404040"/>
                </a:solidFill>
                <a:latin typeface="Monotype Corsiva" pitchFamily="66" charset="0"/>
              </a:rPr>
              <a:t>Оповідання</a:t>
            </a:r>
            <a:r>
              <a:rPr lang="ru-RU" sz="2400" dirty="0">
                <a:solidFill>
                  <a:srgbClr val="404040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404040"/>
                </a:solidFill>
                <a:latin typeface="Monotype Corsiva" pitchFamily="66" charset="0"/>
              </a:rPr>
              <a:t>цієї</a:t>
            </a:r>
            <a:r>
              <a:rPr lang="ru-RU" sz="2400" dirty="0">
                <a:solidFill>
                  <a:srgbClr val="404040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404040"/>
                </a:solidFill>
                <a:latin typeface="Monotype Corsiva" pitchFamily="66" charset="0"/>
              </a:rPr>
              <a:t>збірки</a:t>
            </a:r>
            <a:r>
              <a:rPr lang="ru-RU" sz="2400" dirty="0">
                <a:solidFill>
                  <a:srgbClr val="404040"/>
                </a:solidFill>
                <a:latin typeface="Monotype Corsiva" pitchFamily="66" charset="0"/>
              </a:rPr>
              <a:t> – абсолютно </a:t>
            </a:r>
            <a:r>
              <a:rPr lang="ru-RU" sz="2400" dirty="0" err="1">
                <a:solidFill>
                  <a:srgbClr val="404040"/>
                </a:solidFill>
                <a:latin typeface="Monotype Corsiva" pitchFamily="66" charset="0"/>
              </a:rPr>
              <a:t>різні</a:t>
            </a:r>
            <a:r>
              <a:rPr lang="ru-RU" sz="2400" dirty="0">
                <a:solidFill>
                  <a:srgbClr val="404040"/>
                </a:solidFill>
                <a:latin typeface="Monotype Corsiva" pitchFamily="66" charset="0"/>
              </a:rPr>
              <a:t> за </a:t>
            </a:r>
            <a:r>
              <a:rPr lang="ru-RU" sz="2400" dirty="0" err="1">
                <a:solidFill>
                  <a:srgbClr val="404040"/>
                </a:solidFill>
                <a:latin typeface="Monotype Corsiva" pitchFamily="66" charset="0"/>
              </a:rPr>
              <a:t>літературним</a:t>
            </a:r>
            <a:r>
              <a:rPr lang="ru-RU" sz="2400" dirty="0">
                <a:solidFill>
                  <a:srgbClr val="404040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404040"/>
                </a:solidFill>
                <a:latin typeface="Monotype Corsiva" pitchFamily="66" charset="0"/>
              </a:rPr>
              <a:t>відтворенням</a:t>
            </a:r>
            <a:r>
              <a:rPr lang="ru-RU" sz="2400" dirty="0">
                <a:solidFill>
                  <a:srgbClr val="404040"/>
                </a:solidFill>
                <a:latin typeface="Monotype Corsiva" pitchFamily="66" charset="0"/>
              </a:rPr>
              <a:t>, але вони </a:t>
            </a:r>
            <a:r>
              <a:rPr lang="ru-RU" sz="2400" dirty="0" err="1">
                <a:solidFill>
                  <a:srgbClr val="404040"/>
                </a:solidFill>
                <a:latin typeface="Monotype Corsiva" pitchFamily="66" charset="0"/>
              </a:rPr>
              <a:t>об’єднані</a:t>
            </a:r>
            <a:r>
              <a:rPr lang="ru-RU" sz="2400" dirty="0">
                <a:solidFill>
                  <a:srgbClr val="404040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404040"/>
                </a:solidFill>
                <a:latin typeface="Monotype Corsiva" pitchFamily="66" charset="0"/>
              </a:rPr>
              <a:t>любов’ю</a:t>
            </a:r>
            <a:r>
              <a:rPr lang="ru-RU" sz="2400" dirty="0">
                <a:solidFill>
                  <a:srgbClr val="404040"/>
                </a:solidFill>
                <a:latin typeface="Monotype Corsiva" pitchFamily="66" charset="0"/>
              </a:rPr>
              <a:t>, </a:t>
            </a:r>
            <a:r>
              <a:rPr lang="ru-RU" sz="2400" dirty="0" err="1">
                <a:solidFill>
                  <a:srgbClr val="404040"/>
                </a:solidFill>
                <a:latin typeface="Monotype Corsiva" pitchFamily="66" charset="0"/>
              </a:rPr>
              <a:t>спрагою</a:t>
            </a:r>
            <a:r>
              <a:rPr lang="ru-RU" sz="2400" dirty="0">
                <a:solidFill>
                  <a:srgbClr val="404040"/>
                </a:solidFill>
                <a:latin typeface="Monotype Corsiva" pitchFamily="66" charset="0"/>
              </a:rPr>
              <a:t> до </a:t>
            </a:r>
            <a:r>
              <a:rPr lang="ru-RU" sz="2400" dirty="0" err="1">
                <a:solidFill>
                  <a:srgbClr val="404040"/>
                </a:solidFill>
                <a:latin typeface="Monotype Corsiva" pitchFamily="66" charset="0"/>
              </a:rPr>
              <a:t>життя</a:t>
            </a:r>
            <a:r>
              <a:rPr lang="ru-RU" sz="2400" dirty="0">
                <a:solidFill>
                  <a:srgbClr val="404040"/>
                </a:solidFill>
                <a:latin typeface="Monotype Corsiva" pitchFamily="66" charset="0"/>
              </a:rPr>
              <a:t>, силою </a:t>
            </a:r>
            <a:r>
              <a:rPr lang="ru-RU" sz="2400" dirty="0" err="1">
                <a:solidFill>
                  <a:srgbClr val="404040"/>
                </a:solidFill>
                <a:latin typeface="Monotype Corsiva" pitchFamily="66" charset="0"/>
              </a:rPr>
              <a:t>людського</a:t>
            </a:r>
            <a:r>
              <a:rPr lang="ru-RU" sz="2400" dirty="0">
                <a:solidFill>
                  <a:srgbClr val="404040"/>
                </a:solidFill>
                <a:latin typeface="Monotype Corsiva" pitchFamily="66" charset="0"/>
              </a:rPr>
              <a:t> характеру та </a:t>
            </a:r>
            <a:r>
              <a:rPr lang="ru-RU" sz="2400" dirty="0" err="1">
                <a:solidFill>
                  <a:srgbClr val="404040"/>
                </a:solidFill>
                <a:latin typeface="Monotype Corsiva" pitchFamily="66" charset="0"/>
              </a:rPr>
              <a:t>волі</a:t>
            </a:r>
            <a:r>
              <a:rPr lang="ru-RU" sz="2400" dirty="0">
                <a:solidFill>
                  <a:srgbClr val="404040"/>
                </a:solidFill>
                <a:latin typeface="Monotype Corsiva" pitchFamily="66" charset="0"/>
              </a:rPr>
              <a:t>. </a:t>
            </a:r>
            <a:r>
              <a:rPr lang="ru-RU" sz="2400" dirty="0" err="1">
                <a:solidFill>
                  <a:srgbClr val="404040"/>
                </a:solidFill>
                <a:latin typeface="Monotype Corsiva" pitchFamily="66" charset="0"/>
              </a:rPr>
              <a:t>Життєві</a:t>
            </a:r>
            <a:r>
              <a:rPr lang="ru-RU" sz="2400" dirty="0">
                <a:solidFill>
                  <a:srgbClr val="404040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404040"/>
                </a:solidFill>
                <a:latin typeface="Monotype Corsiva" pitchFamily="66" charset="0"/>
              </a:rPr>
              <a:t>обставини</a:t>
            </a:r>
            <a:r>
              <a:rPr lang="ru-RU" sz="2400" dirty="0">
                <a:solidFill>
                  <a:srgbClr val="404040"/>
                </a:solidFill>
                <a:latin typeface="Monotype Corsiva" pitchFamily="66" charset="0"/>
              </a:rPr>
              <a:t> у </a:t>
            </a:r>
            <a:r>
              <a:rPr lang="ru-RU" sz="2400" dirty="0" err="1">
                <a:solidFill>
                  <a:srgbClr val="404040"/>
                </a:solidFill>
                <a:latin typeface="Monotype Corsiva" pitchFamily="66" charset="0"/>
              </a:rPr>
              <a:t>всіх</a:t>
            </a:r>
            <a:r>
              <a:rPr lang="ru-RU" sz="2400" dirty="0">
                <a:solidFill>
                  <a:srgbClr val="404040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404040"/>
                </a:solidFill>
                <a:latin typeface="Monotype Corsiva" pitchFamily="66" charset="0"/>
              </a:rPr>
              <a:t>літературних</a:t>
            </a:r>
            <a:r>
              <a:rPr lang="ru-RU" sz="2400" dirty="0">
                <a:solidFill>
                  <a:srgbClr val="404040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404040"/>
                </a:solidFill>
                <a:latin typeface="Monotype Corsiva" pitchFamily="66" charset="0"/>
              </a:rPr>
              <a:t>героїв</a:t>
            </a:r>
            <a:r>
              <a:rPr lang="ru-RU" sz="2400" dirty="0">
                <a:solidFill>
                  <a:srgbClr val="404040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404040"/>
                </a:solidFill>
                <a:latin typeface="Monotype Corsiva" pitchFamily="66" charset="0"/>
              </a:rPr>
              <a:t>різні</a:t>
            </a:r>
            <a:r>
              <a:rPr lang="ru-RU" sz="2400" dirty="0">
                <a:solidFill>
                  <a:srgbClr val="404040"/>
                </a:solidFill>
                <a:latin typeface="Monotype Corsiva" pitchFamily="66" charset="0"/>
              </a:rPr>
              <a:t>, але </a:t>
            </a:r>
            <a:r>
              <a:rPr lang="ru-RU" sz="2400" dirty="0" err="1">
                <a:solidFill>
                  <a:srgbClr val="404040"/>
                </a:solidFill>
                <a:latin typeface="Monotype Corsiva" pitchFamily="66" charset="0"/>
              </a:rPr>
              <a:t>всі</a:t>
            </a:r>
            <a:r>
              <a:rPr lang="ru-RU" sz="2400" dirty="0">
                <a:solidFill>
                  <a:srgbClr val="404040"/>
                </a:solidFill>
                <a:latin typeface="Monotype Corsiva" pitchFamily="66" charset="0"/>
              </a:rPr>
              <a:t> вони </a:t>
            </a:r>
            <a:r>
              <a:rPr lang="ru-RU" sz="2400" dirty="0" err="1">
                <a:solidFill>
                  <a:srgbClr val="404040"/>
                </a:solidFill>
                <a:latin typeface="Monotype Corsiva" pitchFamily="66" charset="0"/>
              </a:rPr>
              <a:t>прагнуть</a:t>
            </a:r>
            <a:r>
              <a:rPr lang="ru-RU" sz="2400" dirty="0">
                <a:solidFill>
                  <a:srgbClr val="404040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404040"/>
                </a:solidFill>
                <a:latin typeface="Monotype Corsiva" pitchFamily="66" charset="0"/>
              </a:rPr>
              <a:t>жити</a:t>
            </a:r>
            <a:r>
              <a:rPr lang="ru-RU" sz="2400" dirty="0">
                <a:solidFill>
                  <a:srgbClr val="404040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404040"/>
                </a:solidFill>
                <a:latin typeface="Monotype Corsiva" pitchFamily="66" charset="0"/>
              </a:rPr>
              <a:t>гідним</a:t>
            </a:r>
            <a:r>
              <a:rPr lang="ru-RU" sz="2400" dirty="0">
                <a:solidFill>
                  <a:srgbClr val="404040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404040"/>
                </a:solidFill>
                <a:latin typeface="Monotype Corsiva" pitchFamily="66" charset="0"/>
              </a:rPr>
              <a:t>повноцінним</a:t>
            </a:r>
            <a:r>
              <a:rPr lang="ru-RU" sz="2400" dirty="0">
                <a:solidFill>
                  <a:srgbClr val="404040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404040"/>
                </a:solidFill>
                <a:latin typeface="Monotype Corsiva" pitchFamily="66" charset="0"/>
              </a:rPr>
              <a:t>життям</a:t>
            </a:r>
            <a:r>
              <a:rPr lang="ru-RU" sz="2400" dirty="0">
                <a:solidFill>
                  <a:srgbClr val="404040"/>
                </a:solidFill>
                <a:latin typeface="Monotype Corsiva" pitchFamily="66" charset="0"/>
              </a:rPr>
              <a:t>. Сила </a:t>
            </a:r>
            <a:r>
              <a:rPr lang="ru-RU" sz="2400" dirty="0" err="1">
                <a:solidFill>
                  <a:srgbClr val="404040"/>
                </a:solidFill>
                <a:latin typeface="Monotype Corsiva" pitchFamily="66" charset="0"/>
              </a:rPr>
              <a:t>людини</a:t>
            </a:r>
            <a:r>
              <a:rPr lang="ru-RU" sz="2400" dirty="0">
                <a:solidFill>
                  <a:srgbClr val="404040"/>
                </a:solidFill>
                <a:latin typeface="Monotype Corsiva" pitchFamily="66" charset="0"/>
              </a:rPr>
              <a:t> попри </a:t>
            </a:r>
            <a:r>
              <a:rPr lang="ru-RU" sz="2400" dirty="0" err="1">
                <a:solidFill>
                  <a:srgbClr val="404040"/>
                </a:solidFill>
                <a:latin typeface="Monotype Corsiva" pitchFamily="66" charset="0"/>
              </a:rPr>
              <a:t>обставини</a:t>
            </a:r>
            <a:r>
              <a:rPr lang="ru-RU" sz="2400" dirty="0">
                <a:solidFill>
                  <a:srgbClr val="404040"/>
                </a:solidFill>
                <a:latin typeface="Monotype Corsiva" pitchFamily="66" charset="0"/>
              </a:rPr>
              <a:t> та </a:t>
            </a:r>
            <a:r>
              <a:rPr lang="ru-RU" sz="2400" dirty="0" err="1">
                <a:solidFill>
                  <a:srgbClr val="404040"/>
                </a:solidFill>
                <a:latin typeface="Monotype Corsiva" pitchFamily="66" charset="0"/>
              </a:rPr>
              <a:t>можливості</a:t>
            </a:r>
            <a:r>
              <a:rPr lang="ru-RU" sz="2400" dirty="0">
                <a:solidFill>
                  <a:srgbClr val="404040"/>
                </a:solidFill>
                <a:latin typeface="Monotype Corsiva" pitchFamily="66" charset="0"/>
              </a:rPr>
              <a:t>, </a:t>
            </a:r>
            <a:r>
              <a:rPr lang="ru-RU" sz="2400" dirty="0" err="1">
                <a:solidFill>
                  <a:srgbClr val="404040"/>
                </a:solidFill>
                <a:latin typeface="Monotype Corsiva" pitchFamily="66" charset="0"/>
              </a:rPr>
              <a:t>незалежно</a:t>
            </a:r>
            <a:r>
              <a:rPr lang="ru-RU" sz="2400" dirty="0">
                <a:solidFill>
                  <a:srgbClr val="404040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404040"/>
                </a:solidFill>
                <a:latin typeface="Monotype Corsiva" pitchFamily="66" charset="0"/>
              </a:rPr>
              <a:t>від</a:t>
            </a:r>
            <a:r>
              <a:rPr lang="ru-RU" sz="2400" dirty="0">
                <a:solidFill>
                  <a:srgbClr val="404040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404040"/>
                </a:solidFill>
                <a:latin typeface="Monotype Corsiva" pitchFamily="66" charset="0"/>
              </a:rPr>
              <a:t>віку</a:t>
            </a:r>
            <a:r>
              <a:rPr lang="ru-RU" sz="2400" dirty="0">
                <a:solidFill>
                  <a:srgbClr val="404040"/>
                </a:solidFill>
                <a:latin typeface="Monotype Corsiva" pitchFamily="66" charset="0"/>
              </a:rPr>
              <a:t> та </a:t>
            </a:r>
            <a:r>
              <a:rPr lang="ru-RU" sz="2400" dirty="0" err="1">
                <a:solidFill>
                  <a:srgbClr val="404040"/>
                </a:solidFill>
                <a:latin typeface="Monotype Corsiva" pitchFamily="66" charset="0"/>
              </a:rPr>
              <a:t>статі</a:t>
            </a:r>
            <a:r>
              <a:rPr lang="ru-RU" sz="2400" dirty="0">
                <a:solidFill>
                  <a:srgbClr val="404040"/>
                </a:solidFill>
                <a:latin typeface="Monotype Corsiva" pitchFamily="66" charset="0"/>
              </a:rPr>
              <a:t>. </a:t>
            </a:r>
            <a:endParaRPr lang="ru-RU" sz="2400" dirty="0" smtClean="0">
              <a:solidFill>
                <a:srgbClr val="404040"/>
              </a:solidFill>
              <a:latin typeface="Monotype Corsiva" pitchFamily="66" charset="0"/>
            </a:endParaRPr>
          </a:p>
          <a:p>
            <a:r>
              <a:rPr lang="ru-RU" sz="2400" dirty="0" smtClean="0">
                <a:solidFill>
                  <a:srgbClr val="404040"/>
                </a:solidFill>
                <a:latin typeface="Monotype Corsiva" pitchFamily="66" charset="0"/>
              </a:rPr>
              <a:t>До </a:t>
            </a:r>
            <a:r>
              <a:rPr lang="ru-RU" sz="2400" dirty="0" err="1">
                <a:solidFill>
                  <a:srgbClr val="404040"/>
                </a:solidFill>
                <a:latin typeface="Monotype Corsiva" pitchFamily="66" charset="0"/>
              </a:rPr>
              <a:t>збірки</a:t>
            </a:r>
            <a:r>
              <a:rPr lang="ru-RU" sz="2400" dirty="0">
                <a:solidFill>
                  <a:srgbClr val="404040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404040"/>
                </a:solidFill>
                <a:latin typeface="Monotype Corsiva" pitchFamily="66" charset="0"/>
              </a:rPr>
              <a:t>увійшли</a:t>
            </a:r>
            <a:r>
              <a:rPr lang="ru-RU" sz="2400" dirty="0">
                <a:solidFill>
                  <a:srgbClr val="404040"/>
                </a:solidFill>
                <a:latin typeface="Monotype Corsiva" pitchFamily="66" charset="0"/>
              </a:rPr>
              <a:t> </a:t>
            </a:r>
            <a:r>
              <a:rPr lang="ru-RU" sz="2400" dirty="0" smtClean="0">
                <a:solidFill>
                  <a:srgbClr val="404040"/>
                </a:solidFill>
                <a:latin typeface="Monotype Corsiva" pitchFamily="66" charset="0"/>
              </a:rPr>
              <a:t>твори </a:t>
            </a:r>
            <a:r>
              <a:rPr lang="ru-RU" sz="2400" dirty="0" err="1" smtClean="0">
                <a:solidFill>
                  <a:srgbClr val="404040"/>
                </a:solidFill>
                <a:latin typeface="Monotype Corsiva" pitchFamily="66" charset="0"/>
              </a:rPr>
              <a:t>переможців</a:t>
            </a:r>
            <a:r>
              <a:rPr lang="ru-RU" sz="2400" dirty="0" smtClean="0">
                <a:solidFill>
                  <a:srgbClr val="404040"/>
                </a:solidFill>
                <a:latin typeface="Monotype Corsiva" pitchFamily="66" charset="0"/>
              </a:rPr>
              <a:t> </a:t>
            </a:r>
            <a:r>
              <a:rPr lang="ru-RU" sz="2400" dirty="0">
                <a:solidFill>
                  <a:srgbClr val="404040"/>
                </a:solidFill>
                <a:latin typeface="Monotype Corsiva" pitchFamily="66" charset="0"/>
              </a:rPr>
              <a:t>та </a:t>
            </a:r>
            <a:r>
              <a:rPr lang="ru-RU" sz="2400" dirty="0" err="1">
                <a:solidFill>
                  <a:srgbClr val="404040"/>
                </a:solidFill>
                <a:latin typeface="Monotype Corsiva" pitchFamily="66" charset="0"/>
              </a:rPr>
              <a:t>фіналістів</a:t>
            </a:r>
            <a:r>
              <a:rPr lang="ru-RU" sz="2400" dirty="0">
                <a:solidFill>
                  <a:srgbClr val="404040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404040"/>
                </a:solidFill>
                <a:latin typeface="Monotype Corsiva" pitchFamily="66" charset="0"/>
              </a:rPr>
              <a:t>Міжнародного</a:t>
            </a:r>
            <a:r>
              <a:rPr lang="ru-RU" sz="2400" dirty="0">
                <a:solidFill>
                  <a:srgbClr val="404040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404040"/>
                </a:solidFill>
                <a:latin typeface="Monotype Corsiva" pitchFamily="66" charset="0"/>
              </a:rPr>
              <a:t>літературного</a:t>
            </a:r>
            <a:r>
              <a:rPr lang="ru-RU" sz="2400" dirty="0">
                <a:solidFill>
                  <a:srgbClr val="404040"/>
                </a:solidFill>
                <a:latin typeface="Monotype Corsiva" pitchFamily="66" charset="0"/>
              </a:rPr>
              <a:t> конкурсу «</a:t>
            </a:r>
            <a:r>
              <a:rPr lang="ru-RU" sz="2400" dirty="0" err="1">
                <a:solidFill>
                  <a:srgbClr val="404040"/>
                </a:solidFill>
                <a:latin typeface="Monotype Corsiva" pitchFamily="66" charset="0"/>
              </a:rPr>
              <a:t>Коронація</a:t>
            </a:r>
            <a:r>
              <a:rPr lang="ru-RU" sz="2400" dirty="0">
                <a:solidFill>
                  <a:srgbClr val="404040"/>
                </a:solidFill>
                <a:latin typeface="Monotype Corsiva" pitchFamily="66" charset="0"/>
              </a:rPr>
              <a:t> слова» у </a:t>
            </a:r>
            <a:r>
              <a:rPr lang="ru-RU" sz="2400" dirty="0" err="1">
                <a:solidFill>
                  <a:srgbClr val="404040"/>
                </a:solidFill>
                <a:latin typeface="Monotype Corsiva" pitchFamily="66" charset="0"/>
              </a:rPr>
              <a:t>категорії</a:t>
            </a:r>
            <a:r>
              <a:rPr lang="ru-RU" sz="2400" dirty="0">
                <a:solidFill>
                  <a:srgbClr val="404040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404040"/>
                </a:solidFill>
                <a:latin typeface="Monotype Corsiva" pitchFamily="66" charset="0"/>
              </a:rPr>
              <a:t>спецвідзнаки</a:t>
            </a:r>
            <a:r>
              <a:rPr lang="ru-RU" sz="2400" dirty="0">
                <a:solidFill>
                  <a:srgbClr val="404040"/>
                </a:solidFill>
                <a:latin typeface="Monotype Corsiva" pitchFamily="66" charset="0"/>
              </a:rPr>
              <a:t> «</a:t>
            </a:r>
            <a:r>
              <a:rPr lang="ru-RU" sz="2400" dirty="0" err="1">
                <a:solidFill>
                  <a:srgbClr val="404040"/>
                </a:solidFill>
                <a:latin typeface="Monotype Corsiva" pitchFamily="66" charset="0"/>
              </a:rPr>
              <a:t>Інклюзивні</a:t>
            </a:r>
            <a:r>
              <a:rPr lang="ru-RU" sz="2400" dirty="0">
                <a:solidFill>
                  <a:srgbClr val="404040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404040"/>
                </a:solidFill>
                <a:latin typeface="Monotype Corsiva" pitchFamily="66" charset="0"/>
              </a:rPr>
              <a:t>оповідання</a:t>
            </a:r>
            <a:r>
              <a:rPr lang="ru-RU" sz="2400" dirty="0">
                <a:solidFill>
                  <a:srgbClr val="404040"/>
                </a:solidFill>
                <a:latin typeface="Monotype Corsiva" pitchFamily="66" charset="0"/>
              </a:rPr>
              <a:t> «</a:t>
            </a:r>
            <a:r>
              <a:rPr lang="en-US" sz="2400" dirty="0">
                <a:solidFill>
                  <a:srgbClr val="404040"/>
                </a:solidFill>
                <a:latin typeface="Monotype Corsiva" pitchFamily="66" charset="0"/>
              </a:rPr>
              <a:t>Terra </a:t>
            </a:r>
            <a:r>
              <a:rPr lang="ru-RU" sz="2400" dirty="0" err="1">
                <a:solidFill>
                  <a:srgbClr val="404040"/>
                </a:solidFill>
                <a:latin typeface="Monotype Corsiva" pitchFamily="66" charset="0"/>
              </a:rPr>
              <a:t>інклюзія</a:t>
            </a:r>
            <a:r>
              <a:rPr lang="ru-RU" sz="2400" dirty="0">
                <a:solidFill>
                  <a:srgbClr val="404040"/>
                </a:solidFill>
                <a:latin typeface="Monotype Corsiva" pitchFamily="66" charset="0"/>
              </a:rPr>
              <a:t>».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rgbClr val="404040"/>
              </a:solidFill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260403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нига «Пригоди Даші й Тіні», автора Вікторія Надикто – фото №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83" y="317285"/>
            <a:ext cx="4398840" cy="624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049107" y="1164748"/>
            <a:ext cx="4888523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rgbClr val="333333"/>
                </a:solidFill>
                <a:latin typeface="Monotype Corsiva" pitchFamily="66" charset="0"/>
              </a:rPr>
              <a:t>Дівчинка</a:t>
            </a:r>
            <a:r>
              <a:rPr lang="ru-RU" sz="2400" dirty="0">
                <a:solidFill>
                  <a:srgbClr val="333333"/>
                </a:solidFill>
                <a:latin typeface="Monotype Corsiva" pitchFamily="66" charset="0"/>
              </a:rPr>
              <a:t> Даша, яка у реальному </a:t>
            </a:r>
            <a:r>
              <a:rPr lang="ru-RU" sz="2400" dirty="0" err="1">
                <a:solidFill>
                  <a:srgbClr val="333333"/>
                </a:solidFill>
                <a:latin typeface="Monotype Corsiva" pitchFamily="66" charset="0"/>
              </a:rPr>
              <a:t>житті</a:t>
            </a:r>
            <a:r>
              <a:rPr lang="ru-RU" sz="2400" dirty="0">
                <a:solidFill>
                  <a:srgbClr val="333333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Monotype Corsiva" pitchFamily="66" charset="0"/>
              </a:rPr>
              <a:t>змушена</a:t>
            </a:r>
            <a:r>
              <a:rPr lang="ru-RU" sz="2400" dirty="0">
                <a:solidFill>
                  <a:srgbClr val="333333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Monotype Corsiva" pitchFamily="66" charset="0"/>
              </a:rPr>
              <a:t>щодня</a:t>
            </a:r>
            <a:r>
              <a:rPr lang="ru-RU" sz="2400" dirty="0">
                <a:solidFill>
                  <a:srgbClr val="333333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Monotype Corsiva" pitchFamily="66" charset="0"/>
              </a:rPr>
              <a:t>приймати</a:t>
            </a:r>
            <a:r>
              <a:rPr lang="ru-RU" sz="2400" dirty="0">
                <a:solidFill>
                  <a:srgbClr val="333333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Monotype Corsiva" pitchFamily="66" charset="0"/>
              </a:rPr>
              <a:t>ліки</a:t>
            </a:r>
            <a:r>
              <a:rPr lang="ru-RU" sz="2400" dirty="0">
                <a:solidFill>
                  <a:srgbClr val="333333"/>
                </a:solidFill>
                <a:latin typeface="Monotype Corsiva" pitchFamily="66" charset="0"/>
              </a:rPr>
              <a:t> та </a:t>
            </a:r>
            <a:r>
              <a:rPr lang="ru-RU" sz="2400" dirty="0" err="1">
                <a:solidFill>
                  <a:srgbClr val="333333"/>
                </a:solidFill>
                <a:latin typeface="Monotype Corsiva" pitchFamily="66" charset="0"/>
              </a:rPr>
              <a:t>проходити</a:t>
            </a:r>
            <a:r>
              <a:rPr lang="ru-RU" sz="2400" dirty="0">
                <a:solidFill>
                  <a:srgbClr val="333333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Monotype Corsiva" pitchFamily="66" charset="0"/>
              </a:rPr>
              <a:t>специфічні</a:t>
            </a:r>
            <a:r>
              <a:rPr lang="ru-RU" sz="2400" dirty="0">
                <a:solidFill>
                  <a:srgbClr val="333333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Monotype Corsiva" pitchFamily="66" charset="0"/>
              </a:rPr>
              <a:t>процедури</a:t>
            </a:r>
            <a:r>
              <a:rPr lang="ru-RU" sz="2400" dirty="0">
                <a:solidFill>
                  <a:srgbClr val="333333"/>
                </a:solidFill>
                <a:latin typeface="Monotype Corsiva" pitchFamily="66" charset="0"/>
              </a:rPr>
              <a:t>, </a:t>
            </a:r>
            <a:r>
              <a:rPr lang="ru-RU" sz="2400" dirty="0" err="1">
                <a:solidFill>
                  <a:srgbClr val="333333"/>
                </a:solidFill>
                <a:latin typeface="Monotype Corsiva" pitchFamily="66" charset="0"/>
              </a:rPr>
              <a:t>стає</a:t>
            </a:r>
            <a:r>
              <a:rPr lang="ru-RU" sz="2400" dirty="0">
                <a:solidFill>
                  <a:srgbClr val="333333"/>
                </a:solidFill>
                <a:latin typeface="Monotype Corsiva" pitchFamily="66" charset="0"/>
              </a:rPr>
              <a:t> головною </a:t>
            </a:r>
            <a:r>
              <a:rPr lang="ru-RU" sz="2400" dirty="0" err="1">
                <a:solidFill>
                  <a:srgbClr val="333333"/>
                </a:solidFill>
                <a:latin typeface="Monotype Corsiva" pitchFamily="66" charset="0"/>
              </a:rPr>
              <a:t>героїнею</a:t>
            </a:r>
            <a:r>
              <a:rPr lang="ru-RU" sz="2400" dirty="0">
                <a:solidFill>
                  <a:srgbClr val="333333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Monotype Corsiva" pitchFamily="66" charset="0"/>
              </a:rPr>
              <a:t>вигаданих</a:t>
            </a:r>
            <a:r>
              <a:rPr lang="ru-RU" sz="2400" dirty="0">
                <a:solidFill>
                  <a:srgbClr val="333333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Monotype Corsiva" pitchFamily="66" charset="0"/>
              </a:rPr>
              <a:t>історій</a:t>
            </a:r>
            <a:r>
              <a:rPr lang="ru-RU" sz="2400" dirty="0">
                <a:solidFill>
                  <a:srgbClr val="333333"/>
                </a:solidFill>
                <a:latin typeface="Monotype Corsiva" pitchFamily="66" charset="0"/>
              </a:rPr>
              <a:t>. У </a:t>
            </a:r>
            <a:r>
              <a:rPr lang="ru-RU" sz="2400" dirty="0" err="1">
                <a:solidFill>
                  <a:srgbClr val="333333"/>
                </a:solidFill>
                <a:latin typeface="Monotype Corsiva" pitchFamily="66" charset="0"/>
              </a:rPr>
              <a:t>казці</a:t>
            </a:r>
            <a:r>
              <a:rPr lang="ru-RU" sz="2400" dirty="0">
                <a:solidFill>
                  <a:srgbClr val="333333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Monotype Corsiva" pitchFamily="66" charset="0"/>
              </a:rPr>
              <a:t>дівчинка</a:t>
            </a:r>
            <a:r>
              <a:rPr lang="ru-RU" sz="2400" dirty="0">
                <a:solidFill>
                  <a:srgbClr val="333333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Monotype Corsiva" pitchFamily="66" charset="0"/>
              </a:rPr>
              <a:t>перетворюється</a:t>
            </a:r>
            <a:r>
              <a:rPr lang="ru-RU" sz="2400" dirty="0">
                <a:solidFill>
                  <a:srgbClr val="333333"/>
                </a:solidFill>
                <a:latin typeface="Monotype Corsiva" pitchFamily="66" charset="0"/>
              </a:rPr>
              <a:t> на фею, </a:t>
            </a:r>
            <a:r>
              <a:rPr lang="ru-RU" sz="2400" dirty="0" err="1">
                <a:solidFill>
                  <a:srgbClr val="333333"/>
                </a:solidFill>
                <a:latin typeface="Monotype Corsiva" pitchFamily="66" charset="0"/>
              </a:rPr>
              <a:t>знайомиться</a:t>
            </a:r>
            <a:r>
              <a:rPr lang="ru-RU" sz="2400" dirty="0">
                <a:solidFill>
                  <a:srgbClr val="333333"/>
                </a:solidFill>
                <a:latin typeface="Monotype Corsiva" pitchFamily="66" charset="0"/>
              </a:rPr>
              <a:t> з доброю </a:t>
            </a:r>
            <a:r>
              <a:rPr lang="ru-RU" sz="2400" dirty="0" err="1">
                <a:solidFill>
                  <a:srgbClr val="333333"/>
                </a:solidFill>
                <a:latin typeface="Monotype Corsiva" pitchFamily="66" charset="0"/>
              </a:rPr>
              <a:t>відьмою</a:t>
            </a:r>
            <a:r>
              <a:rPr lang="ru-RU" sz="2400" dirty="0">
                <a:solidFill>
                  <a:srgbClr val="333333"/>
                </a:solidFill>
                <a:latin typeface="Monotype Corsiva" pitchFamily="66" charset="0"/>
              </a:rPr>
              <a:t>, </a:t>
            </a:r>
            <a:r>
              <a:rPr lang="ru-RU" sz="2400" dirty="0" err="1">
                <a:solidFill>
                  <a:srgbClr val="333333"/>
                </a:solidFill>
                <a:latin typeface="Monotype Corsiva" pitchFamily="66" charset="0"/>
              </a:rPr>
              <a:t>що</a:t>
            </a:r>
            <a:r>
              <a:rPr lang="ru-RU" sz="2400" dirty="0">
                <a:solidFill>
                  <a:srgbClr val="333333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Monotype Corsiva" pitchFamily="66" charset="0"/>
              </a:rPr>
              <a:t>втратила</a:t>
            </a:r>
            <a:r>
              <a:rPr lang="ru-RU" sz="2400" dirty="0">
                <a:solidFill>
                  <a:srgbClr val="333333"/>
                </a:solidFill>
                <a:latin typeface="Monotype Corsiva" pitchFamily="66" charset="0"/>
              </a:rPr>
              <a:t> дар </a:t>
            </a:r>
            <a:r>
              <a:rPr lang="ru-RU" sz="2400" dirty="0" err="1">
                <a:solidFill>
                  <a:srgbClr val="333333"/>
                </a:solidFill>
                <a:latin typeface="Monotype Corsiva" pitchFamily="66" charset="0"/>
              </a:rPr>
              <a:t>творити</a:t>
            </a:r>
            <a:r>
              <a:rPr lang="ru-RU" sz="2400" dirty="0">
                <a:solidFill>
                  <a:srgbClr val="333333"/>
                </a:solidFill>
                <a:latin typeface="Monotype Corsiva" pitchFamily="66" charset="0"/>
              </a:rPr>
              <a:t> дива, і </a:t>
            </a:r>
            <a:r>
              <a:rPr lang="ru-RU" sz="2400" dirty="0" err="1">
                <a:solidFill>
                  <a:srgbClr val="333333"/>
                </a:solidFill>
                <a:latin typeface="Monotype Corsiva" pitchFamily="66" charset="0"/>
              </a:rPr>
              <a:t>повертає</a:t>
            </a:r>
            <a:r>
              <a:rPr lang="ru-RU" sz="2400" dirty="0">
                <a:solidFill>
                  <a:srgbClr val="333333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Monotype Corsiva" pitchFamily="66" charset="0"/>
              </a:rPr>
              <a:t>чари</a:t>
            </a:r>
            <a:r>
              <a:rPr lang="ru-RU" sz="2400" dirty="0">
                <a:solidFill>
                  <a:srgbClr val="333333"/>
                </a:solidFill>
                <a:latin typeface="Monotype Corsiva" pitchFamily="66" charset="0"/>
              </a:rPr>
              <a:t> до </a:t>
            </a:r>
            <a:r>
              <a:rPr lang="ru-RU" sz="2400" dirty="0" err="1">
                <a:solidFill>
                  <a:srgbClr val="333333"/>
                </a:solidFill>
                <a:latin typeface="Monotype Corsiva" pitchFamily="66" charset="0"/>
              </a:rPr>
              <a:t>казкової</a:t>
            </a:r>
            <a:r>
              <a:rPr lang="ru-RU" sz="2400" dirty="0">
                <a:solidFill>
                  <a:srgbClr val="333333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Monotype Corsiva" pitchFamily="66" charset="0"/>
              </a:rPr>
              <a:t>країни</a:t>
            </a:r>
            <a:r>
              <a:rPr lang="ru-RU" sz="2400" dirty="0">
                <a:solidFill>
                  <a:srgbClr val="333333"/>
                </a:solidFill>
                <a:latin typeface="Monotype Corsiva" pitchFamily="66" charset="0"/>
              </a:rPr>
              <a:t>, </a:t>
            </a:r>
            <a:r>
              <a:rPr lang="ru-RU" sz="2400" dirty="0" err="1">
                <a:solidFill>
                  <a:srgbClr val="333333"/>
                </a:solidFill>
                <a:latin typeface="Monotype Corsiva" pitchFamily="66" charset="0"/>
              </a:rPr>
              <a:t>перемагаючи</a:t>
            </a:r>
            <a:r>
              <a:rPr lang="ru-RU" sz="2400" dirty="0">
                <a:solidFill>
                  <a:srgbClr val="333333"/>
                </a:solidFill>
                <a:latin typeface="Monotype Corsiva" pitchFamily="66" charset="0"/>
              </a:rPr>
              <a:t> страшного </a:t>
            </a:r>
            <a:r>
              <a:rPr lang="ru-RU" sz="2400" dirty="0" err="1">
                <a:solidFill>
                  <a:srgbClr val="333333"/>
                </a:solidFill>
                <a:latin typeface="Monotype Corsiva" pitchFamily="66" charset="0"/>
              </a:rPr>
              <a:t>Павука</a:t>
            </a:r>
            <a:r>
              <a:rPr lang="ru-RU" sz="2400" dirty="0">
                <a:solidFill>
                  <a:srgbClr val="333333"/>
                </a:solidFill>
                <a:latin typeface="Monotype Corsiva" pitchFamily="66" charset="0"/>
              </a:rPr>
              <a:t>.</a:t>
            </a:r>
            <a:r>
              <a:rPr lang="ru-RU" sz="2400" dirty="0">
                <a:latin typeface="Monotype Corsiva" pitchFamily="66" charset="0"/>
              </a:rPr>
              <a:t/>
            </a:r>
            <a:br>
              <a:rPr lang="ru-RU" sz="2400" dirty="0">
                <a:latin typeface="Monotype Corsiva" pitchFamily="66" charset="0"/>
              </a:rPr>
            </a:br>
            <a:r>
              <a:rPr lang="ru-RU" sz="2400" dirty="0">
                <a:latin typeface="Monotype Corsiva" pitchFamily="66" charset="0"/>
              </a:rPr>
              <a:t/>
            </a:r>
            <a:br>
              <a:rPr lang="ru-RU" sz="2400" dirty="0">
                <a:latin typeface="Monotype Corsiva" pitchFamily="66" charset="0"/>
              </a:rPr>
            </a:br>
            <a:r>
              <a:rPr lang="uk-UA" dirty="0" smtClean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236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Книга «Тридцять перший меридіан», автора Євгенія Пірог – фото №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523" y="142752"/>
            <a:ext cx="4342179" cy="616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8640" y="390698"/>
            <a:ext cx="645003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rgbClr val="333333"/>
                </a:solidFill>
                <a:latin typeface="Monotype Corsiva" pitchFamily="66" charset="0"/>
              </a:rPr>
              <a:t>Інклюзивна</a:t>
            </a:r>
            <a:r>
              <a:rPr lang="ru-RU" sz="2400" dirty="0">
                <a:solidFill>
                  <a:srgbClr val="333333"/>
                </a:solidFill>
                <a:latin typeface="Monotype Corsiva" pitchFamily="66" charset="0"/>
              </a:rPr>
              <a:t> </a:t>
            </a:r>
            <a:r>
              <a:rPr lang="ru-RU" sz="2400" dirty="0" smtClean="0">
                <a:solidFill>
                  <a:srgbClr val="333333"/>
                </a:solidFill>
                <a:latin typeface="Monotype Corsiva" pitchFamily="66" charset="0"/>
              </a:rPr>
              <a:t>  </a:t>
            </a:r>
            <a:r>
              <a:rPr lang="ru-RU" sz="2400" dirty="0">
                <a:solidFill>
                  <a:srgbClr val="333333"/>
                </a:solidFill>
                <a:latin typeface="Monotype Corsiva" pitchFamily="66" charset="0"/>
              </a:rPr>
              <a:t>книжка, яка </a:t>
            </a:r>
            <a:r>
              <a:rPr lang="ru-RU" sz="2400" dirty="0" err="1">
                <a:solidFill>
                  <a:srgbClr val="333333"/>
                </a:solidFill>
                <a:latin typeface="Monotype Corsiva" pitchFamily="66" charset="0"/>
              </a:rPr>
              <a:t>розкриває</a:t>
            </a:r>
            <a:r>
              <a:rPr lang="ru-RU" sz="2400" dirty="0">
                <a:solidFill>
                  <a:srgbClr val="333333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Monotype Corsiva" pitchFamily="66" charset="0"/>
              </a:rPr>
              <a:t>дивовижний</a:t>
            </a:r>
            <a:r>
              <a:rPr lang="ru-RU" sz="2400" dirty="0">
                <a:solidFill>
                  <a:srgbClr val="333333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Monotype Corsiva" pitchFamily="66" charset="0"/>
              </a:rPr>
              <a:t>світ</a:t>
            </a:r>
            <a:r>
              <a:rPr lang="ru-RU" sz="2400" dirty="0">
                <a:solidFill>
                  <a:srgbClr val="333333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Monotype Corsiva" pitchFamily="66" charset="0"/>
              </a:rPr>
              <a:t>пригод</a:t>
            </a:r>
            <a:r>
              <a:rPr lang="ru-RU" sz="2400" dirty="0">
                <a:solidFill>
                  <a:srgbClr val="333333"/>
                </a:solidFill>
                <a:latin typeface="Monotype Corsiva" pitchFamily="66" charset="0"/>
              </a:rPr>
              <a:t> та </a:t>
            </a:r>
            <a:r>
              <a:rPr lang="ru-RU" sz="2400" dirty="0" err="1">
                <a:solidFill>
                  <a:srgbClr val="333333"/>
                </a:solidFill>
                <a:latin typeface="Monotype Corsiva" pitchFamily="66" charset="0"/>
              </a:rPr>
              <a:t>формує</a:t>
            </a:r>
            <a:r>
              <a:rPr lang="ru-RU" sz="2400" dirty="0">
                <a:solidFill>
                  <a:srgbClr val="333333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Monotype Corsiva" pitchFamily="66" charset="0"/>
              </a:rPr>
              <a:t>позитивне</a:t>
            </a:r>
            <a:r>
              <a:rPr lang="ru-RU" sz="2400" dirty="0">
                <a:solidFill>
                  <a:srgbClr val="333333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Monotype Corsiva" pitchFamily="66" charset="0"/>
              </a:rPr>
              <a:t>сприйняття</a:t>
            </a:r>
            <a:r>
              <a:rPr lang="ru-RU" sz="2400" dirty="0">
                <a:solidFill>
                  <a:srgbClr val="333333"/>
                </a:solidFill>
                <a:latin typeface="Monotype Corsiva" pitchFamily="66" charset="0"/>
              </a:rPr>
              <a:t> людей з </a:t>
            </a:r>
            <a:r>
              <a:rPr lang="ru-RU" sz="2400" dirty="0" err="1">
                <a:solidFill>
                  <a:srgbClr val="333333"/>
                </a:solidFill>
                <a:latin typeface="Monotype Corsiva" pitchFamily="66" charset="0"/>
              </a:rPr>
              <a:t>інвалідністю</a:t>
            </a:r>
            <a:r>
              <a:rPr lang="ru-RU" sz="2400" dirty="0">
                <a:solidFill>
                  <a:srgbClr val="333333"/>
                </a:solidFill>
                <a:latin typeface="Monotype Corsiva" pitchFamily="66" charset="0"/>
              </a:rPr>
              <a:t>. </a:t>
            </a:r>
            <a:endParaRPr lang="ru-RU" sz="2400" dirty="0" smtClean="0">
              <a:solidFill>
                <a:srgbClr val="333333"/>
              </a:solidFill>
              <a:latin typeface="Monotype Corsiva" pitchFamily="66" charset="0"/>
            </a:endParaRPr>
          </a:p>
          <a:p>
            <a:r>
              <a:rPr lang="ru-RU" sz="2400" dirty="0" err="1" smtClean="0">
                <a:solidFill>
                  <a:srgbClr val="333333"/>
                </a:solidFill>
                <a:latin typeface="Monotype Corsiva" pitchFamily="66" charset="0"/>
              </a:rPr>
              <a:t>Карколомні</a:t>
            </a:r>
            <a:r>
              <a:rPr lang="ru-RU" sz="2400" dirty="0" smtClean="0">
                <a:solidFill>
                  <a:srgbClr val="333333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Monotype Corsiva" pitchFamily="66" charset="0"/>
              </a:rPr>
              <a:t>пригоди</a:t>
            </a:r>
            <a:r>
              <a:rPr lang="ru-RU" sz="2400" dirty="0">
                <a:solidFill>
                  <a:srgbClr val="333333"/>
                </a:solidFill>
                <a:latin typeface="Monotype Corsiva" pitchFamily="66" charset="0"/>
              </a:rPr>
              <a:t> юного </a:t>
            </a:r>
            <a:r>
              <a:rPr lang="ru-RU" sz="2400" dirty="0" err="1">
                <a:solidFill>
                  <a:srgbClr val="333333"/>
                </a:solidFill>
                <a:latin typeface="Monotype Corsiva" pitchFamily="66" charset="0"/>
              </a:rPr>
              <a:t>почитайка</a:t>
            </a:r>
            <a:r>
              <a:rPr lang="ru-RU" sz="2400" dirty="0">
                <a:solidFill>
                  <a:srgbClr val="333333"/>
                </a:solidFill>
                <a:latin typeface="Monotype Corsiva" pitchFamily="66" charset="0"/>
              </a:rPr>
              <a:t> Петрика з </a:t>
            </a:r>
            <a:r>
              <a:rPr lang="ru-RU" sz="2400" dirty="0" err="1">
                <a:solidFill>
                  <a:srgbClr val="333333"/>
                </a:solidFill>
                <a:latin typeface="Monotype Corsiva" pitchFamily="66" charset="0"/>
              </a:rPr>
              <a:t>маленької</a:t>
            </a:r>
            <a:r>
              <a:rPr lang="ru-RU" sz="2400" dirty="0">
                <a:solidFill>
                  <a:srgbClr val="333333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Monotype Corsiva" pitchFamily="66" charset="0"/>
              </a:rPr>
              <a:t>української</a:t>
            </a:r>
            <a:r>
              <a:rPr lang="ru-RU" sz="2400" dirty="0">
                <a:solidFill>
                  <a:srgbClr val="333333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Monotype Corsiva" pitchFamily="66" charset="0"/>
              </a:rPr>
              <a:t>Семенівки</a:t>
            </a:r>
            <a:r>
              <a:rPr lang="ru-RU" sz="2400" dirty="0">
                <a:solidFill>
                  <a:srgbClr val="333333"/>
                </a:solidFill>
                <a:latin typeface="Monotype Corsiva" pitchFamily="66" charset="0"/>
              </a:rPr>
              <a:t>, </a:t>
            </a:r>
            <a:r>
              <a:rPr lang="ru-RU" sz="2400" dirty="0" err="1">
                <a:solidFill>
                  <a:srgbClr val="333333"/>
                </a:solidFill>
                <a:latin typeface="Monotype Corsiva" pitchFamily="66" charset="0"/>
              </a:rPr>
              <a:t>залюбленого</a:t>
            </a:r>
            <a:r>
              <a:rPr lang="ru-RU" sz="2400" dirty="0">
                <a:solidFill>
                  <a:srgbClr val="333333"/>
                </a:solidFill>
                <a:latin typeface="Monotype Corsiva" pitchFamily="66" charset="0"/>
              </a:rPr>
              <a:t> у </a:t>
            </a:r>
            <a:r>
              <a:rPr lang="ru-RU" sz="2400" dirty="0" err="1">
                <a:solidFill>
                  <a:srgbClr val="333333"/>
                </a:solidFill>
                <a:latin typeface="Monotype Corsiva" pitchFamily="66" charset="0"/>
              </a:rPr>
              <a:t>життя</a:t>
            </a:r>
            <a:r>
              <a:rPr lang="ru-RU" sz="2400" dirty="0">
                <a:solidFill>
                  <a:srgbClr val="333333"/>
                </a:solidFill>
                <a:latin typeface="Monotype Corsiva" pitchFamily="66" charset="0"/>
              </a:rPr>
              <a:t> попри </a:t>
            </a:r>
            <a:r>
              <a:rPr lang="ru-RU" sz="2400" dirty="0" err="1">
                <a:solidFill>
                  <a:srgbClr val="333333"/>
                </a:solidFill>
                <a:latin typeface="Monotype Corsiva" pitchFamily="66" charset="0"/>
              </a:rPr>
              <a:t>важку</a:t>
            </a:r>
            <a:r>
              <a:rPr lang="ru-RU" sz="2400" dirty="0">
                <a:solidFill>
                  <a:srgbClr val="333333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Monotype Corsiva" pitchFamily="66" charset="0"/>
              </a:rPr>
              <a:t>фізичну</a:t>
            </a:r>
            <a:r>
              <a:rPr lang="ru-RU" sz="2400" dirty="0">
                <a:solidFill>
                  <a:srgbClr val="333333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Monotype Corsiva" pitchFamily="66" charset="0"/>
              </a:rPr>
              <a:t>ваду</a:t>
            </a:r>
            <a:r>
              <a:rPr lang="ru-RU" sz="2400" dirty="0">
                <a:solidFill>
                  <a:srgbClr val="333333"/>
                </a:solidFill>
                <a:latin typeface="Monotype Corsiva" pitchFamily="66" charset="0"/>
              </a:rPr>
              <a:t>, та </a:t>
            </a:r>
            <a:r>
              <a:rPr lang="ru-RU" sz="2400" dirty="0" err="1">
                <a:solidFill>
                  <a:srgbClr val="333333"/>
                </a:solidFill>
                <a:latin typeface="Monotype Corsiva" pitchFamily="66" charset="0"/>
              </a:rPr>
              <a:t>прагматичної</a:t>
            </a:r>
            <a:r>
              <a:rPr lang="ru-RU" sz="2400" dirty="0">
                <a:solidFill>
                  <a:srgbClr val="333333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Monotype Corsiva" pitchFamily="66" charset="0"/>
              </a:rPr>
              <a:t>київської</a:t>
            </a:r>
            <a:r>
              <a:rPr lang="ru-RU" sz="2400" dirty="0">
                <a:solidFill>
                  <a:srgbClr val="333333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Monotype Corsiva" pitchFamily="66" charset="0"/>
              </a:rPr>
              <a:t>старшокласниці</a:t>
            </a:r>
            <a:r>
              <a:rPr lang="ru-RU" sz="2400" dirty="0">
                <a:solidFill>
                  <a:srgbClr val="333333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Monotype Corsiva" pitchFamily="66" charset="0"/>
              </a:rPr>
              <a:t>Олі</a:t>
            </a:r>
            <a:r>
              <a:rPr lang="ru-RU" sz="2400" dirty="0">
                <a:solidFill>
                  <a:srgbClr val="333333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Monotype Corsiva" pitchFamily="66" charset="0"/>
              </a:rPr>
              <a:t>впритул</a:t>
            </a:r>
            <a:r>
              <a:rPr lang="ru-RU" sz="2400" dirty="0">
                <a:solidFill>
                  <a:srgbClr val="333333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Monotype Corsiva" pitchFamily="66" charset="0"/>
              </a:rPr>
              <a:t>занурять</a:t>
            </a:r>
            <a:r>
              <a:rPr lang="ru-RU" sz="2400" dirty="0">
                <a:solidFill>
                  <a:srgbClr val="333333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Monotype Corsiva" pitchFamily="66" charset="0"/>
              </a:rPr>
              <a:t>обох</a:t>
            </a:r>
            <a:r>
              <a:rPr lang="ru-RU" sz="2400" dirty="0">
                <a:solidFill>
                  <a:srgbClr val="333333"/>
                </a:solidFill>
                <a:latin typeface="Monotype Corsiva" pitchFamily="66" charset="0"/>
              </a:rPr>
              <a:t> до </a:t>
            </a:r>
            <a:r>
              <a:rPr lang="ru-RU" sz="2400" dirty="0" err="1">
                <a:solidFill>
                  <a:srgbClr val="333333"/>
                </a:solidFill>
                <a:latin typeface="Monotype Corsiva" pitchFamily="66" charset="0"/>
              </a:rPr>
              <a:t>глибин</a:t>
            </a:r>
            <a:r>
              <a:rPr lang="ru-RU" sz="2400" dirty="0">
                <a:solidFill>
                  <a:srgbClr val="333333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Monotype Corsiva" pitchFamily="66" charset="0"/>
              </a:rPr>
              <a:t>артефактів</a:t>
            </a:r>
            <a:r>
              <a:rPr lang="ru-RU" sz="2400" dirty="0">
                <a:solidFill>
                  <a:srgbClr val="333333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Monotype Corsiva" pitchFamily="66" charset="0"/>
              </a:rPr>
              <a:t>Трипілля</a:t>
            </a:r>
            <a:r>
              <a:rPr lang="ru-RU" sz="2400" dirty="0">
                <a:solidFill>
                  <a:srgbClr val="333333"/>
                </a:solidFill>
                <a:latin typeface="Monotype Corsiva" pitchFamily="66" charset="0"/>
              </a:rPr>
              <a:t>, </a:t>
            </a:r>
            <a:r>
              <a:rPr lang="ru-RU" sz="2400" dirty="0" err="1">
                <a:solidFill>
                  <a:srgbClr val="333333"/>
                </a:solidFill>
                <a:latin typeface="Monotype Corsiva" pitchFamily="66" charset="0"/>
              </a:rPr>
              <a:t>піднесуть</a:t>
            </a:r>
            <a:r>
              <a:rPr lang="ru-RU" sz="2400" dirty="0">
                <a:solidFill>
                  <a:srgbClr val="333333"/>
                </a:solidFill>
                <a:latin typeface="Monotype Corsiva" pitchFamily="66" charset="0"/>
              </a:rPr>
              <a:t> до апогею </a:t>
            </a:r>
            <a:r>
              <a:rPr lang="ru-RU" sz="2400" dirty="0" err="1">
                <a:solidFill>
                  <a:srgbClr val="333333"/>
                </a:solidFill>
                <a:latin typeface="Monotype Corsiva" pitchFamily="66" charset="0"/>
              </a:rPr>
              <a:t>піраміди</a:t>
            </a:r>
            <a:r>
              <a:rPr lang="ru-RU" sz="2400" dirty="0">
                <a:solidFill>
                  <a:srgbClr val="333333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Monotype Corsiva" pitchFamily="66" charset="0"/>
              </a:rPr>
              <a:t>Сонця</a:t>
            </a:r>
            <a:r>
              <a:rPr lang="ru-RU" sz="2400" dirty="0">
                <a:solidFill>
                  <a:srgbClr val="333333"/>
                </a:solidFill>
                <a:latin typeface="Monotype Corsiva" pitchFamily="66" charset="0"/>
              </a:rPr>
              <a:t>, закинуть у </a:t>
            </a:r>
            <a:r>
              <a:rPr lang="ru-RU" sz="2400" dirty="0" err="1">
                <a:solidFill>
                  <a:srgbClr val="333333"/>
                </a:solidFill>
                <a:latin typeface="Monotype Corsiva" pitchFamily="66" charset="0"/>
              </a:rPr>
              <a:t>взаємодію</a:t>
            </a:r>
            <a:r>
              <a:rPr lang="ru-RU" sz="2400" dirty="0">
                <a:solidFill>
                  <a:srgbClr val="333333"/>
                </a:solidFill>
                <a:latin typeface="Monotype Corsiva" pitchFamily="66" charset="0"/>
              </a:rPr>
              <a:t> з </a:t>
            </a:r>
            <a:r>
              <a:rPr lang="ru-RU" sz="2400" dirty="0" err="1">
                <a:solidFill>
                  <a:srgbClr val="333333"/>
                </a:solidFill>
                <a:latin typeface="Monotype Corsiva" pitchFamily="66" charset="0"/>
              </a:rPr>
              <a:t>кумедним</a:t>
            </a:r>
            <a:r>
              <a:rPr lang="ru-RU" sz="2400" dirty="0">
                <a:solidFill>
                  <a:srgbClr val="333333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Monotype Corsiva" pitchFamily="66" charset="0"/>
              </a:rPr>
              <a:t>науковим</a:t>
            </a:r>
            <a:r>
              <a:rPr lang="ru-RU" sz="2400" dirty="0">
                <a:solidFill>
                  <a:srgbClr val="333333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Monotype Corsiva" pitchFamily="66" charset="0"/>
              </a:rPr>
              <a:t>дослідником</a:t>
            </a:r>
            <a:r>
              <a:rPr lang="ru-RU" sz="2400" dirty="0">
                <a:solidFill>
                  <a:srgbClr val="333333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Monotype Corsiva" pitchFamily="66" charset="0"/>
              </a:rPr>
              <a:t>Гербарієм</a:t>
            </a:r>
            <a:r>
              <a:rPr lang="ru-RU" sz="2400" dirty="0">
                <a:solidFill>
                  <a:srgbClr val="333333"/>
                </a:solidFill>
                <a:latin typeface="Monotype Corsiva" pitchFamily="66" charset="0"/>
              </a:rPr>
              <a:t> і </a:t>
            </a:r>
            <a:r>
              <a:rPr lang="ru-RU" sz="2400" dirty="0" err="1">
                <a:solidFill>
                  <a:srgbClr val="333333"/>
                </a:solidFill>
                <a:latin typeface="Monotype Corsiva" pitchFamily="66" charset="0"/>
              </a:rPr>
              <a:t>французькою</a:t>
            </a:r>
            <a:r>
              <a:rPr lang="ru-RU" sz="2400" dirty="0">
                <a:solidFill>
                  <a:srgbClr val="333333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Monotype Corsiva" pitchFamily="66" charset="0"/>
              </a:rPr>
              <a:t>професоркою</a:t>
            </a:r>
            <a:r>
              <a:rPr lang="ru-RU" sz="2400" dirty="0">
                <a:solidFill>
                  <a:srgbClr val="333333"/>
                </a:solidFill>
                <a:latin typeface="Monotype Corsiva" pitchFamily="66" charset="0"/>
              </a:rPr>
              <a:t> з Мексики. </a:t>
            </a:r>
            <a:endParaRPr lang="ru-RU" sz="2400" dirty="0" smtClean="0">
              <a:solidFill>
                <a:srgbClr val="333333"/>
              </a:solidFill>
              <a:latin typeface="Monotype Corsiva" pitchFamily="66" charset="0"/>
            </a:endParaRPr>
          </a:p>
          <a:p>
            <a:r>
              <a:rPr lang="ru-RU" sz="2400" dirty="0" err="1" smtClean="0">
                <a:solidFill>
                  <a:srgbClr val="333333"/>
                </a:solidFill>
                <a:latin typeface="Monotype Corsiva" pitchFamily="66" charset="0"/>
              </a:rPr>
              <a:t>Пригодницька</a:t>
            </a:r>
            <a:r>
              <a:rPr lang="ru-RU" sz="2400" dirty="0" smtClean="0">
                <a:solidFill>
                  <a:srgbClr val="333333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Monotype Corsiva" pitchFamily="66" charset="0"/>
              </a:rPr>
              <a:t>історія</a:t>
            </a:r>
            <a:r>
              <a:rPr lang="ru-RU" sz="2400" dirty="0">
                <a:solidFill>
                  <a:srgbClr val="333333"/>
                </a:solidFill>
                <a:latin typeface="Monotype Corsiva" pitchFamily="66" charset="0"/>
              </a:rPr>
              <a:t>, у </a:t>
            </a:r>
            <a:r>
              <a:rPr lang="ru-RU" sz="2400" dirty="0" err="1" smtClean="0">
                <a:solidFill>
                  <a:srgbClr val="333333"/>
                </a:solidFill>
                <a:latin typeface="Monotype Corsiva" pitchFamily="66" charset="0"/>
              </a:rPr>
              <a:t>якій</a:t>
            </a:r>
            <a:r>
              <a:rPr lang="ru-RU" sz="2400" dirty="0" smtClean="0">
                <a:solidFill>
                  <a:srgbClr val="333333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333333"/>
                </a:solidFill>
                <a:latin typeface="Monotype Corsiva" pitchFamily="66" charset="0"/>
              </a:rPr>
              <a:t>ті</a:t>
            </a:r>
            <a:r>
              <a:rPr lang="ru-RU" sz="2400" dirty="0">
                <a:solidFill>
                  <a:srgbClr val="333333"/>
                </a:solidFill>
                <a:latin typeface="Monotype Corsiva" pitchFamily="66" charset="0"/>
              </a:rPr>
              <a:t>, </a:t>
            </a:r>
            <a:r>
              <a:rPr lang="ru-RU" sz="2400" dirty="0" err="1">
                <a:solidFill>
                  <a:srgbClr val="333333"/>
                </a:solidFill>
                <a:latin typeface="Monotype Corsiva" pitchFamily="66" charset="0"/>
              </a:rPr>
              <a:t>хто</a:t>
            </a:r>
            <a:r>
              <a:rPr lang="ru-RU" sz="2400" dirty="0">
                <a:solidFill>
                  <a:srgbClr val="333333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Monotype Corsiva" pitchFamily="66" charset="0"/>
              </a:rPr>
              <a:t>ще</a:t>
            </a:r>
            <a:r>
              <a:rPr lang="ru-RU" sz="2400" dirty="0">
                <a:solidFill>
                  <a:srgbClr val="333333"/>
                </a:solidFill>
                <a:latin typeface="Monotype Corsiva" pitchFamily="66" charset="0"/>
              </a:rPr>
              <a:t> бояться </a:t>
            </a:r>
            <a:r>
              <a:rPr lang="ru-RU" sz="2400" dirty="0" err="1">
                <a:solidFill>
                  <a:srgbClr val="333333"/>
                </a:solidFill>
                <a:latin typeface="Monotype Corsiva" pitchFamily="66" charset="0"/>
              </a:rPr>
              <a:t>зробити</a:t>
            </a:r>
            <a:r>
              <a:rPr lang="ru-RU" sz="2400" dirty="0">
                <a:solidFill>
                  <a:srgbClr val="333333"/>
                </a:solidFill>
                <a:latin typeface="Monotype Corsiva" pitchFamily="66" charset="0"/>
              </a:rPr>
              <a:t> перший </a:t>
            </a:r>
            <a:r>
              <a:rPr lang="ru-RU" sz="2400" dirty="0" err="1">
                <a:solidFill>
                  <a:srgbClr val="333333"/>
                </a:solidFill>
                <a:latin typeface="Monotype Corsiva" pitchFamily="66" charset="0"/>
              </a:rPr>
              <a:t>крок</a:t>
            </a:r>
            <a:r>
              <a:rPr lang="ru-RU" sz="2400" dirty="0">
                <a:solidFill>
                  <a:srgbClr val="333333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Monotype Corsiva" pitchFamily="66" charset="0"/>
              </a:rPr>
              <a:t>назустріч</a:t>
            </a:r>
            <a:r>
              <a:rPr lang="ru-RU" sz="2400" dirty="0">
                <a:solidFill>
                  <a:srgbClr val="333333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Monotype Corsiva" pitchFamily="66" charset="0"/>
              </a:rPr>
              <a:t>мрії</a:t>
            </a:r>
            <a:r>
              <a:rPr lang="ru-RU" sz="2400" dirty="0">
                <a:solidFill>
                  <a:srgbClr val="333333"/>
                </a:solidFill>
                <a:latin typeface="Monotype Corsiva" pitchFamily="66" charset="0"/>
              </a:rPr>
              <a:t>, </a:t>
            </a:r>
            <a:r>
              <a:rPr lang="ru-RU" sz="2400" dirty="0" err="1">
                <a:solidFill>
                  <a:srgbClr val="333333"/>
                </a:solidFill>
                <a:latin typeface="Monotype Corsiva" pitchFamily="66" charset="0"/>
              </a:rPr>
              <a:t>побачать</a:t>
            </a:r>
            <a:r>
              <a:rPr lang="ru-RU" sz="2400" dirty="0">
                <a:solidFill>
                  <a:srgbClr val="333333"/>
                </a:solidFill>
                <a:latin typeface="Monotype Corsiva" pitchFamily="66" charset="0"/>
              </a:rPr>
              <a:t>, </a:t>
            </a:r>
            <a:r>
              <a:rPr lang="ru-RU" sz="2400" dirty="0" err="1">
                <a:solidFill>
                  <a:srgbClr val="333333"/>
                </a:solidFill>
                <a:latin typeface="Monotype Corsiva" pitchFamily="66" charset="0"/>
              </a:rPr>
              <a:t>що</a:t>
            </a:r>
            <a:r>
              <a:rPr lang="ru-RU" sz="2400" dirty="0">
                <a:solidFill>
                  <a:srgbClr val="333333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Monotype Corsiva" pitchFamily="66" charset="0"/>
              </a:rPr>
              <a:t>навіть</a:t>
            </a:r>
            <a:r>
              <a:rPr lang="ru-RU" sz="2400" dirty="0">
                <a:solidFill>
                  <a:srgbClr val="333333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Monotype Corsiva" pitchFamily="66" charset="0"/>
              </a:rPr>
              <a:t>інвалідний</a:t>
            </a:r>
            <a:r>
              <a:rPr lang="ru-RU" sz="2400" dirty="0">
                <a:solidFill>
                  <a:srgbClr val="333333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Monotype Corsiva" pitchFamily="66" charset="0"/>
              </a:rPr>
              <a:t>візок</a:t>
            </a:r>
            <a:r>
              <a:rPr lang="ru-RU" sz="2400" dirty="0">
                <a:solidFill>
                  <a:srgbClr val="333333"/>
                </a:solidFill>
                <a:latin typeface="Monotype Corsiva" pitchFamily="66" charset="0"/>
              </a:rPr>
              <a:t> не є </a:t>
            </a:r>
            <a:r>
              <a:rPr lang="ru-RU" sz="2400" dirty="0" err="1">
                <a:solidFill>
                  <a:srgbClr val="333333"/>
                </a:solidFill>
                <a:latin typeface="Monotype Corsiva" pitchFamily="66" charset="0"/>
              </a:rPr>
              <a:t>перешкодою</a:t>
            </a:r>
            <a:r>
              <a:rPr lang="ru-RU" sz="2400" dirty="0">
                <a:solidFill>
                  <a:srgbClr val="333333"/>
                </a:solidFill>
                <a:latin typeface="Monotype Corsiva" pitchFamily="66" charset="0"/>
              </a:rPr>
              <a:t> для </a:t>
            </a:r>
            <a:r>
              <a:rPr lang="ru-RU" sz="2400" dirty="0" err="1">
                <a:solidFill>
                  <a:srgbClr val="333333"/>
                </a:solidFill>
                <a:latin typeface="Monotype Corsiva" pitchFamily="66" charset="0"/>
              </a:rPr>
              <a:t>мандрівок</a:t>
            </a:r>
            <a:r>
              <a:rPr lang="ru-RU" sz="2400" dirty="0">
                <a:solidFill>
                  <a:srgbClr val="333333"/>
                </a:solidFill>
                <a:latin typeface="Monotype Corsiva" pitchFamily="66" charset="0"/>
              </a:rPr>
              <a:t> та </a:t>
            </a:r>
            <a:r>
              <a:rPr lang="ru-RU" sz="2400" dirty="0" err="1">
                <a:solidFill>
                  <a:srgbClr val="333333"/>
                </a:solidFill>
                <a:latin typeface="Monotype Corsiva" pitchFamily="66" charset="0"/>
              </a:rPr>
              <a:t>неймовірних</a:t>
            </a:r>
            <a:r>
              <a:rPr lang="ru-RU" sz="2400" dirty="0">
                <a:solidFill>
                  <a:srgbClr val="333333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Monotype Corsiva" pitchFamily="66" charset="0"/>
              </a:rPr>
              <a:t>звершень</a:t>
            </a:r>
            <a:r>
              <a:rPr lang="ru-RU" sz="2400" dirty="0">
                <a:solidFill>
                  <a:srgbClr val="333333"/>
                </a:solidFill>
                <a:latin typeface="Monotype Corsiva" pitchFamily="66" charset="0"/>
              </a:rPr>
              <a:t>.</a:t>
            </a:r>
            <a:r>
              <a:rPr lang="ru-RU" sz="2400" dirty="0">
                <a:latin typeface="Monotype Corsiva" pitchFamily="66" charset="0"/>
              </a:rPr>
              <a:t/>
            </a:r>
            <a:br>
              <a:rPr lang="ru-RU" sz="2400" dirty="0">
                <a:latin typeface="Monotype Corsiva" pitchFamily="66" charset="0"/>
              </a:rPr>
            </a:br>
            <a:endParaRPr lang="ru-RU" sz="24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28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35162" y="1555964"/>
            <a:ext cx="6096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Аманда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нетерпляче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чекає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 нового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навчального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 року.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Може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,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тепер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їй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нарешті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вдасться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розлюбити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 Адама,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який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,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здається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,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зовсім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 не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звертає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 на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неї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уваги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. А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ще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цього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 року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її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клас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має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опікуватися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першокласниками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. Та Аманда не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знає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,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що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її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підопічним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натомість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 стане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новий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однокласник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 Ларс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із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 синдромом Дауна. Перед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дівчиною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непросте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завдання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: вона не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тільки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має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знайти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спільну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мову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 з Ларсом,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який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може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 стати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їй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 веселим та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вірним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 другом, а й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захистити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його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від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можливих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цькувань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...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 descr="Ларс. L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328" y="905608"/>
            <a:ext cx="3238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69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72095" y="953086"/>
            <a:ext cx="661538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rgbClr val="000000"/>
                </a:solidFill>
                <a:latin typeface="Monotype Corsiva" panose="03010101010201010101" pitchFamily="66" charset="0"/>
              </a:rPr>
              <a:t>      </a:t>
            </a:r>
            <a:r>
              <a:rPr lang="ru-RU" sz="2400" dirty="0">
                <a:solidFill>
                  <a:srgbClr val="000000"/>
                </a:solidFill>
                <a:latin typeface="Monotype Corsiva" panose="03010101010201010101" pitchFamily="66" charset="0"/>
              </a:rPr>
              <a:t>«</a:t>
            </a:r>
            <a:r>
              <a:rPr lang="ru-RU" sz="2400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Історії</a:t>
            </a:r>
            <a:r>
              <a:rPr lang="ru-RU" sz="2400" dirty="0">
                <a:solidFill>
                  <a:srgbClr val="0070C0"/>
                </a:solidFill>
                <a:latin typeface="Monotype Corsiva" panose="03010101010201010101" pitchFamily="66" charset="0"/>
              </a:rPr>
              <a:t> про </a:t>
            </a:r>
            <a:r>
              <a:rPr lang="ru-RU" sz="2400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видатних</a:t>
            </a:r>
            <a:r>
              <a:rPr lang="ru-RU" sz="2400" dirty="0">
                <a:solidFill>
                  <a:srgbClr val="0070C0"/>
                </a:solidFill>
                <a:latin typeface="Monotype Corsiva" panose="03010101010201010101" pitchFamily="66" charset="0"/>
              </a:rPr>
              <a:t> людей </a:t>
            </a:r>
            <a:r>
              <a:rPr lang="ru-RU" sz="2400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із</a:t>
            </a:r>
            <a:r>
              <a:rPr lang="ru-RU" sz="2400" dirty="0">
                <a:solidFill>
                  <a:srgbClr val="0070C0"/>
                </a:solidFill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дислексією</a:t>
            </a:r>
            <a:r>
              <a:rPr lang="ru-RU" sz="2400" dirty="0">
                <a:solidFill>
                  <a:srgbClr val="000000"/>
                </a:solidFill>
                <a:latin typeface="Monotype Corsiva" panose="03010101010201010101" pitchFamily="66" charset="0"/>
              </a:rPr>
              <a:t>» </a:t>
            </a:r>
            <a:r>
              <a:rPr lang="ru-RU" sz="2400" dirty="0" smtClean="0">
                <a:solidFill>
                  <a:srgbClr val="000000"/>
                </a:solidFill>
                <a:latin typeface="Monotype Corsiva" panose="03010101010201010101" pitchFamily="66" charset="0"/>
              </a:rPr>
              <a:t>-  </a:t>
            </a:r>
            <a:r>
              <a:rPr lang="ru-RU" sz="2400" dirty="0" err="1">
                <a:solidFill>
                  <a:srgbClr val="000000"/>
                </a:solidFill>
                <a:latin typeface="Monotype Corsiva" panose="03010101010201010101" pitchFamily="66" charset="0"/>
              </a:rPr>
              <a:t>це</a:t>
            </a:r>
            <a:r>
              <a:rPr lang="ru-RU" sz="2400" dirty="0">
                <a:solidFill>
                  <a:srgbClr val="000000"/>
                </a:solidFill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Monotype Corsiva" panose="03010101010201010101" pitchFamily="66" charset="0"/>
              </a:rPr>
              <a:t>збірка</a:t>
            </a:r>
            <a:r>
              <a:rPr lang="ru-RU" sz="2400" dirty="0">
                <a:solidFill>
                  <a:srgbClr val="000000"/>
                </a:solidFill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Monotype Corsiva" panose="03010101010201010101" pitchFamily="66" charset="0"/>
              </a:rPr>
              <a:t>оповідей</a:t>
            </a:r>
            <a:r>
              <a:rPr lang="ru-RU" sz="2400" dirty="0">
                <a:solidFill>
                  <a:srgbClr val="000000"/>
                </a:solidFill>
                <a:latin typeface="Monotype Corsiva" panose="03010101010201010101" pitchFamily="66" charset="0"/>
              </a:rPr>
              <a:t> про людей, </a:t>
            </a:r>
            <a:r>
              <a:rPr lang="ru-RU" sz="2400" dirty="0" err="1">
                <a:solidFill>
                  <a:srgbClr val="000000"/>
                </a:solidFill>
                <a:latin typeface="Monotype Corsiva" panose="03010101010201010101" pitchFamily="66" charset="0"/>
              </a:rPr>
              <a:t>які</a:t>
            </a:r>
            <a:r>
              <a:rPr lang="ru-RU" sz="2400" dirty="0">
                <a:solidFill>
                  <a:srgbClr val="000000"/>
                </a:solidFill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Monotype Corsiva" panose="03010101010201010101" pitchFamily="66" charset="0"/>
              </a:rPr>
              <a:t>досягли</a:t>
            </a:r>
            <a:r>
              <a:rPr lang="ru-RU" sz="2400" dirty="0">
                <a:solidFill>
                  <a:srgbClr val="000000"/>
                </a:solidFill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Monotype Corsiva" panose="03010101010201010101" pitchFamily="66" charset="0"/>
              </a:rPr>
              <a:t>значних</a:t>
            </a:r>
            <a:r>
              <a:rPr lang="ru-RU" sz="2400" dirty="0">
                <a:solidFill>
                  <a:srgbClr val="000000"/>
                </a:solidFill>
                <a:latin typeface="Monotype Corsiva" panose="03010101010201010101" pitchFamily="66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Monotype Corsiva" panose="03010101010201010101" pitchFamily="66" charset="0"/>
              </a:rPr>
              <a:t>навіть</a:t>
            </a:r>
            <a:r>
              <a:rPr lang="ru-RU" sz="2400" dirty="0">
                <a:solidFill>
                  <a:srgbClr val="000000"/>
                </a:solidFill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Monotype Corsiva" panose="03010101010201010101" pitchFamily="66" charset="0"/>
              </a:rPr>
              <a:t>видатних</a:t>
            </a:r>
            <a:r>
              <a:rPr lang="ru-RU" sz="2400" dirty="0">
                <a:solidFill>
                  <a:srgbClr val="000000"/>
                </a:solidFill>
                <a:latin typeface="Monotype Corsiva" panose="03010101010201010101" pitchFamily="66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Monotype Corsiva" panose="03010101010201010101" pitchFamily="66" charset="0"/>
              </a:rPr>
              <a:t>успіхів</a:t>
            </a:r>
            <a:r>
              <a:rPr lang="ru-RU" sz="2400" dirty="0">
                <a:solidFill>
                  <a:srgbClr val="000000"/>
                </a:solidFill>
                <a:latin typeface="Monotype Corsiva" panose="03010101010201010101" pitchFamily="66" charset="0"/>
              </a:rPr>
              <a:t> у </a:t>
            </a:r>
            <a:r>
              <a:rPr lang="ru-RU" sz="2400" dirty="0" err="1">
                <a:solidFill>
                  <a:srgbClr val="000000"/>
                </a:solidFill>
                <a:latin typeface="Monotype Corsiva" panose="03010101010201010101" pitchFamily="66" charset="0"/>
              </a:rPr>
              <a:t>своєму</a:t>
            </a:r>
            <a:r>
              <a:rPr lang="ru-RU" sz="2400" dirty="0">
                <a:solidFill>
                  <a:srgbClr val="000000"/>
                </a:solidFill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Monotype Corsiva" panose="03010101010201010101" pitchFamily="66" charset="0"/>
              </a:rPr>
              <a:t>житті</a:t>
            </a:r>
            <a:r>
              <a:rPr lang="ru-RU" sz="2400" dirty="0">
                <a:solidFill>
                  <a:srgbClr val="000000"/>
                </a:solidFill>
                <a:latin typeface="Monotype Corsiva" panose="03010101010201010101" pitchFamily="66" charset="0"/>
              </a:rPr>
              <a:t>. І все </a:t>
            </a:r>
            <a:r>
              <a:rPr lang="ru-RU" sz="2400" dirty="0" err="1">
                <a:solidFill>
                  <a:srgbClr val="000000"/>
                </a:solidFill>
                <a:latin typeface="Monotype Corsiva" panose="03010101010201010101" pitchFamily="66" charset="0"/>
              </a:rPr>
              <a:t>це</a:t>
            </a:r>
            <a:r>
              <a:rPr lang="ru-RU" sz="2400" dirty="0">
                <a:solidFill>
                  <a:srgbClr val="000000"/>
                </a:solidFill>
                <a:latin typeface="Monotype Corsiva" panose="03010101010201010101" pitchFamily="66" charset="0"/>
              </a:rPr>
              <a:t> не </a:t>
            </a:r>
            <a:r>
              <a:rPr lang="ru-RU" sz="2400" dirty="0" err="1">
                <a:solidFill>
                  <a:srgbClr val="000000"/>
                </a:solidFill>
                <a:latin typeface="Monotype Corsiva" panose="03010101010201010101" pitchFamily="66" charset="0"/>
              </a:rPr>
              <a:t>зважаючи</a:t>
            </a:r>
            <a:r>
              <a:rPr lang="ru-RU" sz="2400" dirty="0">
                <a:solidFill>
                  <a:srgbClr val="000000"/>
                </a:solidFill>
                <a:latin typeface="Monotype Corsiva" panose="03010101010201010101" pitchFamily="66" charset="0"/>
              </a:rPr>
              <a:t> на </a:t>
            </a:r>
            <a:r>
              <a:rPr lang="ru-RU" sz="2400" dirty="0" err="1">
                <a:solidFill>
                  <a:srgbClr val="000000"/>
                </a:solidFill>
                <a:latin typeface="Monotype Corsiva" panose="03010101010201010101" pitchFamily="66" charset="0"/>
              </a:rPr>
              <a:t>дислексію</a:t>
            </a:r>
            <a:r>
              <a:rPr lang="ru-RU" sz="2400" dirty="0">
                <a:solidFill>
                  <a:srgbClr val="000000"/>
                </a:solidFill>
                <a:latin typeface="Monotype Corsiva" panose="03010101010201010101" pitchFamily="66" charset="0"/>
              </a:rPr>
              <a:t> (</a:t>
            </a:r>
            <a:r>
              <a:rPr lang="ru-RU" sz="2400" dirty="0" err="1">
                <a:solidFill>
                  <a:srgbClr val="000000"/>
                </a:solidFill>
                <a:latin typeface="Monotype Corsiva" panose="03010101010201010101" pitchFamily="66" charset="0"/>
              </a:rPr>
              <a:t>порушення</a:t>
            </a:r>
            <a:r>
              <a:rPr lang="ru-RU" sz="2400" dirty="0">
                <a:solidFill>
                  <a:srgbClr val="000000"/>
                </a:solidFill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Monotype Corsiva" panose="03010101010201010101" pitchFamily="66" charset="0"/>
              </a:rPr>
              <a:t>писемного</a:t>
            </a:r>
            <a:r>
              <a:rPr lang="ru-RU" sz="2400" dirty="0">
                <a:solidFill>
                  <a:srgbClr val="000000"/>
                </a:solidFill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Monotype Corsiva" panose="03010101010201010101" pitchFamily="66" charset="0"/>
              </a:rPr>
              <a:t>мовлення</a:t>
            </a:r>
            <a:r>
              <a:rPr lang="ru-RU" sz="2400" dirty="0">
                <a:solidFill>
                  <a:srgbClr val="000000"/>
                </a:solidFill>
                <a:latin typeface="Monotype Corsiva" panose="03010101010201010101" pitchFamily="66" charset="0"/>
              </a:rPr>
              <a:t> та </a:t>
            </a:r>
            <a:r>
              <a:rPr lang="ru-RU" sz="2400" dirty="0" err="1">
                <a:solidFill>
                  <a:srgbClr val="000000"/>
                </a:solidFill>
                <a:latin typeface="Monotype Corsiva" panose="03010101010201010101" pitchFamily="66" charset="0"/>
              </a:rPr>
              <a:t>читання</a:t>
            </a:r>
            <a:r>
              <a:rPr lang="ru-RU" sz="2400" dirty="0">
                <a:solidFill>
                  <a:srgbClr val="000000"/>
                </a:solidFill>
                <a:latin typeface="Monotype Corsiva" panose="03010101010201010101" pitchFamily="66" charset="0"/>
              </a:rPr>
              <a:t>). </a:t>
            </a:r>
            <a:r>
              <a:rPr lang="ru-RU" sz="2400" dirty="0" err="1">
                <a:solidFill>
                  <a:srgbClr val="000000"/>
                </a:solidFill>
                <a:latin typeface="Monotype Corsiva" panose="03010101010201010101" pitchFamily="66" charset="0"/>
              </a:rPr>
              <a:t>Історії</a:t>
            </a:r>
            <a:r>
              <a:rPr lang="ru-RU" sz="2400" dirty="0">
                <a:solidFill>
                  <a:srgbClr val="000000"/>
                </a:solidFill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Monotype Corsiva" panose="03010101010201010101" pitchFamily="66" charset="0"/>
              </a:rPr>
              <a:t>життя</a:t>
            </a:r>
            <a:r>
              <a:rPr lang="ru-RU" sz="2400" dirty="0">
                <a:solidFill>
                  <a:srgbClr val="000000"/>
                </a:solidFill>
                <a:latin typeface="Monotype Corsiva" panose="03010101010201010101" pitchFamily="66" charset="0"/>
              </a:rPr>
              <a:t> Карла Великого, Леонардо да </a:t>
            </a:r>
            <a:r>
              <a:rPr lang="ru-RU" sz="2400" dirty="0" err="1">
                <a:solidFill>
                  <a:srgbClr val="000000"/>
                </a:solidFill>
                <a:latin typeface="Monotype Corsiva" panose="03010101010201010101" pitchFamily="66" charset="0"/>
              </a:rPr>
              <a:t>Вінчі</a:t>
            </a:r>
            <a:r>
              <a:rPr lang="ru-RU" sz="2400" dirty="0">
                <a:solidFill>
                  <a:srgbClr val="000000"/>
                </a:solidFill>
                <a:latin typeface="Monotype Corsiva" panose="03010101010201010101" pitchFamily="66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Monotype Corsiva" panose="03010101010201010101" pitchFamily="66" charset="0"/>
              </a:rPr>
              <a:t>Агати</a:t>
            </a:r>
            <a:r>
              <a:rPr lang="ru-RU" sz="2400" dirty="0">
                <a:solidFill>
                  <a:srgbClr val="000000"/>
                </a:solidFill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Monotype Corsiva" panose="03010101010201010101" pitchFamily="66" charset="0"/>
              </a:rPr>
              <a:t>Крісті</a:t>
            </a:r>
            <a:r>
              <a:rPr lang="ru-RU" sz="2400" dirty="0">
                <a:solidFill>
                  <a:srgbClr val="000000"/>
                </a:solidFill>
                <a:latin typeface="Monotype Corsiva" panose="03010101010201010101" pitchFamily="66" charset="0"/>
              </a:rPr>
              <a:t>, Тома </a:t>
            </a:r>
            <a:r>
              <a:rPr lang="ru-RU" sz="2400" dirty="0" err="1">
                <a:solidFill>
                  <a:srgbClr val="000000"/>
                </a:solidFill>
                <a:latin typeface="Monotype Corsiva" panose="03010101010201010101" pitchFamily="66" charset="0"/>
              </a:rPr>
              <a:t>Круза</a:t>
            </a:r>
            <a:r>
              <a:rPr lang="ru-RU" sz="2400" dirty="0">
                <a:solidFill>
                  <a:srgbClr val="000000"/>
                </a:solidFill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Monotype Corsiva" panose="03010101010201010101" pitchFamily="66" charset="0"/>
              </a:rPr>
              <a:t>чи</a:t>
            </a:r>
            <a:r>
              <a:rPr lang="ru-RU" sz="2400" dirty="0">
                <a:solidFill>
                  <a:srgbClr val="000000"/>
                </a:solidFill>
                <a:latin typeface="Monotype Corsiva" panose="03010101010201010101" pitchFamily="66" charset="0"/>
              </a:rPr>
              <a:t> Джона Леннона дозволять </a:t>
            </a:r>
            <a:r>
              <a:rPr lang="ru-RU" sz="2400" dirty="0" err="1">
                <a:solidFill>
                  <a:srgbClr val="000000"/>
                </a:solidFill>
                <a:latin typeface="Monotype Corsiva" panose="03010101010201010101" pitchFamily="66" charset="0"/>
              </a:rPr>
              <a:t>подолати</a:t>
            </a:r>
            <a:r>
              <a:rPr lang="ru-RU" sz="2400" dirty="0">
                <a:solidFill>
                  <a:srgbClr val="000000"/>
                </a:solidFill>
                <a:latin typeface="Monotype Corsiva" panose="03010101010201010101" pitchFamily="66" charset="0"/>
              </a:rPr>
              <a:t> будь-</a:t>
            </a:r>
            <a:r>
              <a:rPr lang="ru-RU" sz="2400" dirty="0" err="1">
                <a:solidFill>
                  <a:srgbClr val="000000"/>
                </a:solidFill>
                <a:latin typeface="Monotype Corsiva" panose="03010101010201010101" pitchFamily="66" charset="0"/>
              </a:rPr>
              <a:t>який</a:t>
            </a:r>
            <a:r>
              <a:rPr lang="ru-RU" sz="2400" dirty="0">
                <a:solidFill>
                  <a:srgbClr val="000000"/>
                </a:solidFill>
                <a:latin typeface="Monotype Corsiva" panose="03010101010201010101" pitchFamily="66" charset="0"/>
              </a:rPr>
              <a:t> страх перед </a:t>
            </a:r>
            <a:r>
              <a:rPr lang="ru-RU" sz="2400" dirty="0" err="1">
                <a:solidFill>
                  <a:srgbClr val="000000"/>
                </a:solidFill>
                <a:latin typeface="Monotype Corsiva" panose="03010101010201010101" pitchFamily="66" charset="0"/>
              </a:rPr>
              <a:t>дислексією</a:t>
            </a:r>
            <a:r>
              <a:rPr lang="ru-RU" sz="2400" dirty="0">
                <a:solidFill>
                  <a:srgbClr val="000000"/>
                </a:solidFill>
                <a:latin typeface="Monotype Corsiva" panose="03010101010201010101" pitchFamily="66" charset="0"/>
              </a:rPr>
              <a:t> і </a:t>
            </a:r>
            <a:r>
              <a:rPr lang="ru-RU" sz="2400" dirty="0" err="1">
                <a:solidFill>
                  <a:srgbClr val="000000"/>
                </a:solidFill>
                <a:latin typeface="Monotype Corsiva" panose="03010101010201010101" pitchFamily="66" charset="0"/>
              </a:rPr>
              <a:t>зневіру</a:t>
            </a:r>
            <a:r>
              <a:rPr lang="ru-RU" sz="2400" dirty="0">
                <a:solidFill>
                  <a:srgbClr val="000000"/>
                </a:solidFill>
                <a:latin typeface="Monotype Corsiva" panose="03010101010201010101" pitchFamily="66" charset="0"/>
              </a:rPr>
              <a:t> у </a:t>
            </a:r>
            <a:r>
              <a:rPr lang="ru-RU" sz="2400" dirty="0" err="1">
                <a:solidFill>
                  <a:srgbClr val="000000"/>
                </a:solidFill>
                <a:latin typeface="Monotype Corsiva" panose="03010101010201010101" pitchFamily="66" charset="0"/>
              </a:rPr>
              <a:t>собі</a:t>
            </a:r>
            <a:r>
              <a:rPr lang="ru-RU" sz="2400" dirty="0">
                <a:solidFill>
                  <a:srgbClr val="000000"/>
                </a:solidFill>
                <a:latin typeface="Monotype Corsiva" panose="03010101010201010101" pitchFamily="66" charset="0"/>
              </a:rPr>
              <a:t>. </a:t>
            </a:r>
            <a:endParaRPr lang="uk-UA" sz="2400" dirty="0">
              <a:latin typeface="Monotype Corsiva" panose="03010101010201010101" pitchFamily="66" charset="0"/>
            </a:endParaRPr>
          </a:p>
        </p:txBody>
      </p:sp>
      <p:pic>
        <p:nvPicPr>
          <p:cNvPr id="3074" name="Picture 2" descr="Історії про видатних людей із дислексією – ціна, купити в Україні –  Книгарня &amp;quot;Є&amp;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614" y="356323"/>
            <a:ext cx="3499945" cy="5398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50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0" y="544766"/>
            <a:ext cx="6096000" cy="63709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Еллі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Нікерсон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 </a:t>
            </a:r>
            <a:r>
              <a:rPr lang="ru-RU" sz="2400" dirty="0" smtClean="0">
                <a:solidFill>
                  <a:srgbClr val="252424"/>
                </a:solidFill>
                <a:latin typeface="Monotype Corsiva" pitchFamily="66" charset="0"/>
              </a:rPr>
              <a:t>-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особлива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дівчинка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.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Найкраще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 в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класі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малює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,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кмітлива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,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щира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,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неабияка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 фантазерка, але… У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неї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дислексія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, вона не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може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читати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 й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писати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, і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це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впливає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 на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її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самооцінку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,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стосунки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 з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однокласниками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,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навчання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,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життя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.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Жахливо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, коли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ти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 не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хочеш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нікого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смішити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, а з тебе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сміються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. Коли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найбільше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прагнеш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почуватися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 такою, як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усі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. Коли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виконання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домашнього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завдання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перетворюється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 на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випробування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.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Потрібна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неабияка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сміливість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,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щоб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 кожного дня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приходити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 до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школи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.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Еллі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 разом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із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новим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 учителем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кидає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виклик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 </a:t>
            </a:r>
            <a:r>
              <a:rPr lang="ru-RU" sz="2400" dirty="0" smtClean="0">
                <a:solidFill>
                  <a:srgbClr val="252424"/>
                </a:solidFill>
                <a:latin typeface="Monotype Corsiva" pitchFamily="66" charset="0"/>
              </a:rPr>
              <a:t> - 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і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врешті-решт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розуміє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: слова не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стають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істиною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лише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 тому,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що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хтось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їх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вимовив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уголос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. І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мислити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 не так, як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усі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, </a:t>
            </a:r>
            <a:r>
              <a:rPr lang="ru-RU" sz="2400" dirty="0" smtClean="0">
                <a:solidFill>
                  <a:srgbClr val="252424"/>
                </a:solidFill>
                <a:latin typeface="Monotype Corsiva" pitchFamily="66" charset="0"/>
              </a:rPr>
              <a:t>-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це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дуже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 круто.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Такі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 люди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запалюють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світ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.</a:t>
            </a:r>
          </a:p>
          <a:p>
            <a:r>
              <a:rPr lang="ru-RU" sz="2400" dirty="0">
                <a:latin typeface="Monotype Corsiva" pitchFamily="66" charset="0"/>
              </a:rPr>
              <a:t/>
            </a:r>
            <a:br>
              <a:rPr lang="ru-RU" sz="2400" dirty="0">
                <a:latin typeface="Monotype Corsiva" pitchFamily="66" charset="0"/>
              </a:rPr>
            </a:br>
            <a:endParaRPr lang="ru-RU" sz="2400" dirty="0">
              <a:latin typeface="Monotype Corsiva" pitchFamily="66" charset="0"/>
            </a:endParaRPr>
          </a:p>
        </p:txBody>
      </p:sp>
      <p:pic>
        <p:nvPicPr>
          <p:cNvPr id="2050" name="Picture 2" descr="https://book-ye.com.ua/upload/iblock/a22/adbf10fd_1d81_11e9_8112_000c29ae1566_035dbd81_1d82_11e9_8112_000c29ae15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29" y="756139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60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book-ye.com.ua/upload/resize_cache/iblock/554/520_860_1/0a3e3dd4_8a11_11e6_80c0_000c29ae1566_759b7574_84be_11e7_80cf_000c29ae15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606" y="479792"/>
            <a:ext cx="4086032" cy="595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05962" y="1134016"/>
            <a:ext cx="604324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Повість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Дзвінки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Матіяш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 </a:t>
            </a:r>
            <a:r>
              <a:rPr lang="ru-RU" sz="2400" dirty="0" smtClean="0">
                <a:solidFill>
                  <a:srgbClr val="252424"/>
                </a:solidFill>
                <a:latin typeface="Monotype Corsiva" pitchFamily="66" charset="0"/>
              </a:rPr>
              <a:t>«Марта 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з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вулиці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 Святого </a:t>
            </a:r>
            <a:r>
              <a:rPr lang="ru-RU" sz="2400" dirty="0" err="1" smtClean="0">
                <a:solidFill>
                  <a:srgbClr val="252424"/>
                </a:solidFill>
                <a:latin typeface="Monotype Corsiva" pitchFamily="66" charset="0"/>
              </a:rPr>
              <a:t>Миколая</a:t>
            </a:r>
            <a:r>
              <a:rPr lang="ru-RU" sz="2400" dirty="0" smtClean="0">
                <a:solidFill>
                  <a:srgbClr val="252424"/>
                </a:solidFill>
                <a:latin typeface="Monotype Corsiva" pitchFamily="66" charset="0"/>
              </a:rPr>
              <a:t>» адресована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підліткам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.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Це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історія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дорослішання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дівчинки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, яка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мріє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 стати художницею,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становлення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її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 як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особистості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.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Це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оповідь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 про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життя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її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рідних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 і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друзів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, про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творчість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 і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натхнення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,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живопис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 і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музику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,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любов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 і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втрату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. І про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народження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 нового </a:t>
            </a:r>
            <a:r>
              <a:rPr lang="ru-RU" sz="2400" dirty="0" err="1">
                <a:solidFill>
                  <a:srgbClr val="252424"/>
                </a:solidFill>
                <a:latin typeface="Monotype Corsiva" pitchFamily="66" charset="0"/>
              </a:rPr>
              <a:t>життя</a:t>
            </a:r>
            <a:r>
              <a:rPr lang="ru-RU" sz="2400" dirty="0">
                <a:solidFill>
                  <a:srgbClr val="252424"/>
                </a:solidFill>
                <a:latin typeface="Monotype Corsiva" pitchFamily="66" charset="0"/>
              </a:rPr>
              <a:t>…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176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У Тернополі затверджено Стратегію розвитку інклюзивного середовища |  Національна Асамблея людей з інвалідністю України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359" l="625" r="98854">
                        <a14:foregroundMark x1="16667" y1="51923" x2="25313" y2="65865"/>
                        <a14:foregroundMark x1="25729" y1="50000" x2="32708" y2="85417"/>
                        <a14:foregroundMark x1="10833" y1="76603" x2="48333" y2="96795"/>
                        <a14:foregroundMark x1="13750" y1="41667" x2="90313" y2="96154"/>
                        <a14:foregroundMark x1="72188" y1="29647" x2="65625" y2="46795"/>
                        <a14:foregroundMark x1="72604" y1="60096" x2="72604" y2="74038"/>
                        <a14:foregroundMark x1="78438" y1="24679" x2="62813" y2="32212"/>
                        <a14:foregroundMark x1="69792" y1="21474" x2="82917" y2="23397"/>
                        <a14:foregroundMark x1="68125" y1="19551" x2="61563" y2="27724"/>
                        <a14:foregroundMark x1="74271" y1="50641" x2="85417" y2="88622"/>
                        <a14:foregroundMark x1="10833" y1="36699" x2="19167" y2="58173"/>
                        <a14:foregroundMark x1="4688" y1="84135" x2="4271" y2="95513"/>
                        <a14:foregroundMark x1="19896" y1="94872" x2="56563" y2="91827"/>
                        <a14:foregroundMark x1="44271" y1="78526" x2="68125" y2="99359"/>
                        <a14:foregroundMark x1="46667" y1="77885" x2="42604" y2="86058"/>
                        <a14:foregroundMark x1="46250" y1="77244" x2="38438" y2="80929"/>
                        <a14:foregroundMark x1="80833" y1="68269" x2="85833" y2="84776"/>
                        <a14:foregroundMark x1="87917" y1="85417" x2="87917" y2="85417"/>
                        <a14:foregroundMark x1="12500" y1="72756" x2="12500" y2="72756"/>
                        <a14:foregroundMark x1="82500" y1="68269" x2="82500" y2="68269"/>
                        <a14:foregroundMark x1="85833" y1="76603" x2="86667" y2="79167"/>
                        <a14:foregroundMark x1="78438" y1="84135" x2="78438" y2="84135"/>
                        <a14:foregroundMark x1="39688" y1="83494" x2="39688" y2="83494"/>
                        <a14:foregroundMark x1="15000" y1="94872" x2="15000" y2="94872"/>
                        <a14:foregroundMark x1="10833" y1="96154" x2="29792" y2="974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221" y="3101462"/>
            <a:ext cx="5509008" cy="375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64823" y="507584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latin typeface="Monotype Corsiva" pitchFamily="66" charset="0"/>
              </a:rPr>
              <a:t>Роман  «</a:t>
            </a:r>
            <a:r>
              <a:rPr lang="ru-RU" sz="2400" dirty="0" err="1" smtClean="0">
                <a:solidFill>
                  <a:srgbClr val="000000"/>
                </a:solidFill>
                <a:latin typeface="Monotype Corsiva" pitchFamily="66" charset="0"/>
              </a:rPr>
              <a:t>Майже</a:t>
            </a:r>
            <a:r>
              <a:rPr lang="ru-RU" sz="2400" dirty="0" smtClean="0">
                <a:solidFill>
                  <a:srgbClr val="00000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Monotype Corsiva" pitchFamily="66" charset="0"/>
              </a:rPr>
              <a:t>вільна</a:t>
            </a:r>
            <a:r>
              <a:rPr lang="ru-RU" sz="2400" dirty="0" smtClean="0">
                <a:solidFill>
                  <a:srgbClr val="000000"/>
                </a:solidFill>
                <a:latin typeface="Monotype Corsiva" pitchFamily="66" charset="0"/>
              </a:rPr>
              <a:t>» </a:t>
            </a:r>
            <a:r>
              <a:rPr lang="ru-RU" sz="2400" dirty="0" err="1" smtClean="0">
                <a:solidFill>
                  <a:srgbClr val="000000"/>
                </a:solidFill>
                <a:latin typeface="Monotype Corsiva" pitchFamily="66" charset="0"/>
              </a:rPr>
              <a:t>Дідьє</a:t>
            </a:r>
            <a:r>
              <a:rPr lang="ru-RU" sz="2400" dirty="0" smtClean="0">
                <a:solidFill>
                  <a:srgbClr val="000000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Monotype Corsiva" pitchFamily="66" charset="0"/>
              </a:rPr>
              <a:t>ван</a:t>
            </a:r>
            <a:r>
              <a:rPr lang="ru-RU" sz="2400" dirty="0">
                <a:solidFill>
                  <a:srgbClr val="000000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Monotype Corsiva" pitchFamily="66" charset="0"/>
              </a:rPr>
              <a:t>Ковелара</a:t>
            </a:r>
            <a:r>
              <a:rPr lang="ru-RU" sz="2400" dirty="0" smtClean="0">
                <a:solidFill>
                  <a:srgbClr val="000000"/>
                </a:solidFill>
                <a:latin typeface="Monotype Corsiva" pitchFamily="66" charset="0"/>
              </a:rPr>
              <a:t> – </a:t>
            </a:r>
            <a:r>
              <a:rPr lang="ru-RU" sz="2400" dirty="0" err="1" smtClean="0">
                <a:solidFill>
                  <a:srgbClr val="000000"/>
                </a:solidFill>
                <a:latin typeface="Monotype Corsiva" pitchFamily="66" charset="0"/>
              </a:rPr>
              <a:t>твір</a:t>
            </a:r>
            <a:r>
              <a:rPr lang="ru-RU" sz="2400" dirty="0" smtClean="0">
                <a:solidFill>
                  <a:srgbClr val="000000"/>
                </a:solidFill>
                <a:latin typeface="Monotype Corsiva" pitchFamily="66" charset="0"/>
              </a:rPr>
              <a:t>  про </a:t>
            </a:r>
            <a:r>
              <a:rPr lang="ru-RU" sz="2400" dirty="0">
                <a:solidFill>
                  <a:srgbClr val="000000"/>
                </a:solidFill>
                <a:latin typeface="Monotype Corsiva" pitchFamily="66" charset="0"/>
              </a:rPr>
              <a:t>силу духу, </a:t>
            </a:r>
            <a:r>
              <a:rPr lang="ru-RU" sz="2400" dirty="0" err="1">
                <a:solidFill>
                  <a:srgbClr val="000000"/>
                </a:solidFill>
                <a:latin typeface="Monotype Corsiva" pitchFamily="66" charset="0"/>
              </a:rPr>
              <a:t>внутрішню</a:t>
            </a:r>
            <a:r>
              <a:rPr lang="ru-RU" sz="2400" dirty="0">
                <a:solidFill>
                  <a:srgbClr val="000000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Monotype Corsiva" pitchFamily="66" charset="0"/>
              </a:rPr>
              <a:t>стійкість</a:t>
            </a:r>
            <a:r>
              <a:rPr lang="ru-RU" sz="2400" dirty="0">
                <a:solidFill>
                  <a:srgbClr val="000000"/>
                </a:solidFill>
                <a:latin typeface="Monotype Corsiva" pitchFamily="66" charset="0"/>
              </a:rPr>
              <a:t> та </a:t>
            </a:r>
            <a:r>
              <a:rPr lang="ru-RU" sz="2400" dirty="0" err="1">
                <a:solidFill>
                  <a:srgbClr val="000000"/>
                </a:solidFill>
                <a:latin typeface="Monotype Corsiva" pitchFamily="66" charset="0"/>
              </a:rPr>
              <a:t>пошук</a:t>
            </a:r>
            <a:r>
              <a:rPr lang="ru-RU" sz="2400" dirty="0">
                <a:solidFill>
                  <a:srgbClr val="000000"/>
                </a:solidFill>
                <a:latin typeface="Monotype Corsiva" pitchFamily="66" charset="0"/>
              </a:rPr>
              <a:t> себе. </a:t>
            </a:r>
            <a:r>
              <a:rPr lang="ru-RU" sz="2400" dirty="0" err="1">
                <a:solidFill>
                  <a:srgbClr val="000000"/>
                </a:solidFill>
                <a:latin typeface="Monotype Corsiva" pitchFamily="66" charset="0"/>
              </a:rPr>
              <a:t>Світ</a:t>
            </a:r>
            <a:r>
              <a:rPr lang="ru-RU" sz="2400" dirty="0">
                <a:solidFill>
                  <a:srgbClr val="000000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Monotype Corsiva" pitchFamily="66" charset="0"/>
              </a:rPr>
              <a:t>головної</a:t>
            </a:r>
            <a:r>
              <a:rPr lang="ru-RU" sz="2400" dirty="0">
                <a:solidFill>
                  <a:srgbClr val="000000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Monotype Corsiva" pitchFamily="66" charset="0"/>
              </a:rPr>
              <a:t>героїні</a:t>
            </a:r>
            <a:r>
              <a:rPr lang="ru-RU" sz="2400" dirty="0">
                <a:solidFill>
                  <a:srgbClr val="000000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Monotype Corsiva" pitchFamily="66" charset="0"/>
              </a:rPr>
              <a:t>після</a:t>
            </a:r>
            <a:r>
              <a:rPr lang="ru-RU" sz="2400" dirty="0">
                <a:solidFill>
                  <a:srgbClr val="000000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Monotype Corsiva" pitchFamily="66" charset="0"/>
              </a:rPr>
              <a:t>аварії</a:t>
            </a:r>
            <a:r>
              <a:rPr lang="ru-RU" sz="2400" dirty="0">
                <a:solidFill>
                  <a:srgbClr val="000000"/>
                </a:solidFill>
                <a:latin typeface="Monotype Corsiva" pitchFamily="66" charset="0"/>
              </a:rPr>
              <a:t> кардинально </a:t>
            </a:r>
            <a:r>
              <a:rPr lang="ru-RU" sz="2400" dirty="0" err="1">
                <a:solidFill>
                  <a:srgbClr val="000000"/>
                </a:solidFill>
                <a:latin typeface="Monotype Corsiva" pitchFamily="66" charset="0"/>
              </a:rPr>
              <a:t>змінюється</a:t>
            </a:r>
            <a:r>
              <a:rPr lang="ru-RU" sz="2400" dirty="0">
                <a:solidFill>
                  <a:srgbClr val="000000"/>
                </a:solidFill>
                <a:latin typeface="Monotype Corsiva" pitchFamily="66" charset="0"/>
              </a:rPr>
              <a:t>. Але попри </a:t>
            </a:r>
            <a:r>
              <a:rPr lang="ru-RU" sz="2400" dirty="0" err="1">
                <a:solidFill>
                  <a:srgbClr val="000000"/>
                </a:solidFill>
                <a:latin typeface="Monotype Corsiva" pitchFamily="66" charset="0"/>
              </a:rPr>
              <a:t>всі</a:t>
            </a:r>
            <a:r>
              <a:rPr lang="ru-RU" sz="2400" dirty="0">
                <a:solidFill>
                  <a:srgbClr val="000000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Monotype Corsiva" pitchFamily="66" charset="0"/>
              </a:rPr>
              <a:t>випробування</a:t>
            </a:r>
            <a:r>
              <a:rPr lang="ru-RU" sz="2400" dirty="0">
                <a:solidFill>
                  <a:srgbClr val="000000"/>
                </a:solidFill>
                <a:latin typeface="Monotype Corsiva" pitchFamily="66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Monotype Corsiva" pitchFamily="66" charset="0"/>
              </a:rPr>
              <a:t>труднощі</a:t>
            </a:r>
            <a:r>
              <a:rPr lang="ru-RU" sz="2400" dirty="0">
                <a:solidFill>
                  <a:srgbClr val="000000"/>
                </a:solidFill>
                <a:latin typeface="Monotype Corsiva" pitchFamily="66" charset="0"/>
              </a:rPr>
              <a:t> вона не </a:t>
            </a:r>
            <a:r>
              <a:rPr lang="ru-RU" sz="2400" dirty="0" err="1">
                <a:solidFill>
                  <a:srgbClr val="000000"/>
                </a:solidFill>
                <a:latin typeface="Monotype Corsiva" pitchFamily="66" charset="0"/>
              </a:rPr>
              <a:t>втрачає</a:t>
            </a:r>
            <a:r>
              <a:rPr lang="ru-RU" sz="2400" dirty="0">
                <a:solidFill>
                  <a:srgbClr val="000000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Monotype Corsiva" pitchFamily="66" charset="0"/>
              </a:rPr>
              <a:t>свій</a:t>
            </a:r>
            <a:r>
              <a:rPr lang="ru-RU" sz="2400" dirty="0">
                <a:solidFill>
                  <a:srgbClr val="000000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Monotype Corsiva" pitchFamily="66" charset="0"/>
              </a:rPr>
              <a:t>внутрішній</a:t>
            </a:r>
            <a:r>
              <a:rPr lang="ru-RU" sz="2400" dirty="0">
                <a:solidFill>
                  <a:srgbClr val="000000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Monotype Corsiva" pitchFamily="66" charset="0"/>
              </a:rPr>
              <a:t>оптимізм</a:t>
            </a:r>
            <a:r>
              <a:rPr lang="ru-RU" sz="2400" dirty="0">
                <a:solidFill>
                  <a:srgbClr val="000000"/>
                </a:solidFill>
                <a:latin typeface="Monotype Corsiva" pitchFamily="66" charset="0"/>
              </a:rPr>
              <a:t> і </a:t>
            </a:r>
            <a:r>
              <a:rPr lang="ru-RU" sz="2400" dirty="0" err="1">
                <a:solidFill>
                  <a:srgbClr val="000000"/>
                </a:solidFill>
                <a:latin typeface="Monotype Corsiva" pitchFamily="66" charset="0"/>
              </a:rPr>
              <a:t>позитивне</a:t>
            </a:r>
            <a:r>
              <a:rPr lang="ru-RU" sz="2400" dirty="0">
                <a:solidFill>
                  <a:srgbClr val="000000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Monotype Corsiva" pitchFamily="66" charset="0"/>
              </a:rPr>
              <a:t>бачення</a:t>
            </a:r>
            <a:r>
              <a:rPr lang="ru-RU" sz="2400" dirty="0">
                <a:solidFill>
                  <a:srgbClr val="000000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Monotype Corsiva" pitchFamily="66" charset="0"/>
              </a:rPr>
              <a:t>світу</a:t>
            </a:r>
            <a:r>
              <a:rPr lang="ru-RU" sz="2400" dirty="0">
                <a:solidFill>
                  <a:srgbClr val="000000"/>
                </a:solidFill>
                <a:latin typeface="Monotype Corsiva" pitchFamily="66" charset="0"/>
              </a:rPr>
              <a:t>. Роман, </a:t>
            </a:r>
            <a:r>
              <a:rPr lang="ru-RU" sz="2400" dirty="0" err="1">
                <a:solidFill>
                  <a:srgbClr val="000000"/>
                </a:solidFill>
                <a:latin typeface="Monotype Corsiva" pitchFamily="66" charset="0"/>
              </a:rPr>
              <a:t>який</a:t>
            </a:r>
            <a:r>
              <a:rPr lang="ru-RU" sz="2400" dirty="0">
                <a:solidFill>
                  <a:srgbClr val="000000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Monotype Corsiva" pitchFamily="66" charset="0"/>
              </a:rPr>
              <a:t>долає</a:t>
            </a:r>
            <a:r>
              <a:rPr lang="ru-RU" sz="2400" dirty="0">
                <a:solidFill>
                  <a:srgbClr val="000000"/>
                </a:solidFill>
                <a:latin typeface="Monotype Corsiva" pitchFamily="66" charset="0"/>
              </a:rPr>
              <a:t> будь-</a:t>
            </a:r>
            <a:r>
              <a:rPr lang="ru-RU" sz="2400" dirty="0" err="1">
                <a:solidFill>
                  <a:srgbClr val="000000"/>
                </a:solidFill>
                <a:latin typeface="Monotype Corsiva" pitchFamily="66" charset="0"/>
              </a:rPr>
              <a:t>які</a:t>
            </a:r>
            <a:r>
              <a:rPr lang="ru-RU" sz="2400" dirty="0">
                <a:solidFill>
                  <a:srgbClr val="000000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Monotype Corsiva" pitchFamily="66" charset="0"/>
              </a:rPr>
              <a:t>стереотипи</a:t>
            </a:r>
            <a:r>
              <a:rPr lang="ru-RU" sz="2400" dirty="0">
                <a:solidFill>
                  <a:srgbClr val="000000"/>
                </a:solidFill>
                <a:latin typeface="Monotype Corsiva" pitchFamily="66" charset="0"/>
              </a:rPr>
              <a:t> про </a:t>
            </a:r>
            <a:r>
              <a:rPr lang="ru-RU" sz="2400" dirty="0" err="1">
                <a:solidFill>
                  <a:srgbClr val="000000"/>
                </a:solidFill>
                <a:latin typeface="Monotype Corsiva" pitchFamily="66" charset="0"/>
              </a:rPr>
              <a:t>сміливість</a:t>
            </a:r>
            <a:r>
              <a:rPr lang="ru-RU" sz="2400" dirty="0">
                <a:solidFill>
                  <a:srgbClr val="000000"/>
                </a:solidFill>
                <a:latin typeface="Monotype Corsiva" pitchFamily="66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Monotype Corsiva" pitchFamily="66" charset="0"/>
              </a:rPr>
              <a:t>щастя</a:t>
            </a:r>
            <a:r>
              <a:rPr lang="ru-RU" sz="2400" dirty="0">
                <a:solidFill>
                  <a:srgbClr val="000000"/>
                </a:solidFill>
                <a:latin typeface="Monotype Corsiva" pitchFamily="66" charset="0"/>
              </a:rPr>
              <a:t> та свободу.</a:t>
            </a:r>
            <a:r>
              <a:rPr lang="ru-RU" sz="2000" dirty="0">
                <a:solidFill>
                  <a:srgbClr val="000000"/>
                </a:solidFill>
                <a:latin typeface="Merriweather"/>
              </a:rPr>
              <a:t>  </a:t>
            </a:r>
            <a:r>
              <a:rPr lang="ru-RU" dirty="0">
                <a:solidFill>
                  <a:srgbClr val="000000"/>
                </a:solidFill>
                <a:latin typeface="Merriweather"/>
              </a:rPr>
              <a:t>    </a:t>
            </a:r>
            <a:endParaRPr lang="ru-RU" dirty="0"/>
          </a:p>
        </p:txBody>
      </p:sp>
      <p:pic>
        <p:nvPicPr>
          <p:cNvPr id="1026" name="Picture 2" descr="https://book-ye.com.ua/upload/iblock/c44/27666330_a52f_11e8_8104_000c29ae1566_8ccfa6fd_a52f_11e8_8104_000c29ae156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029" y="1094326"/>
            <a:ext cx="3554778" cy="515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05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8014" y="532665"/>
            <a:ext cx="6501781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i="1" dirty="0" smtClean="0">
                <a:solidFill>
                  <a:srgbClr val="010101"/>
                </a:solidFill>
                <a:latin typeface="Monotype Corsiva" panose="03010101010201010101" pitchFamily="66" charset="0"/>
              </a:rPr>
              <a:t>         </a:t>
            </a:r>
            <a:r>
              <a:rPr lang="ru-RU" sz="3200" i="1" dirty="0" err="1" smtClean="0">
                <a:solidFill>
                  <a:srgbClr val="010101"/>
                </a:solidFill>
                <a:latin typeface="Monotype Corsiva" panose="03010101010201010101" pitchFamily="66" charset="0"/>
              </a:rPr>
              <a:t>Інклюзивна</a:t>
            </a:r>
            <a:r>
              <a:rPr lang="ru-RU" sz="3200" i="1" dirty="0" smtClean="0">
                <a:solidFill>
                  <a:srgbClr val="010101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i="1" dirty="0" err="1" smtClean="0">
                <a:solidFill>
                  <a:srgbClr val="010101"/>
                </a:solidFill>
                <a:latin typeface="Monotype Corsiva" panose="03010101010201010101" pitchFamily="66" charset="0"/>
              </a:rPr>
              <a:t>освіта</a:t>
            </a:r>
            <a:r>
              <a:rPr lang="ru-RU" sz="3200" i="1" dirty="0" smtClean="0">
                <a:solidFill>
                  <a:srgbClr val="010101"/>
                </a:solidFill>
                <a:latin typeface="Monotype Corsiva" panose="03010101010201010101" pitchFamily="66" charset="0"/>
              </a:rPr>
              <a:t> та </a:t>
            </a:r>
            <a:r>
              <a:rPr lang="ru-RU" sz="3200" i="1" dirty="0" err="1" smtClean="0">
                <a:solidFill>
                  <a:srgbClr val="010101"/>
                </a:solidFill>
                <a:latin typeface="Monotype Corsiva" panose="03010101010201010101" pitchFamily="66" charset="0"/>
              </a:rPr>
              <a:t>виховання</a:t>
            </a:r>
            <a:r>
              <a:rPr lang="ru-RU" sz="3200" i="1" dirty="0">
                <a:solidFill>
                  <a:srgbClr val="010101"/>
                </a:solidFill>
                <a:latin typeface="Monotype Corsiva" panose="03010101010201010101" pitchFamily="66" charset="0"/>
              </a:rPr>
              <a:t> – </a:t>
            </a:r>
            <a:r>
              <a:rPr lang="ru-RU" sz="3200" i="1" dirty="0" err="1">
                <a:solidFill>
                  <a:srgbClr val="010101"/>
                </a:solidFill>
                <a:latin typeface="Monotype Corsiva" panose="03010101010201010101" pitchFamily="66" charset="0"/>
              </a:rPr>
              <a:t>вже</a:t>
            </a:r>
            <a:r>
              <a:rPr lang="ru-RU" sz="3200" i="1" dirty="0">
                <a:solidFill>
                  <a:srgbClr val="010101"/>
                </a:solidFill>
                <a:latin typeface="Monotype Corsiva" panose="03010101010201010101" pitchFamily="66" charset="0"/>
              </a:rPr>
              <a:t> не новинка для </a:t>
            </a:r>
            <a:r>
              <a:rPr lang="ru-RU" sz="3200" i="1" dirty="0" err="1">
                <a:solidFill>
                  <a:srgbClr val="010101"/>
                </a:solidFill>
                <a:latin typeface="Monotype Corsiva" panose="03010101010201010101" pitchFamily="66" charset="0"/>
              </a:rPr>
              <a:t>України</a:t>
            </a:r>
            <a:r>
              <a:rPr lang="ru-RU" sz="3200" i="1" dirty="0">
                <a:solidFill>
                  <a:srgbClr val="010101"/>
                </a:solidFill>
                <a:latin typeface="Monotype Corsiva" panose="03010101010201010101" pitchFamily="66" charset="0"/>
              </a:rPr>
              <a:t>, </a:t>
            </a:r>
            <a:r>
              <a:rPr lang="ru-RU" sz="3200" i="1" dirty="0" smtClean="0">
                <a:solidFill>
                  <a:srgbClr val="010101"/>
                </a:solidFill>
                <a:latin typeface="Monotype Corsiva" panose="03010101010201010101" pitchFamily="66" charset="0"/>
              </a:rPr>
              <a:t>але </a:t>
            </a:r>
            <a:r>
              <a:rPr lang="ru-RU" sz="3200" dirty="0" err="1">
                <a:latin typeface="Monotype Corsiva" panose="03010101010201010101" pitchFamily="66" charset="0"/>
              </a:rPr>
              <a:t>ще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досі</a:t>
            </a:r>
            <a:r>
              <a:rPr lang="ru-RU" sz="3200" dirty="0">
                <a:latin typeface="Monotype Corsiva" panose="03010101010201010101" pitchFamily="66" charset="0"/>
              </a:rPr>
              <a:t> для </a:t>
            </a:r>
            <a:r>
              <a:rPr lang="ru-RU" sz="3200" dirty="0" err="1">
                <a:latin typeface="Monotype Corsiva" panose="03010101010201010101" pitchFamily="66" charset="0"/>
              </a:rPr>
              <a:t>багатьох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здається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чимось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невідомим</a:t>
            </a:r>
            <a:r>
              <a:rPr lang="ru-RU" sz="3200" dirty="0">
                <a:latin typeface="Monotype Corsiva" panose="03010101010201010101" pitchFamily="66" charset="0"/>
              </a:rPr>
              <a:t> та часто </a:t>
            </a:r>
            <a:r>
              <a:rPr lang="ru-RU" sz="3200" dirty="0" err="1">
                <a:latin typeface="Monotype Corsiva" panose="03010101010201010101" pitchFamily="66" charset="0"/>
              </a:rPr>
              <a:t>незрозумілим</a:t>
            </a:r>
            <a:r>
              <a:rPr lang="ru-RU" sz="3200" dirty="0" smtClean="0">
                <a:latin typeface="Monotype Corsiva" panose="03010101010201010101" pitchFamily="66" charset="0"/>
              </a:rPr>
              <a:t>. </a:t>
            </a:r>
            <a:r>
              <a:rPr lang="ru-RU" sz="3200" dirty="0" err="1">
                <a:latin typeface="Monotype Corsiva" panose="03010101010201010101" pitchFamily="66" charset="0"/>
              </a:rPr>
              <a:t>Просвітницькі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програми</a:t>
            </a:r>
            <a:r>
              <a:rPr lang="ru-RU" sz="3200" dirty="0">
                <a:latin typeface="Monotype Corsiva" panose="03010101010201010101" pitchFamily="66" charset="0"/>
              </a:rPr>
              <a:t> й </a:t>
            </a:r>
            <a:r>
              <a:rPr lang="ru-RU" sz="3200" dirty="0" err="1">
                <a:latin typeface="Monotype Corsiva" panose="03010101010201010101" pitchFamily="66" charset="0"/>
              </a:rPr>
              <a:t>освітні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проєкти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доступності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успішно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намагаються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таку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ситуацію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подолати</a:t>
            </a:r>
            <a:r>
              <a:rPr lang="ru-RU" sz="3200" dirty="0">
                <a:latin typeface="Monotype Corsiva" panose="03010101010201010101" pitchFamily="66" charset="0"/>
              </a:rPr>
              <a:t>. </a:t>
            </a:r>
            <a:r>
              <a:rPr lang="ru-RU" sz="3200" dirty="0" err="1">
                <a:latin typeface="Monotype Corsiva" panose="03010101010201010101" pitchFamily="66" charset="0"/>
              </a:rPr>
              <a:t>Література</a:t>
            </a:r>
            <a:r>
              <a:rPr lang="ru-RU" sz="3200" dirty="0">
                <a:latin typeface="Monotype Corsiva" panose="03010101010201010101" pitchFamily="66" charset="0"/>
              </a:rPr>
              <a:t> ж привносить у </a:t>
            </a:r>
            <a:r>
              <a:rPr lang="ru-RU" sz="3200" dirty="0" err="1">
                <a:latin typeface="Monotype Corsiva" panose="03010101010201010101" pitchFamily="66" charset="0"/>
              </a:rPr>
              <a:t>цей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процес</a:t>
            </a:r>
            <a:r>
              <a:rPr lang="ru-RU" sz="3200" dirty="0">
                <a:latin typeface="Monotype Corsiva" panose="03010101010201010101" pitchFamily="66" charset="0"/>
              </a:rPr>
              <a:t> свою, </a:t>
            </a:r>
            <a:r>
              <a:rPr lang="ru-RU" sz="3200" dirty="0" err="1">
                <a:latin typeface="Monotype Corsiva" panose="03010101010201010101" pitchFamily="66" charset="0"/>
              </a:rPr>
              <a:t>досить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вагому</a:t>
            </a:r>
            <a:r>
              <a:rPr lang="ru-RU" sz="3200" dirty="0">
                <a:latin typeface="Monotype Corsiva" panose="03010101010201010101" pitchFamily="66" charset="0"/>
              </a:rPr>
              <a:t>, </a:t>
            </a:r>
            <a:r>
              <a:rPr lang="ru-RU" sz="3200" dirty="0" err="1" smtClean="0">
                <a:latin typeface="Monotype Corsiva" panose="03010101010201010101" pitchFamily="66" charset="0"/>
              </a:rPr>
              <a:t>частку</a:t>
            </a:r>
            <a:r>
              <a:rPr lang="ru-RU" sz="3200" dirty="0">
                <a:latin typeface="Monotype Corsiva" panose="03010101010201010101" pitchFamily="66" charset="0"/>
              </a:rPr>
              <a:t>. </a:t>
            </a:r>
            <a:r>
              <a:rPr lang="ru-RU" sz="3200" dirty="0" err="1">
                <a:latin typeface="Monotype Corsiva" panose="03010101010201010101" pitchFamily="66" charset="0"/>
              </a:rPr>
              <a:t>Бо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що</a:t>
            </a:r>
            <a:r>
              <a:rPr lang="ru-RU" sz="3200" dirty="0">
                <a:latin typeface="Monotype Corsiva" panose="03010101010201010101" pitchFamily="66" charset="0"/>
              </a:rPr>
              <a:t>, як не </a:t>
            </a:r>
            <a:r>
              <a:rPr lang="ru-RU" sz="3200" dirty="0" err="1">
                <a:latin typeface="Monotype Corsiva" panose="03010101010201010101" pitchFamily="66" charset="0"/>
              </a:rPr>
              <a:t>художнє</a:t>
            </a:r>
            <a:r>
              <a:rPr lang="ru-RU" sz="3200" dirty="0">
                <a:latin typeface="Monotype Corsiva" panose="03010101010201010101" pitchFamily="66" charset="0"/>
              </a:rPr>
              <a:t> слово </a:t>
            </a:r>
            <a:r>
              <a:rPr lang="ru-RU" sz="3200" dirty="0" err="1">
                <a:latin typeface="Monotype Corsiva" panose="03010101010201010101" pitchFamily="66" charset="0"/>
              </a:rPr>
              <a:t>найкраще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донесе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повідомлення</a:t>
            </a:r>
            <a:r>
              <a:rPr lang="ru-RU" sz="3200" dirty="0">
                <a:latin typeface="Monotype Corsiva" panose="03010101010201010101" pitchFamily="66" charset="0"/>
              </a:rPr>
              <a:t>, </a:t>
            </a:r>
            <a:r>
              <a:rPr lang="ru-RU" sz="3200" dirty="0" err="1">
                <a:latin typeface="Monotype Corsiva" panose="03010101010201010101" pitchFamily="66" charset="0"/>
              </a:rPr>
              <a:t>націлене</a:t>
            </a:r>
            <a:r>
              <a:rPr lang="ru-RU" sz="3200" dirty="0">
                <a:latin typeface="Monotype Corsiva" panose="03010101010201010101" pitchFamily="66" charset="0"/>
              </a:rPr>
              <a:t> на </a:t>
            </a:r>
            <a:r>
              <a:rPr lang="ru-RU" sz="3200" dirty="0" err="1">
                <a:latin typeface="Monotype Corsiva" panose="03010101010201010101" pitchFamily="66" charset="0"/>
              </a:rPr>
              <a:t>позитивне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розуміння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потрібної</a:t>
            </a:r>
            <a:r>
              <a:rPr lang="ru-RU" sz="3200" dirty="0">
                <a:latin typeface="Monotype Corsiva" panose="03010101010201010101" pitchFamily="66" charset="0"/>
              </a:rPr>
              <a:t> теми</a:t>
            </a:r>
            <a:r>
              <a:rPr lang="ru-RU" sz="3200" dirty="0" smtClean="0">
                <a:latin typeface="Monotype Corsiva" panose="03010101010201010101" pitchFamily="66" charset="0"/>
              </a:rPr>
              <a:t>?  </a:t>
            </a:r>
          </a:p>
        </p:txBody>
      </p:sp>
      <p:pic>
        <p:nvPicPr>
          <p:cNvPr id="6" name="Picture 2" descr="Блог методиста Ярмолицької Світлани Олегівни: Діти з ООП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3" b="18508"/>
          <a:stretch/>
        </p:blipFill>
        <p:spPr bwMode="auto">
          <a:xfrm>
            <a:off x="6993903" y="1274885"/>
            <a:ext cx="5198097" cy="373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53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9584" y="392707"/>
            <a:ext cx="10650415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>
                <a:solidFill>
                  <a:srgbClr val="231F20"/>
                </a:solidFill>
                <a:latin typeface="roboto"/>
              </a:rPr>
              <a:t>Інклюзивна література </a:t>
            </a:r>
            <a:r>
              <a:rPr lang="uk-UA" sz="2400" dirty="0">
                <a:solidFill>
                  <a:srgbClr val="231F20"/>
                </a:solidFill>
                <a:latin typeface="roboto"/>
              </a:rPr>
              <a:t>–  це література, орієнтована на реалізацію дотримання прав осіб з інвалідністю та формування позитивного сприйняття інвалідності та особистої різноманітності.</a:t>
            </a:r>
          </a:p>
          <a:p>
            <a:endParaRPr lang="uk-UA" sz="1200" dirty="0" smtClean="0">
              <a:solidFill>
                <a:srgbClr val="231F20"/>
              </a:solidFill>
              <a:latin typeface="roboto"/>
            </a:endParaRPr>
          </a:p>
          <a:p>
            <a:r>
              <a:rPr lang="uk-UA" sz="2400" dirty="0" smtClean="0">
                <a:solidFill>
                  <a:srgbClr val="231F20"/>
                </a:solidFill>
                <a:latin typeface="roboto"/>
              </a:rPr>
              <a:t>Інклюзивна </a:t>
            </a:r>
            <a:r>
              <a:rPr lang="uk-UA" sz="2400" dirty="0">
                <a:solidFill>
                  <a:srgbClr val="231F20"/>
                </a:solidFill>
                <a:latin typeface="roboto"/>
              </a:rPr>
              <a:t>література об’єднує такі напрямки</a:t>
            </a:r>
            <a:r>
              <a:rPr lang="uk-UA" sz="2400" dirty="0" smtClean="0">
                <a:solidFill>
                  <a:srgbClr val="231F20"/>
                </a:solidFill>
                <a:latin typeface="roboto"/>
              </a:rPr>
              <a:t>:</a:t>
            </a:r>
          </a:p>
          <a:p>
            <a:endParaRPr lang="uk-UA" sz="1200" dirty="0">
              <a:solidFill>
                <a:srgbClr val="231F20"/>
              </a:solidFill>
              <a:latin typeface="roboto"/>
            </a:endParaRPr>
          </a:p>
          <a:p>
            <a:pPr indent="-228600"/>
            <a:r>
              <a:rPr lang="uk-UA" sz="2400" dirty="0">
                <a:solidFill>
                  <a:srgbClr val="231F20"/>
                </a:solidFill>
                <a:latin typeface="Symbol" panose="05050102010706020507" pitchFamily="18" charset="2"/>
              </a:rPr>
              <a:t>·</a:t>
            </a:r>
            <a:r>
              <a:rPr lang="uk-UA" sz="2400" dirty="0">
                <a:solidFill>
                  <a:srgbClr val="231F20"/>
                </a:solidFill>
                <a:latin typeface="Times New Roman" panose="02020603050405020304" pitchFamily="18" charset="0"/>
              </a:rPr>
              <a:t>        </a:t>
            </a:r>
            <a:r>
              <a:rPr lang="uk-UA" sz="2400" dirty="0">
                <a:solidFill>
                  <a:srgbClr val="231F20"/>
                </a:solidFill>
                <a:latin typeface="roboto"/>
              </a:rPr>
              <a:t> література, яка розповідає про осіб з інвалідністю, формуючи у читачів позитивне сприйняття стану таких людей (книжки, які фокусують інтерес читача на загальнолюдських якостях та можливостях  літературних героїв з </a:t>
            </a:r>
            <a:r>
              <a:rPr lang="uk-UA" sz="2400" dirty="0" smtClean="0">
                <a:solidFill>
                  <a:srgbClr val="231F20"/>
                </a:solidFill>
                <a:latin typeface="roboto"/>
              </a:rPr>
              <a:t>інвалідністю, </a:t>
            </a:r>
            <a:r>
              <a:rPr lang="uk-UA" sz="2400" dirty="0">
                <a:solidFill>
                  <a:srgbClr val="231F20"/>
                </a:solidFill>
                <a:latin typeface="roboto"/>
              </a:rPr>
              <a:t>які покликані зробити спілкування з такими людьми обопільно цікавим та комфортним</a:t>
            </a:r>
            <a:r>
              <a:rPr lang="uk-UA" sz="2400" dirty="0" smtClean="0">
                <a:solidFill>
                  <a:srgbClr val="231F20"/>
                </a:solidFill>
                <a:latin typeface="roboto"/>
              </a:rPr>
              <a:t>);</a:t>
            </a:r>
          </a:p>
          <a:p>
            <a:pPr indent="-228600"/>
            <a:endParaRPr lang="uk-UA" sz="1200" dirty="0">
              <a:solidFill>
                <a:srgbClr val="231F20"/>
              </a:solidFill>
              <a:latin typeface="roboto"/>
            </a:endParaRPr>
          </a:p>
          <a:p>
            <a:pPr indent="-228600"/>
            <a:r>
              <a:rPr lang="uk-UA" sz="2400" dirty="0">
                <a:solidFill>
                  <a:srgbClr val="231F20"/>
                </a:solidFill>
                <a:latin typeface="Symbol" panose="05050102010706020507" pitchFamily="18" charset="2"/>
              </a:rPr>
              <a:t>·</a:t>
            </a:r>
            <a:r>
              <a:rPr lang="uk-UA" sz="2400" dirty="0">
                <a:solidFill>
                  <a:srgbClr val="231F20"/>
                </a:solidFill>
                <a:latin typeface="Times New Roman" panose="02020603050405020304" pitchFamily="18" charset="0"/>
              </a:rPr>
              <a:t>         </a:t>
            </a:r>
            <a:r>
              <a:rPr lang="uk-UA" sz="2400" dirty="0">
                <a:solidFill>
                  <a:srgbClr val="231F20"/>
                </a:solidFill>
                <a:latin typeface="roboto"/>
              </a:rPr>
              <a:t>література, яка спрямована на сприйняття особистої різноманітності</a:t>
            </a:r>
            <a:r>
              <a:rPr lang="uk-UA" sz="2400" dirty="0" smtClean="0">
                <a:solidFill>
                  <a:srgbClr val="231F20"/>
                </a:solidFill>
                <a:latin typeface="roboto"/>
              </a:rPr>
              <a:t>;</a:t>
            </a:r>
          </a:p>
          <a:p>
            <a:pPr indent="-228600"/>
            <a:endParaRPr lang="uk-UA" sz="2400" dirty="0">
              <a:solidFill>
                <a:srgbClr val="231F20"/>
              </a:solidFill>
              <a:latin typeface="roboto"/>
            </a:endParaRPr>
          </a:p>
          <a:p>
            <a:pPr algn="just"/>
            <a:r>
              <a:rPr lang="uk-UA" sz="2400" dirty="0">
                <a:solidFill>
                  <a:srgbClr val="231F20"/>
                </a:solidFill>
                <a:latin typeface="Symbol" panose="05050102010706020507" pitchFamily="18" charset="2"/>
              </a:rPr>
              <a:t>· </a:t>
            </a:r>
            <a:r>
              <a:rPr lang="uk-UA" sz="2400" dirty="0" smtClean="0">
                <a:solidFill>
                  <a:srgbClr val="231F20"/>
                </a:solidFill>
                <a:latin typeface="roboto"/>
              </a:rPr>
              <a:t>література </a:t>
            </a:r>
            <a:r>
              <a:rPr lang="uk-UA" sz="2400" dirty="0">
                <a:solidFill>
                  <a:srgbClr val="231F20"/>
                </a:solidFill>
                <a:latin typeface="roboto"/>
              </a:rPr>
              <a:t>для дітей з особливими освітніми потребами </a:t>
            </a:r>
            <a:r>
              <a:rPr lang="uk-UA" sz="2400" dirty="0" smtClean="0">
                <a:solidFill>
                  <a:srgbClr val="231F20"/>
                </a:solidFill>
                <a:latin typeface="roboto"/>
              </a:rPr>
              <a:t>(книжки </a:t>
            </a:r>
            <a:r>
              <a:rPr lang="uk-UA" sz="2400" dirty="0">
                <a:solidFill>
                  <a:srgbClr val="231F20"/>
                </a:solidFill>
                <a:latin typeface="roboto"/>
              </a:rPr>
              <a:t>шрифтом </a:t>
            </a:r>
            <a:r>
              <a:rPr lang="uk-UA" sz="2400" dirty="0" err="1">
                <a:solidFill>
                  <a:srgbClr val="231F20"/>
                </a:solidFill>
                <a:latin typeface="roboto"/>
              </a:rPr>
              <a:t>Брайля</a:t>
            </a:r>
            <a:r>
              <a:rPr lang="uk-UA" sz="2400" dirty="0">
                <a:solidFill>
                  <a:srgbClr val="231F20"/>
                </a:solidFill>
                <a:latin typeface="roboto"/>
              </a:rPr>
              <a:t>, з використанням піктограм, тактильні, книжки-картинки та ін</a:t>
            </a:r>
            <a:r>
              <a:rPr lang="uk-UA" sz="2400" dirty="0" smtClean="0">
                <a:solidFill>
                  <a:srgbClr val="231F20"/>
                </a:solidFill>
                <a:latin typeface="roboto"/>
              </a:rPr>
              <a:t>.).</a:t>
            </a:r>
            <a:endParaRPr lang="uk-UA" sz="2400" dirty="0">
              <a:solidFill>
                <a:srgbClr val="231F20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57469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84730" y="1659459"/>
            <a:ext cx="462768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solidFill>
                  <a:srgbClr val="000000"/>
                </a:solidFill>
                <a:latin typeface="Arimo"/>
              </a:rPr>
              <a:t>Термін</a:t>
            </a:r>
            <a:r>
              <a:rPr lang="ru-RU" sz="2400" dirty="0" smtClean="0">
                <a:solidFill>
                  <a:srgbClr val="000000"/>
                </a:solidFill>
                <a:latin typeface="Arimo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Arimo"/>
              </a:rPr>
              <a:t>«</a:t>
            </a:r>
            <a:r>
              <a:rPr lang="ru-RU" sz="2400" dirty="0" err="1">
                <a:solidFill>
                  <a:srgbClr val="000000"/>
                </a:solidFill>
                <a:latin typeface="Arimo"/>
              </a:rPr>
              <a:t>інклюзивна</a:t>
            </a:r>
            <a:r>
              <a:rPr lang="ru-RU" sz="2400" dirty="0">
                <a:solidFill>
                  <a:srgbClr val="000000"/>
                </a:solidFill>
                <a:latin typeface="Arimo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mo"/>
              </a:rPr>
              <a:t>література</a:t>
            </a:r>
            <a:r>
              <a:rPr lang="ru-RU" sz="2400" dirty="0">
                <a:solidFill>
                  <a:srgbClr val="000000"/>
                </a:solidFill>
                <a:latin typeface="Arimo"/>
              </a:rPr>
              <a:t>» </a:t>
            </a:r>
            <a:r>
              <a:rPr lang="ru-RU" sz="2400" dirty="0" smtClean="0">
                <a:solidFill>
                  <a:srgbClr val="000000"/>
                </a:solidFill>
                <a:latin typeface="Arimo"/>
              </a:rPr>
              <a:t>2016 року ввела </a:t>
            </a:r>
            <a:r>
              <a:rPr lang="ru-RU" sz="2400" dirty="0">
                <a:solidFill>
                  <a:srgbClr val="000000"/>
                </a:solidFill>
                <a:latin typeface="Arimo"/>
              </a:rPr>
              <a:t>в </a:t>
            </a:r>
            <a:r>
              <a:rPr lang="ru-RU" sz="2400" dirty="0" err="1">
                <a:solidFill>
                  <a:srgbClr val="000000"/>
                </a:solidFill>
                <a:latin typeface="Arimo"/>
              </a:rPr>
              <a:t>Україні</a:t>
            </a:r>
            <a:r>
              <a:rPr lang="ru-RU" sz="2400" dirty="0">
                <a:solidFill>
                  <a:srgbClr val="000000"/>
                </a:solidFill>
                <a:latin typeface="Arimo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mo"/>
              </a:rPr>
              <a:t>письменниця</a:t>
            </a:r>
            <a:r>
              <a:rPr lang="ru-RU" sz="2400" dirty="0">
                <a:solidFill>
                  <a:srgbClr val="000000"/>
                </a:solidFill>
                <a:latin typeface="Arimo"/>
              </a:rPr>
              <a:t>, доцентка </a:t>
            </a:r>
            <a:r>
              <a:rPr lang="ru-RU" sz="2400" dirty="0" err="1">
                <a:solidFill>
                  <a:srgbClr val="000000"/>
                </a:solidFill>
                <a:latin typeface="Arimo"/>
              </a:rPr>
              <a:t>кафедри</a:t>
            </a:r>
            <a:r>
              <a:rPr lang="ru-RU" sz="2400" dirty="0">
                <a:solidFill>
                  <a:srgbClr val="000000"/>
                </a:solidFill>
                <a:latin typeface="Arimo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mo"/>
              </a:rPr>
              <a:t>видавничої</a:t>
            </a:r>
            <a:r>
              <a:rPr lang="ru-RU" sz="2400" dirty="0">
                <a:solidFill>
                  <a:srgbClr val="000000"/>
                </a:solidFill>
                <a:latin typeface="Arimo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mo"/>
              </a:rPr>
              <a:t>справи</a:t>
            </a:r>
            <a:r>
              <a:rPr lang="ru-RU" sz="2400" dirty="0">
                <a:solidFill>
                  <a:srgbClr val="000000"/>
                </a:solidFill>
                <a:latin typeface="Arimo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mo"/>
              </a:rPr>
              <a:t>Київського</a:t>
            </a:r>
            <a:r>
              <a:rPr lang="ru-RU" sz="2400" dirty="0">
                <a:solidFill>
                  <a:srgbClr val="000000"/>
                </a:solidFill>
                <a:latin typeface="Arimo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mo"/>
              </a:rPr>
              <a:t>університету</a:t>
            </a:r>
            <a:r>
              <a:rPr lang="ru-RU" sz="2400" dirty="0">
                <a:solidFill>
                  <a:srgbClr val="000000"/>
                </a:solidFill>
                <a:latin typeface="Arimo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mo"/>
              </a:rPr>
              <a:t>імені</a:t>
            </a:r>
            <a:r>
              <a:rPr lang="ru-RU" sz="2400" dirty="0">
                <a:solidFill>
                  <a:srgbClr val="000000"/>
                </a:solidFill>
                <a:latin typeface="Arimo"/>
              </a:rPr>
              <a:t> Бориса </a:t>
            </a:r>
            <a:r>
              <a:rPr lang="ru-RU" sz="2400" dirty="0" err="1">
                <a:solidFill>
                  <a:srgbClr val="000000"/>
                </a:solidFill>
                <a:latin typeface="Arimo"/>
              </a:rPr>
              <a:t>Грінченка</a:t>
            </a:r>
            <a:r>
              <a:rPr lang="ru-RU" sz="2400" dirty="0">
                <a:solidFill>
                  <a:srgbClr val="000000"/>
                </a:solidFill>
                <a:latin typeface="Arimo"/>
              </a:rPr>
              <a:t> </a:t>
            </a:r>
            <a:endParaRPr lang="ru-RU" sz="2400" dirty="0" smtClean="0">
              <a:solidFill>
                <a:srgbClr val="000000"/>
              </a:solidFill>
              <a:latin typeface="Arimo"/>
            </a:endParaRPr>
          </a:p>
          <a:p>
            <a:r>
              <a:rPr lang="ru-RU" sz="2400" dirty="0" err="1" smtClean="0">
                <a:solidFill>
                  <a:srgbClr val="000000"/>
                </a:solidFill>
                <a:latin typeface="Arimo"/>
              </a:rPr>
              <a:t>Олена</a:t>
            </a:r>
            <a:r>
              <a:rPr lang="ru-RU" sz="2400" dirty="0" smtClean="0">
                <a:solidFill>
                  <a:srgbClr val="000000"/>
                </a:solidFill>
                <a:latin typeface="Arimo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Arimo"/>
              </a:rPr>
              <a:t>Осмоловська.</a:t>
            </a:r>
            <a:endParaRPr lang="ru-RU" sz="2400" dirty="0"/>
          </a:p>
        </p:txBody>
      </p:sp>
      <p:pic>
        <p:nvPicPr>
          <p:cNvPr id="7170" name="Picture 2" descr="https://ij.kubg.edu.ua/images/sobipro/entries/462/DSC063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784" y="434058"/>
            <a:ext cx="3894992" cy="58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25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399" y="513952"/>
            <a:ext cx="1017269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solidFill>
                  <a:srgbClr val="231F20"/>
                </a:solidFill>
                <a:latin typeface="roboto"/>
              </a:rPr>
              <a:t>Твори, героями </a:t>
            </a:r>
            <a:r>
              <a:rPr lang="uk-UA" sz="2000" dirty="0">
                <a:solidFill>
                  <a:srgbClr val="231F20"/>
                </a:solidFill>
                <a:latin typeface="roboto"/>
              </a:rPr>
              <a:t>яких є люди з особливими потребами, доволі складно сприймаються широкими верствами читачів саме через те, що така література підсвідомо асоціюється у людей з бажанням пожаліти, пережити разом трагедію головних героїв – тобто з сумом та стражданням. Це особливо спостерігається у дитячій літературі. Батьки намагаються відсторонити своїх дітей від зайвих страждань та переживань. З цієї ситуації є доволі простий вихід –</a:t>
            </a:r>
            <a:r>
              <a:rPr lang="uk-UA" sz="2000" dirty="0" smtClean="0">
                <a:solidFill>
                  <a:srgbClr val="231F20"/>
                </a:solidFill>
                <a:latin typeface="roboto"/>
              </a:rPr>
              <a:t> </a:t>
            </a:r>
            <a:r>
              <a:rPr lang="uk-UA" sz="2000" dirty="0">
                <a:solidFill>
                  <a:srgbClr val="231F20"/>
                </a:solidFill>
                <a:latin typeface="roboto"/>
              </a:rPr>
              <a:t>зміщення акцентів від трагедії до цікавої історії. Усі люблять цікаві історії, а діти – особливо. І саме через цікаву історію набагато простіше донести розуміння того, що усі люди різні. А люди, які мають певні особливості розвитку потребують, перш за все, сприйняття та розуміння, а потім, звісно, адекватної допомоги.</a:t>
            </a:r>
          </a:p>
        </p:txBody>
      </p:sp>
      <p:pic>
        <p:nvPicPr>
          <p:cNvPr id="3" name="Picture 2" descr="Діти з особливими освітніми потребами в умовах інклюзії - Photos | Faceboo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71"/>
          <a:stretch/>
        </p:blipFill>
        <p:spPr bwMode="auto">
          <a:xfrm>
            <a:off x="721890" y="4141177"/>
            <a:ext cx="10557716" cy="210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82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2931" y="362771"/>
            <a:ext cx="111777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sz="3200" b="1" dirty="0">
                <a:latin typeface="Monotype Corsiva" panose="03010101010201010101" pitchFamily="66" charset="0"/>
              </a:rPr>
              <a:t>Художня інклюзивна література</a:t>
            </a:r>
            <a:r>
              <a:rPr lang="uk-UA" sz="3200" dirty="0">
                <a:latin typeface="Monotype Corsiva" panose="03010101010201010101" pitchFamily="66" charset="0"/>
              </a:rPr>
              <a:t> - </a:t>
            </a:r>
            <a:r>
              <a:rPr lang="uk-UA" sz="3200" dirty="0" smtClean="0">
                <a:latin typeface="Monotype Corsiva" panose="03010101010201010101" pitchFamily="66" charset="0"/>
              </a:rPr>
              <a:t> це художні  твори про дітей </a:t>
            </a:r>
            <a:r>
              <a:rPr lang="uk-UA" sz="3200" dirty="0">
                <a:latin typeface="Monotype Corsiva" panose="03010101010201010101" pitchFamily="66" charset="0"/>
              </a:rPr>
              <a:t>з особливими </a:t>
            </a:r>
            <a:r>
              <a:rPr lang="uk-UA" sz="3200" dirty="0" smtClean="0">
                <a:latin typeface="Monotype Corsiva" panose="03010101010201010101" pitchFamily="66" charset="0"/>
              </a:rPr>
              <a:t>потребами.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sz="3200" dirty="0" smtClean="0">
                <a:latin typeface="Monotype Corsiva" panose="03010101010201010101" pitchFamily="66" charset="0"/>
              </a:rPr>
              <a:t>Темою таких творів є проблеми адаптації в суспільстві дітей, які некомфортно </a:t>
            </a:r>
            <a:r>
              <a:rPr lang="uk-UA" sz="3200" dirty="0">
                <a:latin typeface="Monotype Corsiva" panose="03010101010201010101" pitchFamily="66" charset="0"/>
              </a:rPr>
              <a:t>почувалися у цьому світі, не приймали себе через особливості розвитку або обмежені фізичні можливості. </a:t>
            </a:r>
            <a:endParaRPr lang="uk-UA" sz="3200" dirty="0" smtClean="0">
              <a:latin typeface="Monotype Corsiva" panose="03010101010201010101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sz="3200" dirty="0" smtClean="0">
                <a:latin typeface="Monotype Corsiva" panose="03010101010201010101" pitchFamily="66" charset="0"/>
              </a:rPr>
              <a:t>Завдяки </a:t>
            </a:r>
            <a:r>
              <a:rPr lang="uk-UA" sz="3200" dirty="0">
                <a:latin typeface="Monotype Corsiva" panose="03010101010201010101" pitchFamily="66" charset="0"/>
              </a:rPr>
              <a:t>героям цих книжок дитина навчиться приймати себе, відчує смак до життя, набуде впевненості в собі.</a:t>
            </a:r>
          </a:p>
        </p:txBody>
      </p:sp>
      <p:pic>
        <p:nvPicPr>
          <p:cNvPr id="6146" name="Picture 2" descr="Діти з особливими освітніми потребами в умовах інклюзії - Photos | Faceboo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71"/>
          <a:stretch/>
        </p:blipFill>
        <p:spPr bwMode="auto">
          <a:xfrm>
            <a:off x="610045" y="4466492"/>
            <a:ext cx="10557716" cy="210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82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Наказ №242 про відповідального за організацію інклюзивного навчання у  2019-2020 навчальному році - ЗОШ №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418" b="94177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614" b="5932"/>
          <a:stretch/>
        </p:blipFill>
        <p:spPr bwMode="auto">
          <a:xfrm>
            <a:off x="5910553" y="909301"/>
            <a:ext cx="6342993" cy="503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21323" y="727475"/>
            <a:ext cx="6096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dirty="0">
                <a:solidFill>
                  <a:srgbClr val="000000"/>
                </a:solidFill>
                <a:latin typeface="Monotype Corsiva" panose="03010101010201010101" pitchFamily="66" charset="0"/>
              </a:rPr>
              <a:t>Книги про </a:t>
            </a:r>
            <a:r>
              <a:rPr lang="ru-RU" sz="4000" dirty="0" err="1">
                <a:solidFill>
                  <a:srgbClr val="000000"/>
                </a:solidFill>
                <a:latin typeface="Monotype Corsiva" panose="03010101010201010101" pitchFamily="66" charset="0"/>
              </a:rPr>
              <a:t>особливих</a:t>
            </a:r>
            <a:r>
              <a:rPr lang="ru-RU" sz="4000" dirty="0">
                <a:solidFill>
                  <a:srgbClr val="000000"/>
                </a:solidFill>
                <a:latin typeface="Monotype Corsiva" panose="03010101010201010101" pitchFamily="66" charset="0"/>
              </a:rPr>
              <a:t> </a:t>
            </a:r>
            <a:r>
              <a:rPr lang="ru-RU" sz="4000" dirty="0" err="1">
                <a:solidFill>
                  <a:srgbClr val="000000"/>
                </a:solidFill>
                <a:latin typeface="Monotype Corsiva" panose="03010101010201010101" pitchFamily="66" charset="0"/>
              </a:rPr>
              <a:t>дітей</a:t>
            </a:r>
            <a:r>
              <a:rPr lang="ru-RU" sz="4000" dirty="0">
                <a:solidFill>
                  <a:srgbClr val="000000"/>
                </a:solidFill>
                <a:latin typeface="Monotype Corsiva" panose="03010101010201010101" pitchFamily="66" charset="0"/>
              </a:rPr>
              <a:t>, </a:t>
            </a:r>
            <a:r>
              <a:rPr lang="ru-RU" sz="4000" dirty="0" err="1">
                <a:solidFill>
                  <a:srgbClr val="000000"/>
                </a:solidFill>
                <a:latin typeface="Monotype Corsiva" panose="03010101010201010101" pitchFamily="66" charset="0"/>
              </a:rPr>
              <a:t>видатних</a:t>
            </a:r>
            <a:r>
              <a:rPr lang="ru-RU" sz="4000" dirty="0">
                <a:solidFill>
                  <a:srgbClr val="000000"/>
                </a:solidFill>
                <a:latin typeface="Monotype Corsiva" panose="03010101010201010101" pitchFamily="66" charset="0"/>
              </a:rPr>
              <a:t> </a:t>
            </a:r>
            <a:r>
              <a:rPr lang="ru-RU" sz="4000" dirty="0" err="1">
                <a:solidFill>
                  <a:srgbClr val="000000"/>
                </a:solidFill>
                <a:latin typeface="Monotype Corsiva" panose="03010101010201010101" pitchFamily="66" charset="0"/>
              </a:rPr>
              <a:t>дітей</a:t>
            </a:r>
            <a:r>
              <a:rPr lang="ru-RU" sz="4000" dirty="0">
                <a:solidFill>
                  <a:srgbClr val="000000"/>
                </a:solidFill>
                <a:latin typeface="Monotype Corsiva" panose="03010101010201010101" pitchFamily="66" charset="0"/>
              </a:rPr>
              <a:t> та </a:t>
            </a:r>
            <a:r>
              <a:rPr lang="ru-RU" sz="4000" dirty="0" err="1">
                <a:solidFill>
                  <a:srgbClr val="000000"/>
                </a:solidFill>
                <a:latin typeface="Monotype Corsiva" panose="03010101010201010101" pitchFamily="66" charset="0"/>
              </a:rPr>
              <a:t>дорослих</a:t>
            </a:r>
            <a:r>
              <a:rPr lang="ru-RU" sz="4000" dirty="0">
                <a:solidFill>
                  <a:srgbClr val="000000"/>
                </a:solidFill>
                <a:latin typeface="Monotype Corsiva" panose="03010101010201010101" pitchFamily="66" charset="0"/>
              </a:rPr>
              <a:t> з </a:t>
            </a:r>
            <a:r>
              <a:rPr lang="ru-RU" sz="4000" dirty="0" err="1">
                <a:solidFill>
                  <a:srgbClr val="000000"/>
                </a:solidFill>
                <a:latin typeface="Monotype Corsiva" panose="03010101010201010101" pitchFamily="66" charset="0"/>
              </a:rPr>
              <a:t>певними</a:t>
            </a:r>
            <a:r>
              <a:rPr lang="ru-RU" sz="4000" dirty="0">
                <a:solidFill>
                  <a:srgbClr val="000000"/>
                </a:solidFill>
                <a:latin typeface="Monotype Corsiva" panose="03010101010201010101" pitchFamily="66" charset="0"/>
              </a:rPr>
              <a:t> </a:t>
            </a:r>
            <a:r>
              <a:rPr lang="ru-RU" sz="4000" dirty="0" err="1">
                <a:solidFill>
                  <a:srgbClr val="000000"/>
                </a:solidFill>
                <a:latin typeface="Monotype Corsiva" panose="03010101010201010101" pitchFamily="66" charset="0"/>
              </a:rPr>
              <a:t>порушеннями</a:t>
            </a:r>
            <a:r>
              <a:rPr lang="ru-RU" sz="4000" dirty="0">
                <a:solidFill>
                  <a:srgbClr val="000000"/>
                </a:solidFill>
                <a:latin typeface="Monotype Corsiva" panose="03010101010201010101" pitchFamily="66" charset="0"/>
              </a:rPr>
              <a:t> </a:t>
            </a:r>
            <a:r>
              <a:rPr lang="ru-RU" sz="4000" dirty="0" err="1">
                <a:solidFill>
                  <a:srgbClr val="000000"/>
                </a:solidFill>
                <a:latin typeface="Monotype Corsiva" panose="03010101010201010101" pitchFamily="66" charset="0"/>
              </a:rPr>
              <a:t>допомагають</a:t>
            </a:r>
            <a:r>
              <a:rPr lang="ru-RU" sz="4000" dirty="0">
                <a:solidFill>
                  <a:srgbClr val="000000"/>
                </a:solidFill>
                <a:latin typeface="Monotype Corsiva" panose="03010101010201010101" pitchFamily="66" charset="0"/>
              </a:rPr>
              <a:t> </a:t>
            </a:r>
            <a:r>
              <a:rPr lang="ru-RU" sz="4000" dirty="0" err="1">
                <a:solidFill>
                  <a:srgbClr val="000000"/>
                </a:solidFill>
                <a:latin typeface="Monotype Corsiva" panose="03010101010201010101" pitchFamily="66" charset="0"/>
              </a:rPr>
              <a:t>краще</a:t>
            </a:r>
            <a:r>
              <a:rPr lang="ru-RU" sz="4000" dirty="0">
                <a:solidFill>
                  <a:srgbClr val="000000"/>
                </a:solidFill>
                <a:latin typeface="Monotype Corsiva" panose="03010101010201010101" pitchFamily="66" charset="0"/>
              </a:rPr>
              <a:t> </a:t>
            </a:r>
            <a:r>
              <a:rPr lang="ru-RU" sz="4000" dirty="0" err="1">
                <a:solidFill>
                  <a:srgbClr val="000000"/>
                </a:solidFill>
                <a:latin typeface="Monotype Corsiva" panose="03010101010201010101" pitchFamily="66" charset="0"/>
              </a:rPr>
              <a:t>зрозуміти</a:t>
            </a:r>
            <a:r>
              <a:rPr lang="ru-RU" sz="4000" dirty="0">
                <a:solidFill>
                  <a:srgbClr val="000000"/>
                </a:solidFill>
                <a:latin typeface="Monotype Corsiva" panose="03010101010201010101" pitchFamily="66" charset="0"/>
              </a:rPr>
              <a:t> саму </a:t>
            </a:r>
            <a:r>
              <a:rPr lang="ru-RU" sz="4000" dirty="0" err="1">
                <a:solidFill>
                  <a:srgbClr val="000000"/>
                </a:solidFill>
                <a:latin typeface="Monotype Corsiva" panose="03010101010201010101" pitchFamily="66" charset="0"/>
              </a:rPr>
              <a:t>людини</a:t>
            </a:r>
            <a:r>
              <a:rPr lang="ru-RU" sz="4000" dirty="0">
                <a:solidFill>
                  <a:srgbClr val="000000"/>
                </a:solidFill>
                <a:latin typeface="Monotype Corsiva" panose="03010101010201010101" pitchFamily="66" charset="0"/>
              </a:rPr>
              <a:t> </a:t>
            </a:r>
            <a:r>
              <a:rPr lang="ru-RU" sz="4000" dirty="0" err="1">
                <a:solidFill>
                  <a:srgbClr val="000000"/>
                </a:solidFill>
                <a:latin typeface="Monotype Corsiva" panose="03010101010201010101" pitchFamily="66" charset="0"/>
              </a:rPr>
              <a:t>чи</a:t>
            </a:r>
            <a:r>
              <a:rPr lang="ru-RU" sz="4000" dirty="0">
                <a:solidFill>
                  <a:srgbClr val="000000"/>
                </a:solidFill>
                <a:latin typeface="Monotype Corsiva" panose="03010101010201010101" pitchFamily="66" charset="0"/>
              </a:rPr>
              <a:t> </a:t>
            </a:r>
            <a:r>
              <a:rPr lang="ru-RU" sz="4000" dirty="0" err="1">
                <a:solidFill>
                  <a:srgbClr val="000000"/>
                </a:solidFill>
                <a:latin typeface="Monotype Corsiva" panose="03010101010201010101" pitchFamily="66" charset="0"/>
              </a:rPr>
              <a:t>порушення</a:t>
            </a:r>
            <a:r>
              <a:rPr lang="ru-RU" sz="4000" dirty="0">
                <a:solidFill>
                  <a:srgbClr val="000000"/>
                </a:solidFill>
                <a:latin typeface="Monotype Corsiva" panose="03010101010201010101" pitchFamily="66" charset="0"/>
              </a:rPr>
              <a:t>. А </a:t>
            </a:r>
            <a:r>
              <a:rPr lang="ru-RU" sz="4000" dirty="0" err="1">
                <a:solidFill>
                  <a:srgbClr val="000000"/>
                </a:solidFill>
                <a:latin typeface="Monotype Corsiva" panose="03010101010201010101" pitchFamily="66" charset="0"/>
              </a:rPr>
              <a:t>ще</a:t>
            </a:r>
            <a:r>
              <a:rPr lang="ru-RU" sz="4000" dirty="0">
                <a:solidFill>
                  <a:srgbClr val="000000"/>
                </a:solidFill>
                <a:latin typeface="Monotype Corsiva" panose="03010101010201010101" pitchFamily="66" charset="0"/>
              </a:rPr>
              <a:t> </a:t>
            </a:r>
            <a:r>
              <a:rPr lang="ru-RU" sz="4000" dirty="0" err="1">
                <a:solidFill>
                  <a:srgbClr val="000000"/>
                </a:solidFill>
                <a:latin typeface="Monotype Corsiva" panose="03010101010201010101" pitchFamily="66" charset="0"/>
              </a:rPr>
              <a:t>такі</a:t>
            </a:r>
            <a:r>
              <a:rPr lang="ru-RU" sz="4000" dirty="0">
                <a:solidFill>
                  <a:srgbClr val="000000"/>
                </a:solidFill>
                <a:latin typeface="Monotype Corsiva" panose="03010101010201010101" pitchFamily="66" charset="0"/>
              </a:rPr>
              <a:t> книжки </a:t>
            </a:r>
            <a:r>
              <a:rPr lang="ru-RU" sz="4000" dirty="0" err="1">
                <a:solidFill>
                  <a:srgbClr val="000000"/>
                </a:solidFill>
                <a:latin typeface="Monotype Corsiva" panose="03010101010201010101" pitchFamily="66" charset="0"/>
              </a:rPr>
              <a:t>можуть</a:t>
            </a:r>
            <a:r>
              <a:rPr lang="ru-RU" sz="4000" dirty="0">
                <a:solidFill>
                  <a:srgbClr val="000000"/>
                </a:solidFill>
                <a:latin typeface="Monotype Corsiva" panose="03010101010201010101" pitchFamily="66" charset="0"/>
              </a:rPr>
              <a:t> стати </a:t>
            </a:r>
            <a:r>
              <a:rPr lang="ru-RU" sz="4000" dirty="0" err="1">
                <a:solidFill>
                  <a:srgbClr val="000000"/>
                </a:solidFill>
                <a:latin typeface="Monotype Corsiva" panose="03010101010201010101" pitchFamily="66" charset="0"/>
              </a:rPr>
              <a:t>неймовірним</a:t>
            </a:r>
            <a:r>
              <a:rPr lang="ru-RU" sz="4000" dirty="0">
                <a:solidFill>
                  <a:srgbClr val="000000"/>
                </a:solidFill>
                <a:latin typeface="Monotype Corsiva" panose="03010101010201010101" pitchFamily="66" charset="0"/>
              </a:rPr>
              <a:t> </a:t>
            </a:r>
            <a:r>
              <a:rPr lang="ru-RU" sz="4000" dirty="0" err="1">
                <a:solidFill>
                  <a:srgbClr val="000000"/>
                </a:solidFill>
                <a:latin typeface="Monotype Corsiva" panose="03010101010201010101" pitchFamily="66" charset="0"/>
              </a:rPr>
              <a:t>джерелом</a:t>
            </a:r>
            <a:r>
              <a:rPr lang="ru-RU" sz="4000" dirty="0">
                <a:solidFill>
                  <a:srgbClr val="000000"/>
                </a:solidFill>
                <a:latin typeface="Monotype Corsiva" panose="03010101010201010101" pitchFamily="66" charset="0"/>
              </a:rPr>
              <a:t> </a:t>
            </a:r>
            <a:r>
              <a:rPr lang="ru-RU" sz="4000" dirty="0" err="1">
                <a:solidFill>
                  <a:srgbClr val="000000"/>
                </a:solidFill>
                <a:latin typeface="Monotype Corsiva" panose="03010101010201010101" pitchFamily="66" charset="0"/>
              </a:rPr>
              <a:t>натхнення</a:t>
            </a:r>
            <a:r>
              <a:rPr lang="ru-RU" sz="4000" dirty="0">
                <a:solidFill>
                  <a:srgbClr val="000000"/>
                </a:solidFill>
                <a:latin typeface="Monotype Corsiva" panose="03010101010201010101" pitchFamily="66" charset="0"/>
              </a:rPr>
              <a:t>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15872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Книжковий блог Ксенії Близнець - &amp;quot;Кривенька качечка. Українська народна  казка&amp;quot; з неймовірно гарними ілюстраціями. Художниця 🖌 - Валентина  Мельниченко. | Facebook"/>
          <p:cNvSpPr>
            <a:spLocks noChangeAspect="1" noChangeArrowheads="1"/>
          </p:cNvSpPr>
          <p:nvPr/>
        </p:nvSpPr>
        <p:spPr bwMode="auto">
          <a:xfrm>
            <a:off x="1465628" y="2370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Книжковий блог Ксенії Близнець - &amp;quot;Кривенька качечка. Українська народна  казка&amp;quot; з неймовірно гарними ілюстраціями. Художниця 🖌 - Валентина  Мельниченко. | Faceboo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6" name="Picture 8" descr="Немає опису світлини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591" y="423496"/>
            <a:ext cx="4429125" cy="569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2776" y="423496"/>
            <a:ext cx="647798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rgbClr val="202122"/>
                </a:solidFill>
                <a:latin typeface="Monotype Corsiva" pitchFamily="66" charset="0"/>
              </a:rPr>
              <a:t>Бездітні</a:t>
            </a:r>
            <a:r>
              <a:rPr lang="ru-RU" sz="2400" dirty="0">
                <a:solidFill>
                  <a:srgbClr val="202122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202122"/>
                </a:solidFill>
                <a:latin typeface="Monotype Corsiva" pitchFamily="66" charset="0"/>
              </a:rPr>
              <a:t>дід</a:t>
            </a:r>
            <a:r>
              <a:rPr lang="ru-RU" sz="2400" dirty="0">
                <a:solidFill>
                  <a:srgbClr val="202122"/>
                </a:solidFill>
                <a:latin typeface="Monotype Corsiva" pitchFamily="66" charset="0"/>
              </a:rPr>
              <a:t> і баба </a:t>
            </a:r>
            <a:r>
              <a:rPr lang="ru-RU" sz="2400" dirty="0" err="1">
                <a:solidFill>
                  <a:srgbClr val="202122"/>
                </a:solidFill>
                <a:latin typeface="Monotype Corsiva" pitchFamily="66" charset="0"/>
              </a:rPr>
              <a:t>йдуть</a:t>
            </a:r>
            <a:r>
              <a:rPr lang="ru-RU" sz="2400" dirty="0">
                <a:solidFill>
                  <a:srgbClr val="202122"/>
                </a:solidFill>
                <a:latin typeface="Monotype Corsiva" pitchFamily="66" charset="0"/>
              </a:rPr>
              <a:t> у </a:t>
            </a:r>
            <a:r>
              <a:rPr lang="ru-RU" sz="2400" dirty="0" err="1">
                <a:solidFill>
                  <a:srgbClr val="202122"/>
                </a:solidFill>
                <a:latin typeface="Monotype Corsiva" pitchFamily="66" charset="0"/>
              </a:rPr>
              <a:t>ліс</a:t>
            </a:r>
            <a:r>
              <a:rPr lang="ru-RU" sz="2400" dirty="0">
                <a:solidFill>
                  <a:srgbClr val="202122"/>
                </a:solidFill>
                <a:latin typeface="Monotype Corsiva" pitchFamily="66" charset="0"/>
              </a:rPr>
              <a:t> по </a:t>
            </a:r>
            <a:r>
              <a:rPr lang="ru-RU" sz="2400" dirty="0" err="1">
                <a:solidFill>
                  <a:srgbClr val="202122"/>
                </a:solidFill>
                <a:latin typeface="Monotype Corsiva" pitchFamily="66" charset="0"/>
              </a:rPr>
              <a:t>гриби</a:t>
            </a:r>
            <a:r>
              <a:rPr lang="ru-RU" sz="2400" dirty="0">
                <a:solidFill>
                  <a:srgbClr val="202122"/>
                </a:solidFill>
                <a:latin typeface="Monotype Corsiva" pitchFamily="66" charset="0"/>
              </a:rPr>
              <a:t>, де </a:t>
            </a:r>
            <a:r>
              <a:rPr lang="ru-RU" sz="2400" dirty="0" err="1">
                <a:solidFill>
                  <a:srgbClr val="202122"/>
                </a:solidFill>
                <a:latin typeface="Monotype Corsiva" pitchFamily="66" charset="0"/>
              </a:rPr>
              <a:t>знаходять</a:t>
            </a:r>
            <a:r>
              <a:rPr lang="ru-RU" sz="2400" dirty="0">
                <a:solidFill>
                  <a:srgbClr val="202122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202122"/>
                </a:solidFill>
                <a:latin typeface="Monotype Corsiva" pitchFamily="66" charset="0"/>
              </a:rPr>
              <a:t>качечку</a:t>
            </a:r>
            <a:r>
              <a:rPr lang="ru-RU" sz="2400" dirty="0">
                <a:solidFill>
                  <a:srgbClr val="202122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202122"/>
                </a:solidFill>
                <a:latin typeface="Monotype Corsiva" pitchFamily="66" charset="0"/>
              </a:rPr>
              <a:t>зі</a:t>
            </a:r>
            <a:r>
              <a:rPr lang="ru-RU" sz="2400" dirty="0">
                <a:solidFill>
                  <a:srgbClr val="202122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202122"/>
                </a:solidFill>
                <a:latin typeface="Monotype Corsiva" pitchFamily="66" charset="0"/>
              </a:rPr>
              <a:t>зламаною</a:t>
            </a:r>
            <a:r>
              <a:rPr lang="ru-RU" sz="2400" dirty="0">
                <a:solidFill>
                  <a:srgbClr val="202122"/>
                </a:solidFill>
                <a:latin typeface="Monotype Corsiva" pitchFamily="66" charset="0"/>
              </a:rPr>
              <a:t> ногою. Вони </a:t>
            </a:r>
            <a:r>
              <a:rPr lang="ru-RU" sz="2400" dirty="0" err="1">
                <a:solidFill>
                  <a:srgbClr val="202122"/>
                </a:solidFill>
                <a:latin typeface="Monotype Corsiva" pitchFamily="66" charset="0"/>
              </a:rPr>
              <a:t>забирають</a:t>
            </a:r>
            <a:r>
              <a:rPr lang="ru-RU" sz="2400" dirty="0">
                <a:solidFill>
                  <a:srgbClr val="202122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202122"/>
                </a:solidFill>
                <a:latin typeface="Monotype Corsiva" pitchFamily="66" charset="0"/>
              </a:rPr>
              <a:t>її</a:t>
            </a:r>
            <a:r>
              <a:rPr lang="ru-RU" sz="2400" dirty="0">
                <a:solidFill>
                  <a:srgbClr val="202122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202122"/>
                </a:solidFill>
                <a:latin typeface="Monotype Corsiva" pitchFamily="66" charset="0"/>
              </a:rPr>
              <a:t>додому</a:t>
            </a:r>
            <a:r>
              <a:rPr lang="ru-RU" sz="2400" dirty="0">
                <a:solidFill>
                  <a:srgbClr val="202122"/>
                </a:solidFill>
                <a:latin typeface="Monotype Corsiva" pitchFamily="66" charset="0"/>
              </a:rPr>
              <a:t>, а </a:t>
            </a:r>
            <a:r>
              <a:rPr lang="ru-RU" sz="2400" dirty="0" err="1">
                <a:solidFill>
                  <a:srgbClr val="202122"/>
                </a:solidFill>
                <a:latin typeface="Monotype Corsiva" pitchFamily="66" charset="0"/>
              </a:rPr>
              <a:t>самі</a:t>
            </a:r>
            <a:r>
              <a:rPr lang="ru-RU" sz="2400" dirty="0">
                <a:solidFill>
                  <a:srgbClr val="202122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202122"/>
                </a:solidFill>
                <a:latin typeface="Monotype Corsiva" pitchFamily="66" charset="0"/>
              </a:rPr>
              <a:t>знову</a:t>
            </a:r>
            <a:r>
              <a:rPr lang="ru-RU" sz="2400" dirty="0">
                <a:solidFill>
                  <a:srgbClr val="202122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202122"/>
                </a:solidFill>
                <a:latin typeface="Monotype Corsiva" pitchFamily="66" charset="0"/>
              </a:rPr>
              <a:t>йдуть</a:t>
            </a:r>
            <a:r>
              <a:rPr lang="ru-RU" sz="2400" dirty="0">
                <a:solidFill>
                  <a:srgbClr val="202122"/>
                </a:solidFill>
                <a:latin typeface="Monotype Corsiva" pitchFamily="66" charset="0"/>
              </a:rPr>
              <a:t> до </a:t>
            </a:r>
            <a:r>
              <a:rPr lang="ru-RU" sz="2400" dirty="0" err="1">
                <a:solidFill>
                  <a:srgbClr val="202122"/>
                </a:solidFill>
                <a:latin typeface="Monotype Corsiva" pitchFamily="66" charset="0"/>
              </a:rPr>
              <a:t>лісу</a:t>
            </a:r>
            <a:r>
              <a:rPr lang="ru-RU" sz="2400" dirty="0">
                <a:solidFill>
                  <a:srgbClr val="202122"/>
                </a:solidFill>
                <a:latin typeface="Monotype Corsiva" pitchFamily="66" charset="0"/>
              </a:rPr>
              <a:t>. Повернувшись, </a:t>
            </a:r>
            <a:r>
              <a:rPr lang="ru-RU" sz="2400" dirty="0" err="1">
                <a:solidFill>
                  <a:srgbClr val="202122"/>
                </a:solidFill>
                <a:latin typeface="Monotype Corsiva" pitchFamily="66" charset="0"/>
              </a:rPr>
              <a:t>дід</a:t>
            </a:r>
            <a:r>
              <a:rPr lang="ru-RU" sz="2400" dirty="0">
                <a:solidFill>
                  <a:srgbClr val="202122"/>
                </a:solidFill>
                <a:latin typeface="Monotype Corsiva" pitchFamily="66" charset="0"/>
              </a:rPr>
              <a:t> з бабою </a:t>
            </a:r>
            <a:r>
              <a:rPr lang="ru-RU" sz="2400" dirty="0" err="1">
                <a:solidFill>
                  <a:srgbClr val="202122"/>
                </a:solidFill>
                <a:latin typeface="Monotype Corsiva" pitchFamily="66" charset="0"/>
              </a:rPr>
              <a:t>виявляють</a:t>
            </a:r>
            <a:r>
              <a:rPr lang="ru-RU" sz="2400" dirty="0">
                <a:solidFill>
                  <a:srgbClr val="202122"/>
                </a:solidFill>
                <a:latin typeface="Monotype Corsiva" pitchFamily="66" charset="0"/>
              </a:rPr>
              <a:t>, </a:t>
            </a:r>
            <a:r>
              <a:rPr lang="ru-RU" sz="2400" dirty="0" err="1">
                <a:solidFill>
                  <a:srgbClr val="202122"/>
                </a:solidFill>
                <a:latin typeface="Monotype Corsiva" pitchFamily="66" charset="0"/>
              </a:rPr>
              <a:t>що</a:t>
            </a:r>
            <a:r>
              <a:rPr lang="ru-RU" sz="2400" dirty="0">
                <a:solidFill>
                  <a:srgbClr val="202122"/>
                </a:solidFill>
                <a:latin typeface="Monotype Corsiva" pitchFamily="66" charset="0"/>
              </a:rPr>
              <a:t> в </a:t>
            </a:r>
            <a:r>
              <a:rPr lang="ru-RU" sz="2400" dirty="0" err="1">
                <a:solidFill>
                  <a:srgbClr val="202122"/>
                </a:solidFill>
                <a:latin typeface="Monotype Corsiva" pitchFamily="66" charset="0"/>
              </a:rPr>
              <a:t>хаті</a:t>
            </a:r>
            <a:r>
              <a:rPr lang="ru-RU" sz="2400" dirty="0">
                <a:solidFill>
                  <a:srgbClr val="202122"/>
                </a:solidFill>
                <a:latin typeface="Monotype Corsiva" pitchFamily="66" charset="0"/>
              </a:rPr>
              <a:t> прибрано і </a:t>
            </a:r>
            <a:r>
              <a:rPr lang="ru-RU" sz="2400" dirty="0" err="1">
                <a:solidFill>
                  <a:srgbClr val="202122"/>
                </a:solidFill>
                <a:latin typeface="Monotype Corsiva" pitchFamily="66" charset="0"/>
              </a:rPr>
              <a:t>зготовано</a:t>
            </a:r>
            <a:r>
              <a:rPr lang="ru-RU" sz="2400" dirty="0">
                <a:solidFill>
                  <a:srgbClr val="202122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202122"/>
                </a:solidFill>
                <a:latin typeface="Monotype Corsiva" pitchFamily="66" charset="0"/>
              </a:rPr>
              <a:t>їсти</a:t>
            </a:r>
            <a:r>
              <a:rPr lang="ru-RU" sz="2400" dirty="0">
                <a:solidFill>
                  <a:srgbClr val="202122"/>
                </a:solidFill>
                <a:latin typeface="Monotype Corsiva" pitchFamily="66" charset="0"/>
              </a:rPr>
              <a:t>. </a:t>
            </a:r>
            <a:endParaRPr lang="ru-RU" sz="2400" dirty="0" smtClean="0">
              <a:solidFill>
                <a:srgbClr val="202122"/>
              </a:solidFill>
              <a:latin typeface="Monotype Corsiva" pitchFamily="66" charset="0"/>
            </a:endParaRPr>
          </a:p>
          <a:p>
            <a:r>
              <a:rPr lang="ru-RU" sz="2400" dirty="0" smtClean="0">
                <a:solidFill>
                  <a:srgbClr val="202122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202122"/>
                </a:solidFill>
                <a:latin typeface="Monotype Corsiva" pitchFamily="66" charset="0"/>
              </a:rPr>
              <a:t>Дід</a:t>
            </a:r>
            <a:r>
              <a:rPr lang="ru-RU" sz="2400" dirty="0">
                <a:solidFill>
                  <a:srgbClr val="202122"/>
                </a:solidFill>
                <a:latin typeface="Monotype Corsiva" pitchFamily="66" charset="0"/>
              </a:rPr>
              <a:t> з бабою </a:t>
            </a:r>
            <a:r>
              <a:rPr lang="ru-RU" sz="2400" dirty="0" err="1">
                <a:solidFill>
                  <a:srgbClr val="202122"/>
                </a:solidFill>
                <a:latin typeface="Monotype Corsiva" pitchFamily="66" charset="0"/>
              </a:rPr>
              <a:t>вирішують</a:t>
            </a:r>
            <a:r>
              <a:rPr lang="ru-RU" sz="2400" dirty="0">
                <a:solidFill>
                  <a:srgbClr val="202122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202122"/>
                </a:solidFill>
                <a:latin typeface="Monotype Corsiva" pitchFamily="66" charset="0"/>
              </a:rPr>
              <a:t>підглянути</a:t>
            </a:r>
            <a:r>
              <a:rPr lang="ru-RU" sz="2400" dirty="0">
                <a:solidFill>
                  <a:srgbClr val="202122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202122"/>
                </a:solidFill>
                <a:latin typeface="Monotype Corsiva" pitchFamily="66" charset="0"/>
              </a:rPr>
              <a:t>хто</a:t>
            </a:r>
            <a:r>
              <a:rPr lang="ru-RU" sz="2400" dirty="0">
                <a:solidFill>
                  <a:srgbClr val="202122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202122"/>
                </a:solidFill>
                <a:latin typeface="Monotype Corsiva" pitchFamily="66" charset="0"/>
              </a:rPr>
              <a:t>їм</a:t>
            </a:r>
            <a:r>
              <a:rPr lang="ru-RU" sz="2400" dirty="0">
                <a:solidFill>
                  <a:srgbClr val="202122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202122"/>
                </a:solidFill>
                <a:latin typeface="Monotype Corsiva" pitchFamily="66" charset="0"/>
              </a:rPr>
              <a:t>допомагає</a:t>
            </a:r>
            <a:r>
              <a:rPr lang="ru-RU" sz="2400" dirty="0">
                <a:solidFill>
                  <a:srgbClr val="202122"/>
                </a:solidFill>
                <a:latin typeface="Monotype Corsiva" pitchFamily="66" charset="0"/>
              </a:rPr>
              <a:t> і </a:t>
            </a:r>
            <a:r>
              <a:rPr lang="ru-RU" sz="2400" dirty="0" err="1">
                <a:solidFill>
                  <a:srgbClr val="202122"/>
                </a:solidFill>
                <a:latin typeface="Monotype Corsiva" pitchFamily="66" charset="0"/>
              </a:rPr>
              <a:t>бачать</a:t>
            </a:r>
            <a:r>
              <a:rPr lang="ru-RU" sz="2400" dirty="0">
                <a:solidFill>
                  <a:srgbClr val="202122"/>
                </a:solidFill>
                <a:latin typeface="Monotype Corsiva" pitchFamily="66" charset="0"/>
              </a:rPr>
              <a:t> як </a:t>
            </a:r>
            <a:r>
              <a:rPr lang="ru-RU" sz="2400" dirty="0" err="1">
                <a:solidFill>
                  <a:srgbClr val="202122"/>
                </a:solidFill>
                <a:latin typeface="Monotype Corsiva" pitchFamily="66" charset="0"/>
              </a:rPr>
              <a:t>качечка</a:t>
            </a:r>
            <a:r>
              <a:rPr lang="ru-RU" sz="2400" dirty="0">
                <a:solidFill>
                  <a:srgbClr val="202122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202122"/>
                </a:solidFill>
                <a:latin typeface="Monotype Corsiva" pitchFamily="66" charset="0"/>
              </a:rPr>
              <a:t>перетворюється</a:t>
            </a:r>
            <a:r>
              <a:rPr lang="ru-RU" sz="2400" dirty="0">
                <a:solidFill>
                  <a:srgbClr val="202122"/>
                </a:solidFill>
                <a:latin typeface="Monotype Corsiva" pitchFamily="66" charset="0"/>
              </a:rPr>
              <a:t> на </a:t>
            </a:r>
            <a:r>
              <a:rPr lang="ru-RU" sz="2400" dirty="0" err="1">
                <a:solidFill>
                  <a:srgbClr val="202122"/>
                </a:solidFill>
                <a:latin typeface="Monotype Corsiva" pitchFamily="66" charset="0"/>
              </a:rPr>
              <a:t>дівчину</a:t>
            </a:r>
            <a:r>
              <a:rPr lang="ru-RU" sz="2400" dirty="0">
                <a:solidFill>
                  <a:srgbClr val="202122"/>
                </a:solidFill>
                <a:latin typeface="Monotype Corsiva" pitchFamily="66" charset="0"/>
              </a:rPr>
              <a:t>. Вони </a:t>
            </a:r>
            <a:r>
              <a:rPr lang="ru-RU" sz="2400" dirty="0" err="1">
                <a:solidFill>
                  <a:srgbClr val="202122"/>
                </a:solidFill>
                <a:latin typeface="Monotype Corsiva" pitchFamily="66" charset="0"/>
              </a:rPr>
              <a:t>кидають</a:t>
            </a:r>
            <a:r>
              <a:rPr lang="ru-RU" sz="2400" dirty="0">
                <a:solidFill>
                  <a:srgbClr val="202122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202122"/>
                </a:solidFill>
                <a:latin typeface="Monotype Corsiva" pitchFamily="66" charset="0"/>
              </a:rPr>
              <a:t>її</a:t>
            </a:r>
            <a:r>
              <a:rPr lang="ru-RU" sz="2400" dirty="0">
                <a:solidFill>
                  <a:srgbClr val="202122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202122"/>
                </a:solidFill>
                <a:latin typeface="Monotype Corsiva" pitchFamily="66" charset="0"/>
              </a:rPr>
              <a:t>гніздо</a:t>
            </a:r>
            <a:r>
              <a:rPr lang="ru-RU" sz="2400" dirty="0">
                <a:solidFill>
                  <a:srgbClr val="202122"/>
                </a:solidFill>
                <a:latin typeface="Monotype Corsiva" pitchFamily="66" charset="0"/>
              </a:rPr>
              <a:t> в </a:t>
            </a:r>
            <a:r>
              <a:rPr lang="ru-RU" sz="2400" dirty="0" err="1">
                <a:solidFill>
                  <a:srgbClr val="202122"/>
                </a:solidFill>
                <a:latin typeface="Monotype Corsiva" pitchFamily="66" charset="0"/>
              </a:rPr>
              <a:t>піч</a:t>
            </a:r>
            <a:r>
              <a:rPr lang="ru-RU" sz="2400" dirty="0">
                <a:solidFill>
                  <a:srgbClr val="202122"/>
                </a:solidFill>
                <a:latin typeface="Monotype Corsiva" pitchFamily="66" charset="0"/>
              </a:rPr>
              <a:t>, </a:t>
            </a:r>
            <a:r>
              <a:rPr lang="ru-RU" sz="2400" dirty="0" err="1">
                <a:solidFill>
                  <a:srgbClr val="202122"/>
                </a:solidFill>
                <a:latin typeface="Monotype Corsiva" pitchFamily="66" charset="0"/>
              </a:rPr>
              <a:t>щоб</a:t>
            </a:r>
            <a:r>
              <a:rPr lang="ru-RU" sz="2400" dirty="0">
                <a:solidFill>
                  <a:srgbClr val="202122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202122"/>
                </a:solidFill>
                <a:latin typeface="Monotype Corsiva" pitchFamily="66" charset="0"/>
              </a:rPr>
              <a:t>дівчина</a:t>
            </a:r>
            <a:r>
              <a:rPr lang="ru-RU" sz="2400" dirty="0">
                <a:solidFill>
                  <a:srgbClr val="202122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202122"/>
                </a:solidFill>
                <a:latin typeface="Monotype Corsiva" pitchFamily="66" charset="0"/>
              </a:rPr>
              <a:t>назавжди</a:t>
            </a:r>
            <a:r>
              <a:rPr lang="ru-RU" sz="2400" dirty="0">
                <a:solidFill>
                  <a:srgbClr val="202122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202122"/>
                </a:solidFill>
                <a:latin typeface="Monotype Corsiva" pitchFamily="66" charset="0"/>
              </a:rPr>
              <a:t>лишилася</a:t>
            </a:r>
            <a:r>
              <a:rPr lang="ru-RU" sz="2400" dirty="0">
                <a:solidFill>
                  <a:srgbClr val="202122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202122"/>
                </a:solidFill>
                <a:latin typeface="Monotype Corsiva" pitchFamily="66" charset="0"/>
              </a:rPr>
              <a:t>людиною</a:t>
            </a:r>
            <a:r>
              <a:rPr lang="ru-RU" sz="2400" dirty="0">
                <a:solidFill>
                  <a:srgbClr val="202122"/>
                </a:solidFill>
                <a:latin typeface="Monotype Corsiva" pitchFamily="66" charset="0"/>
              </a:rPr>
              <a:t>. Та </a:t>
            </a:r>
            <a:r>
              <a:rPr lang="ru-RU" sz="2400" dirty="0" err="1">
                <a:solidFill>
                  <a:srgbClr val="202122"/>
                </a:solidFill>
                <a:latin typeface="Monotype Corsiva" pitchFamily="66" charset="0"/>
              </a:rPr>
              <a:t>картає</a:t>
            </a:r>
            <a:r>
              <a:rPr lang="ru-RU" sz="2400" dirty="0">
                <a:solidFill>
                  <a:srgbClr val="202122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202122"/>
                </a:solidFill>
                <a:latin typeface="Monotype Corsiva" pitchFamily="66" charset="0"/>
              </a:rPr>
              <a:t>діда</a:t>
            </a:r>
            <a:r>
              <a:rPr lang="ru-RU" sz="2400" dirty="0">
                <a:solidFill>
                  <a:srgbClr val="202122"/>
                </a:solidFill>
                <a:latin typeface="Monotype Corsiva" pitchFamily="66" charset="0"/>
              </a:rPr>
              <a:t> з бабою за </a:t>
            </a:r>
            <a:r>
              <a:rPr lang="ru-RU" sz="2400" dirty="0" err="1">
                <a:solidFill>
                  <a:srgbClr val="202122"/>
                </a:solidFill>
                <a:latin typeface="Monotype Corsiva" pitchFamily="66" charset="0"/>
              </a:rPr>
              <a:t>їхній</a:t>
            </a:r>
            <a:r>
              <a:rPr lang="ru-RU" sz="2400" dirty="0">
                <a:solidFill>
                  <a:srgbClr val="202122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202122"/>
                </a:solidFill>
                <a:latin typeface="Monotype Corsiva" pitchFamily="66" charset="0"/>
              </a:rPr>
              <a:t>вчинок</a:t>
            </a:r>
            <a:r>
              <a:rPr lang="ru-RU" sz="2400" dirty="0">
                <a:solidFill>
                  <a:srgbClr val="202122"/>
                </a:solidFill>
                <a:latin typeface="Monotype Corsiva" pitchFamily="66" charset="0"/>
              </a:rPr>
              <a:t> і </a:t>
            </a:r>
            <a:r>
              <a:rPr lang="ru-RU" sz="2400" dirty="0" err="1">
                <a:solidFill>
                  <a:srgbClr val="202122"/>
                </a:solidFill>
                <a:latin typeface="Monotype Corsiva" pitchFamily="66" charset="0"/>
              </a:rPr>
              <a:t>йде</a:t>
            </a:r>
            <a:r>
              <a:rPr lang="ru-RU" sz="2400" dirty="0">
                <a:solidFill>
                  <a:srgbClr val="202122"/>
                </a:solidFill>
                <a:latin typeface="Monotype Corsiva" pitchFamily="66" charset="0"/>
              </a:rPr>
              <a:t> з дому. </a:t>
            </a:r>
            <a:endParaRPr lang="ru-RU" sz="2400" dirty="0" smtClean="0">
              <a:solidFill>
                <a:srgbClr val="202122"/>
              </a:solidFill>
              <a:latin typeface="Monotype Corsiva" pitchFamily="66" charset="0"/>
            </a:endParaRPr>
          </a:p>
          <a:p>
            <a:r>
              <a:rPr lang="ru-RU" sz="2400" dirty="0" err="1" smtClean="0">
                <a:solidFill>
                  <a:srgbClr val="202122"/>
                </a:solidFill>
                <a:latin typeface="Monotype Corsiva" pitchFamily="66" charset="0"/>
              </a:rPr>
              <a:t>Наостанок</a:t>
            </a:r>
            <a:r>
              <a:rPr lang="ru-RU" sz="2400" dirty="0" smtClean="0">
                <a:solidFill>
                  <a:srgbClr val="202122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202122"/>
                </a:solidFill>
                <a:latin typeface="Monotype Corsiva" pitchFamily="66" charset="0"/>
              </a:rPr>
              <a:t>дівчина</a:t>
            </a:r>
            <a:r>
              <a:rPr lang="ru-RU" sz="2400" dirty="0">
                <a:solidFill>
                  <a:srgbClr val="202122"/>
                </a:solidFill>
                <a:latin typeface="Monotype Corsiva" pitchFamily="66" charset="0"/>
              </a:rPr>
              <a:t> просить </a:t>
            </a:r>
            <a:r>
              <a:rPr lang="ru-RU" sz="2400" dirty="0" err="1">
                <a:solidFill>
                  <a:srgbClr val="202122"/>
                </a:solidFill>
                <a:latin typeface="Monotype Corsiva" pitchFamily="66" charset="0"/>
              </a:rPr>
              <a:t>зробити</a:t>
            </a:r>
            <a:r>
              <a:rPr lang="ru-RU" sz="2400" dirty="0">
                <a:solidFill>
                  <a:srgbClr val="202122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202122"/>
                </a:solidFill>
                <a:latin typeface="Monotype Corsiva" pitchFamily="66" charset="0"/>
              </a:rPr>
              <a:t>їй</a:t>
            </a:r>
            <a:r>
              <a:rPr lang="ru-RU" sz="2400" dirty="0">
                <a:solidFill>
                  <a:srgbClr val="202122"/>
                </a:solidFill>
                <a:latin typeface="Monotype Corsiva" pitchFamily="66" charset="0"/>
              </a:rPr>
              <a:t> веретено та прялку.</a:t>
            </a:r>
          </a:p>
          <a:p>
            <a:r>
              <a:rPr lang="ru-RU" sz="2400" dirty="0">
                <a:solidFill>
                  <a:srgbClr val="202122"/>
                </a:solidFill>
                <a:latin typeface="Monotype Corsiva" pitchFamily="66" charset="0"/>
              </a:rPr>
              <a:t>Над двором </a:t>
            </a:r>
            <a:r>
              <a:rPr lang="ru-RU" sz="2400" dirty="0" err="1">
                <a:solidFill>
                  <a:srgbClr val="202122"/>
                </a:solidFill>
                <a:latin typeface="Monotype Corsiva" pitchFamily="66" charset="0"/>
              </a:rPr>
              <a:t>тричі</a:t>
            </a:r>
            <a:r>
              <a:rPr lang="ru-RU" sz="2400" dirty="0">
                <a:solidFill>
                  <a:srgbClr val="202122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202122"/>
                </a:solidFill>
                <a:latin typeface="Monotype Corsiva" pitchFamily="66" charset="0"/>
              </a:rPr>
              <a:t>пролітає</a:t>
            </a:r>
            <a:r>
              <a:rPr lang="ru-RU" sz="2400" dirty="0">
                <a:solidFill>
                  <a:srgbClr val="202122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202122"/>
                </a:solidFill>
                <a:latin typeface="Monotype Corsiva" pitchFamily="66" charset="0"/>
              </a:rPr>
              <a:t>зграя</a:t>
            </a:r>
            <a:r>
              <a:rPr lang="ru-RU" sz="2400" dirty="0">
                <a:solidFill>
                  <a:srgbClr val="202122"/>
                </a:solidFill>
                <a:latin typeface="Monotype Corsiva" pitchFamily="66" charset="0"/>
              </a:rPr>
              <a:t> качок, </a:t>
            </a:r>
            <a:r>
              <a:rPr lang="ru-RU" sz="2400" dirty="0" err="1">
                <a:solidFill>
                  <a:srgbClr val="202122"/>
                </a:solidFill>
                <a:latin typeface="Monotype Corsiva" pitchFamily="66" charset="0"/>
              </a:rPr>
              <a:t>скидаючи</a:t>
            </a:r>
            <a:r>
              <a:rPr lang="ru-RU" sz="2400" dirty="0">
                <a:solidFill>
                  <a:srgbClr val="202122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202122"/>
                </a:solidFill>
                <a:latin typeface="Monotype Corsiva" pitchFamily="66" charset="0"/>
              </a:rPr>
              <a:t>дівчині</a:t>
            </a:r>
            <a:r>
              <a:rPr lang="ru-RU" sz="2400" dirty="0">
                <a:solidFill>
                  <a:srgbClr val="202122"/>
                </a:solidFill>
                <a:latin typeface="Monotype Corsiva" pitchFamily="66" charset="0"/>
              </a:rPr>
              <a:t> по </a:t>
            </a:r>
            <a:r>
              <a:rPr lang="ru-RU" sz="2400" dirty="0" err="1">
                <a:solidFill>
                  <a:srgbClr val="202122"/>
                </a:solidFill>
                <a:latin typeface="Monotype Corsiva" pitchFamily="66" charset="0"/>
              </a:rPr>
              <a:t>пір'їні</a:t>
            </a:r>
            <a:r>
              <a:rPr lang="ru-RU" sz="2400" dirty="0">
                <a:solidFill>
                  <a:srgbClr val="202122"/>
                </a:solidFill>
                <a:latin typeface="Monotype Corsiva" pitchFamily="66" charset="0"/>
              </a:rPr>
              <a:t> та </a:t>
            </a:r>
            <a:r>
              <a:rPr lang="ru-RU" sz="2400" dirty="0" err="1">
                <a:solidFill>
                  <a:srgbClr val="202122"/>
                </a:solidFill>
                <a:latin typeface="Monotype Corsiva" pitchFamily="66" charset="0"/>
              </a:rPr>
              <a:t>закликаючи</a:t>
            </a:r>
            <a:r>
              <a:rPr lang="ru-RU" sz="2400" dirty="0">
                <a:solidFill>
                  <a:srgbClr val="202122"/>
                </a:solidFill>
                <a:latin typeface="Monotype Corsiva" pitchFamily="66" charset="0"/>
              </a:rPr>
              <a:t> </a:t>
            </a:r>
            <a:r>
              <a:rPr lang="ru-RU" sz="2400" dirty="0" err="1">
                <a:solidFill>
                  <a:srgbClr val="202122"/>
                </a:solidFill>
                <a:latin typeface="Monotype Corsiva" pitchFamily="66" charset="0"/>
              </a:rPr>
              <a:t>полетіти</a:t>
            </a:r>
            <a:r>
              <a:rPr lang="ru-RU" sz="2400" dirty="0">
                <a:solidFill>
                  <a:srgbClr val="202122"/>
                </a:solidFill>
                <a:latin typeface="Monotype Corsiva" pitchFamily="66" charset="0"/>
              </a:rPr>
              <a:t> з ними. </a:t>
            </a:r>
            <a:r>
              <a:rPr lang="ru-RU" sz="2400" dirty="0" err="1">
                <a:solidFill>
                  <a:srgbClr val="202122"/>
                </a:solidFill>
                <a:latin typeface="Monotype Corsiva" pitchFamily="66" charset="0"/>
              </a:rPr>
              <a:t>Двічі</a:t>
            </a:r>
            <a:r>
              <a:rPr lang="ru-RU" sz="2400" dirty="0">
                <a:solidFill>
                  <a:srgbClr val="202122"/>
                </a:solidFill>
                <a:latin typeface="Monotype Corsiva" pitchFamily="66" charset="0"/>
              </a:rPr>
              <a:t> вона </a:t>
            </a:r>
            <a:r>
              <a:rPr lang="ru-RU" sz="2400" dirty="0" err="1">
                <a:solidFill>
                  <a:srgbClr val="202122"/>
                </a:solidFill>
                <a:latin typeface="Monotype Corsiva" pitchFamily="66" charset="0"/>
              </a:rPr>
              <a:t>відмовляє</a:t>
            </a:r>
            <a:r>
              <a:rPr lang="ru-RU" sz="2400" dirty="0">
                <a:solidFill>
                  <a:srgbClr val="202122"/>
                </a:solidFill>
                <a:latin typeface="Monotype Corsiva" pitchFamily="66" charset="0"/>
              </a:rPr>
              <a:t>, а на </a:t>
            </a:r>
            <a:r>
              <a:rPr lang="ru-RU" sz="2400" dirty="0" err="1">
                <a:solidFill>
                  <a:srgbClr val="202122"/>
                </a:solidFill>
                <a:latin typeface="Monotype Corsiva" pitchFamily="66" charset="0"/>
              </a:rPr>
              <a:t>третій</a:t>
            </a:r>
            <a:r>
              <a:rPr lang="ru-RU" sz="2400" dirty="0">
                <a:solidFill>
                  <a:srgbClr val="202122"/>
                </a:solidFill>
                <a:latin typeface="Monotype Corsiva" pitchFamily="66" charset="0"/>
              </a:rPr>
              <a:t> раз </a:t>
            </a:r>
            <a:r>
              <a:rPr lang="ru-RU" sz="2400" dirty="0" err="1">
                <a:solidFill>
                  <a:srgbClr val="202122"/>
                </a:solidFill>
                <a:latin typeface="Monotype Corsiva" pitchFamily="66" charset="0"/>
              </a:rPr>
              <a:t>вбирається</a:t>
            </a:r>
            <a:r>
              <a:rPr lang="ru-RU" sz="2400" dirty="0">
                <a:solidFill>
                  <a:srgbClr val="202122"/>
                </a:solidFill>
                <a:latin typeface="Monotype Corsiva" pitchFamily="66" charset="0"/>
              </a:rPr>
              <a:t> в </a:t>
            </a:r>
            <a:r>
              <a:rPr lang="ru-RU" sz="2400" dirty="0" err="1">
                <a:solidFill>
                  <a:srgbClr val="202122"/>
                </a:solidFill>
                <a:latin typeface="Monotype Corsiva" pitchFamily="66" charset="0"/>
              </a:rPr>
              <a:t>пір'я</a:t>
            </a:r>
            <a:r>
              <a:rPr lang="ru-RU" sz="2400" dirty="0">
                <a:solidFill>
                  <a:srgbClr val="202122"/>
                </a:solidFill>
                <a:latin typeface="Monotype Corsiva" pitchFamily="66" charset="0"/>
              </a:rPr>
              <a:t>, </a:t>
            </a:r>
            <a:r>
              <a:rPr lang="ru-RU" sz="2400" dirty="0" err="1">
                <a:solidFill>
                  <a:srgbClr val="202122"/>
                </a:solidFill>
                <a:latin typeface="Monotype Corsiva" pitchFamily="66" charset="0"/>
              </a:rPr>
              <a:t>перетворюється</a:t>
            </a:r>
            <a:r>
              <a:rPr lang="ru-RU" sz="2400" dirty="0">
                <a:solidFill>
                  <a:srgbClr val="202122"/>
                </a:solidFill>
                <a:latin typeface="Monotype Corsiva" pitchFamily="66" charset="0"/>
              </a:rPr>
              <a:t> на качку й </a:t>
            </a:r>
            <a:r>
              <a:rPr lang="ru-RU" sz="2400" dirty="0" err="1">
                <a:solidFill>
                  <a:srgbClr val="202122"/>
                </a:solidFill>
                <a:latin typeface="Monotype Corsiva" pitchFamily="66" charset="0"/>
              </a:rPr>
              <a:t>відлітає</a:t>
            </a:r>
            <a:r>
              <a:rPr lang="ru-RU" sz="2400" dirty="0" smtClean="0">
                <a:solidFill>
                  <a:srgbClr val="202122"/>
                </a:solidFill>
                <a:latin typeface="Monotype Corsiva" pitchFamily="66" charset="0"/>
              </a:rPr>
              <a:t>.</a:t>
            </a:r>
          </a:p>
          <a:p>
            <a:r>
              <a:rPr lang="uk-UA" sz="2400" b="0" i="0" dirty="0" smtClean="0">
                <a:solidFill>
                  <a:srgbClr val="202122"/>
                </a:solidFill>
                <a:effectLst/>
                <a:latin typeface="Monotype Corsiva" pitchFamily="66" charset="0"/>
              </a:rPr>
              <a:t>Казка вчить сприймати кожного таким, яким він є.</a:t>
            </a:r>
            <a:endParaRPr lang="ru-RU" sz="2400" b="0" i="0" dirty="0">
              <a:solidFill>
                <a:srgbClr val="202122"/>
              </a:solidFill>
              <a:effectLst/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55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pegas.ua/image/cache/catalog/8myr-detstva/seraya-sheyka/ua-1156x65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00" t="-3976" r="29751" b="3976"/>
          <a:stretch/>
        </p:blipFill>
        <p:spPr bwMode="auto">
          <a:xfrm>
            <a:off x="711558" y="282176"/>
            <a:ext cx="4156449" cy="61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474676" y="1465863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err="1">
                <a:latin typeface="Monotype Corsiva" pitchFamily="66" charset="0"/>
              </a:rPr>
              <a:t>Маленька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качечка</a:t>
            </a:r>
            <a:r>
              <a:rPr lang="ru-RU" sz="2400" dirty="0">
                <a:latin typeface="Monotype Corsiva" pitchFamily="66" charset="0"/>
              </a:rPr>
              <a:t> по </a:t>
            </a:r>
            <a:r>
              <a:rPr lang="ru-RU" sz="2400" dirty="0" err="1">
                <a:latin typeface="Monotype Corsiva" pitchFamily="66" charset="0"/>
              </a:rPr>
              <a:t>імені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Сіра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Шийка</a:t>
            </a:r>
            <a:r>
              <a:rPr lang="ru-RU" sz="2400" dirty="0">
                <a:latin typeface="Monotype Corsiva" pitchFamily="66" charset="0"/>
              </a:rPr>
              <a:t> не могла </a:t>
            </a:r>
            <a:r>
              <a:rPr lang="ru-RU" sz="2400" dirty="0" err="1">
                <a:latin typeface="Monotype Corsiva" pitchFamily="66" charset="0"/>
              </a:rPr>
              <a:t>відлетіти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зі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своєю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сім’єю</a:t>
            </a:r>
            <a:r>
              <a:rPr lang="ru-RU" sz="2400" dirty="0">
                <a:latin typeface="Monotype Corsiva" pitchFamily="66" charset="0"/>
              </a:rPr>
              <a:t> в </a:t>
            </a:r>
            <a:r>
              <a:rPr lang="ru-RU" sz="2400" dirty="0" err="1">
                <a:latin typeface="Monotype Corsiva" pitchFamily="66" charset="0"/>
              </a:rPr>
              <a:t>теплі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краї</a:t>
            </a:r>
            <a:r>
              <a:rPr lang="ru-RU" sz="2400" dirty="0">
                <a:latin typeface="Monotype Corsiva" pitchFamily="66" charset="0"/>
              </a:rPr>
              <a:t>, тому </a:t>
            </a:r>
            <a:r>
              <a:rPr lang="ru-RU" sz="2400" dirty="0" err="1">
                <a:latin typeface="Monotype Corsiva" pitchFamily="66" charset="0"/>
              </a:rPr>
              <a:t>що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Лисиця</a:t>
            </a:r>
            <a:r>
              <a:rPr lang="ru-RU" sz="2400" dirty="0">
                <a:latin typeface="Monotype Corsiva" pitchFamily="66" charset="0"/>
              </a:rPr>
              <a:t> поранила </a:t>
            </a:r>
            <a:r>
              <a:rPr lang="ru-RU" sz="2400" dirty="0" err="1">
                <a:latin typeface="Monotype Corsiva" pitchFamily="66" charset="0"/>
              </a:rPr>
              <a:t>їй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крило</a:t>
            </a:r>
            <a:r>
              <a:rPr lang="ru-RU" sz="2400" dirty="0">
                <a:latin typeface="Monotype Corsiva" pitchFamily="66" charset="0"/>
              </a:rPr>
              <a:t>. Коли </a:t>
            </a:r>
            <a:r>
              <a:rPr lang="ru-RU" sz="2400" dirty="0" err="1">
                <a:latin typeface="Monotype Corsiva" pitchFamily="66" charset="0"/>
              </a:rPr>
              <a:t>качечка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залишилася</a:t>
            </a:r>
            <a:r>
              <a:rPr lang="ru-RU" sz="2400" dirty="0">
                <a:latin typeface="Monotype Corsiva" pitchFamily="66" charset="0"/>
              </a:rPr>
              <a:t> одна, то </a:t>
            </a:r>
            <a:r>
              <a:rPr lang="ru-RU" sz="2400" dirty="0" err="1">
                <a:latin typeface="Monotype Corsiva" pitchFamily="66" charset="0"/>
              </a:rPr>
              <a:t>від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нудьги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вирішила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піти</a:t>
            </a:r>
            <a:r>
              <a:rPr lang="ru-RU" sz="2400" dirty="0">
                <a:latin typeface="Monotype Corsiva" pitchFamily="66" charset="0"/>
              </a:rPr>
              <a:t> в </a:t>
            </a:r>
            <a:r>
              <a:rPr lang="ru-RU" sz="2400" dirty="0" err="1">
                <a:latin typeface="Monotype Corsiva" pitchFamily="66" charset="0"/>
              </a:rPr>
              <a:t>ліс</a:t>
            </a:r>
            <a:r>
              <a:rPr lang="ru-RU" sz="2400" dirty="0">
                <a:latin typeface="Monotype Corsiva" pitchFamily="66" charset="0"/>
              </a:rPr>
              <a:t>. Там </a:t>
            </a:r>
            <a:r>
              <a:rPr lang="ru-RU" sz="2400" dirty="0" err="1">
                <a:latin typeface="Monotype Corsiva" pitchFamily="66" charset="0"/>
              </a:rPr>
              <a:t>Сіра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шийка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познайомилася</a:t>
            </a:r>
            <a:r>
              <a:rPr lang="ru-RU" sz="2400" dirty="0">
                <a:latin typeface="Monotype Corsiva" pitchFamily="66" charset="0"/>
              </a:rPr>
              <a:t> з Зайцем, </a:t>
            </a:r>
            <a:r>
              <a:rPr lang="ru-RU" sz="2400" dirty="0" err="1">
                <a:latin typeface="Monotype Corsiva" pitchFamily="66" charset="0"/>
              </a:rPr>
              <a:t>який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попередив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її</a:t>
            </a:r>
            <a:r>
              <a:rPr lang="ru-RU" sz="2400" dirty="0">
                <a:latin typeface="Monotype Corsiva" pitchFamily="66" charset="0"/>
              </a:rPr>
              <a:t> про те, </a:t>
            </a:r>
            <a:r>
              <a:rPr lang="ru-RU" sz="2400" dirty="0" err="1">
                <a:latin typeface="Monotype Corsiva" pitchFamily="66" charset="0"/>
              </a:rPr>
              <a:t>що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їй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потрібно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побоюватися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Лисицю</a:t>
            </a:r>
            <a:r>
              <a:rPr lang="ru-RU" sz="2400" dirty="0">
                <a:latin typeface="Monotype Corsiva" pitchFamily="66" charset="0"/>
              </a:rPr>
              <a:t>. </a:t>
            </a:r>
            <a:r>
              <a:rPr lang="ru-RU" sz="2400" dirty="0" err="1">
                <a:latin typeface="Monotype Corsiva" pitchFamily="66" charset="0"/>
              </a:rPr>
              <a:t>Лисиця</a:t>
            </a:r>
            <a:r>
              <a:rPr lang="ru-RU" sz="2400" dirty="0">
                <a:latin typeface="Monotype Corsiva" pitchFamily="66" charset="0"/>
              </a:rPr>
              <a:t> приходила </a:t>
            </a:r>
            <a:r>
              <a:rPr lang="ru-RU" sz="2400" dirty="0" err="1">
                <a:latin typeface="Monotype Corsiva" pitchFamily="66" charset="0"/>
              </a:rPr>
              <a:t>щодня</a:t>
            </a:r>
            <a:r>
              <a:rPr lang="ru-RU" sz="2400" dirty="0">
                <a:latin typeface="Monotype Corsiva" pitchFamily="66" charset="0"/>
              </a:rPr>
              <a:t> до </a:t>
            </a:r>
            <a:r>
              <a:rPr lang="ru-RU" sz="2400" dirty="0" err="1">
                <a:latin typeface="Monotype Corsiva" pitchFamily="66" charset="0"/>
              </a:rPr>
              <a:t>качечка</a:t>
            </a:r>
            <a:r>
              <a:rPr lang="ru-RU" sz="2400" dirty="0">
                <a:latin typeface="Monotype Corsiva" pitchFamily="66" charset="0"/>
              </a:rPr>
              <a:t> і </a:t>
            </a:r>
            <a:r>
              <a:rPr lang="ru-RU" sz="2400" dirty="0" err="1">
                <a:latin typeface="Monotype Corsiva" pitchFamily="66" charset="0"/>
              </a:rPr>
              <a:t>чекала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поки</a:t>
            </a:r>
            <a:r>
              <a:rPr lang="ru-RU" sz="2400" dirty="0">
                <a:latin typeface="Monotype Corsiva" pitchFamily="66" charset="0"/>
              </a:rPr>
              <a:t> вся </a:t>
            </a:r>
            <a:r>
              <a:rPr lang="ru-RU" sz="2400" dirty="0" err="1">
                <a:latin typeface="Monotype Corsiva" pitchFamily="66" charset="0"/>
              </a:rPr>
              <a:t>ополонка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замерзне</a:t>
            </a:r>
            <a:r>
              <a:rPr lang="ru-RU" sz="2400" dirty="0">
                <a:latin typeface="Monotype Corsiva" pitchFamily="66" charset="0"/>
              </a:rPr>
              <a:t>. </a:t>
            </a:r>
            <a:r>
              <a:rPr lang="uk-UA" sz="2400" dirty="0" smtClean="0">
                <a:latin typeface="Monotype Corsiva" pitchFamily="66" charset="0"/>
              </a:rPr>
              <a:t> </a:t>
            </a:r>
          </a:p>
          <a:p>
            <a:endParaRPr lang="uk-UA" sz="2400" dirty="0">
              <a:latin typeface="Monotype Corsiva" pitchFamily="66" charset="0"/>
            </a:endParaRPr>
          </a:p>
          <a:p>
            <a:r>
              <a:rPr lang="ru-RU" sz="2400" dirty="0">
                <a:latin typeface="Monotype Corsiva" pitchFamily="66" charset="0"/>
              </a:rPr>
              <a:t>Казка </a:t>
            </a:r>
            <a:r>
              <a:rPr lang="ru-RU" sz="2400" dirty="0" err="1">
                <a:latin typeface="Monotype Corsiva" pitchFamily="66" charset="0"/>
              </a:rPr>
              <a:t>оповідає</a:t>
            </a:r>
            <a:r>
              <a:rPr lang="ru-RU" sz="2400" dirty="0">
                <a:latin typeface="Monotype Corsiva" pitchFamily="66" charset="0"/>
              </a:rPr>
              <a:t> про те, </a:t>
            </a:r>
            <a:r>
              <a:rPr lang="ru-RU" sz="2400" dirty="0" err="1">
                <a:latin typeface="Monotype Corsiva" pitchFamily="66" charset="0"/>
              </a:rPr>
              <a:t>що</a:t>
            </a:r>
            <a:r>
              <a:rPr lang="ru-RU" sz="2400" dirty="0">
                <a:latin typeface="Monotype Corsiva" pitchFamily="66" charset="0"/>
              </a:rPr>
              <a:t> не </a:t>
            </a:r>
            <a:r>
              <a:rPr lang="ru-RU" sz="2400" dirty="0" err="1">
                <a:latin typeface="Monotype Corsiva" pitchFamily="66" charset="0"/>
              </a:rPr>
              <a:t>можна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здавати</a:t>
            </a:r>
            <a:r>
              <a:rPr lang="ru-RU" sz="2400" dirty="0">
                <a:latin typeface="Monotype Corsiva" pitchFamily="66" charset="0"/>
              </a:rPr>
              <a:t> і треба </a:t>
            </a:r>
            <a:r>
              <a:rPr lang="ru-RU" sz="2400" dirty="0" err="1">
                <a:latin typeface="Monotype Corsiva" pitchFamily="66" charset="0"/>
              </a:rPr>
              <a:t>завжди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йти</a:t>
            </a:r>
            <a:r>
              <a:rPr lang="ru-RU" sz="2400" dirty="0">
                <a:latin typeface="Monotype Corsiva" pitchFamily="66" charset="0"/>
              </a:rPr>
              <a:t> до </a:t>
            </a:r>
            <a:r>
              <a:rPr lang="ru-RU" sz="2400" dirty="0" err="1">
                <a:latin typeface="Monotype Corsiva" pitchFamily="66" charset="0"/>
              </a:rPr>
              <a:t>кінця</a:t>
            </a:r>
            <a:r>
              <a:rPr lang="ru-RU" sz="2400" dirty="0">
                <a:latin typeface="Monotype Corsiva" pitchFamily="66" charset="0"/>
              </a:rPr>
              <a:t>, </a:t>
            </a:r>
            <a:r>
              <a:rPr lang="ru-RU" sz="2400" dirty="0" err="1">
                <a:latin typeface="Monotype Corsiva" pitchFamily="66" charset="0"/>
              </a:rPr>
              <a:t>незважаючи</a:t>
            </a:r>
            <a:r>
              <a:rPr lang="ru-RU" sz="2400" dirty="0">
                <a:latin typeface="Monotype Corsiva" pitchFamily="66" charset="0"/>
              </a:rPr>
              <a:t> на </a:t>
            </a:r>
            <a:r>
              <a:rPr lang="ru-RU" sz="2400" dirty="0" err="1">
                <a:latin typeface="Monotype Corsiva" pitchFamily="66" charset="0"/>
              </a:rPr>
              <a:t>всі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життєві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перешкоди</a:t>
            </a:r>
            <a:r>
              <a:rPr lang="ru-RU" sz="2400" dirty="0" smtClean="0">
                <a:latin typeface="Monotype Corsiva" pitchFamily="66" charset="0"/>
              </a:rPr>
              <a:t>.</a:t>
            </a:r>
            <a:endParaRPr lang="ru-RU" sz="24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02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owerpointbase.com-w934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powerpointbase.com-w934</Template>
  <TotalTime>433</TotalTime>
  <Words>1165</Words>
  <Application>Microsoft Office PowerPoint</Application>
  <PresentationFormat>Произвольный</PresentationFormat>
  <Paragraphs>44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powerpointbase.com-w934</vt:lpstr>
      <vt:lpstr>Інклюзивна література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Анжела</dc:creator>
  <cp:lastModifiedBy>RePack by Diakov</cp:lastModifiedBy>
  <cp:revision>116</cp:revision>
  <dcterms:created xsi:type="dcterms:W3CDTF">2021-06-04T12:46:01Z</dcterms:created>
  <dcterms:modified xsi:type="dcterms:W3CDTF">2025-01-21T10:23:19Z</dcterms:modified>
</cp:coreProperties>
</file>