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28" r:id="rId2"/>
    <p:sldId id="532" r:id="rId3"/>
    <p:sldId id="785" r:id="rId4"/>
    <p:sldId id="786" r:id="rId5"/>
    <p:sldId id="787" r:id="rId6"/>
    <p:sldId id="788" r:id="rId7"/>
    <p:sldId id="607" r:id="rId8"/>
    <p:sldId id="608" r:id="rId9"/>
    <p:sldId id="609" r:id="rId10"/>
    <p:sldId id="610" r:id="rId11"/>
    <p:sldId id="611" r:id="rId12"/>
    <p:sldId id="612" r:id="rId13"/>
    <p:sldId id="613" r:id="rId14"/>
    <p:sldId id="783" r:id="rId15"/>
    <p:sldId id="784" r:id="rId16"/>
    <p:sldId id="517" r:id="rId17"/>
    <p:sldId id="518" r:id="rId18"/>
    <p:sldId id="519" r:id="rId19"/>
    <p:sldId id="520" r:id="rId20"/>
    <p:sldId id="789" r:id="rId21"/>
    <p:sldId id="544" r:id="rId22"/>
    <p:sldId id="533" r:id="rId23"/>
    <p:sldId id="534" r:id="rId24"/>
    <p:sldId id="535" r:id="rId25"/>
    <p:sldId id="539" r:id="rId26"/>
    <p:sldId id="540" r:id="rId27"/>
    <p:sldId id="541" r:id="rId28"/>
    <p:sldId id="542" r:id="rId29"/>
    <p:sldId id="281" r:id="rId30"/>
    <p:sldId id="282" r:id="rId31"/>
    <p:sldId id="790" r:id="rId32"/>
    <p:sldId id="791" r:id="rId33"/>
    <p:sldId id="284" r:id="rId34"/>
    <p:sldId id="792" r:id="rId35"/>
    <p:sldId id="289" r:id="rId36"/>
    <p:sldId id="793" r:id="rId37"/>
    <p:sldId id="794" r:id="rId38"/>
    <p:sldId id="795" r:id="rId39"/>
    <p:sldId id="796" r:id="rId40"/>
    <p:sldId id="797" r:id="rId41"/>
    <p:sldId id="798" r:id="rId42"/>
    <p:sldId id="553" r:id="rId43"/>
    <p:sldId id="799" r:id="rId44"/>
    <p:sldId id="759" r:id="rId45"/>
    <p:sldId id="760" r:id="rId46"/>
    <p:sldId id="761" r:id="rId47"/>
    <p:sldId id="762" r:id="rId48"/>
    <p:sldId id="763" r:id="rId49"/>
    <p:sldId id="764" r:id="rId50"/>
    <p:sldId id="765" r:id="rId51"/>
    <p:sldId id="583" r:id="rId52"/>
    <p:sldId id="766" r:id="rId53"/>
    <p:sldId id="767" r:id="rId54"/>
    <p:sldId id="768" r:id="rId55"/>
    <p:sldId id="769" r:id="rId56"/>
    <p:sldId id="770" r:id="rId57"/>
    <p:sldId id="771" r:id="rId58"/>
    <p:sldId id="772" r:id="rId59"/>
    <p:sldId id="773" r:id="rId60"/>
    <p:sldId id="774" r:id="rId61"/>
    <p:sldId id="775" r:id="rId62"/>
    <p:sldId id="776" r:id="rId63"/>
    <p:sldId id="777" r:id="rId64"/>
    <p:sldId id="778" r:id="rId65"/>
    <p:sldId id="779" r:id="rId66"/>
    <p:sldId id="780" r:id="rId67"/>
    <p:sldId id="781" r:id="rId68"/>
    <p:sldId id="782" r:id="rId69"/>
    <p:sldId id="521" r:id="rId70"/>
    <p:sldId id="522" r:id="rId71"/>
    <p:sldId id="523" r:id="rId72"/>
    <p:sldId id="524" r:id="rId73"/>
    <p:sldId id="525" r:id="rId74"/>
    <p:sldId id="526" r:id="rId75"/>
    <p:sldId id="527" r:id="rId76"/>
    <p:sldId id="529" r:id="rId77"/>
    <p:sldId id="530" r:id="rId78"/>
    <p:sldId id="531" r:id="rId79"/>
    <p:sldId id="800" r:id="rId80"/>
    <p:sldId id="801" r:id="rId81"/>
    <p:sldId id="845" r:id="rId82"/>
    <p:sldId id="846" r:id="rId83"/>
    <p:sldId id="741" r:id="rId84"/>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000"/>
  </p:normalViewPr>
  <p:slideViewPr>
    <p:cSldViewPr snapToGrid="0" snapToObjects="1">
      <p:cViewPr varScale="1">
        <p:scale>
          <a:sx n="90" d="100"/>
          <a:sy n="90" d="100"/>
        </p:scale>
        <p:origin x="232" y="7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D3062E-3816-7A46-9D31-3C7D16CC94B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F0AC312B-A3A9-8B49-8E7E-5E53B1408B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013B1925-35CB-584D-BD42-2B4919A08865}"/>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5" name="Нижний колонтитул 4">
            <a:extLst>
              <a:ext uri="{FF2B5EF4-FFF2-40B4-BE49-F238E27FC236}">
                <a16:creationId xmlns:a16="http://schemas.microsoft.com/office/drawing/2014/main" id="{CAB079D8-CE65-BF4A-84E4-119749672785}"/>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7E5D2B3F-B6FC-1B47-AD6B-370243B84B9F}"/>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104876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C1AFA7-8D04-A244-8B6F-99E989738CCA}"/>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05D810A7-0952-1B4B-8049-26C2E3F5A85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C4341586-A6C2-E740-AB2D-041B05A45CCB}"/>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5" name="Нижний колонтитул 4">
            <a:extLst>
              <a:ext uri="{FF2B5EF4-FFF2-40B4-BE49-F238E27FC236}">
                <a16:creationId xmlns:a16="http://schemas.microsoft.com/office/drawing/2014/main" id="{6E237EDD-6FB2-424C-B179-447EFD032AAB}"/>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A962286B-DDA0-5446-9CFC-35D72566709C}"/>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2657660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4D2E90B-8B9C-EE4E-ACC2-E006540D3E5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6F8CEDA1-DB5A-B346-B392-727C3805D19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8968473D-CC5B-DA44-9626-D1086C6F1B19}"/>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5" name="Нижний колонтитул 4">
            <a:extLst>
              <a:ext uri="{FF2B5EF4-FFF2-40B4-BE49-F238E27FC236}">
                <a16:creationId xmlns:a16="http://schemas.microsoft.com/office/drawing/2014/main" id="{9FB5BBC4-2247-984B-AE16-1B494C1D3318}"/>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BDA80CF1-E50B-9549-8E9E-575E454859A7}"/>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173998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7187E4-D50C-8C4D-88CA-ABF7A4E2026C}"/>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226FB509-CE99-B448-A287-0DCE68CD465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78152287-3FBC-924E-BD91-7D5EAEF692EB}"/>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5" name="Нижний колонтитул 4">
            <a:extLst>
              <a:ext uri="{FF2B5EF4-FFF2-40B4-BE49-F238E27FC236}">
                <a16:creationId xmlns:a16="http://schemas.microsoft.com/office/drawing/2014/main" id="{4B6BD9AF-3988-C747-A007-C58E47C4ECDE}"/>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E800EF4D-DBDC-5347-B210-96217A1D0747}"/>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47717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7FE5A7-B809-1549-96FD-0BAB6072D74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4A941E2F-E1E2-F748-91D6-933C731866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F0E43A0-5133-734C-A064-4D849624EDC5}"/>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5" name="Нижний колонтитул 4">
            <a:extLst>
              <a:ext uri="{FF2B5EF4-FFF2-40B4-BE49-F238E27FC236}">
                <a16:creationId xmlns:a16="http://schemas.microsoft.com/office/drawing/2014/main" id="{A2A082E1-5280-1042-8DAF-4F603550C072}"/>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CD52E2EF-76E9-2F49-9722-AB4B5390A8DD}"/>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2624499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4F0D18-18BA-304A-9D13-295FED363842}"/>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501801A5-54CE-3E4F-B40D-8FBB2344D9D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3E9D017A-5EDA-1A4C-9A5C-7B583F61207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310D030A-63C4-6F47-9EE2-E10A162709E1}"/>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6" name="Нижний колонтитул 5">
            <a:extLst>
              <a:ext uri="{FF2B5EF4-FFF2-40B4-BE49-F238E27FC236}">
                <a16:creationId xmlns:a16="http://schemas.microsoft.com/office/drawing/2014/main" id="{713ABC53-322A-434B-8AF3-3A0C5D4C4DAF}"/>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B77769FF-D94A-2E4C-97B4-41435D296D86}"/>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2810418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F08308-99BB-8048-944F-8550C3CA7019}"/>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DF44B9D3-C6D6-B74F-B85B-C54773268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6164255-98E4-1040-8951-C633E1FA21B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36566D39-B371-DA44-A0B2-7AA3FBCB7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4A4901B-026D-F64D-8C85-E0250DBC331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76301FE1-CEEC-BD45-92B5-40C5C470A02F}"/>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8" name="Нижний колонтитул 7">
            <a:extLst>
              <a:ext uri="{FF2B5EF4-FFF2-40B4-BE49-F238E27FC236}">
                <a16:creationId xmlns:a16="http://schemas.microsoft.com/office/drawing/2014/main" id="{EDC87F4D-5AF8-6742-8D4F-DCE859A95F41}"/>
              </a:ext>
            </a:extLst>
          </p:cNvPr>
          <p:cNvSpPr>
            <a:spLocks noGrp="1"/>
          </p:cNvSpPr>
          <p:nvPr>
            <p:ph type="ftr" sz="quarter" idx="11"/>
          </p:nvPr>
        </p:nvSpPr>
        <p:spPr/>
        <p:txBody>
          <a:bodyPr/>
          <a:lstStyle/>
          <a:p>
            <a:endParaRPr lang="uk-UA"/>
          </a:p>
        </p:txBody>
      </p:sp>
      <p:sp>
        <p:nvSpPr>
          <p:cNvPr id="9" name="Номер слайда 8">
            <a:extLst>
              <a:ext uri="{FF2B5EF4-FFF2-40B4-BE49-F238E27FC236}">
                <a16:creationId xmlns:a16="http://schemas.microsoft.com/office/drawing/2014/main" id="{8DDEE2AA-5E5B-2C4D-991A-88FA7146AAEA}"/>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190288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1EA1C7-F669-9B4A-9352-AD9AD51069ED}"/>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30554536-47D1-2747-B8F7-AA5B371A56CA}"/>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4" name="Нижний колонтитул 3">
            <a:extLst>
              <a:ext uri="{FF2B5EF4-FFF2-40B4-BE49-F238E27FC236}">
                <a16:creationId xmlns:a16="http://schemas.microsoft.com/office/drawing/2014/main" id="{4CEA463D-E5FC-A24F-A14B-6AE77DA67F58}"/>
              </a:ext>
            </a:extLst>
          </p:cNvPr>
          <p:cNvSpPr>
            <a:spLocks noGrp="1"/>
          </p:cNvSpPr>
          <p:nvPr>
            <p:ph type="ftr" sz="quarter" idx="11"/>
          </p:nvPr>
        </p:nvSpPr>
        <p:spPr/>
        <p:txBody>
          <a:bodyPr/>
          <a:lstStyle/>
          <a:p>
            <a:endParaRPr lang="uk-UA"/>
          </a:p>
        </p:txBody>
      </p:sp>
      <p:sp>
        <p:nvSpPr>
          <p:cNvPr id="5" name="Номер слайда 4">
            <a:extLst>
              <a:ext uri="{FF2B5EF4-FFF2-40B4-BE49-F238E27FC236}">
                <a16:creationId xmlns:a16="http://schemas.microsoft.com/office/drawing/2014/main" id="{524417D8-D6BB-B046-BEA2-13D06FDF5072}"/>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2958281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DB65DD4-82D6-A941-A548-89B5B9769663}"/>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3" name="Нижний колонтитул 2">
            <a:extLst>
              <a:ext uri="{FF2B5EF4-FFF2-40B4-BE49-F238E27FC236}">
                <a16:creationId xmlns:a16="http://schemas.microsoft.com/office/drawing/2014/main" id="{8CE55A81-F011-0F47-9572-2C6E8515ED93}"/>
              </a:ext>
            </a:extLst>
          </p:cNvPr>
          <p:cNvSpPr>
            <a:spLocks noGrp="1"/>
          </p:cNvSpPr>
          <p:nvPr>
            <p:ph type="ftr" sz="quarter" idx="11"/>
          </p:nvPr>
        </p:nvSpPr>
        <p:spPr/>
        <p:txBody>
          <a:bodyPr/>
          <a:lstStyle/>
          <a:p>
            <a:endParaRPr lang="uk-UA"/>
          </a:p>
        </p:txBody>
      </p:sp>
      <p:sp>
        <p:nvSpPr>
          <p:cNvPr id="4" name="Номер слайда 3">
            <a:extLst>
              <a:ext uri="{FF2B5EF4-FFF2-40B4-BE49-F238E27FC236}">
                <a16:creationId xmlns:a16="http://schemas.microsoft.com/office/drawing/2014/main" id="{DB945F66-2E37-A84E-9339-BD3740AFC0AE}"/>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34538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AC7615-452A-8645-ADFF-5387D95DEF5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25DEACFF-2F59-F746-8097-DD57CE7C9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30FA1CD3-00BA-394C-AD52-BF8971368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3FDE6C0-F370-CE4E-9A06-69A2F30E7004}"/>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6" name="Нижний колонтитул 5">
            <a:extLst>
              <a:ext uri="{FF2B5EF4-FFF2-40B4-BE49-F238E27FC236}">
                <a16:creationId xmlns:a16="http://schemas.microsoft.com/office/drawing/2014/main" id="{66378D98-B66F-5B4B-8917-9EB04E8648AC}"/>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E22FA892-2B6E-494E-AE48-0895CDF48D21}"/>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157150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F6D70B-AC6E-2F4E-834B-C0D98478A26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B118AD3C-9436-F140-B19A-F7C7E08E2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a:extLst>
              <a:ext uri="{FF2B5EF4-FFF2-40B4-BE49-F238E27FC236}">
                <a16:creationId xmlns:a16="http://schemas.microsoft.com/office/drawing/2014/main" id="{6E474DFD-A936-6D45-83F1-702316AB02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5F60818-49EB-8C42-BCB3-6BCAEA730FCB}"/>
              </a:ext>
            </a:extLst>
          </p:cNvPr>
          <p:cNvSpPr>
            <a:spLocks noGrp="1"/>
          </p:cNvSpPr>
          <p:nvPr>
            <p:ph type="dt" sz="half" idx="10"/>
          </p:nvPr>
        </p:nvSpPr>
        <p:spPr/>
        <p:txBody>
          <a:bodyPr/>
          <a:lstStyle/>
          <a:p>
            <a:fld id="{2D504122-76BB-DD4F-8AE4-395333FF398C}" type="datetimeFigureOut">
              <a:rPr lang="uk-UA" smtClean="0"/>
              <a:t>10.10.25</a:t>
            </a:fld>
            <a:endParaRPr lang="uk-UA"/>
          </a:p>
        </p:txBody>
      </p:sp>
      <p:sp>
        <p:nvSpPr>
          <p:cNvPr id="6" name="Нижний колонтитул 5">
            <a:extLst>
              <a:ext uri="{FF2B5EF4-FFF2-40B4-BE49-F238E27FC236}">
                <a16:creationId xmlns:a16="http://schemas.microsoft.com/office/drawing/2014/main" id="{3C4072E0-79EB-DA4A-978F-CDCB249A998E}"/>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6C8F133D-8164-9448-8357-27422C8171D1}"/>
              </a:ext>
            </a:extLst>
          </p:cNvPr>
          <p:cNvSpPr>
            <a:spLocks noGrp="1"/>
          </p:cNvSpPr>
          <p:nvPr>
            <p:ph type="sldNum" sz="quarter" idx="12"/>
          </p:nvPr>
        </p:nvSpPr>
        <p:spPr/>
        <p:txBody>
          <a:bodyPr/>
          <a:lstStyle/>
          <a:p>
            <a:fld id="{6BFA5053-D59D-5F43-BD2E-2B82F90FBE19}" type="slidenum">
              <a:rPr lang="uk-UA" smtClean="0"/>
              <a:t>‹#›</a:t>
            </a:fld>
            <a:endParaRPr lang="uk-UA"/>
          </a:p>
        </p:txBody>
      </p:sp>
    </p:spTree>
    <p:extLst>
      <p:ext uri="{BB962C8B-B14F-4D97-AF65-F5344CB8AC3E}">
        <p14:creationId xmlns:p14="http://schemas.microsoft.com/office/powerpoint/2010/main" val="2909761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97321E-F662-4B4A-BD05-8399703D8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0EF13714-AC52-2E48-B62D-099CAEAA4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293026C6-EE4F-4947-8AF4-83F95E04A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504122-76BB-DD4F-8AE4-395333FF398C}" type="datetimeFigureOut">
              <a:rPr lang="uk-UA" smtClean="0"/>
              <a:t>10.10.25</a:t>
            </a:fld>
            <a:endParaRPr lang="uk-UA"/>
          </a:p>
        </p:txBody>
      </p:sp>
      <p:sp>
        <p:nvSpPr>
          <p:cNvPr id="5" name="Нижний колонтитул 4">
            <a:extLst>
              <a:ext uri="{FF2B5EF4-FFF2-40B4-BE49-F238E27FC236}">
                <a16:creationId xmlns:a16="http://schemas.microsoft.com/office/drawing/2014/main" id="{58FFEAC5-E85A-A242-88D1-3091C7F6E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a:extLst>
              <a:ext uri="{FF2B5EF4-FFF2-40B4-BE49-F238E27FC236}">
                <a16:creationId xmlns:a16="http://schemas.microsoft.com/office/drawing/2014/main" id="{CEFA0FE9-7CD2-424F-ACD6-EDA4EF52F4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A5053-D59D-5F43-BD2E-2B82F90FBE19}" type="slidenum">
              <a:rPr lang="uk-UA" smtClean="0"/>
              <a:t>‹#›</a:t>
            </a:fld>
            <a:endParaRPr lang="uk-UA"/>
          </a:p>
        </p:txBody>
      </p:sp>
    </p:spTree>
    <p:extLst>
      <p:ext uri="{BB962C8B-B14F-4D97-AF65-F5344CB8AC3E}">
        <p14:creationId xmlns:p14="http://schemas.microsoft.com/office/powerpoint/2010/main" val="2426210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bizforukraine.com/#dm;%20https://business.diia.gov.ua/cases/iniciativi/biz-for-ukraine-platforma-z-posuku-miznarodnih-proektiv-dla-ukrainskih-pidpriemciv"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c.europa.eu/%E2%80%8Cinfo/%E2%80%8Cbusiness-economy-euro/economic-and-fiscal-policy-coordination/%E2%80%8Cfinancial%E2%80%8C%E2%80%8C-assistance-eu/funding-mechanisms-and-facilities/sure_en"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epravda.com.ua/news/2022/03/5/68333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epravda.com.ua/news/2022/03/3/683140/"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c.europa.eu/info/files/third-report-implementation-sure_en."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www.facebook.com/ngoDESPRO"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www.ua.undp.org/content/ukraine/uk/home/recovery-and-peacebuilding.ht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DDB0CA-0234-A680-8AD4-87493D51DAF2}"/>
              </a:ext>
            </a:extLst>
          </p:cNvPr>
          <p:cNvSpPr>
            <a:spLocks noGrp="1"/>
          </p:cNvSpPr>
          <p:nvPr>
            <p:ph type="title"/>
          </p:nvPr>
        </p:nvSpPr>
        <p:spPr>
          <a:xfrm>
            <a:off x="838200" y="848893"/>
            <a:ext cx="10515600" cy="976787"/>
          </a:xfrm>
        </p:spPr>
        <p:txBody>
          <a:bodyPr>
            <a:normAutofit fontScale="90000"/>
          </a:bodyPr>
          <a:lstStyle/>
          <a:p>
            <a:r>
              <a:rPr lang="ru-RU" sz="3600" dirty="0"/>
              <a:t>Тема 3: </a:t>
            </a:r>
            <a:r>
              <a:rPr lang="ru-RU" sz="3600" dirty="0" err="1"/>
              <a:t>Програми</a:t>
            </a:r>
            <a:r>
              <a:rPr lang="ru-RU" sz="3600" dirty="0"/>
              <a:t> </a:t>
            </a:r>
            <a:r>
              <a:rPr lang="ru-RU" sz="3600" dirty="0" err="1"/>
              <a:t>підтримки</a:t>
            </a:r>
            <a:r>
              <a:rPr lang="ru-RU" sz="3600" dirty="0"/>
              <a:t> </a:t>
            </a:r>
            <a:r>
              <a:rPr lang="ru-RU" sz="3600" dirty="0" err="1"/>
              <a:t>Євроінтеграції</a:t>
            </a:r>
            <a:br>
              <a:rPr lang="ru-RU" sz="3600" b="1" dirty="0"/>
            </a:br>
            <a:r>
              <a:rPr lang="ru-RU" sz="3100" b="1" dirty="0"/>
              <a:t>Як ЄС уже зараз </a:t>
            </a:r>
            <a:r>
              <a:rPr lang="ru-RU" sz="3100" b="1" dirty="0" err="1"/>
              <a:t>може</a:t>
            </a:r>
            <a:r>
              <a:rPr lang="ru-RU" sz="3100" b="1" dirty="0"/>
              <a:t> </a:t>
            </a:r>
            <a:r>
              <a:rPr lang="ru-RU" sz="3100" b="1" dirty="0" err="1"/>
              <a:t>допомогти</a:t>
            </a:r>
            <a:r>
              <a:rPr lang="ru-RU" sz="3100" b="1" dirty="0"/>
              <a:t> </a:t>
            </a:r>
            <a:r>
              <a:rPr lang="ru-RU" sz="3100" b="1" dirty="0" err="1"/>
              <a:t>українському</a:t>
            </a:r>
            <a:r>
              <a:rPr lang="ru-RU" sz="3100" b="1" dirty="0"/>
              <a:t> </a:t>
            </a:r>
            <a:r>
              <a:rPr lang="ru-RU" sz="3100" b="1" dirty="0" err="1"/>
              <a:t>бізнесу</a:t>
            </a:r>
            <a:r>
              <a:rPr lang="ru-RU" sz="3100" b="1" dirty="0"/>
              <a:t>. </a:t>
            </a:r>
            <a:r>
              <a:rPr lang="ru-RU" sz="3100" b="1" dirty="0" err="1"/>
              <a:t>Інструменти</a:t>
            </a:r>
            <a:r>
              <a:rPr lang="ru-RU" sz="3100" b="1" dirty="0"/>
              <a:t> </a:t>
            </a:r>
            <a:r>
              <a:rPr lang="ru-RU" sz="3100" b="1" dirty="0" err="1"/>
              <a:t>підтримки</a:t>
            </a:r>
            <a:br>
              <a:rPr lang="ru-RU" sz="2700" b="1" dirty="0"/>
            </a:br>
            <a:endParaRPr lang="ru-UA" dirty="0"/>
          </a:p>
        </p:txBody>
      </p:sp>
      <p:sp>
        <p:nvSpPr>
          <p:cNvPr id="3" name="Объект 2">
            <a:extLst>
              <a:ext uri="{FF2B5EF4-FFF2-40B4-BE49-F238E27FC236}">
                <a16:creationId xmlns:a16="http://schemas.microsoft.com/office/drawing/2014/main" id="{5E11ED76-4E2F-F138-DA08-B58408A3AC78}"/>
              </a:ext>
            </a:extLst>
          </p:cNvPr>
          <p:cNvSpPr>
            <a:spLocks noGrp="1"/>
          </p:cNvSpPr>
          <p:nvPr>
            <p:ph idx="1"/>
          </p:nvPr>
        </p:nvSpPr>
        <p:spPr>
          <a:xfrm>
            <a:off x="677334" y="2160590"/>
            <a:ext cx="5418666" cy="3749556"/>
          </a:xfrm>
        </p:spPr>
        <p:txBody>
          <a:bodyPr>
            <a:normAutofit fontScale="85000" lnSpcReduction="20000"/>
          </a:bodyPr>
          <a:lstStyle/>
          <a:p>
            <a:pPr fontAlgn="base"/>
            <a:r>
              <a:rPr lang="ru-RU" dirty="0"/>
              <a:t>Перше – </a:t>
            </a:r>
            <a:r>
              <a:rPr lang="ru-RU" dirty="0" err="1"/>
              <a:t>поширити</a:t>
            </a:r>
            <a:r>
              <a:rPr lang="ru-RU" dirty="0"/>
              <a:t> на </a:t>
            </a:r>
            <a:r>
              <a:rPr lang="ru-RU" dirty="0" err="1"/>
              <a:t>Україну</a:t>
            </a:r>
            <a:r>
              <a:rPr lang="ru-RU" dirty="0"/>
              <a:t> </a:t>
            </a:r>
            <a:r>
              <a:rPr lang="ru-RU" dirty="0" err="1"/>
              <a:t>інструмент</a:t>
            </a:r>
            <a:r>
              <a:rPr lang="ru-RU" dirty="0"/>
              <a:t> </a:t>
            </a:r>
            <a:r>
              <a:rPr lang="ru-RU" dirty="0" err="1"/>
              <a:t>підтримки</a:t>
            </a:r>
            <a:r>
              <a:rPr lang="ru-RU" dirty="0"/>
              <a:t> </a:t>
            </a:r>
            <a:r>
              <a:rPr lang="ru-RU" dirty="0" err="1"/>
              <a:t>зайнятості</a:t>
            </a:r>
            <a:r>
              <a:rPr lang="ru-RU" dirty="0"/>
              <a:t>, </a:t>
            </a:r>
          </a:p>
          <a:p>
            <a:pPr fontAlgn="base"/>
            <a:r>
              <a:rPr lang="ru-RU" dirty="0"/>
              <a:t>друге – </a:t>
            </a:r>
            <a:r>
              <a:rPr lang="ru-RU" dirty="0" err="1"/>
              <a:t>профінансувати</a:t>
            </a:r>
            <a:r>
              <a:rPr lang="ru-RU" dirty="0"/>
              <a:t> систему </a:t>
            </a:r>
            <a:r>
              <a:rPr lang="ru-RU" dirty="0" err="1"/>
              <a:t>ваучерів</a:t>
            </a:r>
            <a:r>
              <a:rPr lang="ru-RU" dirty="0"/>
              <a:t>. </a:t>
            </a:r>
            <a:r>
              <a:rPr lang="ru-RU" dirty="0" err="1"/>
              <a:t>Це</a:t>
            </a:r>
            <a:r>
              <a:rPr lang="ru-RU" dirty="0"/>
              <a:t> </a:t>
            </a:r>
            <a:r>
              <a:rPr lang="ru-RU" dirty="0" err="1"/>
              <a:t>підвищить</a:t>
            </a:r>
            <a:r>
              <a:rPr lang="ru-RU" dirty="0"/>
              <a:t> попит на </a:t>
            </a:r>
            <a:r>
              <a:rPr lang="ru-RU" dirty="0" err="1"/>
              <a:t>продукцію</a:t>
            </a:r>
            <a:r>
              <a:rPr lang="ru-RU" dirty="0"/>
              <a:t> </a:t>
            </a:r>
            <a:r>
              <a:rPr lang="ru-RU" dirty="0" err="1"/>
              <a:t>українських</a:t>
            </a:r>
            <a:r>
              <a:rPr lang="ru-RU" dirty="0"/>
              <a:t> </a:t>
            </a:r>
            <a:r>
              <a:rPr lang="ru-RU" dirty="0" err="1"/>
              <a:t>компаній</a:t>
            </a:r>
            <a:r>
              <a:rPr lang="ru-RU" dirty="0"/>
              <a:t> і дозволить </a:t>
            </a:r>
            <a:r>
              <a:rPr lang="ru-RU" dirty="0" err="1"/>
              <a:t>їм</a:t>
            </a:r>
            <a:r>
              <a:rPr lang="ru-RU" dirty="0"/>
              <a:t> </a:t>
            </a:r>
            <a:r>
              <a:rPr lang="ru-RU" dirty="0" err="1"/>
              <a:t>вийти</a:t>
            </a:r>
            <a:r>
              <a:rPr lang="ru-RU" dirty="0"/>
              <a:t> на </a:t>
            </a:r>
            <a:r>
              <a:rPr lang="ru-RU" dirty="0" err="1"/>
              <a:t>ринок</a:t>
            </a:r>
            <a:r>
              <a:rPr lang="ru-RU" dirty="0"/>
              <a:t> ЄС.</a:t>
            </a:r>
          </a:p>
          <a:p>
            <a:pPr marL="0" indent="0" fontAlgn="base">
              <a:buNone/>
            </a:pPr>
            <a:endParaRPr lang="ru-RU" dirty="0"/>
          </a:p>
          <a:p>
            <a:pPr marL="0" indent="0" fontAlgn="base">
              <a:buNone/>
            </a:pPr>
            <a:r>
              <a:rPr lang="ru-RU" dirty="0"/>
              <a:t>Як </a:t>
            </a:r>
            <a:r>
              <a:rPr lang="ru-RU" dirty="0" err="1"/>
              <a:t>працюють</a:t>
            </a:r>
            <a:r>
              <a:rPr lang="ru-RU" dirty="0"/>
              <a:t> </a:t>
            </a:r>
            <a:r>
              <a:rPr lang="ru-RU" dirty="0" err="1"/>
              <a:t>ці</a:t>
            </a:r>
            <a:r>
              <a:rPr lang="ru-RU" dirty="0"/>
              <a:t> </a:t>
            </a:r>
            <a:r>
              <a:rPr lang="ru-RU" dirty="0" err="1"/>
              <a:t>механізми</a:t>
            </a:r>
            <a:r>
              <a:rPr lang="ru-RU" dirty="0"/>
              <a:t> </a:t>
            </a:r>
            <a:r>
              <a:rPr lang="ru-RU" dirty="0" err="1"/>
              <a:t>економічної</a:t>
            </a:r>
            <a:r>
              <a:rPr lang="ru-RU" dirty="0"/>
              <a:t> </a:t>
            </a:r>
            <a:r>
              <a:rPr lang="ru-RU" dirty="0" err="1"/>
              <a:t>підтримки</a:t>
            </a:r>
            <a:r>
              <a:rPr lang="ru-RU" dirty="0"/>
              <a:t> </a:t>
            </a:r>
            <a:r>
              <a:rPr lang="ru-RU" dirty="0" err="1"/>
              <a:t>Євросоюзу</a:t>
            </a:r>
            <a:r>
              <a:rPr lang="ru-RU" dirty="0"/>
              <a:t> та як </a:t>
            </a:r>
            <a:r>
              <a:rPr lang="ru-RU" dirty="0" err="1"/>
              <a:t>їх</a:t>
            </a:r>
            <a:r>
              <a:rPr lang="ru-RU" dirty="0"/>
              <a:t> </a:t>
            </a:r>
            <a:r>
              <a:rPr lang="ru-RU" dirty="0" err="1"/>
              <a:t>можна</a:t>
            </a:r>
            <a:r>
              <a:rPr lang="ru-RU" dirty="0"/>
              <a:t> </a:t>
            </a:r>
            <a:r>
              <a:rPr lang="ru-RU" dirty="0" err="1"/>
              <a:t>використати</a:t>
            </a:r>
            <a:r>
              <a:rPr lang="ru-RU" dirty="0"/>
              <a:t>, </a:t>
            </a:r>
            <a:r>
              <a:rPr lang="ru-RU" dirty="0" err="1"/>
              <a:t>щоб</a:t>
            </a:r>
            <a:r>
              <a:rPr lang="ru-RU" dirty="0"/>
              <a:t> </a:t>
            </a:r>
            <a:r>
              <a:rPr lang="ru-RU" dirty="0" err="1"/>
              <a:t>допомогти</a:t>
            </a:r>
            <a:r>
              <a:rPr lang="ru-RU" dirty="0"/>
              <a:t> </a:t>
            </a:r>
            <a:r>
              <a:rPr lang="ru-RU" dirty="0" err="1"/>
              <a:t>українському</a:t>
            </a:r>
            <a:r>
              <a:rPr lang="ru-RU" dirty="0"/>
              <a:t> </a:t>
            </a:r>
            <a:r>
              <a:rPr lang="ru-RU" dirty="0" err="1"/>
              <a:t>бізнес</a:t>
            </a:r>
            <a:r>
              <a:rPr lang="ru-RU" dirty="0"/>
              <a:t>-сектору </a:t>
            </a:r>
            <a:r>
              <a:rPr lang="ru-RU" dirty="0" err="1"/>
              <a:t>під</a:t>
            </a:r>
            <a:r>
              <a:rPr lang="ru-RU" dirty="0"/>
              <a:t> час </a:t>
            </a:r>
            <a:r>
              <a:rPr lang="ru-RU" dirty="0" err="1"/>
              <a:t>війни</a:t>
            </a:r>
            <a:r>
              <a:rPr lang="ru-RU" dirty="0"/>
              <a:t> та </a:t>
            </a:r>
            <a:r>
              <a:rPr lang="ru-RU" dirty="0" err="1"/>
              <a:t>після</a:t>
            </a:r>
            <a:r>
              <a:rPr lang="ru-RU" dirty="0"/>
              <a:t> перемоги?</a:t>
            </a:r>
          </a:p>
          <a:p>
            <a:endParaRPr lang="ru-UA" dirty="0"/>
          </a:p>
        </p:txBody>
      </p:sp>
      <p:sp>
        <p:nvSpPr>
          <p:cNvPr id="7" name="Дата 6">
            <a:extLst>
              <a:ext uri="{FF2B5EF4-FFF2-40B4-BE49-F238E27FC236}">
                <a16:creationId xmlns:a16="http://schemas.microsoft.com/office/drawing/2014/main" id="{FFB374FF-A7D3-1F48-9BA4-1FCDFA0BCB85}"/>
              </a:ext>
            </a:extLst>
          </p:cNvPr>
          <p:cNvSpPr>
            <a:spLocks noGrp="1"/>
          </p:cNvSpPr>
          <p:nvPr>
            <p:ph type="dt" sz="half" idx="10"/>
          </p:nvPr>
        </p:nvSpPr>
        <p:spPr/>
        <p:txBody>
          <a:bodyPr/>
          <a:lstStyle/>
          <a:p>
            <a:fld id="{D29794A7-AFAF-294B-B367-44A799DBAEEA}" type="datetime1">
              <a:rPr lang="ru-RU" smtClean="0"/>
              <a:t>10.10.2025</a:t>
            </a:fld>
            <a:endParaRPr lang="ru-UA"/>
          </a:p>
        </p:txBody>
      </p:sp>
      <p:sp>
        <p:nvSpPr>
          <p:cNvPr id="9" name="Нижний колонтитул 8">
            <a:extLst>
              <a:ext uri="{FF2B5EF4-FFF2-40B4-BE49-F238E27FC236}">
                <a16:creationId xmlns:a16="http://schemas.microsoft.com/office/drawing/2014/main" id="{5EC894A1-BD28-134F-A14C-2B0873E89626}"/>
              </a:ext>
            </a:extLst>
          </p:cNvPr>
          <p:cNvSpPr>
            <a:spLocks noGrp="1"/>
          </p:cNvSpPr>
          <p:nvPr>
            <p:ph type="ftr" sz="quarter" idx="11"/>
          </p:nvPr>
        </p:nvSpPr>
        <p:spPr/>
        <p:txBody>
          <a:bodyPr/>
          <a:lstStyle/>
          <a:p>
            <a:r>
              <a:rPr lang="ru-RU"/>
              <a:t>Павлюк Т.С. к.е.н.,доц.</a:t>
            </a:r>
            <a:endParaRPr lang="ru-UA"/>
          </a:p>
        </p:txBody>
      </p:sp>
      <p:sp>
        <p:nvSpPr>
          <p:cNvPr id="8" name="Номер слайда 7">
            <a:extLst>
              <a:ext uri="{FF2B5EF4-FFF2-40B4-BE49-F238E27FC236}">
                <a16:creationId xmlns:a16="http://schemas.microsoft.com/office/drawing/2014/main" id="{E303677A-7C35-2D44-9A18-AB0BAC205A0E}"/>
              </a:ext>
            </a:extLst>
          </p:cNvPr>
          <p:cNvSpPr>
            <a:spLocks noGrp="1"/>
          </p:cNvSpPr>
          <p:nvPr>
            <p:ph type="sldNum" sz="quarter" idx="12"/>
          </p:nvPr>
        </p:nvSpPr>
        <p:spPr/>
        <p:txBody>
          <a:bodyPr/>
          <a:lstStyle/>
          <a:p>
            <a:fld id="{F553EFBA-7824-AA44-BC0C-2574B54A2861}" type="slidenum">
              <a:rPr lang="ru-UA" smtClean="0"/>
              <a:t>1</a:t>
            </a:fld>
            <a:endParaRPr lang="ru-UA"/>
          </a:p>
        </p:txBody>
      </p:sp>
      <p:pic>
        <p:nvPicPr>
          <p:cNvPr id="5" name="Рисунок 4">
            <a:extLst>
              <a:ext uri="{FF2B5EF4-FFF2-40B4-BE49-F238E27FC236}">
                <a16:creationId xmlns:a16="http://schemas.microsoft.com/office/drawing/2014/main" id="{4ED2150E-A8B7-DB30-4599-F27BF7489CD6}"/>
              </a:ext>
            </a:extLst>
          </p:cNvPr>
          <p:cNvPicPr>
            <a:picLocks noChangeAspect="1"/>
          </p:cNvPicPr>
          <p:nvPr/>
        </p:nvPicPr>
        <p:blipFill>
          <a:blip r:embed="rId2"/>
          <a:stretch>
            <a:fillRect/>
          </a:stretch>
        </p:blipFill>
        <p:spPr>
          <a:xfrm>
            <a:off x="6329693" y="3277403"/>
            <a:ext cx="4015213" cy="2409128"/>
          </a:xfrm>
          <a:prstGeom prst="rect">
            <a:avLst/>
          </a:prstGeom>
        </p:spPr>
      </p:pic>
    </p:spTree>
    <p:extLst>
      <p:ext uri="{BB962C8B-B14F-4D97-AF65-F5344CB8AC3E}">
        <p14:creationId xmlns:p14="http://schemas.microsoft.com/office/powerpoint/2010/main" val="81746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69927AF-F090-05AD-21ED-D1621C7379E4}"/>
              </a:ext>
            </a:extLst>
          </p:cNvPr>
          <p:cNvSpPr>
            <a:spLocks noGrp="1"/>
          </p:cNvSpPr>
          <p:nvPr>
            <p:ph idx="1"/>
          </p:nvPr>
        </p:nvSpPr>
        <p:spPr>
          <a:xfrm>
            <a:off x="838200" y="539750"/>
            <a:ext cx="8395010" cy="1736972"/>
          </a:xfrm>
        </p:spPr>
        <p:txBody>
          <a:bodyPr>
            <a:normAutofit lnSpcReduction="10000"/>
          </a:bodyPr>
          <a:lstStyle/>
          <a:p>
            <a:pPr algn="just"/>
            <a:r>
              <a:rPr lang="ru-RU" sz="2400" dirty="0" err="1"/>
              <a:t>Технічно</a:t>
            </a:r>
            <a:r>
              <a:rPr lang="ru-RU" sz="2400" dirty="0"/>
              <a:t> У-</a:t>
            </a:r>
            <a:r>
              <a:rPr lang="ru-RU" sz="2400" dirty="0" err="1"/>
              <a:t>ваучери</a:t>
            </a:r>
            <a:r>
              <a:rPr lang="ru-RU" sz="2400" dirty="0"/>
              <a:t> </a:t>
            </a:r>
            <a:r>
              <a:rPr lang="ru-RU" sz="2400" dirty="0" err="1"/>
              <a:t>отримуватимуть</a:t>
            </a:r>
            <a:r>
              <a:rPr lang="ru-RU" sz="2400" dirty="0"/>
              <a:t> </a:t>
            </a:r>
            <a:r>
              <a:rPr lang="ru-RU" sz="2400" dirty="0" err="1"/>
              <a:t>українські</a:t>
            </a:r>
            <a:r>
              <a:rPr lang="ru-RU" sz="2400" dirty="0"/>
              <a:t> </a:t>
            </a:r>
            <a:r>
              <a:rPr lang="ru-RU" sz="2400" dirty="0" err="1"/>
              <a:t>ФОПи</a:t>
            </a:r>
            <a:r>
              <a:rPr lang="ru-RU" sz="2400" dirty="0"/>
              <a:t> та </a:t>
            </a:r>
            <a:r>
              <a:rPr lang="ru-RU" sz="2400" dirty="0" err="1"/>
              <a:t>самозайняті</a:t>
            </a:r>
            <a:r>
              <a:rPr lang="ru-RU" sz="2400" dirty="0"/>
              <a:t> особи, а </a:t>
            </a:r>
            <a:r>
              <a:rPr lang="ru-RU" sz="2400" dirty="0" err="1"/>
              <a:t>кошти</a:t>
            </a:r>
            <a:r>
              <a:rPr lang="ru-RU" sz="2400" dirty="0"/>
              <a:t> за </a:t>
            </a:r>
            <a:r>
              <a:rPr lang="ru-RU" sz="2400" dirty="0" err="1"/>
              <a:t>їх</a:t>
            </a:r>
            <a:r>
              <a:rPr lang="ru-RU" sz="2400" dirty="0"/>
              <a:t> </a:t>
            </a:r>
            <a:r>
              <a:rPr lang="ru-RU" sz="2400" dirty="0" err="1"/>
              <a:t>використання</a:t>
            </a:r>
            <a:r>
              <a:rPr lang="ru-RU" sz="2400" dirty="0"/>
              <a:t> </a:t>
            </a:r>
            <a:r>
              <a:rPr lang="ru-RU" sz="2400" dirty="0" err="1"/>
              <a:t>виплачуватимуться</a:t>
            </a:r>
            <a:r>
              <a:rPr lang="ru-RU" sz="2400" dirty="0"/>
              <a:t> </a:t>
            </a:r>
            <a:r>
              <a:rPr lang="ru-RU" sz="2400" dirty="0" err="1"/>
              <a:t>підприємцям</a:t>
            </a:r>
            <a:r>
              <a:rPr lang="ru-RU" sz="2400" dirty="0"/>
              <a:t> з ЄС. </a:t>
            </a:r>
            <a:r>
              <a:rPr lang="ru-RU" sz="2400" dirty="0" err="1"/>
              <a:t>Умовою</a:t>
            </a:r>
            <a:r>
              <a:rPr lang="ru-RU" sz="2400" dirty="0"/>
              <a:t> </a:t>
            </a:r>
            <a:r>
              <a:rPr lang="ru-RU" sz="2400" dirty="0" err="1"/>
              <a:t>їх</a:t>
            </a:r>
            <a:r>
              <a:rPr lang="ru-RU" sz="2400" dirty="0"/>
              <a:t> </a:t>
            </a:r>
            <a:r>
              <a:rPr lang="ru-RU" sz="2400" dirty="0" err="1"/>
              <a:t>виплати</a:t>
            </a:r>
            <a:r>
              <a:rPr lang="ru-RU" sz="2400" dirty="0"/>
              <a:t> </a:t>
            </a:r>
            <a:r>
              <a:rPr lang="ru-RU" sz="2400" dirty="0" err="1"/>
              <a:t>останнім</a:t>
            </a:r>
            <a:r>
              <a:rPr lang="ru-RU" sz="2400" dirty="0"/>
              <a:t> повинна стати </a:t>
            </a:r>
            <a:r>
              <a:rPr lang="ru-RU" sz="2400" dirty="0" err="1"/>
              <a:t>співпраця</a:t>
            </a:r>
            <a:r>
              <a:rPr lang="ru-RU" sz="2400" dirty="0"/>
              <a:t> з </a:t>
            </a:r>
            <a:r>
              <a:rPr lang="ru-RU" sz="2400" dirty="0" err="1"/>
              <a:t>українськими</a:t>
            </a:r>
            <a:r>
              <a:rPr lang="ru-RU" sz="2400" dirty="0"/>
              <a:t> </a:t>
            </a:r>
            <a:r>
              <a:rPr lang="ru-RU" sz="2400" dirty="0" err="1"/>
              <a:t>бізнес</a:t>
            </a:r>
            <a:r>
              <a:rPr lang="ru-RU" sz="2400" dirty="0"/>
              <a:t>-партнерами.</a:t>
            </a:r>
            <a:endParaRPr lang="ru-UA" sz="2400" dirty="0"/>
          </a:p>
        </p:txBody>
      </p:sp>
      <p:sp>
        <p:nvSpPr>
          <p:cNvPr id="6" name="Дата 5">
            <a:extLst>
              <a:ext uri="{FF2B5EF4-FFF2-40B4-BE49-F238E27FC236}">
                <a16:creationId xmlns:a16="http://schemas.microsoft.com/office/drawing/2014/main" id="{1BC8710C-F567-6842-BFB1-4C4D32CE3755}"/>
              </a:ext>
            </a:extLst>
          </p:cNvPr>
          <p:cNvSpPr>
            <a:spLocks noGrp="1"/>
          </p:cNvSpPr>
          <p:nvPr>
            <p:ph type="dt" sz="half" idx="10"/>
          </p:nvPr>
        </p:nvSpPr>
        <p:spPr/>
        <p:txBody>
          <a:bodyPr/>
          <a:lstStyle/>
          <a:p>
            <a:fld id="{E128064F-6456-AD40-BE73-B5C6169733BB}" type="datetime1">
              <a:rPr lang="ru-RU" smtClean="0"/>
              <a:t>10.10.2025</a:t>
            </a:fld>
            <a:endParaRPr lang="ru-UA"/>
          </a:p>
        </p:txBody>
      </p:sp>
      <p:sp>
        <p:nvSpPr>
          <p:cNvPr id="8" name="Нижний колонтитул 7">
            <a:extLst>
              <a:ext uri="{FF2B5EF4-FFF2-40B4-BE49-F238E27FC236}">
                <a16:creationId xmlns:a16="http://schemas.microsoft.com/office/drawing/2014/main" id="{DA5382CE-E9D6-334A-8436-96B416C55BF2}"/>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DECDF9D7-17B9-8044-AEAD-4930F601F8A2}"/>
              </a:ext>
            </a:extLst>
          </p:cNvPr>
          <p:cNvSpPr>
            <a:spLocks noGrp="1"/>
          </p:cNvSpPr>
          <p:nvPr>
            <p:ph type="sldNum" sz="quarter" idx="12"/>
          </p:nvPr>
        </p:nvSpPr>
        <p:spPr/>
        <p:txBody>
          <a:bodyPr/>
          <a:lstStyle/>
          <a:p>
            <a:fld id="{F553EFBA-7824-AA44-BC0C-2574B54A2861}" type="slidenum">
              <a:rPr lang="ru-UA" smtClean="0"/>
              <a:t>10</a:t>
            </a:fld>
            <a:endParaRPr lang="ru-UA"/>
          </a:p>
        </p:txBody>
      </p:sp>
      <p:pic>
        <p:nvPicPr>
          <p:cNvPr id="5" name="Рисунок 4">
            <a:extLst>
              <a:ext uri="{FF2B5EF4-FFF2-40B4-BE49-F238E27FC236}">
                <a16:creationId xmlns:a16="http://schemas.microsoft.com/office/drawing/2014/main" id="{4C2BEDD5-27D7-B3B5-0E52-718AB93A6A9A}"/>
              </a:ext>
            </a:extLst>
          </p:cNvPr>
          <p:cNvPicPr>
            <a:picLocks noChangeAspect="1"/>
          </p:cNvPicPr>
          <p:nvPr/>
        </p:nvPicPr>
        <p:blipFill>
          <a:blip r:embed="rId2"/>
          <a:stretch>
            <a:fillRect/>
          </a:stretch>
        </p:blipFill>
        <p:spPr>
          <a:xfrm>
            <a:off x="838200" y="3172635"/>
            <a:ext cx="4735706" cy="3145615"/>
          </a:xfrm>
          <a:prstGeom prst="rect">
            <a:avLst/>
          </a:prstGeom>
        </p:spPr>
      </p:pic>
    </p:spTree>
    <p:extLst>
      <p:ext uri="{BB962C8B-B14F-4D97-AF65-F5344CB8AC3E}">
        <p14:creationId xmlns:p14="http://schemas.microsoft.com/office/powerpoint/2010/main" val="126919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B1DF26-FC2D-6A1F-DB44-AE6564D964A1}"/>
              </a:ext>
            </a:extLst>
          </p:cNvPr>
          <p:cNvSpPr>
            <a:spLocks noGrp="1"/>
          </p:cNvSpPr>
          <p:nvPr>
            <p:ph type="title"/>
          </p:nvPr>
        </p:nvSpPr>
        <p:spPr>
          <a:xfrm>
            <a:off x="838200" y="1"/>
            <a:ext cx="10515600" cy="1042988"/>
          </a:xfrm>
        </p:spPr>
        <p:txBody>
          <a:bodyPr>
            <a:noAutofit/>
          </a:bodyPr>
          <a:lstStyle/>
          <a:p>
            <a:br>
              <a:rPr lang="ru-RU" sz="1800" dirty="0"/>
            </a:br>
            <a:r>
              <a:rPr lang="ru-RU" sz="1800" dirty="0" err="1"/>
              <a:t>кілька</a:t>
            </a:r>
            <a:r>
              <a:rPr lang="ru-RU" sz="1800" dirty="0"/>
              <a:t> </a:t>
            </a:r>
            <a:r>
              <a:rPr lang="ru-RU" sz="1800" dirty="0" err="1"/>
              <a:t>прикладів</a:t>
            </a:r>
            <a:r>
              <a:rPr lang="ru-RU" sz="1800" dirty="0"/>
              <a:t> </a:t>
            </a:r>
            <a:r>
              <a:rPr lang="ru-RU" sz="1800" dirty="0" err="1"/>
              <a:t>поширених</a:t>
            </a:r>
            <a:r>
              <a:rPr lang="ru-RU" sz="1800" dirty="0"/>
              <a:t> </a:t>
            </a:r>
            <a:r>
              <a:rPr lang="ru-RU" sz="1800" dirty="0" err="1"/>
              <a:t>типів</a:t>
            </a:r>
            <a:r>
              <a:rPr lang="ru-RU" sz="1800" dirty="0"/>
              <a:t> </a:t>
            </a:r>
            <a:r>
              <a:rPr lang="ru-RU" sz="1800" dirty="0" err="1"/>
              <a:t>ваучерів</a:t>
            </a:r>
            <a:r>
              <a:rPr lang="ru-RU" sz="1800" dirty="0"/>
              <a:t>, </a:t>
            </a:r>
            <a:r>
              <a:rPr lang="ru-RU" sz="1800" dirty="0" err="1"/>
              <a:t>які</a:t>
            </a:r>
            <a:r>
              <a:rPr lang="ru-RU" sz="1800" dirty="0"/>
              <a:t> </a:t>
            </a:r>
            <a:r>
              <a:rPr lang="ru-RU" sz="1800" dirty="0" err="1"/>
              <a:t>можна</a:t>
            </a:r>
            <a:r>
              <a:rPr lang="ru-RU" sz="1800" dirty="0"/>
              <a:t> </a:t>
            </a:r>
            <a:r>
              <a:rPr lang="ru-RU" sz="1800" dirty="0" err="1"/>
              <a:t>використовувати</a:t>
            </a:r>
            <a:r>
              <a:rPr lang="ru-RU" sz="1800" dirty="0"/>
              <a:t> для </a:t>
            </a:r>
            <a:r>
              <a:rPr lang="ru-RU" sz="1800" dirty="0" err="1"/>
              <a:t>підтримки</a:t>
            </a:r>
            <a:r>
              <a:rPr lang="ru-RU" sz="1800" dirty="0"/>
              <a:t> </a:t>
            </a:r>
            <a:r>
              <a:rPr lang="ru-RU" sz="1800" dirty="0" err="1"/>
              <a:t>співпраці</a:t>
            </a:r>
            <a:r>
              <a:rPr lang="ru-RU" sz="1800" dirty="0"/>
              <a:t> з </a:t>
            </a:r>
            <a:r>
              <a:rPr lang="ru-RU" sz="1800" dirty="0" err="1"/>
              <a:t>українськими</a:t>
            </a:r>
            <a:r>
              <a:rPr lang="ru-RU" sz="1800" dirty="0"/>
              <a:t> партнерами.</a:t>
            </a:r>
            <a:br>
              <a:rPr lang="ru-RU" sz="1800" dirty="0"/>
            </a:br>
            <a:endParaRPr lang="ru-UA" sz="2400" dirty="0"/>
          </a:p>
        </p:txBody>
      </p:sp>
      <p:sp>
        <p:nvSpPr>
          <p:cNvPr id="3" name="Объект 2">
            <a:extLst>
              <a:ext uri="{FF2B5EF4-FFF2-40B4-BE49-F238E27FC236}">
                <a16:creationId xmlns:a16="http://schemas.microsoft.com/office/drawing/2014/main" id="{59B104F3-ABC7-7D78-20E8-3950A802DBC6}"/>
              </a:ext>
            </a:extLst>
          </p:cNvPr>
          <p:cNvSpPr>
            <a:spLocks noGrp="1"/>
          </p:cNvSpPr>
          <p:nvPr>
            <p:ph idx="1"/>
          </p:nvPr>
        </p:nvSpPr>
        <p:spPr>
          <a:xfrm>
            <a:off x="838200" y="1157288"/>
            <a:ext cx="10515600" cy="5019675"/>
          </a:xfrm>
        </p:spPr>
        <p:txBody>
          <a:bodyPr>
            <a:normAutofit fontScale="77500" lnSpcReduction="20000"/>
          </a:bodyPr>
          <a:lstStyle/>
          <a:p>
            <a:pPr algn="just" fontAlgn="base"/>
            <a:r>
              <a:rPr lang="ru-RU" b="1" dirty="0"/>
              <a:t>На </a:t>
            </a:r>
            <a:r>
              <a:rPr lang="ru-RU" b="1" dirty="0" err="1"/>
              <a:t>інтернаціоналізацію</a:t>
            </a:r>
            <a:r>
              <a:rPr lang="ru-RU" b="1" dirty="0"/>
              <a:t>.</a:t>
            </a:r>
            <a:r>
              <a:rPr lang="ru-RU" dirty="0"/>
              <a:t> </a:t>
            </a:r>
            <a:r>
              <a:rPr lang="ru-RU" dirty="0" err="1"/>
              <a:t>Такі</a:t>
            </a:r>
            <a:r>
              <a:rPr lang="ru-RU" dirty="0"/>
              <a:t> </a:t>
            </a:r>
            <a:r>
              <a:rPr lang="ru-RU" dirty="0" err="1"/>
              <a:t>ваучери</a:t>
            </a:r>
            <a:r>
              <a:rPr lang="ru-RU" dirty="0"/>
              <a:t> </a:t>
            </a:r>
            <a:r>
              <a:rPr lang="ru-RU" dirty="0" err="1"/>
              <a:t>надаються</a:t>
            </a:r>
            <a:r>
              <a:rPr lang="ru-RU" dirty="0"/>
              <a:t> для </a:t>
            </a:r>
            <a:r>
              <a:rPr lang="ru-RU" dirty="0" err="1"/>
              <a:t>покриття</a:t>
            </a:r>
            <a:r>
              <a:rPr lang="ru-RU" dirty="0"/>
              <a:t> </a:t>
            </a:r>
            <a:r>
              <a:rPr lang="ru-RU" dirty="0" err="1"/>
              <a:t>витрат</a:t>
            </a:r>
            <a:r>
              <a:rPr lang="ru-RU" dirty="0"/>
              <a:t> на </a:t>
            </a:r>
            <a:r>
              <a:rPr lang="ru-RU" dirty="0" err="1"/>
              <a:t>сертифікацію</a:t>
            </a:r>
            <a:r>
              <a:rPr lang="ru-RU" dirty="0"/>
              <a:t> </a:t>
            </a:r>
            <a:r>
              <a:rPr lang="ru-RU" dirty="0" err="1"/>
              <a:t>якості</a:t>
            </a:r>
            <a:r>
              <a:rPr lang="ru-RU" dirty="0"/>
              <a:t> </a:t>
            </a:r>
            <a:r>
              <a:rPr lang="ru-RU" dirty="0" err="1"/>
              <a:t>продукції</a:t>
            </a:r>
            <a:r>
              <a:rPr lang="ru-RU" dirty="0"/>
              <a:t>, </a:t>
            </a:r>
            <a:r>
              <a:rPr lang="ru-RU" dirty="0" err="1"/>
              <a:t>дослідження</a:t>
            </a:r>
            <a:r>
              <a:rPr lang="ru-RU" dirty="0"/>
              <a:t> ринку, </a:t>
            </a:r>
            <a:r>
              <a:rPr lang="ru-RU" dirty="0" err="1"/>
              <a:t>реєстрацію</a:t>
            </a:r>
            <a:r>
              <a:rPr lang="ru-RU" dirty="0"/>
              <a:t> </a:t>
            </a:r>
            <a:r>
              <a:rPr lang="ru-RU" dirty="0" err="1"/>
              <a:t>патентів</a:t>
            </a:r>
            <a:r>
              <a:rPr lang="ru-RU" dirty="0"/>
              <a:t> і </a:t>
            </a:r>
            <a:r>
              <a:rPr lang="ru-RU" dirty="0" err="1"/>
              <a:t>торгових</a:t>
            </a:r>
            <a:r>
              <a:rPr lang="ru-RU" dirty="0"/>
              <a:t> марок, участь у </a:t>
            </a:r>
            <a:r>
              <a:rPr lang="ru-RU" dirty="0" err="1"/>
              <a:t>міжнародних</a:t>
            </a:r>
            <a:r>
              <a:rPr lang="ru-RU" dirty="0"/>
              <a:t> ярмарках та </a:t>
            </a:r>
            <a:r>
              <a:rPr lang="ru-RU" dirty="0" err="1"/>
              <a:t>інших</a:t>
            </a:r>
            <a:r>
              <a:rPr lang="ru-RU" dirty="0"/>
              <a:t> </a:t>
            </a:r>
            <a:r>
              <a:rPr lang="ru-RU" dirty="0" err="1"/>
              <a:t>промоційних</a:t>
            </a:r>
            <a:r>
              <a:rPr lang="ru-RU" dirty="0"/>
              <a:t> заходах.</a:t>
            </a:r>
          </a:p>
          <a:p>
            <a:pPr algn="just" fontAlgn="base"/>
            <a:r>
              <a:rPr lang="ru-RU" b="1" dirty="0"/>
              <a:t>На </a:t>
            </a:r>
            <a:r>
              <a:rPr lang="ru-RU" b="1" dirty="0" err="1"/>
              <a:t>кластеризацію</a:t>
            </a:r>
            <a:r>
              <a:rPr lang="ru-RU" b="1" dirty="0"/>
              <a:t> і </a:t>
            </a:r>
            <a:r>
              <a:rPr lang="ru-RU" b="1" dirty="0" err="1"/>
              <a:t>створення</a:t>
            </a:r>
            <a:r>
              <a:rPr lang="ru-RU" b="1" dirty="0"/>
              <a:t> </a:t>
            </a:r>
            <a:r>
              <a:rPr lang="ru-RU" b="1" dirty="0" err="1"/>
              <a:t>ланцюгів</a:t>
            </a:r>
            <a:r>
              <a:rPr lang="ru-RU" b="1" dirty="0"/>
              <a:t> </a:t>
            </a:r>
            <a:r>
              <a:rPr lang="ru-RU" b="1" dirty="0" err="1"/>
              <a:t>вартості</a:t>
            </a:r>
            <a:r>
              <a:rPr lang="ru-RU" b="1" dirty="0"/>
              <a:t>.</a:t>
            </a:r>
            <a:r>
              <a:rPr lang="ru-RU" dirty="0"/>
              <a:t> </a:t>
            </a:r>
            <a:r>
              <a:rPr lang="ru-RU" dirty="0" err="1"/>
              <a:t>Такі</a:t>
            </a:r>
            <a:r>
              <a:rPr lang="ru-RU" dirty="0"/>
              <a:t> </a:t>
            </a:r>
            <a:r>
              <a:rPr lang="ru-RU" dirty="0" err="1"/>
              <a:t>ваучери</a:t>
            </a:r>
            <a:r>
              <a:rPr lang="ru-RU" dirty="0"/>
              <a:t> </a:t>
            </a:r>
            <a:r>
              <a:rPr lang="ru-RU" dirty="0" err="1"/>
              <a:t>покликані</a:t>
            </a:r>
            <a:r>
              <a:rPr lang="ru-RU" dirty="0"/>
              <a:t> </a:t>
            </a:r>
            <a:r>
              <a:rPr lang="ru-RU" dirty="0" err="1"/>
              <a:t>підтримати</a:t>
            </a:r>
            <a:r>
              <a:rPr lang="ru-RU" dirty="0"/>
              <a:t> </a:t>
            </a:r>
            <a:r>
              <a:rPr lang="ru-RU" dirty="0" err="1"/>
              <a:t>діяльність</a:t>
            </a:r>
            <a:r>
              <a:rPr lang="ru-RU" dirty="0"/>
              <a:t> МСП з </a:t>
            </a:r>
            <a:r>
              <a:rPr lang="ru-RU" dirty="0" err="1"/>
              <a:t>налагодження</a:t>
            </a:r>
            <a:r>
              <a:rPr lang="ru-RU" dirty="0"/>
              <a:t> </a:t>
            </a:r>
            <a:r>
              <a:rPr lang="ru-RU" dirty="0" err="1"/>
              <a:t>зв’язків</a:t>
            </a:r>
            <a:r>
              <a:rPr lang="ru-RU" dirty="0"/>
              <a:t>, </a:t>
            </a:r>
            <a:r>
              <a:rPr lang="ru-RU" dirty="0" err="1"/>
              <a:t>кластеризації</a:t>
            </a:r>
            <a:r>
              <a:rPr lang="ru-RU" dirty="0"/>
              <a:t> та </a:t>
            </a:r>
            <a:r>
              <a:rPr lang="ru-RU" dirty="0" err="1"/>
              <a:t>створення</a:t>
            </a:r>
            <a:r>
              <a:rPr lang="ru-RU" dirty="0"/>
              <a:t> </a:t>
            </a:r>
            <a:r>
              <a:rPr lang="ru-RU" dirty="0" err="1"/>
              <a:t>експортно-орієнтованих</a:t>
            </a:r>
            <a:r>
              <a:rPr lang="ru-RU" dirty="0"/>
              <a:t> </a:t>
            </a:r>
            <a:r>
              <a:rPr lang="ru-RU" dirty="0" err="1"/>
              <a:t>ланцюгів</a:t>
            </a:r>
            <a:r>
              <a:rPr lang="ru-RU" dirty="0"/>
              <a:t> </a:t>
            </a:r>
            <a:r>
              <a:rPr lang="ru-RU" dirty="0" err="1"/>
              <a:t>вартості</a:t>
            </a:r>
            <a:r>
              <a:rPr lang="ru-RU" dirty="0"/>
              <a:t>. </a:t>
            </a:r>
            <a:r>
              <a:rPr lang="ru-RU" dirty="0" err="1"/>
              <a:t>Їх</a:t>
            </a:r>
            <a:r>
              <a:rPr lang="ru-RU" dirty="0"/>
              <a:t> </a:t>
            </a:r>
            <a:r>
              <a:rPr lang="ru-RU" dirty="0" err="1"/>
              <a:t>застосування</a:t>
            </a:r>
            <a:r>
              <a:rPr lang="ru-RU" dirty="0"/>
              <a:t> для </a:t>
            </a:r>
            <a:r>
              <a:rPr lang="ru-RU" dirty="0" err="1"/>
              <a:t>підтримки</a:t>
            </a:r>
            <a:r>
              <a:rPr lang="ru-RU" dirty="0"/>
              <a:t> </a:t>
            </a:r>
            <a:r>
              <a:rPr lang="ru-RU" dirty="0" err="1"/>
              <a:t>співпраці</a:t>
            </a:r>
            <a:r>
              <a:rPr lang="ru-RU" dirty="0"/>
              <a:t> з </a:t>
            </a:r>
            <a:r>
              <a:rPr lang="ru-RU" dirty="0" err="1"/>
              <a:t>українськими</a:t>
            </a:r>
            <a:r>
              <a:rPr lang="ru-RU" dirty="0"/>
              <a:t> </a:t>
            </a:r>
            <a:r>
              <a:rPr lang="ru-RU" dirty="0" err="1"/>
              <a:t>бізнес</a:t>
            </a:r>
            <a:r>
              <a:rPr lang="ru-RU" dirty="0"/>
              <a:t>-партнерами </a:t>
            </a:r>
            <a:r>
              <a:rPr lang="ru-RU" dirty="0" err="1"/>
              <a:t>має</a:t>
            </a:r>
            <a:r>
              <a:rPr lang="ru-RU" dirty="0"/>
              <a:t> бути </a:t>
            </a:r>
            <a:r>
              <a:rPr lang="ru-RU" dirty="0" err="1"/>
              <a:t>чітким</a:t>
            </a:r>
            <a:r>
              <a:rPr lang="ru-RU" dirty="0"/>
              <a:t> і простим.</a:t>
            </a:r>
          </a:p>
          <a:p>
            <a:pPr algn="just" fontAlgn="base"/>
            <a:r>
              <a:rPr lang="ru-RU" b="1" dirty="0"/>
              <a:t>На </a:t>
            </a:r>
            <a:r>
              <a:rPr lang="ru-RU" b="1" dirty="0" err="1"/>
              <a:t>цифровізацію</a:t>
            </a:r>
            <a:r>
              <a:rPr lang="ru-RU" b="1" dirty="0"/>
              <a:t>.</a:t>
            </a:r>
            <a:r>
              <a:rPr lang="ru-RU" dirty="0"/>
              <a:t> </a:t>
            </a:r>
            <a:r>
              <a:rPr lang="ru-RU" dirty="0" err="1"/>
              <a:t>Це</a:t>
            </a:r>
            <a:r>
              <a:rPr lang="ru-RU" dirty="0"/>
              <a:t> </a:t>
            </a:r>
            <a:r>
              <a:rPr lang="ru-RU" dirty="0" err="1"/>
              <a:t>ваучери</a:t>
            </a:r>
            <a:r>
              <a:rPr lang="ru-RU" dirty="0"/>
              <a:t> на </a:t>
            </a:r>
            <a:r>
              <a:rPr lang="ru-RU" dirty="0" err="1"/>
              <a:t>створення</a:t>
            </a:r>
            <a:r>
              <a:rPr lang="ru-RU" dirty="0"/>
              <a:t> платформ </a:t>
            </a:r>
            <a:r>
              <a:rPr lang="ru-RU" dirty="0" err="1"/>
              <a:t>електронної</a:t>
            </a:r>
            <a:r>
              <a:rPr lang="ru-RU" dirty="0"/>
              <a:t> </a:t>
            </a:r>
            <a:r>
              <a:rPr lang="ru-RU" dirty="0" err="1"/>
              <a:t>комерції</a:t>
            </a:r>
            <a:r>
              <a:rPr lang="ru-RU" dirty="0"/>
              <a:t>, систем </a:t>
            </a:r>
            <a:r>
              <a:rPr lang="ru-RU" dirty="0" err="1"/>
              <a:t>кібербезпеки</a:t>
            </a:r>
            <a:r>
              <a:rPr lang="ru-RU" dirty="0"/>
              <a:t>, </a:t>
            </a:r>
            <a:r>
              <a:rPr lang="ru-RU" dirty="0" err="1"/>
              <a:t>розробку</a:t>
            </a:r>
            <a:r>
              <a:rPr lang="ru-RU" dirty="0"/>
              <a:t> й </a:t>
            </a:r>
            <a:r>
              <a:rPr lang="ru-RU" dirty="0" err="1"/>
              <a:t>придбання</a:t>
            </a:r>
            <a:r>
              <a:rPr lang="ru-RU" dirty="0"/>
              <a:t> </a:t>
            </a:r>
            <a:r>
              <a:rPr lang="ru-RU" dirty="0" err="1"/>
              <a:t>цифрових</a:t>
            </a:r>
            <a:r>
              <a:rPr lang="ru-RU" dirty="0"/>
              <a:t> </a:t>
            </a:r>
            <a:r>
              <a:rPr lang="ru-RU" dirty="0" err="1"/>
              <a:t>інструментів</a:t>
            </a:r>
            <a:r>
              <a:rPr lang="ru-RU" dirty="0"/>
              <a:t>.</a:t>
            </a:r>
          </a:p>
          <a:p>
            <a:pPr algn="just" fontAlgn="base"/>
            <a:r>
              <a:rPr lang="ru-RU" b="1" dirty="0"/>
              <a:t>На </a:t>
            </a:r>
            <a:r>
              <a:rPr lang="ru-RU" b="1" dirty="0" err="1"/>
              <a:t>дослідження</a:t>
            </a:r>
            <a:r>
              <a:rPr lang="ru-RU" b="1" dirty="0"/>
              <a:t>, </a:t>
            </a:r>
            <a:r>
              <a:rPr lang="ru-RU" b="1" dirty="0" err="1"/>
              <a:t>інновації</a:t>
            </a:r>
            <a:r>
              <a:rPr lang="ru-RU" b="1" dirty="0"/>
              <a:t> та </a:t>
            </a:r>
            <a:r>
              <a:rPr lang="ru-RU" b="1" dirty="0" err="1"/>
              <a:t>креативність</a:t>
            </a:r>
            <a:r>
              <a:rPr lang="ru-RU" b="1" dirty="0"/>
              <a:t>.</a:t>
            </a:r>
            <a:r>
              <a:rPr lang="ru-RU" dirty="0"/>
              <a:t> </a:t>
            </a:r>
            <a:r>
              <a:rPr lang="ru-RU" dirty="0" err="1"/>
              <a:t>Такі</a:t>
            </a:r>
            <a:r>
              <a:rPr lang="ru-RU" dirty="0"/>
              <a:t> </a:t>
            </a:r>
            <a:r>
              <a:rPr lang="ru-RU" dirty="0" err="1"/>
              <a:t>ваучери</a:t>
            </a:r>
            <a:r>
              <a:rPr lang="ru-RU" dirty="0"/>
              <a:t> </a:t>
            </a:r>
            <a:r>
              <a:rPr lang="ru-RU" dirty="0" err="1"/>
              <a:t>використовуються</a:t>
            </a:r>
            <a:r>
              <a:rPr lang="ru-RU" dirty="0"/>
              <a:t> для </a:t>
            </a:r>
            <a:r>
              <a:rPr lang="ru-RU" dirty="0" err="1"/>
              <a:t>стимулювання</a:t>
            </a:r>
            <a:r>
              <a:rPr lang="ru-RU" dirty="0"/>
              <a:t> </a:t>
            </a:r>
            <a:r>
              <a:rPr lang="ru-RU" dirty="0" err="1"/>
              <a:t>співпраці</a:t>
            </a:r>
            <a:r>
              <a:rPr lang="ru-RU" dirty="0"/>
              <a:t> </a:t>
            </a:r>
            <a:r>
              <a:rPr lang="ru-RU" dirty="0" err="1"/>
              <a:t>між</a:t>
            </a:r>
            <a:r>
              <a:rPr lang="ru-RU" dirty="0"/>
              <a:t> </a:t>
            </a:r>
            <a:r>
              <a:rPr lang="ru-RU" dirty="0" err="1"/>
              <a:t>підприємством</a:t>
            </a:r>
            <a:r>
              <a:rPr lang="ru-RU" dirty="0"/>
              <a:t> і </a:t>
            </a:r>
            <a:r>
              <a:rPr lang="ru-RU" dirty="0" err="1"/>
              <a:t>науково-дослідною</a:t>
            </a:r>
            <a:r>
              <a:rPr lang="ru-RU" dirty="0"/>
              <a:t> </a:t>
            </a:r>
            <a:r>
              <a:rPr lang="ru-RU" dirty="0" err="1"/>
              <a:t>установою</a:t>
            </a:r>
            <a:r>
              <a:rPr lang="ru-RU" dirty="0"/>
              <a:t>, </a:t>
            </a:r>
            <a:r>
              <a:rPr lang="ru-RU" dirty="0" err="1"/>
              <a:t>спільної</a:t>
            </a:r>
            <a:r>
              <a:rPr lang="ru-RU" dirty="0"/>
              <a:t> </a:t>
            </a:r>
            <a:r>
              <a:rPr lang="ru-RU" dirty="0" err="1"/>
              <a:t>роботи</a:t>
            </a:r>
            <a:r>
              <a:rPr lang="ru-RU" dirty="0"/>
              <a:t> над </a:t>
            </a:r>
            <a:r>
              <a:rPr lang="ru-RU" dirty="0" err="1"/>
              <a:t>дослідницьким</a:t>
            </a:r>
            <a:r>
              <a:rPr lang="ru-RU" dirty="0"/>
              <a:t> </a:t>
            </a:r>
            <a:r>
              <a:rPr lang="ru-RU" dirty="0" err="1"/>
              <a:t>або</a:t>
            </a:r>
            <a:r>
              <a:rPr lang="ru-RU" dirty="0"/>
              <a:t> </a:t>
            </a:r>
            <a:r>
              <a:rPr lang="ru-RU" dirty="0" err="1"/>
              <a:t>інноваційним</a:t>
            </a:r>
            <a:r>
              <a:rPr lang="ru-RU" dirty="0"/>
              <a:t> </a:t>
            </a:r>
            <a:r>
              <a:rPr lang="ru-RU" dirty="0" err="1"/>
              <a:t>проєктом</a:t>
            </a:r>
            <a:r>
              <a:rPr lang="ru-RU" dirty="0"/>
              <a:t>.</a:t>
            </a:r>
          </a:p>
          <a:p>
            <a:pPr algn="just" fontAlgn="base"/>
            <a:r>
              <a:rPr lang="ru-RU" b="1" dirty="0"/>
              <a:t>На </a:t>
            </a:r>
            <a:r>
              <a:rPr lang="ru-RU" b="1" dirty="0" err="1"/>
              <a:t>консультаційні</a:t>
            </a:r>
            <a:r>
              <a:rPr lang="ru-RU" b="1" dirty="0"/>
              <a:t> та </a:t>
            </a:r>
            <a:r>
              <a:rPr lang="ru-RU" b="1" dirty="0" err="1"/>
              <a:t>навчальні</a:t>
            </a:r>
            <a:r>
              <a:rPr lang="ru-RU" b="1" dirty="0"/>
              <a:t> </a:t>
            </a:r>
            <a:r>
              <a:rPr lang="ru-RU" b="1" dirty="0" err="1"/>
              <a:t>послуги</a:t>
            </a:r>
            <a:r>
              <a:rPr lang="ru-RU" b="1" dirty="0"/>
              <a:t>. </a:t>
            </a:r>
            <a:r>
              <a:rPr lang="ru-RU" dirty="0" err="1"/>
              <a:t>Використання</a:t>
            </a:r>
            <a:r>
              <a:rPr lang="ru-RU" dirty="0"/>
              <a:t> </a:t>
            </a:r>
            <a:r>
              <a:rPr lang="ru-RU" dirty="0" err="1"/>
              <a:t>цих</a:t>
            </a:r>
            <a:r>
              <a:rPr lang="ru-RU" dirty="0"/>
              <a:t> </a:t>
            </a:r>
            <a:r>
              <a:rPr lang="ru-RU" dirty="0" err="1"/>
              <a:t>ваучерів</a:t>
            </a:r>
            <a:r>
              <a:rPr lang="ru-RU" dirty="0"/>
              <a:t> </a:t>
            </a:r>
            <a:r>
              <a:rPr lang="ru-RU" dirty="0" err="1"/>
              <a:t>стимулюватиме</a:t>
            </a:r>
            <a:r>
              <a:rPr lang="ru-RU" dirty="0"/>
              <a:t> </a:t>
            </a:r>
            <a:r>
              <a:rPr lang="ru-RU" dirty="0" err="1"/>
              <a:t>набуття</a:t>
            </a:r>
            <a:r>
              <a:rPr lang="ru-RU" dirty="0"/>
              <a:t> </a:t>
            </a:r>
            <a:r>
              <a:rPr lang="ru-RU" dirty="0" err="1"/>
              <a:t>конкретних</a:t>
            </a:r>
            <a:r>
              <a:rPr lang="ru-RU" dirty="0"/>
              <a:t> </a:t>
            </a:r>
            <a:r>
              <a:rPr lang="ru-RU" dirty="0" err="1"/>
              <a:t>навичок</a:t>
            </a:r>
            <a:r>
              <a:rPr lang="ru-RU" dirty="0"/>
              <a:t> МСП, </a:t>
            </a:r>
            <a:r>
              <a:rPr lang="ru-RU" dirty="0" err="1"/>
              <a:t>наприклад</a:t>
            </a:r>
            <a:r>
              <a:rPr lang="ru-RU" dirty="0"/>
              <a:t>, у </a:t>
            </a:r>
            <a:r>
              <a:rPr lang="ru-RU" dirty="0" err="1"/>
              <a:t>сфері</a:t>
            </a:r>
            <a:r>
              <a:rPr lang="ru-RU" dirty="0"/>
              <a:t> </a:t>
            </a:r>
            <a:r>
              <a:rPr lang="ru-RU" dirty="0" err="1"/>
              <a:t>цифровізації</a:t>
            </a:r>
            <a:r>
              <a:rPr lang="ru-RU" dirty="0"/>
              <a:t> </a:t>
            </a:r>
            <a:r>
              <a:rPr lang="ru-RU" dirty="0" err="1"/>
              <a:t>або</a:t>
            </a:r>
            <a:r>
              <a:rPr lang="ru-RU" dirty="0"/>
              <a:t> </a:t>
            </a:r>
            <a:r>
              <a:rPr lang="ru-RU" dirty="0" err="1"/>
              <a:t>інтернаціоналізації</a:t>
            </a:r>
            <a:r>
              <a:rPr lang="ru-RU" dirty="0"/>
              <a:t>, а </a:t>
            </a:r>
            <a:r>
              <a:rPr lang="ru-RU" dirty="0" err="1"/>
              <a:t>також</a:t>
            </a:r>
            <a:r>
              <a:rPr lang="ru-RU" dirty="0"/>
              <a:t> </a:t>
            </a:r>
            <a:r>
              <a:rPr lang="ru-RU" dirty="0" err="1"/>
              <a:t>замовлення</a:t>
            </a:r>
            <a:r>
              <a:rPr lang="ru-RU" dirty="0"/>
              <a:t> </a:t>
            </a:r>
            <a:r>
              <a:rPr lang="ru-RU" dirty="0" err="1"/>
              <a:t>зовнішніх</a:t>
            </a:r>
            <a:r>
              <a:rPr lang="ru-RU" dirty="0"/>
              <a:t> </a:t>
            </a:r>
            <a:r>
              <a:rPr lang="ru-RU" dirty="0" err="1"/>
              <a:t>експертних</a:t>
            </a:r>
            <a:r>
              <a:rPr lang="ru-RU" dirty="0"/>
              <a:t> </a:t>
            </a:r>
            <a:r>
              <a:rPr lang="ru-RU" dirty="0" err="1"/>
              <a:t>консультацій</a:t>
            </a:r>
            <a:r>
              <a:rPr lang="ru-RU" dirty="0"/>
              <a:t> </a:t>
            </a:r>
            <a:r>
              <a:rPr lang="ru-RU" dirty="0" err="1"/>
              <a:t>щодо</a:t>
            </a:r>
            <a:r>
              <a:rPr lang="ru-RU" dirty="0"/>
              <a:t> </a:t>
            </a:r>
            <a:r>
              <a:rPr lang="ru-RU" dirty="0" err="1"/>
              <a:t>трансформації</a:t>
            </a:r>
            <a:r>
              <a:rPr lang="ru-RU" dirty="0"/>
              <a:t> </a:t>
            </a:r>
            <a:r>
              <a:rPr lang="ru-RU" dirty="0" err="1"/>
              <a:t>різних</a:t>
            </a:r>
            <a:r>
              <a:rPr lang="ru-RU" dirty="0"/>
              <a:t> </a:t>
            </a:r>
            <a:r>
              <a:rPr lang="ru-RU" dirty="0" err="1"/>
              <a:t>аспектів</a:t>
            </a:r>
            <a:r>
              <a:rPr lang="ru-RU" dirty="0"/>
              <a:t> </a:t>
            </a:r>
            <a:r>
              <a:rPr lang="ru-RU" dirty="0" err="1"/>
              <a:t>бізнес-моделі</a:t>
            </a:r>
            <a:r>
              <a:rPr lang="ru-RU" dirty="0"/>
              <a:t>.</a:t>
            </a:r>
          </a:p>
          <a:p>
            <a:pPr algn="just"/>
            <a:endParaRPr lang="ru-UA" dirty="0"/>
          </a:p>
        </p:txBody>
      </p:sp>
      <p:sp>
        <p:nvSpPr>
          <p:cNvPr id="6" name="Дата 5">
            <a:extLst>
              <a:ext uri="{FF2B5EF4-FFF2-40B4-BE49-F238E27FC236}">
                <a16:creationId xmlns:a16="http://schemas.microsoft.com/office/drawing/2014/main" id="{F6585333-4DCF-C143-93E9-4A8129BABB8A}"/>
              </a:ext>
            </a:extLst>
          </p:cNvPr>
          <p:cNvSpPr>
            <a:spLocks noGrp="1"/>
          </p:cNvSpPr>
          <p:nvPr>
            <p:ph type="dt" sz="half" idx="10"/>
          </p:nvPr>
        </p:nvSpPr>
        <p:spPr/>
        <p:txBody>
          <a:bodyPr/>
          <a:lstStyle/>
          <a:p>
            <a:fld id="{2F17F9D0-6633-1D4E-A4F0-45CAD3D95F1B}" type="datetime1">
              <a:rPr lang="ru-RU" smtClean="0"/>
              <a:t>10.10.2025</a:t>
            </a:fld>
            <a:endParaRPr lang="ru-UA"/>
          </a:p>
        </p:txBody>
      </p:sp>
      <p:sp>
        <p:nvSpPr>
          <p:cNvPr id="8" name="Нижний колонтитул 7">
            <a:extLst>
              <a:ext uri="{FF2B5EF4-FFF2-40B4-BE49-F238E27FC236}">
                <a16:creationId xmlns:a16="http://schemas.microsoft.com/office/drawing/2014/main" id="{0D1C45D0-10ED-2247-BE70-1EA136F11D20}"/>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A19E6A25-55AE-2C49-8400-0E983C8DC16A}"/>
              </a:ext>
            </a:extLst>
          </p:cNvPr>
          <p:cNvSpPr>
            <a:spLocks noGrp="1"/>
          </p:cNvSpPr>
          <p:nvPr>
            <p:ph type="sldNum" sz="quarter" idx="12"/>
          </p:nvPr>
        </p:nvSpPr>
        <p:spPr/>
        <p:txBody>
          <a:bodyPr/>
          <a:lstStyle/>
          <a:p>
            <a:fld id="{F553EFBA-7824-AA44-BC0C-2574B54A2861}" type="slidenum">
              <a:rPr lang="ru-UA" smtClean="0"/>
              <a:t>11</a:t>
            </a:fld>
            <a:endParaRPr lang="ru-UA"/>
          </a:p>
        </p:txBody>
      </p:sp>
    </p:spTree>
    <p:extLst>
      <p:ext uri="{BB962C8B-B14F-4D97-AF65-F5344CB8AC3E}">
        <p14:creationId xmlns:p14="http://schemas.microsoft.com/office/powerpoint/2010/main" val="344930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397899D-9101-5DEC-24AE-11B40A370AA3}"/>
              </a:ext>
            </a:extLst>
          </p:cNvPr>
          <p:cNvSpPr>
            <a:spLocks noGrp="1"/>
          </p:cNvSpPr>
          <p:nvPr>
            <p:ph idx="1"/>
          </p:nvPr>
        </p:nvSpPr>
        <p:spPr>
          <a:xfrm>
            <a:off x="838200" y="485775"/>
            <a:ext cx="7752463" cy="5691188"/>
          </a:xfrm>
        </p:spPr>
        <p:txBody>
          <a:bodyPr>
            <a:normAutofit fontScale="92500" lnSpcReduction="20000"/>
          </a:bodyPr>
          <a:lstStyle/>
          <a:p>
            <a:pPr algn="just" fontAlgn="base"/>
            <a:r>
              <a:rPr lang="ru-RU" dirty="0" err="1"/>
              <a:t>Ваучерні</a:t>
            </a:r>
            <a:r>
              <a:rPr lang="ru-RU" dirty="0"/>
              <a:t> </a:t>
            </a:r>
            <a:r>
              <a:rPr lang="ru-RU" dirty="0" err="1"/>
              <a:t>схеми</a:t>
            </a:r>
            <a:r>
              <a:rPr lang="ru-RU" dirty="0"/>
              <a:t> </a:t>
            </a:r>
            <a:r>
              <a:rPr lang="ru-RU" dirty="0" err="1"/>
              <a:t>допоможуть</a:t>
            </a:r>
            <a:r>
              <a:rPr lang="ru-RU" dirty="0"/>
              <a:t> </a:t>
            </a:r>
            <a:r>
              <a:rPr lang="ru-RU" dirty="0" err="1"/>
              <a:t>подолати</a:t>
            </a:r>
            <a:r>
              <a:rPr lang="ru-RU" dirty="0"/>
              <a:t> </a:t>
            </a:r>
            <a:r>
              <a:rPr lang="ru-RU" dirty="0" err="1"/>
              <a:t>небажання</a:t>
            </a:r>
            <a:r>
              <a:rPr lang="ru-RU" dirty="0"/>
              <a:t> </a:t>
            </a:r>
            <a:r>
              <a:rPr lang="ru-RU" dirty="0" err="1"/>
              <a:t>підприємств</a:t>
            </a:r>
            <a:r>
              <a:rPr lang="ru-RU" dirty="0"/>
              <a:t> </a:t>
            </a:r>
            <a:r>
              <a:rPr lang="ru-RU" dirty="0" err="1"/>
              <a:t>країн</a:t>
            </a:r>
            <a:r>
              <a:rPr lang="ru-RU" dirty="0"/>
              <a:t> ЄС </a:t>
            </a:r>
            <a:r>
              <a:rPr lang="ru-RU" dirty="0" err="1"/>
              <a:t>шукати</a:t>
            </a:r>
            <a:r>
              <a:rPr lang="ru-RU" dirty="0"/>
              <a:t> </a:t>
            </a:r>
            <a:r>
              <a:rPr lang="ru-RU" dirty="0" err="1"/>
              <a:t>партнерів</a:t>
            </a:r>
            <a:r>
              <a:rPr lang="ru-RU" dirty="0"/>
              <a:t> в </a:t>
            </a:r>
            <a:r>
              <a:rPr lang="ru-RU" dirty="0" err="1"/>
              <a:t>Україні</a:t>
            </a:r>
            <a:r>
              <a:rPr lang="ru-RU" dirty="0"/>
              <a:t> в </a:t>
            </a:r>
            <a:r>
              <a:rPr lang="ru-RU" dirty="0" err="1"/>
              <a:t>нинішніх</a:t>
            </a:r>
            <a:r>
              <a:rPr lang="ru-RU" dirty="0"/>
              <a:t> </a:t>
            </a:r>
            <a:r>
              <a:rPr lang="ru-RU" dirty="0" err="1"/>
              <a:t>умовах</a:t>
            </a:r>
            <a:r>
              <a:rPr lang="ru-RU" dirty="0"/>
              <a:t>, </a:t>
            </a:r>
            <a:r>
              <a:rPr lang="ru-RU" dirty="0" err="1"/>
              <a:t>збільшити</a:t>
            </a:r>
            <a:r>
              <a:rPr lang="ru-RU" dirty="0"/>
              <a:t> доходи </a:t>
            </a:r>
            <a:r>
              <a:rPr lang="ru-RU" dirty="0" err="1"/>
              <a:t>українського</a:t>
            </a:r>
            <a:r>
              <a:rPr lang="ru-RU" dirty="0"/>
              <a:t> </a:t>
            </a:r>
            <a:r>
              <a:rPr lang="ru-RU" dirty="0" err="1"/>
              <a:t>бізнесу</a:t>
            </a:r>
            <a:r>
              <a:rPr lang="ru-RU" dirty="0"/>
              <a:t> та </a:t>
            </a:r>
            <a:r>
              <a:rPr lang="ru-RU" dirty="0" err="1"/>
              <a:t>започаткувати</a:t>
            </a:r>
            <a:r>
              <a:rPr lang="ru-RU" dirty="0"/>
              <a:t> </a:t>
            </a:r>
            <a:r>
              <a:rPr lang="ru-RU" dirty="0" err="1"/>
              <a:t>довгострокову</a:t>
            </a:r>
            <a:r>
              <a:rPr lang="ru-RU" dirty="0"/>
              <a:t> </a:t>
            </a:r>
            <a:r>
              <a:rPr lang="ru-RU" dirty="0" err="1"/>
              <a:t>співпрацю</a:t>
            </a:r>
            <a:r>
              <a:rPr lang="ru-RU" dirty="0"/>
              <a:t>. </a:t>
            </a:r>
            <a:r>
              <a:rPr lang="ru-RU" dirty="0" err="1"/>
              <a:t>Це</a:t>
            </a:r>
            <a:r>
              <a:rPr lang="ru-RU" dirty="0"/>
              <a:t> </a:t>
            </a:r>
            <a:r>
              <a:rPr lang="ru-RU" dirty="0" err="1"/>
              <a:t>також</a:t>
            </a:r>
            <a:r>
              <a:rPr lang="ru-RU" dirty="0"/>
              <a:t> </a:t>
            </a:r>
            <a:r>
              <a:rPr lang="ru-RU" dirty="0" err="1"/>
              <a:t>сприятиме</a:t>
            </a:r>
            <a:r>
              <a:rPr lang="ru-RU" dirty="0"/>
              <a:t> </a:t>
            </a:r>
            <a:r>
              <a:rPr lang="ru-RU" dirty="0" err="1"/>
              <a:t>переорієнтації</a:t>
            </a:r>
            <a:r>
              <a:rPr lang="ru-RU" dirty="0"/>
              <a:t> </a:t>
            </a:r>
            <a:r>
              <a:rPr lang="ru-RU" dirty="0" err="1"/>
              <a:t>вітчизняних</a:t>
            </a:r>
            <a:r>
              <a:rPr lang="ru-RU" dirty="0"/>
              <a:t> </a:t>
            </a:r>
            <a:r>
              <a:rPr lang="ru-RU" dirty="0" err="1"/>
              <a:t>підприємців</a:t>
            </a:r>
            <a:r>
              <a:rPr lang="ru-RU" dirty="0"/>
              <a:t> на ринки і </a:t>
            </a:r>
            <a:r>
              <a:rPr lang="ru-RU" dirty="0" err="1"/>
              <a:t>партнерів</a:t>
            </a:r>
            <a:r>
              <a:rPr lang="ru-RU" dirty="0"/>
              <a:t> </a:t>
            </a:r>
            <a:r>
              <a:rPr lang="ru-RU" dirty="0" err="1"/>
              <a:t>із</a:t>
            </a:r>
            <a:r>
              <a:rPr lang="ru-RU" dirty="0"/>
              <a:t> </a:t>
            </a:r>
            <a:r>
              <a:rPr lang="ru-RU" dirty="0" err="1"/>
              <a:t>країн</a:t>
            </a:r>
            <a:r>
              <a:rPr lang="ru-RU" dirty="0"/>
              <a:t> </a:t>
            </a:r>
            <a:r>
              <a:rPr lang="ru-RU" dirty="0" err="1"/>
              <a:t>Євросоюзу</a:t>
            </a:r>
            <a:r>
              <a:rPr lang="ru-RU" dirty="0"/>
              <a:t>.</a:t>
            </a:r>
          </a:p>
          <a:p>
            <a:pPr algn="just" fontAlgn="base"/>
            <a:r>
              <a:rPr lang="ru-RU" dirty="0" err="1"/>
              <a:t>Аргументи</a:t>
            </a:r>
            <a:r>
              <a:rPr lang="ru-RU" dirty="0"/>
              <a:t> </a:t>
            </a:r>
            <a:r>
              <a:rPr lang="ru-RU" dirty="0" err="1"/>
              <a:t>щодо</a:t>
            </a:r>
            <a:r>
              <a:rPr lang="ru-RU" dirty="0"/>
              <a:t> </a:t>
            </a:r>
            <a:r>
              <a:rPr lang="ru-RU" dirty="0" err="1"/>
              <a:t>підтримки</a:t>
            </a:r>
            <a:r>
              <a:rPr lang="ru-RU" dirty="0"/>
              <a:t> </a:t>
            </a:r>
            <a:r>
              <a:rPr lang="ru-RU" dirty="0" err="1"/>
              <a:t>міжнародної</a:t>
            </a:r>
            <a:r>
              <a:rPr lang="ru-RU" dirty="0"/>
              <a:t> </a:t>
            </a:r>
            <a:r>
              <a:rPr lang="ru-RU" dirty="0" err="1"/>
              <a:t>співпраці</a:t>
            </a:r>
            <a:r>
              <a:rPr lang="ru-RU" dirty="0"/>
              <a:t> з </a:t>
            </a:r>
            <a:r>
              <a:rPr lang="ru-RU" dirty="0" err="1"/>
              <a:t>українським</a:t>
            </a:r>
            <a:r>
              <a:rPr lang="ru-RU" dirty="0"/>
              <a:t> </a:t>
            </a:r>
            <a:r>
              <a:rPr lang="ru-RU" dirty="0" err="1"/>
              <a:t>бізнесом</a:t>
            </a:r>
            <a:r>
              <a:rPr lang="ru-RU" dirty="0"/>
              <a:t> не </a:t>
            </a:r>
            <a:r>
              <a:rPr lang="ru-RU" dirty="0" err="1"/>
              <a:t>теоретичні</a:t>
            </a:r>
            <a:r>
              <a:rPr lang="ru-RU" dirty="0"/>
              <a:t>. </a:t>
            </a:r>
            <a:r>
              <a:rPr lang="ru-RU" dirty="0" err="1"/>
              <a:t>Інститут</a:t>
            </a:r>
            <a:r>
              <a:rPr lang="ru-RU" dirty="0"/>
              <a:t> маркетингу </a:t>
            </a:r>
            <a:r>
              <a:rPr lang="ru-RU" dirty="0" err="1"/>
              <a:t>Естонії</a:t>
            </a:r>
            <a:r>
              <a:rPr lang="ru-RU" dirty="0"/>
              <a:t> в </a:t>
            </a:r>
            <a:r>
              <a:rPr lang="ru-RU" dirty="0" err="1"/>
              <a:t>співпраці</a:t>
            </a:r>
            <a:r>
              <a:rPr lang="ru-RU" dirty="0"/>
              <a:t> з </a:t>
            </a:r>
            <a:r>
              <a:rPr lang="ru-RU" dirty="0" err="1"/>
              <a:t>Офісом</a:t>
            </a:r>
            <a:r>
              <a:rPr lang="ru-RU" dirty="0"/>
              <a:t> з </a:t>
            </a:r>
            <a:r>
              <a:rPr lang="ru-RU" dirty="0" err="1"/>
              <a:t>розвитку</a:t>
            </a:r>
            <a:r>
              <a:rPr lang="ru-RU" dirty="0"/>
              <a:t> </a:t>
            </a:r>
            <a:r>
              <a:rPr lang="ru-RU" dirty="0" err="1"/>
              <a:t>підприємництва</a:t>
            </a:r>
            <a:r>
              <a:rPr lang="ru-RU" dirty="0"/>
              <a:t> та </a:t>
            </a:r>
            <a:r>
              <a:rPr lang="ru-RU" dirty="0" err="1"/>
              <a:t>експорту</a:t>
            </a:r>
            <a:r>
              <a:rPr lang="ru-RU" dirty="0"/>
              <a:t> </a:t>
            </a:r>
            <a:r>
              <a:rPr lang="ru-RU" dirty="0" err="1"/>
              <a:t>України</a:t>
            </a:r>
            <a:r>
              <a:rPr lang="ru-RU" dirty="0"/>
              <a:t> запустили </a:t>
            </a:r>
            <a:r>
              <a:rPr lang="ru-RU" dirty="0">
                <a:hlinkClick r:id="rId2"/>
              </a:rPr>
              <a:t>проєкт</a:t>
            </a:r>
            <a:r>
              <a:rPr lang="ru-RU" dirty="0"/>
              <a:t> з </a:t>
            </a:r>
            <a:r>
              <a:rPr lang="ru-RU" dirty="0" err="1"/>
              <a:t>підтримки</a:t>
            </a:r>
            <a:r>
              <a:rPr lang="ru-RU" dirty="0"/>
              <a:t> </a:t>
            </a:r>
            <a:r>
              <a:rPr lang="ru-RU" dirty="0" err="1"/>
              <a:t>українських</a:t>
            </a:r>
            <a:r>
              <a:rPr lang="ru-RU" dirty="0"/>
              <a:t> </a:t>
            </a:r>
            <a:r>
              <a:rPr lang="ru-RU" dirty="0" err="1"/>
              <a:t>компаній</a:t>
            </a:r>
            <a:r>
              <a:rPr lang="ru-RU" dirty="0"/>
              <a:t>, </a:t>
            </a:r>
            <a:r>
              <a:rPr lang="ru-RU" dirty="0" err="1"/>
              <a:t>які</a:t>
            </a:r>
            <a:r>
              <a:rPr lang="ru-RU" dirty="0"/>
              <a:t> </a:t>
            </a:r>
            <a:r>
              <a:rPr lang="ru-RU" dirty="0" err="1"/>
              <a:t>зможуть</a:t>
            </a:r>
            <a:r>
              <a:rPr lang="ru-RU" dirty="0"/>
              <a:t> </a:t>
            </a:r>
            <a:r>
              <a:rPr lang="ru-RU" dirty="0" err="1"/>
              <a:t>дистанційно</a:t>
            </a:r>
            <a:r>
              <a:rPr lang="ru-RU" dirty="0"/>
              <a:t> </a:t>
            </a:r>
            <a:r>
              <a:rPr lang="ru-RU" dirty="0" err="1"/>
              <a:t>надавати</a:t>
            </a:r>
            <a:r>
              <a:rPr lang="ru-RU" dirty="0"/>
              <a:t> </a:t>
            </a:r>
            <a:r>
              <a:rPr lang="ru-RU" dirty="0" err="1"/>
              <a:t>послуги</a:t>
            </a:r>
            <a:r>
              <a:rPr lang="ru-RU" dirty="0"/>
              <a:t> </a:t>
            </a:r>
            <a:r>
              <a:rPr lang="ru-RU" dirty="0" err="1"/>
              <a:t>іноземним</a:t>
            </a:r>
            <a:r>
              <a:rPr lang="ru-RU" dirty="0"/>
              <a:t> </a:t>
            </a:r>
            <a:r>
              <a:rPr lang="ru-RU" dirty="0" err="1"/>
              <a:t>підприємцям</a:t>
            </a:r>
            <a:r>
              <a:rPr lang="ru-RU" dirty="0"/>
              <a:t>.</a:t>
            </a:r>
          </a:p>
          <a:p>
            <a:pPr algn="just" fontAlgn="base"/>
            <a:r>
              <a:rPr lang="ru-RU" dirty="0"/>
              <a:t>Мета </a:t>
            </a:r>
            <a:r>
              <a:rPr lang="ru-RU" dirty="0" err="1"/>
              <a:t>проєкту</a:t>
            </a:r>
            <a:r>
              <a:rPr lang="ru-RU" dirty="0"/>
              <a:t> – </a:t>
            </a:r>
            <a:r>
              <a:rPr lang="ru-RU" dirty="0" err="1"/>
              <a:t>допомогти</a:t>
            </a:r>
            <a:r>
              <a:rPr lang="ru-RU" dirty="0"/>
              <a:t> </a:t>
            </a:r>
            <a:r>
              <a:rPr lang="ru-RU" dirty="0" err="1"/>
              <a:t>українському</a:t>
            </a:r>
            <a:r>
              <a:rPr lang="ru-RU" dirty="0"/>
              <a:t> </a:t>
            </a:r>
            <a:r>
              <a:rPr lang="ru-RU" dirty="0" err="1"/>
              <a:t>бізнесу</a:t>
            </a:r>
            <a:r>
              <a:rPr lang="ru-RU" dirty="0"/>
              <a:t> </a:t>
            </a:r>
            <a:r>
              <a:rPr lang="ru-RU" dirty="0" err="1"/>
              <a:t>започаткувати</a:t>
            </a:r>
            <a:r>
              <a:rPr lang="ru-RU" dirty="0"/>
              <a:t> </a:t>
            </a:r>
            <a:r>
              <a:rPr lang="ru-RU" dirty="0" err="1"/>
              <a:t>співпрацю</a:t>
            </a:r>
            <a:r>
              <a:rPr lang="ru-RU" dirty="0"/>
              <a:t> з </a:t>
            </a:r>
            <a:r>
              <a:rPr lang="ru-RU" dirty="0" err="1"/>
              <a:t>міжнародними</a:t>
            </a:r>
            <a:r>
              <a:rPr lang="ru-RU" dirty="0"/>
              <a:t> партнерами на ринку </a:t>
            </a:r>
            <a:r>
              <a:rPr lang="ru-RU" dirty="0" err="1"/>
              <a:t>Євросоюзу</a:t>
            </a:r>
            <a:r>
              <a:rPr lang="ru-RU" dirty="0"/>
              <a:t>, а </a:t>
            </a:r>
            <a:r>
              <a:rPr lang="ru-RU" dirty="0" err="1"/>
              <a:t>іноземним</a:t>
            </a:r>
            <a:r>
              <a:rPr lang="ru-RU" dirty="0"/>
              <a:t> </a:t>
            </a:r>
            <a:r>
              <a:rPr lang="ru-RU" dirty="0" err="1"/>
              <a:t>компаніям</a:t>
            </a:r>
            <a:r>
              <a:rPr lang="ru-RU" dirty="0"/>
              <a:t> – </a:t>
            </a:r>
            <a:r>
              <a:rPr lang="ru-RU" dirty="0" err="1"/>
              <a:t>отримати</a:t>
            </a:r>
            <a:r>
              <a:rPr lang="ru-RU" dirty="0"/>
              <a:t> </a:t>
            </a:r>
            <a:r>
              <a:rPr lang="ru-RU" dirty="0" err="1"/>
              <a:t>послуги</a:t>
            </a:r>
            <a:r>
              <a:rPr lang="ru-RU" dirty="0"/>
              <a:t> </a:t>
            </a:r>
            <a:r>
              <a:rPr lang="ru-RU" dirty="0" err="1"/>
              <a:t>від</a:t>
            </a:r>
            <a:r>
              <a:rPr lang="ru-RU" dirty="0"/>
              <a:t> </a:t>
            </a:r>
            <a:r>
              <a:rPr lang="ru-RU" dirty="0" err="1"/>
              <a:t>кваліфікованих</a:t>
            </a:r>
            <a:r>
              <a:rPr lang="ru-RU" dirty="0"/>
              <a:t> </a:t>
            </a:r>
            <a:r>
              <a:rPr lang="ru-RU" dirty="0" err="1"/>
              <a:t>спеціалістів</a:t>
            </a:r>
            <a:r>
              <a:rPr lang="ru-RU" dirty="0"/>
              <a:t> з </a:t>
            </a:r>
            <a:r>
              <a:rPr lang="ru-RU" dirty="0" err="1"/>
              <a:t>України</a:t>
            </a:r>
            <a:r>
              <a:rPr lang="ru-RU" dirty="0"/>
              <a:t>.</a:t>
            </a:r>
          </a:p>
          <a:p>
            <a:pPr algn="just"/>
            <a:endParaRPr lang="ru-UA" dirty="0"/>
          </a:p>
        </p:txBody>
      </p:sp>
      <p:sp>
        <p:nvSpPr>
          <p:cNvPr id="5" name="Дата 4">
            <a:extLst>
              <a:ext uri="{FF2B5EF4-FFF2-40B4-BE49-F238E27FC236}">
                <a16:creationId xmlns:a16="http://schemas.microsoft.com/office/drawing/2014/main" id="{0EA79C4A-0967-9844-9245-AAD1544076B1}"/>
              </a:ext>
            </a:extLst>
          </p:cNvPr>
          <p:cNvSpPr>
            <a:spLocks noGrp="1"/>
          </p:cNvSpPr>
          <p:nvPr>
            <p:ph type="dt" sz="half" idx="10"/>
          </p:nvPr>
        </p:nvSpPr>
        <p:spPr/>
        <p:txBody>
          <a:bodyPr/>
          <a:lstStyle/>
          <a:p>
            <a:fld id="{3601615C-DCF5-9B42-8E67-4105F52243B4}" type="datetime1">
              <a:rPr lang="ru-RU" smtClean="0"/>
              <a:t>10.10.2025</a:t>
            </a:fld>
            <a:endParaRPr lang="ru-UA"/>
          </a:p>
        </p:txBody>
      </p:sp>
      <p:sp>
        <p:nvSpPr>
          <p:cNvPr id="7" name="Нижний колонтитул 6">
            <a:extLst>
              <a:ext uri="{FF2B5EF4-FFF2-40B4-BE49-F238E27FC236}">
                <a16:creationId xmlns:a16="http://schemas.microsoft.com/office/drawing/2014/main" id="{674FE874-0544-8145-A964-0657908D1C46}"/>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6BB83334-A29C-CB40-9E0E-C768A89DC6DB}"/>
              </a:ext>
            </a:extLst>
          </p:cNvPr>
          <p:cNvSpPr>
            <a:spLocks noGrp="1"/>
          </p:cNvSpPr>
          <p:nvPr>
            <p:ph type="sldNum" sz="quarter" idx="12"/>
          </p:nvPr>
        </p:nvSpPr>
        <p:spPr/>
        <p:txBody>
          <a:bodyPr/>
          <a:lstStyle/>
          <a:p>
            <a:fld id="{F553EFBA-7824-AA44-BC0C-2574B54A2861}" type="slidenum">
              <a:rPr lang="ru-UA" smtClean="0"/>
              <a:t>12</a:t>
            </a:fld>
            <a:endParaRPr lang="ru-UA"/>
          </a:p>
        </p:txBody>
      </p:sp>
    </p:spTree>
    <p:extLst>
      <p:ext uri="{BB962C8B-B14F-4D97-AF65-F5344CB8AC3E}">
        <p14:creationId xmlns:p14="http://schemas.microsoft.com/office/powerpoint/2010/main" val="1185740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A8F7A08-A0D0-2845-7B8D-368A2119971F}"/>
              </a:ext>
            </a:extLst>
          </p:cNvPr>
          <p:cNvSpPr>
            <a:spLocks noGrp="1"/>
          </p:cNvSpPr>
          <p:nvPr>
            <p:ph idx="1"/>
          </p:nvPr>
        </p:nvSpPr>
        <p:spPr>
          <a:xfrm>
            <a:off x="652462" y="268288"/>
            <a:ext cx="10515600" cy="3032125"/>
          </a:xfrm>
        </p:spPr>
        <p:txBody>
          <a:bodyPr/>
          <a:lstStyle/>
          <a:p>
            <a:pPr algn="just" fontAlgn="base"/>
            <a:r>
              <a:rPr lang="ru-RU" dirty="0" err="1"/>
              <a:t>Оскільки</a:t>
            </a:r>
            <a:r>
              <a:rPr lang="ru-RU" dirty="0"/>
              <a:t> </a:t>
            </a:r>
            <a:r>
              <a:rPr lang="ru-RU" dirty="0" err="1"/>
              <a:t>пропозиції</a:t>
            </a:r>
            <a:r>
              <a:rPr lang="ru-RU" dirty="0"/>
              <a:t> </a:t>
            </a:r>
            <a:r>
              <a:rPr lang="ru-RU" dirty="0" err="1"/>
              <a:t>базуються</a:t>
            </a:r>
            <a:r>
              <a:rPr lang="ru-RU" dirty="0"/>
              <a:t> на </a:t>
            </a:r>
            <a:r>
              <a:rPr lang="ru-RU" dirty="0" err="1"/>
              <a:t>чинних</a:t>
            </a:r>
            <a:r>
              <a:rPr lang="ru-RU" dirty="0"/>
              <a:t> </a:t>
            </a:r>
            <a:r>
              <a:rPr lang="ru-RU" dirty="0" err="1"/>
              <a:t>інструментах</a:t>
            </a:r>
            <a:r>
              <a:rPr lang="ru-RU" dirty="0"/>
              <a:t> ЄС, </a:t>
            </a:r>
            <a:r>
              <a:rPr lang="ru-RU" dirty="0" err="1"/>
              <a:t>їх</a:t>
            </a:r>
            <a:r>
              <a:rPr lang="ru-RU" dirty="0"/>
              <a:t> буде легко </a:t>
            </a:r>
            <a:r>
              <a:rPr lang="ru-RU" dirty="0" err="1"/>
              <a:t>модернізувати</a:t>
            </a:r>
            <a:r>
              <a:rPr lang="ru-RU" dirty="0"/>
              <a:t> і </a:t>
            </a:r>
            <a:r>
              <a:rPr lang="ru-RU" dirty="0" err="1"/>
              <a:t>запровадити</a:t>
            </a:r>
            <a:r>
              <a:rPr lang="ru-RU" dirty="0"/>
              <a:t>, просто включивши </a:t>
            </a:r>
            <a:r>
              <a:rPr lang="ru-RU" dirty="0" err="1"/>
              <a:t>Україну</a:t>
            </a:r>
            <a:r>
              <a:rPr lang="ru-RU" dirty="0"/>
              <a:t> як </a:t>
            </a:r>
            <a:r>
              <a:rPr lang="ru-RU" dirty="0" err="1"/>
              <a:t>бенефіціара</a:t>
            </a:r>
            <a:r>
              <a:rPr lang="ru-RU" dirty="0"/>
              <a:t>.</a:t>
            </a:r>
          </a:p>
          <a:p>
            <a:pPr algn="just" fontAlgn="base"/>
            <a:r>
              <a:rPr lang="ru-RU" dirty="0" err="1"/>
              <a:t>Технічні</a:t>
            </a:r>
            <a:r>
              <a:rPr lang="ru-RU" dirty="0"/>
              <a:t> </a:t>
            </a:r>
            <a:r>
              <a:rPr lang="ru-RU" dirty="0" err="1"/>
              <a:t>моменти</a:t>
            </a:r>
            <a:r>
              <a:rPr lang="ru-RU" dirty="0"/>
              <a:t> </a:t>
            </a:r>
            <a:r>
              <a:rPr lang="ru-RU" dirty="0" err="1"/>
              <a:t>підтримки</a:t>
            </a:r>
            <a:r>
              <a:rPr lang="ru-RU" dirty="0"/>
              <a:t> </a:t>
            </a:r>
            <a:r>
              <a:rPr lang="ru-RU" dirty="0" err="1"/>
              <a:t>можна</a:t>
            </a:r>
            <a:r>
              <a:rPr lang="ru-RU" dirty="0"/>
              <a:t> </a:t>
            </a:r>
            <a:r>
              <a:rPr lang="ru-RU" dirty="0" err="1"/>
              <a:t>вдосконалити</a:t>
            </a:r>
            <a:r>
              <a:rPr lang="ru-RU" dirty="0"/>
              <a:t> в </a:t>
            </a:r>
            <a:r>
              <a:rPr lang="ru-RU" dirty="0" err="1"/>
              <a:t>процесі</a:t>
            </a:r>
            <a:r>
              <a:rPr lang="ru-RU" dirty="0"/>
              <a:t> </a:t>
            </a:r>
            <a:r>
              <a:rPr lang="ru-RU" dirty="0" err="1"/>
              <a:t>діалогу</a:t>
            </a:r>
            <a:r>
              <a:rPr lang="ru-RU" dirty="0"/>
              <a:t> </a:t>
            </a:r>
            <a:r>
              <a:rPr lang="ru-RU" dirty="0" err="1"/>
              <a:t>між</a:t>
            </a:r>
            <a:r>
              <a:rPr lang="ru-RU" dirty="0"/>
              <a:t> стейкхолдерами </a:t>
            </a:r>
            <a:r>
              <a:rPr lang="ru-RU" dirty="0" err="1"/>
              <a:t>України</a:t>
            </a:r>
            <a:r>
              <a:rPr lang="ru-RU" dirty="0"/>
              <a:t> та ЄС, </a:t>
            </a:r>
            <a:r>
              <a:rPr lang="ru-RU" dirty="0" err="1"/>
              <a:t>наприклад</a:t>
            </a:r>
            <a:r>
              <a:rPr lang="ru-RU" dirty="0"/>
              <a:t>, </a:t>
            </a:r>
            <a:r>
              <a:rPr lang="ru-RU" dirty="0" err="1"/>
              <a:t>між</a:t>
            </a:r>
            <a:r>
              <a:rPr lang="ru-RU" dirty="0"/>
              <a:t> </a:t>
            </a:r>
            <a:r>
              <a:rPr lang="ru-RU" dirty="0" err="1"/>
              <a:t>Кабміном</a:t>
            </a:r>
            <a:r>
              <a:rPr lang="ru-RU" dirty="0"/>
              <a:t> і </a:t>
            </a:r>
            <a:r>
              <a:rPr lang="ru-RU" dirty="0" err="1"/>
              <a:t>бізнес-асоціаціями</a:t>
            </a:r>
            <a:r>
              <a:rPr lang="ru-RU" dirty="0"/>
              <a:t>. Але </a:t>
            </a:r>
            <a:r>
              <a:rPr lang="ru-RU" dirty="0" err="1"/>
              <a:t>спочатку</a:t>
            </a:r>
            <a:r>
              <a:rPr lang="ru-RU" dirty="0"/>
              <a:t> </a:t>
            </a:r>
            <a:r>
              <a:rPr lang="ru-RU" dirty="0" err="1"/>
              <a:t>потрібно</a:t>
            </a:r>
            <a:r>
              <a:rPr lang="ru-RU" dirty="0"/>
              <a:t> </a:t>
            </a:r>
            <a:r>
              <a:rPr lang="ru-RU" dirty="0" err="1"/>
              <a:t>ухвалити</a:t>
            </a:r>
            <a:r>
              <a:rPr lang="ru-RU" dirty="0"/>
              <a:t> </a:t>
            </a:r>
            <a:r>
              <a:rPr lang="ru-RU" dirty="0" err="1"/>
              <a:t>відповідне</a:t>
            </a:r>
            <a:r>
              <a:rPr lang="ru-RU" dirty="0"/>
              <a:t> </a:t>
            </a:r>
            <a:r>
              <a:rPr lang="ru-RU" dirty="0" err="1"/>
              <a:t>рішення</a:t>
            </a:r>
            <a:r>
              <a:rPr lang="ru-RU" dirty="0"/>
              <a:t> на </a:t>
            </a:r>
            <a:r>
              <a:rPr lang="ru-RU" dirty="0" err="1"/>
              <a:t>політичному</a:t>
            </a:r>
            <a:r>
              <a:rPr lang="ru-RU" dirty="0"/>
              <a:t> </a:t>
            </a:r>
            <a:r>
              <a:rPr lang="ru-RU" dirty="0" err="1"/>
              <a:t>рівні</a:t>
            </a:r>
            <a:r>
              <a:rPr lang="ru-RU" dirty="0"/>
              <a:t>.</a:t>
            </a:r>
          </a:p>
          <a:p>
            <a:endParaRPr lang="ru-UA" dirty="0"/>
          </a:p>
        </p:txBody>
      </p:sp>
      <p:sp>
        <p:nvSpPr>
          <p:cNvPr id="6" name="Дата 5">
            <a:extLst>
              <a:ext uri="{FF2B5EF4-FFF2-40B4-BE49-F238E27FC236}">
                <a16:creationId xmlns:a16="http://schemas.microsoft.com/office/drawing/2014/main" id="{871959DD-3E19-D543-A400-A04DA362BDBA}"/>
              </a:ext>
            </a:extLst>
          </p:cNvPr>
          <p:cNvSpPr>
            <a:spLocks noGrp="1"/>
          </p:cNvSpPr>
          <p:nvPr>
            <p:ph type="dt" sz="half" idx="10"/>
          </p:nvPr>
        </p:nvSpPr>
        <p:spPr/>
        <p:txBody>
          <a:bodyPr/>
          <a:lstStyle/>
          <a:p>
            <a:fld id="{74C535FA-3FD0-6946-B279-2B32F64378A5}" type="datetime1">
              <a:rPr lang="ru-RU" smtClean="0"/>
              <a:t>10.10.2025</a:t>
            </a:fld>
            <a:endParaRPr lang="ru-UA"/>
          </a:p>
        </p:txBody>
      </p:sp>
      <p:sp>
        <p:nvSpPr>
          <p:cNvPr id="10" name="Нижний колонтитул 9">
            <a:extLst>
              <a:ext uri="{FF2B5EF4-FFF2-40B4-BE49-F238E27FC236}">
                <a16:creationId xmlns:a16="http://schemas.microsoft.com/office/drawing/2014/main" id="{F3131D40-6A1A-6441-924F-E642C3FCFB5D}"/>
              </a:ext>
            </a:extLst>
          </p:cNvPr>
          <p:cNvSpPr>
            <a:spLocks noGrp="1"/>
          </p:cNvSpPr>
          <p:nvPr>
            <p:ph type="ftr" sz="quarter" idx="11"/>
          </p:nvPr>
        </p:nvSpPr>
        <p:spPr/>
        <p:txBody>
          <a:bodyPr/>
          <a:lstStyle/>
          <a:p>
            <a:r>
              <a:rPr lang="ru-RU"/>
              <a:t>Павлюк Т.С. к.е.н.,доц.</a:t>
            </a:r>
            <a:endParaRPr lang="ru-UA"/>
          </a:p>
        </p:txBody>
      </p:sp>
      <p:sp>
        <p:nvSpPr>
          <p:cNvPr id="8" name="Номер слайда 7">
            <a:extLst>
              <a:ext uri="{FF2B5EF4-FFF2-40B4-BE49-F238E27FC236}">
                <a16:creationId xmlns:a16="http://schemas.microsoft.com/office/drawing/2014/main" id="{FBACAFD2-26E8-B142-BDAF-C66DDED65005}"/>
              </a:ext>
            </a:extLst>
          </p:cNvPr>
          <p:cNvSpPr>
            <a:spLocks noGrp="1"/>
          </p:cNvSpPr>
          <p:nvPr>
            <p:ph type="sldNum" sz="quarter" idx="12"/>
          </p:nvPr>
        </p:nvSpPr>
        <p:spPr/>
        <p:txBody>
          <a:bodyPr/>
          <a:lstStyle/>
          <a:p>
            <a:fld id="{F553EFBA-7824-AA44-BC0C-2574B54A2861}" type="slidenum">
              <a:rPr lang="ru-UA" smtClean="0"/>
              <a:t>13</a:t>
            </a:fld>
            <a:endParaRPr lang="ru-UA"/>
          </a:p>
        </p:txBody>
      </p:sp>
      <p:sp>
        <p:nvSpPr>
          <p:cNvPr id="4" name="Прямоугольник 3">
            <a:extLst>
              <a:ext uri="{FF2B5EF4-FFF2-40B4-BE49-F238E27FC236}">
                <a16:creationId xmlns:a16="http://schemas.microsoft.com/office/drawing/2014/main" id="{8DC5653A-3AD1-625F-9982-FA4D3C7B3918}"/>
              </a:ext>
            </a:extLst>
          </p:cNvPr>
          <p:cNvSpPr/>
          <p:nvPr/>
        </p:nvSpPr>
        <p:spPr>
          <a:xfrm>
            <a:off x="1933343" y="5543771"/>
            <a:ext cx="6958012" cy="646331"/>
          </a:xfrm>
          <a:prstGeom prst="rect">
            <a:avLst/>
          </a:prstGeom>
        </p:spPr>
        <p:txBody>
          <a:bodyPr wrap="square">
            <a:spAutoFit/>
          </a:bodyPr>
          <a:lstStyle/>
          <a:p>
            <a:r>
              <a:rPr lang="ru-UA" dirty="0"/>
              <a:t>https://voxukraine.org/yak-yes-mozhe-dopomogty-ukrayinskij-ekonomitsi-vyzhyty-v-umovah-vijny/</a:t>
            </a:r>
          </a:p>
        </p:txBody>
      </p:sp>
      <p:pic>
        <p:nvPicPr>
          <p:cNvPr id="7" name="Рисунок 6">
            <a:extLst>
              <a:ext uri="{FF2B5EF4-FFF2-40B4-BE49-F238E27FC236}">
                <a16:creationId xmlns:a16="http://schemas.microsoft.com/office/drawing/2014/main" id="{E1C598B0-BA0C-48FB-2B48-FF1DE8CD065B}"/>
              </a:ext>
            </a:extLst>
          </p:cNvPr>
          <p:cNvPicPr>
            <a:picLocks noChangeAspect="1"/>
          </p:cNvPicPr>
          <p:nvPr/>
        </p:nvPicPr>
        <p:blipFill>
          <a:blip r:embed="rId2"/>
          <a:stretch>
            <a:fillRect/>
          </a:stretch>
        </p:blipFill>
        <p:spPr>
          <a:xfrm>
            <a:off x="652462" y="2345859"/>
            <a:ext cx="4015077" cy="2248443"/>
          </a:xfrm>
          <a:prstGeom prst="rect">
            <a:avLst/>
          </a:prstGeom>
        </p:spPr>
      </p:pic>
      <p:pic>
        <p:nvPicPr>
          <p:cNvPr id="9" name="Рисунок 8">
            <a:extLst>
              <a:ext uri="{FF2B5EF4-FFF2-40B4-BE49-F238E27FC236}">
                <a16:creationId xmlns:a16="http://schemas.microsoft.com/office/drawing/2014/main" id="{A7F4BCFB-2180-4ED1-17FB-C24BF7DA14F7}"/>
              </a:ext>
            </a:extLst>
          </p:cNvPr>
          <p:cNvPicPr>
            <a:picLocks noChangeAspect="1"/>
          </p:cNvPicPr>
          <p:nvPr/>
        </p:nvPicPr>
        <p:blipFill>
          <a:blip r:embed="rId3"/>
          <a:stretch>
            <a:fillRect/>
          </a:stretch>
        </p:blipFill>
        <p:spPr>
          <a:xfrm>
            <a:off x="5474009" y="2255257"/>
            <a:ext cx="2710985" cy="2710985"/>
          </a:xfrm>
          <a:prstGeom prst="rect">
            <a:avLst/>
          </a:prstGeom>
        </p:spPr>
      </p:pic>
    </p:spTree>
    <p:extLst>
      <p:ext uri="{BB962C8B-B14F-4D97-AF65-F5344CB8AC3E}">
        <p14:creationId xmlns:p14="http://schemas.microsoft.com/office/powerpoint/2010/main" val="4209287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BCCBE3F-8DA7-EEAE-231D-11F6F94E9640}"/>
              </a:ext>
            </a:extLst>
          </p:cNvPr>
          <p:cNvSpPr>
            <a:spLocks noGrp="1"/>
          </p:cNvSpPr>
          <p:nvPr>
            <p:ph idx="1"/>
          </p:nvPr>
        </p:nvSpPr>
        <p:spPr>
          <a:xfrm>
            <a:off x="838200" y="201881"/>
            <a:ext cx="10515600" cy="3562597"/>
          </a:xfrm>
        </p:spPr>
        <p:txBody>
          <a:bodyPr>
            <a:normAutofit/>
          </a:bodyPr>
          <a:lstStyle/>
          <a:p>
            <a:pPr algn="just"/>
            <a:r>
              <a:rPr lang="ru-RU" dirty="0"/>
              <a:t>З моменту </a:t>
            </a:r>
            <a:r>
              <a:rPr lang="ru-RU" dirty="0" err="1"/>
              <a:t>прийняття</a:t>
            </a:r>
            <a:r>
              <a:rPr lang="ru-RU" dirty="0"/>
              <a:t> Плану </a:t>
            </a:r>
            <a:r>
              <a:rPr lang="ru-RU" dirty="0" err="1"/>
              <a:t>дій</a:t>
            </a:r>
            <a:r>
              <a:rPr lang="ru-RU" dirty="0"/>
              <a:t> </a:t>
            </a:r>
            <a:r>
              <a:rPr lang="ru-RU" dirty="0" err="1"/>
              <a:t>Україна</a:t>
            </a:r>
            <a:r>
              <a:rPr lang="ru-RU" dirty="0"/>
              <a:t> — ЄС </a:t>
            </a:r>
            <a:r>
              <a:rPr lang="ru-RU" dirty="0" err="1"/>
              <a:t>допомога</a:t>
            </a:r>
            <a:r>
              <a:rPr lang="ru-RU" dirty="0"/>
              <a:t> </a:t>
            </a:r>
            <a:r>
              <a:rPr lang="ru-RU" dirty="0" err="1"/>
              <a:t>Європейської</a:t>
            </a:r>
            <a:r>
              <a:rPr lang="ru-RU" dirty="0"/>
              <a:t> </a:t>
            </a:r>
            <a:r>
              <a:rPr lang="ru-RU" dirty="0" err="1"/>
              <a:t>Комісії</a:t>
            </a:r>
            <a:r>
              <a:rPr lang="ru-RU" dirty="0"/>
              <a:t> </a:t>
            </a:r>
            <a:r>
              <a:rPr lang="ru-RU" dirty="0" err="1"/>
              <a:t>здебільшого</a:t>
            </a:r>
            <a:r>
              <a:rPr lang="ru-RU" dirty="0"/>
              <a:t> </a:t>
            </a:r>
            <a:r>
              <a:rPr lang="ru-RU" dirty="0" err="1"/>
              <a:t>була</a:t>
            </a:r>
            <a:r>
              <a:rPr lang="ru-RU" dirty="0"/>
              <a:t> </a:t>
            </a:r>
            <a:r>
              <a:rPr lang="ru-RU" dirty="0" err="1"/>
              <a:t>спрямована</a:t>
            </a:r>
            <a:r>
              <a:rPr lang="ru-RU" dirty="0"/>
              <a:t> на </a:t>
            </a:r>
            <a:r>
              <a:rPr lang="ru-RU" dirty="0" err="1"/>
              <a:t>сприяння</a:t>
            </a:r>
            <a:r>
              <a:rPr lang="ru-RU" dirty="0"/>
              <a:t> </a:t>
            </a:r>
            <a:r>
              <a:rPr lang="ru-RU" dirty="0" err="1"/>
              <a:t>досягненню</a:t>
            </a:r>
            <a:r>
              <a:rPr lang="ru-RU" dirty="0"/>
              <a:t> </a:t>
            </a:r>
            <a:r>
              <a:rPr lang="ru-RU" dirty="0" err="1"/>
              <a:t>визначених</a:t>
            </a:r>
            <a:r>
              <a:rPr lang="ru-RU" dirty="0"/>
              <a:t> у </a:t>
            </a:r>
            <a:r>
              <a:rPr lang="ru-RU" dirty="0" err="1"/>
              <a:t>ньому</a:t>
            </a:r>
            <a:r>
              <a:rPr lang="ru-RU" dirty="0"/>
              <a:t> </a:t>
            </a:r>
            <a:r>
              <a:rPr lang="ru-RU" dirty="0" err="1"/>
              <a:t>ключових</a:t>
            </a:r>
            <a:r>
              <a:rPr lang="ru-RU" dirty="0"/>
              <a:t> </a:t>
            </a:r>
            <a:r>
              <a:rPr lang="ru-RU" dirty="0" err="1"/>
              <a:t>цілей</a:t>
            </a:r>
            <a:r>
              <a:rPr lang="ru-RU" dirty="0"/>
              <a:t>. МТД </a:t>
            </a:r>
            <a:r>
              <a:rPr lang="ru-RU" dirty="0" err="1"/>
              <a:t>головно</a:t>
            </a:r>
            <a:r>
              <a:rPr lang="ru-RU" dirty="0"/>
              <a:t> </a:t>
            </a:r>
            <a:r>
              <a:rPr lang="ru-RU" dirty="0" err="1"/>
              <a:t>надходила</a:t>
            </a:r>
            <a:r>
              <a:rPr lang="ru-RU" dirty="0"/>
              <a:t> до </a:t>
            </a:r>
            <a:r>
              <a:rPr lang="ru-RU" dirty="0" err="1"/>
              <a:t>України</a:t>
            </a:r>
            <a:r>
              <a:rPr lang="ru-RU" dirty="0"/>
              <a:t> через </a:t>
            </a:r>
            <a:r>
              <a:rPr lang="ru-RU" dirty="0" err="1"/>
              <a:t>програму</a:t>
            </a:r>
            <a:r>
              <a:rPr lang="ru-RU" dirty="0"/>
              <a:t> </a:t>
            </a:r>
            <a:r>
              <a:rPr lang="en" dirty="0"/>
              <a:t>TACIS. </a:t>
            </a:r>
            <a:r>
              <a:rPr lang="ru-RU" dirty="0" err="1"/>
              <a:t>Цю</a:t>
            </a:r>
            <a:r>
              <a:rPr lang="ru-RU" dirty="0"/>
              <a:t> </a:t>
            </a:r>
            <a:r>
              <a:rPr lang="ru-RU" dirty="0" err="1"/>
              <a:t>програму</a:t>
            </a:r>
            <a:r>
              <a:rPr lang="ru-RU" dirty="0"/>
              <a:t> </a:t>
            </a:r>
            <a:r>
              <a:rPr lang="ru-RU" dirty="0" err="1"/>
              <a:t>розробив</a:t>
            </a:r>
            <a:r>
              <a:rPr lang="ru-RU" dirty="0"/>
              <a:t> ЄС для 12 </a:t>
            </a:r>
            <a:r>
              <a:rPr lang="ru-RU" dirty="0" err="1"/>
              <a:t>нових</a:t>
            </a:r>
            <a:r>
              <a:rPr lang="ru-RU" dirty="0"/>
              <a:t> </a:t>
            </a:r>
            <a:r>
              <a:rPr lang="ru-RU" dirty="0" err="1"/>
              <a:t>незалежних</a:t>
            </a:r>
            <a:r>
              <a:rPr lang="ru-RU" dirty="0"/>
              <a:t> держав (Азербайджану, </a:t>
            </a:r>
            <a:r>
              <a:rPr lang="ru-RU" dirty="0" err="1"/>
              <a:t>Білорусі</a:t>
            </a:r>
            <a:r>
              <a:rPr lang="ru-RU" dirty="0"/>
              <a:t>, </a:t>
            </a:r>
            <a:r>
              <a:rPr lang="ru-RU" dirty="0" err="1"/>
              <a:t>Вірменії</a:t>
            </a:r>
            <a:r>
              <a:rPr lang="ru-RU" dirty="0"/>
              <a:t>, </a:t>
            </a:r>
            <a:r>
              <a:rPr lang="ru-RU" dirty="0" err="1"/>
              <a:t>Грузії</a:t>
            </a:r>
            <a:r>
              <a:rPr lang="ru-RU" dirty="0"/>
              <a:t>, Казахстану, Киргизстану, </a:t>
            </a:r>
            <a:r>
              <a:rPr lang="ru-RU" dirty="0" err="1"/>
              <a:t>Молдови</a:t>
            </a:r>
            <a:r>
              <a:rPr lang="ru-RU" dirty="0"/>
              <a:t>, </a:t>
            </a:r>
            <a:r>
              <a:rPr lang="ru-RU" dirty="0" err="1"/>
              <a:t>Росії</a:t>
            </a:r>
            <a:r>
              <a:rPr lang="ru-RU" dirty="0"/>
              <a:t>, Таджикистану, </a:t>
            </a:r>
            <a:r>
              <a:rPr lang="ru-RU" dirty="0" err="1"/>
              <a:t>Туркменістану</a:t>
            </a:r>
            <a:r>
              <a:rPr lang="ru-RU" dirty="0"/>
              <a:t>, Узбекистану, </a:t>
            </a:r>
            <a:r>
              <a:rPr lang="ru-RU" dirty="0" err="1"/>
              <a:t>України</a:t>
            </a:r>
            <a:r>
              <a:rPr lang="ru-RU" dirty="0"/>
              <a:t>) </a:t>
            </a:r>
            <a:r>
              <a:rPr lang="ru-RU" dirty="0" err="1"/>
              <a:t>задля</a:t>
            </a:r>
            <a:r>
              <a:rPr lang="ru-RU" dirty="0"/>
              <a:t> </a:t>
            </a:r>
            <a:r>
              <a:rPr lang="ru-RU" dirty="0" err="1"/>
              <a:t>сприяння</a:t>
            </a:r>
            <a:r>
              <a:rPr lang="ru-RU" dirty="0"/>
              <a:t> </a:t>
            </a:r>
            <a:r>
              <a:rPr lang="ru-RU" dirty="0" err="1"/>
              <a:t>розвитку</a:t>
            </a:r>
            <a:r>
              <a:rPr lang="ru-RU" dirty="0"/>
              <a:t> </a:t>
            </a:r>
            <a:r>
              <a:rPr lang="ru-RU" dirty="0" err="1"/>
              <a:t>гармонійних</a:t>
            </a:r>
            <a:r>
              <a:rPr lang="ru-RU" dirty="0"/>
              <a:t> і </a:t>
            </a:r>
            <a:r>
              <a:rPr lang="ru-RU" dirty="0" err="1"/>
              <a:t>міцних</a:t>
            </a:r>
            <a:r>
              <a:rPr lang="ru-RU" dirty="0"/>
              <a:t> </a:t>
            </a:r>
            <a:r>
              <a:rPr lang="ru-RU" dirty="0" err="1"/>
              <a:t>економічних</a:t>
            </a:r>
            <a:r>
              <a:rPr lang="ru-RU" dirty="0"/>
              <a:t> та </a:t>
            </a:r>
            <a:r>
              <a:rPr lang="ru-RU" dirty="0" err="1"/>
              <a:t>політичних</a:t>
            </a:r>
            <a:r>
              <a:rPr lang="ru-RU" dirty="0"/>
              <a:t> </a:t>
            </a:r>
            <a:r>
              <a:rPr lang="ru-RU" dirty="0" err="1"/>
              <a:t>зв’язків</a:t>
            </a:r>
            <a:r>
              <a:rPr lang="ru-RU" dirty="0"/>
              <a:t> </a:t>
            </a:r>
            <a:r>
              <a:rPr lang="ru-RU" dirty="0" err="1"/>
              <a:t>між</a:t>
            </a:r>
            <a:r>
              <a:rPr lang="ru-RU" dirty="0"/>
              <a:t> </a:t>
            </a:r>
            <a:r>
              <a:rPr lang="ru-RU" dirty="0" err="1"/>
              <a:t>Євросоюзом</a:t>
            </a:r>
            <a:r>
              <a:rPr lang="ru-RU" dirty="0"/>
              <a:t> і </a:t>
            </a:r>
            <a:r>
              <a:rPr lang="ru-RU" dirty="0" err="1"/>
              <a:t>цими</a:t>
            </a:r>
            <a:r>
              <a:rPr lang="ru-RU" dirty="0"/>
              <a:t> </a:t>
            </a:r>
            <a:r>
              <a:rPr lang="ru-RU" dirty="0" err="1"/>
              <a:t>країнами</a:t>
            </a:r>
            <a:r>
              <a:rPr lang="ru-RU" dirty="0"/>
              <a:t>-партнерами. </a:t>
            </a:r>
            <a:endParaRPr lang="ru-UA" dirty="0"/>
          </a:p>
        </p:txBody>
      </p:sp>
      <p:sp>
        <p:nvSpPr>
          <p:cNvPr id="6" name="Дата 5">
            <a:extLst>
              <a:ext uri="{FF2B5EF4-FFF2-40B4-BE49-F238E27FC236}">
                <a16:creationId xmlns:a16="http://schemas.microsoft.com/office/drawing/2014/main" id="{58706B2C-26F3-DB4D-A120-E0824B0C9960}"/>
              </a:ext>
            </a:extLst>
          </p:cNvPr>
          <p:cNvSpPr>
            <a:spLocks noGrp="1"/>
          </p:cNvSpPr>
          <p:nvPr>
            <p:ph type="dt" sz="half" idx="10"/>
          </p:nvPr>
        </p:nvSpPr>
        <p:spPr/>
        <p:txBody>
          <a:bodyPr/>
          <a:lstStyle/>
          <a:p>
            <a:fld id="{2BB3A761-284C-E948-8FC4-385DAA7C3616}" type="datetime1">
              <a:rPr lang="ru-RU" smtClean="0"/>
              <a:t>10.10.2025</a:t>
            </a:fld>
            <a:endParaRPr lang="ru-UA"/>
          </a:p>
        </p:txBody>
      </p:sp>
      <p:sp>
        <p:nvSpPr>
          <p:cNvPr id="8" name="Нижний колонтитул 7">
            <a:extLst>
              <a:ext uri="{FF2B5EF4-FFF2-40B4-BE49-F238E27FC236}">
                <a16:creationId xmlns:a16="http://schemas.microsoft.com/office/drawing/2014/main" id="{58734E92-C35A-E049-8FB7-4430D11F609C}"/>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988C37A2-499C-8747-B47C-C6D095BF8243}"/>
              </a:ext>
            </a:extLst>
          </p:cNvPr>
          <p:cNvSpPr>
            <a:spLocks noGrp="1"/>
          </p:cNvSpPr>
          <p:nvPr>
            <p:ph type="sldNum" sz="quarter" idx="12"/>
          </p:nvPr>
        </p:nvSpPr>
        <p:spPr/>
        <p:txBody>
          <a:bodyPr/>
          <a:lstStyle/>
          <a:p>
            <a:fld id="{F553EFBA-7824-AA44-BC0C-2574B54A2861}" type="slidenum">
              <a:rPr lang="ru-UA" smtClean="0"/>
              <a:t>14</a:t>
            </a:fld>
            <a:endParaRPr lang="ru-UA"/>
          </a:p>
        </p:txBody>
      </p:sp>
      <p:pic>
        <p:nvPicPr>
          <p:cNvPr id="5" name="Рисунок 4">
            <a:extLst>
              <a:ext uri="{FF2B5EF4-FFF2-40B4-BE49-F238E27FC236}">
                <a16:creationId xmlns:a16="http://schemas.microsoft.com/office/drawing/2014/main" id="{80D4EE61-5C60-2E79-8FD1-6031C6994CAB}"/>
              </a:ext>
            </a:extLst>
          </p:cNvPr>
          <p:cNvPicPr>
            <a:picLocks noChangeAspect="1"/>
          </p:cNvPicPr>
          <p:nvPr/>
        </p:nvPicPr>
        <p:blipFill>
          <a:blip r:embed="rId2"/>
          <a:stretch>
            <a:fillRect/>
          </a:stretch>
        </p:blipFill>
        <p:spPr>
          <a:xfrm>
            <a:off x="1784195" y="2902104"/>
            <a:ext cx="5595899" cy="3623243"/>
          </a:xfrm>
          <a:prstGeom prst="rect">
            <a:avLst/>
          </a:prstGeom>
        </p:spPr>
      </p:pic>
    </p:spTree>
    <p:extLst>
      <p:ext uri="{BB962C8B-B14F-4D97-AF65-F5344CB8AC3E}">
        <p14:creationId xmlns:p14="http://schemas.microsoft.com/office/powerpoint/2010/main" val="97390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CC731D3-922B-798A-D29F-2D44C7C30063}"/>
              </a:ext>
            </a:extLst>
          </p:cNvPr>
          <p:cNvSpPr>
            <a:spLocks noGrp="1"/>
          </p:cNvSpPr>
          <p:nvPr>
            <p:ph idx="1"/>
          </p:nvPr>
        </p:nvSpPr>
        <p:spPr>
          <a:xfrm>
            <a:off x="838200" y="758282"/>
            <a:ext cx="8060473" cy="2792439"/>
          </a:xfrm>
        </p:spPr>
        <p:txBody>
          <a:bodyPr>
            <a:normAutofit/>
          </a:bodyPr>
          <a:lstStyle/>
          <a:p>
            <a:pPr algn="just"/>
            <a:r>
              <a:rPr lang="ru-RU" sz="2000" dirty="0"/>
              <a:t>З </a:t>
            </a:r>
            <a:r>
              <a:rPr lang="ru-RU" sz="2000" dirty="0" err="1"/>
              <a:t>упровадженням</a:t>
            </a:r>
            <a:r>
              <a:rPr lang="ru-RU" sz="2000" dirty="0"/>
              <a:t> </a:t>
            </a:r>
            <a:r>
              <a:rPr lang="ru-RU" sz="2000" dirty="0" err="1"/>
              <a:t>Інструменту</a:t>
            </a:r>
            <a:r>
              <a:rPr lang="ru-RU" sz="2000" dirty="0"/>
              <a:t> </a:t>
            </a:r>
            <a:r>
              <a:rPr lang="ru-RU" sz="2000" dirty="0" err="1"/>
              <a:t>європейського</a:t>
            </a:r>
            <a:r>
              <a:rPr lang="ru-RU" sz="2000" dirty="0"/>
              <a:t> </a:t>
            </a:r>
            <a:r>
              <a:rPr lang="ru-RU" sz="2000" dirty="0" err="1"/>
              <a:t>сусідства</a:t>
            </a:r>
            <a:r>
              <a:rPr lang="ru-RU" sz="2000" dirty="0"/>
              <a:t> та партнерства (ІЄСП) </a:t>
            </a:r>
            <a:r>
              <a:rPr lang="ru-RU" sz="2000" dirty="0" err="1"/>
              <a:t>стратегічно</a:t>
            </a:r>
            <a:r>
              <a:rPr lang="ru-RU" sz="2000" dirty="0"/>
              <a:t> й </a:t>
            </a:r>
            <a:r>
              <a:rPr lang="ru-RU" sz="2000" dirty="0" err="1"/>
              <a:t>політично</a:t>
            </a:r>
            <a:r>
              <a:rPr lang="ru-RU" sz="2000" dirty="0"/>
              <a:t> </a:t>
            </a:r>
            <a:r>
              <a:rPr lang="ru-RU" sz="2000" dirty="0" err="1"/>
              <a:t>зумовлену</a:t>
            </a:r>
            <a:r>
              <a:rPr lang="ru-RU" sz="2000" dirty="0"/>
              <a:t> </a:t>
            </a:r>
            <a:r>
              <a:rPr lang="ru-RU" sz="2000" dirty="0" err="1"/>
              <a:t>допомогу</a:t>
            </a:r>
            <a:r>
              <a:rPr lang="ru-RU" sz="2000" dirty="0"/>
              <a:t> з боку </a:t>
            </a:r>
            <a:r>
              <a:rPr lang="ru-RU" sz="2000" dirty="0" err="1"/>
              <a:t>Європейської</a:t>
            </a:r>
            <a:r>
              <a:rPr lang="ru-RU" sz="2000" dirty="0"/>
              <a:t> </a:t>
            </a:r>
            <a:r>
              <a:rPr lang="ru-RU" sz="2000" dirty="0" err="1"/>
              <a:t>Комісії</a:t>
            </a:r>
            <a:r>
              <a:rPr lang="ru-RU" sz="2000" dirty="0"/>
              <a:t> </a:t>
            </a:r>
            <a:r>
              <a:rPr lang="ru-RU" sz="2000" dirty="0" err="1"/>
              <a:t>було</a:t>
            </a:r>
            <a:r>
              <a:rPr lang="ru-RU" sz="2000" dirty="0"/>
              <a:t> </a:t>
            </a:r>
            <a:r>
              <a:rPr lang="ru-RU" sz="2000" dirty="0" err="1"/>
              <a:t>додатково</a:t>
            </a:r>
            <a:r>
              <a:rPr lang="ru-RU" sz="2000" dirty="0"/>
              <a:t> </a:t>
            </a:r>
            <a:r>
              <a:rPr lang="ru-RU" sz="2000" dirty="0" err="1"/>
              <a:t>посилено</a:t>
            </a:r>
            <a:r>
              <a:rPr lang="ru-RU" sz="2000" dirty="0"/>
              <a:t> через </a:t>
            </a:r>
            <a:r>
              <a:rPr lang="ru-RU" sz="2000" dirty="0" err="1"/>
              <a:t>збільшення</a:t>
            </a:r>
            <a:r>
              <a:rPr lang="ru-RU" sz="2000" dirty="0"/>
              <a:t> </a:t>
            </a:r>
            <a:r>
              <a:rPr lang="ru-RU" sz="2000" dirty="0" err="1"/>
              <a:t>обсягів</a:t>
            </a:r>
            <a:r>
              <a:rPr lang="ru-RU" sz="2000" dirty="0"/>
              <a:t> </a:t>
            </a:r>
            <a:r>
              <a:rPr lang="ru-RU" sz="2000" dirty="0" err="1"/>
              <a:t>фінансування</a:t>
            </a:r>
            <a:r>
              <a:rPr lang="ru-RU" sz="2000" dirty="0"/>
              <a:t>. </a:t>
            </a:r>
            <a:r>
              <a:rPr lang="ru-RU" sz="2000" dirty="0" err="1"/>
              <a:t>Упровадження</a:t>
            </a:r>
            <a:r>
              <a:rPr lang="ru-RU" sz="2000" dirty="0"/>
              <a:t> таких </a:t>
            </a:r>
            <a:r>
              <a:rPr lang="ru-RU" sz="2000" dirty="0" err="1"/>
              <a:t>нових</a:t>
            </a:r>
            <a:r>
              <a:rPr lang="ru-RU" sz="2000" dirty="0"/>
              <a:t> </a:t>
            </a:r>
            <a:r>
              <a:rPr lang="ru-RU" sz="2000" dirty="0" err="1"/>
              <a:t>механізмів</a:t>
            </a:r>
            <a:r>
              <a:rPr lang="ru-RU" sz="2000" dirty="0"/>
              <a:t> </a:t>
            </a:r>
            <a:r>
              <a:rPr lang="ru-RU" sz="2000" dirty="0" err="1"/>
              <a:t>співробітництва</a:t>
            </a:r>
            <a:r>
              <a:rPr lang="ru-RU" sz="2000" dirty="0"/>
              <a:t>, як </a:t>
            </a:r>
            <a:r>
              <a:rPr lang="en" sz="2000" dirty="0"/>
              <a:t>Twinning </a:t>
            </a:r>
            <a:r>
              <a:rPr lang="ru-RU" sz="2000" dirty="0"/>
              <a:t>і </a:t>
            </a:r>
            <a:r>
              <a:rPr lang="en" sz="2000" dirty="0"/>
              <a:t>TAIEX (</a:t>
            </a:r>
            <a:r>
              <a:rPr lang="ru-RU" sz="2000" dirty="0" err="1"/>
              <a:t>Технічна</a:t>
            </a:r>
            <a:r>
              <a:rPr lang="ru-RU" sz="2000" dirty="0"/>
              <a:t> </a:t>
            </a:r>
            <a:r>
              <a:rPr lang="ru-RU" sz="2000" dirty="0" err="1"/>
              <a:t>допомога</a:t>
            </a:r>
            <a:r>
              <a:rPr lang="ru-RU" sz="2000" dirty="0"/>
              <a:t> з </a:t>
            </a:r>
            <a:r>
              <a:rPr lang="ru-RU" sz="2000" dirty="0" err="1"/>
              <a:t>інформаційних</a:t>
            </a:r>
            <a:r>
              <a:rPr lang="ru-RU" sz="2000" dirty="0"/>
              <a:t> </a:t>
            </a:r>
            <a:r>
              <a:rPr lang="ru-RU" sz="2400" dirty="0" err="1"/>
              <a:t>обмінів</a:t>
            </a:r>
            <a:r>
              <a:rPr lang="ru-RU" sz="2000" dirty="0"/>
              <a:t>), </a:t>
            </a:r>
            <a:r>
              <a:rPr lang="ru-RU" sz="2000" dirty="0" err="1"/>
              <a:t>також</a:t>
            </a:r>
            <a:r>
              <a:rPr lang="ru-RU" sz="2000" dirty="0"/>
              <a:t> </a:t>
            </a:r>
            <a:r>
              <a:rPr lang="ru-RU" sz="2000" dirty="0" err="1"/>
              <a:t>вплинуло</a:t>
            </a:r>
            <a:r>
              <a:rPr lang="ru-RU" sz="2000" dirty="0"/>
              <a:t> на </a:t>
            </a:r>
            <a:r>
              <a:rPr lang="ru-RU" sz="2000" dirty="0" err="1"/>
              <a:t>розширення</a:t>
            </a:r>
            <a:r>
              <a:rPr lang="ru-RU" sz="2000" dirty="0"/>
              <a:t> </a:t>
            </a:r>
            <a:r>
              <a:rPr lang="ru-RU" sz="2000" dirty="0" err="1"/>
              <a:t>фінансової</a:t>
            </a:r>
            <a:r>
              <a:rPr lang="ru-RU" sz="2000" dirty="0"/>
              <a:t> та </a:t>
            </a:r>
            <a:r>
              <a:rPr lang="ru-RU" sz="2000" dirty="0" err="1"/>
              <a:t>технічної</a:t>
            </a:r>
            <a:r>
              <a:rPr lang="ru-RU" sz="2000" dirty="0"/>
              <a:t> </a:t>
            </a:r>
            <a:r>
              <a:rPr lang="ru-RU" sz="2000" dirty="0" err="1"/>
              <a:t>допомоги</a:t>
            </a:r>
            <a:r>
              <a:rPr lang="ru-RU" sz="2000" dirty="0"/>
              <a:t> ЄС, </a:t>
            </a:r>
            <a:r>
              <a:rPr lang="ru-RU" sz="2000" dirty="0" err="1"/>
              <a:t>наданої</a:t>
            </a:r>
            <a:r>
              <a:rPr lang="ru-RU" sz="2000" dirty="0"/>
              <a:t> для </a:t>
            </a:r>
            <a:r>
              <a:rPr lang="ru-RU" sz="2000" dirty="0" err="1"/>
              <a:t>підтримки</a:t>
            </a:r>
            <a:r>
              <a:rPr lang="ru-RU" sz="2000" dirty="0"/>
              <a:t> реформ в </a:t>
            </a:r>
            <a:r>
              <a:rPr lang="ru-RU" sz="2000" dirty="0" err="1"/>
              <a:t>Україні</a:t>
            </a:r>
            <a:r>
              <a:rPr lang="ru-RU" sz="2000" dirty="0"/>
              <a:t>.</a:t>
            </a:r>
            <a:endParaRPr lang="ru-UA" sz="2000" dirty="0"/>
          </a:p>
        </p:txBody>
      </p:sp>
      <p:sp>
        <p:nvSpPr>
          <p:cNvPr id="6" name="Дата 5">
            <a:extLst>
              <a:ext uri="{FF2B5EF4-FFF2-40B4-BE49-F238E27FC236}">
                <a16:creationId xmlns:a16="http://schemas.microsoft.com/office/drawing/2014/main" id="{E5940300-BF56-7D45-872D-50B0B5D79FB8}"/>
              </a:ext>
            </a:extLst>
          </p:cNvPr>
          <p:cNvSpPr>
            <a:spLocks noGrp="1"/>
          </p:cNvSpPr>
          <p:nvPr>
            <p:ph type="dt" sz="half" idx="10"/>
          </p:nvPr>
        </p:nvSpPr>
        <p:spPr/>
        <p:txBody>
          <a:bodyPr/>
          <a:lstStyle/>
          <a:p>
            <a:fld id="{DC06BCBF-162A-514D-92D8-D196CF94F434}" type="datetime1">
              <a:rPr lang="ru-RU" smtClean="0"/>
              <a:t>10.10.2025</a:t>
            </a:fld>
            <a:endParaRPr lang="ru-UA"/>
          </a:p>
        </p:txBody>
      </p:sp>
      <p:sp>
        <p:nvSpPr>
          <p:cNvPr id="8" name="Нижний колонтитул 7">
            <a:extLst>
              <a:ext uri="{FF2B5EF4-FFF2-40B4-BE49-F238E27FC236}">
                <a16:creationId xmlns:a16="http://schemas.microsoft.com/office/drawing/2014/main" id="{D8CEA084-576A-844B-9DCC-D0D07E99ECEF}"/>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B090BF13-C7D3-EC40-AFED-95059750D485}"/>
              </a:ext>
            </a:extLst>
          </p:cNvPr>
          <p:cNvSpPr>
            <a:spLocks noGrp="1"/>
          </p:cNvSpPr>
          <p:nvPr>
            <p:ph type="sldNum" sz="quarter" idx="12"/>
          </p:nvPr>
        </p:nvSpPr>
        <p:spPr/>
        <p:txBody>
          <a:bodyPr/>
          <a:lstStyle/>
          <a:p>
            <a:fld id="{F553EFBA-7824-AA44-BC0C-2574B54A2861}" type="slidenum">
              <a:rPr lang="ru-UA" smtClean="0"/>
              <a:t>15</a:t>
            </a:fld>
            <a:endParaRPr lang="ru-UA"/>
          </a:p>
        </p:txBody>
      </p:sp>
      <p:pic>
        <p:nvPicPr>
          <p:cNvPr id="5" name="Рисунок 4">
            <a:extLst>
              <a:ext uri="{FF2B5EF4-FFF2-40B4-BE49-F238E27FC236}">
                <a16:creationId xmlns:a16="http://schemas.microsoft.com/office/drawing/2014/main" id="{36597C9E-0EAB-4F94-2B64-709C9B092029}"/>
              </a:ext>
            </a:extLst>
          </p:cNvPr>
          <p:cNvPicPr>
            <a:picLocks noChangeAspect="1"/>
          </p:cNvPicPr>
          <p:nvPr/>
        </p:nvPicPr>
        <p:blipFill>
          <a:blip r:embed="rId2"/>
          <a:stretch>
            <a:fillRect/>
          </a:stretch>
        </p:blipFill>
        <p:spPr>
          <a:xfrm>
            <a:off x="1070517" y="3959766"/>
            <a:ext cx="4024971" cy="2311639"/>
          </a:xfrm>
          <a:prstGeom prst="rect">
            <a:avLst/>
          </a:prstGeom>
        </p:spPr>
      </p:pic>
    </p:spTree>
    <p:extLst>
      <p:ext uri="{BB962C8B-B14F-4D97-AF65-F5344CB8AC3E}">
        <p14:creationId xmlns:p14="http://schemas.microsoft.com/office/powerpoint/2010/main" val="53890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378" y="447188"/>
            <a:ext cx="10569245" cy="1358166"/>
          </a:xfrm>
        </p:spPr>
        <p:txBody>
          <a:bodyPr>
            <a:normAutofit/>
          </a:bodyPr>
          <a:lstStyle/>
          <a:p>
            <a:pPr algn="just"/>
            <a:r>
              <a:rPr lang="uk-UA" sz="2000" dirty="0"/>
              <a:t>ЄС пропонує країнам, охопленим Європейською політикою сусідства, можливість участі у різноманітних видах діяльності ЄС за допомогою більш інтенсивної співпраці у сфері політики, економіки та культури, з метою зміцнення стабільності, безпеки та добробуту всіх партнерів.</a:t>
            </a:r>
            <a:endParaRPr lang="uk-UA" sz="3200" dirty="0"/>
          </a:p>
        </p:txBody>
      </p:sp>
      <p:sp>
        <p:nvSpPr>
          <p:cNvPr id="3" name="Объект 2"/>
          <p:cNvSpPr>
            <a:spLocks noGrp="1"/>
          </p:cNvSpPr>
          <p:nvPr>
            <p:ph idx="1"/>
          </p:nvPr>
        </p:nvSpPr>
        <p:spPr>
          <a:xfrm>
            <a:off x="384444" y="1911927"/>
            <a:ext cx="8344657" cy="4340383"/>
          </a:xfrm>
          <a:solidFill>
            <a:schemeClr val="accent4">
              <a:lumMod val="40000"/>
              <a:lumOff val="60000"/>
            </a:schemeClr>
          </a:solidFill>
        </p:spPr>
        <p:txBody>
          <a:bodyPr>
            <a:normAutofit fontScale="62500" lnSpcReduction="20000"/>
          </a:bodyPr>
          <a:lstStyle/>
          <a:p>
            <a:endParaRPr lang="uk-UA" dirty="0"/>
          </a:p>
          <a:p>
            <a:pPr algn="just"/>
            <a:r>
              <a:rPr lang="uk-UA" dirty="0"/>
              <a:t>Впровадження інструменту </a:t>
            </a:r>
            <a:r>
              <a:rPr lang="en-US" dirty="0"/>
              <a:t>Twinning </a:t>
            </a:r>
            <a:r>
              <a:rPr lang="uk-UA" dirty="0"/>
              <a:t>було започатковано Європейською Комісією в 1997 році у контексті розширення Європейського Союзу. Цей новий інструмент інституційної розбудови був створений з метою інтеграції законодавства ЄС у законодавство </a:t>
            </a:r>
            <a:r>
              <a:rPr lang="uk-UA" dirty="0" err="1"/>
              <a:t>країн-бенефіціарів</a:t>
            </a:r>
            <a:r>
              <a:rPr lang="uk-UA" dirty="0"/>
              <a:t>.</a:t>
            </a:r>
          </a:p>
          <a:p>
            <a:pPr algn="just"/>
            <a:endParaRPr lang="uk-UA" dirty="0"/>
          </a:p>
          <a:p>
            <a:pPr algn="just"/>
            <a:r>
              <a:rPr lang="en-US" b="1" dirty="0"/>
              <a:t>Twinning (TWG) </a:t>
            </a:r>
            <a:r>
              <a:rPr lang="uk-UA" dirty="0"/>
              <a:t>- це інструмент інституційного будівництва, форма прямої технічної співпраці між центральними органами виконавчої влади країни, що виступають </a:t>
            </a:r>
            <a:r>
              <a:rPr lang="uk-UA" dirty="0" err="1"/>
              <a:t>бенефіціарами</a:t>
            </a:r>
            <a:r>
              <a:rPr lang="uk-UA" dirty="0"/>
              <a:t> цього виду зовнішньої допомоги ЄС, та органами влади країн-членів Європейського Союзу. </a:t>
            </a:r>
            <a:r>
              <a:rPr lang="en-US" dirty="0"/>
              <a:t>Twinning </a:t>
            </a:r>
            <a:r>
              <a:rPr lang="uk-UA" dirty="0"/>
              <a:t>має на меті допомагати </a:t>
            </a:r>
            <a:r>
              <a:rPr lang="uk-UA" dirty="0" err="1"/>
              <a:t>країнам-бенефіціарам</a:t>
            </a:r>
            <a:r>
              <a:rPr lang="uk-UA" dirty="0"/>
              <a:t> у розбудові сучасних і ефективних органів центральної та місцевої влади, структури, людських ресурсів та управлінського потенціалу яких дозволяли б впроваджувати законодавство ЄС (</a:t>
            </a:r>
            <a:r>
              <a:rPr lang="en-US" dirty="0" err="1"/>
              <a:t>acquis</a:t>
            </a:r>
            <a:r>
              <a:rPr lang="en-US" dirty="0"/>
              <a:t> </a:t>
            </a:r>
            <a:r>
              <a:rPr lang="en-US" dirty="0" err="1"/>
              <a:t>communautaire</a:t>
            </a:r>
            <a:r>
              <a:rPr lang="en-US" dirty="0"/>
              <a:t>) </a:t>
            </a:r>
            <a:r>
              <a:rPr lang="uk-UA" dirty="0"/>
              <a:t>на рівні стандартів, прийнятих у країнах-членах ЄС. </a:t>
            </a:r>
            <a:r>
              <a:rPr lang="en-US" dirty="0"/>
              <a:t>Twinning </a:t>
            </a:r>
            <a:r>
              <a:rPr lang="uk-UA" dirty="0"/>
              <a:t>надає державним органам рамки для роботи з партнерами з країн-членів ЄС. У співпраці вони розробляють і впроваджують проект, націлений на інтегрування в національне законодавство та виконання конкретної частини </a:t>
            </a:r>
            <a:r>
              <a:rPr lang="en-US" dirty="0" err="1"/>
              <a:t>acquis</a:t>
            </a:r>
            <a:r>
              <a:rPr lang="en-US" dirty="0"/>
              <a:t> </a:t>
            </a:r>
            <a:r>
              <a:rPr lang="en-US" dirty="0" err="1"/>
              <a:t>communautaire</a:t>
            </a:r>
            <a:r>
              <a:rPr lang="en-US" dirty="0"/>
              <a:t>.</a:t>
            </a:r>
            <a:endParaRPr lang="uk-UA" dirty="0"/>
          </a:p>
        </p:txBody>
      </p:sp>
      <p:sp>
        <p:nvSpPr>
          <p:cNvPr id="6" name="Дата 5">
            <a:extLst>
              <a:ext uri="{FF2B5EF4-FFF2-40B4-BE49-F238E27FC236}">
                <a16:creationId xmlns:a16="http://schemas.microsoft.com/office/drawing/2014/main" id="{CB655E33-6249-094F-93EF-9A9F610E348F}"/>
              </a:ext>
            </a:extLst>
          </p:cNvPr>
          <p:cNvSpPr>
            <a:spLocks noGrp="1"/>
          </p:cNvSpPr>
          <p:nvPr>
            <p:ph type="dt" sz="half" idx="10"/>
          </p:nvPr>
        </p:nvSpPr>
        <p:spPr/>
        <p:txBody>
          <a:bodyPr/>
          <a:lstStyle/>
          <a:p>
            <a:fld id="{B977C719-0A0F-CA4D-A390-692F2AF6AA0D}" type="datetime1">
              <a:rPr lang="ru-RU" smtClean="0"/>
              <a:t>10.10.2025</a:t>
            </a:fld>
            <a:endParaRPr lang="ru-UA"/>
          </a:p>
        </p:txBody>
      </p:sp>
      <p:sp>
        <p:nvSpPr>
          <p:cNvPr id="8" name="Нижний колонтитул 7">
            <a:extLst>
              <a:ext uri="{FF2B5EF4-FFF2-40B4-BE49-F238E27FC236}">
                <a16:creationId xmlns:a16="http://schemas.microsoft.com/office/drawing/2014/main" id="{42B101B1-58E3-974C-8F2D-FE83C849ADC3}"/>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843422B6-1548-804F-A446-FE4448F48A2F}"/>
              </a:ext>
            </a:extLst>
          </p:cNvPr>
          <p:cNvSpPr>
            <a:spLocks noGrp="1"/>
          </p:cNvSpPr>
          <p:nvPr>
            <p:ph type="sldNum" sz="quarter" idx="12"/>
          </p:nvPr>
        </p:nvSpPr>
        <p:spPr/>
        <p:txBody>
          <a:bodyPr/>
          <a:lstStyle/>
          <a:p>
            <a:fld id="{F553EFBA-7824-AA44-BC0C-2574B54A2861}" type="slidenum">
              <a:rPr lang="ru-UA" smtClean="0"/>
              <a:t>16</a:t>
            </a:fld>
            <a:endParaRPr lang="ru-UA"/>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6016" y="1544640"/>
            <a:ext cx="214256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6016" y="3862459"/>
            <a:ext cx="2352183" cy="265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15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378" y="767619"/>
            <a:ext cx="10569245" cy="970450"/>
          </a:xfrm>
        </p:spPr>
        <p:txBody>
          <a:bodyPr>
            <a:normAutofit/>
          </a:bodyPr>
          <a:lstStyle/>
          <a:p>
            <a:r>
              <a:rPr lang="uk-UA" sz="2000" dirty="0"/>
              <a:t>У рамках проектів </a:t>
            </a:r>
            <a:r>
              <a:rPr lang="en-US" sz="2000" dirty="0"/>
              <a:t>Twinning </a:t>
            </a:r>
            <a:r>
              <a:rPr lang="uk-UA" sz="2000" dirty="0"/>
              <a:t>передбачені такі види діяльності як консультування (підготовка законопроектів, організаційно-інформаційні питання), тренінги, навчально-ознайомлювальні поїздки та стажування.</a:t>
            </a:r>
            <a:endParaRPr lang="uk-UA" dirty="0"/>
          </a:p>
        </p:txBody>
      </p:sp>
      <p:sp>
        <p:nvSpPr>
          <p:cNvPr id="3" name="Объект 2"/>
          <p:cNvSpPr>
            <a:spLocks noGrp="1"/>
          </p:cNvSpPr>
          <p:nvPr>
            <p:ph idx="1"/>
          </p:nvPr>
        </p:nvSpPr>
        <p:spPr>
          <a:xfrm>
            <a:off x="2509674" y="1738069"/>
            <a:ext cx="9274445" cy="4881563"/>
          </a:xfrm>
          <a:solidFill>
            <a:schemeClr val="accent4">
              <a:lumMod val="40000"/>
              <a:lumOff val="60000"/>
            </a:schemeClr>
          </a:solidFill>
        </p:spPr>
        <p:txBody>
          <a:bodyPr>
            <a:noAutofit/>
          </a:bodyPr>
          <a:lstStyle/>
          <a:p>
            <a:pPr marL="0" indent="0" algn="just">
              <a:buNone/>
            </a:pPr>
            <a:r>
              <a:rPr lang="uk-UA" sz="1200" dirty="0"/>
              <a:t>Партнери по проектах </a:t>
            </a:r>
            <a:r>
              <a:rPr lang="en-US" sz="1200" dirty="0"/>
              <a:t>Twinning </a:t>
            </a:r>
            <a:r>
              <a:rPr lang="uk-UA" sz="1200" dirty="0"/>
              <a:t>отримують спільну користь, це, наприклад:</a:t>
            </a:r>
          </a:p>
          <a:p>
            <a:pPr algn="just"/>
            <a:r>
              <a:rPr lang="uk-UA" sz="1200" dirty="0"/>
              <a:t>Обмін досвідом і знаннями на основі рівноправного спілкування між партнерами проекту Т</a:t>
            </a:r>
            <a:r>
              <a:rPr lang="en-US" sz="1200" dirty="0"/>
              <a:t>winning (“</a:t>
            </a:r>
            <a:r>
              <a:rPr lang="uk-UA" sz="1200" dirty="0"/>
              <a:t>від державного службовця до державного службовця”);</a:t>
            </a:r>
          </a:p>
          <a:p>
            <a:pPr algn="just"/>
            <a:r>
              <a:rPr lang="uk-UA" sz="1200" dirty="0"/>
              <a:t>Впровадження кращої практики органів влади країн-членів ЄС;</a:t>
            </a:r>
          </a:p>
          <a:p>
            <a:pPr algn="just"/>
            <a:r>
              <a:rPr lang="uk-UA" sz="1200" dirty="0"/>
              <a:t>Досвід управління проектами Т</a:t>
            </a:r>
            <a:r>
              <a:rPr lang="en-US" sz="1200" dirty="0"/>
              <a:t>winning;</a:t>
            </a:r>
          </a:p>
          <a:p>
            <a:pPr algn="just"/>
            <a:r>
              <a:rPr lang="uk-UA" sz="1200" dirty="0" err="1"/>
              <a:t>Взаємодоповнення</a:t>
            </a:r>
            <a:r>
              <a:rPr lang="uk-UA" sz="1200" dirty="0"/>
              <a:t>, якщо партнером від ЄС виступає консорціум;</a:t>
            </a:r>
          </a:p>
          <a:p>
            <a:pPr algn="just"/>
            <a:r>
              <a:rPr lang="uk-UA" sz="1200" dirty="0"/>
              <a:t>Досягнення відповідності національного законодавства у певній сфері чинному законодавству ЄС;</a:t>
            </a:r>
          </a:p>
          <a:p>
            <a:pPr algn="just"/>
            <a:r>
              <a:rPr lang="uk-UA" sz="1200" dirty="0"/>
              <a:t>Оволодіння знаннями у сфері політико-адміністративних систем;</a:t>
            </a:r>
          </a:p>
          <a:p>
            <a:pPr algn="just"/>
            <a:r>
              <a:rPr lang="uk-UA" sz="1200" dirty="0"/>
              <a:t>Встановлення довгострокових і структурованих робочих взаємин, створення професійних мереж і, відповідно, вплив на ставлення до </a:t>
            </a:r>
            <a:r>
              <a:rPr lang="uk-UA" sz="1200" dirty="0" err="1"/>
              <a:t>країни-бенефіціара</a:t>
            </a:r>
            <a:r>
              <a:rPr lang="uk-UA" sz="1200" dirty="0"/>
              <a:t> з боку ЄС;</a:t>
            </a:r>
          </a:p>
          <a:p>
            <a:pPr algn="just"/>
            <a:r>
              <a:rPr lang="uk-UA" sz="1200" dirty="0"/>
              <a:t>Навчальна підготовка, покращення професійних спроможностей;</a:t>
            </a:r>
          </a:p>
          <a:p>
            <a:pPr algn="just"/>
            <a:r>
              <a:rPr lang="uk-UA" sz="1200" dirty="0"/>
              <a:t>Розроблення та впровадження адаптованого законодавства, що є необхідною умовою виконання як спільних угод і планів дій, так і інтеграції в європейські ринки;</a:t>
            </a:r>
          </a:p>
          <a:p>
            <a:pPr algn="just"/>
            <a:r>
              <a:rPr lang="uk-UA" sz="1200" dirty="0"/>
              <a:t>Зміни в організаційній практиці та культурі, покращення стилю керівництва, комунікації та координації між та всередині </a:t>
            </a:r>
            <a:r>
              <a:rPr lang="uk-UA" sz="1200" dirty="0" err="1"/>
              <a:t>органів-бенефіціарів</a:t>
            </a:r>
            <a:r>
              <a:rPr lang="uk-UA" sz="1200" dirty="0"/>
              <a:t> – цінні “побічні” результати тісної співпраці державних службовців із країн-членів ЄС з партнерами з </a:t>
            </a:r>
            <a:r>
              <a:rPr lang="uk-UA" sz="1200" dirty="0" err="1"/>
              <a:t>країн-бенефіціарів</a:t>
            </a:r>
            <a:r>
              <a:rPr lang="uk-UA" sz="1200" dirty="0"/>
              <a:t>.</a:t>
            </a:r>
          </a:p>
          <a:p>
            <a:pPr algn="just"/>
            <a:r>
              <a:rPr lang="uk-UA" sz="1200" dirty="0"/>
              <a:t>Проект </a:t>
            </a:r>
            <a:r>
              <a:rPr lang="en-US" sz="1200" dirty="0"/>
              <a:t>Twinning </a:t>
            </a:r>
            <a:r>
              <a:rPr lang="uk-UA" sz="1200" dirty="0"/>
              <a:t>може виконуватися як класичний </a:t>
            </a:r>
            <a:r>
              <a:rPr lang="en-US" sz="1200" dirty="0"/>
              <a:t>Twinning (</a:t>
            </a:r>
            <a:r>
              <a:rPr lang="uk-UA" sz="1200" dirty="0"/>
              <a:t>тривалістю до 24 місяців) і бюджетом до 2 млн. євро або </a:t>
            </a:r>
            <a:r>
              <a:rPr lang="uk-UA" sz="1200" dirty="0" err="1"/>
              <a:t>якполегшений</a:t>
            </a:r>
            <a:r>
              <a:rPr lang="uk-UA" sz="1200" dirty="0"/>
              <a:t> </a:t>
            </a:r>
            <a:r>
              <a:rPr lang="en-US" sz="1200" dirty="0"/>
              <a:t>Twinning (</a:t>
            </a:r>
            <a:r>
              <a:rPr lang="uk-UA" sz="1200" dirty="0"/>
              <a:t>тривалістю до 6 місяців).</a:t>
            </a:r>
          </a:p>
          <a:p>
            <a:pPr marL="0" indent="0" algn="just">
              <a:buNone/>
            </a:pPr>
            <a:r>
              <a:rPr lang="uk-UA" sz="1200" dirty="0"/>
              <a:t>Більш детальну інформацію щодо механізму отримання допомоги в рамках </a:t>
            </a:r>
            <a:r>
              <a:rPr lang="en-US" sz="1200" dirty="0"/>
              <a:t>Twinning </a:t>
            </a:r>
            <a:r>
              <a:rPr lang="uk-UA" sz="1200" dirty="0"/>
              <a:t>можна знайти на сайті </a:t>
            </a:r>
            <a:r>
              <a:rPr lang="en-US" sz="1200" dirty="0"/>
              <a:t>www.twinning.com.ua  </a:t>
            </a:r>
            <a:r>
              <a:rPr lang="uk-UA" sz="1200" dirty="0"/>
              <a:t>та </a:t>
            </a:r>
            <a:r>
              <a:rPr lang="en-US" sz="1200" dirty="0"/>
              <a:t>www.center.gov.ua .</a:t>
            </a:r>
            <a:endParaRPr lang="uk-UA" sz="1200" dirty="0"/>
          </a:p>
        </p:txBody>
      </p:sp>
      <p:sp>
        <p:nvSpPr>
          <p:cNvPr id="6" name="Дата 5">
            <a:extLst>
              <a:ext uri="{FF2B5EF4-FFF2-40B4-BE49-F238E27FC236}">
                <a16:creationId xmlns:a16="http://schemas.microsoft.com/office/drawing/2014/main" id="{76E43DCC-13C1-B549-BD69-A67147E9FB35}"/>
              </a:ext>
            </a:extLst>
          </p:cNvPr>
          <p:cNvSpPr>
            <a:spLocks noGrp="1"/>
          </p:cNvSpPr>
          <p:nvPr>
            <p:ph type="dt" sz="half" idx="10"/>
          </p:nvPr>
        </p:nvSpPr>
        <p:spPr/>
        <p:txBody>
          <a:bodyPr/>
          <a:lstStyle/>
          <a:p>
            <a:fld id="{F6304001-8D88-7E43-A487-6F25075C23B2}" type="datetime1">
              <a:rPr lang="ru-RU" smtClean="0"/>
              <a:t>10.10.2025</a:t>
            </a:fld>
            <a:endParaRPr lang="ru-UA"/>
          </a:p>
        </p:txBody>
      </p:sp>
      <p:sp>
        <p:nvSpPr>
          <p:cNvPr id="8" name="Нижний колонтитул 7">
            <a:extLst>
              <a:ext uri="{FF2B5EF4-FFF2-40B4-BE49-F238E27FC236}">
                <a16:creationId xmlns:a16="http://schemas.microsoft.com/office/drawing/2014/main" id="{9D03C9AE-CE28-3B4E-9F7A-48CFC13BB914}"/>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3066BCAC-A87F-FD40-8EC2-6BC2008E1F27}"/>
              </a:ext>
            </a:extLst>
          </p:cNvPr>
          <p:cNvSpPr>
            <a:spLocks noGrp="1"/>
          </p:cNvSpPr>
          <p:nvPr>
            <p:ph type="sldNum" sz="quarter" idx="12"/>
          </p:nvPr>
        </p:nvSpPr>
        <p:spPr/>
        <p:txBody>
          <a:bodyPr/>
          <a:lstStyle/>
          <a:p>
            <a:fld id="{F553EFBA-7824-AA44-BC0C-2574B54A2861}" type="slidenum">
              <a:rPr lang="ru-UA" smtClean="0"/>
              <a:t>17</a:t>
            </a:fld>
            <a:endParaRPr lang="ru-UA"/>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6" y="2091716"/>
            <a:ext cx="214256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76" y="4712679"/>
            <a:ext cx="2150457" cy="165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940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t>TAIEX</a:t>
            </a:r>
            <a:r>
              <a:rPr lang="uk-UA" sz="3200" dirty="0"/>
              <a:t> </a:t>
            </a:r>
            <a:r>
              <a:rPr lang="en-US" sz="3200" dirty="0"/>
              <a:t>(Technical Assistance Information Exchange)</a:t>
            </a:r>
            <a:endParaRPr lang="uk-UA" dirty="0"/>
          </a:p>
        </p:txBody>
      </p:sp>
      <p:sp>
        <p:nvSpPr>
          <p:cNvPr id="3" name="Объект 2"/>
          <p:cNvSpPr>
            <a:spLocks noGrp="1"/>
          </p:cNvSpPr>
          <p:nvPr>
            <p:ph idx="1"/>
          </p:nvPr>
        </p:nvSpPr>
        <p:spPr>
          <a:xfrm>
            <a:off x="476299" y="1199408"/>
            <a:ext cx="7721492" cy="5365515"/>
          </a:xfrm>
          <a:solidFill>
            <a:schemeClr val="accent4">
              <a:lumMod val="40000"/>
              <a:lumOff val="60000"/>
            </a:schemeClr>
          </a:solidFill>
        </p:spPr>
        <p:txBody>
          <a:bodyPr>
            <a:normAutofit lnSpcReduction="10000"/>
          </a:bodyPr>
          <a:lstStyle/>
          <a:p>
            <a:pPr algn="just"/>
            <a:r>
              <a:rPr lang="uk-UA" sz="2000" dirty="0"/>
              <a:t>це інструмент зовнішньої допомоги, що надається Європейською Комісією для обміну інформацією з метою розбудови інституціональної спроможності, необхідної для адаптації національного законодавства до </a:t>
            </a:r>
            <a:r>
              <a:rPr lang="en-US" sz="2000" dirty="0" err="1"/>
              <a:t>acquis</a:t>
            </a:r>
            <a:r>
              <a:rPr lang="en-US" sz="2000" dirty="0"/>
              <a:t> </a:t>
            </a:r>
            <a:r>
              <a:rPr lang="en-US" sz="2000" dirty="0" err="1"/>
              <a:t>communautaire</a:t>
            </a:r>
            <a:r>
              <a:rPr lang="en-US" sz="2000" dirty="0"/>
              <a:t>.</a:t>
            </a:r>
          </a:p>
          <a:p>
            <a:pPr algn="just"/>
            <a:r>
              <a:rPr lang="uk-UA" sz="2000" dirty="0"/>
              <a:t>Інструмент технічної допомоги та обміну інформацією (</a:t>
            </a:r>
            <a:r>
              <a:rPr lang="en-US" sz="2000" dirty="0"/>
              <a:t>TAIEX) </a:t>
            </a:r>
            <a:r>
              <a:rPr lang="uk-UA" sz="2000" dirty="0"/>
              <a:t>був заснований Генеральним Директоратом Європейської Комісії з питань розширення у 1996 році як програма, що покликана допомагати країнам-кандидатам у стислі терміни розв’язати питання запровадження законодавства ЄС (</a:t>
            </a:r>
            <a:r>
              <a:rPr lang="en-US" sz="2000" dirty="0" err="1"/>
              <a:t>acquis</a:t>
            </a:r>
            <a:r>
              <a:rPr lang="en-US" sz="2000" dirty="0"/>
              <a:t> </a:t>
            </a:r>
            <a:r>
              <a:rPr lang="en-US" sz="2000" dirty="0" err="1"/>
              <a:t>communautaire</a:t>
            </a:r>
            <a:r>
              <a:rPr lang="en-US" sz="2000" dirty="0"/>
              <a:t>). </a:t>
            </a:r>
            <a:r>
              <a:rPr lang="uk-UA" sz="2000" dirty="0"/>
              <a:t>Завдання ТАІЕХ полягає в спрощеному механізмі передачі та обміні передовим досвідом між </a:t>
            </a:r>
            <a:r>
              <a:rPr lang="uk-UA" sz="2000" dirty="0" err="1"/>
              <a:t>країнами-бенефіціарами</a:t>
            </a:r>
            <a:r>
              <a:rPr lang="uk-UA" sz="2000" dirty="0"/>
              <a:t> й країнами-членами Європейського союзу. </a:t>
            </a:r>
          </a:p>
          <a:p>
            <a:pPr algn="just"/>
            <a:r>
              <a:rPr lang="uk-UA" sz="2000" dirty="0"/>
              <a:t>Визначальними рисами інструменту </a:t>
            </a:r>
            <a:r>
              <a:rPr lang="en-US" sz="2000" dirty="0"/>
              <a:t>TAIEX </a:t>
            </a:r>
            <a:r>
              <a:rPr lang="uk-UA" sz="2000" dirty="0"/>
              <a:t>є </a:t>
            </a:r>
            <a:r>
              <a:rPr lang="uk-UA" sz="2000" dirty="0" err="1"/>
              <a:t>сфокусованість</a:t>
            </a:r>
            <a:r>
              <a:rPr lang="uk-UA" sz="2000" dirty="0"/>
              <a:t> на розв’язанні конкретних проблем розвитку та інтеграції, що вимагає від адміністрацій </a:t>
            </a:r>
            <a:r>
              <a:rPr lang="uk-UA" sz="2000" dirty="0" err="1"/>
              <a:t>країн-бенефіціарів</a:t>
            </a:r>
            <a:r>
              <a:rPr lang="uk-UA" sz="2000" dirty="0"/>
              <a:t> ініціативного підходу, самостійного визначення своїх потреб, підготовки і подання заявок, та мобільність (від подання заявки </a:t>
            </a:r>
            <a:r>
              <a:rPr lang="en-US" sz="2000" dirty="0"/>
              <a:t>on-line </a:t>
            </a:r>
            <a:r>
              <a:rPr lang="uk-UA" sz="2000" dirty="0"/>
              <a:t>до надання допомоги проходить від двох до трьох місяців), що дає змогу використовувати його для вирішення термінових нагальних питань.</a:t>
            </a:r>
          </a:p>
        </p:txBody>
      </p:sp>
      <p:sp>
        <p:nvSpPr>
          <p:cNvPr id="6" name="Дата 5">
            <a:extLst>
              <a:ext uri="{FF2B5EF4-FFF2-40B4-BE49-F238E27FC236}">
                <a16:creationId xmlns:a16="http://schemas.microsoft.com/office/drawing/2014/main" id="{4EBCF0B1-E972-204F-A51B-0DA3E24F0DFA}"/>
              </a:ext>
            </a:extLst>
          </p:cNvPr>
          <p:cNvSpPr>
            <a:spLocks noGrp="1"/>
          </p:cNvSpPr>
          <p:nvPr>
            <p:ph type="dt" sz="half" idx="10"/>
          </p:nvPr>
        </p:nvSpPr>
        <p:spPr/>
        <p:txBody>
          <a:bodyPr/>
          <a:lstStyle/>
          <a:p>
            <a:fld id="{9BB92031-8D9F-CA42-8596-C8DDF7A22B57}" type="datetime1">
              <a:rPr lang="ru-RU" smtClean="0"/>
              <a:t>10.10.2025</a:t>
            </a:fld>
            <a:endParaRPr lang="ru-UA"/>
          </a:p>
        </p:txBody>
      </p:sp>
      <p:sp>
        <p:nvSpPr>
          <p:cNvPr id="8" name="Нижний колонтитул 7">
            <a:extLst>
              <a:ext uri="{FF2B5EF4-FFF2-40B4-BE49-F238E27FC236}">
                <a16:creationId xmlns:a16="http://schemas.microsoft.com/office/drawing/2014/main" id="{61C3CBB6-9A03-8D4F-BAB2-6C51ACDD07E7}"/>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82FE86DD-A297-C146-A79F-BC99EA83C2EA}"/>
              </a:ext>
            </a:extLst>
          </p:cNvPr>
          <p:cNvSpPr>
            <a:spLocks noGrp="1"/>
          </p:cNvSpPr>
          <p:nvPr>
            <p:ph type="sldNum" sz="quarter" idx="12"/>
          </p:nvPr>
        </p:nvSpPr>
        <p:spPr/>
        <p:txBody>
          <a:bodyPr/>
          <a:lstStyle/>
          <a:p>
            <a:fld id="{F553EFBA-7824-AA44-BC0C-2574B54A2861}" type="slidenum">
              <a:rPr lang="ru-UA" smtClean="0"/>
              <a:t>18</a:t>
            </a:fld>
            <a:endParaRPr lang="ru-UA"/>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834" y="2115896"/>
            <a:ext cx="222827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590" y="4543306"/>
            <a:ext cx="2771053"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512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24251"/>
            <a:ext cx="8596668" cy="1035837"/>
          </a:xfrm>
        </p:spPr>
        <p:txBody>
          <a:bodyPr>
            <a:normAutofit/>
          </a:bodyPr>
          <a:lstStyle/>
          <a:p>
            <a:r>
              <a:rPr lang="uk-UA" sz="3200" dirty="0"/>
              <a:t>У рамках інструменту </a:t>
            </a:r>
            <a:r>
              <a:rPr lang="en-US" sz="3200" dirty="0"/>
              <a:t>TAIEX </a:t>
            </a:r>
            <a:r>
              <a:rPr lang="uk-UA" sz="3200" dirty="0"/>
              <a:t>за рахунок коштів ЄС надаються такі послуги:</a:t>
            </a:r>
            <a:endParaRPr lang="uk-UA" dirty="0"/>
          </a:p>
        </p:txBody>
      </p:sp>
      <p:sp>
        <p:nvSpPr>
          <p:cNvPr id="3" name="Объект 2"/>
          <p:cNvSpPr>
            <a:spLocks noGrp="1"/>
          </p:cNvSpPr>
          <p:nvPr>
            <p:ph idx="1"/>
          </p:nvPr>
        </p:nvSpPr>
        <p:spPr>
          <a:xfrm>
            <a:off x="2448022" y="1260088"/>
            <a:ext cx="9275492" cy="5247390"/>
          </a:xfrm>
          <a:solidFill>
            <a:schemeClr val="accent4">
              <a:lumMod val="40000"/>
              <a:lumOff val="60000"/>
            </a:schemeClr>
          </a:solidFill>
        </p:spPr>
        <p:txBody>
          <a:bodyPr>
            <a:noAutofit/>
          </a:bodyPr>
          <a:lstStyle/>
          <a:p>
            <a:pPr marL="0" indent="0">
              <a:buNone/>
            </a:pPr>
            <a:endParaRPr lang="uk-UA" sz="1100" dirty="0"/>
          </a:p>
          <a:p>
            <a:pPr algn="just"/>
            <a:r>
              <a:rPr lang="uk-UA" sz="1100" dirty="0">
                <a:latin typeface="Times New Roman" pitchFamily="18" charset="0"/>
                <a:cs typeface="Times New Roman" pitchFamily="18" charset="0"/>
              </a:rPr>
              <a:t>надання експертів </a:t>
            </a:r>
            <a:r>
              <a:rPr lang="uk-UA" sz="1100" dirty="0" err="1">
                <a:latin typeface="Times New Roman" pitchFamily="18" charset="0"/>
                <a:cs typeface="Times New Roman" pitchFamily="18" charset="0"/>
              </a:rPr>
              <a:t>країнам-бенефіціарам</a:t>
            </a:r>
            <a:r>
              <a:rPr lang="uk-UA" sz="1100" dirty="0">
                <a:latin typeface="Times New Roman" pitchFamily="18" charset="0"/>
                <a:cs typeface="Times New Roman" pitchFamily="18" charset="0"/>
              </a:rPr>
              <a:t> в якості радників щодо розроблення законодавчих  та інтерпретації </a:t>
            </a:r>
            <a:r>
              <a:rPr lang="en-US" sz="1100" dirty="0" err="1">
                <a:latin typeface="Times New Roman" pitchFamily="18" charset="0"/>
                <a:cs typeface="Times New Roman" pitchFamily="18" charset="0"/>
              </a:rPr>
              <a:t>acquiscommunautaire</a:t>
            </a:r>
            <a:r>
              <a:rPr lang="en-US" sz="1100" dirty="0">
                <a:latin typeface="Times New Roman" pitchFamily="18" charset="0"/>
                <a:cs typeface="Times New Roman" pitchFamily="18" charset="0"/>
              </a:rPr>
              <a:t>;</a:t>
            </a:r>
          </a:p>
          <a:p>
            <a:pPr algn="just"/>
            <a:r>
              <a:rPr lang="uk-UA" sz="1100" dirty="0">
                <a:latin typeface="Times New Roman" pitchFamily="18" charset="0"/>
                <a:cs typeface="Times New Roman" pitchFamily="18" charset="0"/>
              </a:rPr>
              <a:t>навчальні візити, що дають змогу державним службовцям з </a:t>
            </a:r>
            <a:r>
              <a:rPr lang="uk-UA" sz="1100" dirty="0" err="1">
                <a:latin typeface="Times New Roman" pitchFamily="18" charset="0"/>
                <a:cs typeface="Times New Roman" pitchFamily="18" charset="0"/>
              </a:rPr>
              <a:t>країни-бенефіціара</a:t>
            </a:r>
            <a:r>
              <a:rPr lang="uk-UA" sz="1100" dirty="0">
                <a:latin typeface="Times New Roman" pitchFamily="18" charset="0"/>
                <a:cs typeface="Times New Roman" pitchFamily="18" charset="0"/>
              </a:rPr>
              <a:t> вивчити досвід країни-члена щодо вирішення практичних питань, пов’язаних із впровадженням і забезпеченням дотримання </a:t>
            </a:r>
            <a:r>
              <a:rPr lang="en-US" sz="1100" dirty="0" err="1">
                <a:latin typeface="Times New Roman" pitchFamily="18" charset="0"/>
                <a:cs typeface="Times New Roman" pitchFamily="18" charset="0"/>
              </a:rPr>
              <a:t>acquis</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communautaire</a:t>
            </a:r>
            <a:r>
              <a:rPr lang="en-US" sz="1100" dirty="0">
                <a:latin typeface="Times New Roman" pitchFamily="18" charset="0"/>
                <a:cs typeface="Times New Roman" pitchFamily="18" charset="0"/>
              </a:rPr>
              <a:t> </a:t>
            </a:r>
            <a:r>
              <a:rPr lang="uk-UA" sz="1100" dirty="0">
                <a:latin typeface="Times New Roman" pitchFamily="18" charset="0"/>
                <a:cs typeface="Times New Roman" pitchFamily="18" charset="0"/>
              </a:rPr>
              <a:t>та взаємодією із зацікавленими сторонами;</a:t>
            </a:r>
          </a:p>
          <a:p>
            <a:pPr algn="just"/>
            <a:r>
              <a:rPr lang="uk-UA" sz="1100" dirty="0">
                <a:latin typeface="Times New Roman" pitchFamily="18" charset="0"/>
                <a:cs typeface="Times New Roman" pitchFamily="18" charset="0"/>
              </a:rPr>
              <a:t>організація і проведення семінарів та робочих зустрічей з метою представлення та роз’яснення аспектів </a:t>
            </a:r>
            <a:r>
              <a:rPr lang="en-US" sz="1100" dirty="0" err="1">
                <a:latin typeface="Times New Roman" pitchFamily="18" charset="0"/>
                <a:cs typeface="Times New Roman" pitchFamily="18" charset="0"/>
              </a:rPr>
              <a:t>acquiscommunautaire</a:t>
            </a:r>
            <a:r>
              <a:rPr lang="en-US" sz="1100" dirty="0">
                <a:latin typeface="Times New Roman" pitchFamily="18" charset="0"/>
                <a:cs typeface="Times New Roman" pitchFamily="18" charset="0"/>
              </a:rPr>
              <a:t> </a:t>
            </a:r>
            <a:r>
              <a:rPr lang="uk-UA" sz="1100" dirty="0">
                <a:latin typeface="Times New Roman" pitchFamily="18" charset="0"/>
                <a:cs typeface="Times New Roman" pitchFamily="18" charset="0"/>
              </a:rPr>
              <a:t>широкій аудиторії.</a:t>
            </a:r>
          </a:p>
          <a:p>
            <a:pPr algn="just"/>
            <a:r>
              <a:rPr lang="uk-UA" sz="1100" dirty="0">
                <a:latin typeface="Times New Roman" pitchFamily="18" charset="0"/>
                <a:cs typeface="Times New Roman" pitchFamily="18" charset="0"/>
              </a:rPr>
              <a:t>Сфера діяльності </a:t>
            </a:r>
            <a:r>
              <a:rPr lang="uk-UA" sz="1100" dirty="0" err="1">
                <a:latin typeface="Times New Roman" pitchFamily="18" charset="0"/>
                <a:cs typeface="Times New Roman" pitchFamily="18" charset="0"/>
              </a:rPr>
              <a:t>партнерів-бенефіціарів</a:t>
            </a:r>
            <a:r>
              <a:rPr lang="uk-UA" sz="1100" dirty="0">
                <a:latin typeface="Times New Roman" pitchFamily="18" charset="0"/>
                <a:cs typeface="Times New Roman" pitchFamily="18" charset="0"/>
              </a:rPr>
              <a:t>, отримувачів допомоги в рамках ТАІЕХ, повинна стосуватись публічного сектору, але таку допомогу може отримувати також приватний сектор, до компетенції якого відноситься сфера імплементації та удосконалення законодавства в </a:t>
            </a:r>
            <a:r>
              <a:rPr lang="uk-UA" sz="1100" dirty="0" err="1">
                <a:latin typeface="Times New Roman" pitchFamily="18" charset="0"/>
                <a:cs typeface="Times New Roman" pitchFamily="18" charset="0"/>
              </a:rPr>
              <a:t>країні-бенефіціарі</a:t>
            </a:r>
            <a:r>
              <a:rPr lang="uk-UA" sz="1100" dirty="0">
                <a:latin typeface="Times New Roman" pitchFamily="18" charset="0"/>
                <a:cs typeface="Times New Roman" pitchFamily="18" charset="0"/>
              </a:rPr>
              <a:t> з метою його гармонізації з відповідним законодавством Європейського Союзу.</a:t>
            </a:r>
          </a:p>
          <a:p>
            <a:pPr algn="just"/>
            <a:r>
              <a:rPr lang="uk-UA" sz="1100" dirty="0">
                <a:latin typeface="Times New Roman" pitchFamily="18" charset="0"/>
                <a:cs typeface="Times New Roman" pitchFamily="18" charset="0"/>
              </a:rPr>
              <a:t>Однією з головних умов отримання послуг ЄС у рамках інструменту ТАІЕХ є базове знання іноземної мови (англійської)</a:t>
            </a:r>
            <a:r>
              <a:rPr lang="uk-UA" sz="1100" dirty="0" err="1">
                <a:latin typeface="Times New Roman" pitchFamily="18" charset="0"/>
                <a:cs typeface="Times New Roman" pitchFamily="18" charset="0"/>
              </a:rPr>
              <a:t>партнером-бенефіціаром</a:t>
            </a:r>
            <a:r>
              <a:rPr lang="uk-UA" sz="1100" dirty="0">
                <a:latin typeface="Times New Roman" pitchFamily="18" charset="0"/>
                <a:cs typeface="Times New Roman" pitchFamily="18" charset="0"/>
              </a:rPr>
              <a:t>.</a:t>
            </a:r>
          </a:p>
          <a:p>
            <a:pPr algn="just"/>
            <a:r>
              <a:rPr lang="uk-UA" sz="1100" dirty="0">
                <a:latin typeface="Times New Roman" pitchFamily="18" charset="0"/>
                <a:cs typeface="Times New Roman" pitchFamily="18" charset="0"/>
              </a:rPr>
              <a:t>Використання зовнішньої допомоги Європейської Комісії у рамках </a:t>
            </a:r>
            <a:r>
              <a:rPr lang="en-US" sz="1100" dirty="0">
                <a:latin typeface="Times New Roman" pitchFamily="18" charset="0"/>
                <a:cs typeface="Times New Roman" pitchFamily="18" charset="0"/>
              </a:rPr>
              <a:t>TAIEX </a:t>
            </a:r>
            <a:r>
              <a:rPr lang="uk-UA" sz="1100" dirty="0">
                <a:latin typeface="Times New Roman" pitchFamily="18" charset="0"/>
                <a:cs typeface="Times New Roman" pitchFamily="18" charset="0"/>
              </a:rPr>
              <a:t>в Україні здійснюється відповідно до Порядку підготовки та виконання плану залучення зовнішньої допомоги Європейської Комісії у рамках </a:t>
            </a:r>
            <a:r>
              <a:rPr lang="en-US" sz="1100" dirty="0">
                <a:latin typeface="Times New Roman" pitchFamily="18" charset="0"/>
                <a:cs typeface="Times New Roman" pitchFamily="18" charset="0"/>
              </a:rPr>
              <a:t>TAIEX, </a:t>
            </a:r>
            <a:r>
              <a:rPr lang="uk-UA" sz="1100" dirty="0">
                <a:latin typeface="Times New Roman" pitchFamily="18" charset="0"/>
                <a:cs typeface="Times New Roman" pitchFamily="18" charset="0"/>
              </a:rPr>
              <a:t>затвердженого постановою Кабінету Міністрів України від 9 квітня 2008 р. № 316 </a:t>
            </a:r>
            <a:r>
              <a:rPr lang="uk-UA" sz="1100" dirty="0" err="1">
                <a:latin typeface="Times New Roman" pitchFamily="18" charset="0"/>
                <a:cs typeface="Times New Roman" pitchFamily="18" charset="0"/>
              </a:rPr>
              <a:t>„Про</a:t>
            </a:r>
            <a:r>
              <a:rPr lang="uk-UA" sz="1100" dirty="0">
                <a:latin typeface="Times New Roman" pitchFamily="18" charset="0"/>
                <a:cs typeface="Times New Roman" pitchFamily="18" charset="0"/>
              </a:rPr>
              <a:t> затвердження Порядку підготовки та виконання плану залучення зовнішньої допомоги Європейської Комісії у рамках ТАІЕХ”. </a:t>
            </a:r>
          </a:p>
          <a:p>
            <a:pPr algn="just"/>
            <a:r>
              <a:rPr lang="uk-UA" sz="1100" dirty="0">
                <a:latin typeface="Times New Roman" pitchFamily="18" charset="0"/>
                <a:cs typeface="Times New Roman" pitchFamily="18" charset="0"/>
              </a:rPr>
              <a:t>Для реалізації проектів ТАІЕХ Міністерством праці та соціальної політики України було утворено робочу групу з питань ініціювання заходів ТАІЕХ (наказ Мінпраці від 21.10.2009 №389).</a:t>
            </a:r>
          </a:p>
          <a:p>
            <a:pPr algn="just"/>
            <a:r>
              <a:rPr lang="uk-UA" sz="1100" dirty="0">
                <a:latin typeface="Times New Roman" pitchFamily="18" charset="0"/>
                <a:cs typeface="Times New Roman" pitchFamily="18" charset="0"/>
              </a:rPr>
              <a:t>У рамках залучення зовнішньої допомоги Європейської Комісії Міністерство успішно провело семінар ТАІЕХ на тему </a:t>
            </a:r>
            <a:r>
              <a:rPr lang="uk-UA" sz="1100" dirty="0" err="1">
                <a:latin typeface="Times New Roman" pitchFamily="18" charset="0"/>
                <a:cs typeface="Times New Roman" pitchFamily="18" charset="0"/>
              </a:rPr>
              <a:t>„Реінтеграція</a:t>
            </a:r>
            <a:r>
              <a:rPr lang="uk-UA" sz="1100" dirty="0">
                <a:latin typeface="Times New Roman" pitchFamily="18" charset="0"/>
                <a:cs typeface="Times New Roman" pitchFamily="18" charset="0"/>
              </a:rPr>
              <a:t> бездомних громадян та соціальна адаптація осіб, звільнених з місць позбавлення волі, в країнах Європи та України”, який відбувся 25 вересня 2009 року. Захід надав змогу фахівцям Мінпраці, інших центральних органів виконавчої влади, представникам регіональних органів праці та соціального захисту населення, директорам закладів відповідного спрямування ознайомитись із досвідом роботи щодо надання послуг бездомним громадянам та особам, звільненим із місць позбавлення волі, в країнах Європи. </a:t>
            </a:r>
          </a:p>
          <a:p>
            <a:pPr algn="just"/>
            <a:r>
              <a:rPr lang="uk-UA" sz="1100" dirty="0">
                <a:latin typeface="Times New Roman" pitchFamily="18" charset="0"/>
                <a:cs typeface="Times New Roman" pitchFamily="18" charset="0"/>
              </a:rPr>
              <a:t>Більш детальну інформацію щодо механізму отримання допомоги в рамках ТАІЕХ можна знайти на сайті </a:t>
            </a:r>
            <a:r>
              <a:rPr lang="en-US" sz="1100" dirty="0">
                <a:latin typeface="Times New Roman" pitchFamily="18" charset="0"/>
                <a:cs typeface="Times New Roman" pitchFamily="18" charset="0"/>
              </a:rPr>
              <a:t>www.center.gov.ua .</a:t>
            </a:r>
            <a:endParaRPr lang="uk-UA" sz="1100" dirty="0">
              <a:latin typeface="Times New Roman" pitchFamily="18" charset="0"/>
              <a:cs typeface="Times New Roman" pitchFamily="18" charset="0"/>
            </a:endParaRPr>
          </a:p>
        </p:txBody>
      </p:sp>
      <p:sp>
        <p:nvSpPr>
          <p:cNvPr id="6" name="Дата 5">
            <a:extLst>
              <a:ext uri="{FF2B5EF4-FFF2-40B4-BE49-F238E27FC236}">
                <a16:creationId xmlns:a16="http://schemas.microsoft.com/office/drawing/2014/main" id="{4CE9D043-F64B-3F48-AA14-2B4F553290B3}"/>
              </a:ext>
            </a:extLst>
          </p:cNvPr>
          <p:cNvSpPr>
            <a:spLocks noGrp="1"/>
          </p:cNvSpPr>
          <p:nvPr>
            <p:ph type="dt" sz="half" idx="10"/>
          </p:nvPr>
        </p:nvSpPr>
        <p:spPr/>
        <p:txBody>
          <a:bodyPr/>
          <a:lstStyle/>
          <a:p>
            <a:fld id="{FFBEC5DD-75D5-414C-AA52-7CB1B35DA91B}" type="datetime1">
              <a:rPr lang="ru-RU" smtClean="0"/>
              <a:t>10.10.2025</a:t>
            </a:fld>
            <a:endParaRPr lang="ru-UA"/>
          </a:p>
        </p:txBody>
      </p:sp>
      <p:sp>
        <p:nvSpPr>
          <p:cNvPr id="8" name="Нижний колонтитул 7">
            <a:extLst>
              <a:ext uri="{FF2B5EF4-FFF2-40B4-BE49-F238E27FC236}">
                <a16:creationId xmlns:a16="http://schemas.microsoft.com/office/drawing/2014/main" id="{42B547AE-A984-6F4F-970D-7DAA99834BC9}"/>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76753D01-97F4-9144-B3D3-CC9A2A8DC9AC}"/>
              </a:ext>
            </a:extLst>
          </p:cNvPr>
          <p:cNvSpPr>
            <a:spLocks noGrp="1"/>
          </p:cNvSpPr>
          <p:nvPr>
            <p:ph type="sldNum" sz="quarter" idx="12"/>
          </p:nvPr>
        </p:nvSpPr>
        <p:spPr/>
        <p:txBody>
          <a:bodyPr/>
          <a:lstStyle/>
          <a:p>
            <a:fld id="{F553EFBA-7824-AA44-BC0C-2574B54A2861}" type="slidenum">
              <a:rPr lang="ru-UA" smtClean="0"/>
              <a:t>19</a:t>
            </a:fld>
            <a:endParaRPr lang="ru-UA"/>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56" y="2279286"/>
            <a:ext cx="214256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18" y="4699977"/>
            <a:ext cx="190450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78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F9B858E-6577-8B50-691C-577FB6EDA269}"/>
              </a:ext>
            </a:extLst>
          </p:cNvPr>
          <p:cNvSpPr>
            <a:spLocks noGrp="1"/>
          </p:cNvSpPr>
          <p:nvPr>
            <p:ph idx="1"/>
          </p:nvPr>
        </p:nvSpPr>
        <p:spPr>
          <a:xfrm>
            <a:off x="4876800" y="154379"/>
            <a:ext cx="6743700" cy="6022584"/>
          </a:xfrm>
        </p:spPr>
        <p:txBody>
          <a:bodyPr>
            <a:normAutofit fontScale="85000" lnSpcReduction="20000"/>
          </a:bodyPr>
          <a:lstStyle/>
          <a:p>
            <a:pPr marL="0" indent="0" fontAlgn="base">
              <a:buNone/>
            </a:pPr>
            <a:r>
              <a:rPr lang="ru-RU" b="1" dirty="0" err="1"/>
              <a:t>Збереження</a:t>
            </a:r>
            <a:r>
              <a:rPr lang="ru-RU" b="1" dirty="0"/>
              <a:t> </a:t>
            </a:r>
            <a:r>
              <a:rPr lang="ru-RU" b="1" dirty="0" err="1"/>
              <a:t>робочих</a:t>
            </a:r>
            <a:r>
              <a:rPr lang="ru-RU" b="1" dirty="0"/>
              <a:t> </a:t>
            </a:r>
            <a:r>
              <a:rPr lang="ru-RU" b="1" dirty="0" err="1"/>
              <a:t>місць</a:t>
            </a:r>
            <a:endParaRPr lang="ru-RU" b="1" dirty="0"/>
          </a:p>
          <a:p>
            <a:pPr algn="just" fontAlgn="base"/>
            <a:r>
              <a:rPr lang="ru-RU" dirty="0" err="1"/>
              <a:t>Інструмент</a:t>
            </a:r>
            <a:r>
              <a:rPr lang="ru-RU" dirty="0"/>
              <a:t> </a:t>
            </a:r>
            <a:r>
              <a:rPr lang="ru-RU" dirty="0" err="1"/>
              <a:t>підтримки</a:t>
            </a:r>
            <a:r>
              <a:rPr lang="ru-RU" dirty="0"/>
              <a:t> </a:t>
            </a:r>
            <a:r>
              <a:rPr lang="ru-RU" dirty="0" err="1"/>
              <a:t>збереження</a:t>
            </a:r>
            <a:r>
              <a:rPr lang="ru-RU" dirty="0"/>
              <a:t> </a:t>
            </a:r>
            <a:r>
              <a:rPr lang="ru-RU" dirty="0" err="1"/>
              <a:t>робочих</a:t>
            </a:r>
            <a:r>
              <a:rPr lang="ru-RU" dirty="0"/>
              <a:t> </a:t>
            </a:r>
            <a:r>
              <a:rPr lang="ru-RU" dirty="0" err="1"/>
              <a:t>місць</a:t>
            </a:r>
            <a:r>
              <a:rPr lang="ru-RU" dirty="0"/>
              <a:t> </a:t>
            </a:r>
            <a:r>
              <a:rPr lang="ru-RU" dirty="0" err="1"/>
              <a:t>Євросоюз</a:t>
            </a:r>
            <a:r>
              <a:rPr lang="ru-RU" dirty="0"/>
              <a:t> </a:t>
            </a:r>
            <a:r>
              <a:rPr lang="ru-RU" dirty="0" err="1"/>
              <a:t>запровадив</a:t>
            </a:r>
            <a:r>
              <a:rPr lang="ru-RU" dirty="0"/>
              <a:t> </a:t>
            </a:r>
            <a:r>
              <a:rPr lang="ru-RU" dirty="0" err="1"/>
              <a:t>тоді</a:t>
            </a:r>
            <a:r>
              <a:rPr lang="ru-RU" dirty="0"/>
              <a:t>, коли </a:t>
            </a:r>
            <a:r>
              <a:rPr lang="ru-RU" dirty="0" err="1"/>
              <a:t>чи</a:t>
            </a:r>
            <a:r>
              <a:rPr lang="ru-RU" dirty="0"/>
              <a:t> не </a:t>
            </a:r>
            <a:r>
              <a:rPr lang="ru-RU" dirty="0" err="1"/>
              <a:t>всі</a:t>
            </a:r>
            <a:r>
              <a:rPr lang="ru-RU" dirty="0"/>
              <a:t> </a:t>
            </a:r>
            <a:r>
              <a:rPr lang="ru-RU" dirty="0" err="1"/>
              <a:t>країни</a:t>
            </a:r>
            <a:r>
              <a:rPr lang="ru-RU" dirty="0"/>
              <a:t> </a:t>
            </a:r>
            <a:r>
              <a:rPr lang="ru-RU" dirty="0" err="1"/>
              <a:t>світу</a:t>
            </a:r>
            <a:r>
              <a:rPr lang="ru-RU" dirty="0"/>
              <a:t> </a:t>
            </a:r>
            <a:r>
              <a:rPr lang="ru-RU" dirty="0" err="1"/>
              <a:t>зіткнулися</a:t>
            </a:r>
            <a:r>
              <a:rPr lang="ru-RU" dirty="0"/>
              <a:t> з проблемою </a:t>
            </a:r>
            <a:r>
              <a:rPr lang="ru-RU" dirty="0" err="1"/>
              <a:t>працевлаштування</a:t>
            </a:r>
            <a:r>
              <a:rPr lang="ru-RU" dirty="0"/>
              <a:t> </a:t>
            </a:r>
            <a:r>
              <a:rPr lang="ru-RU" dirty="0" err="1"/>
              <a:t>мільйонів</a:t>
            </a:r>
            <a:r>
              <a:rPr lang="ru-RU" dirty="0"/>
              <a:t> людей. </a:t>
            </a:r>
            <a:r>
              <a:rPr lang="ru-RU" dirty="0" err="1"/>
              <a:t>Сталося</a:t>
            </a:r>
            <a:r>
              <a:rPr lang="ru-RU" dirty="0"/>
              <a:t> </a:t>
            </a:r>
            <a:r>
              <a:rPr lang="ru-RU" dirty="0" err="1"/>
              <a:t>це</a:t>
            </a:r>
            <a:r>
              <a:rPr lang="ru-RU" dirty="0"/>
              <a:t> у 2020 </a:t>
            </a:r>
            <a:r>
              <a:rPr lang="ru-RU" dirty="0" err="1"/>
              <a:t>році</a:t>
            </a:r>
            <a:r>
              <a:rPr lang="ru-RU" dirty="0"/>
              <a:t> з початком </a:t>
            </a:r>
            <a:r>
              <a:rPr lang="ru-RU" dirty="0" err="1"/>
              <a:t>пандемії</a:t>
            </a:r>
            <a:r>
              <a:rPr lang="ru-RU" dirty="0"/>
              <a:t> </a:t>
            </a:r>
            <a:r>
              <a:rPr lang="en" dirty="0"/>
              <a:t>Covid-19.</a:t>
            </a:r>
          </a:p>
          <a:p>
            <a:pPr algn="just" fontAlgn="base"/>
            <a:r>
              <a:rPr lang="ru-RU" dirty="0" err="1"/>
              <a:t>Тоді</a:t>
            </a:r>
            <a:r>
              <a:rPr lang="ru-RU" dirty="0"/>
              <a:t> ЄС створив фонд </a:t>
            </a:r>
            <a:r>
              <a:rPr lang="en" dirty="0">
                <a:hlinkClick r:id="rId2"/>
              </a:rPr>
              <a:t>SURE</a:t>
            </a:r>
            <a:r>
              <a:rPr lang="en" dirty="0"/>
              <a:t>, </a:t>
            </a:r>
            <a:r>
              <a:rPr lang="ru-RU" dirty="0"/>
              <a:t>у межах </a:t>
            </a:r>
            <a:r>
              <a:rPr lang="ru-RU" dirty="0" err="1"/>
              <a:t>якого</a:t>
            </a:r>
            <a:r>
              <a:rPr lang="ru-RU" dirty="0"/>
              <a:t> </a:t>
            </a:r>
            <a:r>
              <a:rPr lang="ru-RU" dirty="0" err="1"/>
              <a:t>реалізуються</a:t>
            </a:r>
            <a:r>
              <a:rPr lang="ru-RU" dirty="0"/>
              <a:t> </a:t>
            </a:r>
            <a:r>
              <a:rPr lang="ru-RU" dirty="0" err="1"/>
              <a:t>схеми</a:t>
            </a:r>
            <a:r>
              <a:rPr lang="ru-RU" dirty="0"/>
              <a:t> </a:t>
            </a:r>
            <a:r>
              <a:rPr lang="ru-RU" dirty="0" err="1"/>
              <a:t>збереження</a:t>
            </a:r>
            <a:r>
              <a:rPr lang="ru-RU" dirty="0"/>
              <a:t> </a:t>
            </a:r>
            <a:r>
              <a:rPr lang="ru-RU" dirty="0" err="1"/>
              <a:t>робочих</a:t>
            </a:r>
            <a:r>
              <a:rPr lang="ru-RU" dirty="0"/>
              <a:t> </a:t>
            </a:r>
            <a:r>
              <a:rPr lang="ru-RU" dirty="0" err="1"/>
              <a:t>місць</a:t>
            </a:r>
            <a:r>
              <a:rPr lang="ru-RU" dirty="0"/>
              <a:t>. На </a:t>
            </a:r>
            <a:r>
              <a:rPr lang="ru-RU" dirty="0" err="1"/>
              <a:t>це</a:t>
            </a:r>
            <a:r>
              <a:rPr lang="ru-RU" dirty="0"/>
              <a:t> </a:t>
            </a:r>
            <a:r>
              <a:rPr lang="ru-RU" dirty="0" err="1"/>
              <a:t>йому</a:t>
            </a:r>
            <a:r>
              <a:rPr lang="ru-RU" dirty="0"/>
              <a:t> </a:t>
            </a:r>
            <a:r>
              <a:rPr lang="ru-RU" dirty="0" err="1"/>
              <a:t>виділили</a:t>
            </a:r>
            <a:r>
              <a:rPr lang="ru-RU" dirty="0"/>
              <a:t> 100 млрд </a:t>
            </a:r>
            <a:r>
              <a:rPr lang="ru-RU" dirty="0" err="1"/>
              <a:t>євро</a:t>
            </a:r>
            <a:r>
              <a:rPr lang="ru-RU" dirty="0"/>
              <a:t>.</a:t>
            </a:r>
          </a:p>
          <a:p>
            <a:pPr algn="just" fontAlgn="base"/>
            <a:r>
              <a:rPr lang="ru-RU" dirty="0"/>
              <a:t>З </a:t>
            </a:r>
            <a:r>
              <a:rPr lang="ru-RU" dirty="0" err="1"/>
              <a:t>цих</a:t>
            </a:r>
            <a:r>
              <a:rPr lang="ru-RU" dirty="0"/>
              <a:t> </a:t>
            </a:r>
            <a:r>
              <a:rPr lang="ru-RU" dirty="0" err="1"/>
              <a:t>коштів</a:t>
            </a:r>
            <a:r>
              <a:rPr lang="ru-RU" dirty="0"/>
              <a:t> фонд </a:t>
            </a:r>
            <a:r>
              <a:rPr lang="ru-RU" dirty="0" err="1"/>
              <a:t>виплачує</a:t>
            </a:r>
            <a:r>
              <a:rPr lang="ru-RU" dirty="0"/>
              <a:t> </a:t>
            </a:r>
            <a:r>
              <a:rPr lang="ru-RU" dirty="0" err="1"/>
              <a:t>роботодавцям</a:t>
            </a:r>
            <a:r>
              <a:rPr lang="ru-RU" dirty="0"/>
              <a:t> </a:t>
            </a:r>
            <a:r>
              <a:rPr lang="ru-RU" dirty="0" err="1"/>
              <a:t>субсидії</a:t>
            </a:r>
            <a:r>
              <a:rPr lang="ru-RU" dirty="0"/>
              <a:t> на оплату </a:t>
            </a:r>
            <a:r>
              <a:rPr lang="ru-RU" dirty="0" err="1"/>
              <a:t>праці</a:t>
            </a:r>
            <a:r>
              <a:rPr lang="ru-RU" dirty="0"/>
              <a:t> </a:t>
            </a:r>
            <a:r>
              <a:rPr lang="ru-RU" dirty="0" err="1"/>
              <a:t>робітників</a:t>
            </a:r>
            <a:r>
              <a:rPr lang="ru-RU" dirty="0"/>
              <a:t>, </a:t>
            </a:r>
            <a:r>
              <a:rPr lang="ru-RU" dirty="0" err="1"/>
              <a:t>які</a:t>
            </a:r>
            <a:r>
              <a:rPr lang="ru-RU" dirty="0"/>
              <a:t> не </a:t>
            </a:r>
            <a:r>
              <a:rPr lang="ru-RU" dirty="0" err="1"/>
              <a:t>залучаються</a:t>
            </a:r>
            <a:r>
              <a:rPr lang="ru-RU" dirty="0"/>
              <a:t> до </a:t>
            </a:r>
            <a:r>
              <a:rPr lang="ru-RU" dirty="0" err="1"/>
              <a:t>роботи</a:t>
            </a:r>
            <a:r>
              <a:rPr lang="ru-RU" dirty="0"/>
              <a:t> </a:t>
            </a:r>
            <a:r>
              <a:rPr lang="ru-RU" dirty="0" err="1"/>
              <a:t>під</a:t>
            </a:r>
            <a:r>
              <a:rPr lang="ru-RU" dirty="0"/>
              <a:t> час </a:t>
            </a:r>
            <a:r>
              <a:rPr lang="ru-RU" dirty="0" err="1"/>
              <a:t>кризи</a:t>
            </a:r>
            <a:r>
              <a:rPr lang="ru-RU" dirty="0"/>
              <a:t>. </a:t>
            </a:r>
            <a:r>
              <a:rPr lang="ru-RU" dirty="0" err="1"/>
              <a:t>Гроші</a:t>
            </a:r>
            <a:r>
              <a:rPr lang="ru-RU" dirty="0"/>
              <a:t> </a:t>
            </a:r>
            <a:r>
              <a:rPr lang="ru-RU" dirty="0" err="1"/>
              <a:t>отримує</a:t>
            </a:r>
            <a:r>
              <a:rPr lang="ru-RU" dirty="0"/>
              <a:t> </a:t>
            </a:r>
            <a:r>
              <a:rPr lang="ru-RU" dirty="0" err="1"/>
              <a:t>бізнес</a:t>
            </a:r>
            <a:r>
              <a:rPr lang="ru-RU" dirty="0"/>
              <a:t>, </a:t>
            </a:r>
            <a:r>
              <a:rPr lang="ru-RU" dirty="0" err="1"/>
              <a:t>який</a:t>
            </a:r>
            <a:r>
              <a:rPr lang="ru-RU" dirty="0"/>
              <a:t> </a:t>
            </a:r>
            <a:r>
              <a:rPr lang="ru-RU" dirty="0" err="1"/>
              <a:t>зіткнувся</a:t>
            </a:r>
            <a:r>
              <a:rPr lang="ru-RU" dirty="0"/>
              <a:t> </a:t>
            </a:r>
            <a:r>
              <a:rPr lang="ru-RU" dirty="0" err="1"/>
              <a:t>із</a:t>
            </a:r>
            <a:r>
              <a:rPr lang="ru-RU" dirty="0"/>
              <a:t> </a:t>
            </a:r>
            <a:r>
              <a:rPr lang="ru-RU" dirty="0" err="1"/>
              <a:t>зниженням</a:t>
            </a:r>
            <a:r>
              <a:rPr lang="ru-RU" dirty="0"/>
              <a:t> </a:t>
            </a:r>
            <a:r>
              <a:rPr lang="ru-RU" dirty="0" err="1"/>
              <a:t>доходів</a:t>
            </a:r>
            <a:r>
              <a:rPr lang="ru-RU" dirty="0"/>
              <a:t> і за </a:t>
            </a:r>
            <a:r>
              <a:rPr lang="ru-RU" dirty="0" err="1"/>
              <a:t>інших</a:t>
            </a:r>
            <a:r>
              <a:rPr lang="ru-RU" dirty="0"/>
              <a:t> умов просто </a:t>
            </a:r>
            <a:r>
              <a:rPr lang="ru-RU" dirty="0" err="1"/>
              <a:t>звільнив</a:t>
            </a:r>
            <a:r>
              <a:rPr lang="ru-RU" dirty="0"/>
              <a:t> би </a:t>
            </a:r>
            <a:r>
              <a:rPr lang="ru-RU" dirty="0" err="1"/>
              <a:t>працівників</a:t>
            </a:r>
            <a:r>
              <a:rPr lang="ru-RU" dirty="0"/>
              <a:t>.</a:t>
            </a:r>
          </a:p>
          <a:p>
            <a:pPr algn="just" fontAlgn="base"/>
            <a:r>
              <a:rPr lang="ru-RU" dirty="0" err="1"/>
              <a:t>Субсидії</a:t>
            </a:r>
            <a:r>
              <a:rPr lang="ru-RU" dirty="0"/>
              <a:t> </a:t>
            </a:r>
            <a:r>
              <a:rPr lang="ru-RU" dirty="0" err="1"/>
              <a:t>дозволяють</a:t>
            </a:r>
            <a:r>
              <a:rPr lang="ru-RU" dirty="0"/>
              <a:t> </a:t>
            </a:r>
            <a:r>
              <a:rPr lang="ru-RU" dirty="0" err="1"/>
              <a:t>підприємствам</a:t>
            </a:r>
            <a:r>
              <a:rPr lang="ru-RU" dirty="0"/>
              <a:t>, </a:t>
            </a:r>
            <a:r>
              <a:rPr lang="ru-RU" dirty="0" err="1"/>
              <a:t>які</a:t>
            </a:r>
            <a:r>
              <a:rPr lang="ru-RU" dirty="0"/>
              <a:t> </a:t>
            </a:r>
            <a:r>
              <a:rPr lang="ru-RU" dirty="0" err="1"/>
              <a:t>опинилися</a:t>
            </a:r>
            <a:r>
              <a:rPr lang="ru-RU" dirty="0"/>
              <a:t> в </a:t>
            </a:r>
            <a:r>
              <a:rPr lang="ru-RU" dirty="0" err="1"/>
              <a:t>скрутній</a:t>
            </a:r>
            <a:r>
              <a:rPr lang="ru-RU" dirty="0"/>
              <a:t> </a:t>
            </a:r>
            <a:r>
              <a:rPr lang="ru-RU" dirty="0" err="1"/>
              <a:t>ситуації</a:t>
            </a:r>
            <a:r>
              <a:rPr lang="ru-RU" dirty="0"/>
              <a:t>, </a:t>
            </a:r>
            <a:r>
              <a:rPr lang="ru-RU" dirty="0" err="1"/>
              <a:t>виплачувати</a:t>
            </a:r>
            <a:r>
              <a:rPr lang="ru-RU" dirty="0"/>
              <a:t> </a:t>
            </a:r>
            <a:r>
              <a:rPr lang="ru-RU" dirty="0" err="1"/>
              <a:t>заробітні</a:t>
            </a:r>
            <a:r>
              <a:rPr lang="ru-RU" dirty="0"/>
              <a:t> плати </a:t>
            </a:r>
            <a:r>
              <a:rPr lang="ru-RU" dirty="0" err="1"/>
              <a:t>своїм</a:t>
            </a:r>
            <a:r>
              <a:rPr lang="ru-RU" dirty="0"/>
              <a:t> </a:t>
            </a:r>
            <a:r>
              <a:rPr lang="ru-RU" dirty="0" err="1"/>
              <a:t>працівникам</a:t>
            </a:r>
            <a:r>
              <a:rPr lang="ru-RU" dirty="0"/>
              <a:t>, але за </a:t>
            </a:r>
            <a:r>
              <a:rPr lang="ru-RU" dirty="0" err="1"/>
              <a:t>скорочений</a:t>
            </a:r>
            <a:r>
              <a:rPr lang="ru-RU" dirty="0"/>
              <a:t> </a:t>
            </a:r>
            <a:r>
              <a:rPr lang="ru-RU" dirty="0" err="1"/>
              <a:t>робочий</a:t>
            </a:r>
            <a:r>
              <a:rPr lang="ru-RU" dirty="0"/>
              <a:t> день </a:t>
            </a:r>
            <a:r>
              <a:rPr lang="ru-RU" dirty="0" err="1"/>
              <a:t>або</a:t>
            </a:r>
            <a:r>
              <a:rPr lang="ru-RU" dirty="0"/>
              <a:t> за </a:t>
            </a:r>
            <a:r>
              <a:rPr lang="ru-RU" dirty="0" err="1"/>
              <a:t>тимчасову</a:t>
            </a:r>
            <a:r>
              <a:rPr lang="ru-RU" dirty="0"/>
              <a:t> </a:t>
            </a:r>
            <a:r>
              <a:rPr lang="ru-RU" dirty="0" err="1"/>
              <a:t>оплачувану</a:t>
            </a:r>
            <a:r>
              <a:rPr lang="ru-RU" dirty="0"/>
              <a:t> </a:t>
            </a:r>
            <a:r>
              <a:rPr lang="ru-RU" dirty="0" err="1"/>
              <a:t>відпустку</a:t>
            </a:r>
            <a:r>
              <a:rPr lang="ru-RU" dirty="0"/>
              <a:t>. </a:t>
            </a:r>
            <a:r>
              <a:rPr lang="ru-RU" dirty="0" err="1"/>
              <a:t>Тобто</a:t>
            </a:r>
            <a:r>
              <a:rPr lang="ru-RU" dirty="0"/>
              <a:t> не в </a:t>
            </a:r>
            <a:r>
              <a:rPr lang="ru-RU" dirty="0" err="1"/>
              <a:t>повному</a:t>
            </a:r>
            <a:r>
              <a:rPr lang="ru-RU" dirty="0"/>
              <a:t> </a:t>
            </a:r>
            <a:r>
              <a:rPr lang="ru-RU" dirty="0" err="1"/>
              <a:t>обсязі</a:t>
            </a:r>
            <a:r>
              <a:rPr lang="ru-RU" dirty="0"/>
              <a:t>.</a:t>
            </a:r>
          </a:p>
          <a:p>
            <a:endParaRPr lang="ru-UA" dirty="0"/>
          </a:p>
        </p:txBody>
      </p:sp>
      <p:sp>
        <p:nvSpPr>
          <p:cNvPr id="5" name="Дата 4">
            <a:extLst>
              <a:ext uri="{FF2B5EF4-FFF2-40B4-BE49-F238E27FC236}">
                <a16:creationId xmlns:a16="http://schemas.microsoft.com/office/drawing/2014/main" id="{727776EC-18F4-2E48-907B-2454E4DECD17}"/>
              </a:ext>
            </a:extLst>
          </p:cNvPr>
          <p:cNvSpPr>
            <a:spLocks noGrp="1"/>
          </p:cNvSpPr>
          <p:nvPr>
            <p:ph type="dt" sz="half" idx="10"/>
          </p:nvPr>
        </p:nvSpPr>
        <p:spPr/>
        <p:txBody>
          <a:bodyPr/>
          <a:lstStyle/>
          <a:p>
            <a:fld id="{07105A34-A5CF-6E44-A1BA-E88DD4399387}" type="datetime1">
              <a:rPr lang="ru-RU" smtClean="0"/>
              <a:t>10.10.2025</a:t>
            </a:fld>
            <a:endParaRPr lang="ru-UA"/>
          </a:p>
        </p:txBody>
      </p:sp>
      <p:sp>
        <p:nvSpPr>
          <p:cNvPr id="7" name="Нижний колонтитул 6">
            <a:extLst>
              <a:ext uri="{FF2B5EF4-FFF2-40B4-BE49-F238E27FC236}">
                <a16:creationId xmlns:a16="http://schemas.microsoft.com/office/drawing/2014/main" id="{F4B465E0-433A-584E-8F32-23988DEE7187}"/>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827F3C22-BA47-3949-9B4A-3DD19AC1384E}"/>
              </a:ext>
            </a:extLst>
          </p:cNvPr>
          <p:cNvSpPr>
            <a:spLocks noGrp="1"/>
          </p:cNvSpPr>
          <p:nvPr>
            <p:ph type="sldNum" sz="quarter" idx="12"/>
          </p:nvPr>
        </p:nvSpPr>
        <p:spPr/>
        <p:txBody>
          <a:bodyPr/>
          <a:lstStyle/>
          <a:p>
            <a:fld id="{F553EFBA-7824-AA44-BC0C-2574B54A2861}" type="slidenum">
              <a:rPr lang="ru-UA" smtClean="0"/>
              <a:t>2</a:t>
            </a:fld>
            <a:endParaRPr lang="ru-UA"/>
          </a:p>
        </p:txBody>
      </p:sp>
      <p:pic>
        <p:nvPicPr>
          <p:cNvPr id="4" name="Рисунок 3">
            <a:extLst>
              <a:ext uri="{FF2B5EF4-FFF2-40B4-BE49-F238E27FC236}">
                <a16:creationId xmlns:a16="http://schemas.microsoft.com/office/drawing/2014/main" id="{6523ED41-ADEE-814C-B898-D2B7477BC625}"/>
              </a:ext>
            </a:extLst>
          </p:cNvPr>
          <p:cNvPicPr>
            <a:picLocks noChangeAspect="1"/>
          </p:cNvPicPr>
          <p:nvPr/>
        </p:nvPicPr>
        <p:blipFill>
          <a:blip r:embed="rId3"/>
          <a:stretch>
            <a:fillRect/>
          </a:stretch>
        </p:blipFill>
        <p:spPr>
          <a:xfrm>
            <a:off x="571500" y="301752"/>
            <a:ext cx="3422650" cy="2273439"/>
          </a:xfrm>
          <a:prstGeom prst="rect">
            <a:avLst/>
          </a:prstGeom>
        </p:spPr>
      </p:pic>
      <p:pic>
        <p:nvPicPr>
          <p:cNvPr id="9" name="Рисунок 8">
            <a:extLst>
              <a:ext uri="{FF2B5EF4-FFF2-40B4-BE49-F238E27FC236}">
                <a16:creationId xmlns:a16="http://schemas.microsoft.com/office/drawing/2014/main" id="{DF742D23-B098-EB42-A0B3-3FF036C0E34A}"/>
              </a:ext>
            </a:extLst>
          </p:cNvPr>
          <p:cNvPicPr>
            <a:picLocks noChangeAspect="1"/>
          </p:cNvPicPr>
          <p:nvPr/>
        </p:nvPicPr>
        <p:blipFill>
          <a:blip r:embed="rId4"/>
          <a:stretch>
            <a:fillRect/>
          </a:stretch>
        </p:blipFill>
        <p:spPr>
          <a:xfrm>
            <a:off x="484991" y="3165670"/>
            <a:ext cx="3667909" cy="2054029"/>
          </a:xfrm>
          <a:prstGeom prst="rect">
            <a:avLst/>
          </a:prstGeom>
        </p:spPr>
      </p:pic>
    </p:spTree>
    <p:extLst>
      <p:ext uri="{BB962C8B-B14F-4D97-AF65-F5344CB8AC3E}">
        <p14:creationId xmlns:p14="http://schemas.microsoft.com/office/powerpoint/2010/main" val="535405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C755219-150C-E7CE-47C8-4222F6891BCB}"/>
              </a:ext>
            </a:extLst>
          </p:cNvPr>
          <p:cNvPicPr>
            <a:picLocks noChangeAspect="1"/>
          </p:cNvPicPr>
          <p:nvPr/>
        </p:nvPicPr>
        <p:blipFill>
          <a:blip r:embed="rId2"/>
          <a:stretch>
            <a:fillRect/>
          </a:stretch>
        </p:blipFill>
        <p:spPr>
          <a:xfrm>
            <a:off x="1032933" y="294688"/>
            <a:ext cx="6364817" cy="6268623"/>
          </a:xfrm>
          <a:prstGeom prst="rect">
            <a:avLst/>
          </a:prstGeom>
        </p:spPr>
      </p:pic>
      <p:sp>
        <p:nvSpPr>
          <p:cNvPr id="2" name="Дата 1">
            <a:extLst>
              <a:ext uri="{FF2B5EF4-FFF2-40B4-BE49-F238E27FC236}">
                <a16:creationId xmlns:a16="http://schemas.microsoft.com/office/drawing/2014/main" id="{7BAED41C-00D6-7342-ADC2-104D17A3B01C}"/>
              </a:ext>
            </a:extLst>
          </p:cNvPr>
          <p:cNvSpPr>
            <a:spLocks noGrp="1"/>
          </p:cNvSpPr>
          <p:nvPr>
            <p:ph type="dt" sz="half" idx="10"/>
          </p:nvPr>
        </p:nvSpPr>
        <p:spPr/>
        <p:txBody>
          <a:bodyPr/>
          <a:lstStyle/>
          <a:p>
            <a:fld id="{EFF3C6A5-AE8D-D04B-B858-1713766181FD}" type="datetime1">
              <a:rPr lang="ru-RU" smtClean="0"/>
              <a:t>10.10.2025</a:t>
            </a:fld>
            <a:endParaRPr lang="ru-UA"/>
          </a:p>
        </p:txBody>
      </p:sp>
      <p:sp>
        <p:nvSpPr>
          <p:cNvPr id="4" name="Нижний колонтитул 3">
            <a:extLst>
              <a:ext uri="{FF2B5EF4-FFF2-40B4-BE49-F238E27FC236}">
                <a16:creationId xmlns:a16="http://schemas.microsoft.com/office/drawing/2014/main" id="{6A818F71-3859-0045-99DB-8F809C247187}"/>
              </a:ext>
            </a:extLst>
          </p:cNvPr>
          <p:cNvSpPr>
            <a:spLocks noGrp="1"/>
          </p:cNvSpPr>
          <p:nvPr>
            <p:ph type="ftr" sz="quarter" idx="11"/>
          </p:nvPr>
        </p:nvSpPr>
        <p:spPr/>
        <p:txBody>
          <a:bodyPr/>
          <a:lstStyle/>
          <a:p>
            <a:r>
              <a:rPr lang="ru-RU"/>
              <a:t>Павлюк Т.С. к.е.н.,доц.</a:t>
            </a:r>
            <a:endParaRPr lang="ru-UA"/>
          </a:p>
        </p:txBody>
      </p:sp>
      <p:sp>
        <p:nvSpPr>
          <p:cNvPr id="3" name="Номер слайда 2">
            <a:extLst>
              <a:ext uri="{FF2B5EF4-FFF2-40B4-BE49-F238E27FC236}">
                <a16:creationId xmlns:a16="http://schemas.microsoft.com/office/drawing/2014/main" id="{41DC71C0-77A8-1F41-84E1-3C4FFF908D53}"/>
              </a:ext>
            </a:extLst>
          </p:cNvPr>
          <p:cNvSpPr>
            <a:spLocks noGrp="1"/>
          </p:cNvSpPr>
          <p:nvPr>
            <p:ph type="sldNum" sz="quarter" idx="12"/>
          </p:nvPr>
        </p:nvSpPr>
        <p:spPr/>
        <p:txBody>
          <a:bodyPr/>
          <a:lstStyle/>
          <a:p>
            <a:fld id="{F553EFBA-7824-AA44-BC0C-2574B54A2861}" type="slidenum">
              <a:rPr lang="ru-UA" smtClean="0"/>
              <a:t>20</a:t>
            </a:fld>
            <a:endParaRPr lang="ru-UA"/>
          </a:p>
        </p:txBody>
      </p:sp>
    </p:spTree>
    <p:extLst>
      <p:ext uri="{BB962C8B-B14F-4D97-AF65-F5344CB8AC3E}">
        <p14:creationId xmlns:p14="http://schemas.microsoft.com/office/powerpoint/2010/main" val="312558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2964F40-E00C-2254-716C-83D4C813B1B6}"/>
              </a:ext>
            </a:extLst>
          </p:cNvPr>
          <p:cNvPicPr>
            <a:picLocks noChangeAspect="1"/>
          </p:cNvPicPr>
          <p:nvPr/>
        </p:nvPicPr>
        <p:blipFill rotWithShape="1">
          <a:blip r:embed="rId2"/>
          <a:srcRect t="2162" b="-1735"/>
          <a:stretch/>
        </p:blipFill>
        <p:spPr>
          <a:xfrm>
            <a:off x="1337733" y="321733"/>
            <a:ext cx="7092950" cy="5977467"/>
          </a:xfrm>
          <a:prstGeom prst="rect">
            <a:avLst/>
          </a:prstGeom>
        </p:spPr>
      </p:pic>
      <p:sp>
        <p:nvSpPr>
          <p:cNvPr id="2" name="Дата 1">
            <a:extLst>
              <a:ext uri="{FF2B5EF4-FFF2-40B4-BE49-F238E27FC236}">
                <a16:creationId xmlns:a16="http://schemas.microsoft.com/office/drawing/2014/main" id="{3DDF0FF6-042E-4B46-BB90-76D80C9808AC}"/>
              </a:ext>
            </a:extLst>
          </p:cNvPr>
          <p:cNvSpPr>
            <a:spLocks noGrp="1"/>
          </p:cNvSpPr>
          <p:nvPr>
            <p:ph type="dt" sz="half" idx="10"/>
          </p:nvPr>
        </p:nvSpPr>
        <p:spPr/>
        <p:txBody>
          <a:bodyPr/>
          <a:lstStyle/>
          <a:p>
            <a:fld id="{45783E0D-78A1-524D-901A-4FEE0B20372A}" type="datetime1">
              <a:rPr lang="ru-RU" smtClean="0"/>
              <a:t>10.10.2025</a:t>
            </a:fld>
            <a:endParaRPr lang="ru-UA"/>
          </a:p>
        </p:txBody>
      </p:sp>
      <p:sp>
        <p:nvSpPr>
          <p:cNvPr id="4" name="Нижний колонтитул 3">
            <a:extLst>
              <a:ext uri="{FF2B5EF4-FFF2-40B4-BE49-F238E27FC236}">
                <a16:creationId xmlns:a16="http://schemas.microsoft.com/office/drawing/2014/main" id="{1645F7B8-CED1-1148-9D22-C8A5F5BC50B8}"/>
              </a:ext>
            </a:extLst>
          </p:cNvPr>
          <p:cNvSpPr>
            <a:spLocks noGrp="1"/>
          </p:cNvSpPr>
          <p:nvPr>
            <p:ph type="ftr" sz="quarter" idx="11"/>
          </p:nvPr>
        </p:nvSpPr>
        <p:spPr/>
        <p:txBody>
          <a:bodyPr/>
          <a:lstStyle/>
          <a:p>
            <a:r>
              <a:rPr lang="ru-RU"/>
              <a:t>Павлюк Т.С. к.е.н.,доц.</a:t>
            </a:r>
            <a:endParaRPr lang="ru-UA"/>
          </a:p>
        </p:txBody>
      </p:sp>
      <p:sp>
        <p:nvSpPr>
          <p:cNvPr id="3" name="Номер слайда 2">
            <a:extLst>
              <a:ext uri="{FF2B5EF4-FFF2-40B4-BE49-F238E27FC236}">
                <a16:creationId xmlns:a16="http://schemas.microsoft.com/office/drawing/2014/main" id="{C6DD1D30-9ED0-B841-957C-A339294044D1}"/>
              </a:ext>
            </a:extLst>
          </p:cNvPr>
          <p:cNvSpPr>
            <a:spLocks noGrp="1"/>
          </p:cNvSpPr>
          <p:nvPr>
            <p:ph type="sldNum" sz="quarter" idx="12"/>
          </p:nvPr>
        </p:nvSpPr>
        <p:spPr/>
        <p:txBody>
          <a:bodyPr/>
          <a:lstStyle/>
          <a:p>
            <a:fld id="{F553EFBA-7824-AA44-BC0C-2574B54A2861}" type="slidenum">
              <a:rPr lang="ru-UA" smtClean="0"/>
              <a:t>21</a:t>
            </a:fld>
            <a:endParaRPr lang="ru-UA"/>
          </a:p>
        </p:txBody>
      </p:sp>
    </p:spTree>
    <p:extLst>
      <p:ext uri="{BB962C8B-B14F-4D97-AF65-F5344CB8AC3E}">
        <p14:creationId xmlns:p14="http://schemas.microsoft.com/office/powerpoint/2010/main" val="4096905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034" y="2060848"/>
            <a:ext cx="11029583" cy="4392488"/>
          </a:xfrm>
        </p:spPr>
        <p:txBody>
          <a:bodyPr>
            <a:normAutofit/>
          </a:bodyPr>
          <a:lstStyle/>
          <a:p>
            <a:pPr algn="just"/>
            <a:r>
              <a:rPr lang="uk-UA" sz="1600" dirty="0"/>
              <a:t>Загалом, ЄС та фінансові інституції (Європейський інвестиційний банк та Європейський банк реконструкції та розвитку</a:t>
            </a:r>
            <a:r>
              <a:rPr lang="en-US" sz="1600" dirty="0"/>
              <a:t>) </a:t>
            </a:r>
            <a:r>
              <a:rPr lang="uk-UA" sz="1600" dirty="0"/>
              <a:t>за період з 2014 року по теперішній час залучили для України понад 13 </a:t>
            </a:r>
            <a:r>
              <a:rPr lang="uk-UA" sz="1600" dirty="0" err="1"/>
              <a:t>млрд</a:t>
            </a:r>
            <a:r>
              <a:rPr lang="uk-UA" sz="1600" dirty="0"/>
              <a:t> євро у вигляді позик та 2 </a:t>
            </a:r>
            <a:r>
              <a:rPr lang="uk-UA" sz="1600" dirty="0" err="1"/>
              <a:t>млрд</a:t>
            </a:r>
            <a:r>
              <a:rPr lang="uk-UA" sz="1600" dirty="0"/>
              <a:t> євро у виглядів грантів, для допомоги у стабілізації економіки, проведення комплексних реформ та підвищення рівня життя своїх громадян. </a:t>
            </a:r>
          </a:p>
          <a:p>
            <a:pPr algn="just"/>
            <a:r>
              <a:rPr lang="uk-UA" sz="1600" dirty="0"/>
              <a:t>Сюди також входить значна двостороння фінансова та технічна допомога в рамках Європейського інструменту сусідства (понад 1,4 </a:t>
            </a:r>
            <a:r>
              <a:rPr lang="uk-UA" sz="1600" dirty="0" err="1"/>
              <a:t>млрд</a:t>
            </a:r>
            <a:r>
              <a:rPr lang="uk-UA" sz="1600" dirty="0"/>
              <a:t> євро). Україна також отримує допомогу в рамках інструментів </a:t>
            </a:r>
            <a:r>
              <a:rPr lang="en-US" sz="1600" dirty="0"/>
              <a:t>Twinning </a:t>
            </a:r>
            <a:r>
              <a:rPr lang="uk-UA" sz="1600" dirty="0"/>
              <a:t>і </a:t>
            </a:r>
            <a:r>
              <a:rPr lang="en-US" sz="1600" dirty="0"/>
              <a:t>TAIEX, </a:t>
            </a:r>
            <a:endParaRPr lang="uk-UA" sz="1600" dirty="0"/>
          </a:p>
          <a:p>
            <a:pPr algn="just"/>
            <a:r>
              <a:rPr lang="uk-UA" sz="1600" dirty="0"/>
              <a:t>двосторонньої підтримки – в рамках регіональних та багатонаціональних програм ЄІС для країн Східного партнерства. Окрім Чорнобильського фонду «Укриття», підтримка надається через Інструмент співробітництва у сфері ядерної безпеки (ІСЯБ </a:t>
            </a:r>
            <a:r>
              <a:rPr lang="en-US" sz="1600" dirty="0"/>
              <a:t>II) </a:t>
            </a:r>
            <a:r>
              <a:rPr lang="uk-UA" sz="1600" dirty="0"/>
              <a:t>на 2014-2020 рр. Крім того, за допомогою чотирьох програм ЄС залучив для України 4,41 млрд євро у вигляді макрофінансової допомоги, що виплачується після виконання умов, пов’язаних із проведенням реформ.</a:t>
            </a:r>
          </a:p>
          <a:p>
            <a:pPr algn="just"/>
            <a:r>
              <a:rPr lang="uk-UA" sz="1600" dirty="0"/>
              <a:t>І нарешті, з 2017 року діє комплексна програма підтримки </a:t>
            </a:r>
            <a:r>
              <a:rPr lang="uk-UA" sz="1600" dirty="0" err="1"/>
              <a:t>контрольвоаної</a:t>
            </a:r>
            <a:r>
              <a:rPr lang="uk-UA" sz="1600" dirty="0"/>
              <a:t> Урядом частини Донецької та Луганської областей на суму 50 </a:t>
            </a:r>
            <a:r>
              <a:rPr lang="uk-UA" sz="1600" dirty="0" err="1"/>
              <a:t>млн</a:t>
            </a:r>
            <a:r>
              <a:rPr lang="uk-UA" sz="1600" dirty="0"/>
              <a:t> євро. Вона спрямована на зміцнення належного державного управління та децентралізації, підтримку пожвавлення економіки та малих і середніх підприємств (МСП), підвищення рівня безпеки громадян та соціальної згуртованості, сприяння розвитку регіональної системи охорони здоров’я, підтримку переміщених університетів та надання допомоги у вирішенні інфраструктурних проблем. Нещодавно програму було поповнено ще на 10 </a:t>
            </a:r>
            <a:r>
              <a:rPr lang="uk-UA" sz="1600" dirty="0" err="1"/>
              <a:t>млн</a:t>
            </a:r>
            <a:r>
              <a:rPr lang="uk-UA" sz="1600" dirty="0"/>
              <a:t> євро та розширено для підтримки Приазов'я.</a:t>
            </a:r>
          </a:p>
        </p:txBody>
      </p:sp>
      <p:sp>
        <p:nvSpPr>
          <p:cNvPr id="5" name="Дата 4">
            <a:extLst>
              <a:ext uri="{FF2B5EF4-FFF2-40B4-BE49-F238E27FC236}">
                <a16:creationId xmlns:a16="http://schemas.microsoft.com/office/drawing/2014/main" id="{EC903D70-A257-494B-A423-4741D7CF1C03}"/>
              </a:ext>
            </a:extLst>
          </p:cNvPr>
          <p:cNvSpPr>
            <a:spLocks noGrp="1"/>
          </p:cNvSpPr>
          <p:nvPr>
            <p:ph type="dt" sz="half" idx="10"/>
          </p:nvPr>
        </p:nvSpPr>
        <p:spPr/>
        <p:txBody>
          <a:bodyPr/>
          <a:lstStyle/>
          <a:p>
            <a:fld id="{D7F7FB9F-4714-1544-BEBB-4F2763718A9F}" type="datetime1">
              <a:rPr lang="ru-RU" smtClean="0"/>
              <a:t>10.10.2025</a:t>
            </a:fld>
            <a:endParaRPr lang="ru-UA"/>
          </a:p>
        </p:txBody>
      </p:sp>
      <p:sp>
        <p:nvSpPr>
          <p:cNvPr id="7" name="Нижний колонтитул 6">
            <a:extLst>
              <a:ext uri="{FF2B5EF4-FFF2-40B4-BE49-F238E27FC236}">
                <a16:creationId xmlns:a16="http://schemas.microsoft.com/office/drawing/2014/main" id="{B7672962-349B-AF4E-A017-4775E7B9DFD2}"/>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3362E350-395A-BC44-B390-224E78869AD8}"/>
              </a:ext>
            </a:extLst>
          </p:cNvPr>
          <p:cNvSpPr>
            <a:spLocks noGrp="1"/>
          </p:cNvSpPr>
          <p:nvPr>
            <p:ph type="sldNum" sz="quarter" idx="12"/>
          </p:nvPr>
        </p:nvSpPr>
        <p:spPr/>
        <p:txBody>
          <a:bodyPr/>
          <a:lstStyle/>
          <a:p>
            <a:fld id="{F553EFBA-7824-AA44-BC0C-2574B54A2861}" type="slidenum">
              <a:rPr lang="ru-UA" smtClean="0"/>
              <a:t>22</a:t>
            </a:fld>
            <a:endParaRPr lang="ru-UA"/>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8" y="116632"/>
            <a:ext cx="266429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826" y="116632"/>
            <a:ext cx="2354957" cy="169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2190" y="20383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630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err="1">
                <a:solidFill>
                  <a:srgbClr val="FFC000"/>
                </a:solidFill>
              </a:rPr>
              <a:t>Огляд</a:t>
            </a:r>
            <a:r>
              <a:rPr lang="ru-RU" sz="3600" b="1" dirty="0">
                <a:solidFill>
                  <a:srgbClr val="FFC000"/>
                </a:solidFill>
              </a:rPr>
              <a:t> </a:t>
            </a:r>
            <a:r>
              <a:rPr lang="ru-RU" sz="3600" b="1" dirty="0" err="1">
                <a:solidFill>
                  <a:srgbClr val="FFC000"/>
                </a:solidFill>
              </a:rPr>
              <a:t>підтримки</a:t>
            </a:r>
            <a:r>
              <a:rPr lang="ru-RU" sz="3600" b="1" dirty="0">
                <a:solidFill>
                  <a:srgbClr val="FFC000"/>
                </a:solidFill>
              </a:rPr>
              <a:t> ЄС для </a:t>
            </a:r>
            <a:r>
              <a:rPr lang="ru-RU" sz="3600" b="1" dirty="0" err="1">
                <a:solidFill>
                  <a:srgbClr val="FFC000"/>
                </a:solidFill>
              </a:rPr>
              <a:t>України</a:t>
            </a:r>
            <a:r>
              <a:rPr lang="ru-RU" sz="3600" b="1" dirty="0">
                <a:solidFill>
                  <a:srgbClr val="FFC000"/>
                </a:solidFill>
              </a:rPr>
              <a:t> </a:t>
            </a:r>
            <a:r>
              <a:rPr lang="ru-RU" sz="3600" b="1" dirty="0" err="1">
                <a:solidFill>
                  <a:srgbClr val="FFC000"/>
                </a:solidFill>
              </a:rPr>
              <a:t>після</a:t>
            </a:r>
            <a:r>
              <a:rPr lang="ru-RU" sz="3600" b="1" dirty="0">
                <a:solidFill>
                  <a:srgbClr val="FFC000"/>
                </a:solidFill>
              </a:rPr>
              <a:t> Майдану</a:t>
            </a:r>
            <a:endParaRPr lang="uk-UA" sz="3600" b="1" dirty="0">
              <a:solidFill>
                <a:srgbClr val="FFC000"/>
              </a:solidFill>
            </a:endParaRPr>
          </a:p>
        </p:txBody>
      </p:sp>
      <p:sp>
        <p:nvSpPr>
          <p:cNvPr id="5" name="Дата 4">
            <a:extLst>
              <a:ext uri="{FF2B5EF4-FFF2-40B4-BE49-F238E27FC236}">
                <a16:creationId xmlns:a16="http://schemas.microsoft.com/office/drawing/2014/main" id="{E3CDA58D-A8E1-E14D-9375-0E4598FAAC70}"/>
              </a:ext>
            </a:extLst>
          </p:cNvPr>
          <p:cNvSpPr>
            <a:spLocks noGrp="1"/>
          </p:cNvSpPr>
          <p:nvPr>
            <p:ph type="dt" sz="half" idx="10"/>
          </p:nvPr>
        </p:nvSpPr>
        <p:spPr/>
        <p:txBody>
          <a:bodyPr/>
          <a:lstStyle/>
          <a:p>
            <a:fld id="{387203DB-9F19-954B-8E30-11E626850B34}" type="datetime1">
              <a:rPr lang="ru-RU" smtClean="0"/>
              <a:t>10.10.2025</a:t>
            </a:fld>
            <a:endParaRPr lang="ru-UA"/>
          </a:p>
        </p:txBody>
      </p:sp>
      <p:sp>
        <p:nvSpPr>
          <p:cNvPr id="8" name="Нижний колонтитул 7">
            <a:extLst>
              <a:ext uri="{FF2B5EF4-FFF2-40B4-BE49-F238E27FC236}">
                <a16:creationId xmlns:a16="http://schemas.microsoft.com/office/drawing/2014/main" id="{493B1613-9D5F-8341-9505-09244DA437DC}"/>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D845B7EB-BC2F-394A-8ABF-C32992AFB045}"/>
              </a:ext>
            </a:extLst>
          </p:cNvPr>
          <p:cNvSpPr>
            <a:spLocks noGrp="1"/>
          </p:cNvSpPr>
          <p:nvPr>
            <p:ph type="sldNum" sz="quarter" idx="12"/>
          </p:nvPr>
        </p:nvSpPr>
        <p:spPr/>
        <p:txBody>
          <a:bodyPr/>
          <a:lstStyle/>
          <a:p>
            <a:fld id="{F553EFBA-7824-AA44-BC0C-2574B54A2861}" type="slidenum">
              <a:rPr lang="ru-UA" smtClean="0"/>
              <a:t>23</a:t>
            </a:fld>
            <a:endParaRPr lang="ru-UA"/>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313" y="2243627"/>
            <a:ext cx="6158535" cy="404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472268" y="1124745"/>
            <a:ext cx="3528392" cy="923330"/>
          </a:xfrm>
          <a:prstGeom prst="rect">
            <a:avLst/>
          </a:prstGeom>
        </p:spPr>
        <p:txBody>
          <a:bodyPr wrap="square">
            <a:spAutoFit/>
          </a:bodyPr>
          <a:lstStyle/>
          <a:p>
            <a:r>
              <a:rPr lang="en-US" dirty="0">
                <a:solidFill>
                  <a:schemeClr val="bg1"/>
                </a:solidFill>
              </a:rPr>
              <a:t>https://eeas.europa.eu/headquarters/headquarters-homepage/10781/node/10781_uk</a:t>
            </a:r>
            <a:endParaRPr lang="uk-UA" dirty="0">
              <a:solidFill>
                <a:schemeClr val="bg1"/>
              </a:solidFill>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9" y="2758087"/>
            <a:ext cx="265747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727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380" y="447188"/>
            <a:ext cx="6175345" cy="970450"/>
          </a:xfrm>
        </p:spPr>
        <p:txBody>
          <a:bodyPr>
            <a:normAutofit/>
          </a:bodyPr>
          <a:lstStyle/>
          <a:p>
            <a:r>
              <a:rPr lang="uk-UA" sz="2400" dirty="0"/>
              <a:t>Фінансова допомога</a:t>
            </a:r>
            <a:br>
              <a:rPr lang="uk-UA" sz="2400" dirty="0"/>
            </a:br>
            <a:r>
              <a:rPr lang="uk-UA" sz="2400" dirty="0"/>
              <a:t> Україні з боку ЄС</a:t>
            </a:r>
          </a:p>
        </p:txBody>
      </p:sp>
      <p:sp>
        <p:nvSpPr>
          <p:cNvPr id="3" name="Объект 2"/>
          <p:cNvSpPr>
            <a:spLocks noGrp="1"/>
          </p:cNvSpPr>
          <p:nvPr>
            <p:ph idx="1"/>
          </p:nvPr>
        </p:nvSpPr>
        <p:spPr>
          <a:xfrm>
            <a:off x="570062" y="2198841"/>
            <a:ext cx="6791704" cy="4366082"/>
          </a:xfrm>
          <a:solidFill>
            <a:schemeClr val="accent4">
              <a:lumMod val="40000"/>
              <a:lumOff val="60000"/>
            </a:schemeClr>
          </a:solidFill>
        </p:spPr>
        <p:txBody>
          <a:bodyPr>
            <a:normAutofit fontScale="92500" lnSpcReduction="20000"/>
          </a:bodyPr>
          <a:lstStyle/>
          <a:p>
            <a:r>
              <a:rPr lang="ru-RU" dirty="0">
                <a:solidFill>
                  <a:schemeClr val="tx1"/>
                </a:solidFill>
              </a:rPr>
              <a:t> </a:t>
            </a:r>
            <a:r>
              <a:rPr lang="ru-RU" dirty="0" err="1">
                <a:solidFill>
                  <a:schemeClr val="tx1"/>
                </a:solidFill>
              </a:rPr>
              <a:t>Україні</a:t>
            </a:r>
            <a:r>
              <a:rPr lang="ru-RU" dirty="0">
                <a:solidFill>
                  <a:schemeClr val="tx1"/>
                </a:solidFill>
              </a:rPr>
              <a:t> на </a:t>
            </a:r>
            <a:r>
              <a:rPr lang="ru-RU" dirty="0" err="1">
                <a:solidFill>
                  <a:schemeClr val="tx1"/>
                </a:solidFill>
              </a:rPr>
              <a:t>даний</a:t>
            </a:r>
            <a:r>
              <a:rPr lang="ru-RU" dirty="0">
                <a:solidFill>
                  <a:schemeClr val="tx1"/>
                </a:solidFill>
              </a:rPr>
              <a:t> момент </a:t>
            </a:r>
            <a:r>
              <a:rPr lang="ru-RU" dirty="0" err="1">
                <a:solidFill>
                  <a:schemeClr val="tx1"/>
                </a:solidFill>
              </a:rPr>
              <a:t>доступні</a:t>
            </a:r>
            <a:r>
              <a:rPr lang="ru-RU" dirty="0">
                <a:solidFill>
                  <a:schemeClr val="tx1"/>
                </a:solidFill>
              </a:rPr>
              <a:t> </a:t>
            </a:r>
            <a:r>
              <a:rPr lang="ru-RU" dirty="0" err="1">
                <a:solidFill>
                  <a:schemeClr val="tx1"/>
                </a:solidFill>
              </a:rPr>
              <a:t>лише</a:t>
            </a:r>
            <a:r>
              <a:rPr lang="ru-RU" dirty="0">
                <a:solidFill>
                  <a:schemeClr val="tx1"/>
                </a:solidFill>
              </a:rPr>
              <a:t> </a:t>
            </a:r>
            <a:r>
              <a:rPr lang="ru-RU" dirty="0" err="1">
                <a:solidFill>
                  <a:schemeClr val="tx1"/>
                </a:solidFill>
              </a:rPr>
              <a:t>програми</a:t>
            </a:r>
            <a:r>
              <a:rPr lang="ru-RU" dirty="0">
                <a:solidFill>
                  <a:schemeClr val="tx1"/>
                </a:solidFill>
              </a:rPr>
              <a:t> </a:t>
            </a:r>
            <a:r>
              <a:rPr lang="ru-RU" dirty="0" err="1">
                <a:solidFill>
                  <a:schemeClr val="tx1"/>
                </a:solidFill>
              </a:rPr>
              <a:t>транснаціонального</a:t>
            </a:r>
            <a:r>
              <a:rPr lang="ru-RU" dirty="0">
                <a:solidFill>
                  <a:schemeClr val="tx1"/>
                </a:solidFill>
              </a:rPr>
              <a:t> </a:t>
            </a:r>
            <a:r>
              <a:rPr lang="ru-RU" dirty="0" err="1">
                <a:solidFill>
                  <a:schemeClr val="tx1"/>
                </a:solidFill>
              </a:rPr>
              <a:t>співробітництва</a:t>
            </a:r>
            <a:r>
              <a:rPr lang="ru-RU" dirty="0">
                <a:solidFill>
                  <a:schemeClr val="tx1"/>
                </a:solidFill>
              </a:rPr>
              <a:t> (</a:t>
            </a:r>
            <a:r>
              <a:rPr lang="ru-RU" dirty="0" err="1">
                <a:solidFill>
                  <a:schemeClr val="tx1"/>
                </a:solidFill>
              </a:rPr>
              <a:t>Interreg</a:t>
            </a:r>
            <a:r>
              <a:rPr lang="ru-RU" dirty="0">
                <a:solidFill>
                  <a:schemeClr val="tx1"/>
                </a:solidFill>
              </a:rPr>
              <a:t> B), </a:t>
            </a:r>
            <a:r>
              <a:rPr lang="ru-RU" dirty="0" err="1">
                <a:solidFill>
                  <a:schemeClr val="tx1"/>
                </a:solidFill>
              </a:rPr>
              <a:t>які</a:t>
            </a:r>
            <a:r>
              <a:rPr lang="ru-RU" dirty="0">
                <a:solidFill>
                  <a:schemeClr val="tx1"/>
                </a:solidFill>
              </a:rPr>
              <a:t> </a:t>
            </a:r>
            <a:r>
              <a:rPr lang="ru-RU" dirty="0" err="1">
                <a:solidFill>
                  <a:schemeClr val="tx1"/>
                </a:solidFill>
              </a:rPr>
              <a:t>можуть</a:t>
            </a:r>
            <a:r>
              <a:rPr lang="ru-RU" dirty="0">
                <a:solidFill>
                  <a:schemeClr val="tx1"/>
                </a:solidFill>
              </a:rPr>
              <a:t> </a:t>
            </a:r>
            <a:r>
              <a:rPr lang="ru-RU" dirty="0" err="1">
                <a:solidFill>
                  <a:schemeClr val="tx1"/>
                </a:solidFill>
              </a:rPr>
              <a:t>включати</a:t>
            </a:r>
            <a:r>
              <a:rPr lang="ru-RU" dirty="0">
                <a:solidFill>
                  <a:schemeClr val="tx1"/>
                </a:solidFill>
              </a:rPr>
              <a:t> </a:t>
            </a:r>
            <a:r>
              <a:rPr lang="ru-RU" dirty="0" err="1">
                <a:solidFill>
                  <a:schemeClr val="tx1"/>
                </a:solidFill>
              </a:rPr>
              <a:t>держави</a:t>
            </a:r>
            <a:r>
              <a:rPr lang="ru-RU" dirty="0">
                <a:solidFill>
                  <a:schemeClr val="tx1"/>
                </a:solidFill>
              </a:rPr>
              <a:t>, </a:t>
            </a:r>
            <a:r>
              <a:rPr lang="ru-RU" dirty="0" err="1">
                <a:solidFill>
                  <a:schemeClr val="tx1"/>
                </a:solidFill>
              </a:rPr>
              <a:t>що</a:t>
            </a:r>
            <a:r>
              <a:rPr lang="ru-RU" dirty="0">
                <a:solidFill>
                  <a:schemeClr val="tx1"/>
                </a:solidFill>
              </a:rPr>
              <a:t> не є членами, кандидатами </a:t>
            </a:r>
            <a:r>
              <a:rPr lang="ru-RU" dirty="0" err="1">
                <a:solidFill>
                  <a:schemeClr val="tx1"/>
                </a:solidFill>
              </a:rPr>
              <a:t>або</a:t>
            </a:r>
            <a:r>
              <a:rPr lang="ru-RU" dirty="0">
                <a:solidFill>
                  <a:schemeClr val="tx1"/>
                </a:solidFill>
              </a:rPr>
              <a:t> </a:t>
            </a:r>
            <a:r>
              <a:rPr lang="ru-RU" dirty="0" err="1">
                <a:solidFill>
                  <a:schemeClr val="tx1"/>
                </a:solidFill>
              </a:rPr>
              <a:t>потенційними</a:t>
            </a:r>
            <a:r>
              <a:rPr lang="ru-RU" dirty="0">
                <a:solidFill>
                  <a:schemeClr val="tx1"/>
                </a:solidFill>
              </a:rPr>
              <a:t> кандидатами на членство в ЄС (за </a:t>
            </a:r>
            <a:r>
              <a:rPr lang="ru-RU" dirty="0" err="1">
                <a:solidFill>
                  <a:schemeClr val="tx1"/>
                </a:solidFill>
              </a:rPr>
              <a:t>умови</a:t>
            </a:r>
            <a:r>
              <a:rPr lang="ru-RU" dirty="0">
                <a:solidFill>
                  <a:schemeClr val="tx1"/>
                </a:solidFill>
              </a:rPr>
              <a:t> </a:t>
            </a:r>
            <a:r>
              <a:rPr lang="ru-RU" dirty="0" err="1">
                <a:solidFill>
                  <a:schemeClr val="tx1"/>
                </a:solidFill>
              </a:rPr>
              <a:t>кооперації</a:t>
            </a:r>
            <a:r>
              <a:rPr lang="ru-RU" dirty="0">
                <a:solidFill>
                  <a:schemeClr val="tx1"/>
                </a:solidFill>
              </a:rPr>
              <a:t> з </a:t>
            </a:r>
            <a:r>
              <a:rPr lang="ru-RU" dirty="0" err="1">
                <a:solidFill>
                  <a:schemeClr val="tx1"/>
                </a:solidFill>
              </a:rPr>
              <a:t>країнами</a:t>
            </a:r>
            <a:r>
              <a:rPr lang="ru-RU" dirty="0">
                <a:solidFill>
                  <a:schemeClr val="tx1"/>
                </a:solidFill>
              </a:rPr>
              <a:t>-членами ЄС).</a:t>
            </a:r>
          </a:p>
          <a:p>
            <a:r>
              <a:rPr lang="ru-RU" dirty="0" err="1">
                <a:solidFill>
                  <a:schemeClr val="tx1"/>
                </a:solidFill>
              </a:rPr>
              <a:t>Якщо</a:t>
            </a:r>
            <a:r>
              <a:rPr lang="ru-RU" dirty="0">
                <a:solidFill>
                  <a:schemeClr val="tx1"/>
                </a:solidFill>
              </a:rPr>
              <a:t> </a:t>
            </a:r>
            <a:r>
              <a:rPr lang="ru-RU" dirty="0" err="1">
                <a:solidFill>
                  <a:schemeClr val="tx1"/>
                </a:solidFill>
              </a:rPr>
              <a:t>Україна</a:t>
            </a:r>
            <a:r>
              <a:rPr lang="ru-RU" dirty="0">
                <a:solidFill>
                  <a:schemeClr val="tx1"/>
                </a:solidFill>
              </a:rPr>
              <a:t> стане </a:t>
            </a:r>
            <a:r>
              <a:rPr lang="ru-RU" dirty="0" err="1">
                <a:solidFill>
                  <a:schemeClr val="tx1"/>
                </a:solidFill>
              </a:rPr>
              <a:t>потенційним</a:t>
            </a:r>
            <a:r>
              <a:rPr lang="ru-RU" dirty="0">
                <a:solidFill>
                  <a:schemeClr val="tx1"/>
                </a:solidFill>
              </a:rPr>
              <a:t> кандидатом на членство в ЄС, </a:t>
            </a:r>
            <a:r>
              <a:rPr lang="ru-RU" dirty="0" err="1">
                <a:solidFill>
                  <a:schemeClr val="tx1"/>
                </a:solidFill>
              </a:rPr>
              <a:t>також</a:t>
            </a:r>
            <a:r>
              <a:rPr lang="ru-RU" dirty="0">
                <a:solidFill>
                  <a:schemeClr val="tx1"/>
                </a:solidFill>
              </a:rPr>
              <a:t> </a:t>
            </a:r>
            <a:r>
              <a:rPr lang="ru-RU" dirty="0" err="1">
                <a:solidFill>
                  <a:schemeClr val="tx1"/>
                </a:solidFill>
              </a:rPr>
              <a:t>можлива</a:t>
            </a:r>
            <a:r>
              <a:rPr lang="ru-RU" dirty="0">
                <a:solidFill>
                  <a:schemeClr val="tx1"/>
                </a:solidFill>
              </a:rPr>
              <a:t> перспектива </a:t>
            </a:r>
            <a:r>
              <a:rPr lang="ru-RU" dirty="0" err="1">
                <a:solidFill>
                  <a:schemeClr val="tx1"/>
                </a:solidFill>
              </a:rPr>
              <a:t>транскордонного</a:t>
            </a:r>
            <a:r>
              <a:rPr lang="ru-RU" dirty="0">
                <a:solidFill>
                  <a:schemeClr val="tx1"/>
                </a:solidFill>
              </a:rPr>
              <a:t> </a:t>
            </a:r>
            <a:r>
              <a:rPr lang="ru-RU" dirty="0" err="1">
                <a:solidFill>
                  <a:schemeClr val="tx1"/>
                </a:solidFill>
              </a:rPr>
              <a:t>співробітництва</a:t>
            </a:r>
            <a:r>
              <a:rPr lang="ru-RU" dirty="0">
                <a:solidFill>
                  <a:schemeClr val="tx1"/>
                </a:solidFill>
              </a:rPr>
              <a:t> (</a:t>
            </a:r>
            <a:r>
              <a:rPr lang="ru-RU" dirty="0" err="1">
                <a:solidFill>
                  <a:schemeClr val="tx1"/>
                </a:solidFill>
              </a:rPr>
              <a:t>Interreg</a:t>
            </a:r>
            <a:r>
              <a:rPr lang="ru-RU" dirty="0">
                <a:solidFill>
                  <a:schemeClr val="tx1"/>
                </a:solidFill>
              </a:rPr>
              <a:t> A).</a:t>
            </a:r>
          </a:p>
          <a:p>
            <a:r>
              <a:rPr lang="ru-RU" dirty="0" err="1">
                <a:solidFill>
                  <a:schemeClr val="tx1"/>
                </a:solidFill>
              </a:rPr>
              <a:t>Варто</a:t>
            </a:r>
            <a:r>
              <a:rPr lang="ru-RU" dirty="0">
                <a:solidFill>
                  <a:schemeClr val="tx1"/>
                </a:solidFill>
              </a:rPr>
              <a:t> </a:t>
            </a:r>
            <a:r>
              <a:rPr lang="ru-RU" dirty="0" err="1">
                <a:solidFill>
                  <a:schemeClr val="tx1"/>
                </a:solidFill>
              </a:rPr>
              <a:t>зазначити</a:t>
            </a:r>
            <a:r>
              <a:rPr lang="ru-RU" dirty="0">
                <a:solidFill>
                  <a:schemeClr val="tx1"/>
                </a:solidFill>
              </a:rPr>
              <a:t>, </a:t>
            </a:r>
            <a:r>
              <a:rPr lang="ru-RU" dirty="0" err="1">
                <a:solidFill>
                  <a:schemeClr val="tx1"/>
                </a:solidFill>
              </a:rPr>
              <a:t>що</a:t>
            </a:r>
            <a:r>
              <a:rPr lang="ru-RU" dirty="0">
                <a:solidFill>
                  <a:schemeClr val="tx1"/>
                </a:solidFill>
              </a:rPr>
              <a:t> </a:t>
            </a:r>
            <a:r>
              <a:rPr lang="ru-RU" dirty="0" err="1">
                <a:solidFill>
                  <a:schemeClr val="tx1"/>
                </a:solidFill>
              </a:rPr>
              <a:t>Україна</a:t>
            </a:r>
            <a:r>
              <a:rPr lang="ru-RU" dirty="0">
                <a:solidFill>
                  <a:schemeClr val="tx1"/>
                </a:solidFill>
              </a:rPr>
              <a:t> не </a:t>
            </a:r>
            <a:r>
              <a:rPr lang="ru-RU" dirty="0" err="1">
                <a:solidFill>
                  <a:schemeClr val="tx1"/>
                </a:solidFill>
              </a:rPr>
              <a:t>може</a:t>
            </a:r>
            <a:r>
              <a:rPr lang="ru-RU" dirty="0">
                <a:solidFill>
                  <a:schemeClr val="tx1"/>
                </a:solidFill>
              </a:rPr>
              <a:t> набути статусу </a:t>
            </a:r>
            <a:r>
              <a:rPr lang="ru-RU" dirty="0" err="1">
                <a:solidFill>
                  <a:schemeClr val="tx1"/>
                </a:solidFill>
              </a:rPr>
              <a:t>держави</a:t>
            </a:r>
            <a:r>
              <a:rPr lang="ru-RU" dirty="0">
                <a:solidFill>
                  <a:schemeClr val="tx1"/>
                </a:solidFill>
              </a:rPr>
              <a:t>-кандидата на членство в ЄС </a:t>
            </a:r>
            <a:r>
              <a:rPr lang="ru-RU" dirty="0" err="1">
                <a:solidFill>
                  <a:schemeClr val="tx1"/>
                </a:solidFill>
              </a:rPr>
              <a:t>згідно</a:t>
            </a:r>
            <a:r>
              <a:rPr lang="ru-RU" dirty="0">
                <a:solidFill>
                  <a:schemeClr val="tx1"/>
                </a:solidFill>
              </a:rPr>
              <a:t> з </a:t>
            </a:r>
            <a:r>
              <a:rPr lang="ru-RU" dirty="0" err="1">
                <a:solidFill>
                  <a:schemeClr val="tx1"/>
                </a:solidFill>
              </a:rPr>
              <a:t>Угодою</a:t>
            </a:r>
            <a:r>
              <a:rPr lang="ru-RU" dirty="0">
                <a:solidFill>
                  <a:schemeClr val="tx1"/>
                </a:solidFill>
              </a:rPr>
              <a:t> про </a:t>
            </a:r>
            <a:r>
              <a:rPr lang="ru-RU" dirty="0" err="1">
                <a:solidFill>
                  <a:schemeClr val="tx1"/>
                </a:solidFill>
              </a:rPr>
              <a:t>асоціацію</a:t>
            </a:r>
            <a:r>
              <a:rPr lang="ru-RU" dirty="0">
                <a:solidFill>
                  <a:schemeClr val="tx1"/>
                </a:solidFill>
              </a:rPr>
              <a:t>. </a:t>
            </a:r>
            <a:endParaRPr lang="uk-UA" dirty="0">
              <a:solidFill>
                <a:schemeClr val="tx1"/>
              </a:solidFill>
            </a:endParaRPr>
          </a:p>
        </p:txBody>
      </p:sp>
      <p:sp>
        <p:nvSpPr>
          <p:cNvPr id="6" name="Дата 5">
            <a:extLst>
              <a:ext uri="{FF2B5EF4-FFF2-40B4-BE49-F238E27FC236}">
                <a16:creationId xmlns:a16="http://schemas.microsoft.com/office/drawing/2014/main" id="{F6E7742F-9440-6E48-A503-D2825C9669E6}"/>
              </a:ext>
            </a:extLst>
          </p:cNvPr>
          <p:cNvSpPr>
            <a:spLocks noGrp="1"/>
          </p:cNvSpPr>
          <p:nvPr>
            <p:ph type="dt" sz="half" idx="10"/>
          </p:nvPr>
        </p:nvSpPr>
        <p:spPr/>
        <p:txBody>
          <a:bodyPr/>
          <a:lstStyle/>
          <a:p>
            <a:fld id="{3268A83B-EFDD-7843-9E1A-5EE31C77AD3B}" type="datetime1">
              <a:rPr lang="ru-RU" smtClean="0"/>
              <a:t>10.10.2025</a:t>
            </a:fld>
            <a:endParaRPr lang="ru-UA"/>
          </a:p>
        </p:txBody>
      </p:sp>
      <p:sp>
        <p:nvSpPr>
          <p:cNvPr id="8" name="Нижний колонтитул 7">
            <a:extLst>
              <a:ext uri="{FF2B5EF4-FFF2-40B4-BE49-F238E27FC236}">
                <a16:creationId xmlns:a16="http://schemas.microsoft.com/office/drawing/2014/main" id="{E8A4726E-887F-744C-A3AF-2CAE92BA02B3}"/>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A4B3C69F-AA57-D544-BBC0-4EFBE78EF63F}"/>
              </a:ext>
            </a:extLst>
          </p:cNvPr>
          <p:cNvSpPr>
            <a:spLocks noGrp="1"/>
          </p:cNvSpPr>
          <p:nvPr>
            <p:ph type="sldNum" sz="quarter" idx="12"/>
          </p:nvPr>
        </p:nvSpPr>
        <p:spPr/>
        <p:txBody>
          <a:bodyPr/>
          <a:lstStyle/>
          <a:p>
            <a:fld id="{F553EFBA-7824-AA44-BC0C-2574B54A2861}" type="slidenum">
              <a:rPr lang="ru-UA" smtClean="0"/>
              <a:t>24</a:t>
            </a:fld>
            <a:endParaRPr lang="ru-UA"/>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389" y="132313"/>
            <a:ext cx="2856756"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178" y="2094899"/>
            <a:ext cx="3271905" cy="237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178" y="4630127"/>
            <a:ext cx="3428107"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081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72" y="305104"/>
            <a:ext cx="6397061" cy="624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EB9C08A5-4FA2-E046-AB4B-9253F91138C0}"/>
              </a:ext>
            </a:extLst>
          </p:cNvPr>
          <p:cNvSpPr>
            <a:spLocks noGrp="1"/>
          </p:cNvSpPr>
          <p:nvPr>
            <p:ph type="dt" sz="half" idx="10"/>
          </p:nvPr>
        </p:nvSpPr>
        <p:spPr/>
        <p:txBody>
          <a:bodyPr/>
          <a:lstStyle/>
          <a:p>
            <a:fld id="{B1259E25-39C8-C348-B8AA-E274CAA51A4F}" type="datetime1">
              <a:rPr lang="ru-RU" smtClean="0"/>
              <a:t>10.10.2025</a:t>
            </a:fld>
            <a:endParaRPr lang="ru-UA"/>
          </a:p>
        </p:txBody>
      </p:sp>
      <p:sp>
        <p:nvSpPr>
          <p:cNvPr id="6" name="Нижний колонтитул 5">
            <a:extLst>
              <a:ext uri="{FF2B5EF4-FFF2-40B4-BE49-F238E27FC236}">
                <a16:creationId xmlns:a16="http://schemas.microsoft.com/office/drawing/2014/main" id="{F50EA6EC-70D7-784A-9A55-D9B508AD4D8E}"/>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DFC52570-20B9-8A40-A75D-45717A8A0847}"/>
              </a:ext>
            </a:extLst>
          </p:cNvPr>
          <p:cNvSpPr>
            <a:spLocks noGrp="1"/>
          </p:cNvSpPr>
          <p:nvPr>
            <p:ph type="sldNum" sz="quarter" idx="12"/>
          </p:nvPr>
        </p:nvSpPr>
        <p:spPr/>
        <p:txBody>
          <a:bodyPr/>
          <a:lstStyle/>
          <a:p>
            <a:fld id="{F553EFBA-7824-AA44-BC0C-2574B54A2861}" type="slidenum">
              <a:rPr lang="ru-UA" smtClean="0"/>
              <a:t>25</a:t>
            </a:fld>
            <a:endParaRPr lang="ru-UA"/>
          </a:p>
        </p:txBody>
      </p:sp>
    </p:spTree>
    <p:extLst>
      <p:ext uri="{BB962C8B-B14F-4D97-AF65-F5344CB8AC3E}">
        <p14:creationId xmlns:p14="http://schemas.microsoft.com/office/powerpoint/2010/main" val="2496835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4509" y="537160"/>
            <a:ext cx="7729728" cy="1188720"/>
          </a:xfrm>
        </p:spPr>
        <p:txBody>
          <a:bodyPr/>
          <a:lstStyle/>
          <a:p>
            <a:r>
              <a:rPr lang="uk-UA" dirty="0"/>
              <a:t>Сильніше суспільство</a:t>
            </a:r>
          </a:p>
        </p:txBody>
      </p:sp>
      <p:sp>
        <p:nvSpPr>
          <p:cNvPr id="3" name="Объект 2"/>
          <p:cNvSpPr>
            <a:spLocks noGrp="1"/>
          </p:cNvSpPr>
          <p:nvPr>
            <p:ph idx="1"/>
          </p:nvPr>
        </p:nvSpPr>
        <p:spPr>
          <a:xfrm>
            <a:off x="3259758" y="1985109"/>
            <a:ext cx="8112158" cy="4267199"/>
          </a:xfrm>
        </p:spPr>
        <p:txBody>
          <a:bodyPr>
            <a:normAutofit fontScale="70000" lnSpcReduction="20000"/>
          </a:bodyPr>
          <a:lstStyle/>
          <a:p>
            <a:pPr algn="just"/>
            <a:r>
              <a:rPr lang="uk-UA" dirty="0"/>
              <a:t> 11 червня 2017 року набув чинності «</a:t>
            </a:r>
            <a:r>
              <a:rPr lang="uk-UA" dirty="0" err="1"/>
              <a:t>безвіз</a:t>
            </a:r>
            <a:r>
              <a:rPr lang="uk-UA" dirty="0"/>
              <a:t>» для громадян України з біометричними паспортами.</a:t>
            </a:r>
          </a:p>
          <a:p>
            <a:pPr algn="just"/>
            <a:r>
              <a:rPr lang="uk-UA" dirty="0"/>
              <a:t> Україна є одним з найбільших </a:t>
            </a:r>
            <a:r>
              <a:rPr lang="uk-UA" dirty="0" err="1"/>
              <a:t>бенефіціарів</a:t>
            </a:r>
            <a:r>
              <a:rPr lang="uk-UA" dirty="0"/>
              <a:t> програми </a:t>
            </a:r>
            <a:r>
              <a:rPr lang="en-US" dirty="0"/>
              <a:t>Erasmus + </a:t>
            </a:r>
            <a:r>
              <a:rPr lang="uk-UA" dirty="0"/>
              <a:t>у регіоні Східного партнерства. Більше 7,250 українських та майже 3000 європейських студентів та викладачів користуються можливостями академічного обміну </a:t>
            </a:r>
            <a:r>
              <a:rPr lang="en-US" dirty="0"/>
              <a:t>Erasmus.</a:t>
            </a:r>
          </a:p>
          <a:p>
            <a:pPr algn="just"/>
            <a:r>
              <a:rPr lang="en-US" dirty="0"/>
              <a:t> </a:t>
            </a:r>
            <a:r>
              <a:rPr lang="uk-UA" dirty="0"/>
              <a:t>Професійний, культурний та молодіжний обмін, мистецьке співробітництво та участь України в програмах ЄС підтримуються за допомогою програми «Дім Європи» (18 </a:t>
            </a:r>
            <a:r>
              <a:rPr lang="uk-UA" dirty="0" err="1"/>
              <a:t>млн</a:t>
            </a:r>
            <a:r>
              <a:rPr lang="uk-UA" dirty="0"/>
              <a:t> євро). ЄС також надає 53 мільйони євро на підтримку модернізації системи професійно-технічної освіти та середньої освіти, а також переміщених університетів на сході України.</a:t>
            </a:r>
          </a:p>
          <a:p>
            <a:pPr algn="just"/>
            <a:r>
              <a:rPr lang="uk-UA" dirty="0"/>
              <a:t> Більше 40 мільйонів євро було спрямовано на підтримку громадянського суспільства України.</a:t>
            </a:r>
          </a:p>
          <a:p>
            <a:pPr algn="just"/>
            <a:r>
              <a:rPr lang="uk-UA" dirty="0"/>
              <a:t>Україна бере участь у Програмі «Горизонт 2020», програмі досліджень та тренінгів </a:t>
            </a:r>
            <a:r>
              <a:rPr lang="uk-UA" dirty="0" err="1"/>
              <a:t>Євроатом</a:t>
            </a:r>
            <a:r>
              <a:rPr lang="uk-UA" dirty="0"/>
              <a:t>, програмі «Креативна Європа» та підписала Договір про співпрацю «Коперник».</a:t>
            </a:r>
          </a:p>
        </p:txBody>
      </p:sp>
      <p:sp>
        <p:nvSpPr>
          <p:cNvPr id="6" name="Дата 5">
            <a:extLst>
              <a:ext uri="{FF2B5EF4-FFF2-40B4-BE49-F238E27FC236}">
                <a16:creationId xmlns:a16="http://schemas.microsoft.com/office/drawing/2014/main" id="{7C1DEA58-9246-0E4D-98D0-0B5A75B0C09B}"/>
              </a:ext>
            </a:extLst>
          </p:cNvPr>
          <p:cNvSpPr>
            <a:spLocks noGrp="1"/>
          </p:cNvSpPr>
          <p:nvPr>
            <p:ph type="dt" sz="half" idx="10"/>
          </p:nvPr>
        </p:nvSpPr>
        <p:spPr/>
        <p:txBody>
          <a:bodyPr/>
          <a:lstStyle/>
          <a:p>
            <a:fld id="{17512F60-0174-AA47-BF41-A5B3B3D443AC}" type="datetime1">
              <a:rPr lang="ru-RU" smtClean="0"/>
              <a:t>10.10.2025</a:t>
            </a:fld>
            <a:endParaRPr lang="ru-UA"/>
          </a:p>
        </p:txBody>
      </p:sp>
      <p:sp>
        <p:nvSpPr>
          <p:cNvPr id="8" name="Нижний колонтитул 7">
            <a:extLst>
              <a:ext uri="{FF2B5EF4-FFF2-40B4-BE49-F238E27FC236}">
                <a16:creationId xmlns:a16="http://schemas.microsoft.com/office/drawing/2014/main" id="{31C93A9E-5834-9846-AE2A-59764311A74B}"/>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0C5BE183-8458-984B-9D0E-2FA4D7B5A4FC}"/>
              </a:ext>
            </a:extLst>
          </p:cNvPr>
          <p:cNvSpPr>
            <a:spLocks noGrp="1"/>
          </p:cNvSpPr>
          <p:nvPr>
            <p:ph type="sldNum" sz="quarter" idx="12"/>
          </p:nvPr>
        </p:nvSpPr>
        <p:spPr/>
        <p:txBody>
          <a:bodyPr/>
          <a:lstStyle/>
          <a:p>
            <a:fld id="{F553EFBA-7824-AA44-BC0C-2574B54A2861}" type="slidenum">
              <a:rPr lang="ru-UA" smtClean="0"/>
              <a:t>26</a:t>
            </a:fld>
            <a:endParaRPr lang="ru-UA"/>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311" y="388710"/>
            <a:ext cx="3190044"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09" y="2143752"/>
            <a:ext cx="2190179"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36" y="4447093"/>
            <a:ext cx="25901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209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3" y="148493"/>
            <a:ext cx="4644642" cy="309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542" y="99972"/>
            <a:ext cx="1569818" cy="258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625524" y="2822463"/>
            <a:ext cx="8071156" cy="3841730"/>
          </a:xfrm>
          <a:solidFill>
            <a:schemeClr val="accent4">
              <a:lumMod val="40000"/>
              <a:lumOff val="60000"/>
            </a:schemeClr>
          </a:solidFill>
        </p:spPr>
        <p:txBody>
          <a:bodyPr>
            <a:normAutofit fontScale="77500" lnSpcReduction="20000"/>
          </a:bodyPr>
          <a:lstStyle/>
          <a:p>
            <a:pPr algn="just"/>
            <a:r>
              <a:rPr lang="uk-UA" dirty="0">
                <a:solidFill>
                  <a:schemeClr val="tx1"/>
                </a:solidFill>
              </a:rPr>
              <a:t>Окрім цього, у 2019-2024 роках буде виділено додатково фінансову допомогу ЄС у розмірі 272,5 </a:t>
            </a:r>
            <a:r>
              <a:rPr lang="uk-UA" dirty="0" err="1">
                <a:solidFill>
                  <a:schemeClr val="tx1"/>
                </a:solidFill>
              </a:rPr>
              <a:t>млн</a:t>
            </a:r>
            <a:r>
              <a:rPr lang="uk-UA" dirty="0">
                <a:solidFill>
                  <a:schemeClr val="tx1"/>
                </a:solidFill>
              </a:rPr>
              <a:t> євро, з яких:</a:t>
            </a:r>
          </a:p>
          <a:p>
            <a:pPr marL="0" indent="0" algn="just">
              <a:buNone/>
            </a:pPr>
            <a:r>
              <a:rPr lang="uk-UA" dirty="0">
                <a:solidFill>
                  <a:schemeClr val="tx1"/>
                </a:solidFill>
              </a:rPr>
              <a:t>• 104 </a:t>
            </a:r>
            <a:r>
              <a:rPr lang="uk-UA" dirty="0" err="1">
                <a:solidFill>
                  <a:schemeClr val="tx1"/>
                </a:solidFill>
              </a:rPr>
              <a:t>млн</a:t>
            </a:r>
            <a:r>
              <a:rPr lang="uk-UA" dirty="0">
                <a:solidFill>
                  <a:schemeClr val="tx1"/>
                </a:solidFill>
              </a:rPr>
              <a:t> євро буде направлено на підтримку енергоефективності.</a:t>
            </a:r>
          </a:p>
          <a:p>
            <a:pPr marL="0" indent="0" algn="just">
              <a:buNone/>
            </a:pPr>
            <a:r>
              <a:rPr lang="uk-UA" dirty="0">
                <a:solidFill>
                  <a:schemeClr val="tx1"/>
                </a:solidFill>
              </a:rPr>
              <a:t>• 55,5 </a:t>
            </a:r>
            <a:r>
              <a:rPr lang="uk-UA" dirty="0" err="1">
                <a:solidFill>
                  <a:schemeClr val="tx1"/>
                </a:solidFill>
              </a:rPr>
              <a:t>млн</a:t>
            </a:r>
            <a:r>
              <a:rPr lang="uk-UA" dirty="0">
                <a:solidFill>
                  <a:schemeClr val="tx1"/>
                </a:solidFill>
              </a:rPr>
              <a:t> євро буде спрямовано на підтримку державного управління фінансами для України.</a:t>
            </a:r>
          </a:p>
          <a:p>
            <a:pPr marL="0" indent="0" algn="just">
              <a:buNone/>
            </a:pPr>
            <a:r>
              <a:rPr lang="uk-UA" dirty="0">
                <a:solidFill>
                  <a:schemeClr val="tx1"/>
                </a:solidFill>
              </a:rPr>
              <a:t>• 37 </a:t>
            </a:r>
            <a:r>
              <a:rPr lang="uk-UA" dirty="0" err="1">
                <a:solidFill>
                  <a:schemeClr val="tx1"/>
                </a:solidFill>
              </a:rPr>
              <a:t>млн</a:t>
            </a:r>
            <a:r>
              <a:rPr lang="uk-UA" dirty="0">
                <a:solidFill>
                  <a:schemeClr val="tx1"/>
                </a:solidFill>
              </a:rPr>
              <a:t> євро буде залучено на підвищення потенціалу органів державної влади України щодо виконання Угоди про асоціацію та ПВЗВТ.</a:t>
            </a:r>
          </a:p>
          <a:p>
            <a:pPr marL="0" indent="0" algn="just">
              <a:buNone/>
            </a:pPr>
            <a:r>
              <a:rPr lang="uk-UA" dirty="0">
                <a:solidFill>
                  <a:schemeClr val="tx1"/>
                </a:solidFill>
              </a:rPr>
              <a:t>• 58 </a:t>
            </a:r>
            <a:r>
              <a:rPr lang="uk-UA" dirty="0" err="1">
                <a:solidFill>
                  <a:schemeClr val="tx1"/>
                </a:solidFill>
              </a:rPr>
              <a:t>млн</a:t>
            </a:r>
            <a:r>
              <a:rPr lang="uk-UA" dirty="0">
                <a:solidFill>
                  <a:schemeClr val="tx1"/>
                </a:solidFill>
              </a:rPr>
              <a:t> євро буде спрямовано на підвищення ефективності реформ в сфері професійно-технічної освіти в Україні.</a:t>
            </a:r>
          </a:p>
          <a:p>
            <a:pPr marL="0" indent="0" algn="just">
              <a:buNone/>
            </a:pPr>
            <a:r>
              <a:rPr lang="uk-UA" dirty="0">
                <a:solidFill>
                  <a:schemeClr val="tx1"/>
                </a:solidFill>
              </a:rPr>
              <a:t>• 18 </a:t>
            </a:r>
            <a:r>
              <a:rPr lang="uk-UA" dirty="0" err="1">
                <a:solidFill>
                  <a:schemeClr val="tx1"/>
                </a:solidFill>
              </a:rPr>
              <a:t>млн</a:t>
            </a:r>
            <a:r>
              <a:rPr lang="uk-UA" dirty="0">
                <a:solidFill>
                  <a:schemeClr val="tx1"/>
                </a:solidFill>
              </a:rPr>
              <a:t> євро буде профінансовано для професійних обмінів та короткострокового професійного стажування у країнах-членах ЄС.</a:t>
            </a:r>
          </a:p>
        </p:txBody>
      </p:sp>
      <p:sp>
        <p:nvSpPr>
          <p:cNvPr id="5" name="Дата 4">
            <a:extLst>
              <a:ext uri="{FF2B5EF4-FFF2-40B4-BE49-F238E27FC236}">
                <a16:creationId xmlns:a16="http://schemas.microsoft.com/office/drawing/2014/main" id="{714B3D28-1A68-1140-8C91-E593E6CB34B8}"/>
              </a:ext>
            </a:extLst>
          </p:cNvPr>
          <p:cNvSpPr>
            <a:spLocks noGrp="1"/>
          </p:cNvSpPr>
          <p:nvPr>
            <p:ph type="dt" sz="half" idx="10"/>
          </p:nvPr>
        </p:nvSpPr>
        <p:spPr/>
        <p:txBody>
          <a:bodyPr/>
          <a:lstStyle/>
          <a:p>
            <a:fld id="{B0A9B634-04E4-CE49-B8A3-E0D25B566450}" type="datetime1">
              <a:rPr lang="ru-RU" smtClean="0"/>
              <a:t>10.10.2025</a:t>
            </a:fld>
            <a:endParaRPr lang="ru-UA"/>
          </a:p>
        </p:txBody>
      </p:sp>
      <p:sp>
        <p:nvSpPr>
          <p:cNvPr id="7" name="Нижний колонтитул 6">
            <a:extLst>
              <a:ext uri="{FF2B5EF4-FFF2-40B4-BE49-F238E27FC236}">
                <a16:creationId xmlns:a16="http://schemas.microsoft.com/office/drawing/2014/main" id="{246348E4-ADBF-DD47-8BB2-B8088F7DDF83}"/>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F853EE82-F3C0-8A4C-A8EB-7557368B2F4C}"/>
              </a:ext>
            </a:extLst>
          </p:cNvPr>
          <p:cNvSpPr>
            <a:spLocks noGrp="1"/>
          </p:cNvSpPr>
          <p:nvPr>
            <p:ph type="sldNum" sz="quarter" idx="12"/>
          </p:nvPr>
        </p:nvSpPr>
        <p:spPr/>
        <p:txBody>
          <a:bodyPr/>
          <a:lstStyle/>
          <a:p>
            <a:fld id="{F553EFBA-7824-AA44-BC0C-2574B54A2861}" type="slidenum">
              <a:rPr lang="ru-UA" smtClean="0"/>
              <a:t>27</a:t>
            </a:fld>
            <a:endParaRPr lang="ru-UA"/>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8" y="3595077"/>
            <a:ext cx="2830100" cy="2296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08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1646" y="447188"/>
            <a:ext cx="3680061" cy="970450"/>
          </a:xfrm>
        </p:spPr>
        <p:txBody>
          <a:bodyPr>
            <a:normAutofit/>
          </a:bodyPr>
          <a:lstStyle/>
          <a:p>
            <a:r>
              <a:rPr lang="uk-UA" sz="3200" dirty="0"/>
              <a:t>Проте, існує і</a:t>
            </a:r>
            <a:br>
              <a:rPr lang="uk-UA" sz="3200" dirty="0"/>
            </a:br>
            <a:r>
              <a:rPr lang="uk-UA" sz="3200" dirty="0"/>
              <a:t>низка проблем:</a:t>
            </a:r>
            <a:endParaRPr lang="uk-UA" sz="4800" dirty="0"/>
          </a:p>
        </p:txBody>
      </p:sp>
      <p:sp>
        <p:nvSpPr>
          <p:cNvPr id="3" name="Объект 2"/>
          <p:cNvSpPr>
            <a:spLocks noGrp="1"/>
          </p:cNvSpPr>
          <p:nvPr>
            <p:ph idx="1"/>
          </p:nvPr>
        </p:nvSpPr>
        <p:spPr>
          <a:xfrm>
            <a:off x="196927" y="2290886"/>
            <a:ext cx="4602063" cy="3031393"/>
          </a:xfrm>
          <a:solidFill>
            <a:schemeClr val="accent4">
              <a:lumMod val="40000"/>
              <a:lumOff val="60000"/>
            </a:schemeClr>
          </a:solidFill>
        </p:spPr>
        <p:txBody>
          <a:bodyPr>
            <a:normAutofit/>
          </a:bodyPr>
          <a:lstStyle/>
          <a:p>
            <a:pPr algn="just"/>
            <a:r>
              <a:rPr lang="uk-UA" sz="1600" dirty="0">
                <a:solidFill>
                  <a:schemeClr val="tx1"/>
                </a:solidFill>
              </a:rPr>
              <a:t>• Понад 13 </a:t>
            </a:r>
            <a:r>
              <a:rPr lang="uk-UA" sz="1600" dirty="0" err="1">
                <a:solidFill>
                  <a:schemeClr val="tx1"/>
                </a:solidFill>
              </a:rPr>
              <a:t>млрд</a:t>
            </a:r>
            <a:r>
              <a:rPr lang="uk-UA" sz="1600" dirty="0">
                <a:solidFill>
                  <a:schemeClr val="tx1"/>
                </a:solidFill>
              </a:rPr>
              <a:t> з 15 </a:t>
            </a:r>
            <a:r>
              <a:rPr lang="uk-UA" sz="1600" dirty="0" err="1">
                <a:solidFill>
                  <a:schemeClr val="tx1"/>
                </a:solidFill>
              </a:rPr>
              <a:t>млрд</a:t>
            </a:r>
            <a:r>
              <a:rPr lang="uk-UA" sz="1600" dirty="0">
                <a:solidFill>
                  <a:schemeClr val="tx1"/>
                </a:solidFill>
              </a:rPr>
              <a:t> євро – це позики на поворотній основі (у формі кредитів). Хоч вони і надаються на пільгових умовах, але, зважаючи на такі критичні обсяги, це додає Україні додаткових ризиків розвитку, бо у майбутньому існує необхідність повертати таку допомогу. Частка ж безповоротної допомоги залишається доволі малою</a:t>
            </a:r>
          </a:p>
        </p:txBody>
      </p:sp>
      <p:sp>
        <p:nvSpPr>
          <p:cNvPr id="6" name="Дата 5">
            <a:extLst>
              <a:ext uri="{FF2B5EF4-FFF2-40B4-BE49-F238E27FC236}">
                <a16:creationId xmlns:a16="http://schemas.microsoft.com/office/drawing/2014/main" id="{63920F1F-C4A8-E340-B386-BC15A1F6DE41}"/>
              </a:ext>
            </a:extLst>
          </p:cNvPr>
          <p:cNvSpPr>
            <a:spLocks noGrp="1"/>
          </p:cNvSpPr>
          <p:nvPr>
            <p:ph type="dt" sz="half" idx="10"/>
          </p:nvPr>
        </p:nvSpPr>
        <p:spPr/>
        <p:txBody>
          <a:bodyPr/>
          <a:lstStyle/>
          <a:p>
            <a:fld id="{77C63CF1-3A05-BC41-B4CC-D2E8860D985C}" type="datetime1">
              <a:rPr lang="ru-RU" smtClean="0"/>
              <a:t>10.10.2025</a:t>
            </a:fld>
            <a:endParaRPr lang="ru-UA"/>
          </a:p>
        </p:txBody>
      </p:sp>
      <p:sp>
        <p:nvSpPr>
          <p:cNvPr id="8" name="Нижний колонтитул 7">
            <a:extLst>
              <a:ext uri="{FF2B5EF4-FFF2-40B4-BE49-F238E27FC236}">
                <a16:creationId xmlns:a16="http://schemas.microsoft.com/office/drawing/2014/main" id="{4FD928BC-BFAF-D246-AF4C-A277F6AB574F}"/>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53EF09D2-8F2C-2F42-BB4C-9657BB23DCFD}"/>
              </a:ext>
            </a:extLst>
          </p:cNvPr>
          <p:cNvSpPr>
            <a:spLocks noGrp="1"/>
          </p:cNvSpPr>
          <p:nvPr>
            <p:ph type="sldNum" sz="quarter" idx="12"/>
          </p:nvPr>
        </p:nvSpPr>
        <p:spPr/>
        <p:txBody>
          <a:bodyPr/>
          <a:lstStyle/>
          <a:p>
            <a:fld id="{F553EFBA-7824-AA44-BC0C-2574B54A2861}" type="slidenum">
              <a:rPr lang="ru-UA" smtClean="0"/>
              <a:t>28</a:t>
            </a:fld>
            <a:endParaRPr lang="ru-UA"/>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871" y="120162"/>
            <a:ext cx="2568518" cy="377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113" y="221762"/>
            <a:ext cx="284723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120" y="1884501"/>
            <a:ext cx="4254430" cy="478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81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a:t>Структурні та інвестиційні фонди ЄС є найбільшою регіональною інвестиційною програмою</a:t>
            </a:r>
            <a:r>
              <a:rPr lang="en-US" sz="2800" dirty="0"/>
              <a:t> </a:t>
            </a:r>
            <a:r>
              <a:rPr lang="uk-UA" sz="2800" dirty="0"/>
              <a:t>ЄС</a:t>
            </a:r>
            <a:endParaRPr lang="uk-UA" dirty="0"/>
          </a:p>
        </p:txBody>
      </p:sp>
      <p:sp>
        <p:nvSpPr>
          <p:cNvPr id="3" name="Объект 2"/>
          <p:cNvSpPr>
            <a:spLocks noGrp="1"/>
          </p:cNvSpPr>
          <p:nvPr>
            <p:ph idx="1"/>
          </p:nvPr>
        </p:nvSpPr>
        <p:spPr>
          <a:xfrm>
            <a:off x="365420" y="2323887"/>
            <a:ext cx="8161165" cy="4280113"/>
          </a:xfrm>
          <a:solidFill>
            <a:schemeClr val="accent4">
              <a:lumMod val="40000"/>
              <a:lumOff val="60000"/>
            </a:schemeClr>
          </a:solidFill>
        </p:spPr>
        <p:txBody>
          <a:bodyPr>
            <a:normAutofit fontScale="55000" lnSpcReduction="20000"/>
          </a:bodyPr>
          <a:lstStyle/>
          <a:p>
            <a:pPr algn="just"/>
            <a:r>
              <a:rPr lang="uk-UA" dirty="0">
                <a:solidFill>
                  <a:srgbClr val="0070C0"/>
                </a:solidFill>
              </a:rPr>
              <a:t>підтримує соціальний та економічний</a:t>
            </a:r>
            <a:r>
              <a:rPr lang="en-US" dirty="0">
                <a:solidFill>
                  <a:srgbClr val="0070C0"/>
                </a:solidFill>
              </a:rPr>
              <a:t> </a:t>
            </a:r>
            <a:r>
              <a:rPr lang="uk-UA" dirty="0">
                <a:solidFill>
                  <a:srgbClr val="0070C0"/>
                </a:solidFill>
              </a:rPr>
              <a:t>розвиток різних регіонів Європи, зменшуючи</a:t>
            </a:r>
            <a:r>
              <a:rPr lang="en-US" dirty="0">
                <a:solidFill>
                  <a:srgbClr val="0070C0"/>
                </a:solidFill>
              </a:rPr>
              <a:t> </a:t>
            </a:r>
            <a:r>
              <a:rPr lang="uk-UA" dirty="0">
                <a:solidFill>
                  <a:srgbClr val="0070C0"/>
                </a:solidFill>
              </a:rPr>
              <a:t>прогалини між ними. </a:t>
            </a:r>
            <a:endParaRPr lang="en-US" dirty="0">
              <a:solidFill>
                <a:srgbClr val="0070C0"/>
              </a:solidFill>
            </a:endParaRPr>
          </a:p>
          <a:p>
            <a:pPr algn="just"/>
            <a:r>
              <a:rPr lang="uk-UA" dirty="0">
                <a:solidFill>
                  <a:srgbClr val="0070C0"/>
                </a:solidFill>
              </a:rPr>
              <a:t>Хоча більшість коштів надається державам-членам ЄС, існують можливості</a:t>
            </a:r>
            <a:r>
              <a:rPr lang="en-US" dirty="0">
                <a:solidFill>
                  <a:srgbClr val="0070C0"/>
                </a:solidFill>
              </a:rPr>
              <a:t> b</a:t>
            </a:r>
            <a:r>
              <a:rPr lang="uk-UA" dirty="0">
                <a:solidFill>
                  <a:srgbClr val="0070C0"/>
                </a:solidFill>
              </a:rPr>
              <a:t>для отримання фінансування й іншими країнами</a:t>
            </a:r>
            <a:r>
              <a:rPr lang="en-US" dirty="0">
                <a:solidFill>
                  <a:srgbClr val="0070C0"/>
                </a:solidFill>
              </a:rPr>
              <a:t> </a:t>
            </a:r>
            <a:r>
              <a:rPr lang="uk-UA" dirty="0">
                <a:solidFill>
                  <a:srgbClr val="0070C0"/>
                </a:solidFill>
              </a:rPr>
              <a:t>Європи – насамперед, через програми територіального співробітництва (</a:t>
            </a:r>
            <a:r>
              <a:rPr lang="en-US" dirty="0" err="1">
                <a:solidFill>
                  <a:srgbClr val="0070C0"/>
                </a:solidFill>
              </a:rPr>
              <a:t>Interreg</a:t>
            </a:r>
            <a:r>
              <a:rPr lang="en-US" dirty="0">
                <a:solidFill>
                  <a:srgbClr val="0070C0"/>
                </a:solidFill>
              </a:rPr>
              <a:t>) </a:t>
            </a:r>
            <a:r>
              <a:rPr lang="uk-UA" dirty="0">
                <a:solidFill>
                  <a:srgbClr val="0070C0"/>
                </a:solidFill>
              </a:rPr>
              <a:t>та програми</a:t>
            </a:r>
            <a:r>
              <a:rPr lang="en-US" dirty="0">
                <a:solidFill>
                  <a:srgbClr val="0070C0"/>
                </a:solidFill>
              </a:rPr>
              <a:t> </a:t>
            </a:r>
            <a:r>
              <a:rPr lang="uk-UA" dirty="0">
                <a:solidFill>
                  <a:srgbClr val="0070C0"/>
                </a:solidFill>
              </a:rPr>
              <a:t>фінансової допомоги для країн-кандидатів та потенційних кандидатів на вступ до ЄС (Фонд допомоги країнам перед набуттям членства у ЄС).</a:t>
            </a:r>
          </a:p>
          <a:p>
            <a:pPr marL="0" indent="0" algn="just">
              <a:buNone/>
            </a:pPr>
            <a:r>
              <a:rPr lang="uk-UA" dirty="0">
                <a:solidFill>
                  <a:srgbClr val="0070C0"/>
                </a:solidFill>
              </a:rPr>
              <a:t>Так, більше половини фінансування ЄС спрямовується за допомогою 5 європейських структурних та інвестиційних фондів:</a:t>
            </a:r>
          </a:p>
          <a:p>
            <a:pPr algn="just"/>
            <a:r>
              <a:rPr lang="uk-UA" dirty="0">
                <a:solidFill>
                  <a:srgbClr val="0070C0"/>
                </a:solidFill>
              </a:rPr>
              <a:t>Європейський фонд</a:t>
            </a:r>
            <a:r>
              <a:rPr lang="en-US" dirty="0">
                <a:solidFill>
                  <a:srgbClr val="0070C0"/>
                </a:solidFill>
              </a:rPr>
              <a:t> </a:t>
            </a:r>
            <a:r>
              <a:rPr lang="uk-UA" dirty="0">
                <a:solidFill>
                  <a:srgbClr val="0070C0"/>
                </a:solidFill>
              </a:rPr>
              <a:t>регіонального розвитку, </a:t>
            </a:r>
          </a:p>
          <a:p>
            <a:pPr algn="just"/>
            <a:r>
              <a:rPr lang="uk-UA" dirty="0">
                <a:solidFill>
                  <a:srgbClr val="0070C0"/>
                </a:solidFill>
              </a:rPr>
              <a:t>Фонд згуртування, </a:t>
            </a:r>
          </a:p>
          <a:p>
            <a:pPr algn="just"/>
            <a:r>
              <a:rPr lang="uk-UA" dirty="0">
                <a:solidFill>
                  <a:srgbClr val="0070C0"/>
                </a:solidFill>
              </a:rPr>
              <a:t>Європейський сільськогосподарський фонд, </a:t>
            </a:r>
          </a:p>
          <a:p>
            <a:pPr algn="just"/>
            <a:r>
              <a:rPr lang="uk-UA" dirty="0">
                <a:solidFill>
                  <a:srgbClr val="0070C0"/>
                </a:solidFill>
              </a:rPr>
              <a:t>Європейський соціальний фонд </a:t>
            </a:r>
          </a:p>
          <a:p>
            <a:pPr algn="just"/>
            <a:r>
              <a:rPr lang="uk-UA" dirty="0">
                <a:solidFill>
                  <a:srgbClr val="0070C0"/>
                </a:solidFill>
              </a:rPr>
              <a:t>Європейський</a:t>
            </a:r>
            <a:r>
              <a:rPr lang="en-US" dirty="0">
                <a:solidFill>
                  <a:srgbClr val="0070C0"/>
                </a:solidFill>
              </a:rPr>
              <a:t> </a:t>
            </a:r>
            <a:r>
              <a:rPr lang="uk-UA" dirty="0">
                <a:solidFill>
                  <a:srgbClr val="0070C0"/>
                </a:solidFill>
              </a:rPr>
              <a:t>фонд морського та рибного господарства)</a:t>
            </a:r>
          </a:p>
          <a:p>
            <a:pPr marL="0" indent="0" algn="just">
              <a:buNone/>
            </a:pPr>
            <a:r>
              <a:rPr lang="uk-UA" dirty="0">
                <a:solidFill>
                  <a:srgbClr val="0070C0"/>
                </a:solidFill>
              </a:rPr>
              <a:t> керуються Європейською Комісією</a:t>
            </a:r>
            <a:r>
              <a:rPr lang="en-US" dirty="0">
                <a:solidFill>
                  <a:srgbClr val="0070C0"/>
                </a:solidFill>
              </a:rPr>
              <a:t> </a:t>
            </a:r>
            <a:r>
              <a:rPr lang="uk-UA" dirty="0">
                <a:solidFill>
                  <a:srgbClr val="0070C0"/>
                </a:solidFill>
              </a:rPr>
              <a:t>та країнами ЄС. </a:t>
            </a:r>
          </a:p>
          <a:p>
            <a:pPr marL="0" indent="0" algn="just">
              <a:buNone/>
            </a:pPr>
            <a:r>
              <a:rPr lang="uk-UA" dirty="0">
                <a:solidFill>
                  <a:srgbClr val="0070C0"/>
                </a:solidFill>
              </a:rPr>
              <a:t>Вони інвестують у створення</a:t>
            </a:r>
            <a:r>
              <a:rPr lang="en-US" dirty="0">
                <a:solidFill>
                  <a:srgbClr val="0070C0"/>
                </a:solidFill>
              </a:rPr>
              <a:t> </a:t>
            </a:r>
            <a:r>
              <a:rPr lang="uk-UA" dirty="0">
                <a:solidFill>
                  <a:srgbClr val="0070C0"/>
                </a:solidFill>
              </a:rPr>
              <a:t>робочих місць, соціальну рівність, стійку й здорову європейську</a:t>
            </a:r>
            <a:r>
              <a:rPr lang="uk-UA" dirty="0">
                <a:solidFill>
                  <a:schemeClr val="bg1"/>
                </a:solidFill>
              </a:rPr>
              <a:t> </a:t>
            </a:r>
            <a:r>
              <a:rPr lang="uk-UA" dirty="0"/>
              <a:t>економіку та довкілля.</a:t>
            </a:r>
          </a:p>
        </p:txBody>
      </p:sp>
      <p:sp>
        <p:nvSpPr>
          <p:cNvPr id="4" name="Дата 3">
            <a:extLst>
              <a:ext uri="{FF2B5EF4-FFF2-40B4-BE49-F238E27FC236}">
                <a16:creationId xmlns:a16="http://schemas.microsoft.com/office/drawing/2014/main" id="{714D7229-A4D9-5844-BE06-AA283DB7C26B}"/>
              </a:ext>
            </a:extLst>
          </p:cNvPr>
          <p:cNvSpPr>
            <a:spLocks noGrp="1"/>
          </p:cNvSpPr>
          <p:nvPr>
            <p:ph type="dt" sz="half" idx="10"/>
          </p:nvPr>
        </p:nvSpPr>
        <p:spPr/>
        <p:txBody>
          <a:bodyPr/>
          <a:lstStyle/>
          <a:p>
            <a:fld id="{1468C3AF-C099-3B4D-8ACE-82A737E8A729}" type="datetime1">
              <a:rPr lang="ru-RU" smtClean="0"/>
              <a:t>10.10.2025</a:t>
            </a:fld>
            <a:endParaRPr lang="ru-UA"/>
          </a:p>
        </p:txBody>
      </p:sp>
      <p:sp>
        <p:nvSpPr>
          <p:cNvPr id="6" name="Нижний колонтитул 5">
            <a:extLst>
              <a:ext uri="{FF2B5EF4-FFF2-40B4-BE49-F238E27FC236}">
                <a16:creationId xmlns:a16="http://schemas.microsoft.com/office/drawing/2014/main" id="{FDA38274-C91A-8947-B776-2370BB445D0E}"/>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481BAED2-D81A-FD42-9AE9-F8A3B9705805}"/>
              </a:ext>
            </a:extLst>
          </p:cNvPr>
          <p:cNvSpPr>
            <a:spLocks noGrp="1"/>
          </p:cNvSpPr>
          <p:nvPr>
            <p:ph type="sldNum" sz="quarter" idx="12"/>
          </p:nvPr>
        </p:nvSpPr>
        <p:spPr/>
        <p:txBody>
          <a:bodyPr/>
          <a:lstStyle/>
          <a:p>
            <a:fld id="{F553EFBA-7824-AA44-BC0C-2574B54A2861}" type="slidenum">
              <a:rPr lang="ru-UA" smtClean="0"/>
              <a:t>29</a:t>
            </a:fld>
            <a:endParaRPr lang="ru-UA"/>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1777" y="1933209"/>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777" y="4346698"/>
            <a:ext cx="32766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754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AC9A60A-C3AB-5881-67D8-FF52087ED5CA}"/>
              </a:ext>
            </a:extLst>
          </p:cNvPr>
          <p:cNvSpPr>
            <a:spLocks noGrp="1"/>
          </p:cNvSpPr>
          <p:nvPr>
            <p:ph idx="1"/>
          </p:nvPr>
        </p:nvSpPr>
        <p:spPr>
          <a:xfrm>
            <a:off x="838200" y="581891"/>
            <a:ext cx="6983229" cy="5595072"/>
          </a:xfrm>
        </p:spPr>
        <p:txBody>
          <a:bodyPr>
            <a:normAutofit fontScale="92500" lnSpcReduction="10000"/>
          </a:bodyPr>
          <a:lstStyle/>
          <a:p>
            <a:pPr algn="just" fontAlgn="base"/>
            <a:r>
              <a:rPr lang="ru-RU" sz="2400" dirty="0" err="1"/>
              <a:t>Цей</a:t>
            </a:r>
            <a:r>
              <a:rPr lang="ru-RU" sz="2400" dirty="0"/>
              <a:t> </a:t>
            </a:r>
            <a:r>
              <a:rPr lang="ru-RU" sz="2400" dirty="0" err="1"/>
              <a:t>інструмент</a:t>
            </a:r>
            <a:r>
              <a:rPr lang="ru-RU" sz="2400" dirty="0"/>
              <a:t> </a:t>
            </a:r>
            <a:r>
              <a:rPr lang="ru-RU" sz="2400" dirty="0" err="1"/>
              <a:t>поширюється</a:t>
            </a:r>
            <a:r>
              <a:rPr lang="ru-RU" sz="2400" dirty="0"/>
              <a:t> на </a:t>
            </a:r>
            <a:r>
              <a:rPr lang="ru-RU" sz="2400" dirty="0" err="1"/>
              <a:t>найманих</a:t>
            </a:r>
            <a:r>
              <a:rPr lang="ru-RU" sz="2400" dirty="0"/>
              <a:t> </a:t>
            </a:r>
            <a:r>
              <a:rPr lang="ru-RU" sz="2400" dirty="0" err="1"/>
              <a:t>працівників</a:t>
            </a:r>
            <a:r>
              <a:rPr lang="ru-RU" sz="2400" dirty="0"/>
              <a:t> і на </a:t>
            </a:r>
            <a:r>
              <a:rPr lang="ru-RU" sz="2400" dirty="0" err="1"/>
              <a:t>самозайнятих</a:t>
            </a:r>
            <a:r>
              <a:rPr lang="ru-RU" sz="2400" dirty="0"/>
              <a:t> </a:t>
            </a:r>
            <a:r>
              <a:rPr lang="ru-RU" sz="2400" dirty="0" err="1"/>
              <a:t>осіб</a:t>
            </a:r>
            <a:r>
              <a:rPr lang="ru-RU" sz="2400" dirty="0"/>
              <a:t>. На </a:t>
            </a:r>
            <a:r>
              <a:rPr lang="ru-RU" sz="2400" dirty="0" err="1"/>
              <a:t>останніх</a:t>
            </a:r>
            <a:r>
              <a:rPr lang="ru-RU" sz="2400" dirty="0"/>
              <a:t> </a:t>
            </a:r>
            <a:r>
              <a:rPr lang="en" sz="2400" dirty="0"/>
              <a:t>SURE </a:t>
            </a:r>
            <a:r>
              <a:rPr lang="ru-RU" sz="2400" dirty="0" err="1"/>
              <a:t>витратив</a:t>
            </a:r>
            <a:r>
              <a:rPr lang="ru-RU" sz="2400" dirty="0"/>
              <a:t> третину </a:t>
            </a:r>
            <a:r>
              <a:rPr lang="ru-RU" sz="2400" dirty="0" err="1"/>
              <a:t>фінансування</a:t>
            </a:r>
            <a:r>
              <a:rPr lang="ru-RU" sz="2400" dirty="0"/>
              <a:t>. </a:t>
            </a:r>
            <a:r>
              <a:rPr lang="ru-RU" sz="2400" dirty="0" err="1"/>
              <a:t>Їх</a:t>
            </a:r>
            <a:r>
              <a:rPr lang="ru-RU" sz="2400" dirty="0"/>
              <a:t> </a:t>
            </a:r>
            <a:r>
              <a:rPr lang="ru-RU" sz="2400" dirty="0" err="1"/>
              <a:t>підтримка</a:t>
            </a:r>
            <a:r>
              <a:rPr lang="ru-RU" sz="2400" dirty="0"/>
              <a:t> </a:t>
            </a:r>
            <a:r>
              <a:rPr lang="ru-RU" sz="2400" dirty="0" err="1"/>
              <a:t>полягає</a:t>
            </a:r>
            <a:r>
              <a:rPr lang="ru-RU" sz="2400" dirty="0"/>
              <a:t> в </a:t>
            </a:r>
            <a:r>
              <a:rPr lang="ru-RU" sz="2400" dirty="0" err="1"/>
              <a:t>забезпеченні</a:t>
            </a:r>
            <a:r>
              <a:rPr lang="ru-RU" sz="2400" dirty="0"/>
              <a:t> </a:t>
            </a:r>
            <a:r>
              <a:rPr lang="ru-RU" sz="2400" dirty="0" err="1"/>
              <a:t>базовим</a:t>
            </a:r>
            <a:r>
              <a:rPr lang="ru-RU" sz="2400" dirty="0"/>
              <a:t> доходом, </a:t>
            </a:r>
            <a:r>
              <a:rPr lang="ru-RU" sz="2400" dirty="0" err="1"/>
              <a:t>який</a:t>
            </a:r>
            <a:r>
              <a:rPr lang="ru-RU" sz="2400" dirty="0"/>
              <a:t> </a:t>
            </a:r>
            <a:r>
              <a:rPr lang="ru-RU" sz="2400" dirty="0" err="1"/>
              <a:t>дорівнює</a:t>
            </a:r>
            <a:r>
              <a:rPr lang="ru-RU" sz="2400" dirty="0"/>
              <a:t> </a:t>
            </a:r>
            <a:r>
              <a:rPr lang="ru-RU" sz="2400" dirty="0" err="1"/>
              <a:t>чистій</a:t>
            </a:r>
            <a:r>
              <a:rPr lang="ru-RU" sz="2400" dirty="0"/>
              <a:t> </a:t>
            </a:r>
            <a:r>
              <a:rPr lang="ru-RU" sz="2400" dirty="0" err="1"/>
              <a:t>мінімальній</a:t>
            </a:r>
            <a:r>
              <a:rPr lang="ru-RU" sz="2400" dirty="0"/>
              <a:t> </a:t>
            </a:r>
            <a:r>
              <a:rPr lang="ru-RU" sz="2400" dirty="0" err="1"/>
              <a:t>зарплаті</a:t>
            </a:r>
            <a:r>
              <a:rPr lang="ru-RU" sz="2400" dirty="0"/>
              <a:t>.</a:t>
            </a:r>
          </a:p>
          <a:p>
            <a:pPr algn="just" fontAlgn="base"/>
            <a:r>
              <a:rPr lang="ru-RU" sz="2400" dirty="0" err="1"/>
              <a:t>Аби</a:t>
            </a:r>
            <a:r>
              <a:rPr lang="ru-RU" sz="2400" dirty="0"/>
              <a:t> </a:t>
            </a:r>
            <a:r>
              <a:rPr lang="ru-RU" sz="2400" dirty="0" err="1"/>
              <a:t>зберегти</a:t>
            </a:r>
            <a:r>
              <a:rPr lang="ru-RU" sz="2400" dirty="0"/>
              <a:t> </a:t>
            </a:r>
            <a:r>
              <a:rPr lang="ru-RU" sz="2400" dirty="0" err="1"/>
              <a:t>сотні</a:t>
            </a:r>
            <a:r>
              <a:rPr lang="ru-RU" sz="2400" dirty="0"/>
              <a:t> </a:t>
            </a:r>
            <a:r>
              <a:rPr lang="ru-RU" sz="2400" dirty="0" err="1"/>
              <a:t>тисяч</a:t>
            </a:r>
            <a:r>
              <a:rPr lang="ru-RU" sz="2400" dirty="0"/>
              <a:t> </a:t>
            </a:r>
            <a:r>
              <a:rPr lang="ru-RU" sz="2400" dirty="0" err="1"/>
              <a:t>робочих</a:t>
            </a:r>
            <a:r>
              <a:rPr lang="ru-RU" sz="2400" dirty="0"/>
              <a:t> </a:t>
            </a:r>
            <a:r>
              <a:rPr lang="ru-RU" sz="2400" dirty="0" err="1"/>
              <a:t>місць</a:t>
            </a:r>
            <a:r>
              <a:rPr lang="ru-RU" sz="2400" dirty="0"/>
              <a:t> в </a:t>
            </a:r>
            <a:r>
              <a:rPr lang="ru-RU" sz="2400" dirty="0" err="1"/>
              <a:t>Україні</a:t>
            </a:r>
            <a:r>
              <a:rPr lang="ru-RU" sz="2400" dirty="0"/>
              <a:t>, ЄС повинен </a:t>
            </a:r>
            <a:r>
              <a:rPr lang="ru-RU" sz="2400" dirty="0" err="1"/>
              <a:t>поповнити</a:t>
            </a:r>
            <a:r>
              <a:rPr lang="ru-RU" sz="2400" dirty="0"/>
              <a:t> </a:t>
            </a:r>
            <a:r>
              <a:rPr lang="en" sz="2400" dirty="0"/>
              <a:t>SURE </a:t>
            </a:r>
            <a:r>
              <a:rPr lang="ru-RU" sz="2400" dirty="0"/>
              <a:t>і </a:t>
            </a:r>
            <a:r>
              <a:rPr lang="ru-RU" sz="2400" dirty="0" err="1"/>
              <a:t>надати</a:t>
            </a:r>
            <a:r>
              <a:rPr lang="ru-RU" sz="2400" dirty="0"/>
              <a:t> </a:t>
            </a:r>
            <a:r>
              <a:rPr lang="ru-RU" sz="2400" dirty="0" err="1"/>
              <a:t>гранти</a:t>
            </a:r>
            <a:r>
              <a:rPr lang="ru-RU" sz="2400" dirty="0"/>
              <a:t> </a:t>
            </a:r>
            <a:r>
              <a:rPr lang="ru-RU" sz="2400" dirty="0" err="1"/>
              <a:t>Кабміну</a:t>
            </a:r>
            <a:r>
              <a:rPr lang="ru-RU" sz="2400" dirty="0"/>
              <a:t> для </a:t>
            </a:r>
            <a:r>
              <a:rPr lang="ru-RU" sz="2400" dirty="0" err="1"/>
              <a:t>запровадження</a:t>
            </a:r>
            <a:r>
              <a:rPr lang="ru-RU" sz="2400" dirty="0"/>
              <a:t> </a:t>
            </a:r>
            <a:r>
              <a:rPr lang="ru-RU" sz="2400" dirty="0" err="1"/>
              <a:t>відповідної</a:t>
            </a:r>
            <a:r>
              <a:rPr lang="ru-RU" sz="2400" dirty="0"/>
              <a:t> </a:t>
            </a:r>
            <a:r>
              <a:rPr lang="ru-RU" sz="2400" dirty="0" err="1"/>
              <a:t>системи</a:t>
            </a:r>
            <a:r>
              <a:rPr lang="ru-RU" sz="2400" dirty="0"/>
              <a:t>. </a:t>
            </a:r>
            <a:r>
              <a:rPr lang="ru-RU" sz="2400" dirty="0" err="1"/>
              <a:t>Знадобиться</a:t>
            </a:r>
            <a:r>
              <a:rPr lang="ru-RU" sz="2400" dirty="0"/>
              <a:t> і </a:t>
            </a:r>
            <a:r>
              <a:rPr lang="ru-RU" sz="2400" dirty="0" err="1"/>
              <a:t>технічна</a:t>
            </a:r>
            <a:r>
              <a:rPr lang="ru-RU" sz="2400" dirty="0"/>
              <a:t> </a:t>
            </a:r>
            <a:r>
              <a:rPr lang="ru-RU" sz="2400" dirty="0" err="1"/>
              <a:t>допомога</a:t>
            </a:r>
            <a:r>
              <a:rPr lang="ru-RU" sz="2400" dirty="0"/>
              <a:t> для </a:t>
            </a:r>
            <a:r>
              <a:rPr lang="ru-RU" sz="2400" dirty="0" err="1"/>
              <a:t>встановлення</a:t>
            </a:r>
            <a:r>
              <a:rPr lang="ru-RU" sz="2400" dirty="0"/>
              <a:t> правил і </a:t>
            </a:r>
            <a:r>
              <a:rPr lang="ru-RU" sz="2400" dirty="0" err="1"/>
              <a:t>реалізації</a:t>
            </a:r>
            <a:r>
              <a:rPr lang="ru-RU" sz="2400" dirty="0"/>
              <a:t> </a:t>
            </a:r>
            <a:r>
              <a:rPr lang="ru-RU" sz="2400" dirty="0" err="1"/>
              <a:t>схеми</a:t>
            </a:r>
            <a:r>
              <a:rPr lang="ru-RU" sz="2400" dirty="0"/>
              <a:t>.</a:t>
            </a:r>
          </a:p>
          <a:p>
            <a:pPr algn="just" fontAlgn="base"/>
            <a:r>
              <a:rPr lang="ru-RU" sz="2400" dirty="0" err="1"/>
              <a:t>Які</a:t>
            </a:r>
            <a:r>
              <a:rPr lang="ru-RU" sz="2400" dirty="0"/>
              <a:t> </a:t>
            </a:r>
            <a:r>
              <a:rPr lang="ru-RU" sz="2400" dirty="0" err="1"/>
              <a:t>переваги</a:t>
            </a:r>
            <a:r>
              <a:rPr lang="ru-RU" sz="2400" dirty="0"/>
              <a:t> схем </a:t>
            </a:r>
            <a:r>
              <a:rPr lang="ru-RU" sz="2400" dirty="0" err="1"/>
              <a:t>збереження</a:t>
            </a:r>
            <a:r>
              <a:rPr lang="ru-RU" sz="2400" dirty="0"/>
              <a:t> </a:t>
            </a:r>
            <a:r>
              <a:rPr lang="ru-RU" sz="2400" dirty="0" err="1"/>
              <a:t>робочих</a:t>
            </a:r>
            <a:r>
              <a:rPr lang="ru-RU" sz="2400" dirty="0"/>
              <a:t> </a:t>
            </a:r>
            <a:r>
              <a:rPr lang="ru-RU" sz="2400" dirty="0" err="1"/>
              <a:t>місць</a:t>
            </a:r>
            <a:r>
              <a:rPr lang="ru-RU" sz="2400" dirty="0"/>
              <a:t> за </a:t>
            </a:r>
            <a:r>
              <a:rPr lang="ru-RU" sz="2400" dirty="0" err="1"/>
              <a:t>європейським</a:t>
            </a:r>
            <a:r>
              <a:rPr lang="ru-RU" sz="2400" dirty="0"/>
              <a:t> </a:t>
            </a:r>
            <a:r>
              <a:rPr lang="ru-RU" sz="2400" dirty="0" err="1"/>
              <a:t>зразком</a:t>
            </a:r>
            <a:r>
              <a:rPr lang="ru-RU" sz="2400" dirty="0"/>
              <a:t>?</a:t>
            </a:r>
          </a:p>
          <a:p>
            <a:pPr algn="just" fontAlgn="base"/>
            <a:r>
              <a:rPr lang="ru-RU" sz="2400" dirty="0"/>
              <a:t>Вони </a:t>
            </a:r>
            <a:r>
              <a:rPr lang="ru-RU" sz="2400" dirty="0" err="1"/>
              <a:t>підтримують</a:t>
            </a:r>
            <a:r>
              <a:rPr lang="ru-RU" sz="2400" dirty="0"/>
              <a:t> </a:t>
            </a:r>
            <a:r>
              <a:rPr lang="ru-RU" sz="2400" dirty="0" err="1"/>
              <a:t>рівень</a:t>
            </a:r>
            <a:r>
              <a:rPr lang="ru-RU" sz="2400" dirty="0"/>
              <a:t> </a:t>
            </a:r>
            <a:r>
              <a:rPr lang="ru-RU" sz="2400" dirty="0" err="1"/>
              <a:t>доходів</a:t>
            </a:r>
            <a:r>
              <a:rPr lang="ru-RU" sz="2400" dirty="0"/>
              <a:t> </a:t>
            </a:r>
            <a:r>
              <a:rPr lang="ru-RU" sz="2400" dirty="0" err="1"/>
              <a:t>працівників</a:t>
            </a:r>
            <a:r>
              <a:rPr lang="ru-RU" sz="2400" dirty="0"/>
              <a:t>, </a:t>
            </a:r>
            <a:r>
              <a:rPr lang="ru-RU" sz="2400" dirty="0" err="1"/>
              <a:t>які</a:t>
            </a:r>
            <a:r>
              <a:rPr lang="ru-RU" sz="2400" dirty="0"/>
              <a:t> </a:t>
            </a:r>
            <a:r>
              <a:rPr lang="ru-RU" sz="2400" dirty="0" err="1"/>
              <a:t>потенційно</a:t>
            </a:r>
            <a:r>
              <a:rPr lang="ru-RU" sz="2400" dirty="0"/>
              <a:t> </a:t>
            </a:r>
            <a:r>
              <a:rPr lang="ru-RU" sz="2400" dirty="0" err="1"/>
              <a:t>можуть</a:t>
            </a:r>
            <a:r>
              <a:rPr lang="ru-RU" sz="2400" dirty="0"/>
              <a:t> бути </a:t>
            </a:r>
            <a:r>
              <a:rPr lang="ru-RU" sz="2400" dirty="0" err="1"/>
              <a:t>звільнені</a:t>
            </a:r>
            <a:r>
              <a:rPr lang="ru-RU" sz="2400" dirty="0"/>
              <a:t> і як </a:t>
            </a:r>
            <a:r>
              <a:rPr lang="ru-RU" sz="2400" dirty="0" err="1"/>
              <a:t>наслідок</a:t>
            </a:r>
            <a:r>
              <a:rPr lang="ru-RU" sz="2400" dirty="0"/>
              <a:t> </a:t>
            </a:r>
            <a:r>
              <a:rPr lang="ru-RU" sz="2400" dirty="0" err="1"/>
              <a:t>змушені</a:t>
            </a:r>
            <a:r>
              <a:rPr lang="ru-RU" sz="2400" dirty="0"/>
              <a:t> </a:t>
            </a:r>
            <a:r>
              <a:rPr lang="ru-RU" sz="2400" dirty="0" err="1"/>
              <a:t>звертатися</a:t>
            </a:r>
            <a:r>
              <a:rPr lang="ru-RU" sz="2400" dirty="0"/>
              <a:t> за </a:t>
            </a:r>
            <a:r>
              <a:rPr lang="ru-RU" sz="2400" dirty="0" err="1"/>
              <a:t>соціальною</a:t>
            </a:r>
            <a:r>
              <a:rPr lang="ru-RU" sz="2400" dirty="0"/>
              <a:t> </a:t>
            </a:r>
            <a:r>
              <a:rPr lang="ru-RU" sz="2400" dirty="0" err="1"/>
              <a:t>допомогою</a:t>
            </a:r>
            <a:r>
              <a:rPr lang="ru-RU" sz="2400" dirty="0"/>
              <a:t> до </a:t>
            </a:r>
            <a:r>
              <a:rPr lang="ru-RU" sz="2400" dirty="0" err="1"/>
              <a:t>держави</a:t>
            </a:r>
            <a:r>
              <a:rPr lang="ru-RU" sz="2400" dirty="0"/>
              <a:t>. </a:t>
            </a:r>
            <a:r>
              <a:rPr lang="ru-RU" sz="2400" dirty="0" err="1"/>
              <a:t>Бізнес</a:t>
            </a:r>
            <a:r>
              <a:rPr lang="ru-RU" sz="2400" dirty="0"/>
              <a:t> </a:t>
            </a:r>
            <a:r>
              <a:rPr lang="ru-RU" sz="2400" dirty="0" err="1"/>
              <a:t>натомість</a:t>
            </a:r>
            <a:r>
              <a:rPr lang="ru-RU" sz="2400" dirty="0"/>
              <a:t> </a:t>
            </a:r>
            <a:r>
              <a:rPr lang="ru-RU" sz="2400" dirty="0" err="1"/>
              <a:t>зберігає</a:t>
            </a:r>
            <a:r>
              <a:rPr lang="ru-RU" sz="2400" dirty="0"/>
              <a:t> </a:t>
            </a:r>
            <a:r>
              <a:rPr lang="ru-RU" sz="2400" dirty="0" err="1"/>
              <a:t>кваліфіковану</a:t>
            </a:r>
            <a:r>
              <a:rPr lang="ru-RU" sz="2400" dirty="0"/>
              <a:t> </a:t>
            </a:r>
            <a:r>
              <a:rPr lang="ru-RU" sz="2400" dirty="0" err="1"/>
              <a:t>робочу</a:t>
            </a:r>
            <a:r>
              <a:rPr lang="ru-RU" sz="2400" dirty="0"/>
              <a:t> силу, яку </a:t>
            </a:r>
            <a:r>
              <a:rPr lang="ru-RU" sz="2400" dirty="0" err="1"/>
              <a:t>можна</a:t>
            </a:r>
            <a:r>
              <a:rPr lang="ru-RU" sz="2400" dirty="0"/>
              <a:t> </a:t>
            </a:r>
            <a:r>
              <a:rPr lang="ru-RU" sz="2400" dirty="0" err="1"/>
              <a:t>швидко</a:t>
            </a:r>
            <a:r>
              <a:rPr lang="ru-RU" sz="2400" dirty="0"/>
              <a:t> </a:t>
            </a:r>
            <a:r>
              <a:rPr lang="ru-RU" sz="2400" dirty="0" err="1"/>
              <a:t>повернути</a:t>
            </a:r>
            <a:r>
              <a:rPr lang="ru-RU" sz="2400" dirty="0"/>
              <a:t>, як </a:t>
            </a:r>
            <a:r>
              <a:rPr lang="ru-RU" sz="2400" dirty="0" err="1"/>
              <a:t>тільки</a:t>
            </a:r>
            <a:r>
              <a:rPr lang="ru-RU" sz="2400" dirty="0"/>
              <a:t> </a:t>
            </a:r>
            <a:r>
              <a:rPr lang="ru-RU" sz="2400" dirty="0" err="1"/>
              <a:t>з'явиться</a:t>
            </a:r>
            <a:r>
              <a:rPr lang="ru-RU" sz="2400" dirty="0"/>
              <a:t> </a:t>
            </a:r>
            <a:r>
              <a:rPr lang="ru-RU" sz="2400" dirty="0" err="1"/>
              <a:t>можливість</a:t>
            </a:r>
            <a:r>
              <a:rPr lang="ru-RU" sz="2400" dirty="0"/>
              <a:t> </a:t>
            </a:r>
            <a:r>
              <a:rPr lang="ru-RU" sz="2400" dirty="0" err="1"/>
              <a:t>продовжити</a:t>
            </a:r>
            <a:r>
              <a:rPr lang="ru-RU" sz="2400" dirty="0"/>
              <a:t> </a:t>
            </a:r>
            <a:r>
              <a:rPr lang="ru-RU" sz="2400" dirty="0" err="1"/>
              <a:t>діяльність</a:t>
            </a:r>
            <a:r>
              <a:rPr lang="ru-RU" sz="2400" dirty="0"/>
              <a:t>.</a:t>
            </a:r>
          </a:p>
          <a:p>
            <a:pPr algn="just"/>
            <a:endParaRPr lang="ru-UA" sz="2400" dirty="0"/>
          </a:p>
        </p:txBody>
      </p:sp>
      <p:sp>
        <p:nvSpPr>
          <p:cNvPr id="5" name="Дата 4">
            <a:extLst>
              <a:ext uri="{FF2B5EF4-FFF2-40B4-BE49-F238E27FC236}">
                <a16:creationId xmlns:a16="http://schemas.microsoft.com/office/drawing/2014/main" id="{419A2A72-7127-0D4B-AB55-549D0AA8D15D}"/>
              </a:ext>
            </a:extLst>
          </p:cNvPr>
          <p:cNvSpPr>
            <a:spLocks noGrp="1"/>
          </p:cNvSpPr>
          <p:nvPr>
            <p:ph type="dt" sz="half" idx="10"/>
          </p:nvPr>
        </p:nvSpPr>
        <p:spPr/>
        <p:txBody>
          <a:bodyPr/>
          <a:lstStyle/>
          <a:p>
            <a:fld id="{5802F117-892C-5747-8D8C-70CDEA262DFD}" type="datetime1">
              <a:rPr lang="ru-RU" smtClean="0"/>
              <a:t>10.10.2025</a:t>
            </a:fld>
            <a:endParaRPr lang="ru-UA"/>
          </a:p>
        </p:txBody>
      </p:sp>
      <p:sp>
        <p:nvSpPr>
          <p:cNvPr id="7" name="Нижний колонтитул 6">
            <a:extLst>
              <a:ext uri="{FF2B5EF4-FFF2-40B4-BE49-F238E27FC236}">
                <a16:creationId xmlns:a16="http://schemas.microsoft.com/office/drawing/2014/main" id="{EE11091A-D74C-FA45-8FD1-7FC96292E5E3}"/>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F49DF634-E046-E649-AAB8-47DF882299B9}"/>
              </a:ext>
            </a:extLst>
          </p:cNvPr>
          <p:cNvSpPr>
            <a:spLocks noGrp="1"/>
          </p:cNvSpPr>
          <p:nvPr>
            <p:ph type="sldNum" sz="quarter" idx="12"/>
          </p:nvPr>
        </p:nvSpPr>
        <p:spPr/>
        <p:txBody>
          <a:bodyPr/>
          <a:lstStyle/>
          <a:p>
            <a:fld id="{F553EFBA-7824-AA44-BC0C-2574B54A2861}" type="slidenum">
              <a:rPr lang="ru-UA" smtClean="0"/>
              <a:t>3</a:t>
            </a:fld>
            <a:endParaRPr lang="ru-UA"/>
          </a:p>
        </p:txBody>
      </p:sp>
      <p:pic>
        <p:nvPicPr>
          <p:cNvPr id="4" name="Рисунок 3">
            <a:extLst>
              <a:ext uri="{FF2B5EF4-FFF2-40B4-BE49-F238E27FC236}">
                <a16:creationId xmlns:a16="http://schemas.microsoft.com/office/drawing/2014/main" id="{1B4EB080-2CDF-B042-AC99-D73FF0FEEE2B}"/>
              </a:ext>
            </a:extLst>
          </p:cNvPr>
          <p:cNvPicPr>
            <a:picLocks noChangeAspect="1"/>
          </p:cNvPicPr>
          <p:nvPr/>
        </p:nvPicPr>
        <p:blipFill>
          <a:blip r:embed="rId2"/>
          <a:stretch>
            <a:fillRect/>
          </a:stretch>
        </p:blipFill>
        <p:spPr>
          <a:xfrm>
            <a:off x="8036946" y="295216"/>
            <a:ext cx="4044950" cy="2323113"/>
          </a:xfrm>
          <a:prstGeom prst="rect">
            <a:avLst/>
          </a:prstGeom>
        </p:spPr>
      </p:pic>
    </p:spTree>
    <p:extLst>
      <p:ext uri="{BB962C8B-B14F-4D97-AF65-F5344CB8AC3E}">
        <p14:creationId xmlns:p14="http://schemas.microsoft.com/office/powerpoint/2010/main" val="823915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dirty="0">
                <a:solidFill>
                  <a:schemeClr val="bg1"/>
                </a:solidFill>
              </a:rPr>
              <a:t>Фінансування фондів планується на семирічний термін – наразі, 2014 – 2020 </a:t>
            </a:r>
            <a:r>
              <a:rPr lang="uk-UA" sz="3200" dirty="0" err="1">
                <a:solidFill>
                  <a:schemeClr val="bg1"/>
                </a:solidFill>
              </a:rPr>
              <a:t>рр</a:t>
            </a:r>
            <a:endParaRPr lang="uk-UA" dirty="0"/>
          </a:p>
        </p:txBody>
      </p:sp>
      <p:sp>
        <p:nvSpPr>
          <p:cNvPr id="3" name="Объект 2"/>
          <p:cNvSpPr>
            <a:spLocks noGrp="1"/>
          </p:cNvSpPr>
          <p:nvPr>
            <p:ph idx="1"/>
          </p:nvPr>
        </p:nvSpPr>
        <p:spPr>
          <a:xfrm>
            <a:off x="849086" y="609601"/>
            <a:ext cx="7521191" cy="5666154"/>
          </a:xfrm>
          <a:solidFill>
            <a:schemeClr val="accent4">
              <a:lumMod val="40000"/>
              <a:lumOff val="60000"/>
            </a:schemeClr>
          </a:solidFill>
        </p:spPr>
        <p:txBody>
          <a:bodyPr>
            <a:normAutofit fontScale="85000" lnSpcReduction="20000"/>
          </a:bodyPr>
          <a:lstStyle/>
          <a:p>
            <a:r>
              <a:rPr lang="uk-UA" dirty="0">
                <a:solidFill>
                  <a:srgbClr val="0070C0"/>
                </a:solidFill>
              </a:rPr>
              <a:t>Наступний період фінансування, на який Україна потенційно може вплинути – 2021-2027.</a:t>
            </a:r>
          </a:p>
          <a:p>
            <a:r>
              <a:rPr lang="uk-UA" dirty="0">
                <a:solidFill>
                  <a:srgbClr val="0070C0"/>
                </a:solidFill>
              </a:rPr>
              <a:t> Для багатьох країн, структурні та інвестиційні фонди ЄС – це необхідні додаткові інвестиції у часи, коли державний сектор потребує структурних реформ та реформ соціальної політики.</a:t>
            </a:r>
          </a:p>
          <a:p>
            <a:r>
              <a:rPr lang="uk-UA" dirty="0">
                <a:solidFill>
                  <a:srgbClr val="0070C0"/>
                </a:solidFill>
              </a:rPr>
              <a:t>Таким чином, вищезазначені європейські фонди підтримують:</a:t>
            </a:r>
          </a:p>
          <a:p>
            <a:pPr marL="0" indent="0">
              <a:buNone/>
            </a:pPr>
            <a:r>
              <a:rPr lang="uk-UA" dirty="0">
                <a:solidFill>
                  <a:srgbClr val="0070C0"/>
                </a:solidFill>
              </a:rPr>
              <a:t>• соціальні інновації та новітні методи боротьби з соціальними проблемами у державах-членах ЄС;</a:t>
            </a:r>
          </a:p>
          <a:p>
            <a:pPr marL="0" indent="0">
              <a:buNone/>
            </a:pPr>
            <a:r>
              <a:rPr lang="uk-UA" dirty="0">
                <a:solidFill>
                  <a:srgbClr val="0070C0"/>
                </a:solidFill>
              </a:rPr>
              <a:t>• обмін досвідом та кооперацію між різними країнами щодо соціальної політики, її проблем та викликів;</a:t>
            </a:r>
          </a:p>
          <a:p>
            <a:pPr marL="0" indent="0">
              <a:buNone/>
            </a:pPr>
            <a:r>
              <a:rPr lang="uk-UA" dirty="0">
                <a:solidFill>
                  <a:srgbClr val="0070C0"/>
                </a:solidFill>
              </a:rPr>
              <a:t>• розвиток масштабних європейських проектів або масштабування менших задля поліпшення соціальної ситуації у країнах Європи;</a:t>
            </a:r>
          </a:p>
          <a:p>
            <a:pPr marL="0" indent="0">
              <a:buNone/>
            </a:pPr>
            <a:r>
              <a:rPr lang="uk-UA" dirty="0">
                <a:solidFill>
                  <a:srgbClr val="0070C0"/>
                </a:solidFill>
              </a:rPr>
              <a:t>• продовження впливових проектів, на імплементацію яких не вистачає коштів без підтримки структурних та інвестиційних фондів ЄС.</a:t>
            </a:r>
          </a:p>
        </p:txBody>
      </p:sp>
      <p:sp>
        <p:nvSpPr>
          <p:cNvPr id="4" name="Дата 3">
            <a:extLst>
              <a:ext uri="{FF2B5EF4-FFF2-40B4-BE49-F238E27FC236}">
                <a16:creationId xmlns:a16="http://schemas.microsoft.com/office/drawing/2014/main" id="{AAA1B980-93F5-B540-97A8-CF73F561E226}"/>
              </a:ext>
            </a:extLst>
          </p:cNvPr>
          <p:cNvSpPr>
            <a:spLocks noGrp="1"/>
          </p:cNvSpPr>
          <p:nvPr>
            <p:ph type="dt" sz="half" idx="10"/>
          </p:nvPr>
        </p:nvSpPr>
        <p:spPr/>
        <p:txBody>
          <a:bodyPr/>
          <a:lstStyle/>
          <a:p>
            <a:fld id="{707B7C20-B2A2-F849-B417-B0FEB753B3A4}" type="datetime1">
              <a:rPr lang="ru-RU" smtClean="0"/>
              <a:t>10.10.2025</a:t>
            </a:fld>
            <a:endParaRPr lang="ru-UA"/>
          </a:p>
        </p:txBody>
      </p:sp>
      <p:sp>
        <p:nvSpPr>
          <p:cNvPr id="6" name="Нижний колонтитул 5">
            <a:extLst>
              <a:ext uri="{FF2B5EF4-FFF2-40B4-BE49-F238E27FC236}">
                <a16:creationId xmlns:a16="http://schemas.microsoft.com/office/drawing/2014/main" id="{450642D5-413A-A04A-8594-4802F998AE68}"/>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7968DE6C-5E9C-B745-93FF-766B40776E56}"/>
              </a:ext>
            </a:extLst>
          </p:cNvPr>
          <p:cNvSpPr>
            <a:spLocks noGrp="1"/>
          </p:cNvSpPr>
          <p:nvPr>
            <p:ph type="sldNum" sz="quarter" idx="12"/>
          </p:nvPr>
        </p:nvSpPr>
        <p:spPr/>
        <p:txBody>
          <a:bodyPr/>
          <a:lstStyle/>
          <a:p>
            <a:fld id="{F553EFBA-7824-AA44-BC0C-2574B54A2861}" type="slidenum">
              <a:rPr lang="ru-UA" smtClean="0"/>
              <a:t>30</a:t>
            </a:fld>
            <a:endParaRPr lang="ru-UA"/>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109" y="4723179"/>
            <a:ext cx="2659796" cy="175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105" y="1238249"/>
            <a:ext cx="2574803" cy="270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709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1136" y="202457"/>
            <a:ext cx="7729728" cy="1188720"/>
          </a:xfrm>
        </p:spPr>
        <p:txBody>
          <a:bodyPr>
            <a:noAutofit/>
          </a:bodyPr>
          <a:lstStyle/>
          <a:p>
            <a:r>
              <a:rPr lang="uk-UA" sz="2000" dirty="0">
                <a:solidFill>
                  <a:schemeClr val="tx1"/>
                </a:solidFill>
              </a:rPr>
              <a:t>Структурні та інвестиційні фонди фінансуються безпосередньо з бюджету ЄС, в який роблять внески усі держави-члени</a:t>
            </a:r>
            <a:endParaRPr lang="uk-UA" sz="2400" dirty="0">
              <a:solidFill>
                <a:schemeClr val="tx1"/>
              </a:solidFill>
            </a:endParaRPr>
          </a:p>
        </p:txBody>
      </p:sp>
      <p:sp>
        <p:nvSpPr>
          <p:cNvPr id="3" name="Объект 2"/>
          <p:cNvSpPr>
            <a:spLocks noGrp="1"/>
          </p:cNvSpPr>
          <p:nvPr>
            <p:ph idx="1"/>
          </p:nvPr>
        </p:nvSpPr>
        <p:spPr>
          <a:xfrm>
            <a:off x="3851936" y="1687285"/>
            <a:ext cx="7676611" cy="4373898"/>
          </a:xfrm>
          <a:solidFill>
            <a:schemeClr val="accent4">
              <a:lumMod val="40000"/>
              <a:lumOff val="60000"/>
            </a:schemeClr>
          </a:solidFill>
        </p:spPr>
        <p:txBody>
          <a:bodyPr>
            <a:normAutofit fontScale="62500" lnSpcReduction="20000"/>
          </a:bodyPr>
          <a:lstStyle/>
          <a:p>
            <a:pPr algn="just"/>
            <a:r>
              <a:rPr lang="uk-UA" dirty="0">
                <a:solidFill>
                  <a:srgbClr val="0070C0"/>
                </a:solidFill>
              </a:rPr>
              <a:t>Так, понад 76% бюджету ЄС розподіляються у партнерстві з національними та регіональними органами влади через систему "спільного управління" – тобто, в основному, за допомогою 5 великих структурних та інвестиційних фондів.</a:t>
            </a:r>
          </a:p>
          <a:p>
            <a:pPr algn="just"/>
            <a:r>
              <a:rPr lang="uk-UA" dirty="0">
                <a:solidFill>
                  <a:srgbClr val="0070C0"/>
                </a:solidFill>
              </a:rPr>
              <a:t>Разом, вони допомагають реалізовувати стратегію "Європа-2020". "Європа-2020" - це десятирічна стратегія ЄС, яку було започатковано у 2010 році. Серед її цілей були: </a:t>
            </a:r>
          </a:p>
          <a:p>
            <a:pPr algn="just">
              <a:buFontTx/>
              <a:buChar char="-"/>
            </a:pPr>
            <a:r>
              <a:rPr lang="uk-UA" dirty="0">
                <a:solidFill>
                  <a:srgbClr val="0070C0"/>
                </a:solidFill>
              </a:rPr>
              <a:t>вивести 20 мільйонів людей із стану бідності,</a:t>
            </a:r>
          </a:p>
          <a:p>
            <a:pPr algn="just">
              <a:buFontTx/>
              <a:buChar char="-"/>
            </a:pPr>
            <a:r>
              <a:rPr lang="uk-UA" dirty="0">
                <a:solidFill>
                  <a:srgbClr val="0070C0"/>
                </a:solidFill>
              </a:rPr>
              <a:t> знизити рівень незакінченої шкільної освіти до 10% </a:t>
            </a:r>
          </a:p>
          <a:p>
            <a:pPr algn="just">
              <a:buFontTx/>
              <a:buChar char="-"/>
            </a:pPr>
            <a:r>
              <a:rPr lang="uk-UA" dirty="0">
                <a:solidFill>
                  <a:srgbClr val="0070C0"/>
                </a:solidFill>
              </a:rPr>
              <a:t> забезпечити зайнятість 75% 20-64-річних людей на ринку праці.</a:t>
            </a:r>
          </a:p>
          <a:p>
            <a:pPr marL="0" indent="0" algn="just">
              <a:buNone/>
            </a:pPr>
            <a:r>
              <a:rPr lang="uk-UA" dirty="0">
                <a:solidFill>
                  <a:srgbClr val="0070C0"/>
                </a:solidFill>
              </a:rPr>
              <a:t>      Оскільки даний період фінансування – 2014-2020 рр., Європейська Комісія наполягла на тому, щоб у пріоритеті було використання коштів ЄС саме задля досягнення цілей стратегії "Європа-2020". Наступний період фінансування – 2021-2027 рр. – також матиме свої пріоритети</a:t>
            </a:r>
          </a:p>
          <a:p>
            <a:pPr marL="0" indent="0" algn="just">
              <a:buNone/>
            </a:pPr>
            <a:r>
              <a:rPr lang="uk-UA" dirty="0">
                <a:solidFill>
                  <a:srgbClr val="0070C0"/>
                </a:solidFill>
              </a:rPr>
              <a:t>      Таким чином, структурні та інвестиційні фонди ЄС є головним фінансовим інструментом реалізації політики згуртованості ЄС, метою якого є зменшення економічних та соціальних розбіжностей між регіонами Європи.</a:t>
            </a:r>
          </a:p>
        </p:txBody>
      </p:sp>
      <p:sp>
        <p:nvSpPr>
          <p:cNvPr id="4" name="Дата 3">
            <a:extLst>
              <a:ext uri="{FF2B5EF4-FFF2-40B4-BE49-F238E27FC236}">
                <a16:creationId xmlns:a16="http://schemas.microsoft.com/office/drawing/2014/main" id="{20C3AE27-3C02-9348-9728-CB44F7A18095}"/>
              </a:ext>
            </a:extLst>
          </p:cNvPr>
          <p:cNvSpPr>
            <a:spLocks noGrp="1"/>
          </p:cNvSpPr>
          <p:nvPr>
            <p:ph type="dt" sz="half" idx="10"/>
          </p:nvPr>
        </p:nvSpPr>
        <p:spPr/>
        <p:txBody>
          <a:bodyPr/>
          <a:lstStyle/>
          <a:p>
            <a:fld id="{C2842686-62F3-894A-AECD-D93A0735CEF6}" type="datetime1">
              <a:rPr lang="ru-RU" smtClean="0"/>
              <a:t>10.10.2025</a:t>
            </a:fld>
            <a:endParaRPr lang="ru-UA"/>
          </a:p>
        </p:txBody>
      </p:sp>
      <p:sp>
        <p:nvSpPr>
          <p:cNvPr id="6" name="Нижний колонтитул 5">
            <a:extLst>
              <a:ext uri="{FF2B5EF4-FFF2-40B4-BE49-F238E27FC236}">
                <a16:creationId xmlns:a16="http://schemas.microsoft.com/office/drawing/2014/main" id="{7E0E6820-C3E8-714F-9A25-7FF3D0D81904}"/>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ACC99DA2-CE9E-4340-BD97-9C9C4E3F41DD}"/>
              </a:ext>
            </a:extLst>
          </p:cNvPr>
          <p:cNvSpPr>
            <a:spLocks noGrp="1"/>
          </p:cNvSpPr>
          <p:nvPr>
            <p:ph type="sldNum" sz="quarter" idx="12"/>
          </p:nvPr>
        </p:nvSpPr>
        <p:spPr/>
        <p:txBody>
          <a:bodyPr/>
          <a:lstStyle/>
          <a:p>
            <a:fld id="{F553EFBA-7824-AA44-BC0C-2574B54A2861}" type="slidenum">
              <a:rPr lang="ru-UA" smtClean="0"/>
              <a:t>31</a:t>
            </a:fld>
            <a:endParaRPr lang="ru-UA"/>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27" y="2266096"/>
            <a:ext cx="22479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53" y="4687033"/>
            <a:ext cx="275272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287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9343" y="180919"/>
            <a:ext cx="9231521" cy="1234223"/>
          </a:xfrm>
        </p:spPr>
        <p:txBody>
          <a:bodyPr>
            <a:normAutofit/>
          </a:bodyPr>
          <a:lstStyle/>
          <a:p>
            <a:r>
              <a:rPr lang="uk-UA" sz="2800" dirty="0"/>
              <a:t>На наступний період фінансування ЄС –</a:t>
            </a:r>
            <a:br>
              <a:rPr lang="uk-UA" sz="2800" dirty="0"/>
            </a:br>
            <a:r>
              <a:rPr lang="uk-UA" sz="2800" dirty="0"/>
              <a:t>2021-2027 рр. – визначено п'ять основних цілей:</a:t>
            </a:r>
            <a:endParaRPr lang="uk-UA" dirty="0"/>
          </a:p>
        </p:txBody>
      </p:sp>
      <p:sp>
        <p:nvSpPr>
          <p:cNvPr id="3" name="Объект 2"/>
          <p:cNvSpPr>
            <a:spLocks noGrp="1"/>
          </p:cNvSpPr>
          <p:nvPr>
            <p:ph idx="1"/>
          </p:nvPr>
        </p:nvSpPr>
        <p:spPr>
          <a:xfrm>
            <a:off x="3053912" y="2034718"/>
            <a:ext cx="8317473" cy="4264482"/>
          </a:xfrm>
          <a:solidFill>
            <a:schemeClr val="accent4">
              <a:lumMod val="40000"/>
              <a:lumOff val="60000"/>
            </a:schemeClr>
          </a:solidFill>
        </p:spPr>
        <p:txBody>
          <a:bodyPr>
            <a:normAutofit fontScale="70000" lnSpcReduction="20000"/>
          </a:bodyPr>
          <a:lstStyle/>
          <a:p>
            <a:pPr marL="0" indent="0" algn="just">
              <a:buNone/>
            </a:pPr>
            <a:r>
              <a:rPr lang="uk-UA" dirty="0"/>
              <a:t> • </a:t>
            </a:r>
            <a:r>
              <a:rPr lang="uk-UA" dirty="0">
                <a:solidFill>
                  <a:srgbClr val="0070C0"/>
                </a:solidFill>
              </a:rPr>
              <a:t>Одним з найголовніших пріоритетів 2021-2027 рр. буде інвестування у проекти регіонального розвитку. 65% - 85% (залежно від бюджету держав-членів ЄС) ресурсів Європейського фонду регіонального розвитку та Фонду згуртування будуть виділені саме на цей напрямок.</a:t>
            </a:r>
          </a:p>
          <a:p>
            <a:pPr marL="0" indent="0" algn="just">
              <a:buNone/>
            </a:pPr>
            <a:r>
              <a:rPr lang="uk-UA" dirty="0">
                <a:solidFill>
                  <a:srgbClr val="0070C0"/>
                </a:solidFill>
              </a:rPr>
              <a:t>• Інноваційні проекти, </a:t>
            </a:r>
            <a:r>
              <a:rPr lang="uk-UA" dirty="0" err="1">
                <a:solidFill>
                  <a:srgbClr val="0070C0"/>
                </a:solidFill>
              </a:rPr>
              <a:t>діджиталізація</a:t>
            </a:r>
            <a:r>
              <a:rPr lang="uk-UA" dirty="0">
                <a:solidFill>
                  <a:srgbClr val="0070C0"/>
                </a:solidFill>
              </a:rPr>
              <a:t>, економічний розвиток та підтримка малого й середнього бізнесу.</a:t>
            </a:r>
          </a:p>
          <a:p>
            <a:pPr marL="0" indent="0" algn="just">
              <a:buNone/>
            </a:pPr>
            <a:r>
              <a:rPr lang="uk-UA" dirty="0">
                <a:solidFill>
                  <a:srgbClr val="0070C0"/>
                </a:solidFill>
              </a:rPr>
              <a:t>• Екологічні проекти, виконання Паризької угоди, інвестиції у перехід на відновлювальну енергетику та боротьбу зі змінами клімату.</a:t>
            </a:r>
          </a:p>
          <a:p>
            <a:pPr marL="0" indent="0" algn="just">
              <a:buNone/>
            </a:pPr>
            <a:r>
              <a:rPr lang="uk-UA" dirty="0">
                <a:solidFill>
                  <a:srgbClr val="0070C0"/>
                </a:solidFill>
              </a:rPr>
              <a:t>• Проекти на покращення зв’язків у Європі, транспортних і цифрових мереж.</a:t>
            </a:r>
          </a:p>
          <a:p>
            <a:pPr marL="0" indent="0" algn="just">
              <a:buNone/>
            </a:pPr>
            <a:r>
              <a:rPr lang="uk-UA" dirty="0">
                <a:solidFill>
                  <a:srgbClr val="0070C0"/>
                </a:solidFill>
              </a:rPr>
              <a:t>• Соціальні проекти, спрямовані на підвищення рівня зайнятості, додаткове навчання, соціальну </a:t>
            </a:r>
            <a:r>
              <a:rPr lang="uk-UA" dirty="0" err="1">
                <a:solidFill>
                  <a:srgbClr val="0070C0"/>
                </a:solidFill>
              </a:rPr>
              <a:t>інклюзивність</a:t>
            </a:r>
            <a:r>
              <a:rPr lang="uk-UA" dirty="0">
                <a:solidFill>
                  <a:srgbClr val="0070C0"/>
                </a:solidFill>
              </a:rPr>
              <a:t>, рівні права та рівний доступ до медичного обслуговування.</a:t>
            </a:r>
          </a:p>
          <a:p>
            <a:pPr marL="0" indent="0" algn="just">
              <a:buNone/>
            </a:pPr>
            <a:r>
              <a:rPr lang="uk-UA" dirty="0">
                <a:solidFill>
                  <a:srgbClr val="0070C0"/>
                </a:solidFill>
              </a:rPr>
              <a:t>• Сталий розвиток міст у ЄС.</a:t>
            </a:r>
          </a:p>
          <a:p>
            <a:pPr marL="0" indent="0" algn="just">
              <a:buNone/>
            </a:pPr>
            <a:r>
              <a:rPr lang="uk-UA" dirty="0">
                <a:solidFill>
                  <a:srgbClr val="0070C0"/>
                </a:solidFill>
              </a:rPr>
              <a:t>• Підтримка програм територіальної співпраці</a:t>
            </a:r>
          </a:p>
        </p:txBody>
      </p:sp>
      <p:sp>
        <p:nvSpPr>
          <p:cNvPr id="4" name="Дата 3">
            <a:extLst>
              <a:ext uri="{FF2B5EF4-FFF2-40B4-BE49-F238E27FC236}">
                <a16:creationId xmlns:a16="http://schemas.microsoft.com/office/drawing/2014/main" id="{287E6E8C-74EC-F24D-81CD-8A1C4B9C12C2}"/>
              </a:ext>
            </a:extLst>
          </p:cNvPr>
          <p:cNvSpPr>
            <a:spLocks noGrp="1"/>
          </p:cNvSpPr>
          <p:nvPr>
            <p:ph type="dt" sz="half" idx="10"/>
          </p:nvPr>
        </p:nvSpPr>
        <p:spPr/>
        <p:txBody>
          <a:bodyPr/>
          <a:lstStyle/>
          <a:p>
            <a:fld id="{EB54B609-B189-5742-AE63-85CB28920D1F}" type="datetime1">
              <a:rPr lang="ru-RU" smtClean="0"/>
              <a:t>10.10.2025</a:t>
            </a:fld>
            <a:endParaRPr lang="ru-UA"/>
          </a:p>
        </p:txBody>
      </p:sp>
      <p:sp>
        <p:nvSpPr>
          <p:cNvPr id="6" name="Нижний колонтитул 5">
            <a:extLst>
              <a:ext uri="{FF2B5EF4-FFF2-40B4-BE49-F238E27FC236}">
                <a16:creationId xmlns:a16="http://schemas.microsoft.com/office/drawing/2014/main" id="{2BDCE5F7-8A62-A342-82F9-E1B2A9E96088}"/>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04135E6A-8109-824D-9E6F-6503780F475C}"/>
              </a:ext>
            </a:extLst>
          </p:cNvPr>
          <p:cNvSpPr>
            <a:spLocks noGrp="1"/>
          </p:cNvSpPr>
          <p:nvPr>
            <p:ph type="sldNum" sz="quarter" idx="12"/>
          </p:nvPr>
        </p:nvSpPr>
        <p:spPr/>
        <p:txBody>
          <a:bodyPr/>
          <a:lstStyle/>
          <a:p>
            <a:fld id="{F553EFBA-7824-AA44-BC0C-2574B54A2861}" type="slidenum">
              <a:rPr lang="ru-UA" smtClean="0"/>
              <a:t>32</a:t>
            </a:fld>
            <a:endParaRPr lang="ru-UA"/>
          </a:p>
        </p:txBody>
      </p:sp>
    </p:spTree>
    <p:extLst>
      <p:ext uri="{BB962C8B-B14F-4D97-AF65-F5344CB8AC3E}">
        <p14:creationId xmlns:p14="http://schemas.microsoft.com/office/powerpoint/2010/main" val="2976935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6431" y="658204"/>
            <a:ext cx="5478584" cy="970450"/>
          </a:xfrm>
        </p:spPr>
        <p:txBody>
          <a:bodyPr>
            <a:normAutofit fontScale="90000"/>
          </a:bodyPr>
          <a:lstStyle/>
          <a:p>
            <a:r>
              <a:rPr lang="uk-UA" dirty="0"/>
              <a:t>Європейський соціальний фонд</a:t>
            </a:r>
          </a:p>
        </p:txBody>
      </p:sp>
      <p:sp>
        <p:nvSpPr>
          <p:cNvPr id="3" name="Объект 2"/>
          <p:cNvSpPr>
            <a:spLocks noGrp="1"/>
          </p:cNvSpPr>
          <p:nvPr>
            <p:ph idx="1"/>
          </p:nvPr>
        </p:nvSpPr>
        <p:spPr>
          <a:xfrm>
            <a:off x="4376614" y="2222287"/>
            <a:ext cx="6996671" cy="4178513"/>
          </a:xfrm>
          <a:solidFill>
            <a:schemeClr val="accent4">
              <a:lumMod val="40000"/>
              <a:lumOff val="60000"/>
            </a:schemeClr>
          </a:solidFill>
        </p:spPr>
        <p:txBody>
          <a:bodyPr>
            <a:normAutofit fontScale="62500" lnSpcReduction="20000"/>
          </a:bodyPr>
          <a:lstStyle/>
          <a:p>
            <a:r>
              <a:rPr lang="uk-UA" dirty="0"/>
              <a:t> </a:t>
            </a:r>
            <a:r>
              <a:rPr lang="uk-UA" dirty="0">
                <a:solidFill>
                  <a:srgbClr val="0070C0"/>
                </a:solidFill>
              </a:rPr>
              <a:t>Мета: розвиток освітніх можливостей та працевлаштування в країнах ЄС.</a:t>
            </a:r>
          </a:p>
          <a:p>
            <a:r>
              <a:rPr lang="uk-UA" dirty="0">
                <a:solidFill>
                  <a:srgbClr val="0070C0"/>
                </a:solidFill>
              </a:rPr>
              <a:t> Пріоритетні напрямки: сприяння працевлаштуванню та підтримка трудової мобільності; сприяння соціальній </a:t>
            </a:r>
            <a:r>
              <a:rPr lang="uk-UA" dirty="0" err="1">
                <a:solidFill>
                  <a:srgbClr val="0070C0"/>
                </a:solidFill>
              </a:rPr>
              <a:t>інклюзивності</a:t>
            </a:r>
            <a:r>
              <a:rPr lang="uk-UA" dirty="0">
                <a:solidFill>
                  <a:srgbClr val="0070C0"/>
                </a:solidFill>
              </a:rPr>
              <a:t> та боротьба з бідністю; інвестування освіти, навичок та навчання на всіх етапах життя; посилення інституційної спроможності та ефективного державного управління.</a:t>
            </a:r>
          </a:p>
          <a:p>
            <a:r>
              <a:rPr lang="uk-UA" dirty="0">
                <a:solidFill>
                  <a:srgbClr val="0070C0"/>
                </a:solidFill>
              </a:rPr>
              <a:t> Розподіл коштів: у період 2014-2020 рр. фонд виділяє 83,9 млрд. євро на фінансування вищезазначених напрямків у ЄС.</a:t>
            </a:r>
          </a:p>
          <a:p>
            <a:r>
              <a:rPr lang="uk-UA" dirty="0">
                <a:solidFill>
                  <a:srgbClr val="0070C0"/>
                </a:solidFill>
              </a:rPr>
              <a:t>Щонайменше 20% коштів мають бути використані на сприяння соціальній </a:t>
            </a:r>
            <a:r>
              <a:rPr lang="uk-UA" dirty="0" err="1">
                <a:solidFill>
                  <a:srgbClr val="0070C0"/>
                </a:solidFill>
              </a:rPr>
              <a:t>інклюзивності</a:t>
            </a:r>
            <a:r>
              <a:rPr lang="uk-UA" dirty="0">
                <a:solidFill>
                  <a:srgbClr val="0070C0"/>
                </a:solidFill>
              </a:rPr>
              <a:t> та боротьбі з бідністю. 80 млрд. євро виділено на інвестиції у людський капітал, а також додаткові 3,2 млрд. євро на Ініціативу з працевлаштування молоді.</a:t>
            </a:r>
          </a:p>
          <a:p>
            <a:r>
              <a:rPr lang="uk-UA" dirty="0">
                <a:solidFill>
                  <a:srgbClr val="0070C0"/>
                </a:solidFill>
              </a:rPr>
              <a:t> На даний момент, фінансування можуть отримувати лише держави-члени ЄС. </a:t>
            </a:r>
          </a:p>
        </p:txBody>
      </p:sp>
      <p:sp>
        <p:nvSpPr>
          <p:cNvPr id="4" name="Дата 3">
            <a:extLst>
              <a:ext uri="{FF2B5EF4-FFF2-40B4-BE49-F238E27FC236}">
                <a16:creationId xmlns:a16="http://schemas.microsoft.com/office/drawing/2014/main" id="{623E0D8D-A7AB-254D-B8C3-BA9D36BAF7EC}"/>
              </a:ext>
            </a:extLst>
          </p:cNvPr>
          <p:cNvSpPr>
            <a:spLocks noGrp="1"/>
          </p:cNvSpPr>
          <p:nvPr>
            <p:ph type="dt" sz="half" idx="10"/>
          </p:nvPr>
        </p:nvSpPr>
        <p:spPr/>
        <p:txBody>
          <a:bodyPr/>
          <a:lstStyle/>
          <a:p>
            <a:fld id="{49BE125F-F88F-4340-BF61-88EA7115EFA9}" type="datetime1">
              <a:rPr lang="ru-RU" smtClean="0"/>
              <a:t>10.10.2025</a:t>
            </a:fld>
            <a:endParaRPr lang="ru-UA"/>
          </a:p>
        </p:txBody>
      </p:sp>
      <p:sp>
        <p:nvSpPr>
          <p:cNvPr id="6" name="Нижний колонтитул 5">
            <a:extLst>
              <a:ext uri="{FF2B5EF4-FFF2-40B4-BE49-F238E27FC236}">
                <a16:creationId xmlns:a16="http://schemas.microsoft.com/office/drawing/2014/main" id="{E0D3470E-610E-BA41-B08F-17B07F6B67EB}"/>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AA8BCF40-27EA-664A-BC5F-C0B2F0FD290C}"/>
              </a:ext>
            </a:extLst>
          </p:cNvPr>
          <p:cNvSpPr>
            <a:spLocks noGrp="1"/>
          </p:cNvSpPr>
          <p:nvPr>
            <p:ph type="sldNum" sz="quarter" idx="12"/>
          </p:nvPr>
        </p:nvSpPr>
        <p:spPr/>
        <p:txBody>
          <a:bodyPr/>
          <a:lstStyle/>
          <a:p>
            <a:fld id="{F553EFBA-7824-AA44-BC0C-2574B54A2861}" type="slidenum">
              <a:rPr lang="ru-UA" smtClean="0"/>
              <a:t>33</a:t>
            </a:fld>
            <a:endParaRPr lang="ru-UA"/>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505" y="255274"/>
            <a:ext cx="2299187" cy="151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1432"/>
          <a:stretch/>
        </p:blipFill>
        <p:spPr bwMode="auto">
          <a:xfrm>
            <a:off x="538040" y="2081213"/>
            <a:ext cx="2190750" cy="163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24" y="4523398"/>
            <a:ext cx="2286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9855" y="3720123"/>
            <a:ext cx="2056668" cy="144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830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0923" y="468923"/>
            <a:ext cx="10108092" cy="1328614"/>
          </a:xfrm>
        </p:spPr>
        <p:txBody>
          <a:bodyPr>
            <a:normAutofit/>
          </a:bodyPr>
          <a:lstStyle/>
          <a:p>
            <a:pPr algn="ctr"/>
            <a:r>
              <a:rPr lang="ru-RU" sz="2400" dirty="0"/>
              <a:t>У </a:t>
            </a:r>
            <a:r>
              <a:rPr lang="ru-RU" sz="2400" dirty="0" err="1"/>
              <a:t>грудні</a:t>
            </a:r>
            <a:r>
              <a:rPr lang="ru-RU" sz="2400" dirty="0"/>
              <a:t> 2017 року </a:t>
            </a:r>
            <a:r>
              <a:rPr lang="ru-RU" sz="2400" dirty="0" err="1"/>
              <a:t>Європейською</a:t>
            </a:r>
            <a:r>
              <a:rPr lang="ru-RU" sz="2400" dirty="0"/>
              <a:t> </a:t>
            </a:r>
            <a:r>
              <a:rPr lang="ru-RU" sz="2400" dirty="0" err="1"/>
              <a:t>Комісією</a:t>
            </a:r>
            <a:r>
              <a:rPr lang="ru-RU" sz="2400" dirty="0"/>
              <a:t> </a:t>
            </a:r>
            <a:r>
              <a:rPr lang="ru-RU" sz="2400" dirty="0" err="1"/>
              <a:t>було</a:t>
            </a:r>
            <a:r>
              <a:rPr lang="ru-RU" sz="2400" dirty="0"/>
              <a:t> </a:t>
            </a:r>
            <a:r>
              <a:rPr lang="ru-RU" sz="2400" dirty="0" err="1"/>
              <a:t>затверджено</a:t>
            </a:r>
            <a:r>
              <a:rPr lang="ru-RU" sz="2400" dirty="0"/>
              <a:t> </a:t>
            </a:r>
            <a:r>
              <a:rPr lang="ru-RU" sz="2400" dirty="0" err="1"/>
              <a:t>новий</a:t>
            </a:r>
            <a:r>
              <a:rPr lang="ru-RU" sz="2400" dirty="0"/>
              <a:t> </a:t>
            </a:r>
            <a:r>
              <a:rPr lang="ru-RU" sz="2400" dirty="0" err="1"/>
              <a:t>Стратегічний</a:t>
            </a:r>
            <a:r>
              <a:rPr lang="ru-RU" sz="2400" dirty="0"/>
              <a:t> документ </a:t>
            </a:r>
            <a:r>
              <a:rPr lang="ru-RU" sz="2400" dirty="0" err="1"/>
              <a:t>щодо</a:t>
            </a:r>
            <a:r>
              <a:rPr lang="ru-RU" sz="2400" dirty="0"/>
              <a:t> </a:t>
            </a:r>
            <a:r>
              <a:rPr lang="ru-RU" sz="2400" dirty="0" err="1"/>
              <a:t>допомоги</a:t>
            </a:r>
            <a:r>
              <a:rPr lang="ru-RU" sz="2400" dirty="0"/>
              <a:t> </a:t>
            </a:r>
            <a:r>
              <a:rPr lang="ru-RU" sz="2400" dirty="0" err="1"/>
              <a:t>Україні</a:t>
            </a:r>
            <a:r>
              <a:rPr lang="ru-RU" sz="2400" dirty="0"/>
              <a:t> на </a:t>
            </a:r>
            <a:br>
              <a:rPr lang="ru-RU" sz="2400" dirty="0"/>
            </a:br>
            <a:r>
              <a:rPr lang="ru-RU" sz="2400" dirty="0"/>
              <a:t>2018-2020 роки. </a:t>
            </a:r>
            <a:endParaRPr lang="uk-UA" sz="2400" dirty="0"/>
          </a:p>
        </p:txBody>
      </p:sp>
      <p:sp>
        <p:nvSpPr>
          <p:cNvPr id="3" name="Объект 2"/>
          <p:cNvSpPr>
            <a:spLocks noGrp="1"/>
          </p:cNvSpPr>
          <p:nvPr>
            <p:ph idx="1"/>
          </p:nvPr>
        </p:nvSpPr>
        <p:spPr>
          <a:xfrm>
            <a:off x="4140250" y="2222287"/>
            <a:ext cx="6910703" cy="3636511"/>
          </a:xfrm>
          <a:solidFill>
            <a:schemeClr val="accent4">
              <a:lumMod val="40000"/>
              <a:lumOff val="60000"/>
            </a:schemeClr>
          </a:solidFill>
        </p:spPr>
        <p:txBody>
          <a:bodyPr>
            <a:normAutofit fontScale="92500" lnSpcReduction="10000"/>
          </a:bodyPr>
          <a:lstStyle/>
          <a:p>
            <a:r>
              <a:rPr lang="uk-UA" dirty="0">
                <a:solidFill>
                  <a:srgbClr val="0070C0"/>
                </a:solidFill>
              </a:rPr>
              <a:t>У ньому було визначено 4 стратегічні сектори:</a:t>
            </a:r>
          </a:p>
          <a:p>
            <a:pPr marL="0" indent="0">
              <a:buNone/>
            </a:pPr>
            <a:r>
              <a:rPr lang="uk-UA" dirty="0">
                <a:solidFill>
                  <a:srgbClr val="0070C0"/>
                </a:solidFill>
              </a:rPr>
              <a:t>• зміцнення інституцій та належного управління;</a:t>
            </a:r>
          </a:p>
          <a:p>
            <a:pPr marL="0" indent="0">
              <a:buNone/>
            </a:pPr>
            <a:r>
              <a:rPr lang="uk-UA" dirty="0">
                <a:solidFill>
                  <a:srgbClr val="0070C0"/>
                </a:solidFill>
              </a:rPr>
              <a:t>• економічний розвиток та розвиток можливостей ринку;</a:t>
            </a:r>
          </a:p>
          <a:p>
            <a:pPr marL="0" indent="0">
              <a:buNone/>
            </a:pPr>
            <a:r>
              <a:rPr lang="uk-UA" dirty="0">
                <a:solidFill>
                  <a:srgbClr val="0070C0"/>
                </a:solidFill>
              </a:rPr>
              <a:t>• покращення транспортного сполучення, енергоефективність, захист навколишнього середовища та запобігання зміні клімату;</a:t>
            </a:r>
          </a:p>
          <a:p>
            <a:pPr marL="0" indent="0">
              <a:buNone/>
            </a:pPr>
            <a:r>
              <a:rPr lang="uk-UA" dirty="0">
                <a:solidFill>
                  <a:srgbClr val="0070C0"/>
                </a:solidFill>
              </a:rPr>
              <a:t>• мобільність та контакти між людьми.</a:t>
            </a:r>
          </a:p>
        </p:txBody>
      </p:sp>
      <p:sp>
        <p:nvSpPr>
          <p:cNvPr id="4" name="Дата 3">
            <a:extLst>
              <a:ext uri="{FF2B5EF4-FFF2-40B4-BE49-F238E27FC236}">
                <a16:creationId xmlns:a16="http://schemas.microsoft.com/office/drawing/2014/main" id="{4E5C03F9-9CD4-DE4C-9C39-77CDC38CAE86}"/>
              </a:ext>
            </a:extLst>
          </p:cNvPr>
          <p:cNvSpPr>
            <a:spLocks noGrp="1"/>
          </p:cNvSpPr>
          <p:nvPr>
            <p:ph type="dt" sz="half" idx="10"/>
          </p:nvPr>
        </p:nvSpPr>
        <p:spPr/>
        <p:txBody>
          <a:bodyPr/>
          <a:lstStyle/>
          <a:p>
            <a:fld id="{32929D5C-878E-0748-B85E-B1A55F555953}" type="datetime1">
              <a:rPr lang="ru-RU" smtClean="0"/>
              <a:t>10.10.2025</a:t>
            </a:fld>
            <a:endParaRPr lang="ru-UA"/>
          </a:p>
        </p:txBody>
      </p:sp>
      <p:sp>
        <p:nvSpPr>
          <p:cNvPr id="6" name="Нижний колонтитул 5">
            <a:extLst>
              <a:ext uri="{FF2B5EF4-FFF2-40B4-BE49-F238E27FC236}">
                <a16:creationId xmlns:a16="http://schemas.microsoft.com/office/drawing/2014/main" id="{AC4223FB-2028-944C-A0DC-783DA212B077}"/>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D3B96746-E2EC-EF49-BDA5-9CB4F711608F}"/>
              </a:ext>
            </a:extLst>
          </p:cNvPr>
          <p:cNvSpPr>
            <a:spLocks noGrp="1"/>
          </p:cNvSpPr>
          <p:nvPr>
            <p:ph type="sldNum" sz="quarter" idx="12"/>
          </p:nvPr>
        </p:nvSpPr>
        <p:spPr/>
        <p:txBody>
          <a:bodyPr/>
          <a:lstStyle/>
          <a:p>
            <a:fld id="{F553EFBA-7824-AA44-BC0C-2574B54A2861}" type="slidenum">
              <a:rPr lang="ru-UA" smtClean="0"/>
              <a:t>34</a:t>
            </a:fld>
            <a:endParaRPr lang="ru-UA"/>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40" y="2406040"/>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986" y="4291013"/>
            <a:ext cx="26574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31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5477" y="447187"/>
            <a:ext cx="10936521" cy="1240935"/>
          </a:xfrm>
        </p:spPr>
        <p:txBody>
          <a:bodyPr>
            <a:normAutofit/>
          </a:bodyPr>
          <a:lstStyle/>
          <a:p>
            <a:pPr algn="ctr"/>
            <a:r>
              <a:rPr lang="uk-UA" sz="2000" dirty="0"/>
              <a:t>    </a:t>
            </a:r>
            <a:r>
              <a:rPr lang="uk-UA" sz="2000" dirty="0" err="1"/>
              <a:t>Віце-президентка</a:t>
            </a:r>
            <a:r>
              <a:rPr lang="uk-UA" sz="2000" dirty="0"/>
              <a:t> Європейської комісії відмітила,</a:t>
            </a:r>
            <a:br>
              <a:rPr lang="uk-UA" sz="2000" dirty="0"/>
            </a:br>
            <a:r>
              <a:rPr lang="uk-UA" sz="2000" dirty="0"/>
              <a:t>що ЄС за останні роки надав Україні близько 15 </a:t>
            </a:r>
            <a:r>
              <a:rPr lang="uk-UA" sz="2000" dirty="0" err="1"/>
              <a:t>млрд</a:t>
            </a:r>
            <a:r>
              <a:rPr lang="uk-UA" sz="2000" dirty="0"/>
              <a:t> євро допомоги. </a:t>
            </a:r>
            <a:br>
              <a:rPr lang="uk-UA" sz="2000" dirty="0"/>
            </a:br>
            <a:r>
              <a:rPr lang="uk-UA" sz="2000" dirty="0"/>
              <a:t>За її словами, це безпрецедентний і найбільший пакет підтримки в історії.</a:t>
            </a:r>
            <a:endParaRPr lang="uk-UA" dirty="0"/>
          </a:p>
        </p:txBody>
      </p:sp>
      <p:sp>
        <p:nvSpPr>
          <p:cNvPr id="3" name="Объект 2"/>
          <p:cNvSpPr>
            <a:spLocks noGrp="1"/>
          </p:cNvSpPr>
          <p:nvPr>
            <p:ph idx="1"/>
          </p:nvPr>
        </p:nvSpPr>
        <p:spPr>
          <a:xfrm>
            <a:off x="654589" y="2183210"/>
            <a:ext cx="7981411" cy="4538021"/>
          </a:xfrm>
          <a:solidFill>
            <a:schemeClr val="accent4">
              <a:lumMod val="40000"/>
              <a:lumOff val="60000"/>
            </a:schemeClr>
          </a:solidFill>
        </p:spPr>
        <p:txBody>
          <a:bodyPr>
            <a:normAutofit fontScale="62500" lnSpcReduction="20000"/>
          </a:bodyPr>
          <a:lstStyle/>
          <a:p>
            <a:pPr algn="just"/>
            <a:endParaRPr lang="uk-UA" dirty="0">
              <a:solidFill>
                <a:schemeClr val="bg1"/>
              </a:solidFill>
            </a:endParaRPr>
          </a:p>
          <a:p>
            <a:pPr algn="just"/>
            <a:r>
              <a:rPr lang="uk-UA" dirty="0">
                <a:solidFill>
                  <a:srgbClr val="0070C0"/>
                </a:solidFill>
              </a:rPr>
              <a:t>Разом тим, у такій риториці чітко не прослідковуються частки поворотної та безповоротної допомоги. У свою чергу, аналіз показав, що основними каналами допомоги були такі:</a:t>
            </a:r>
          </a:p>
          <a:p>
            <a:pPr marL="0" indent="0" algn="just">
              <a:buNone/>
            </a:pPr>
            <a:r>
              <a:rPr lang="uk-UA" dirty="0">
                <a:solidFill>
                  <a:srgbClr val="0070C0"/>
                </a:solidFill>
              </a:rPr>
              <a:t>• 200 </a:t>
            </a:r>
            <a:r>
              <a:rPr lang="uk-UA" dirty="0" err="1">
                <a:solidFill>
                  <a:srgbClr val="0070C0"/>
                </a:solidFill>
              </a:rPr>
              <a:t>млн</a:t>
            </a:r>
            <a:r>
              <a:rPr lang="uk-UA" dirty="0">
                <a:solidFill>
                  <a:srgbClr val="0070C0"/>
                </a:solidFill>
              </a:rPr>
              <a:t> євро на рік у формі грантів (безоплатна допомога);</a:t>
            </a:r>
          </a:p>
          <a:p>
            <a:pPr marL="0" indent="0" algn="just">
              <a:buNone/>
            </a:pPr>
            <a:r>
              <a:rPr lang="uk-UA" dirty="0">
                <a:solidFill>
                  <a:srgbClr val="0070C0"/>
                </a:solidFill>
              </a:rPr>
              <a:t>• понад 181 </a:t>
            </a:r>
            <a:r>
              <a:rPr lang="uk-UA" dirty="0" err="1">
                <a:solidFill>
                  <a:srgbClr val="0070C0"/>
                </a:solidFill>
              </a:rPr>
              <a:t>млн</a:t>
            </a:r>
            <a:r>
              <a:rPr lang="uk-UA" dirty="0">
                <a:solidFill>
                  <a:srgbClr val="0070C0"/>
                </a:solidFill>
              </a:rPr>
              <a:t> євро було спрямовано в Україну через інвестиційну платформу сусідства для підтримки фінансування інфраструктури у таких сферах, як вода та каналізація, енергоефективність, навколишнє середовище та фінансування МСП;</a:t>
            </a:r>
          </a:p>
          <a:p>
            <a:pPr marL="0" indent="0" algn="just">
              <a:buNone/>
            </a:pPr>
            <a:r>
              <a:rPr lang="uk-UA" dirty="0">
                <a:solidFill>
                  <a:srgbClr val="0070C0"/>
                </a:solidFill>
              </a:rPr>
              <a:t>• 70 </a:t>
            </a:r>
            <a:r>
              <a:rPr lang="uk-UA" dirty="0" err="1">
                <a:solidFill>
                  <a:srgbClr val="0070C0"/>
                </a:solidFill>
              </a:rPr>
              <a:t>млн</a:t>
            </a:r>
            <a:r>
              <a:rPr lang="uk-UA" dirty="0">
                <a:solidFill>
                  <a:srgbClr val="0070C0"/>
                </a:solidFill>
              </a:rPr>
              <a:t> євро у вигляді гуманітарної допомоги (безоплатна допомога).</a:t>
            </a:r>
          </a:p>
          <a:p>
            <a:pPr marL="0" indent="0" algn="just">
              <a:buNone/>
            </a:pPr>
            <a:r>
              <a:rPr lang="uk-UA" dirty="0">
                <a:solidFill>
                  <a:srgbClr val="0070C0"/>
                </a:solidFill>
              </a:rPr>
              <a:t>• 4,4 </a:t>
            </a:r>
            <a:r>
              <a:rPr lang="uk-UA" dirty="0" err="1">
                <a:solidFill>
                  <a:srgbClr val="0070C0"/>
                </a:solidFill>
              </a:rPr>
              <a:t>млрд</a:t>
            </a:r>
            <a:r>
              <a:rPr lang="uk-UA" dirty="0">
                <a:solidFill>
                  <a:srgbClr val="0070C0"/>
                </a:solidFill>
              </a:rPr>
              <a:t> євро для макрофінансової допомоги (у формі позик), що є найбільшим обсягом, спрямованим на країну, яка не є членом ЄС. 4 </a:t>
            </a:r>
            <a:r>
              <a:rPr lang="uk-UA" dirty="0" err="1">
                <a:solidFill>
                  <a:srgbClr val="0070C0"/>
                </a:solidFill>
              </a:rPr>
              <a:t>млрд</a:t>
            </a:r>
            <a:r>
              <a:rPr lang="uk-UA" dirty="0">
                <a:solidFill>
                  <a:srgbClr val="0070C0"/>
                </a:solidFill>
              </a:rPr>
              <a:t> євро у вигляді позик Європейського банку реконструкції та розвитку (у формі позик) задля сприяння розвитку та реформуванню, серед іншого, банківського сектору, агробізнесу, транспорту та малого бізнесу в Україні, включаючи сприяння придбанню 300 </a:t>
            </a:r>
            <a:r>
              <a:rPr lang="uk-UA" dirty="0" err="1">
                <a:solidFill>
                  <a:srgbClr val="0070C0"/>
                </a:solidFill>
              </a:rPr>
              <a:t>млн</a:t>
            </a:r>
            <a:r>
              <a:rPr lang="uk-UA" dirty="0">
                <a:solidFill>
                  <a:srgbClr val="0070C0"/>
                </a:solidFill>
              </a:rPr>
              <a:t> доларів газу на опалювальний сезон 2015-2016 років та проекти з ядерної безпеки</a:t>
            </a:r>
          </a:p>
        </p:txBody>
      </p:sp>
      <p:sp>
        <p:nvSpPr>
          <p:cNvPr id="4" name="Дата 3">
            <a:extLst>
              <a:ext uri="{FF2B5EF4-FFF2-40B4-BE49-F238E27FC236}">
                <a16:creationId xmlns:a16="http://schemas.microsoft.com/office/drawing/2014/main" id="{76964C05-48BB-2440-90BA-62685CC0E47F}"/>
              </a:ext>
            </a:extLst>
          </p:cNvPr>
          <p:cNvSpPr>
            <a:spLocks noGrp="1"/>
          </p:cNvSpPr>
          <p:nvPr>
            <p:ph type="dt" sz="half" idx="10"/>
          </p:nvPr>
        </p:nvSpPr>
        <p:spPr/>
        <p:txBody>
          <a:bodyPr/>
          <a:lstStyle/>
          <a:p>
            <a:fld id="{427D71C9-A6D7-FF44-9DB6-2833716FEDFF}" type="datetime1">
              <a:rPr lang="ru-RU" smtClean="0"/>
              <a:t>10.10.2025</a:t>
            </a:fld>
            <a:endParaRPr lang="ru-UA"/>
          </a:p>
        </p:txBody>
      </p:sp>
      <p:sp>
        <p:nvSpPr>
          <p:cNvPr id="6" name="Нижний колонтитул 5">
            <a:extLst>
              <a:ext uri="{FF2B5EF4-FFF2-40B4-BE49-F238E27FC236}">
                <a16:creationId xmlns:a16="http://schemas.microsoft.com/office/drawing/2014/main" id="{67052652-D7A2-7E4E-81B0-89B07B383992}"/>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E39C0868-D686-334C-A0FA-1563085E17A4}"/>
              </a:ext>
            </a:extLst>
          </p:cNvPr>
          <p:cNvSpPr>
            <a:spLocks noGrp="1"/>
          </p:cNvSpPr>
          <p:nvPr>
            <p:ph type="sldNum" sz="quarter" idx="12"/>
          </p:nvPr>
        </p:nvSpPr>
        <p:spPr/>
        <p:txBody>
          <a:bodyPr/>
          <a:lstStyle/>
          <a:p>
            <a:fld id="{F553EFBA-7824-AA44-BC0C-2574B54A2861}" type="slidenum">
              <a:rPr lang="ru-UA" smtClean="0"/>
              <a:t>35</a:t>
            </a:fld>
            <a:endParaRPr lang="ru-UA"/>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975" y="3813908"/>
            <a:ext cx="3682614" cy="245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6282" y="197912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017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57789" y="2480195"/>
            <a:ext cx="10554574" cy="3636511"/>
          </a:xfrm>
          <a:solidFill>
            <a:schemeClr val="accent4">
              <a:lumMod val="40000"/>
              <a:lumOff val="60000"/>
            </a:schemeClr>
          </a:solidFill>
        </p:spPr>
        <p:txBody>
          <a:bodyPr>
            <a:normAutofit fontScale="70000" lnSpcReduction="20000"/>
          </a:bodyPr>
          <a:lstStyle/>
          <a:p>
            <a:pPr>
              <a:buFont typeface="Arial" pitchFamily="34" charset="0"/>
              <a:buChar char="•"/>
            </a:pPr>
            <a:r>
              <a:rPr lang="uk-UA" dirty="0">
                <a:solidFill>
                  <a:srgbClr val="0070C0"/>
                </a:solidFill>
              </a:rPr>
              <a:t>4,6 </a:t>
            </a:r>
            <a:r>
              <a:rPr lang="uk-UA" dirty="0" err="1">
                <a:solidFill>
                  <a:srgbClr val="0070C0"/>
                </a:solidFill>
              </a:rPr>
              <a:t>млрд</a:t>
            </a:r>
            <a:r>
              <a:rPr lang="uk-UA" dirty="0">
                <a:solidFill>
                  <a:srgbClr val="0070C0"/>
                </a:solidFill>
              </a:rPr>
              <a:t> євро у вигляді позик Європейського інвестиційного банку (у формі позик) з метою підтримки розвитку інфраструктури та реформ у транспортній, енергетичній сфері, сільському господарстві, освіті та муніципальному секторі, а також суттєва фінансова та технічна підтримка розвитку МСП.</a:t>
            </a:r>
          </a:p>
          <a:p>
            <a:pPr marL="0" indent="0">
              <a:buNone/>
            </a:pPr>
            <a:r>
              <a:rPr lang="uk-UA" dirty="0">
                <a:solidFill>
                  <a:srgbClr val="0070C0"/>
                </a:solidFill>
              </a:rPr>
              <a:t>• 1,284 </a:t>
            </a:r>
            <a:r>
              <a:rPr lang="uk-UA" dirty="0" err="1">
                <a:solidFill>
                  <a:srgbClr val="0070C0"/>
                </a:solidFill>
              </a:rPr>
              <a:t>млрд</a:t>
            </a:r>
            <a:r>
              <a:rPr lang="uk-UA" dirty="0">
                <a:solidFill>
                  <a:srgbClr val="0070C0"/>
                </a:solidFill>
              </a:rPr>
              <a:t> євро отримано від Європейського інструменту сусідства.</a:t>
            </a:r>
          </a:p>
          <a:p>
            <a:pPr marL="0" indent="0">
              <a:buNone/>
            </a:pPr>
            <a:r>
              <a:rPr lang="uk-UA" dirty="0">
                <a:solidFill>
                  <a:srgbClr val="0070C0"/>
                </a:solidFill>
              </a:rPr>
              <a:t>• понад 100 мільйонів євро з 2014 року отримано за програмою Інструменту з підтримки стабільності та миру для підтримки заходів з спостереження за виборами та зміцнення довіри, Спеціальної моніторингової місії ОБСЄ, внутрішньо переміщених осіб (ВПО), постраждалого від конфлікту населення, відновлення управління та примирення у постраждалих від кризи громадах, посилення їхньої стійкості, реінтеграції ветеранів, а також реформи поліції;</a:t>
            </a:r>
          </a:p>
          <a:p>
            <a:pPr marL="0" indent="0">
              <a:buNone/>
            </a:pPr>
            <a:r>
              <a:rPr lang="uk-UA" dirty="0">
                <a:solidFill>
                  <a:srgbClr val="0070C0"/>
                </a:solidFill>
              </a:rPr>
              <a:t>• 83 мільйони євро складає бюджет програми "Консультативна місія Європейського Союзу" з метою досягнення ефективного та надійного сектору цивільної безпеки, в тому числі в боротьбі з корупцією</a:t>
            </a:r>
          </a:p>
        </p:txBody>
      </p:sp>
      <p:sp>
        <p:nvSpPr>
          <p:cNvPr id="2" name="Дата 1">
            <a:extLst>
              <a:ext uri="{FF2B5EF4-FFF2-40B4-BE49-F238E27FC236}">
                <a16:creationId xmlns:a16="http://schemas.microsoft.com/office/drawing/2014/main" id="{BED1C637-420E-BE4B-825E-7F71C618095A}"/>
              </a:ext>
            </a:extLst>
          </p:cNvPr>
          <p:cNvSpPr>
            <a:spLocks noGrp="1"/>
          </p:cNvSpPr>
          <p:nvPr>
            <p:ph type="dt" sz="half" idx="10"/>
          </p:nvPr>
        </p:nvSpPr>
        <p:spPr/>
        <p:txBody>
          <a:bodyPr/>
          <a:lstStyle/>
          <a:p>
            <a:fld id="{1CF61301-335C-BA45-8D5A-84F89FB246AB}" type="datetime1">
              <a:rPr lang="ru-RU" smtClean="0"/>
              <a:t>10.10.2025</a:t>
            </a:fld>
            <a:endParaRPr lang="ru-UA"/>
          </a:p>
        </p:txBody>
      </p:sp>
      <p:sp>
        <p:nvSpPr>
          <p:cNvPr id="5" name="Нижний колонтитул 4">
            <a:extLst>
              <a:ext uri="{FF2B5EF4-FFF2-40B4-BE49-F238E27FC236}">
                <a16:creationId xmlns:a16="http://schemas.microsoft.com/office/drawing/2014/main" id="{56E2A82E-EF44-4F4E-AC91-F30DB7D6132F}"/>
              </a:ext>
            </a:extLst>
          </p:cNvPr>
          <p:cNvSpPr>
            <a:spLocks noGrp="1"/>
          </p:cNvSpPr>
          <p:nvPr>
            <p:ph type="ftr" sz="quarter" idx="11"/>
          </p:nvPr>
        </p:nvSpPr>
        <p:spPr/>
        <p:txBody>
          <a:bodyPr/>
          <a:lstStyle/>
          <a:p>
            <a:r>
              <a:rPr lang="ru-RU"/>
              <a:t>Павлюк Т.С. к.е.н.,доц.</a:t>
            </a:r>
            <a:endParaRPr lang="ru-UA"/>
          </a:p>
        </p:txBody>
      </p:sp>
      <p:sp>
        <p:nvSpPr>
          <p:cNvPr id="4" name="Номер слайда 3">
            <a:extLst>
              <a:ext uri="{FF2B5EF4-FFF2-40B4-BE49-F238E27FC236}">
                <a16:creationId xmlns:a16="http://schemas.microsoft.com/office/drawing/2014/main" id="{4A9A59FE-CD50-A845-AE91-06281034007B}"/>
              </a:ext>
            </a:extLst>
          </p:cNvPr>
          <p:cNvSpPr>
            <a:spLocks noGrp="1"/>
          </p:cNvSpPr>
          <p:nvPr>
            <p:ph type="sldNum" sz="quarter" idx="12"/>
          </p:nvPr>
        </p:nvSpPr>
        <p:spPr/>
        <p:txBody>
          <a:bodyPr/>
          <a:lstStyle/>
          <a:p>
            <a:fld id="{F553EFBA-7824-AA44-BC0C-2574B54A2861}" type="slidenum">
              <a:rPr lang="ru-UA" smtClean="0"/>
              <a:t>36</a:t>
            </a:fld>
            <a:endParaRPr lang="ru-UA"/>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886" y="284407"/>
            <a:ext cx="26479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786" y="217731"/>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976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332667"/>
            <a:ext cx="5400600" cy="60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36558"/>
            <a:ext cx="5328592" cy="597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Дата 2">
            <a:extLst>
              <a:ext uri="{FF2B5EF4-FFF2-40B4-BE49-F238E27FC236}">
                <a16:creationId xmlns:a16="http://schemas.microsoft.com/office/drawing/2014/main" id="{89838FE2-A4B0-C44D-B3F7-14E69C39A582}"/>
              </a:ext>
            </a:extLst>
          </p:cNvPr>
          <p:cNvSpPr>
            <a:spLocks noGrp="1"/>
          </p:cNvSpPr>
          <p:nvPr>
            <p:ph type="dt" sz="half" idx="10"/>
          </p:nvPr>
        </p:nvSpPr>
        <p:spPr/>
        <p:txBody>
          <a:bodyPr/>
          <a:lstStyle/>
          <a:p>
            <a:fld id="{D84CA51D-7FC5-0543-B1CA-B60ECAF368AE}" type="datetime1">
              <a:rPr lang="ru-RU" smtClean="0"/>
              <a:t>10.10.2025</a:t>
            </a:fld>
            <a:endParaRPr lang="ru-UA"/>
          </a:p>
        </p:txBody>
      </p:sp>
      <p:sp>
        <p:nvSpPr>
          <p:cNvPr id="6" name="Нижний колонтитул 5">
            <a:extLst>
              <a:ext uri="{FF2B5EF4-FFF2-40B4-BE49-F238E27FC236}">
                <a16:creationId xmlns:a16="http://schemas.microsoft.com/office/drawing/2014/main" id="{95C370BF-2BA9-9F48-A33C-AFDCA8AC3EF7}"/>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4E9D53D6-967E-9240-9216-ED02029825BD}"/>
              </a:ext>
            </a:extLst>
          </p:cNvPr>
          <p:cNvSpPr>
            <a:spLocks noGrp="1"/>
          </p:cNvSpPr>
          <p:nvPr>
            <p:ph type="sldNum" sz="quarter" idx="12"/>
          </p:nvPr>
        </p:nvSpPr>
        <p:spPr/>
        <p:txBody>
          <a:bodyPr/>
          <a:lstStyle/>
          <a:p>
            <a:fld id="{F553EFBA-7824-AA44-BC0C-2574B54A2861}" type="slidenum">
              <a:rPr lang="ru-UA" smtClean="0"/>
              <a:t>37</a:t>
            </a:fld>
            <a:endParaRPr lang="ru-UA"/>
          </a:p>
        </p:txBody>
      </p:sp>
    </p:spTree>
    <p:extLst>
      <p:ext uri="{BB962C8B-B14F-4D97-AF65-F5344CB8AC3E}">
        <p14:creationId xmlns:p14="http://schemas.microsoft.com/office/powerpoint/2010/main" val="2320788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4" y="116643"/>
            <a:ext cx="4463413" cy="641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12" y="116632"/>
            <a:ext cx="4464496" cy="641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9912425" y="620691"/>
            <a:ext cx="2000630" cy="923330"/>
          </a:xfrm>
          <a:prstGeom prst="rect">
            <a:avLst/>
          </a:prstGeom>
        </p:spPr>
        <p:txBody>
          <a:bodyPr wrap="square">
            <a:spAutoFit/>
          </a:bodyPr>
          <a:lstStyle/>
          <a:p>
            <a:r>
              <a:rPr lang="en-US" dirty="0"/>
              <a:t>https://dsk.kyivcity.gov.ua/content/ukraine-eu.html</a:t>
            </a:r>
            <a:endParaRPr lang="uk-UA" dirty="0"/>
          </a:p>
        </p:txBody>
      </p:sp>
      <p:sp>
        <p:nvSpPr>
          <p:cNvPr id="3" name="Дата 2">
            <a:extLst>
              <a:ext uri="{FF2B5EF4-FFF2-40B4-BE49-F238E27FC236}">
                <a16:creationId xmlns:a16="http://schemas.microsoft.com/office/drawing/2014/main" id="{6ED9B58F-293F-EE4D-A285-04D5290054E7}"/>
              </a:ext>
            </a:extLst>
          </p:cNvPr>
          <p:cNvSpPr>
            <a:spLocks noGrp="1"/>
          </p:cNvSpPr>
          <p:nvPr>
            <p:ph type="dt" sz="half" idx="10"/>
          </p:nvPr>
        </p:nvSpPr>
        <p:spPr/>
        <p:txBody>
          <a:bodyPr/>
          <a:lstStyle/>
          <a:p>
            <a:fld id="{E931E054-E73A-324F-9389-FFDA998A7C1A}" type="datetime1">
              <a:rPr lang="ru-RU" smtClean="0"/>
              <a:t>10.10.2025</a:t>
            </a:fld>
            <a:endParaRPr lang="ru-UA"/>
          </a:p>
        </p:txBody>
      </p:sp>
      <p:sp>
        <p:nvSpPr>
          <p:cNvPr id="7" name="Нижний колонтитул 6">
            <a:extLst>
              <a:ext uri="{FF2B5EF4-FFF2-40B4-BE49-F238E27FC236}">
                <a16:creationId xmlns:a16="http://schemas.microsoft.com/office/drawing/2014/main" id="{51AE18BF-1202-0A45-9D15-17A46CECB468}"/>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1B0C8319-CE18-6F4B-9DE5-B065E2D04B71}"/>
              </a:ext>
            </a:extLst>
          </p:cNvPr>
          <p:cNvSpPr>
            <a:spLocks noGrp="1"/>
          </p:cNvSpPr>
          <p:nvPr>
            <p:ph type="sldNum" sz="quarter" idx="12"/>
          </p:nvPr>
        </p:nvSpPr>
        <p:spPr/>
        <p:txBody>
          <a:bodyPr/>
          <a:lstStyle/>
          <a:p>
            <a:fld id="{F553EFBA-7824-AA44-BC0C-2574B54A2861}" type="slidenum">
              <a:rPr lang="ru-UA" smtClean="0"/>
              <a:t>38</a:t>
            </a:fld>
            <a:endParaRPr lang="ru-UA"/>
          </a:p>
        </p:txBody>
      </p:sp>
    </p:spTree>
    <p:extLst>
      <p:ext uri="{BB962C8B-B14F-4D97-AF65-F5344CB8AC3E}">
        <p14:creationId xmlns:p14="http://schemas.microsoft.com/office/powerpoint/2010/main" val="3634404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379" y="447188"/>
            <a:ext cx="10569246" cy="605548"/>
          </a:xfrm>
        </p:spPr>
        <p:txBody>
          <a:bodyPr>
            <a:normAutofit fontScale="90000"/>
          </a:bodyPr>
          <a:lstStyle/>
          <a:p>
            <a:r>
              <a:rPr lang="uk-UA" dirty="0"/>
              <a:t>Що робить Україна!?</a:t>
            </a:r>
          </a:p>
        </p:txBody>
      </p:sp>
      <p:sp>
        <p:nvSpPr>
          <p:cNvPr id="3" name="Объект 2"/>
          <p:cNvSpPr>
            <a:spLocks noGrp="1"/>
          </p:cNvSpPr>
          <p:nvPr>
            <p:ph idx="1"/>
          </p:nvPr>
        </p:nvSpPr>
        <p:spPr>
          <a:xfrm>
            <a:off x="767409" y="2204873"/>
            <a:ext cx="7416824" cy="3600399"/>
          </a:xfrm>
        </p:spPr>
        <p:txBody>
          <a:bodyPr>
            <a:normAutofit fontScale="77500" lnSpcReduction="20000"/>
          </a:bodyPr>
          <a:lstStyle/>
          <a:p>
            <a:r>
              <a:rPr lang="ru-RU" dirty="0" err="1"/>
              <a:t>загальне</a:t>
            </a:r>
            <a:r>
              <a:rPr lang="ru-RU" dirty="0"/>
              <a:t> </a:t>
            </a:r>
            <a:r>
              <a:rPr lang="ru-RU" dirty="0" err="1"/>
              <a:t>виконання</a:t>
            </a:r>
            <a:r>
              <a:rPr lang="ru-RU" dirty="0"/>
              <a:t> УА за </a:t>
            </a:r>
            <a:r>
              <a:rPr lang="ru-RU" dirty="0" err="1"/>
              <a:t>період</a:t>
            </a:r>
            <a:r>
              <a:rPr lang="ru-RU" dirty="0"/>
              <a:t> з 2014 р. по 2018 р. </a:t>
            </a:r>
            <a:r>
              <a:rPr lang="ru-RU" dirty="0" err="1"/>
              <a:t>склало</a:t>
            </a:r>
            <a:r>
              <a:rPr lang="ru-RU" dirty="0"/>
              <a:t> 42 % (</a:t>
            </a:r>
            <a:r>
              <a:rPr lang="ru-RU" dirty="0" err="1"/>
              <a:t>від</a:t>
            </a:r>
            <a:r>
              <a:rPr lang="ru-RU" dirty="0"/>
              <a:t> </a:t>
            </a:r>
            <a:r>
              <a:rPr lang="ru-RU" dirty="0" err="1"/>
              <a:t>всіх</a:t>
            </a:r>
            <a:r>
              <a:rPr lang="ru-RU" dirty="0"/>
              <a:t> </a:t>
            </a:r>
            <a:r>
              <a:rPr lang="ru-RU" dirty="0" err="1"/>
              <a:t>заходів</a:t>
            </a:r>
            <a:r>
              <a:rPr lang="ru-RU" dirty="0"/>
              <a:t>, </a:t>
            </a:r>
            <a:r>
              <a:rPr lang="ru-RU" dirty="0" err="1"/>
              <a:t>запланованих</a:t>
            </a:r>
            <a:r>
              <a:rPr lang="ru-RU" dirty="0"/>
              <a:t> УА). За </a:t>
            </a:r>
            <a:r>
              <a:rPr lang="ru-RU" dirty="0" err="1"/>
              <a:t>підсумками</a:t>
            </a:r>
            <a:r>
              <a:rPr lang="ru-RU" dirty="0"/>
              <a:t> </a:t>
            </a:r>
            <a:r>
              <a:rPr lang="ru-RU" dirty="0" err="1"/>
              <a:t>виконання</a:t>
            </a:r>
            <a:r>
              <a:rPr lang="ru-RU" dirty="0"/>
              <a:t> </a:t>
            </a:r>
            <a:r>
              <a:rPr lang="ru-RU" dirty="0" err="1"/>
              <a:t>завдань</a:t>
            </a:r>
            <a:r>
              <a:rPr lang="ru-RU" dirty="0"/>
              <a:t>, </a:t>
            </a:r>
            <a:r>
              <a:rPr lang="ru-RU" dirty="0" err="1"/>
              <a:t>запланованих</a:t>
            </a:r>
            <a:r>
              <a:rPr lang="ru-RU" dirty="0"/>
              <a:t> на 2018 </a:t>
            </a:r>
            <a:r>
              <a:rPr lang="ru-RU" dirty="0" err="1"/>
              <a:t>рік</a:t>
            </a:r>
            <a:r>
              <a:rPr lang="ru-RU" dirty="0"/>
              <a:t>, УА </a:t>
            </a:r>
            <a:r>
              <a:rPr lang="ru-RU" dirty="0" err="1"/>
              <a:t>була</a:t>
            </a:r>
            <a:r>
              <a:rPr lang="ru-RU" dirty="0"/>
              <a:t> </a:t>
            </a:r>
            <a:r>
              <a:rPr lang="ru-RU" dirty="0" err="1"/>
              <a:t>виконана</a:t>
            </a:r>
            <a:r>
              <a:rPr lang="ru-RU" dirty="0"/>
              <a:t> на 52 %.</a:t>
            </a:r>
          </a:p>
          <a:p>
            <a:pPr marL="0" indent="0">
              <a:buNone/>
            </a:pPr>
            <a:r>
              <a:rPr lang="uk-UA" dirty="0"/>
              <a:t>- технічні бар’єри у торгівлі – 70 %;</a:t>
            </a:r>
          </a:p>
          <a:p>
            <a:pPr marL="0" indent="0">
              <a:buNone/>
            </a:pPr>
            <a:r>
              <a:rPr lang="uk-UA" dirty="0"/>
              <a:t>- санітарні та </a:t>
            </a:r>
            <a:r>
              <a:rPr lang="uk-UA" dirty="0" err="1"/>
              <a:t>фітосанітарні</a:t>
            </a:r>
            <a:r>
              <a:rPr lang="uk-UA" dirty="0"/>
              <a:t> заходи – 64 %;</a:t>
            </a:r>
          </a:p>
          <a:p>
            <a:pPr marL="0" indent="0">
              <a:buNone/>
            </a:pPr>
            <a:r>
              <a:rPr lang="uk-UA" dirty="0"/>
              <a:t>- митні питання – 36 %;</a:t>
            </a:r>
          </a:p>
          <a:p>
            <a:pPr marL="0" indent="0">
              <a:buNone/>
            </a:pPr>
            <a:r>
              <a:rPr lang="uk-UA" dirty="0"/>
              <a:t>- підприємництво – 89 %;</a:t>
            </a:r>
          </a:p>
          <a:p>
            <a:pPr marL="0" indent="0">
              <a:buNone/>
            </a:pPr>
            <a:r>
              <a:rPr lang="uk-UA" dirty="0"/>
              <a:t>- державні закупівлі – 16 %;</a:t>
            </a:r>
          </a:p>
          <a:p>
            <a:pPr marL="0" indent="0">
              <a:buNone/>
            </a:pPr>
            <a:r>
              <a:rPr lang="uk-UA" dirty="0"/>
              <a:t>- енергетика – 59 %;</a:t>
            </a:r>
          </a:p>
          <a:p>
            <a:pPr marL="0" indent="0">
              <a:buNone/>
            </a:pPr>
            <a:r>
              <a:rPr lang="uk-UA" dirty="0"/>
              <a:t>- фінансові послуги – 67 %.</a:t>
            </a:r>
          </a:p>
        </p:txBody>
      </p:sp>
      <p:sp>
        <p:nvSpPr>
          <p:cNvPr id="6" name="Дата 5">
            <a:extLst>
              <a:ext uri="{FF2B5EF4-FFF2-40B4-BE49-F238E27FC236}">
                <a16:creationId xmlns:a16="http://schemas.microsoft.com/office/drawing/2014/main" id="{2371D8F3-C705-574D-BC42-0705987A0D67}"/>
              </a:ext>
            </a:extLst>
          </p:cNvPr>
          <p:cNvSpPr>
            <a:spLocks noGrp="1"/>
          </p:cNvSpPr>
          <p:nvPr>
            <p:ph type="dt" sz="half" idx="10"/>
          </p:nvPr>
        </p:nvSpPr>
        <p:spPr/>
        <p:txBody>
          <a:bodyPr/>
          <a:lstStyle/>
          <a:p>
            <a:fld id="{9EAAC5F9-EA51-4546-B947-188F74E78717}" type="datetime1">
              <a:rPr lang="ru-RU" smtClean="0"/>
              <a:t>10.10.2025</a:t>
            </a:fld>
            <a:endParaRPr lang="ru-UA"/>
          </a:p>
        </p:txBody>
      </p:sp>
      <p:sp>
        <p:nvSpPr>
          <p:cNvPr id="8" name="Нижний колонтитул 7">
            <a:extLst>
              <a:ext uri="{FF2B5EF4-FFF2-40B4-BE49-F238E27FC236}">
                <a16:creationId xmlns:a16="http://schemas.microsoft.com/office/drawing/2014/main" id="{027ECD7C-E6A7-5343-9178-A387C6A83AE6}"/>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EE7472A4-86FE-EB47-89B7-28CC5F1AD358}"/>
              </a:ext>
            </a:extLst>
          </p:cNvPr>
          <p:cNvSpPr>
            <a:spLocks noGrp="1"/>
          </p:cNvSpPr>
          <p:nvPr>
            <p:ph type="sldNum" sz="quarter" idx="12"/>
          </p:nvPr>
        </p:nvSpPr>
        <p:spPr/>
        <p:txBody>
          <a:bodyPr/>
          <a:lstStyle/>
          <a:p>
            <a:fld id="{F553EFBA-7824-AA44-BC0C-2574B54A2861}" type="slidenum">
              <a:rPr lang="ru-UA" smtClean="0"/>
              <a:t>39</a:t>
            </a:fld>
            <a:endParaRPr lang="ru-UA"/>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307" y="110986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501008"/>
            <a:ext cx="5140544" cy="288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29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7845F61-F04A-F8B2-5328-BD9E647BA714}"/>
              </a:ext>
            </a:extLst>
          </p:cNvPr>
          <p:cNvSpPr>
            <a:spLocks noGrp="1"/>
          </p:cNvSpPr>
          <p:nvPr>
            <p:ph idx="1"/>
          </p:nvPr>
        </p:nvSpPr>
        <p:spPr>
          <a:xfrm>
            <a:off x="838200" y="190005"/>
            <a:ext cx="8328102" cy="3740727"/>
          </a:xfrm>
        </p:spPr>
        <p:txBody>
          <a:bodyPr>
            <a:normAutofit fontScale="92500"/>
          </a:bodyPr>
          <a:lstStyle/>
          <a:p>
            <a:pPr algn="just" fontAlgn="base"/>
            <a:r>
              <a:rPr lang="ru-RU" dirty="0" err="1"/>
              <a:t>Важливо</a:t>
            </a:r>
            <a:r>
              <a:rPr lang="ru-RU" dirty="0"/>
              <a:t>, </a:t>
            </a:r>
            <a:r>
              <a:rPr lang="ru-RU" dirty="0" err="1"/>
              <a:t>що</a:t>
            </a:r>
            <a:r>
              <a:rPr lang="ru-RU" dirty="0"/>
              <a:t> в </a:t>
            </a:r>
            <a:r>
              <a:rPr lang="ru-RU" dirty="0" err="1"/>
              <a:t>умовах</a:t>
            </a:r>
            <a:r>
              <a:rPr lang="ru-RU" dirty="0"/>
              <a:t> </a:t>
            </a:r>
            <a:r>
              <a:rPr lang="ru-RU" dirty="0" err="1"/>
              <a:t>війни</a:t>
            </a:r>
            <a:r>
              <a:rPr lang="ru-RU" dirty="0"/>
              <a:t> </a:t>
            </a:r>
            <a:r>
              <a:rPr lang="ru-RU" dirty="0" err="1"/>
              <a:t>збереження</a:t>
            </a:r>
            <a:r>
              <a:rPr lang="ru-RU" dirty="0"/>
              <a:t> </a:t>
            </a:r>
            <a:r>
              <a:rPr lang="ru-RU" dirty="0" err="1"/>
              <a:t>робочих</a:t>
            </a:r>
            <a:r>
              <a:rPr lang="ru-RU" dirty="0"/>
              <a:t> </a:t>
            </a:r>
            <a:r>
              <a:rPr lang="ru-RU" dirty="0" err="1"/>
              <a:t>місць</a:t>
            </a:r>
            <a:r>
              <a:rPr lang="ru-RU" dirty="0"/>
              <a:t> </a:t>
            </a:r>
            <a:r>
              <a:rPr lang="ru-RU" dirty="0" err="1"/>
              <a:t>сприятиме</a:t>
            </a:r>
            <a:r>
              <a:rPr lang="ru-RU" dirty="0"/>
              <a:t> </a:t>
            </a:r>
            <a:r>
              <a:rPr lang="ru-RU" dirty="0" err="1"/>
              <a:t>поверненню</a:t>
            </a:r>
            <a:r>
              <a:rPr lang="ru-RU" dirty="0"/>
              <a:t> </a:t>
            </a:r>
            <a:r>
              <a:rPr lang="ru-RU" dirty="0" err="1"/>
              <a:t>внутрішньо</a:t>
            </a:r>
            <a:r>
              <a:rPr lang="ru-RU" dirty="0"/>
              <a:t> </a:t>
            </a:r>
            <a:r>
              <a:rPr lang="ru-RU" dirty="0" err="1"/>
              <a:t>переміщених</a:t>
            </a:r>
            <a:r>
              <a:rPr lang="ru-RU" dirty="0"/>
              <a:t> </a:t>
            </a:r>
            <a:r>
              <a:rPr lang="ru-RU" dirty="0" err="1"/>
              <a:t>осіб</a:t>
            </a:r>
            <a:r>
              <a:rPr lang="ru-RU" dirty="0"/>
              <a:t> та </a:t>
            </a:r>
            <a:r>
              <a:rPr lang="ru-RU" dirty="0" err="1"/>
              <a:t>біженців</a:t>
            </a:r>
            <a:r>
              <a:rPr lang="ru-RU" dirty="0"/>
              <a:t> до </a:t>
            </a:r>
            <a:r>
              <a:rPr lang="ru-RU" dirty="0" err="1"/>
              <a:t>постійного</a:t>
            </a:r>
            <a:r>
              <a:rPr lang="ru-RU" dirty="0"/>
              <a:t> </a:t>
            </a:r>
            <a:r>
              <a:rPr lang="ru-RU" dirty="0" err="1"/>
              <a:t>місця</a:t>
            </a:r>
            <a:r>
              <a:rPr lang="ru-RU" dirty="0"/>
              <a:t> </a:t>
            </a:r>
            <a:r>
              <a:rPr lang="ru-RU" dirty="0" err="1"/>
              <a:t>проживання</a:t>
            </a:r>
            <a:r>
              <a:rPr lang="ru-RU" dirty="0"/>
              <a:t>.</a:t>
            </a:r>
          </a:p>
          <a:p>
            <a:pPr algn="just" fontAlgn="base"/>
            <a:r>
              <a:rPr lang="ru-RU" dirty="0" err="1"/>
              <a:t>Аргументи</a:t>
            </a:r>
            <a:r>
              <a:rPr lang="ru-RU" dirty="0"/>
              <a:t> про </a:t>
            </a:r>
            <a:r>
              <a:rPr lang="ru-RU" dirty="0" err="1"/>
              <a:t>важливість</a:t>
            </a:r>
            <a:r>
              <a:rPr lang="ru-RU" dirty="0"/>
              <a:t> </a:t>
            </a:r>
            <a:r>
              <a:rPr lang="ru-RU" dirty="0" err="1"/>
              <a:t>збереження</a:t>
            </a:r>
            <a:r>
              <a:rPr lang="ru-RU" dirty="0"/>
              <a:t> </a:t>
            </a:r>
            <a:r>
              <a:rPr lang="ru-RU" dirty="0" err="1"/>
              <a:t>робочих</a:t>
            </a:r>
            <a:r>
              <a:rPr lang="ru-RU" dirty="0"/>
              <a:t> </a:t>
            </a:r>
            <a:r>
              <a:rPr lang="ru-RU" dirty="0" err="1"/>
              <a:t>місць</a:t>
            </a:r>
            <a:r>
              <a:rPr lang="ru-RU" dirty="0"/>
              <a:t> не </a:t>
            </a:r>
            <a:r>
              <a:rPr lang="ru-RU" dirty="0" err="1"/>
              <a:t>теоретичні</a:t>
            </a:r>
            <a:r>
              <a:rPr lang="ru-RU" dirty="0"/>
              <a:t>. </a:t>
            </a:r>
            <a:r>
              <a:rPr lang="ru-RU" dirty="0" err="1"/>
              <a:t>Недавнє</a:t>
            </a:r>
            <a:r>
              <a:rPr lang="ru-RU" dirty="0"/>
              <a:t> </a:t>
            </a:r>
            <a:r>
              <a:rPr lang="ru-RU" dirty="0">
                <a:hlinkClick r:id="rId2"/>
              </a:rPr>
              <a:t>опитування</a:t>
            </a:r>
            <a:r>
              <a:rPr lang="ru-RU" dirty="0"/>
              <a:t> </a:t>
            </a:r>
            <a:r>
              <a:rPr lang="ru-RU" dirty="0" err="1"/>
              <a:t>понад</a:t>
            </a:r>
            <a:r>
              <a:rPr lang="ru-RU" dirty="0"/>
              <a:t> </a:t>
            </a:r>
            <a:r>
              <a:rPr lang="ru-RU" dirty="0" err="1"/>
              <a:t>тисячі</a:t>
            </a:r>
            <a:r>
              <a:rPr lang="ru-RU" dirty="0"/>
              <a:t> </a:t>
            </a:r>
            <a:r>
              <a:rPr lang="ru-RU" dirty="0" err="1"/>
              <a:t>українських</a:t>
            </a:r>
            <a:r>
              <a:rPr lang="ru-RU" dirty="0"/>
              <a:t> </a:t>
            </a:r>
            <a:r>
              <a:rPr lang="ru-RU" dirty="0" err="1"/>
              <a:t>компаній</a:t>
            </a:r>
            <a:r>
              <a:rPr lang="ru-RU" dirty="0"/>
              <a:t> з </a:t>
            </a:r>
            <a:r>
              <a:rPr lang="ru-RU" dirty="0" err="1"/>
              <a:t>іноземним</a:t>
            </a:r>
            <a:r>
              <a:rPr lang="ru-RU" dirty="0"/>
              <a:t> </a:t>
            </a:r>
            <a:r>
              <a:rPr lang="ru-RU" dirty="0" err="1"/>
              <a:t>капіталом</a:t>
            </a:r>
            <a:r>
              <a:rPr lang="ru-RU" dirty="0"/>
              <a:t> показало, </a:t>
            </a:r>
            <a:r>
              <a:rPr lang="ru-RU" dirty="0" err="1"/>
              <a:t>що</a:t>
            </a:r>
            <a:r>
              <a:rPr lang="ru-RU" dirty="0"/>
              <a:t> попри </a:t>
            </a:r>
            <a:r>
              <a:rPr lang="ru-RU" dirty="0" err="1"/>
              <a:t>війну</a:t>
            </a:r>
            <a:r>
              <a:rPr lang="ru-RU" dirty="0"/>
              <a:t> 63% </a:t>
            </a:r>
            <a:r>
              <a:rPr lang="ru-RU" dirty="0" err="1"/>
              <a:t>бізнесу</a:t>
            </a:r>
            <a:r>
              <a:rPr lang="ru-RU" dirty="0"/>
              <a:t> </a:t>
            </a:r>
            <a:r>
              <a:rPr lang="ru-RU" dirty="0" err="1"/>
              <a:t>виплачують</a:t>
            </a:r>
            <a:r>
              <a:rPr lang="ru-RU" dirty="0"/>
              <a:t> </a:t>
            </a:r>
            <a:r>
              <a:rPr lang="ru-RU" dirty="0" err="1"/>
              <a:t>працівникам</a:t>
            </a:r>
            <a:r>
              <a:rPr lang="ru-RU" dirty="0"/>
              <a:t> </a:t>
            </a:r>
            <a:r>
              <a:rPr lang="ru-RU" dirty="0" err="1"/>
              <a:t>повну</a:t>
            </a:r>
            <a:r>
              <a:rPr lang="ru-RU" dirty="0"/>
              <a:t> зарплату. </a:t>
            </a:r>
            <a:r>
              <a:rPr lang="ru-RU" dirty="0" err="1"/>
              <a:t>Це</a:t>
            </a:r>
            <a:r>
              <a:rPr lang="ru-RU" dirty="0"/>
              <a:t> при тому, </a:t>
            </a:r>
            <a:r>
              <a:rPr lang="ru-RU" dirty="0" err="1"/>
              <a:t>що</a:t>
            </a:r>
            <a:r>
              <a:rPr lang="ru-RU" dirty="0"/>
              <a:t> </a:t>
            </a:r>
            <a:r>
              <a:rPr lang="ru-RU" dirty="0" err="1"/>
              <a:t>лише</a:t>
            </a:r>
            <a:r>
              <a:rPr lang="ru-RU" dirty="0"/>
              <a:t> 17% </a:t>
            </a:r>
            <a:r>
              <a:rPr lang="ru-RU" dirty="0" err="1"/>
              <a:t>опитаних</a:t>
            </a:r>
            <a:r>
              <a:rPr lang="ru-RU" dirty="0"/>
              <a:t> </a:t>
            </a:r>
            <a:r>
              <a:rPr lang="ru-RU" dirty="0" err="1"/>
              <a:t>компаній</a:t>
            </a:r>
            <a:r>
              <a:rPr lang="ru-RU" dirty="0"/>
              <a:t> </a:t>
            </a:r>
            <a:r>
              <a:rPr lang="ru-RU" dirty="0" err="1"/>
              <a:t>працюють</a:t>
            </a:r>
            <a:r>
              <a:rPr lang="ru-RU" dirty="0"/>
              <a:t> на </a:t>
            </a:r>
            <a:r>
              <a:rPr lang="ru-RU" dirty="0" err="1"/>
              <a:t>повну</a:t>
            </a:r>
            <a:r>
              <a:rPr lang="ru-RU" dirty="0"/>
              <a:t> </a:t>
            </a:r>
            <a:r>
              <a:rPr lang="ru-RU" dirty="0" err="1"/>
              <a:t>потужність</a:t>
            </a:r>
            <a:r>
              <a:rPr lang="ru-RU" dirty="0"/>
              <a:t>.</a:t>
            </a:r>
          </a:p>
          <a:p>
            <a:pPr algn="just"/>
            <a:endParaRPr lang="ru-UA" dirty="0"/>
          </a:p>
        </p:txBody>
      </p:sp>
      <p:sp>
        <p:nvSpPr>
          <p:cNvPr id="6" name="Дата 5">
            <a:extLst>
              <a:ext uri="{FF2B5EF4-FFF2-40B4-BE49-F238E27FC236}">
                <a16:creationId xmlns:a16="http://schemas.microsoft.com/office/drawing/2014/main" id="{ACF2184E-44F4-6F45-BB2F-BCB136395F17}"/>
              </a:ext>
            </a:extLst>
          </p:cNvPr>
          <p:cNvSpPr>
            <a:spLocks noGrp="1"/>
          </p:cNvSpPr>
          <p:nvPr>
            <p:ph type="dt" sz="half" idx="10"/>
          </p:nvPr>
        </p:nvSpPr>
        <p:spPr/>
        <p:txBody>
          <a:bodyPr/>
          <a:lstStyle/>
          <a:p>
            <a:fld id="{73C3173B-75A1-C047-9E63-E94694C13344}" type="datetime1">
              <a:rPr lang="ru-RU" smtClean="0"/>
              <a:t>10.10.2025</a:t>
            </a:fld>
            <a:endParaRPr lang="ru-UA"/>
          </a:p>
        </p:txBody>
      </p:sp>
      <p:sp>
        <p:nvSpPr>
          <p:cNvPr id="8" name="Нижний колонтитул 7">
            <a:extLst>
              <a:ext uri="{FF2B5EF4-FFF2-40B4-BE49-F238E27FC236}">
                <a16:creationId xmlns:a16="http://schemas.microsoft.com/office/drawing/2014/main" id="{421765A8-B75C-E04A-8CC1-6D99683C3F40}"/>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C7E59CAC-52CE-EB4C-A893-70796AAA3817}"/>
              </a:ext>
            </a:extLst>
          </p:cNvPr>
          <p:cNvSpPr>
            <a:spLocks noGrp="1"/>
          </p:cNvSpPr>
          <p:nvPr>
            <p:ph type="sldNum" sz="quarter" idx="12"/>
          </p:nvPr>
        </p:nvSpPr>
        <p:spPr/>
        <p:txBody>
          <a:bodyPr/>
          <a:lstStyle/>
          <a:p>
            <a:fld id="{F553EFBA-7824-AA44-BC0C-2574B54A2861}" type="slidenum">
              <a:rPr lang="ru-UA" smtClean="0"/>
              <a:t>4</a:t>
            </a:fld>
            <a:endParaRPr lang="ru-UA"/>
          </a:p>
        </p:txBody>
      </p:sp>
      <p:pic>
        <p:nvPicPr>
          <p:cNvPr id="5" name="Рисунок 4">
            <a:extLst>
              <a:ext uri="{FF2B5EF4-FFF2-40B4-BE49-F238E27FC236}">
                <a16:creationId xmlns:a16="http://schemas.microsoft.com/office/drawing/2014/main" id="{AD5A76B3-A0EB-12EE-3BB5-A11F58023ACE}"/>
              </a:ext>
            </a:extLst>
          </p:cNvPr>
          <p:cNvPicPr>
            <a:picLocks noChangeAspect="1"/>
          </p:cNvPicPr>
          <p:nvPr/>
        </p:nvPicPr>
        <p:blipFill>
          <a:blip r:embed="rId3"/>
          <a:stretch>
            <a:fillRect/>
          </a:stretch>
        </p:blipFill>
        <p:spPr>
          <a:xfrm>
            <a:off x="1287123" y="3192191"/>
            <a:ext cx="4089159" cy="3074794"/>
          </a:xfrm>
          <a:prstGeom prst="rect">
            <a:avLst/>
          </a:prstGeom>
        </p:spPr>
      </p:pic>
    </p:spTree>
    <p:extLst>
      <p:ext uri="{BB962C8B-B14F-4D97-AF65-F5344CB8AC3E}">
        <p14:creationId xmlns:p14="http://schemas.microsoft.com/office/powerpoint/2010/main" val="1081596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4029" y="-97971"/>
            <a:ext cx="10716596" cy="1222715"/>
          </a:xfrm>
        </p:spPr>
        <p:txBody>
          <a:bodyPr>
            <a:normAutofit/>
          </a:bodyPr>
          <a:lstStyle/>
          <a:p>
            <a:pPr algn="ctr"/>
            <a:r>
              <a:rPr lang="ru-RU" sz="2800" dirty="0"/>
              <a:t>Пульс Угоди</a:t>
            </a:r>
            <a:br>
              <a:rPr lang="ru-RU" sz="2800" dirty="0"/>
            </a:br>
            <a:r>
              <a:rPr lang="ru-RU" sz="2800" dirty="0" err="1"/>
              <a:t>моніторинг</a:t>
            </a:r>
            <a:r>
              <a:rPr lang="ru-RU" sz="2800" dirty="0"/>
              <a:t> </a:t>
            </a:r>
            <a:r>
              <a:rPr lang="ru-RU" sz="2800" dirty="0" err="1"/>
              <a:t>реалізації</a:t>
            </a:r>
            <a:r>
              <a:rPr lang="ru-RU" sz="2800" dirty="0"/>
              <a:t> плану </a:t>
            </a:r>
            <a:r>
              <a:rPr lang="ru-RU" sz="2800" dirty="0" err="1"/>
              <a:t>заходів</a:t>
            </a:r>
            <a:r>
              <a:rPr lang="ru-RU" sz="2800" dirty="0"/>
              <a:t> з </a:t>
            </a:r>
            <a:r>
              <a:rPr lang="ru-RU" sz="2800" dirty="0" err="1"/>
              <a:t>виконання</a:t>
            </a:r>
            <a:r>
              <a:rPr lang="ru-RU" sz="2800" dirty="0"/>
              <a:t> Угоди</a:t>
            </a:r>
            <a:endParaRPr lang="uk-UA" sz="2800" dirty="0"/>
          </a:p>
        </p:txBody>
      </p:sp>
      <p:sp>
        <p:nvSpPr>
          <p:cNvPr id="3" name="Объект 2"/>
          <p:cNvSpPr>
            <a:spLocks noGrp="1"/>
          </p:cNvSpPr>
          <p:nvPr>
            <p:ph idx="1"/>
          </p:nvPr>
        </p:nvSpPr>
        <p:spPr/>
        <p:txBody>
          <a:bodyPr/>
          <a:lstStyle/>
          <a:p>
            <a:endParaRPr lang="uk-UA" dirty="0"/>
          </a:p>
        </p:txBody>
      </p:sp>
      <p:sp>
        <p:nvSpPr>
          <p:cNvPr id="6" name="Дата 5">
            <a:extLst>
              <a:ext uri="{FF2B5EF4-FFF2-40B4-BE49-F238E27FC236}">
                <a16:creationId xmlns:a16="http://schemas.microsoft.com/office/drawing/2014/main" id="{49B812AB-0D60-2046-B533-2F5275DFDF4F}"/>
              </a:ext>
            </a:extLst>
          </p:cNvPr>
          <p:cNvSpPr>
            <a:spLocks noGrp="1"/>
          </p:cNvSpPr>
          <p:nvPr>
            <p:ph type="dt" sz="half" idx="10"/>
          </p:nvPr>
        </p:nvSpPr>
        <p:spPr/>
        <p:txBody>
          <a:bodyPr/>
          <a:lstStyle/>
          <a:p>
            <a:fld id="{0F60A70C-FD56-4D40-A046-D720D3162249}" type="datetime1">
              <a:rPr lang="ru-RU" smtClean="0"/>
              <a:t>10.10.2025</a:t>
            </a:fld>
            <a:endParaRPr lang="ru-UA"/>
          </a:p>
        </p:txBody>
      </p:sp>
      <p:sp>
        <p:nvSpPr>
          <p:cNvPr id="8" name="Нижний колонтитул 7">
            <a:extLst>
              <a:ext uri="{FF2B5EF4-FFF2-40B4-BE49-F238E27FC236}">
                <a16:creationId xmlns:a16="http://schemas.microsoft.com/office/drawing/2014/main" id="{95C18641-4624-9F42-89F6-4487A2F9602B}"/>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51FB9FA8-E9F0-5E42-9589-BCEF1C96EC72}"/>
              </a:ext>
            </a:extLst>
          </p:cNvPr>
          <p:cNvSpPr>
            <a:spLocks noGrp="1"/>
          </p:cNvSpPr>
          <p:nvPr>
            <p:ph type="sldNum" sz="quarter" idx="12"/>
          </p:nvPr>
        </p:nvSpPr>
        <p:spPr/>
        <p:txBody>
          <a:bodyPr/>
          <a:lstStyle/>
          <a:p>
            <a:fld id="{F553EFBA-7824-AA44-BC0C-2574B54A2861}" type="slidenum">
              <a:rPr lang="ru-UA" smtClean="0"/>
              <a:t>40</a:t>
            </a:fld>
            <a:endParaRPr lang="ru-UA"/>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9" y="1196752"/>
            <a:ext cx="11089231" cy="551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10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5403" y="332667"/>
            <a:ext cx="6738447" cy="61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Дата 2">
            <a:extLst>
              <a:ext uri="{FF2B5EF4-FFF2-40B4-BE49-F238E27FC236}">
                <a16:creationId xmlns:a16="http://schemas.microsoft.com/office/drawing/2014/main" id="{4FA38C9F-7745-A746-827D-DEA94222E484}"/>
              </a:ext>
            </a:extLst>
          </p:cNvPr>
          <p:cNvSpPr>
            <a:spLocks noGrp="1"/>
          </p:cNvSpPr>
          <p:nvPr>
            <p:ph type="dt" sz="half" idx="10"/>
          </p:nvPr>
        </p:nvSpPr>
        <p:spPr/>
        <p:txBody>
          <a:bodyPr/>
          <a:lstStyle/>
          <a:p>
            <a:fld id="{D7ADB034-9028-7142-A301-5AC78F6DB159}" type="datetime1">
              <a:rPr lang="ru-RU" smtClean="0"/>
              <a:t>10.10.2025</a:t>
            </a:fld>
            <a:endParaRPr lang="ru-UA"/>
          </a:p>
        </p:txBody>
      </p:sp>
      <p:sp>
        <p:nvSpPr>
          <p:cNvPr id="6" name="Нижний колонтитул 5">
            <a:extLst>
              <a:ext uri="{FF2B5EF4-FFF2-40B4-BE49-F238E27FC236}">
                <a16:creationId xmlns:a16="http://schemas.microsoft.com/office/drawing/2014/main" id="{CE47E833-9EA7-5A47-83E6-8BCEF0560F1C}"/>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2CCBBA87-7890-4F49-9E9E-27CDF3C5F142}"/>
              </a:ext>
            </a:extLst>
          </p:cNvPr>
          <p:cNvSpPr>
            <a:spLocks noGrp="1"/>
          </p:cNvSpPr>
          <p:nvPr>
            <p:ph type="sldNum" sz="quarter" idx="12"/>
          </p:nvPr>
        </p:nvSpPr>
        <p:spPr/>
        <p:txBody>
          <a:bodyPr/>
          <a:lstStyle/>
          <a:p>
            <a:fld id="{F553EFBA-7824-AA44-BC0C-2574B54A2861}" type="slidenum">
              <a:rPr lang="ru-UA" smtClean="0"/>
              <a:t>41</a:t>
            </a:fld>
            <a:endParaRPr lang="ru-UA"/>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389" y="274320"/>
            <a:ext cx="4549220" cy="251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1389" y="2939410"/>
            <a:ext cx="4462893" cy="327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882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8" y="260648"/>
            <a:ext cx="732973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21" y="4005064"/>
            <a:ext cx="3492995" cy="231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Дата 2">
            <a:extLst>
              <a:ext uri="{FF2B5EF4-FFF2-40B4-BE49-F238E27FC236}">
                <a16:creationId xmlns:a16="http://schemas.microsoft.com/office/drawing/2014/main" id="{83053EE9-0C3F-454D-9B03-0BC3C385D48A}"/>
              </a:ext>
            </a:extLst>
          </p:cNvPr>
          <p:cNvSpPr>
            <a:spLocks noGrp="1"/>
          </p:cNvSpPr>
          <p:nvPr>
            <p:ph type="dt" sz="half" idx="10"/>
          </p:nvPr>
        </p:nvSpPr>
        <p:spPr/>
        <p:txBody>
          <a:bodyPr/>
          <a:lstStyle/>
          <a:p>
            <a:fld id="{61E064BB-F045-364C-8FB5-0EDBF0D95CCF}" type="datetime1">
              <a:rPr lang="ru-RU" smtClean="0"/>
              <a:t>10.10.2025</a:t>
            </a:fld>
            <a:endParaRPr lang="ru-UA"/>
          </a:p>
        </p:txBody>
      </p:sp>
      <p:sp>
        <p:nvSpPr>
          <p:cNvPr id="6" name="Нижний колонтитул 5">
            <a:extLst>
              <a:ext uri="{FF2B5EF4-FFF2-40B4-BE49-F238E27FC236}">
                <a16:creationId xmlns:a16="http://schemas.microsoft.com/office/drawing/2014/main" id="{580BFFBE-035A-0340-A4EC-BABC64BD34F9}"/>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80C2789F-2040-7F49-A6ED-BCFE0B95E38C}"/>
              </a:ext>
            </a:extLst>
          </p:cNvPr>
          <p:cNvSpPr>
            <a:spLocks noGrp="1"/>
          </p:cNvSpPr>
          <p:nvPr>
            <p:ph type="sldNum" sz="quarter" idx="12"/>
          </p:nvPr>
        </p:nvSpPr>
        <p:spPr/>
        <p:txBody>
          <a:bodyPr/>
          <a:lstStyle/>
          <a:p>
            <a:fld id="{F553EFBA-7824-AA44-BC0C-2574B54A2861}" type="slidenum">
              <a:rPr lang="ru-UA" smtClean="0"/>
              <a:t>42</a:t>
            </a:fld>
            <a:endParaRPr lang="ru-UA"/>
          </a:p>
        </p:txBody>
      </p:sp>
    </p:spTree>
    <p:extLst>
      <p:ext uri="{BB962C8B-B14F-4D97-AF65-F5344CB8AC3E}">
        <p14:creationId xmlns:p14="http://schemas.microsoft.com/office/powerpoint/2010/main" val="3309819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8" y="363344"/>
            <a:ext cx="7560840" cy="1625496"/>
          </a:xfrm>
        </p:spPr>
        <p:txBody>
          <a:bodyPr>
            <a:normAutofit/>
          </a:bodyPr>
          <a:lstStyle/>
          <a:p>
            <a:r>
              <a:rPr lang="uk-UA" sz="1800" dirty="0"/>
              <a:t>Верховна Рада і Кабінет Міністрів на виконання зобов’язань Угоди про асоціацію з ЄС ухвалили понад 100 </a:t>
            </a:r>
            <a:r>
              <a:rPr lang="uk-UA" sz="1800" dirty="0" err="1"/>
              <a:t>законопроєктів</a:t>
            </a:r>
            <a:r>
              <a:rPr lang="uk-UA" sz="1800" dirty="0"/>
              <a:t> і нормативно-правових актів.</a:t>
            </a:r>
            <a:br>
              <a:rPr lang="uk-UA" sz="1800" dirty="0"/>
            </a:br>
            <a:endParaRPr lang="uk-UA" dirty="0"/>
          </a:p>
        </p:txBody>
      </p:sp>
      <p:sp>
        <p:nvSpPr>
          <p:cNvPr id="3" name="Объект 2"/>
          <p:cNvSpPr>
            <a:spLocks noGrp="1"/>
          </p:cNvSpPr>
          <p:nvPr>
            <p:ph idx="1"/>
          </p:nvPr>
        </p:nvSpPr>
        <p:spPr>
          <a:xfrm>
            <a:off x="335360" y="2132861"/>
            <a:ext cx="7272808" cy="4087033"/>
          </a:xfrm>
        </p:spPr>
        <p:txBody>
          <a:bodyPr>
            <a:normAutofit fontScale="70000" lnSpcReduction="20000"/>
          </a:bodyPr>
          <a:lstStyle/>
          <a:p>
            <a:pPr algn="just"/>
            <a:r>
              <a:rPr lang="uk-UA" dirty="0"/>
              <a:t>про це сказала </a:t>
            </a:r>
            <a:r>
              <a:rPr lang="uk-UA" dirty="0" err="1"/>
              <a:t>віцепрем’єр-міністр</a:t>
            </a:r>
            <a:r>
              <a:rPr lang="uk-UA" dirty="0"/>
              <a:t> з питань європейської та євроатлантичної інтеграції України Ольга </a:t>
            </a:r>
            <a:r>
              <a:rPr lang="uk-UA" dirty="0" err="1"/>
              <a:t>Стефанішина</a:t>
            </a:r>
            <a:r>
              <a:rPr lang="uk-UA" dirty="0"/>
              <a:t> на засіданні Комісії з питань координації виконання Угоди про асоціацію між Україною та ЄС.</a:t>
            </a:r>
          </a:p>
          <a:p>
            <a:pPr algn="just"/>
            <a:endParaRPr lang="uk-UA" dirty="0"/>
          </a:p>
          <a:p>
            <a:pPr algn="just"/>
            <a:r>
              <a:rPr lang="uk-UA" dirty="0"/>
              <a:t>«Ми представили на розгляд Комісії оновлений план з переліком </a:t>
            </a:r>
            <a:r>
              <a:rPr lang="uk-UA" dirty="0" err="1"/>
              <a:t>законопроєктів</a:t>
            </a:r>
            <a:r>
              <a:rPr lang="uk-UA" dirty="0"/>
              <a:t>, які потребують розгляду парламентом цього року і, в першу чергу, на наступний квартал, це низка </a:t>
            </a:r>
            <a:r>
              <a:rPr lang="uk-UA" dirty="0" err="1"/>
              <a:t>законопроєктів</a:t>
            </a:r>
            <a:r>
              <a:rPr lang="uk-UA" dirty="0"/>
              <a:t>, які можуть бути розглянуті у найближчі місяці… В цілому цей перелік складається наразі з 63 </a:t>
            </a:r>
            <a:r>
              <a:rPr lang="uk-UA" dirty="0" err="1"/>
              <a:t>законопроєктів</a:t>
            </a:r>
            <a:r>
              <a:rPr lang="uk-UA" dirty="0"/>
              <a:t>», - зазначила </a:t>
            </a:r>
            <a:r>
              <a:rPr lang="uk-UA" dirty="0" err="1"/>
              <a:t>Стефанішина</a:t>
            </a:r>
            <a:r>
              <a:rPr lang="uk-UA" dirty="0"/>
              <a:t>.</a:t>
            </a:r>
          </a:p>
          <a:p>
            <a:pPr algn="just"/>
            <a:endParaRPr lang="uk-UA" dirty="0"/>
          </a:p>
          <a:p>
            <a:pPr algn="just"/>
            <a:r>
              <a:rPr lang="uk-UA" dirty="0"/>
              <a:t>Вона додала, що серед них є </a:t>
            </a:r>
            <a:r>
              <a:rPr lang="uk-UA" dirty="0" err="1"/>
              <a:t>законопроєкти</a:t>
            </a:r>
            <a:r>
              <a:rPr lang="uk-UA" dirty="0"/>
              <a:t>, пов’язані з виконанням умов програми макрофінансової допомоги ЄС.</a:t>
            </a:r>
          </a:p>
        </p:txBody>
      </p:sp>
      <p:sp>
        <p:nvSpPr>
          <p:cNvPr id="6" name="Дата 5">
            <a:extLst>
              <a:ext uri="{FF2B5EF4-FFF2-40B4-BE49-F238E27FC236}">
                <a16:creationId xmlns:a16="http://schemas.microsoft.com/office/drawing/2014/main" id="{F73D05BD-95CE-6B4F-9CF7-9F5888293422}"/>
              </a:ext>
            </a:extLst>
          </p:cNvPr>
          <p:cNvSpPr>
            <a:spLocks noGrp="1"/>
          </p:cNvSpPr>
          <p:nvPr>
            <p:ph type="dt" sz="half" idx="10"/>
          </p:nvPr>
        </p:nvSpPr>
        <p:spPr/>
        <p:txBody>
          <a:bodyPr/>
          <a:lstStyle/>
          <a:p>
            <a:fld id="{2A653248-EED5-AD4F-BE22-5748687CA169}" type="datetime1">
              <a:rPr lang="ru-RU" smtClean="0"/>
              <a:t>10.10.2025</a:t>
            </a:fld>
            <a:endParaRPr lang="ru-UA"/>
          </a:p>
        </p:txBody>
      </p:sp>
      <p:sp>
        <p:nvSpPr>
          <p:cNvPr id="8" name="Нижний колонтитул 7">
            <a:extLst>
              <a:ext uri="{FF2B5EF4-FFF2-40B4-BE49-F238E27FC236}">
                <a16:creationId xmlns:a16="http://schemas.microsoft.com/office/drawing/2014/main" id="{022C71A4-3B67-7945-B2A5-9CCBC58CC4AC}"/>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2262208B-78AE-8644-8175-3F694470F900}"/>
              </a:ext>
            </a:extLst>
          </p:cNvPr>
          <p:cNvSpPr>
            <a:spLocks noGrp="1"/>
          </p:cNvSpPr>
          <p:nvPr>
            <p:ph type="sldNum" sz="quarter" idx="12"/>
          </p:nvPr>
        </p:nvSpPr>
        <p:spPr/>
        <p:txBody>
          <a:bodyPr/>
          <a:lstStyle/>
          <a:p>
            <a:fld id="{F553EFBA-7824-AA44-BC0C-2574B54A2861}" type="slidenum">
              <a:rPr lang="ru-UA" smtClean="0"/>
              <a:t>43</a:t>
            </a:fld>
            <a:endParaRPr lang="ru-UA"/>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208" y="620688"/>
            <a:ext cx="3412206" cy="22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855" y="3284984"/>
            <a:ext cx="3354472"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800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A1E806-9356-6C26-2D9C-4DDE101ED244}"/>
              </a:ext>
            </a:extLst>
          </p:cNvPr>
          <p:cNvSpPr>
            <a:spLocks noGrp="1"/>
          </p:cNvSpPr>
          <p:nvPr>
            <p:ph type="title"/>
          </p:nvPr>
        </p:nvSpPr>
        <p:spPr>
          <a:xfrm>
            <a:off x="424543" y="176746"/>
            <a:ext cx="10834254" cy="976030"/>
          </a:xfrm>
        </p:spPr>
        <p:txBody>
          <a:bodyPr>
            <a:normAutofit/>
          </a:bodyPr>
          <a:lstStyle/>
          <a:p>
            <a:pPr algn="ctr"/>
            <a:br>
              <a:rPr lang="ru-RU" sz="2700" b="1" dirty="0"/>
            </a:br>
            <a:r>
              <a:rPr lang="ru-RU" sz="2700" b="1" dirty="0"/>
              <a:t>ТИПОВІ ІНСТРУМЕНТИ МІСЦЕВОГО ЕКОНОМІЧНОГО РОЗВИТКУ </a:t>
            </a:r>
            <a:endParaRPr lang="ru-UA" dirty="0"/>
          </a:p>
        </p:txBody>
      </p:sp>
      <p:sp>
        <p:nvSpPr>
          <p:cNvPr id="5" name="Дата 4">
            <a:extLst>
              <a:ext uri="{FF2B5EF4-FFF2-40B4-BE49-F238E27FC236}">
                <a16:creationId xmlns:a16="http://schemas.microsoft.com/office/drawing/2014/main" id="{1DBA5DDD-E167-084D-A024-B35718F290DD}"/>
              </a:ext>
            </a:extLst>
          </p:cNvPr>
          <p:cNvSpPr>
            <a:spLocks noGrp="1"/>
          </p:cNvSpPr>
          <p:nvPr>
            <p:ph type="dt" sz="half" idx="10"/>
          </p:nvPr>
        </p:nvSpPr>
        <p:spPr/>
        <p:txBody>
          <a:bodyPr/>
          <a:lstStyle/>
          <a:p>
            <a:fld id="{E4C05138-083F-694F-9FAC-2A3EF0C0032B}" type="datetime1">
              <a:rPr lang="ru-RU" smtClean="0"/>
              <a:t>10.10.2025</a:t>
            </a:fld>
            <a:endParaRPr lang="ru-UA"/>
          </a:p>
        </p:txBody>
      </p:sp>
      <p:sp>
        <p:nvSpPr>
          <p:cNvPr id="7" name="Нижний колонтитул 6">
            <a:extLst>
              <a:ext uri="{FF2B5EF4-FFF2-40B4-BE49-F238E27FC236}">
                <a16:creationId xmlns:a16="http://schemas.microsoft.com/office/drawing/2014/main" id="{EE241DF4-BE4F-AB4B-ABE8-417F3FBD01CD}"/>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EDBE633E-BEC2-6E40-A367-50A810AF56F0}"/>
              </a:ext>
            </a:extLst>
          </p:cNvPr>
          <p:cNvSpPr>
            <a:spLocks noGrp="1"/>
          </p:cNvSpPr>
          <p:nvPr>
            <p:ph type="sldNum" sz="quarter" idx="12"/>
          </p:nvPr>
        </p:nvSpPr>
        <p:spPr/>
        <p:txBody>
          <a:bodyPr/>
          <a:lstStyle/>
          <a:p>
            <a:fld id="{F553EFBA-7824-AA44-BC0C-2574B54A2861}" type="slidenum">
              <a:rPr lang="ru-UA" smtClean="0"/>
              <a:t>44</a:t>
            </a:fld>
            <a:endParaRPr lang="ru-UA"/>
          </a:p>
        </p:txBody>
      </p:sp>
      <p:sp>
        <p:nvSpPr>
          <p:cNvPr id="8" name="Прямоугольник 7">
            <a:extLst>
              <a:ext uri="{FF2B5EF4-FFF2-40B4-BE49-F238E27FC236}">
                <a16:creationId xmlns:a16="http://schemas.microsoft.com/office/drawing/2014/main" id="{2234AC08-54A7-F1B7-8A93-E74DCF9D6661}"/>
              </a:ext>
            </a:extLst>
          </p:cNvPr>
          <p:cNvSpPr/>
          <p:nvPr/>
        </p:nvSpPr>
        <p:spPr>
          <a:xfrm>
            <a:off x="321126" y="1152776"/>
            <a:ext cx="10937671" cy="5262979"/>
          </a:xfrm>
          <a:prstGeom prst="rect">
            <a:avLst/>
          </a:prstGeom>
        </p:spPr>
        <p:txBody>
          <a:bodyPr wrap="square" numCol="2">
            <a:spAutoFit/>
          </a:bodyPr>
          <a:lstStyle/>
          <a:p>
            <a:r>
              <a:rPr lang="ru-RU" sz="2400" b="1" dirty="0" err="1"/>
              <a:t>Простори</a:t>
            </a:r>
            <a:r>
              <a:rPr lang="ru-RU" sz="2400" b="1" dirty="0"/>
              <a:t> для </a:t>
            </a:r>
            <a:r>
              <a:rPr lang="ru-RU" sz="2400" b="1" dirty="0" err="1"/>
              <a:t>торгівлі</a:t>
            </a:r>
            <a:r>
              <a:rPr lang="ru-RU" sz="2400" b="1" dirty="0"/>
              <a:t>: </a:t>
            </a:r>
            <a:endParaRPr lang="ru-RU" sz="2400" dirty="0"/>
          </a:p>
          <a:p>
            <a:r>
              <a:rPr lang="ru-RU" sz="2400" dirty="0" err="1"/>
              <a:t>Публічні</a:t>
            </a:r>
            <a:r>
              <a:rPr lang="ru-RU" sz="2400" dirty="0"/>
              <a:t> </a:t>
            </a:r>
            <a:r>
              <a:rPr lang="ru-RU" sz="2400" dirty="0" err="1"/>
              <a:t>простори</a:t>
            </a:r>
            <a:r>
              <a:rPr lang="ru-RU" sz="2400" dirty="0"/>
              <a:t> з </a:t>
            </a:r>
            <a:r>
              <a:rPr lang="ru-RU" sz="2400" dirty="0" err="1"/>
              <a:t>елементами</a:t>
            </a:r>
            <a:r>
              <a:rPr lang="ru-RU" sz="2400" dirty="0"/>
              <a:t> </a:t>
            </a:r>
          </a:p>
          <a:p>
            <a:r>
              <a:rPr lang="ru-RU" sz="2400" dirty="0" err="1"/>
              <a:t>торгівлі</a:t>
            </a:r>
            <a:r>
              <a:rPr lang="ru-RU" sz="2400" dirty="0"/>
              <a:t> </a:t>
            </a:r>
          </a:p>
          <a:p>
            <a:r>
              <a:rPr lang="ru-RU" sz="2400" dirty="0" err="1"/>
              <a:t>Простори</a:t>
            </a:r>
            <a:r>
              <a:rPr lang="ru-RU" sz="2400" dirty="0"/>
              <a:t> для </a:t>
            </a:r>
            <a:r>
              <a:rPr lang="ru-RU" sz="2400" dirty="0" err="1"/>
              <a:t>святкових</a:t>
            </a:r>
            <a:r>
              <a:rPr lang="ru-RU" sz="2400" dirty="0"/>
              <a:t> </a:t>
            </a:r>
            <a:r>
              <a:rPr lang="ru-RU" sz="2400" dirty="0" err="1"/>
              <a:t>ярмарків</a:t>
            </a:r>
            <a:r>
              <a:rPr lang="ru-RU" sz="2400" dirty="0"/>
              <a:t> </a:t>
            </a:r>
          </a:p>
          <a:p>
            <a:r>
              <a:rPr lang="ru-RU" sz="2400" dirty="0" err="1"/>
              <a:t>Фермерські</a:t>
            </a:r>
            <a:r>
              <a:rPr lang="ru-RU" sz="2400" dirty="0"/>
              <a:t> ринки </a:t>
            </a:r>
          </a:p>
          <a:p>
            <a:br>
              <a:rPr lang="ru-RU" sz="2400" dirty="0"/>
            </a:br>
            <a:endParaRPr lang="ru-RU" sz="2400" dirty="0"/>
          </a:p>
          <a:p>
            <a:r>
              <a:rPr lang="ru-RU" sz="2400" b="1" dirty="0" err="1"/>
              <a:t>Гранти</a:t>
            </a:r>
            <a:r>
              <a:rPr lang="ru-RU" sz="2400" b="1" dirty="0"/>
              <a:t> для </a:t>
            </a:r>
            <a:r>
              <a:rPr lang="ru-RU" sz="2400" b="1" dirty="0" err="1"/>
              <a:t>бізнесу</a:t>
            </a:r>
            <a:r>
              <a:rPr lang="ru-RU" sz="2400" b="1" dirty="0"/>
              <a:t>: </a:t>
            </a:r>
            <a:endParaRPr lang="ru-RU" sz="2400" dirty="0"/>
          </a:p>
          <a:p>
            <a:r>
              <a:rPr lang="ru-RU" sz="2400" dirty="0" err="1"/>
              <a:t>Гранти</a:t>
            </a:r>
            <a:r>
              <a:rPr lang="ru-RU" sz="2400" dirty="0"/>
              <a:t> для </a:t>
            </a:r>
            <a:r>
              <a:rPr lang="ru-RU" sz="2400" dirty="0" err="1"/>
              <a:t>підприємців-початківців</a:t>
            </a:r>
            <a:r>
              <a:rPr lang="ru-RU" sz="2400" dirty="0"/>
              <a:t> </a:t>
            </a:r>
          </a:p>
          <a:p>
            <a:r>
              <a:rPr lang="ru-RU" sz="2400" dirty="0" err="1"/>
              <a:t>Ваучерна</a:t>
            </a:r>
            <a:r>
              <a:rPr lang="ru-RU" sz="2400" dirty="0"/>
              <a:t> </a:t>
            </a:r>
            <a:r>
              <a:rPr lang="ru-RU" sz="2400" dirty="0" err="1"/>
              <a:t>підтримка</a:t>
            </a:r>
            <a:r>
              <a:rPr lang="ru-RU" sz="2400" dirty="0"/>
              <a:t> </a:t>
            </a:r>
          </a:p>
          <a:p>
            <a:br>
              <a:rPr lang="ru-RU" sz="2400" dirty="0"/>
            </a:br>
            <a:endParaRPr lang="ru-RU" sz="2400" dirty="0"/>
          </a:p>
          <a:p>
            <a:endParaRPr lang="ru-RU" sz="2400" b="1" dirty="0"/>
          </a:p>
          <a:p>
            <a:endParaRPr lang="ru-RU" sz="2400" b="1" dirty="0"/>
          </a:p>
          <a:p>
            <a:r>
              <a:rPr lang="ru-RU" sz="2400" b="1" dirty="0" err="1"/>
              <a:t>Фонди</a:t>
            </a:r>
            <a:r>
              <a:rPr lang="ru-RU" sz="2400" b="1" dirty="0"/>
              <a:t> </a:t>
            </a:r>
            <a:r>
              <a:rPr lang="ru-RU" sz="2400" b="1" dirty="0" err="1"/>
              <a:t>фінансування</a:t>
            </a:r>
            <a:r>
              <a:rPr lang="ru-RU" sz="2400" b="1" dirty="0"/>
              <a:t>: </a:t>
            </a:r>
            <a:endParaRPr lang="ru-RU" sz="2400" dirty="0"/>
          </a:p>
          <a:p>
            <a:r>
              <a:rPr lang="ru-RU" sz="2400" dirty="0" err="1"/>
              <a:t>Відшкодування</a:t>
            </a:r>
            <a:r>
              <a:rPr lang="ru-RU" sz="2400" dirty="0"/>
              <a:t> </a:t>
            </a:r>
            <a:r>
              <a:rPr lang="ru-RU" sz="2400" dirty="0" err="1"/>
              <a:t>відсотків</a:t>
            </a:r>
            <a:r>
              <a:rPr lang="ru-RU" sz="2400" dirty="0"/>
              <a:t> за кредитами </a:t>
            </a:r>
          </a:p>
          <a:p>
            <a:r>
              <a:rPr lang="ru-RU" sz="2400" dirty="0" err="1"/>
              <a:t>Фонди</a:t>
            </a:r>
            <a:r>
              <a:rPr lang="ru-RU" sz="2400" dirty="0"/>
              <a:t> </a:t>
            </a:r>
            <a:r>
              <a:rPr lang="ru-RU" sz="2400" dirty="0" err="1"/>
              <a:t>мікрокредитування</a:t>
            </a:r>
            <a:r>
              <a:rPr lang="ru-RU" sz="2400" dirty="0"/>
              <a:t> </a:t>
            </a:r>
          </a:p>
          <a:p>
            <a:br>
              <a:rPr lang="ru-RU" sz="2400" dirty="0"/>
            </a:br>
            <a:endParaRPr lang="ru-RU" sz="2400" dirty="0"/>
          </a:p>
          <a:p>
            <a:r>
              <a:rPr lang="ru-RU" sz="2400" b="1" dirty="0"/>
              <a:t>Дуальна </a:t>
            </a:r>
            <a:r>
              <a:rPr lang="ru-RU" sz="2400" b="1" dirty="0" err="1"/>
              <a:t>освіта</a:t>
            </a:r>
            <a:r>
              <a:rPr lang="ru-RU" sz="2400" b="1" dirty="0"/>
              <a:t>: </a:t>
            </a:r>
            <a:endParaRPr lang="ru-RU" sz="2400" dirty="0"/>
          </a:p>
          <a:p>
            <a:r>
              <a:rPr lang="ru-RU" sz="2400" dirty="0" err="1"/>
              <a:t>Навчально-методичні</a:t>
            </a:r>
            <a:r>
              <a:rPr lang="ru-RU" sz="2400" dirty="0"/>
              <a:t> центри </a:t>
            </a:r>
            <a:r>
              <a:rPr lang="ru-RU" sz="2400" dirty="0" err="1"/>
              <a:t>дуальної</a:t>
            </a:r>
            <a:r>
              <a:rPr lang="ru-RU" sz="2400" dirty="0"/>
              <a:t> </a:t>
            </a:r>
            <a:r>
              <a:rPr lang="ru-RU" sz="2400" dirty="0" err="1"/>
              <a:t>освіти</a:t>
            </a:r>
            <a:r>
              <a:rPr lang="ru-RU" sz="2400" dirty="0"/>
              <a:t> </a:t>
            </a:r>
          </a:p>
          <a:p>
            <a:r>
              <a:rPr lang="ru-RU" sz="2400" dirty="0" err="1"/>
              <a:t>Програми</a:t>
            </a:r>
            <a:r>
              <a:rPr lang="ru-RU" sz="2400" dirty="0"/>
              <a:t> </a:t>
            </a:r>
            <a:r>
              <a:rPr lang="ru-RU" sz="2400" dirty="0" err="1"/>
              <a:t>профорієнтації</a:t>
            </a:r>
            <a:r>
              <a:rPr lang="ru-RU" sz="2400" dirty="0"/>
              <a:t> та </a:t>
            </a:r>
            <a:r>
              <a:rPr lang="ru-RU" sz="2400" dirty="0" err="1"/>
              <a:t>стажувань</a:t>
            </a:r>
            <a:r>
              <a:rPr lang="ru-RU" sz="2400" dirty="0"/>
              <a:t> </a:t>
            </a:r>
          </a:p>
          <a:p>
            <a:r>
              <a:rPr lang="ru-RU" sz="2400" dirty="0" err="1"/>
              <a:t>Програми</a:t>
            </a:r>
            <a:r>
              <a:rPr lang="ru-RU" sz="2400" dirty="0"/>
              <a:t> </a:t>
            </a:r>
            <a:r>
              <a:rPr lang="ru-RU" sz="2400" dirty="0" err="1"/>
              <a:t>неформальної</a:t>
            </a:r>
            <a:r>
              <a:rPr lang="ru-RU" sz="2400" dirty="0"/>
              <a:t> </a:t>
            </a:r>
            <a:r>
              <a:rPr lang="ru-RU" sz="2400" dirty="0" err="1"/>
              <a:t>освіти</a:t>
            </a:r>
            <a:r>
              <a:rPr lang="ru-RU" sz="2400" dirty="0"/>
              <a:t> </a:t>
            </a:r>
          </a:p>
        </p:txBody>
      </p:sp>
    </p:spTree>
    <p:extLst>
      <p:ext uri="{BB962C8B-B14F-4D97-AF65-F5344CB8AC3E}">
        <p14:creationId xmlns:p14="http://schemas.microsoft.com/office/powerpoint/2010/main" val="3452230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CBA01DE5-372E-3E97-025C-ABA2BF786937}"/>
              </a:ext>
            </a:extLst>
          </p:cNvPr>
          <p:cNvSpPr/>
          <p:nvPr/>
        </p:nvSpPr>
        <p:spPr>
          <a:xfrm>
            <a:off x="510639" y="1460273"/>
            <a:ext cx="11519065" cy="5016758"/>
          </a:xfrm>
          <a:prstGeom prst="rect">
            <a:avLst/>
          </a:prstGeom>
        </p:spPr>
        <p:txBody>
          <a:bodyPr wrap="square" numCol="2">
            <a:spAutoFit/>
          </a:bodyPr>
          <a:lstStyle/>
          <a:p>
            <a:r>
              <a:rPr lang="ru-RU" sz="2000" b="1" dirty="0" err="1"/>
              <a:t>Навчально-демонстраційні</a:t>
            </a:r>
            <a:r>
              <a:rPr lang="ru-RU" sz="2000" b="1" dirty="0"/>
              <a:t> заходи: </a:t>
            </a:r>
            <a:endParaRPr lang="ru-RU" sz="2000" dirty="0"/>
          </a:p>
          <a:p>
            <a:r>
              <a:rPr lang="ru-RU" sz="2000" dirty="0" err="1"/>
              <a:t>Тематичні</a:t>
            </a:r>
            <a:r>
              <a:rPr lang="ru-RU" sz="2000" dirty="0"/>
              <a:t> центри </a:t>
            </a:r>
          </a:p>
          <a:p>
            <a:r>
              <a:rPr lang="ru-RU" sz="2000" dirty="0" err="1"/>
              <a:t>Навчальні</a:t>
            </a:r>
            <a:r>
              <a:rPr lang="ru-RU" sz="2000" dirty="0"/>
              <a:t> </a:t>
            </a:r>
            <a:r>
              <a:rPr lang="ru-RU" sz="2000" dirty="0" err="1"/>
              <a:t>візити</a:t>
            </a:r>
            <a:r>
              <a:rPr lang="ru-RU" sz="2000" dirty="0"/>
              <a:t> </a:t>
            </a:r>
          </a:p>
          <a:p>
            <a:br>
              <a:rPr lang="ru-RU" sz="2000" dirty="0"/>
            </a:br>
            <a:endParaRPr lang="ru-RU" sz="2000" dirty="0"/>
          </a:p>
          <a:p>
            <a:r>
              <a:rPr lang="ru-RU" sz="2000" b="1" dirty="0" err="1"/>
              <a:t>Простори</a:t>
            </a:r>
            <a:r>
              <a:rPr lang="ru-RU" sz="2000" b="1" dirty="0"/>
              <a:t> </a:t>
            </a:r>
            <a:r>
              <a:rPr lang="ru-RU" sz="2000" b="1" dirty="0" err="1"/>
              <a:t>спільного</a:t>
            </a:r>
            <a:r>
              <a:rPr lang="ru-RU" sz="2000" b="1" dirty="0"/>
              <a:t> </a:t>
            </a:r>
            <a:r>
              <a:rPr lang="ru-RU" sz="2000" b="1" dirty="0" err="1"/>
              <a:t>користування</a:t>
            </a:r>
            <a:r>
              <a:rPr lang="ru-RU" sz="2000" b="1" dirty="0"/>
              <a:t>: </a:t>
            </a:r>
            <a:endParaRPr lang="ru-RU" sz="2000" dirty="0"/>
          </a:p>
          <a:p>
            <a:r>
              <a:rPr lang="ru-RU" sz="2000" dirty="0" err="1"/>
              <a:t>Коворкінги</a:t>
            </a:r>
            <a:r>
              <a:rPr lang="ru-RU" sz="2000" dirty="0"/>
              <a:t> </a:t>
            </a:r>
          </a:p>
          <a:p>
            <a:r>
              <a:rPr lang="ru-RU" sz="2000" dirty="0" err="1"/>
              <a:t>Спільні</a:t>
            </a:r>
            <a:r>
              <a:rPr lang="ru-RU" sz="2000" dirty="0"/>
              <a:t> </a:t>
            </a:r>
            <a:r>
              <a:rPr lang="ru-RU" sz="2000" dirty="0" err="1"/>
              <a:t>кухні</a:t>
            </a:r>
            <a:r>
              <a:rPr lang="ru-RU" sz="2000" dirty="0"/>
              <a:t>/</a:t>
            </a:r>
            <a:r>
              <a:rPr lang="ru-RU" sz="2000" dirty="0" err="1"/>
              <a:t>майстерні</a:t>
            </a:r>
            <a:r>
              <a:rPr lang="ru-RU" sz="2000" dirty="0"/>
              <a:t> </a:t>
            </a:r>
          </a:p>
          <a:p>
            <a:r>
              <a:rPr lang="ru-RU" sz="2000" dirty="0" err="1"/>
              <a:t>Бізнес-інкубатори</a:t>
            </a:r>
            <a:r>
              <a:rPr lang="ru-RU" sz="2000" dirty="0"/>
              <a:t> </a:t>
            </a:r>
          </a:p>
          <a:p>
            <a:br>
              <a:rPr lang="ru-RU" sz="2000" dirty="0"/>
            </a:br>
            <a:endParaRPr lang="ru-RU" sz="2000" dirty="0"/>
          </a:p>
          <a:p>
            <a:r>
              <a:rPr lang="ru-RU" sz="2000" b="1" dirty="0" err="1"/>
              <a:t>Місцеві</a:t>
            </a:r>
            <a:r>
              <a:rPr lang="ru-RU" sz="2000" b="1" dirty="0"/>
              <a:t> установи </a:t>
            </a:r>
            <a:r>
              <a:rPr lang="ru-RU" sz="2000" b="1" dirty="0" err="1"/>
              <a:t>підтримки</a:t>
            </a:r>
            <a:r>
              <a:rPr lang="ru-RU" sz="2000" b="1" dirty="0"/>
              <a:t> </a:t>
            </a:r>
            <a:r>
              <a:rPr lang="ru-RU" sz="2000" b="1" dirty="0" err="1"/>
              <a:t>бізнесу</a:t>
            </a:r>
            <a:r>
              <a:rPr lang="ru-RU" sz="2000" b="1" dirty="0"/>
              <a:t>: </a:t>
            </a:r>
            <a:endParaRPr lang="ru-RU" sz="2000" dirty="0"/>
          </a:p>
          <a:p>
            <a:r>
              <a:rPr lang="ru-RU" sz="2000" dirty="0"/>
              <a:t>АМЕР (</a:t>
            </a:r>
            <a:r>
              <a:rPr lang="ru-RU" sz="2000" dirty="0" err="1"/>
              <a:t>Агенції</a:t>
            </a:r>
            <a:r>
              <a:rPr lang="ru-RU" sz="2000" dirty="0"/>
              <a:t> </a:t>
            </a:r>
            <a:r>
              <a:rPr lang="ru-RU" sz="2000" dirty="0" err="1"/>
              <a:t>місцевого</a:t>
            </a:r>
            <a:r>
              <a:rPr lang="ru-RU" sz="2000" dirty="0"/>
              <a:t> </a:t>
            </a:r>
            <a:r>
              <a:rPr lang="ru-RU" sz="2000" dirty="0" err="1"/>
              <a:t>економічного</a:t>
            </a:r>
            <a:r>
              <a:rPr lang="ru-RU" sz="2000" dirty="0"/>
              <a:t> </a:t>
            </a:r>
            <a:r>
              <a:rPr lang="ru-RU" sz="2000" dirty="0" err="1"/>
              <a:t>розвитку</a:t>
            </a:r>
            <a:r>
              <a:rPr lang="ru-RU" sz="2000" dirty="0"/>
              <a:t>) </a:t>
            </a:r>
          </a:p>
          <a:p>
            <a:r>
              <a:rPr lang="ru-RU" sz="2000" dirty="0"/>
              <a:t>ЦПБ (Центри </a:t>
            </a:r>
            <a:r>
              <a:rPr lang="ru-RU" sz="2000" dirty="0" err="1"/>
              <a:t>підтримки</a:t>
            </a:r>
            <a:r>
              <a:rPr lang="ru-RU" sz="2000" dirty="0"/>
              <a:t> </a:t>
            </a:r>
            <a:r>
              <a:rPr lang="ru-RU" sz="2000" dirty="0" err="1"/>
              <a:t>бізнесу</a:t>
            </a:r>
            <a:r>
              <a:rPr lang="ru-RU" sz="2000" dirty="0"/>
              <a:t>) </a:t>
            </a:r>
          </a:p>
          <a:p>
            <a:r>
              <a:rPr lang="ru-RU" sz="2000" dirty="0" err="1"/>
              <a:t>Бізнес</a:t>
            </a:r>
            <a:r>
              <a:rPr lang="ru-RU" sz="2000" dirty="0"/>
              <a:t>-клуби, клуби </a:t>
            </a:r>
            <a:r>
              <a:rPr lang="ru-RU" sz="2000" dirty="0" err="1"/>
              <a:t>підприємців</a:t>
            </a:r>
            <a:r>
              <a:rPr lang="ru-RU" sz="2000" dirty="0"/>
              <a:t> </a:t>
            </a:r>
          </a:p>
          <a:p>
            <a:br>
              <a:rPr lang="ru-RU" sz="2000" dirty="0"/>
            </a:br>
            <a:endParaRPr lang="ru-RU" sz="2000" dirty="0"/>
          </a:p>
          <a:p>
            <a:endParaRPr lang="ru-RU" sz="2000" b="1" dirty="0"/>
          </a:p>
          <a:p>
            <a:r>
              <a:rPr lang="ru-RU" sz="2000" b="1" dirty="0" err="1"/>
              <a:t>Кооперативи</a:t>
            </a:r>
            <a:r>
              <a:rPr lang="ru-RU" sz="2000" b="1" dirty="0"/>
              <a:t> </a:t>
            </a:r>
            <a:endParaRPr lang="ru-RU" sz="2000" dirty="0"/>
          </a:p>
          <a:p>
            <a:r>
              <a:rPr lang="ru-RU" sz="2000" b="1" dirty="0" err="1"/>
              <a:t>Соціальне</a:t>
            </a:r>
            <a:r>
              <a:rPr lang="ru-RU" sz="2000" b="1" dirty="0"/>
              <a:t> </a:t>
            </a:r>
            <a:r>
              <a:rPr lang="ru-RU" sz="2000" b="1" dirty="0" err="1"/>
              <a:t>підприємництво</a:t>
            </a:r>
            <a:r>
              <a:rPr lang="ru-RU" sz="2000" b="1" dirty="0"/>
              <a:t> </a:t>
            </a:r>
            <a:endParaRPr lang="ru-RU" sz="2000" dirty="0"/>
          </a:p>
          <a:p>
            <a:r>
              <a:rPr lang="ru-RU" sz="2000" b="1" dirty="0" err="1"/>
              <a:t>Туристичні</a:t>
            </a:r>
            <a:r>
              <a:rPr lang="ru-RU" sz="2000" b="1" dirty="0"/>
              <a:t> </a:t>
            </a:r>
            <a:r>
              <a:rPr lang="ru-RU" sz="2000" b="1" dirty="0" err="1"/>
              <a:t>продукти</a:t>
            </a:r>
            <a:r>
              <a:rPr lang="ru-RU" sz="2000" b="1" dirty="0"/>
              <a:t>: </a:t>
            </a:r>
            <a:endParaRPr lang="ru-RU" sz="2000" dirty="0"/>
          </a:p>
          <a:p>
            <a:r>
              <a:rPr lang="ru-RU" sz="2000" dirty="0" err="1"/>
              <a:t>Туристично-інформаційні</a:t>
            </a:r>
            <a:r>
              <a:rPr lang="ru-RU" sz="2000" dirty="0"/>
              <a:t> центри </a:t>
            </a:r>
          </a:p>
          <a:p>
            <a:r>
              <a:rPr lang="ru-RU" sz="2000" dirty="0" err="1"/>
              <a:t>Фестивалі</a:t>
            </a:r>
            <a:r>
              <a:rPr lang="ru-RU" sz="2000" dirty="0"/>
              <a:t> </a:t>
            </a:r>
          </a:p>
          <a:p>
            <a:r>
              <a:rPr lang="ru-RU" sz="2000" dirty="0" err="1"/>
              <a:t>Мапи</a:t>
            </a:r>
            <a:r>
              <a:rPr lang="ru-RU" sz="2000" dirty="0"/>
              <a:t> громад (</a:t>
            </a:r>
            <a:r>
              <a:rPr lang="ru-RU" sz="2000" dirty="0" err="1"/>
              <a:t>інші</a:t>
            </a:r>
            <a:r>
              <a:rPr lang="ru-RU" sz="2000" dirty="0"/>
              <a:t> </a:t>
            </a:r>
            <a:r>
              <a:rPr lang="ru-RU" sz="2000" dirty="0" err="1"/>
              <a:t>промоматеріали</a:t>
            </a:r>
            <a:r>
              <a:rPr lang="ru-RU" sz="2000" dirty="0"/>
              <a:t>) з рекламою </a:t>
            </a:r>
            <a:r>
              <a:rPr lang="ru-RU" sz="2000" dirty="0" err="1"/>
              <a:t>місцевого</a:t>
            </a:r>
            <a:r>
              <a:rPr lang="ru-RU" sz="2000" dirty="0"/>
              <a:t> </a:t>
            </a:r>
            <a:r>
              <a:rPr lang="ru-RU" sz="2000" dirty="0" err="1"/>
              <a:t>бізнесу</a:t>
            </a:r>
            <a:r>
              <a:rPr lang="ru-RU" sz="2000" dirty="0"/>
              <a:t> </a:t>
            </a:r>
          </a:p>
          <a:p>
            <a:r>
              <a:rPr lang="ru-RU" sz="2000" dirty="0" err="1"/>
              <a:t>Маркування</a:t>
            </a:r>
            <a:r>
              <a:rPr lang="ru-RU" sz="2000" dirty="0"/>
              <a:t> та </a:t>
            </a:r>
            <a:r>
              <a:rPr lang="ru-RU" sz="2000" dirty="0" err="1"/>
              <a:t>знакування</a:t>
            </a:r>
            <a:r>
              <a:rPr lang="ru-RU" sz="2000" dirty="0"/>
              <a:t> </a:t>
            </a:r>
            <a:r>
              <a:rPr lang="ru-RU" sz="2000" dirty="0" err="1"/>
              <a:t>туристичних</a:t>
            </a:r>
            <a:r>
              <a:rPr lang="ru-RU" sz="2000" dirty="0"/>
              <a:t> </a:t>
            </a:r>
            <a:r>
              <a:rPr lang="ru-RU" sz="2000" dirty="0" err="1"/>
              <a:t>маршрутів</a:t>
            </a:r>
            <a:r>
              <a:rPr lang="ru-RU" sz="2000" dirty="0"/>
              <a:t> і </a:t>
            </a:r>
            <a:r>
              <a:rPr lang="ru-RU" sz="2000" dirty="0" err="1"/>
              <a:t>території</a:t>
            </a:r>
            <a:r>
              <a:rPr lang="ru-RU" sz="2000" dirty="0"/>
              <a:t> </a:t>
            </a:r>
            <a:r>
              <a:rPr lang="ru-RU" sz="2000" dirty="0" err="1"/>
              <a:t>громади</a:t>
            </a:r>
            <a:r>
              <a:rPr lang="ru-RU" sz="2000" dirty="0"/>
              <a:t> </a:t>
            </a:r>
          </a:p>
          <a:p>
            <a:r>
              <a:rPr lang="ru-RU" sz="2000" dirty="0" err="1"/>
              <a:t>Покращення</a:t>
            </a:r>
            <a:r>
              <a:rPr lang="ru-RU" sz="2000" dirty="0"/>
              <a:t> </a:t>
            </a:r>
            <a:r>
              <a:rPr lang="ru-RU" sz="2000" dirty="0" err="1"/>
              <a:t>туристичної</a:t>
            </a:r>
            <a:r>
              <a:rPr lang="ru-RU" sz="2000" dirty="0"/>
              <a:t> </a:t>
            </a:r>
            <a:r>
              <a:rPr lang="ru-RU" sz="2000" dirty="0" err="1"/>
              <a:t>інфраструктури</a:t>
            </a:r>
            <a:r>
              <a:rPr lang="ru-RU" sz="2000" dirty="0"/>
              <a:t> (дороги, парковки, </a:t>
            </a:r>
            <a:r>
              <a:rPr lang="ru-RU" sz="2000" dirty="0" err="1"/>
              <a:t>кемпінги</a:t>
            </a:r>
            <a:r>
              <a:rPr lang="ru-RU" sz="2000" dirty="0"/>
              <a:t> </a:t>
            </a:r>
            <a:r>
              <a:rPr lang="ru-RU" sz="2000" dirty="0" err="1"/>
              <a:t>тощо</a:t>
            </a:r>
            <a:r>
              <a:rPr lang="ru-RU" sz="2000" dirty="0"/>
              <a:t>) </a:t>
            </a:r>
          </a:p>
          <a:p>
            <a:br>
              <a:rPr lang="ru-RU" sz="1600" dirty="0"/>
            </a:br>
            <a:endParaRPr lang="ru-RU" sz="1600" dirty="0"/>
          </a:p>
        </p:txBody>
      </p:sp>
      <p:pic>
        <p:nvPicPr>
          <p:cNvPr id="8" name="Рисунок 7">
            <a:extLst>
              <a:ext uri="{FF2B5EF4-FFF2-40B4-BE49-F238E27FC236}">
                <a16:creationId xmlns:a16="http://schemas.microsoft.com/office/drawing/2014/main" id="{99BACD88-BABF-7112-2D22-02575EFE3606}"/>
              </a:ext>
            </a:extLst>
          </p:cNvPr>
          <p:cNvPicPr>
            <a:picLocks noChangeAspect="1"/>
          </p:cNvPicPr>
          <p:nvPr/>
        </p:nvPicPr>
        <p:blipFill>
          <a:blip r:embed="rId2"/>
          <a:stretch>
            <a:fillRect/>
          </a:stretch>
        </p:blipFill>
        <p:spPr>
          <a:xfrm>
            <a:off x="1122866" y="380969"/>
            <a:ext cx="2006600" cy="1003300"/>
          </a:xfrm>
          <a:prstGeom prst="rect">
            <a:avLst/>
          </a:prstGeom>
        </p:spPr>
      </p:pic>
      <p:pic>
        <p:nvPicPr>
          <p:cNvPr id="10" name="Рисунок 9">
            <a:extLst>
              <a:ext uri="{FF2B5EF4-FFF2-40B4-BE49-F238E27FC236}">
                <a16:creationId xmlns:a16="http://schemas.microsoft.com/office/drawing/2014/main" id="{A24C3217-D005-36F8-BA6D-D41EB104BAC8}"/>
              </a:ext>
            </a:extLst>
          </p:cNvPr>
          <p:cNvPicPr>
            <a:picLocks noChangeAspect="1"/>
          </p:cNvPicPr>
          <p:nvPr/>
        </p:nvPicPr>
        <p:blipFill>
          <a:blip r:embed="rId3"/>
          <a:stretch>
            <a:fillRect/>
          </a:stretch>
        </p:blipFill>
        <p:spPr>
          <a:xfrm>
            <a:off x="4841023" y="380969"/>
            <a:ext cx="2019300" cy="1003300"/>
          </a:xfrm>
          <a:prstGeom prst="rect">
            <a:avLst/>
          </a:prstGeom>
        </p:spPr>
      </p:pic>
      <p:sp>
        <p:nvSpPr>
          <p:cNvPr id="4" name="Дата 3">
            <a:extLst>
              <a:ext uri="{FF2B5EF4-FFF2-40B4-BE49-F238E27FC236}">
                <a16:creationId xmlns:a16="http://schemas.microsoft.com/office/drawing/2014/main" id="{7722F087-A29B-2E44-8455-BAE58EB5099C}"/>
              </a:ext>
            </a:extLst>
          </p:cNvPr>
          <p:cNvSpPr>
            <a:spLocks noGrp="1"/>
          </p:cNvSpPr>
          <p:nvPr>
            <p:ph type="dt" sz="half" idx="10"/>
          </p:nvPr>
        </p:nvSpPr>
        <p:spPr/>
        <p:txBody>
          <a:bodyPr/>
          <a:lstStyle/>
          <a:p>
            <a:fld id="{22E6706B-E8B4-9746-98AC-45E39ADDAAEA}" type="datetime1">
              <a:rPr lang="ru-RU" smtClean="0"/>
              <a:t>10.10.2025</a:t>
            </a:fld>
            <a:endParaRPr lang="ru-UA"/>
          </a:p>
        </p:txBody>
      </p:sp>
      <p:sp>
        <p:nvSpPr>
          <p:cNvPr id="7" name="Нижний колонтитул 6">
            <a:extLst>
              <a:ext uri="{FF2B5EF4-FFF2-40B4-BE49-F238E27FC236}">
                <a16:creationId xmlns:a16="http://schemas.microsoft.com/office/drawing/2014/main" id="{C064DB7F-DB8C-8146-BC99-A659CE91FB16}"/>
              </a:ext>
            </a:extLst>
          </p:cNvPr>
          <p:cNvSpPr>
            <a:spLocks noGrp="1"/>
          </p:cNvSpPr>
          <p:nvPr>
            <p:ph type="ftr" sz="quarter" idx="11"/>
          </p:nvPr>
        </p:nvSpPr>
        <p:spPr/>
        <p:txBody>
          <a:bodyPr/>
          <a:lstStyle/>
          <a:p>
            <a:r>
              <a:rPr lang="ru-RU"/>
              <a:t>Павлюк Т.С. к.е.н.,доц.</a:t>
            </a:r>
            <a:endParaRPr lang="ru-UA"/>
          </a:p>
        </p:txBody>
      </p:sp>
      <p:sp>
        <p:nvSpPr>
          <p:cNvPr id="5" name="Номер слайда 4">
            <a:extLst>
              <a:ext uri="{FF2B5EF4-FFF2-40B4-BE49-F238E27FC236}">
                <a16:creationId xmlns:a16="http://schemas.microsoft.com/office/drawing/2014/main" id="{4E6B4FB0-6310-7A4B-892B-4E18768255BD}"/>
              </a:ext>
            </a:extLst>
          </p:cNvPr>
          <p:cNvSpPr>
            <a:spLocks noGrp="1"/>
          </p:cNvSpPr>
          <p:nvPr>
            <p:ph type="sldNum" sz="quarter" idx="12"/>
          </p:nvPr>
        </p:nvSpPr>
        <p:spPr/>
        <p:txBody>
          <a:bodyPr/>
          <a:lstStyle/>
          <a:p>
            <a:fld id="{F553EFBA-7824-AA44-BC0C-2574B54A2861}" type="slidenum">
              <a:rPr lang="ru-UA" smtClean="0"/>
              <a:t>45</a:t>
            </a:fld>
            <a:endParaRPr lang="ru-UA"/>
          </a:p>
        </p:txBody>
      </p:sp>
    </p:spTree>
    <p:extLst>
      <p:ext uri="{BB962C8B-B14F-4D97-AF65-F5344CB8AC3E}">
        <p14:creationId xmlns:p14="http://schemas.microsoft.com/office/powerpoint/2010/main" val="3844188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2007C96-7363-2361-92B8-27A463AAF466}"/>
              </a:ext>
            </a:extLst>
          </p:cNvPr>
          <p:cNvSpPr/>
          <p:nvPr/>
        </p:nvSpPr>
        <p:spPr>
          <a:xfrm>
            <a:off x="546264" y="178131"/>
            <a:ext cx="8976877" cy="6327869"/>
          </a:xfrm>
          <a:prstGeom prst="rect">
            <a:avLst/>
          </a:prstGeom>
        </p:spPr>
        <p:txBody>
          <a:bodyPr wrap="square" numCol="2">
            <a:spAutoFit/>
          </a:bodyPr>
          <a:lstStyle/>
          <a:p>
            <a:r>
              <a:rPr lang="ru-RU" b="1" dirty="0"/>
              <a:t>Доступ до </a:t>
            </a:r>
            <a:r>
              <a:rPr lang="ru-RU" b="1" dirty="0" err="1"/>
              <a:t>земельних</a:t>
            </a:r>
            <a:r>
              <a:rPr lang="ru-RU" b="1" dirty="0"/>
              <a:t> </a:t>
            </a:r>
            <a:r>
              <a:rPr lang="ru-RU" b="1" dirty="0" err="1"/>
              <a:t>активів</a:t>
            </a:r>
            <a:r>
              <a:rPr lang="ru-RU" b="1" dirty="0"/>
              <a:t>: </a:t>
            </a:r>
            <a:endParaRPr lang="ru-RU" dirty="0"/>
          </a:p>
          <a:p>
            <a:r>
              <a:rPr lang="ru-RU" dirty="0" err="1"/>
              <a:t>Реєстр</a:t>
            </a:r>
            <a:r>
              <a:rPr lang="ru-RU" dirty="0"/>
              <a:t> </a:t>
            </a:r>
            <a:r>
              <a:rPr lang="ru-RU" dirty="0" err="1"/>
              <a:t>земельних</a:t>
            </a:r>
            <a:r>
              <a:rPr lang="ru-RU" dirty="0"/>
              <a:t> </a:t>
            </a:r>
            <a:r>
              <a:rPr lang="ru-RU" dirty="0" err="1"/>
              <a:t>ділянок</a:t>
            </a:r>
            <a:r>
              <a:rPr lang="ru-RU" dirty="0"/>
              <a:t> </a:t>
            </a:r>
          </a:p>
          <a:p>
            <a:r>
              <a:rPr lang="ru-RU" dirty="0" err="1"/>
              <a:t>Розробка</a:t>
            </a:r>
            <a:r>
              <a:rPr lang="ru-RU" dirty="0"/>
              <a:t> </a:t>
            </a:r>
            <a:r>
              <a:rPr lang="ru-RU" dirty="0" err="1"/>
              <a:t>містобудівної</a:t>
            </a:r>
            <a:r>
              <a:rPr lang="ru-RU" dirty="0"/>
              <a:t> </a:t>
            </a:r>
            <a:r>
              <a:rPr lang="ru-RU" dirty="0" err="1"/>
              <a:t>документації</a:t>
            </a:r>
            <a:r>
              <a:rPr lang="ru-RU" dirty="0"/>
              <a:t> </a:t>
            </a:r>
          </a:p>
          <a:p>
            <a:r>
              <a:rPr lang="ru-RU" dirty="0"/>
              <a:t>для </a:t>
            </a:r>
            <a:r>
              <a:rPr lang="ru-RU" dirty="0" err="1"/>
              <a:t>ділянок</a:t>
            </a:r>
            <a:r>
              <a:rPr lang="ru-RU" dirty="0"/>
              <a:t> </a:t>
            </a:r>
          </a:p>
          <a:p>
            <a:r>
              <a:rPr lang="ru-RU" dirty="0" err="1"/>
              <a:t>Підведення</a:t>
            </a:r>
            <a:r>
              <a:rPr lang="ru-RU" dirty="0"/>
              <a:t> </a:t>
            </a:r>
            <a:r>
              <a:rPr lang="ru-RU" dirty="0" err="1"/>
              <a:t>інженерної</a:t>
            </a:r>
            <a:r>
              <a:rPr lang="ru-RU" dirty="0"/>
              <a:t> </a:t>
            </a:r>
            <a:r>
              <a:rPr lang="ru-RU" dirty="0" err="1"/>
              <a:t>інфраструктури</a:t>
            </a:r>
            <a:r>
              <a:rPr lang="ru-RU" dirty="0"/>
              <a:t> до </a:t>
            </a:r>
            <a:r>
              <a:rPr lang="ru-RU" dirty="0" err="1"/>
              <a:t>земельних</a:t>
            </a:r>
            <a:r>
              <a:rPr lang="ru-RU" dirty="0"/>
              <a:t> </a:t>
            </a:r>
            <a:r>
              <a:rPr lang="ru-RU" dirty="0" err="1"/>
              <a:t>ділянок</a:t>
            </a:r>
            <a:r>
              <a:rPr lang="ru-RU" dirty="0"/>
              <a:t> </a:t>
            </a:r>
          </a:p>
          <a:p>
            <a:r>
              <a:rPr lang="ru-RU" dirty="0" err="1"/>
              <a:t>Рекультивація</a:t>
            </a:r>
            <a:r>
              <a:rPr lang="ru-RU" dirty="0"/>
              <a:t> </a:t>
            </a:r>
            <a:r>
              <a:rPr lang="ru-RU" dirty="0" err="1"/>
              <a:t>земельних</a:t>
            </a:r>
            <a:r>
              <a:rPr lang="ru-RU" dirty="0"/>
              <a:t> </a:t>
            </a:r>
            <a:r>
              <a:rPr lang="ru-RU" dirty="0" err="1"/>
              <a:t>ділянок</a:t>
            </a:r>
            <a:r>
              <a:rPr lang="ru-RU" dirty="0"/>
              <a:t> </a:t>
            </a:r>
          </a:p>
          <a:p>
            <a:endParaRPr lang="ru-RU" dirty="0"/>
          </a:p>
          <a:p>
            <a:r>
              <a:rPr lang="ru-RU" b="1" dirty="0" err="1"/>
              <a:t>Специфічна</a:t>
            </a:r>
            <a:r>
              <a:rPr lang="ru-RU" b="1" dirty="0"/>
              <a:t> </a:t>
            </a:r>
            <a:r>
              <a:rPr lang="ru-RU" b="1" dirty="0" err="1"/>
              <a:t>інфраструктура</a:t>
            </a:r>
            <a:r>
              <a:rPr lang="ru-RU" b="1" dirty="0"/>
              <a:t> для </a:t>
            </a:r>
            <a:r>
              <a:rPr lang="ru-RU" b="1" dirty="0" err="1"/>
              <a:t>бізнесу</a:t>
            </a:r>
            <a:r>
              <a:rPr lang="ru-RU" b="1" dirty="0"/>
              <a:t>: </a:t>
            </a:r>
            <a:endParaRPr lang="ru-RU" dirty="0"/>
          </a:p>
          <a:p>
            <a:r>
              <a:rPr lang="ru-RU" dirty="0" err="1"/>
              <a:t>Відновлення</a:t>
            </a:r>
            <a:r>
              <a:rPr lang="ru-RU" dirty="0"/>
              <a:t> </a:t>
            </a:r>
            <a:r>
              <a:rPr lang="ru-RU" dirty="0" err="1"/>
              <a:t>занедбаних</a:t>
            </a:r>
            <a:r>
              <a:rPr lang="ru-RU" dirty="0"/>
              <a:t> </a:t>
            </a:r>
            <a:r>
              <a:rPr lang="ru-RU" dirty="0" err="1"/>
              <a:t>об’єктів</a:t>
            </a:r>
            <a:r>
              <a:rPr lang="ru-RU" dirty="0"/>
              <a:t> </a:t>
            </a:r>
          </a:p>
          <a:p>
            <a:r>
              <a:rPr lang="ru-RU" dirty="0"/>
              <a:t>Передача прав на </a:t>
            </a:r>
            <a:r>
              <a:rPr lang="ru-RU" dirty="0" err="1"/>
              <a:t>використання</a:t>
            </a:r>
            <a:r>
              <a:rPr lang="ru-RU" dirty="0"/>
              <a:t> </a:t>
            </a:r>
            <a:r>
              <a:rPr lang="ru-RU" dirty="0" err="1"/>
              <a:t>об’єктів</a:t>
            </a:r>
            <a:r>
              <a:rPr lang="ru-RU" dirty="0"/>
              <a:t> </a:t>
            </a:r>
          </a:p>
          <a:p>
            <a:endParaRPr lang="ru-RU" dirty="0"/>
          </a:p>
          <a:p>
            <a:r>
              <a:rPr lang="ru-RU" b="1" dirty="0" err="1"/>
              <a:t>Залучення</a:t>
            </a:r>
            <a:r>
              <a:rPr lang="ru-RU" b="1" dirty="0"/>
              <a:t> </a:t>
            </a:r>
            <a:r>
              <a:rPr lang="ru-RU" b="1" dirty="0" err="1"/>
              <a:t>інвесторів</a:t>
            </a:r>
            <a:r>
              <a:rPr lang="ru-RU" b="1" dirty="0"/>
              <a:t>: </a:t>
            </a:r>
            <a:endParaRPr lang="ru-RU" dirty="0"/>
          </a:p>
          <a:p>
            <a:r>
              <a:rPr lang="ru-RU" dirty="0"/>
              <a:t>Передача </a:t>
            </a:r>
            <a:r>
              <a:rPr lang="ru-RU" dirty="0" err="1"/>
              <a:t>інвестору</a:t>
            </a:r>
            <a:r>
              <a:rPr lang="ru-RU" dirty="0"/>
              <a:t> </a:t>
            </a:r>
            <a:r>
              <a:rPr lang="ru-RU" dirty="0" err="1"/>
              <a:t>ділянок</a:t>
            </a:r>
            <a:r>
              <a:rPr lang="ru-RU" dirty="0"/>
              <a:t> і </a:t>
            </a:r>
            <a:r>
              <a:rPr lang="ru-RU" dirty="0" err="1"/>
              <a:t>приміщень</a:t>
            </a:r>
            <a:r>
              <a:rPr lang="ru-RU" dirty="0"/>
              <a:t> </a:t>
            </a:r>
            <a:r>
              <a:rPr lang="ru-RU" dirty="0" err="1"/>
              <a:t>із</a:t>
            </a:r>
            <a:r>
              <a:rPr lang="ru-RU" dirty="0"/>
              <a:t> </a:t>
            </a:r>
            <a:r>
              <a:rPr lang="ru-RU" dirty="0" err="1"/>
              <a:t>підведеною</a:t>
            </a:r>
            <a:r>
              <a:rPr lang="ru-RU" dirty="0"/>
              <a:t> </a:t>
            </a:r>
            <a:r>
              <a:rPr lang="ru-RU" dirty="0" err="1"/>
              <a:t>інфраструктурою</a:t>
            </a:r>
            <a:r>
              <a:rPr lang="ru-RU" dirty="0"/>
              <a:t> </a:t>
            </a:r>
          </a:p>
          <a:p>
            <a:r>
              <a:rPr lang="ru-RU" dirty="0" err="1"/>
              <a:t>Допомога</a:t>
            </a:r>
            <a:r>
              <a:rPr lang="ru-RU" dirty="0"/>
              <a:t> </a:t>
            </a:r>
            <a:r>
              <a:rPr lang="ru-RU" dirty="0" err="1"/>
              <a:t>органів</a:t>
            </a:r>
            <a:r>
              <a:rPr lang="ru-RU" dirty="0"/>
              <a:t> </a:t>
            </a:r>
            <a:r>
              <a:rPr lang="ru-RU" dirty="0" err="1"/>
              <a:t>місцевого</a:t>
            </a:r>
            <a:r>
              <a:rPr lang="ru-RU" dirty="0"/>
              <a:t> </a:t>
            </a:r>
            <a:r>
              <a:rPr lang="ru-RU" dirty="0" err="1"/>
              <a:t>самоврядування</a:t>
            </a:r>
            <a:r>
              <a:rPr lang="ru-RU" dirty="0"/>
              <a:t> </a:t>
            </a:r>
          </a:p>
          <a:p>
            <a:r>
              <a:rPr lang="ru-RU" dirty="0" err="1"/>
              <a:t>під</a:t>
            </a:r>
            <a:r>
              <a:rPr lang="ru-RU" dirty="0"/>
              <a:t> час </a:t>
            </a:r>
            <a:r>
              <a:rPr lang="ru-RU" dirty="0" err="1"/>
              <a:t>оформлення</a:t>
            </a:r>
            <a:r>
              <a:rPr lang="ru-RU" dirty="0"/>
              <a:t> </a:t>
            </a:r>
            <a:r>
              <a:rPr lang="ru-RU" dirty="0" err="1"/>
              <a:t>супровідної</a:t>
            </a:r>
            <a:r>
              <a:rPr lang="ru-RU" dirty="0"/>
              <a:t> </a:t>
            </a:r>
            <a:r>
              <a:rPr lang="ru-RU" dirty="0" err="1"/>
              <a:t>документації</a:t>
            </a:r>
            <a:r>
              <a:rPr lang="ru-RU" dirty="0"/>
              <a:t> </a:t>
            </a:r>
          </a:p>
          <a:p>
            <a:endParaRPr lang="ru-RU" b="1" dirty="0"/>
          </a:p>
          <a:p>
            <a:endParaRPr lang="ru-RU" b="1" dirty="0"/>
          </a:p>
          <a:p>
            <a:r>
              <a:rPr lang="ru-RU" b="1" dirty="0"/>
              <a:t>Партнерство з </a:t>
            </a:r>
            <a:r>
              <a:rPr lang="ru-RU" b="1" dirty="0" err="1"/>
              <a:t>бізнесом</a:t>
            </a:r>
            <a:r>
              <a:rPr lang="ru-RU" b="1" dirty="0"/>
              <a:t>: </a:t>
            </a:r>
            <a:endParaRPr lang="ru-RU" dirty="0"/>
          </a:p>
          <a:p>
            <a:r>
              <a:rPr lang="ru-RU" dirty="0"/>
              <a:t>Державно-</a:t>
            </a:r>
            <a:r>
              <a:rPr lang="ru-RU" dirty="0" err="1"/>
              <a:t>приватне</a:t>
            </a:r>
            <a:r>
              <a:rPr lang="ru-RU" dirty="0"/>
              <a:t> партнерство </a:t>
            </a:r>
          </a:p>
          <a:p>
            <a:r>
              <a:rPr lang="ru-RU" dirty="0" err="1"/>
              <a:t>Програми</a:t>
            </a:r>
            <a:r>
              <a:rPr lang="ru-RU" dirty="0"/>
              <a:t> </a:t>
            </a:r>
            <a:r>
              <a:rPr lang="ru-RU" dirty="0" err="1"/>
              <a:t>розвитку</a:t>
            </a:r>
            <a:r>
              <a:rPr lang="ru-RU" dirty="0"/>
              <a:t> </a:t>
            </a:r>
            <a:r>
              <a:rPr lang="ru-RU" dirty="0" err="1"/>
              <a:t>територій</a:t>
            </a:r>
            <a:r>
              <a:rPr lang="ru-RU" dirty="0"/>
              <a:t> </a:t>
            </a:r>
            <a:r>
              <a:rPr lang="ru-RU" dirty="0" err="1"/>
              <a:t>присутності</a:t>
            </a:r>
            <a:r>
              <a:rPr lang="ru-RU" dirty="0"/>
              <a:t> великого </a:t>
            </a:r>
            <a:r>
              <a:rPr lang="ru-RU" dirty="0" err="1"/>
              <a:t>бізнесу</a:t>
            </a:r>
            <a:r>
              <a:rPr lang="ru-RU" dirty="0"/>
              <a:t> </a:t>
            </a:r>
          </a:p>
          <a:p>
            <a:br>
              <a:rPr lang="ru-RU" dirty="0"/>
            </a:br>
            <a:endParaRPr lang="ru-RU" dirty="0"/>
          </a:p>
          <a:p>
            <a:r>
              <a:rPr lang="ru-RU" b="1" dirty="0" err="1"/>
              <a:t>Регіональний</a:t>
            </a:r>
            <a:r>
              <a:rPr lang="ru-RU" b="1" dirty="0"/>
              <a:t> продукт: </a:t>
            </a:r>
            <a:endParaRPr lang="ru-RU" dirty="0"/>
          </a:p>
          <a:p>
            <a:r>
              <a:rPr lang="ru-RU" dirty="0" err="1"/>
              <a:t>Просування</a:t>
            </a:r>
            <a:r>
              <a:rPr lang="ru-RU" dirty="0"/>
              <a:t> </a:t>
            </a:r>
            <a:r>
              <a:rPr lang="ru-RU" dirty="0" err="1"/>
              <a:t>традиційної</a:t>
            </a:r>
            <a:r>
              <a:rPr lang="ru-RU" dirty="0"/>
              <a:t> для </a:t>
            </a:r>
            <a:r>
              <a:rPr lang="ru-RU" dirty="0" err="1"/>
              <a:t>території</a:t>
            </a:r>
            <a:r>
              <a:rPr lang="ru-RU" dirty="0"/>
              <a:t> </a:t>
            </a:r>
            <a:r>
              <a:rPr lang="ru-RU" dirty="0" err="1"/>
              <a:t>продукції</a:t>
            </a:r>
            <a:r>
              <a:rPr lang="ru-RU" dirty="0"/>
              <a:t> </a:t>
            </a:r>
          </a:p>
          <a:p>
            <a:r>
              <a:rPr lang="ru-RU" dirty="0" err="1"/>
              <a:t>Допомога</a:t>
            </a:r>
            <a:r>
              <a:rPr lang="ru-RU" dirty="0"/>
              <a:t> </a:t>
            </a:r>
            <a:r>
              <a:rPr lang="ru-RU" dirty="0" err="1"/>
              <a:t>під</a:t>
            </a:r>
            <a:r>
              <a:rPr lang="ru-RU" dirty="0"/>
              <a:t> час </a:t>
            </a:r>
            <a:r>
              <a:rPr lang="ru-RU" dirty="0" err="1"/>
              <a:t>державної</a:t>
            </a:r>
            <a:r>
              <a:rPr lang="ru-RU" dirty="0"/>
              <a:t> </a:t>
            </a:r>
            <a:r>
              <a:rPr lang="ru-RU" dirty="0" err="1"/>
              <a:t>реєстрації</a:t>
            </a:r>
            <a:r>
              <a:rPr lang="ru-RU" dirty="0"/>
              <a:t> </a:t>
            </a:r>
            <a:r>
              <a:rPr lang="ru-RU" dirty="0" err="1"/>
              <a:t>географічного</a:t>
            </a:r>
            <a:r>
              <a:rPr lang="ru-RU" dirty="0"/>
              <a:t> </a:t>
            </a:r>
            <a:r>
              <a:rPr lang="ru-RU" dirty="0" err="1"/>
              <a:t>зазначення</a:t>
            </a:r>
            <a:r>
              <a:rPr lang="ru-RU" dirty="0"/>
              <a:t> </a:t>
            </a:r>
          </a:p>
        </p:txBody>
      </p:sp>
      <p:pic>
        <p:nvPicPr>
          <p:cNvPr id="6" name="Рисунок 5">
            <a:extLst>
              <a:ext uri="{FF2B5EF4-FFF2-40B4-BE49-F238E27FC236}">
                <a16:creationId xmlns:a16="http://schemas.microsoft.com/office/drawing/2014/main" id="{B5EB6708-18BE-36F1-4CD1-BBC0CAA73BB9}"/>
              </a:ext>
            </a:extLst>
          </p:cNvPr>
          <p:cNvPicPr>
            <a:picLocks noChangeAspect="1"/>
          </p:cNvPicPr>
          <p:nvPr/>
        </p:nvPicPr>
        <p:blipFill>
          <a:blip r:embed="rId2"/>
          <a:stretch>
            <a:fillRect/>
          </a:stretch>
        </p:blipFill>
        <p:spPr>
          <a:xfrm>
            <a:off x="5499874" y="3480753"/>
            <a:ext cx="4023267" cy="3025247"/>
          </a:xfrm>
          <a:prstGeom prst="rect">
            <a:avLst/>
          </a:prstGeom>
        </p:spPr>
      </p:pic>
      <p:sp>
        <p:nvSpPr>
          <p:cNvPr id="5" name="Дата 4">
            <a:extLst>
              <a:ext uri="{FF2B5EF4-FFF2-40B4-BE49-F238E27FC236}">
                <a16:creationId xmlns:a16="http://schemas.microsoft.com/office/drawing/2014/main" id="{46884AF5-6BE9-9B45-9C11-A99828435233}"/>
              </a:ext>
            </a:extLst>
          </p:cNvPr>
          <p:cNvSpPr>
            <a:spLocks noGrp="1"/>
          </p:cNvSpPr>
          <p:nvPr>
            <p:ph type="dt" sz="half" idx="10"/>
          </p:nvPr>
        </p:nvSpPr>
        <p:spPr/>
        <p:txBody>
          <a:bodyPr/>
          <a:lstStyle/>
          <a:p>
            <a:fld id="{15A6E5A4-2FD8-CB42-A723-E4AD96299254}" type="datetime1">
              <a:rPr lang="ru-RU" smtClean="0"/>
              <a:t>10.10.2025</a:t>
            </a:fld>
            <a:endParaRPr lang="ru-UA"/>
          </a:p>
        </p:txBody>
      </p:sp>
      <p:sp>
        <p:nvSpPr>
          <p:cNvPr id="8" name="Нижний колонтитул 7">
            <a:extLst>
              <a:ext uri="{FF2B5EF4-FFF2-40B4-BE49-F238E27FC236}">
                <a16:creationId xmlns:a16="http://schemas.microsoft.com/office/drawing/2014/main" id="{2F5381C9-97A2-1F49-8816-091BB924489D}"/>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4CA4EB52-6E69-274C-82C1-1A52D670AA2F}"/>
              </a:ext>
            </a:extLst>
          </p:cNvPr>
          <p:cNvSpPr>
            <a:spLocks noGrp="1"/>
          </p:cNvSpPr>
          <p:nvPr>
            <p:ph type="sldNum" sz="quarter" idx="12"/>
          </p:nvPr>
        </p:nvSpPr>
        <p:spPr/>
        <p:txBody>
          <a:bodyPr/>
          <a:lstStyle/>
          <a:p>
            <a:fld id="{F553EFBA-7824-AA44-BC0C-2574B54A2861}" type="slidenum">
              <a:rPr lang="ru-UA" smtClean="0"/>
              <a:t>46</a:t>
            </a:fld>
            <a:endParaRPr lang="ru-UA"/>
          </a:p>
        </p:txBody>
      </p:sp>
    </p:spTree>
    <p:extLst>
      <p:ext uri="{BB962C8B-B14F-4D97-AF65-F5344CB8AC3E}">
        <p14:creationId xmlns:p14="http://schemas.microsoft.com/office/powerpoint/2010/main" val="9965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44B7455-B59C-FE19-8BEB-496EC2215F9F}"/>
              </a:ext>
            </a:extLst>
          </p:cNvPr>
          <p:cNvSpPr/>
          <p:nvPr/>
        </p:nvSpPr>
        <p:spPr>
          <a:xfrm>
            <a:off x="438132" y="612844"/>
            <a:ext cx="9196522" cy="5632311"/>
          </a:xfrm>
          <a:prstGeom prst="rect">
            <a:avLst/>
          </a:prstGeom>
        </p:spPr>
        <p:txBody>
          <a:bodyPr wrap="square">
            <a:spAutoFit/>
          </a:bodyPr>
          <a:lstStyle/>
          <a:p>
            <a:pPr algn="just"/>
            <a:endParaRPr lang="ru-RU" sz="2400" dirty="0"/>
          </a:p>
          <a:p>
            <a:pPr algn="just"/>
            <a:r>
              <a:rPr lang="ru-RU" sz="2400" b="1" u="sng" dirty="0">
                <a:solidFill>
                  <a:srgbClr val="00B050"/>
                </a:solidFill>
              </a:rPr>
              <a:t>КЛАСИФІКАЦІЯ ІНСТРУМЕНТІВ МІСЦЕВОГО ЕКОНОМІЧНОГО РОЗВИТКУ </a:t>
            </a:r>
          </a:p>
          <a:p>
            <a:pPr algn="just"/>
            <a:endParaRPr lang="ru-RU" sz="2400" dirty="0"/>
          </a:p>
          <a:p>
            <a:pPr algn="just"/>
            <a:r>
              <a:rPr lang="ru-RU" sz="2400" dirty="0"/>
              <a:t>За типом </a:t>
            </a:r>
            <a:r>
              <a:rPr lang="ru-RU" sz="2400" dirty="0" err="1"/>
              <a:t>бізнесової</a:t>
            </a:r>
            <a:r>
              <a:rPr lang="ru-RU" sz="2400" dirty="0"/>
              <a:t> </a:t>
            </a:r>
            <a:r>
              <a:rPr lang="ru-RU" sz="2400" dirty="0" err="1"/>
              <a:t>діяльності</a:t>
            </a:r>
            <a:r>
              <a:rPr lang="ru-RU" sz="2400" dirty="0"/>
              <a:t>: </a:t>
            </a:r>
          </a:p>
          <a:p>
            <a:pPr marL="285750" indent="-285750" algn="just">
              <a:buFontTx/>
              <a:buChar char="-"/>
            </a:pPr>
            <a:r>
              <a:rPr lang="ru-RU" sz="2400" dirty="0" err="1"/>
              <a:t>Підтримка</a:t>
            </a:r>
            <a:r>
              <a:rPr lang="ru-RU" sz="2400" dirty="0"/>
              <a:t> </a:t>
            </a:r>
            <a:r>
              <a:rPr lang="ru-RU" sz="2400" dirty="0" err="1"/>
              <a:t>діючого</a:t>
            </a:r>
            <a:r>
              <a:rPr lang="ru-RU" sz="2400" dirty="0"/>
              <a:t> </a:t>
            </a:r>
            <a:r>
              <a:rPr lang="ru-RU" sz="2400" dirty="0" err="1"/>
              <a:t>бізнесу</a:t>
            </a:r>
            <a:r>
              <a:rPr lang="ru-RU" sz="2400" dirty="0"/>
              <a:t> — </a:t>
            </a:r>
            <a:r>
              <a:rPr lang="ru-RU" sz="2400" dirty="0" err="1"/>
              <a:t>інструменти</a:t>
            </a:r>
            <a:r>
              <a:rPr lang="ru-RU" sz="2400" dirty="0"/>
              <a:t>, </a:t>
            </a:r>
            <a:r>
              <a:rPr lang="ru-RU" sz="2400" dirty="0" err="1"/>
              <a:t>що</a:t>
            </a:r>
            <a:r>
              <a:rPr lang="ru-RU" sz="2400" dirty="0"/>
              <a:t> </a:t>
            </a:r>
            <a:r>
              <a:rPr lang="ru-RU" sz="2400" dirty="0" err="1"/>
              <a:t>допомагають</a:t>
            </a:r>
            <a:r>
              <a:rPr lang="ru-RU" sz="2400" dirty="0"/>
              <a:t> </a:t>
            </a:r>
            <a:r>
              <a:rPr lang="ru-RU" sz="2400" dirty="0" err="1"/>
              <a:t>покращувати</a:t>
            </a:r>
            <a:r>
              <a:rPr lang="ru-RU" sz="2400" dirty="0"/>
              <a:t> </a:t>
            </a:r>
            <a:r>
              <a:rPr lang="ru-RU" sz="2400" dirty="0" err="1"/>
              <a:t>якість</a:t>
            </a:r>
            <a:r>
              <a:rPr lang="ru-RU" sz="2400" dirty="0"/>
              <a:t> </a:t>
            </a:r>
            <a:r>
              <a:rPr lang="ru-RU" sz="2400" dirty="0" err="1"/>
              <a:t>робочих</a:t>
            </a:r>
            <a:r>
              <a:rPr lang="ru-RU" sz="2400" dirty="0"/>
              <a:t> </a:t>
            </a:r>
            <a:r>
              <a:rPr lang="ru-RU" sz="2400" dirty="0" err="1"/>
              <a:t>місць</a:t>
            </a:r>
            <a:r>
              <a:rPr lang="ru-RU" sz="2400" dirty="0"/>
              <a:t> і </a:t>
            </a:r>
            <a:r>
              <a:rPr lang="ru-RU" sz="2400" dirty="0" err="1"/>
              <a:t>підвищувати</a:t>
            </a:r>
            <a:r>
              <a:rPr lang="ru-RU" sz="2400" dirty="0"/>
              <a:t> </a:t>
            </a:r>
            <a:r>
              <a:rPr lang="ru-RU" sz="2400" dirty="0" err="1"/>
              <a:t>інноваційність</a:t>
            </a:r>
            <a:r>
              <a:rPr lang="ru-RU" sz="2400" dirty="0"/>
              <a:t> </a:t>
            </a:r>
            <a:r>
              <a:rPr lang="ru-RU" sz="2400" dirty="0" err="1"/>
              <a:t>бізнесу</a:t>
            </a:r>
            <a:r>
              <a:rPr lang="ru-RU" sz="2400" dirty="0"/>
              <a:t>. </a:t>
            </a:r>
          </a:p>
          <a:p>
            <a:pPr marL="285750" indent="-285750" algn="just">
              <a:buFontTx/>
              <a:buChar char="-"/>
            </a:pPr>
            <a:r>
              <a:rPr lang="ru-RU" sz="2400" dirty="0"/>
              <a:t> </a:t>
            </a:r>
            <a:r>
              <a:rPr lang="ru-RU" sz="2400" dirty="0" err="1"/>
              <a:t>Сприяння</a:t>
            </a:r>
            <a:r>
              <a:rPr lang="ru-RU" sz="2400" dirty="0"/>
              <a:t> </a:t>
            </a:r>
            <a:r>
              <a:rPr lang="ru-RU" sz="2400" dirty="0" err="1"/>
              <a:t>розвитку</a:t>
            </a:r>
            <a:r>
              <a:rPr lang="ru-RU" sz="2400" dirty="0"/>
              <a:t> </a:t>
            </a:r>
            <a:r>
              <a:rPr lang="ru-RU" sz="2400" dirty="0" err="1"/>
              <a:t>підприємництва</a:t>
            </a:r>
            <a:r>
              <a:rPr lang="ru-RU" sz="2400" dirty="0"/>
              <a:t> — </a:t>
            </a:r>
            <a:r>
              <a:rPr lang="ru-RU" sz="2400" dirty="0" err="1"/>
              <a:t>інструменти</a:t>
            </a:r>
            <a:r>
              <a:rPr lang="ru-RU" sz="2400" dirty="0"/>
              <a:t>, </a:t>
            </a:r>
            <a:r>
              <a:rPr lang="ru-RU" sz="2400" dirty="0" err="1"/>
              <a:t>що</a:t>
            </a:r>
            <a:r>
              <a:rPr lang="ru-RU" sz="2400" dirty="0"/>
              <a:t> </a:t>
            </a:r>
            <a:r>
              <a:rPr lang="ru-RU" sz="2400" dirty="0" err="1"/>
              <a:t>створюють</a:t>
            </a:r>
            <a:r>
              <a:rPr lang="ru-RU" sz="2400" dirty="0"/>
              <a:t> </a:t>
            </a:r>
            <a:r>
              <a:rPr lang="ru-RU" sz="2400" dirty="0" err="1"/>
              <a:t>сприятливі</a:t>
            </a:r>
            <a:r>
              <a:rPr lang="ru-RU" sz="2400" dirty="0"/>
              <a:t> </a:t>
            </a:r>
            <a:r>
              <a:rPr lang="ru-RU" sz="2400" dirty="0" err="1"/>
              <a:t>умови</a:t>
            </a:r>
            <a:r>
              <a:rPr lang="ru-RU" sz="2400" dirty="0"/>
              <a:t> для </a:t>
            </a:r>
            <a:r>
              <a:rPr lang="ru-RU" sz="2400" dirty="0" err="1"/>
              <a:t>започаткування</a:t>
            </a:r>
            <a:r>
              <a:rPr lang="ru-RU" sz="2400" dirty="0"/>
              <a:t> нового </a:t>
            </a:r>
            <a:r>
              <a:rPr lang="ru-RU" sz="2400" dirty="0" err="1"/>
              <a:t>бізнесу</a:t>
            </a:r>
            <a:r>
              <a:rPr lang="ru-RU" sz="2400" dirty="0"/>
              <a:t>, </a:t>
            </a:r>
            <a:r>
              <a:rPr lang="ru-RU" sz="2400" dirty="0" err="1"/>
              <a:t>збільшення</a:t>
            </a:r>
            <a:r>
              <a:rPr lang="ru-RU" sz="2400" dirty="0"/>
              <a:t> </a:t>
            </a:r>
            <a:r>
              <a:rPr lang="ru-RU" sz="2400" dirty="0" err="1"/>
              <a:t>кількості</a:t>
            </a:r>
            <a:r>
              <a:rPr lang="ru-RU" sz="2400" dirty="0"/>
              <a:t> </a:t>
            </a:r>
            <a:r>
              <a:rPr lang="ru-RU" sz="2400" dirty="0" err="1"/>
              <a:t>підприємців</a:t>
            </a:r>
            <a:r>
              <a:rPr lang="ru-RU" sz="2400" dirty="0"/>
              <a:t> і </a:t>
            </a:r>
            <a:r>
              <a:rPr lang="ru-RU" sz="2400" dirty="0" err="1"/>
              <a:t>компаній</a:t>
            </a:r>
            <a:r>
              <a:rPr lang="ru-RU" sz="2400" dirty="0"/>
              <a:t>.</a:t>
            </a:r>
          </a:p>
          <a:p>
            <a:pPr marL="285750" indent="-285750" algn="just">
              <a:buFontTx/>
              <a:buChar char="-"/>
            </a:pPr>
            <a:r>
              <a:rPr lang="ru-RU" sz="2400" dirty="0" err="1"/>
              <a:t>Залучення</a:t>
            </a:r>
            <a:r>
              <a:rPr lang="ru-RU" sz="2400" dirty="0"/>
              <a:t> нового </a:t>
            </a:r>
            <a:r>
              <a:rPr lang="ru-RU" sz="2400" dirty="0" err="1"/>
              <a:t>бізнесу</a:t>
            </a:r>
            <a:r>
              <a:rPr lang="ru-RU" sz="2400" dirty="0"/>
              <a:t> та </a:t>
            </a:r>
            <a:r>
              <a:rPr lang="ru-RU" sz="2400" dirty="0" err="1"/>
              <a:t>інвестицій</a:t>
            </a:r>
            <a:r>
              <a:rPr lang="ru-RU" sz="2400" dirty="0"/>
              <a:t> — </a:t>
            </a:r>
            <a:r>
              <a:rPr lang="ru-RU" sz="2400" dirty="0" err="1"/>
              <a:t>інструменти</a:t>
            </a:r>
            <a:r>
              <a:rPr lang="ru-RU" sz="2400" dirty="0"/>
              <a:t>, </a:t>
            </a:r>
            <a:r>
              <a:rPr lang="ru-RU" sz="2400" dirty="0" err="1"/>
              <a:t>що</a:t>
            </a:r>
            <a:r>
              <a:rPr lang="ru-RU" sz="2400" dirty="0"/>
              <a:t> </a:t>
            </a:r>
            <a:r>
              <a:rPr lang="ru-RU" sz="2400" dirty="0" err="1"/>
              <a:t>створюють</a:t>
            </a:r>
            <a:r>
              <a:rPr lang="ru-RU" sz="2400" dirty="0"/>
              <a:t> </a:t>
            </a:r>
            <a:r>
              <a:rPr lang="ru-RU" sz="2400" dirty="0" err="1"/>
              <a:t>сприятливі</a:t>
            </a:r>
            <a:r>
              <a:rPr lang="ru-RU" sz="2400" dirty="0"/>
              <a:t> </a:t>
            </a:r>
            <a:r>
              <a:rPr lang="ru-RU" sz="2400" dirty="0" err="1"/>
              <a:t>економічні</a:t>
            </a:r>
            <a:r>
              <a:rPr lang="ru-RU" sz="2400" dirty="0"/>
              <a:t> та </a:t>
            </a:r>
            <a:r>
              <a:rPr lang="ru-RU" sz="2400" dirty="0" err="1"/>
              <a:t>інфраструктурні</a:t>
            </a:r>
            <a:r>
              <a:rPr lang="ru-RU" sz="2400" dirty="0"/>
              <a:t> </a:t>
            </a:r>
            <a:r>
              <a:rPr lang="ru-RU" sz="2400" dirty="0" err="1"/>
              <a:t>умови</a:t>
            </a:r>
            <a:r>
              <a:rPr lang="ru-RU" sz="2400" dirty="0"/>
              <a:t> для </a:t>
            </a:r>
            <a:r>
              <a:rPr lang="ru-RU" sz="2400" dirty="0" err="1"/>
              <a:t>залучення</a:t>
            </a:r>
            <a:r>
              <a:rPr lang="ru-RU" sz="2400" dirty="0"/>
              <a:t> нового </a:t>
            </a:r>
            <a:r>
              <a:rPr lang="ru-RU" sz="2400" dirty="0" err="1"/>
              <a:t>бізнесу</a:t>
            </a:r>
            <a:r>
              <a:rPr lang="ru-RU" sz="2400" dirty="0"/>
              <a:t> на </a:t>
            </a:r>
            <a:r>
              <a:rPr lang="ru-RU" sz="2400" dirty="0" err="1"/>
              <a:t>територію</a:t>
            </a:r>
            <a:r>
              <a:rPr lang="ru-RU" sz="2400" dirty="0"/>
              <a:t> та </a:t>
            </a:r>
            <a:r>
              <a:rPr lang="ru-RU" sz="2400" dirty="0" err="1"/>
              <a:t>інвестицій</a:t>
            </a:r>
            <a:r>
              <a:rPr lang="ru-RU" sz="2400" dirty="0"/>
              <a:t> для </a:t>
            </a:r>
            <a:r>
              <a:rPr lang="ru-RU" sz="2400" dirty="0" err="1"/>
              <a:t>компаній</a:t>
            </a:r>
            <a:r>
              <a:rPr lang="ru-RU" sz="2400" dirty="0"/>
              <a:t>.</a:t>
            </a:r>
            <a:endParaRPr lang="ru-UA" sz="2400" dirty="0"/>
          </a:p>
        </p:txBody>
      </p:sp>
      <p:sp>
        <p:nvSpPr>
          <p:cNvPr id="5" name="Дата 4">
            <a:extLst>
              <a:ext uri="{FF2B5EF4-FFF2-40B4-BE49-F238E27FC236}">
                <a16:creationId xmlns:a16="http://schemas.microsoft.com/office/drawing/2014/main" id="{65697600-5F3D-8742-A982-42DD7DAF3E18}"/>
              </a:ext>
            </a:extLst>
          </p:cNvPr>
          <p:cNvSpPr>
            <a:spLocks noGrp="1"/>
          </p:cNvSpPr>
          <p:nvPr>
            <p:ph type="dt" sz="half" idx="10"/>
          </p:nvPr>
        </p:nvSpPr>
        <p:spPr/>
        <p:txBody>
          <a:bodyPr/>
          <a:lstStyle/>
          <a:p>
            <a:fld id="{16D65030-1F64-7C44-B308-B529B945E965}" type="datetime1">
              <a:rPr lang="ru-RU" smtClean="0"/>
              <a:t>10.10.2025</a:t>
            </a:fld>
            <a:endParaRPr lang="ru-UA"/>
          </a:p>
        </p:txBody>
      </p:sp>
      <p:sp>
        <p:nvSpPr>
          <p:cNvPr id="7" name="Нижний колонтитул 6">
            <a:extLst>
              <a:ext uri="{FF2B5EF4-FFF2-40B4-BE49-F238E27FC236}">
                <a16:creationId xmlns:a16="http://schemas.microsoft.com/office/drawing/2014/main" id="{3599201F-F73B-EE4F-8D3F-E67697344F31}"/>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F994E5C7-0F99-164F-A7CA-0B8EFAC548BB}"/>
              </a:ext>
            </a:extLst>
          </p:cNvPr>
          <p:cNvSpPr>
            <a:spLocks noGrp="1"/>
          </p:cNvSpPr>
          <p:nvPr>
            <p:ph type="sldNum" sz="quarter" idx="12"/>
          </p:nvPr>
        </p:nvSpPr>
        <p:spPr/>
        <p:txBody>
          <a:bodyPr/>
          <a:lstStyle/>
          <a:p>
            <a:fld id="{F553EFBA-7824-AA44-BC0C-2574B54A2861}" type="slidenum">
              <a:rPr lang="ru-UA" smtClean="0"/>
              <a:t>47</a:t>
            </a:fld>
            <a:endParaRPr lang="ru-UA"/>
          </a:p>
        </p:txBody>
      </p:sp>
    </p:spTree>
    <p:extLst>
      <p:ext uri="{BB962C8B-B14F-4D97-AF65-F5344CB8AC3E}">
        <p14:creationId xmlns:p14="http://schemas.microsoft.com/office/powerpoint/2010/main" val="1693063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2D591A5-7782-6F57-F03E-F2C29646DFAD}"/>
              </a:ext>
            </a:extLst>
          </p:cNvPr>
          <p:cNvSpPr/>
          <p:nvPr/>
        </p:nvSpPr>
        <p:spPr>
          <a:xfrm>
            <a:off x="938151" y="546265"/>
            <a:ext cx="10070275" cy="5262979"/>
          </a:xfrm>
          <a:prstGeom prst="rect">
            <a:avLst/>
          </a:prstGeom>
        </p:spPr>
        <p:txBody>
          <a:bodyPr wrap="square">
            <a:spAutoFit/>
          </a:bodyPr>
          <a:lstStyle/>
          <a:p>
            <a:r>
              <a:rPr lang="ru-RU" sz="2800" dirty="0"/>
              <a:t>За </a:t>
            </a:r>
            <a:r>
              <a:rPr lang="ru-RU" sz="2800" dirty="0" err="1"/>
              <a:t>чинниками</a:t>
            </a:r>
            <a:r>
              <a:rPr lang="ru-RU" sz="2800" dirty="0"/>
              <a:t> </a:t>
            </a:r>
            <a:r>
              <a:rPr lang="ru-RU" sz="2800" dirty="0" err="1"/>
              <a:t>ведення</a:t>
            </a:r>
            <a:r>
              <a:rPr lang="ru-RU" sz="2800" dirty="0"/>
              <a:t> </a:t>
            </a:r>
            <a:r>
              <a:rPr lang="ru-RU" sz="2800" dirty="0" err="1"/>
              <a:t>бізнесу</a:t>
            </a:r>
            <a:r>
              <a:rPr lang="ru-RU" sz="2800" dirty="0"/>
              <a:t>: </a:t>
            </a:r>
          </a:p>
          <a:p>
            <a:endParaRPr lang="ru-RU" sz="2800" dirty="0"/>
          </a:p>
          <a:p>
            <a:pPr marL="457200" indent="-457200">
              <a:buFontTx/>
              <a:buChar char="-"/>
            </a:pPr>
            <a:r>
              <a:rPr lang="ru-RU" sz="2800" dirty="0" err="1"/>
              <a:t>Розвиток</a:t>
            </a:r>
            <a:r>
              <a:rPr lang="ru-RU" sz="2800" dirty="0"/>
              <a:t> </a:t>
            </a:r>
            <a:r>
              <a:rPr lang="ru-RU" sz="2800" dirty="0" err="1"/>
              <a:t>людського</a:t>
            </a:r>
            <a:r>
              <a:rPr lang="ru-RU" sz="2800" dirty="0"/>
              <a:t> </a:t>
            </a:r>
            <a:r>
              <a:rPr lang="ru-RU" sz="2800" dirty="0" err="1"/>
              <a:t>капіталу</a:t>
            </a:r>
            <a:r>
              <a:rPr lang="ru-RU" sz="2800" dirty="0"/>
              <a:t> — </a:t>
            </a:r>
            <a:r>
              <a:rPr lang="ru-RU" sz="2800" dirty="0" err="1"/>
              <a:t>інструменти</a:t>
            </a:r>
            <a:r>
              <a:rPr lang="ru-RU" sz="2800" dirty="0"/>
              <a:t>, </a:t>
            </a:r>
            <a:r>
              <a:rPr lang="ru-RU" sz="2800" dirty="0" err="1"/>
              <a:t>націлені</a:t>
            </a:r>
            <a:r>
              <a:rPr lang="ru-RU" sz="2800" dirty="0"/>
              <a:t> на </a:t>
            </a:r>
            <a:r>
              <a:rPr lang="ru-RU" sz="2800" dirty="0" err="1"/>
              <a:t>підвищення</a:t>
            </a:r>
            <a:r>
              <a:rPr lang="ru-RU" sz="2800" dirty="0"/>
              <a:t> </a:t>
            </a:r>
            <a:r>
              <a:rPr lang="ru-RU" sz="2800" dirty="0" err="1"/>
              <a:t>рівня</a:t>
            </a:r>
            <a:r>
              <a:rPr lang="ru-RU" sz="2800" dirty="0"/>
              <a:t> </a:t>
            </a:r>
            <a:r>
              <a:rPr lang="ru-RU" sz="2800" dirty="0" err="1"/>
              <a:t>компетентності</a:t>
            </a:r>
            <a:r>
              <a:rPr lang="ru-RU" sz="2800" dirty="0"/>
              <a:t> </a:t>
            </a:r>
            <a:r>
              <a:rPr lang="ru-RU" sz="2800" dirty="0" err="1"/>
              <a:t>працівників</a:t>
            </a:r>
            <a:r>
              <a:rPr lang="ru-RU" sz="2800" dirty="0"/>
              <a:t>, </a:t>
            </a:r>
            <a:r>
              <a:rPr lang="ru-RU" sz="2800" dirty="0" err="1"/>
              <a:t>розвиток</a:t>
            </a:r>
            <a:r>
              <a:rPr lang="ru-RU" sz="2800" dirty="0"/>
              <a:t> </a:t>
            </a:r>
            <a:r>
              <a:rPr lang="ru-RU" sz="2800" dirty="0" err="1"/>
              <a:t>їхніх</a:t>
            </a:r>
            <a:r>
              <a:rPr lang="ru-RU" sz="2800" dirty="0"/>
              <a:t> </a:t>
            </a:r>
            <a:r>
              <a:rPr lang="ru-RU" sz="2800" dirty="0" err="1"/>
              <a:t>навичок</a:t>
            </a:r>
            <a:r>
              <a:rPr lang="ru-RU" sz="2800" dirty="0"/>
              <a:t> і </a:t>
            </a:r>
            <a:r>
              <a:rPr lang="ru-RU" sz="2800" dirty="0" err="1"/>
              <a:t>зменшення</a:t>
            </a:r>
            <a:r>
              <a:rPr lang="ru-RU" sz="2800" dirty="0"/>
              <a:t> </a:t>
            </a:r>
            <a:r>
              <a:rPr lang="ru-RU" sz="2800" dirty="0" err="1"/>
              <a:t>міграції</a:t>
            </a:r>
            <a:r>
              <a:rPr lang="ru-RU" sz="2800" dirty="0"/>
              <a:t> </a:t>
            </a:r>
            <a:r>
              <a:rPr lang="ru-RU" sz="2800" dirty="0" err="1"/>
              <a:t>робочої</a:t>
            </a:r>
            <a:r>
              <a:rPr lang="ru-RU" sz="2800" dirty="0"/>
              <a:t> </a:t>
            </a:r>
            <a:r>
              <a:rPr lang="ru-RU" sz="2800" dirty="0" err="1"/>
              <a:t>сили</a:t>
            </a:r>
            <a:r>
              <a:rPr lang="ru-RU" sz="2800" dirty="0"/>
              <a:t>. </a:t>
            </a:r>
          </a:p>
          <a:p>
            <a:pPr marL="457200" indent="-457200">
              <a:buFontTx/>
              <a:buChar char="-"/>
            </a:pPr>
            <a:r>
              <a:rPr lang="ru-RU" sz="2800" dirty="0"/>
              <a:t> </a:t>
            </a:r>
            <a:r>
              <a:rPr lang="ru-RU" sz="2800" dirty="0" err="1"/>
              <a:t>Привабливість</a:t>
            </a:r>
            <a:r>
              <a:rPr lang="ru-RU" sz="2800" dirty="0"/>
              <a:t> </a:t>
            </a:r>
            <a:r>
              <a:rPr lang="ru-RU" sz="2800" dirty="0" err="1"/>
              <a:t>території</a:t>
            </a:r>
            <a:r>
              <a:rPr lang="ru-RU" sz="2800" dirty="0"/>
              <a:t> — </a:t>
            </a:r>
            <a:r>
              <a:rPr lang="ru-RU" sz="2800" dirty="0" err="1"/>
              <a:t>інструменти</a:t>
            </a:r>
            <a:r>
              <a:rPr lang="ru-RU" sz="2800" dirty="0"/>
              <a:t> для </a:t>
            </a:r>
            <a:r>
              <a:rPr lang="ru-RU" sz="2800" dirty="0" err="1"/>
              <a:t>підвищення</a:t>
            </a:r>
            <a:r>
              <a:rPr lang="ru-RU" sz="2800" dirty="0"/>
              <a:t> </a:t>
            </a:r>
            <a:r>
              <a:rPr lang="ru-RU" sz="2800" dirty="0" err="1"/>
              <a:t>якості</a:t>
            </a:r>
            <a:r>
              <a:rPr lang="ru-RU" sz="2800" dirty="0"/>
              <a:t> </a:t>
            </a:r>
            <a:r>
              <a:rPr lang="ru-RU" sz="2800" dirty="0" err="1"/>
              <a:t>інфраструктури</a:t>
            </a:r>
            <a:r>
              <a:rPr lang="ru-RU" sz="2800" dirty="0"/>
              <a:t> та </a:t>
            </a:r>
            <a:r>
              <a:rPr lang="ru-RU" sz="2800" dirty="0" err="1"/>
              <a:t>громадських</a:t>
            </a:r>
            <a:r>
              <a:rPr lang="ru-RU" sz="2800" dirty="0"/>
              <a:t> </a:t>
            </a:r>
            <a:r>
              <a:rPr lang="ru-RU" sz="2800" dirty="0" err="1"/>
              <a:t>просторів</a:t>
            </a:r>
            <a:r>
              <a:rPr lang="ru-RU" sz="2800" dirty="0"/>
              <a:t>, а </a:t>
            </a:r>
            <a:r>
              <a:rPr lang="ru-RU" sz="2800" dirty="0" err="1"/>
              <a:t>також</a:t>
            </a:r>
            <a:r>
              <a:rPr lang="ru-RU" sz="2800" dirty="0"/>
              <a:t> </a:t>
            </a:r>
            <a:r>
              <a:rPr lang="ru-RU" sz="2800" dirty="0" err="1"/>
              <a:t>збереження</a:t>
            </a:r>
            <a:r>
              <a:rPr lang="ru-RU" sz="2800" dirty="0"/>
              <a:t> </a:t>
            </a:r>
            <a:r>
              <a:rPr lang="ru-RU" sz="2800" dirty="0" err="1"/>
              <a:t>довкілля</a:t>
            </a:r>
            <a:r>
              <a:rPr lang="ru-RU" sz="2800" dirty="0"/>
              <a:t>. </a:t>
            </a:r>
          </a:p>
          <a:p>
            <a:pPr marL="457200" indent="-457200">
              <a:buFontTx/>
              <a:buChar char="-"/>
            </a:pPr>
            <a:r>
              <a:rPr lang="ru-RU" sz="2800" dirty="0"/>
              <a:t> Доступ до </a:t>
            </a:r>
            <a:r>
              <a:rPr lang="ru-RU" sz="2800" dirty="0" err="1"/>
              <a:t>фінансування</a:t>
            </a:r>
            <a:r>
              <a:rPr lang="ru-RU" sz="2800" dirty="0"/>
              <a:t> — </a:t>
            </a:r>
            <a:r>
              <a:rPr lang="ru-RU" sz="2800" dirty="0" err="1"/>
              <a:t>інструменти</a:t>
            </a:r>
            <a:r>
              <a:rPr lang="ru-RU" sz="2800" dirty="0"/>
              <a:t>, </a:t>
            </a:r>
            <a:r>
              <a:rPr lang="ru-RU" sz="2800" dirty="0" err="1"/>
              <a:t>що</a:t>
            </a:r>
            <a:r>
              <a:rPr lang="ru-RU" sz="2800" dirty="0"/>
              <a:t> </a:t>
            </a:r>
            <a:r>
              <a:rPr lang="ru-RU" sz="2800" dirty="0" err="1"/>
              <a:t>полегшують</a:t>
            </a:r>
            <a:r>
              <a:rPr lang="ru-RU" sz="2800" dirty="0"/>
              <a:t> доступ </a:t>
            </a:r>
            <a:r>
              <a:rPr lang="ru-RU" sz="2800" dirty="0" err="1"/>
              <a:t>діючого</a:t>
            </a:r>
            <a:r>
              <a:rPr lang="ru-RU" sz="2800" dirty="0"/>
              <a:t> </a:t>
            </a:r>
            <a:r>
              <a:rPr lang="ru-RU" sz="2800" dirty="0" err="1"/>
              <a:t>бізнесу</a:t>
            </a:r>
            <a:r>
              <a:rPr lang="ru-RU" sz="2800" dirty="0"/>
              <a:t> до </a:t>
            </a:r>
            <a:r>
              <a:rPr lang="ru-RU" sz="2800" dirty="0" err="1"/>
              <a:t>фінансових</a:t>
            </a:r>
            <a:r>
              <a:rPr lang="ru-RU" sz="2800" dirty="0"/>
              <a:t> </a:t>
            </a:r>
            <a:r>
              <a:rPr lang="ru-RU" sz="2800" dirty="0" err="1"/>
              <a:t>ресурсів</a:t>
            </a:r>
            <a:r>
              <a:rPr lang="ru-RU" sz="2800" dirty="0"/>
              <a:t>, </a:t>
            </a:r>
            <a:r>
              <a:rPr lang="ru-RU" sz="2800" dirty="0" err="1"/>
              <a:t>наявних</a:t>
            </a:r>
            <a:r>
              <a:rPr lang="ru-RU" sz="2800" dirty="0"/>
              <a:t> на ринку.</a:t>
            </a:r>
            <a:endParaRPr lang="ru-UA" sz="2800" dirty="0"/>
          </a:p>
        </p:txBody>
      </p:sp>
      <p:sp>
        <p:nvSpPr>
          <p:cNvPr id="5" name="Дата 4">
            <a:extLst>
              <a:ext uri="{FF2B5EF4-FFF2-40B4-BE49-F238E27FC236}">
                <a16:creationId xmlns:a16="http://schemas.microsoft.com/office/drawing/2014/main" id="{056AB41A-CFD0-C544-9BB2-6A5FB2067088}"/>
              </a:ext>
            </a:extLst>
          </p:cNvPr>
          <p:cNvSpPr>
            <a:spLocks noGrp="1"/>
          </p:cNvSpPr>
          <p:nvPr>
            <p:ph type="dt" sz="half" idx="10"/>
          </p:nvPr>
        </p:nvSpPr>
        <p:spPr/>
        <p:txBody>
          <a:bodyPr/>
          <a:lstStyle/>
          <a:p>
            <a:fld id="{4ECB4512-CF75-AA43-8279-6B9DA7854A0E}" type="datetime1">
              <a:rPr lang="ru-RU" smtClean="0"/>
              <a:t>10.10.2025</a:t>
            </a:fld>
            <a:endParaRPr lang="ru-UA"/>
          </a:p>
        </p:txBody>
      </p:sp>
      <p:sp>
        <p:nvSpPr>
          <p:cNvPr id="7" name="Нижний колонтитул 6">
            <a:extLst>
              <a:ext uri="{FF2B5EF4-FFF2-40B4-BE49-F238E27FC236}">
                <a16:creationId xmlns:a16="http://schemas.microsoft.com/office/drawing/2014/main" id="{2339B175-7074-7641-A0CC-D425056648A0}"/>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1069F216-A086-2D49-95CB-967354DE39AE}"/>
              </a:ext>
            </a:extLst>
          </p:cNvPr>
          <p:cNvSpPr>
            <a:spLocks noGrp="1"/>
          </p:cNvSpPr>
          <p:nvPr>
            <p:ph type="sldNum" sz="quarter" idx="12"/>
          </p:nvPr>
        </p:nvSpPr>
        <p:spPr/>
        <p:txBody>
          <a:bodyPr/>
          <a:lstStyle/>
          <a:p>
            <a:fld id="{F553EFBA-7824-AA44-BC0C-2574B54A2861}" type="slidenum">
              <a:rPr lang="ru-UA" smtClean="0"/>
              <a:t>48</a:t>
            </a:fld>
            <a:endParaRPr lang="ru-UA"/>
          </a:p>
        </p:txBody>
      </p:sp>
    </p:spTree>
    <p:extLst>
      <p:ext uri="{BB962C8B-B14F-4D97-AF65-F5344CB8AC3E}">
        <p14:creationId xmlns:p14="http://schemas.microsoft.com/office/powerpoint/2010/main" val="3173922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B202C5A-EF33-1745-7912-89D3587682ED}"/>
              </a:ext>
            </a:extLst>
          </p:cNvPr>
          <p:cNvPicPr>
            <a:picLocks noChangeAspect="1"/>
          </p:cNvPicPr>
          <p:nvPr/>
        </p:nvPicPr>
        <p:blipFill>
          <a:blip r:embed="rId2"/>
          <a:stretch>
            <a:fillRect/>
          </a:stretch>
        </p:blipFill>
        <p:spPr>
          <a:xfrm>
            <a:off x="807522" y="171450"/>
            <a:ext cx="10521538" cy="6515100"/>
          </a:xfrm>
          <a:prstGeom prst="rect">
            <a:avLst/>
          </a:prstGeom>
        </p:spPr>
      </p:pic>
      <p:sp>
        <p:nvSpPr>
          <p:cNvPr id="4" name="Дата 3">
            <a:extLst>
              <a:ext uri="{FF2B5EF4-FFF2-40B4-BE49-F238E27FC236}">
                <a16:creationId xmlns:a16="http://schemas.microsoft.com/office/drawing/2014/main" id="{24E216EF-71EE-1A4C-A4EC-C7C40EB700C1}"/>
              </a:ext>
            </a:extLst>
          </p:cNvPr>
          <p:cNvSpPr>
            <a:spLocks noGrp="1"/>
          </p:cNvSpPr>
          <p:nvPr>
            <p:ph type="dt" sz="half" idx="10"/>
          </p:nvPr>
        </p:nvSpPr>
        <p:spPr/>
        <p:txBody>
          <a:bodyPr/>
          <a:lstStyle/>
          <a:p>
            <a:fld id="{8D161C78-8F71-0548-9EDC-E8AAF33CE958}" type="datetime1">
              <a:rPr lang="ru-RU" smtClean="0"/>
              <a:t>10.10.2025</a:t>
            </a:fld>
            <a:endParaRPr lang="ru-UA"/>
          </a:p>
        </p:txBody>
      </p:sp>
      <p:sp>
        <p:nvSpPr>
          <p:cNvPr id="7" name="Нижний колонтитул 6">
            <a:extLst>
              <a:ext uri="{FF2B5EF4-FFF2-40B4-BE49-F238E27FC236}">
                <a16:creationId xmlns:a16="http://schemas.microsoft.com/office/drawing/2014/main" id="{BB386DD7-28F2-394A-821F-B02BE699CE92}"/>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F00551DE-4850-9745-BC3A-F88E0D3D9A44}"/>
              </a:ext>
            </a:extLst>
          </p:cNvPr>
          <p:cNvSpPr>
            <a:spLocks noGrp="1"/>
          </p:cNvSpPr>
          <p:nvPr>
            <p:ph type="sldNum" sz="quarter" idx="12"/>
          </p:nvPr>
        </p:nvSpPr>
        <p:spPr/>
        <p:txBody>
          <a:bodyPr/>
          <a:lstStyle/>
          <a:p>
            <a:fld id="{F553EFBA-7824-AA44-BC0C-2574B54A2861}" type="slidenum">
              <a:rPr lang="ru-UA" smtClean="0"/>
              <a:t>49</a:t>
            </a:fld>
            <a:endParaRPr lang="ru-UA"/>
          </a:p>
        </p:txBody>
      </p:sp>
    </p:spTree>
    <p:extLst>
      <p:ext uri="{BB962C8B-B14F-4D97-AF65-F5344CB8AC3E}">
        <p14:creationId xmlns:p14="http://schemas.microsoft.com/office/powerpoint/2010/main" val="796024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AC20FB8-4594-B1B2-B3B5-67D8DD42B37D}"/>
              </a:ext>
            </a:extLst>
          </p:cNvPr>
          <p:cNvSpPr>
            <a:spLocks noGrp="1"/>
          </p:cNvSpPr>
          <p:nvPr>
            <p:ph idx="1"/>
          </p:nvPr>
        </p:nvSpPr>
        <p:spPr>
          <a:xfrm>
            <a:off x="838200" y="819397"/>
            <a:ext cx="8372707" cy="3336967"/>
          </a:xfrm>
        </p:spPr>
        <p:txBody>
          <a:bodyPr>
            <a:normAutofit fontScale="92500" lnSpcReduction="10000"/>
          </a:bodyPr>
          <a:lstStyle/>
          <a:p>
            <a:pPr algn="just" fontAlgn="base"/>
            <a:r>
              <a:rPr lang="ru-RU" dirty="0"/>
              <a:t>Уряд </a:t>
            </a:r>
            <a:r>
              <a:rPr lang="ru-RU" dirty="0" err="1"/>
              <a:t>вжив</a:t>
            </a:r>
            <a:r>
              <a:rPr lang="ru-RU" dirty="0"/>
              <a:t> </a:t>
            </a:r>
            <a:r>
              <a:rPr lang="ru-RU" dirty="0" err="1"/>
              <a:t>певних</a:t>
            </a:r>
            <a:r>
              <a:rPr lang="ru-RU" dirty="0"/>
              <a:t> </a:t>
            </a:r>
            <a:r>
              <a:rPr lang="ru-RU" dirty="0" err="1"/>
              <a:t>заходів</a:t>
            </a:r>
            <a:r>
              <a:rPr lang="ru-RU" dirty="0"/>
              <a:t> для </a:t>
            </a:r>
            <a:r>
              <a:rPr lang="ru-RU" dirty="0" err="1"/>
              <a:t>збереження</a:t>
            </a:r>
            <a:r>
              <a:rPr lang="ru-RU" dirty="0"/>
              <a:t> </a:t>
            </a:r>
            <a:r>
              <a:rPr lang="ru-RU" dirty="0" err="1"/>
              <a:t>зайнятості</a:t>
            </a:r>
            <a:r>
              <a:rPr lang="ru-RU" dirty="0"/>
              <a:t>. </a:t>
            </a:r>
            <a:r>
              <a:rPr lang="ru-RU" dirty="0" err="1"/>
              <a:t>Зокрема</a:t>
            </a:r>
            <a:r>
              <a:rPr lang="ru-RU" dirty="0"/>
              <a:t>, </a:t>
            </a:r>
            <a:r>
              <a:rPr lang="ru-RU" dirty="0" err="1"/>
              <a:t>призупинення</a:t>
            </a:r>
            <a:r>
              <a:rPr lang="ru-RU" dirty="0"/>
              <a:t> </a:t>
            </a:r>
            <a:r>
              <a:rPr lang="ru-RU" dirty="0" err="1"/>
              <a:t>дії</a:t>
            </a:r>
            <a:r>
              <a:rPr lang="ru-RU" dirty="0"/>
              <a:t> </a:t>
            </a:r>
            <a:r>
              <a:rPr lang="ru-RU" dirty="0" err="1"/>
              <a:t>трудових</a:t>
            </a:r>
            <a:r>
              <a:rPr lang="ru-RU" dirty="0"/>
              <a:t> </a:t>
            </a:r>
            <a:r>
              <a:rPr lang="ru-RU" dirty="0" err="1"/>
              <a:t>договорів</a:t>
            </a:r>
            <a:r>
              <a:rPr lang="ru-RU" dirty="0"/>
              <a:t> </a:t>
            </a:r>
            <a:r>
              <a:rPr lang="ru-RU" dirty="0" err="1"/>
              <a:t>або</a:t>
            </a:r>
            <a:r>
              <a:rPr lang="ru-RU" dirty="0"/>
              <a:t> </a:t>
            </a:r>
            <a:r>
              <a:rPr lang="ru-RU" dirty="0" err="1"/>
              <a:t>оголошення</a:t>
            </a:r>
            <a:r>
              <a:rPr lang="ru-RU" dirty="0"/>
              <a:t> простою </a:t>
            </a:r>
            <a:r>
              <a:rPr lang="ru-RU" dirty="0" err="1"/>
              <a:t>дозволяється</a:t>
            </a:r>
            <a:r>
              <a:rPr lang="ru-RU" dirty="0"/>
              <a:t> </a:t>
            </a:r>
            <a:r>
              <a:rPr lang="ru-RU" dirty="0" err="1"/>
              <a:t>із</a:t>
            </a:r>
            <a:r>
              <a:rPr lang="ru-RU" dirty="0"/>
              <a:t> </a:t>
            </a:r>
            <a:r>
              <a:rPr lang="ru-RU" dirty="0" err="1"/>
              <a:t>збереженням</a:t>
            </a:r>
            <a:r>
              <a:rPr lang="ru-RU" dirty="0"/>
              <a:t> </a:t>
            </a:r>
            <a:r>
              <a:rPr lang="ru-RU" dirty="0" err="1"/>
              <a:t>зарплати</a:t>
            </a:r>
            <a:r>
              <a:rPr lang="ru-RU" dirty="0"/>
              <a:t> на </a:t>
            </a:r>
            <a:r>
              <a:rPr lang="ru-RU" dirty="0" err="1"/>
              <a:t>рівні</a:t>
            </a:r>
            <a:r>
              <a:rPr lang="ru-RU" dirty="0"/>
              <a:t> не </a:t>
            </a:r>
            <a:r>
              <a:rPr lang="ru-RU" dirty="0" err="1"/>
              <a:t>нижче</a:t>
            </a:r>
            <a:r>
              <a:rPr lang="ru-RU" dirty="0"/>
              <a:t> </a:t>
            </a:r>
            <a:r>
              <a:rPr lang="ru-RU" dirty="0" err="1"/>
              <a:t>двох</a:t>
            </a:r>
            <a:r>
              <a:rPr lang="ru-RU" dirty="0"/>
              <a:t> третин </a:t>
            </a:r>
            <a:r>
              <a:rPr lang="ru-RU" dirty="0" err="1"/>
              <a:t>середнього</a:t>
            </a:r>
            <a:r>
              <a:rPr lang="ru-RU" dirty="0"/>
              <a:t> доходу </a:t>
            </a:r>
            <a:r>
              <a:rPr lang="ru-RU" dirty="0" err="1"/>
              <a:t>працівника</a:t>
            </a:r>
            <a:r>
              <a:rPr lang="ru-RU" dirty="0"/>
              <a:t>.</a:t>
            </a:r>
          </a:p>
          <a:p>
            <a:pPr algn="just" fontAlgn="base"/>
            <a:r>
              <a:rPr lang="ru-RU" dirty="0" err="1"/>
              <a:t>Проте</a:t>
            </a:r>
            <a:r>
              <a:rPr lang="ru-RU" dirty="0"/>
              <a:t> </a:t>
            </a:r>
            <a:r>
              <a:rPr lang="ru-RU" dirty="0" err="1"/>
              <a:t>наразі</a:t>
            </a:r>
            <a:r>
              <a:rPr lang="ru-RU" dirty="0"/>
              <a:t> </a:t>
            </a:r>
            <a:r>
              <a:rPr lang="ru-RU" dirty="0" err="1"/>
              <a:t>відсутня</a:t>
            </a:r>
            <a:r>
              <a:rPr lang="ru-RU" dirty="0"/>
              <a:t> </a:t>
            </a:r>
            <a:r>
              <a:rPr lang="ru-RU" dirty="0" err="1"/>
              <a:t>фінансова</a:t>
            </a:r>
            <a:r>
              <a:rPr lang="ru-RU" dirty="0"/>
              <a:t> </a:t>
            </a:r>
            <a:r>
              <a:rPr lang="ru-RU" dirty="0" err="1"/>
              <a:t>підтримка</a:t>
            </a:r>
            <a:r>
              <a:rPr lang="ru-RU" dirty="0"/>
              <a:t> </a:t>
            </a:r>
            <a:r>
              <a:rPr lang="ru-RU" dirty="0" err="1"/>
              <a:t>приватних</a:t>
            </a:r>
            <a:r>
              <a:rPr lang="ru-RU" dirty="0"/>
              <a:t> </a:t>
            </a:r>
            <a:r>
              <a:rPr lang="ru-RU" dirty="0" err="1"/>
              <a:t>роботодавців</a:t>
            </a:r>
            <a:r>
              <a:rPr lang="ru-RU" dirty="0"/>
              <a:t> за </a:t>
            </a:r>
            <a:r>
              <a:rPr lang="ru-RU" dirty="0" err="1"/>
              <a:t>винятком</a:t>
            </a:r>
            <a:r>
              <a:rPr lang="ru-RU" dirty="0"/>
              <a:t> </a:t>
            </a:r>
            <a:r>
              <a:rPr lang="ru-RU" dirty="0" err="1"/>
              <a:t>одноразової</a:t>
            </a:r>
            <a:r>
              <a:rPr lang="ru-RU" dirty="0"/>
              <a:t> </a:t>
            </a:r>
            <a:r>
              <a:rPr lang="ru-RU" dirty="0">
                <a:hlinkClick r:id="rId2"/>
              </a:rPr>
              <a:t>виплати</a:t>
            </a:r>
            <a:r>
              <a:rPr lang="ru-RU" dirty="0"/>
              <a:t> 6 500 </a:t>
            </a:r>
            <a:r>
              <a:rPr lang="ru-RU" dirty="0" err="1"/>
              <a:t>грн</a:t>
            </a:r>
            <a:r>
              <a:rPr lang="ru-RU" dirty="0"/>
              <a:t> (190 </a:t>
            </a:r>
            <a:r>
              <a:rPr lang="ru-RU" dirty="0" err="1"/>
              <a:t>євро</a:t>
            </a:r>
            <a:r>
              <a:rPr lang="ru-RU" dirty="0"/>
              <a:t>). Вони </a:t>
            </a:r>
            <a:r>
              <a:rPr lang="ru-RU" dirty="0" err="1"/>
              <a:t>продовжують</a:t>
            </a:r>
            <a:r>
              <a:rPr lang="ru-RU" dirty="0"/>
              <a:t> </a:t>
            </a:r>
            <a:r>
              <a:rPr lang="ru-RU" dirty="0" err="1"/>
              <a:t>виплачувати</a:t>
            </a:r>
            <a:r>
              <a:rPr lang="ru-RU" dirty="0"/>
              <a:t> зарплату де-факто </a:t>
            </a:r>
            <a:r>
              <a:rPr lang="ru-RU" dirty="0" err="1"/>
              <a:t>непрацюючим</a:t>
            </a:r>
            <a:r>
              <a:rPr lang="ru-RU" dirty="0"/>
              <a:t> </a:t>
            </a:r>
            <a:r>
              <a:rPr lang="ru-RU" dirty="0" err="1"/>
              <a:t>робітникам</a:t>
            </a:r>
            <a:r>
              <a:rPr lang="ru-RU" dirty="0"/>
              <a:t>.</a:t>
            </a:r>
          </a:p>
          <a:p>
            <a:endParaRPr lang="ru-UA" dirty="0"/>
          </a:p>
        </p:txBody>
      </p:sp>
      <p:sp>
        <p:nvSpPr>
          <p:cNvPr id="5" name="Дата 4">
            <a:extLst>
              <a:ext uri="{FF2B5EF4-FFF2-40B4-BE49-F238E27FC236}">
                <a16:creationId xmlns:a16="http://schemas.microsoft.com/office/drawing/2014/main" id="{B1B3D689-360A-E046-9ECE-590D4CD88A5D}"/>
              </a:ext>
            </a:extLst>
          </p:cNvPr>
          <p:cNvSpPr>
            <a:spLocks noGrp="1"/>
          </p:cNvSpPr>
          <p:nvPr>
            <p:ph type="dt" sz="half" idx="10"/>
          </p:nvPr>
        </p:nvSpPr>
        <p:spPr/>
        <p:txBody>
          <a:bodyPr/>
          <a:lstStyle/>
          <a:p>
            <a:fld id="{1BB0637F-D152-2446-B364-A41C5CEB2679}" type="datetime1">
              <a:rPr lang="ru-RU" smtClean="0"/>
              <a:t>10.10.2025</a:t>
            </a:fld>
            <a:endParaRPr lang="ru-UA"/>
          </a:p>
        </p:txBody>
      </p:sp>
      <p:sp>
        <p:nvSpPr>
          <p:cNvPr id="8" name="Нижний колонтитул 7">
            <a:extLst>
              <a:ext uri="{FF2B5EF4-FFF2-40B4-BE49-F238E27FC236}">
                <a16:creationId xmlns:a16="http://schemas.microsoft.com/office/drawing/2014/main" id="{F5E34A3E-852B-5244-9A2D-D73640D3F5C8}"/>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F21E4670-336B-3A4E-BAE1-F1D1A9A4AB26}"/>
              </a:ext>
            </a:extLst>
          </p:cNvPr>
          <p:cNvSpPr>
            <a:spLocks noGrp="1"/>
          </p:cNvSpPr>
          <p:nvPr>
            <p:ph type="sldNum" sz="quarter" idx="12"/>
          </p:nvPr>
        </p:nvSpPr>
        <p:spPr/>
        <p:txBody>
          <a:bodyPr/>
          <a:lstStyle/>
          <a:p>
            <a:fld id="{F553EFBA-7824-AA44-BC0C-2574B54A2861}" type="slidenum">
              <a:rPr lang="ru-UA" smtClean="0"/>
              <a:t>5</a:t>
            </a:fld>
            <a:endParaRPr lang="ru-UA"/>
          </a:p>
        </p:txBody>
      </p:sp>
      <p:pic>
        <p:nvPicPr>
          <p:cNvPr id="7" name="Рисунок 6">
            <a:extLst>
              <a:ext uri="{FF2B5EF4-FFF2-40B4-BE49-F238E27FC236}">
                <a16:creationId xmlns:a16="http://schemas.microsoft.com/office/drawing/2014/main" id="{D35BFE2D-0826-DA28-F791-0B03483DA096}"/>
              </a:ext>
            </a:extLst>
          </p:cNvPr>
          <p:cNvPicPr>
            <a:picLocks noChangeAspect="1"/>
          </p:cNvPicPr>
          <p:nvPr/>
        </p:nvPicPr>
        <p:blipFill>
          <a:blip r:embed="rId3"/>
          <a:stretch>
            <a:fillRect/>
          </a:stretch>
        </p:blipFill>
        <p:spPr>
          <a:xfrm>
            <a:off x="1321420" y="3692877"/>
            <a:ext cx="4201067" cy="2520640"/>
          </a:xfrm>
          <a:prstGeom prst="rect">
            <a:avLst/>
          </a:prstGeom>
        </p:spPr>
      </p:pic>
    </p:spTree>
    <p:extLst>
      <p:ext uri="{BB962C8B-B14F-4D97-AF65-F5344CB8AC3E}">
        <p14:creationId xmlns:p14="http://schemas.microsoft.com/office/powerpoint/2010/main" val="2051080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8648128-87EE-DA0B-F7FA-301A7DBB070E}"/>
              </a:ext>
            </a:extLst>
          </p:cNvPr>
          <p:cNvSpPr>
            <a:spLocks noGrp="1"/>
          </p:cNvSpPr>
          <p:nvPr>
            <p:ph idx="1"/>
          </p:nvPr>
        </p:nvSpPr>
        <p:spPr>
          <a:xfrm>
            <a:off x="838200" y="356261"/>
            <a:ext cx="9220200" cy="3769690"/>
          </a:xfrm>
        </p:spPr>
        <p:txBody>
          <a:bodyPr>
            <a:normAutofit fontScale="85000" lnSpcReduction="20000"/>
          </a:bodyPr>
          <a:lstStyle/>
          <a:p>
            <a:pPr algn="just"/>
            <a:r>
              <a:rPr lang="ru-RU" b="1" dirty="0" err="1"/>
              <a:t>Грантові</a:t>
            </a:r>
            <a:r>
              <a:rPr lang="ru-RU" b="1" dirty="0"/>
              <a:t> </a:t>
            </a:r>
            <a:r>
              <a:rPr lang="ru-RU" b="1" dirty="0" err="1"/>
              <a:t>інструменти</a:t>
            </a:r>
            <a:r>
              <a:rPr lang="ru-RU" b="1" dirty="0"/>
              <a:t> </a:t>
            </a:r>
            <a:r>
              <a:rPr lang="ru-RU" b="1" dirty="0" err="1"/>
              <a:t>є</a:t>
            </a:r>
            <a:r>
              <a:rPr lang="ru-RU" b="1" dirty="0"/>
              <a:t> </a:t>
            </a:r>
            <a:r>
              <a:rPr lang="ru-RU" b="1" dirty="0" err="1"/>
              <a:t>важливим</a:t>
            </a:r>
            <a:r>
              <a:rPr lang="ru-RU" b="1" dirty="0"/>
              <a:t> </a:t>
            </a:r>
            <a:r>
              <a:rPr lang="ru-RU" b="1" dirty="0" err="1"/>
              <a:t>інструментом</a:t>
            </a:r>
            <a:r>
              <a:rPr lang="ru-RU" b="1" dirty="0"/>
              <a:t> </a:t>
            </a:r>
            <a:r>
              <a:rPr lang="ru-RU" b="1" dirty="0" err="1"/>
              <a:t>підтримки</a:t>
            </a:r>
            <a:r>
              <a:rPr lang="ru-RU" b="1" dirty="0"/>
              <a:t> МЕР. </a:t>
            </a:r>
          </a:p>
          <a:p>
            <a:pPr marL="0" indent="0" algn="just">
              <a:buNone/>
            </a:pPr>
            <a:r>
              <a:rPr lang="ru-RU" dirty="0" err="1"/>
              <a:t>По-перше</a:t>
            </a:r>
            <a:r>
              <a:rPr lang="ru-RU" dirty="0"/>
              <a:t>, </a:t>
            </a:r>
            <a:r>
              <a:rPr lang="ru-RU" dirty="0" err="1"/>
              <a:t>управління</a:t>
            </a:r>
            <a:r>
              <a:rPr lang="ru-RU" dirty="0"/>
              <a:t> фондами </a:t>
            </a:r>
            <a:r>
              <a:rPr lang="ru-RU" dirty="0" err="1"/>
              <a:t>грантових</a:t>
            </a:r>
            <a:r>
              <a:rPr lang="ru-RU" dirty="0"/>
              <a:t> </a:t>
            </a:r>
            <a:r>
              <a:rPr lang="ru-RU" dirty="0" err="1"/>
              <a:t>ресурсів</a:t>
            </a:r>
            <a:r>
              <a:rPr lang="ru-RU" dirty="0"/>
              <a:t> </a:t>
            </a:r>
            <a:r>
              <a:rPr lang="ru-RU" dirty="0" err="1"/>
              <a:t>відбувається</a:t>
            </a:r>
            <a:r>
              <a:rPr lang="ru-RU" dirty="0"/>
              <a:t> в  </a:t>
            </a:r>
            <a:r>
              <a:rPr lang="ru-RU" dirty="0" err="1"/>
              <a:t>такий</a:t>
            </a:r>
            <a:r>
              <a:rPr lang="ru-RU" dirty="0"/>
              <a:t> </a:t>
            </a:r>
            <a:r>
              <a:rPr lang="ru-RU" dirty="0" err="1"/>
              <a:t>спосіб</a:t>
            </a:r>
            <a:r>
              <a:rPr lang="ru-RU" dirty="0"/>
              <a:t>, </a:t>
            </a:r>
            <a:r>
              <a:rPr lang="ru-RU" dirty="0" err="1"/>
              <a:t>що</a:t>
            </a:r>
            <a:r>
              <a:rPr lang="ru-RU" dirty="0"/>
              <a:t> </a:t>
            </a:r>
            <a:r>
              <a:rPr lang="ru-RU" dirty="0" err="1"/>
              <a:t>надає</a:t>
            </a:r>
            <a:r>
              <a:rPr lang="ru-RU" dirty="0"/>
              <a:t> </a:t>
            </a:r>
            <a:r>
              <a:rPr lang="ru-RU" dirty="0" err="1"/>
              <a:t>їм</a:t>
            </a:r>
            <a:r>
              <a:rPr lang="ru-RU" dirty="0"/>
              <a:t> </a:t>
            </a:r>
            <a:r>
              <a:rPr lang="ru-RU" dirty="0" err="1"/>
              <a:t>можливість</a:t>
            </a:r>
            <a:r>
              <a:rPr lang="ru-RU" dirty="0"/>
              <a:t> </a:t>
            </a:r>
            <a:r>
              <a:rPr lang="ru-RU" dirty="0" err="1"/>
              <a:t>гнучко</a:t>
            </a:r>
            <a:r>
              <a:rPr lang="ru-RU" dirty="0"/>
              <a:t> </a:t>
            </a:r>
            <a:r>
              <a:rPr lang="ru-RU" dirty="0" err="1"/>
              <a:t>реагувати</a:t>
            </a:r>
            <a:r>
              <a:rPr lang="ru-RU" dirty="0"/>
              <a:t> на потреби </a:t>
            </a:r>
            <a:r>
              <a:rPr lang="ru-RU" dirty="0" err="1"/>
              <a:t>муніципалітетів</a:t>
            </a:r>
            <a:r>
              <a:rPr lang="ru-RU" dirty="0"/>
              <a:t>, </a:t>
            </a:r>
            <a:r>
              <a:rPr lang="ru-RU" dirty="0" err="1"/>
              <a:t>чого</a:t>
            </a:r>
            <a:r>
              <a:rPr lang="ru-RU" dirty="0"/>
              <a:t> не </a:t>
            </a:r>
            <a:r>
              <a:rPr lang="ru-RU" dirty="0" err="1"/>
              <a:t>вистачає</a:t>
            </a:r>
            <a:r>
              <a:rPr lang="ru-RU" dirty="0"/>
              <a:t> </a:t>
            </a:r>
            <a:r>
              <a:rPr lang="ru-RU" dirty="0" err="1"/>
              <a:t>більшості</a:t>
            </a:r>
            <a:r>
              <a:rPr lang="ru-RU" dirty="0"/>
              <a:t> </a:t>
            </a:r>
            <a:r>
              <a:rPr lang="ru-RU" dirty="0" err="1"/>
              <a:t>державних</a:t>
            </a:r>
            <a:r>
              <a:rPr lang="ru-RU" dirty="0"/>
              <a:t> </a:t>
            </a:r>
            <a:r>
              <a:rPr lang="ru-RU" dirty="0" err="1"/>
              <a:t>програм</a:t>
            </a:r>
            <a:r>
              <a:rPr lang="ru-RU" dirty="0"/>
              <a:t>. </a:t>
            </a:r>
            <a:r>
              <a:rPr lang="ru-RU" dirty="0" err="1"/>
              <a:t>Грантові</a:t>
            </a:r>
            <a:r>
              <a:rPr lang="ru-RU" dirty="0"/>
              <a:t> </a:t>
            </a:r>
            <a:r>
              <a:rPr lang="ru-RU" dirty="0" err="1"/>
              <a:t>програми</a:t>
            </a:r>
            <a:r>
              <a:rPr lang="ru-RU" dirty="0"/>
              <a:t> </a:t>
            </a:r>
            <a:r>
              <a:rPr lang="ru-RU" dirty="0" err="1"/>
              <a:t>можуть</a:t>
            </a:r>
            <a:r>
              <a:rPr lang="ru-RU" dirty="0"/>
              <a:t> </a:t>
            </a:r>
            <a:r>
              <a:rPr lang="ru-RU" dirty="0" err="1"/>
              <a:t>швидко</a:t>
            </a:r>
            <a:r>
              <a:rPr lang="ru-RU" dirty="0"/>
              <a:t> </a:t>
            </a:r>
            <a:r>
              <a:rPr lang="ru-RU" dirty="0" err="1"/>
              <a:t>змінюватися</a:t>
            </a:r>
            <a:r>
              <a:rPr lang="ru-RU" dirty="0"/>
              <a:t>, </a:t>
            </a:r>
            <a:r>
              <a:rPr lang="ru-RU" dirty="0" err="1"/>
              <a:t>реагувати</a:t>
            </a:r>
            <a:r>
              <a:rPr lang="ru-RU" dirty="0"/>
              <a:t> на </a:t>
            </a:r>
            <a:r>
              <a:rPr lang="ru-RU" dirty="0" err="1"/>
              <a:t>ризики</a:t>
            </a:r>
            <a:r>
              <a:rPr lang="ru-RU" dirty="0"/>
              <a:t>, </a:t>
            </a:r>
            <a:r>
              <a:rPr lang="ru-RU" dirty="0" err="1"/>
              <a:t>започатковувати</a:t>
            </a:r>
            <a:r>
              <a:rPr lang="ru-RU" dirty="0"/>
              <a:t> </a:t>
            </a:r>
            <a:r>
              <a:rPr lang="ru-RU" dirty="0" err="1"/>
              <a:t>інновації</a:t>
            </a:r>
            <a:r>
              <a:rPr lang="ru-RU" dirty="0"/>
              <a:t> та </a:t>
            </a:r>
            <a:r>
              <a:rPr lang="ru-RU" dirty="0" err="1"/>
              <a:t>змінювати</a:t>
            </a:r>
            <a:r>
              <a:rPr lang="ru-RU" dirty="0"/>
              <a:t> </a:t>
            </a:r>
            <a:r>
              <a:rPr lang="ru-RU" dirty="0" err="1"/>
              <a:t>традиційні</a:t>
            </a:r>
            <a:r>
              <a:rPr lang="ru-RU" dirty="0"/>
              <a:t> </a:t>
            </a:r>
            <a:r>
              <a:rPr lang="ru-RU" dirty="0" err="1"/>
              <a:t>підходи</a:t>
            </a:r>
            <a:r>
              <a:rPr lang="ru-RU" dirty="0"/>
              <a:t> до МЕР. </a:t>
            </a:r>
          </a:p>
          <a:p>
            <a:pPr marL="0" indent="0" algn="just">
              <a:buNone/>
            </a:pPr>
            <a:r>
              <a:rPr lang="ru-RU" dirty="0" err="1"/>
              <a:t>По-друге</a:t>
            </a:r>
            <a:r>
              <a:rPr lang="ru-RU" dirty="0"/>
              <a:t>, </a:t>
            </a:r>
            <a:r>
              <a:rPr lang="ru-RU" dirty="0" err="1"/>
              <a:t>гранти</a:t>
            </a:r>
            <a:r>
              <a:rPr lang="ru-RU" dirty="0"/>
              <a:t> </a:t>
            </a:r>
            <a:r>
              <a:rPr lang="ru-RU" dirty="0" err="1"/>
              <a:t>від</a:t>
            </a:r>
            <a:r>
              <a:rPr lang="ru-RU" dirty="0"/>
              <a:t> </a:t>
            </a:r>
            <a:r>
              <a:rPr lang="ru-RU" dirty="0" err="1"/>
              <a:t>різноманітних</a:t>
            </a:r>
            <a:r>
              <a:rPr lang="ru-RU" dirty="0"/>
              <a:t> </a:t>
            </a:r>
            <a:r>
              <a:rPr lang="ru-RU" dirty="0" err="1"/>
              <a:t>донорів</a:t>
            </a:r>
            <a:r>
              <a:rPr lang="ru-RU" dirty="0"/>
              <a:t> часто </a:t>
            </a:r>
            <a:r>
              <a:rPr lang="ru-RU" dirty="0" err="1"/>
              <a:t>слугують</a:t>
            </a:r>
            <a:r>
              <a:rPr lang="ru-RU" dirty="0"/>
              <a:t> першим </a:t>
            </a:r>
            <a:r>
              <a:rPr lang="ru-RU" dirty="0" err="1"/>
              <a:t>або</a:t>
            </a:r>
            <a:r>
              <a:rPr lang="ru-RU" dirty="0"/>
              <a:t> </a:t>
            </a:r>
            <a:r>
              <a:rPr lang="ru-RU" dirty="0" err="1"/>
              <a:t>довгостроковим</a:t>
            </a:r>
            <a:r>
              <a:rPr lang="ru-RU" dirty="0"/>
              <a:t> </a:t>
            </a:r>
            <a:r>
              <a:rPr lang="ru-RU" dirty="0" err="1"/>
              <a:t>капіталом</a:t>
            </a:r>
            <a:r>
              <a:rPr lang="ru-RU" dirty="0"/>
              <a:t>, </a:t>
            </a:r>
            <a:r>
              <a:rPr lang="ru-RU" dirty="0" err="1"/>
              <a:t>незалежним</a:t>
            </a:r>
            <a:r>
              <a:rPr lang="ru-RU" dirty="0"/>
              <a:t> </a:t>
            </a:r>
            <a:r>
              <a:rPr lang="ru-RU" dirty="0" err="1"/>
              <a:t>від</a:t>
            </a:r>
            <a:r>
              <a:rPr lang="ru-RU" dirty="0"/>
              <a:t> </a:t>
            </a:r>
            <a:r>
              <a:rPr lang="ru-RU" dirty="0" err="1"/>
              <a:t>політичних</a:t>
            </a:r>
            <a:r>
              <a:rPr lang="ru-RU" dirty="0"/>
              <a:t> і </a:t>
            </a:r>
            <a:r>
              <a:rPr lang="ru-RU" dirty="0" err="1"/>
              <a:t>ринкових</a:t>
            </a:r>
            <a:r>
              <a:rPr lang="ru-RU" dirty="0"/>
              <a:t> сил. </a:t>
            </a:r>
            <a:r>
              <a:rPr lang="ru-RU" dirty="0" err="1"/>
              <a:t>Фонди</a:t>
            </a:r>
            <a:r>
              <a:rPr lang="ru-RU" dirty="0"/>
              <a:t> </a:t>
            </a:r>
            <a:r>
              <a:rPr lang="ru-RU" dirty="0" err="1"/>
              <a:t>мають</a:t>
            </a:r>
            <a:r>
              <a:rPr lang="ru-RU" dirty="0"/>
              <a:t> </a:t>
            </a:r>
            <a:r>
              <a:rPr lang="ru-RU" dirty="0" err="1"/>
              <a:t>довгу</a:t>
            </a:r>
            <a:r>
              <a:rPr lang="ru-RU" dirty="0"/>
              <a:t> </a:t>
            </a:r>
            <a:r>
              <a:rPr lang="ru-RU" dirty="0" err="1"/>
              <a:t>історію</a:t>
            </a:r>
            <a:r>
              <a:rPr lang="ru-RU" dirty="0"/>
              <a:t> </a:t>
            </a:r>
            <a:r>
              <a:rPr lang="ru-RU" dirty="0" err="1"/>
              <a:t>фінансування</a:t>
            </a:r>
            <a:r>
              <a:rPr lang="ru-RU" dirty="0"/>
              <a:t> </a:t>
            </a:r>
            <a:r>
              <a:rPr lang="ru-RU" dirty="0" err="1"/>
              <a:t>ініціатив</a:t>
            </a:r>
            <a:r>
              <a:rPr lang="ru-RU" dirty="0"/>
              <a:t> МЕР, і </a:t>
            </a:r>
            <a:r>
              <a:rPr lang="ru-RU" dirty="0" err="1"/>
              <a:t>дедалі</a:t>
            </a:r>
            <a:r>
              <a:rPr lang="ru-RU" dirty="0"/>
              <a:t> </a:t>
            </a:r>
            <a:r>
              <a:rPr lang="ru-RU" dirty="0" err="1"/>
              <a:t>більше</a:t>
            </a:r>
            <a:r>
              <a:rPr lang="ru-RU" dirty="0"/>
              <a:t> </a:t>
            </a:r>
            <a:r>
              <a:rPr lang="ru-RU" dirty="0" err="1"/>
              <a:t>донорів</a:t>
            </a:r>
            <a:r>
              <a:rPr lang="ru-RU" dirty="0"/>
              <a:t> </a:t>
            </a:r>
            <a:r>
              <a:rPr lang="ru-RU" dirty="0" err="1"/>
              <a:t>спрямовує</a:t>
            </a:r>
            <a:r>
              <a:rPr lang="ru-RU" dirty="0"/>
              <a:t> </a:t>
            </a:r>
            <a:r>
              <a:rPr lang="ru-RU" dirty="0" err="1"/>
              <a:t>ресурси</a:t>
            </a:r>
            <a:r>
              <a:rPr lang="ru-RU" dirty="0"/>
              <a:t> на </a:t>
            </a:r>
            <a:r>
              <a:rPr lang="ru-RU" dirty="0" err="1"/>
              <a:t>конкретні</a:t>
            </a:r>
            <a:r>
              <a:rPr lang="ru-RU" dirty="0"/>
              <a:t> </a:t>
            </a:r>
            <a:r>
              <a:rPr lang="ru-RU" dirty="0" err="1"/>
              <a:t>території</a:t>
            </a:r>
            <a:r>
              <a:rPr lang="ru-RU" dirty="0"/>
              <a:t> </a:t>
            </a:r>
            <a:r>
              <a:rPr lang="ru-RU" dirty="0" err="1"/>
              <a:t>або</a:t>
            </a:r>
            <a:r>
              <a:rPr lang="ru-RU" dirty="0"/>
              <a:t> </a:t>
            </a:r>
            <a:r>
              <a:rPr lang="ru-RU" dirty="0" err="1"/>
              <a:t>місцеві</a:t>
            </a:r>
            <a:r>
              <a:rPr lang="ru-RU" dirty="0"/>
              <a:t> </a:t>
            </a:r>
            <a:r>
              <a:rPr lang="ru-RU" dirty="0" err="1"/>
              <a:t>ініціативи</a:t>
            </a:r>
            <a:r>
              <a:rPr lang="ru-RU" dirty="0"/>
              <a:t> у </a:t>
            </a:r>
            <a:r>
              <a:rPr lang="ru-RU" dirty="0" err="1"/>
              <a:t>співпраці</a:t>
            </a:r>
            <a:r>
              <a:rPr lang="ru-RU" dirty="0"/>
              <a:t> з </a:t>
            </a:r>
            <a:r>
              <a:rPr lang="ru-RU" dirty="0" err="1"/>
              <a:t>державними</a:t>
            </a:r>
            <a:r>
              <a:rPr lang="ru-RU" dirty="0"/>
              <a:t> та </a:t>
            </a:r>
            <a:r>
              <a:rPr lang="ru-RU" dirty="0" err="1"/>
              <a:t>приватними</a:t>
            </a:r>
            <a:r>
              <a:rPr lang="ru-RU" dirty="0"/>
              <a:t> партнерами. </a:t>
            </a:r>
          </a:p>
        </p:txBody>
      </p:sp>
      <p:sp>
        <p:nvSpPr>
          <p:cNvPr id="6" name="Дата 5">
            <a:extLst>
              <a:ext uri="{FF2B5EF4-FFF2-40B4-BE49-F238E27FC236}">
                <a16:creationId xmlns:a16="http://schemas.microsoft.com/office/drawing/2014/main" id="{37AE87D8-8335-8A41-814C-57BBE69A3801}"/>
              </a:ext>
            </a:extLst>
          </p:cNvPr>
          <p:cNvSpPr>
            <a:spLocks noGrp="1"/>
          </p:cNvSpPr>
          <p:nvPr>
            <p:ph type="dt" sz="half" idx="10"/>
          </p:nvPr>
        </p:nvSpPr>
        <p:spPr/>
        <p:txBody>
          <a:bodyPr/>
          <a:lstStyle/>
          <a:p>
            <a:fld id="{9570985B-1450-B744-A9C3-083F92444D5F}" type="datetime1">
              <a:rPr lang="ru-RU" smtClean="0"/>
              <a:t>10.10.2025</a:t>
            </a:fld>
            <a:endParaRPr lang="ru-UA"/>
          </a:p>
        </p:txBody>
      </p:sp>
      <p:sp>
        <p:nvSpPr>
          <p:cNvPr id="9" name="Нижний колонтитул 8">
            <a:extLst>
              <a:ext uri="{FF2B5EF4-FFF2-40B4-BE49-F238E27FC236}">
                <a16:creationId xmlns:a16="http://schemas.microsoft.com/office/drawing/2014/main" id="{313F7BA0-C1F4-E74C-9A24-552D253798D3}"/>
              </a:ext>
            </a:extLst>
          </p:cNvPr>
          <p:cNvSpPr>
            <a:spLocks noGrp="1"/>
          </p:cNvSpPr>
          <p:nvPr>
            <p:ph type="ftr" sz="quarter" idx="11"/>
          </p:nvPr>
        </p:nvSpPr>
        <p:spPr/>
        <p:txBody>
          <a:bodyPr/>
          <a:lstStyle/>
          <a:p>
            <a:r>
              <a:rPr lang="ru-RU"/>
              <a:t>Павлюк Т.С. к.е.н.,доц.</a:t>
            </a:r>
            <a:endParaRPr lang="ru-UA"/>
          </a:p>
        </p:txBody>
      </p:sp>
      <p:sp>
        <p:nvSpPr>
          <p:cNvPr id="8" name="Номер слайда 7">
            <a:extLst>
              <a:ext uri="{FF2B5EF4-FFF2-40B4-BE49-F238E27FC236}">
                <a16:creationId xmlns:a16="http://schemas.microsoft.com/office/drawing/2014/main" id="{702212F4-36B5-5C4C-B5EC-6BE89BA61094}"/>
              </a:ext>
            </a:extLst>
          </p:cNvPr>
          <p:cNvSpPr>
            <a:spLocks noGrp="1"/>
          </p:cNvSpPr>
          <p:nvPr>
            <p:ph type="sldNum" sz="quarter" idx="12"/>
          </p:nvPr>
        </p:nvSpPr>
        <p:spPr/>
        <p:txBody>
          <a:bodyPr/>
          <a:lstStyle/>
          <a:p>
            <a:fld id="{F553EFBA-7824-AA44-BC0C-2574B54A2861}" type="slidenum">
              <a:rPr lang="ru-UA" smtClean="0"/>
              <a:t>50</a:t>
            </a:fld>
            <a:endParaRPr lang="ru-UA"/>
          </a:p>
        </p:txBody>
      </p:sp>
      <p:pic>
        <p:nvPicPr>
          <p:cNvPr id="5" name="Рисунок 4">
            <a:extLst>
              <a:ext uri="{FF2B5EF4-FFF2-40B4-BE49-F238E27FC236}">
                <a16:creationId xmlns:a16="http://schemas.microsoft.com/office/drawing/2014/main" id="{98CF257B-5BD1-4CEF-9163-270B95BE1E3B}"/>
              </a:ext>
            </a:extLst>
          </p:cNvPr>
          <p:cNvPicPr>
            <a:picLocks noChangeAspect="1"/>
          </p:cNvPicPr>
          <p:nvPr/>
        </p:nvPicPr>
        <p:blipFill>
          <a:blip r:embed="rId2"/>
          <a:stretch>
            <a:fillRect/>
          </a:stretch>
        </p:blipFill>
        <p:spPr>
          <a:xfrm>
            <a:off x="1150633" y="4125951"/>
            <a:ext cx="3527458" cy="1988634"/>
          </a:xfrm>
          <a:prstGeom prst="rect">
            <a:avLst/>
          </a:prstGeom>
        </p:spPr>
      </p:pic>
      <p:pic>
        <p:nvPicPr>
          <p:cNvPr id="7" name="Рисунок 6">
            <a:extLst>
              <a:ext uri="{FF2B5EF4-FFF2-40B4-BE49-F238E27FC236}">
                <a16:creationId xmlns:a16="http://schemas.microsoft.com/office/drawing/2014/main" id="{F77CCC19-7C3E-12D6-912F-91E01F160C7A}"/>
              </a:ext>
            </a:extLst>
          </p:cNvPr>
          <p:cNvPicPr>
            <a:picLocks noChangeAspect="1"/>
          </p:cNvPicPr>
          <p:nvPr/>
        </p:nvPicPr>
        <p:blipFill>
          <a:blip r:embed="rId3"/>
          <a:stretch>
            <a:fillRect/>
          </a:stretch>
        </p:blipFill>
        <p:spPr>
          <a:xfrm>
            <a:off x="5450114" y="3756263"/>
            <a:ext cx="3136325" cy="2358322"/>
          </a:xfrm>
          <a:prstGeom prst="rect">
            <a:avLst/>
          </a:prstGeom>
        </p:spPr>
      </p:pic>
    </p:spTree>
    <p:extLst>
      <p:ext uri="{BB962C8B-B14F-4D97-AF65-F5344CB8AC3E}">
        <p14:creationId xmlns:p14="http://schemas.microsoft.com/office/powerpoint/2010/main" val="3942693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3E99E9F-4E3F-E449-EDD9-2DE7ED45E91A}"/>
              </a:ext>
            </a:extLst>
          </p:cNvPr>
          <p:cNvSpPr>
            <a:spLocks noGrp="1"/>
          </p:cNvSpPr>
          <p:nvPr>
            <p:ph idx="1"/>
          </p:nvPr>
        </p:nvSpPr>
        <p:spPr>
          <a:xfrm>
            <a:off x="677334" y="2832410"/>
            <a:ext cx="8596668" cy="3208952"/>
          </a:xfrm>
        </p:spPr>
        <p:txBody>
          <a:bodyPr>
            <a:normAutofit/>
          </a:bodyPr>
          <a:lstStyle/>
          <a:p>
            <a:pPr marL="0" indent="0" algn="just">
              <a:buNone/>
            </a:pPr>
            <a:r>
              <a:rPr lang="ru-RU" sz="2000" dirty="0" err="1"/>
              <a:t>Грантові</a:t>
            </a:r>
            <a:r>
              <a:rPr lang="ru-RU" sz="2000" dirty="0"/>
              <a:t> </a:t>
            </a:r>
            <a:r>
              <a:rPr lang="ru-RU" sz="2000" dirty="0" err="1"/>
              <a:t>інструменти</a:t>
            </a:r>
            <a:r>
              <a:rPr lang="ru-RU" sz="2000" dirty="0"/>
              <a:t> </a:t>
            </a:r>
            <a:r>
              <a:rPr lang="ru-RU" sz="2000" dirty="0" err="1"/>
              <a:t>фінансування</a:t>
            </a:r>
            <a:r>
              <a:rPr lang="ru-RU" sz="2000" dirty="0"/>
              <a:t> МЕР </a:t>
            </a:r>
            <a:r>
              <a:rPr lang="ru-RU" sz="2000" dirty="0" err="1"/>
              <a:t>відрізняються</a:t>
            </a:r>
            <a:r>
              <a:rPr lang="ru-RU" sz="2000" dirty="0"/>
              <a:t> </a:t>
            </a:r>
            <a:r>
              <a:rPr lang="ru-RU" sz="2000" dirty="0" err="1"/>
              <a:t>від</a:t>
            </a:r>
            <a:r>
              <a:rPr lang="ru-RU" sz="2000" dirty="0"/>
              <a:t> </a:t>
            </a:r>
            <a:r>
              <a:rPr lang="ru-RU" sz="2000" dirty="0" err="1"/>
              <a:t>інших</a:t>
            </a:r>
            <a:r>
              <a:rPr lang="ru-RU" sz="2000" dirty="0"/>
              <a:t> </a:t>
            </a:r>
            <a:r>
              <a:rPr lang="ru-RU" sz="2000" dirty="0" err="1"/>
              <a:t>інструментів</a:t>
            </a:r>
            <a:r>
              <a:rPr lang="ru-RU" sz="2000" dirty="0"/>
              <a:t> </a:t>
            </a:r>
            <a:r>
              <a:rPr lang="ru-RU" sz="2000" dirty="0" err="1"/>
              <a:t>тим</a:t>
            </a:r>
            <a:r>
              <a:rPr lang="ru-RU" sz="2000" dirty="0"/>
              <a:t>, </a:t>
            </a:r>
            <a:r>
              <a:rPr lang="ru-RU" sz="2000" dirty="0" err="1"/>
              <a:t>що</a:t>
            </a:r>
            <a:r>
              <a:rPr lang="ru-RU" sz="2000" dirty="0"/>
              <a:t> </a:t>
            </a:r>
            <a:r>
              <a:rPr lang="ru-RU" sz="2000" dirty="0" err="1"/>
              <a:t>ресурси</a:t>
            </a:r>
            <a:r>
              <a:rPr lang="ru-RU" sz="2000" dirty="0"/>
              <a:t> </a:t>
            </a:r>
            <a:r>
              <a:rPr lang="ru-RU" sz="2000" dirty="0" err="1"/>
              <a:t>надаються</a:t>
            </a:r>
            <a:r>
              <a:rPr lang="ru-RU" sz="2000" dirty="0"/>
              <a:t> на </a:t>
            </a:r>
            <a:r>
              <a:rPr lang="ru-RU" sz="2000" u="sng" dirty="0" err="1"/>
              <a:t>безоплатній</a:t>
            </a:r>
            <a:r>
              <a:rPr lang="ru-RU" sz="2000" u="sng" dirty="0"/>
              <a:t> та </a:t>
            </a:r>
            <a:r>
              <a:rPr lang="ru-RU" sz="2000" u="sng" dirty="0" err="1"/>
              <a:t>безповоротній</a:t>
            </a:r>
            <a:r>
              <a:rPr lang="ru-RU" sz="2000" u="sng" dirty="0"/>
              <a:t> </a:t>
            </a:r>
            <a:r>
              <a:rPr lang="ru-RU" sz="2000" u="sng" dirty="0" err="1"/>
              <a:t>основі</a:t>
            </a:r>
            <a:r>
              <a:rPr lang="ru-RU" sz="2000" dirty="0"/>
              <a:t>, </a:t>
            </a:r>
            <a:r>
              <a:rPr lang="ru-RU" sz="2000" dirty="0" err="1"/>
              <a:t>тобто</a:t>
            </a:r>
            <a:r>
              <a:rPr lang="ru-RU" sz="2000" dirty="0"/>
              <a:t> </a:t>
            </a:r>
            <a:r>
              <a:rPr lang="ru-RU" sz="2000" dirty="0" err="1"/>
              <a:t>надавач</a:t>
            </a:r>
            <a:r>
              <a:rPr lang="ru-RU" sz="2000" dirty="0"/>
              <a:t> </a:t>
            </a:r>
            <a:r>
              <a:rPr lang="ru-RU" sz="2000" dirty="0" err="1"/>
              <a:t>відповідних</a:t>
            </a:r>
            <a:r>
              <a:rPr lang="ru-RU" sz="2000" dirty="0"/>
              <a:t> </a:t>
            </a:r>
            <a:r>
              <a:rPr lang="ru-RU" sz="2000" dirty="0" err="1"/>
              <a:t>ресурсів</a:t>
            </a:r>
            <a:r>
              <a:rPr lang="ru-RU" sz="2000" dirty="0"/>
              <a:t> (донор) не </a:t>
            </a:r>
            <a:r>
              <a:rPr lang="ru-RU" sz="2000" dirty="0" err="1"/>
              <a:t>очікує</a:t>
            </a:r>
            <a:r>
              <a:rPr lang="ru-RU" sz="2000" dirty="0"/>
              <a:t> </a:t>
            </a:r>
            <a:r>
              <a:rPr lang="ru-RU" sz="2000" dirty="0" err="1"/>
              <a:t>взамін</a:t>
            </a:r>
            <a:r>
              <a:rPr lang="ru-RU" sz="2000" dirty="0"/>
              <a:t> </a:t>
            </a:r>
            <a:r>
              <a:rPr lang="ru-RU" sz="2000" dirty="0" err="1"/>
              <a:t>отримання</a:t>
            </a:r>
            <a:r>
              <a:rPr lang="ru-RU" sz="2000" dirty="0"/>
              <a:t> </a:t>
            </a:r>
            <a:r>
              <a:rPr lang="ru-RU" sz="2000" dirty="0" err="1"/>
              <a:t>певних</a:t>
            </a:r>
            <a:r>
              <a:rPr lang="ru-RU" sz="2000" dirty="0"/>
              <a:t> благ, </a:t>
            </a:r>
            <a:r>
              <a:rPr lang="ru-RU" sz="2000" dirty="0" err="1"/>
              <a:t>преференцій</a:t>
            </a:r>
            <a:r>
              <a:rPr lang="ru-RU" sz="2000" dirty="0"/>
              <a:t> </a:t>
            </a:r>
            <a:r>
              <a:rPr lang="ru-RU" sz="2000" dirty="0" err="1"/>
              <a:t>чи</a:t>
            </a:r>
            <a:r>
              <a:rPr lang="ru-RU" sz="2000" dirty="0"/>
              <a:t> </a:t>
            </a:r>
            <a:r>
              <a:rPr lang="ru-RU" sz="2000" dirty="0" err="1"/>
              <a:t>вигід</a:t>
            </a:r>
            <a:r>
              <a:rPr lang="ru-RU" sz="2000" dirty="0"/>
              <a:t>. </a:t>
            </a:r>
          </a:p>
          <a:p>
            <a:pPr marL="0" indent="0" algn="just">
              <a:buNone/>
            </a:pPr>
            <a:r>
              <a:rPr lang="ru-RU" sz="2000" dirty="0" err="1"/>
              <a:t>Натомість</a:t>
            </a:r>
            <a:r>
              <a:rPr lang="ru-RU" sz="2000" dirty="0"/>
              <a:t> </a:t>
            </a:r>
            <a:r>
              <a:rPr lang="ru-RU" sz="2000" dirty="0" err="1"/>
              <a:t>ресурси</a:t>
            </a:r>
            <a:r>
              <a:rPr lang="ru-RU" sz="2000" dirty="0"/>
              <a:t> </a:t>
            </a:r>
            <a:r>
              <a:rPr lang="ru-RU" sz="2000" dirty="0" err="1"/>
              <a:t>надаються</a:t>
            </a:r>
            <a:r>
              <a:rPr lang="ru-RU" sz="2000" dirty="0"/>
              <a:t> для </a:t>
            </a:r>
            <a:r>
              <a:rPr lang="ru-RU" sz="2000" dirty="0" err="1"/>
              <a:t>досягнення</a:t>
            </a:r>
            <a:r>
              <a:rPr lang="ru-RU" sz="2000" dirty="0"/>
              <a:t> </a:t>
            </a:r>
            <a:r>
              <a:rPr lang="ru-RU" sz="2000" dirty="0" err="1"/>
              <a:t>цілей</a:t>
            </a:r>
            <a:r>
              <a:rPr lang="ru-RU" sz="2000" dirty="0"/>
              <a:t>, </a:t>
            </a:r>
            <a:r>
              <a:rPr lang="ru-RU" sz="2000" dirty="0" err="1"/>
              <a:t>спрямованих</a:t>
            </a:r>
            <a:r>
              <a:rPr lang="ru-RU" sz="2000" dirty="0"/>
              <a:t> </a:t>
            </a:r>
            <a:r>
              <a:rPr lang="ru-RU" sz="2000" dirty="0" err="1"/>
              <a:t>загалом</a:t>
            </a:r>
            <a:r>
              <a:rPr lang="ru-RU" sz="2000" dirty="0"/>
              <a:t> на благо </a:t>
            </a:r>
            <a:r>
              <a:rPr lang="ru-RU" sz="2000" dirty="0" err="1"/>
              <a:t>всього</a:t>
            </a:r>
            <a:r>
              <a:rPr lang="ru-RU" sz="2000" dirty="0"/>
              <a:t> </a:t>
            </a:r>
            <a:r>
              <a:rPr lang="ru-RU" sz="2000" dirty="0" err="1"/>
              <a:t>суспільства</a:t>
            </a:r>
            <a:r>
              <a:rPr lang="ru-RU" sz="2000" dirty="0"/>
              <a:t> </a:t>
            </a:r>
            <a:r>
              <a:rPr lang="ru-RU" sz="2000" dirty="0" err="1"/>
              <a:t>або</a:t>
            </a:r>
            <a:r>
              <a:rPr lang="ru-RU" sz="2000" dirty="0"/>
              <a:t> </a:t>
            </a:r>
            <a:r>
              <a:rPr lang="ru-RU" sz="2000" dirty="0" err="1"/>
              <a:t>певних</a:t>
            </a:r>
            <a:r>
              <a:rPr lang="ru-RU" sz="2000" dirty="0"/>
              <a:t> </a:t>
            </a:r>
            <a:r>
              <a:rPr lang="ru-RU" sz="2000" dirty="0" err="1"/>
              <a:t>суспільних</a:t>
            </a:r>
            <a:r>
              <a:rPr lang="ru-RU" sz="2000" dirty="0"/>
              <a:t> </a:t>
            </a:r>
            <a:r>
              <a:rPr lang="ru-RU" sz="2000" dirty="0" err="1"/>
              <a:t>груп</a:t>
            </a:r>
            <a:r>
              <a:rPr lang="ru-RU" sz="2000" dirty="0"/>
              <a:t>. </a:t>
            </a:r>
          </a:p>
          <a:p>
            <a:pPr marL="0" indent="0" algn="just">
              <a:buNone/>
            </a:pPr>
            <a:r>
              <a:rPr lang="ru-RU" sz="2000" dirty="0"/>
              <a:t>Донорами </a:t>
            </a:r>
            <a:r>
              <a:rPr lang="ru-RU" sz="2000" dirty="0" err="1"/>
              <a:t>є</a:t>
            </a:r>
            <a:r>
              <a:rPr lang="ru-RU" sz="2000" dirty="0"/>
              <a:t> </a:t>
            </a:r>
            <a:r>
              <a:rPr lang="ru-RU" sz="2000" dirty="0" err="1"/>
              <a:t>міжнародні</a:t>
            </a:r>
            <a:r>
              <a:rPr lang="ru-RU" sz="2000" dirty="0"/>
              <a:t> </a:t>
            </a:r>
            <a:r>
              <a:rPr lang="ru-RU" sz="2000" dirty="0" err="1"/>
              <a:t>організації</a:t>
            </a:r>
            <a:r>
              <a:rPr lang="ru-RU" sz="2000" dirty="0"/>
              <a:t>, уряди, </a:t>
            </a:r>
            <a:r>
              <a:rPr lang="ru-RU" sz="2000" dirty="0" err="1"/>
              <a:t>державні</a:t>
            </a:r>
            <a:r>
              <a:rPr lang="ru-RU" sz="2000" dirty="0"/>
              <a:t> установи, </a:t>
            </a:r>
            <a:r>
              <a:rPr lang="ru-RU" sz="2000" dirty="0" err="1"/>
              <a:t>комерційні</a:t>
            </a:r>
            <a:r>
              <a:rPr lang="ru-RU" sz="2000" dirty="0"/>
              <a:t> </a:t>
            </a:r>
            <a:r>
              <a:rPr lang="ru-RU" sz="2000" dirty="0" err="1"/>
              <a:t>структури</a:t>
            </a:r>
            <a:r>
              <a:rPr lang="ru-RU" sz="2000" dirty="0"/>
              <a:t>, </a:t>
            </a:r>
            <a:r>
              <a:rPr lang="ru-RU" sz="2000" dirty="0" err="1"/>
              <a:t>громадські</a:t>
            </a:r>
            <a:r>
              <a:rPr lang="ru-RU" sz="2000" dirty="0"/>
              <a:t> </a:t>
            </a:r>
            <a:r>
              <a:rPr lang="ru-RU" sz="2000" dirty="0" err="1"/>
              <a:t>некомерційні</a:t>
            </a:r>
            <a:r>
              <a:rPr lang="ru-RU" sz="2000" dirty="0"/>
              <a:t> </a:t>
            </a:r>
            <a:r>
              <a:rPr lang="ru-RU" sz="2000" dirty="0" err="1"/>
              <a:t>організації</a:t>
            </a:r>
            <a:r>
              <a:rPr lang="ru-RU" sz="2000" dirty="0"/>
              <a:t>, </a:t>
            </a:r>
            <a:r>
              <a:rPr lang="ru-RU" sz="2000" dirty="0" err="1"/>
              <a:t>приватні</a:t>
            </a:r>
            <a:r>
              <a:rPr lang="ru-RU" sz="2000" dirty="0"/>
              <a:t> </a:t>
            </a:r>
            <a:r>
              <a:rPr lang="ru-RU" sz="2000" dirty="0" err="1"/>
              <a:t>благодійні</a:t>
            </a:r>
            <a:r>
              <a:rPr lang="ru-RU" sz="2000" dirty="0"/>
              <a:t> </a:t>
            </a:r>
            <a:r>
              <a:rPr lang="ru-RU" sz="2000" dirty="0" err="1"/>
              <a:t>фонди</a:t>
            </a:r>
            <a:r>
              <a:rPr lang="ru-RU" sz="2000" dirty="0"/>
              <a:t> </a:t>
            </a:r>
            <a:r>
              <a:rPr lang="ru-RU" sz="2000" dirty="0" err="1"/>
              <a:t>або</a:t>
            </a:r>
            <a:r>
              <a:rPr lang="ru-RU" sz="2000" dirty="0"/>
              <a:t> </a:t>
            </a:r>
            <a:r>
              <a:rPr lang="ru-RU" sz="2000" dirty="0" err="1"/>
              <a:t>організації</a:t>
            </a:r>
            <a:endParaRPr lang="ru-UA" sz="2000" dirty="0"/>
          </a:p>
          <a:p>
            <a:endParaRPr lang="ru-UA" sz="2000" dirty="0"/>
          </a:p>
        </p:txBody>
      </p:sp>
      <p:sp>
        <p:nvSpPr>
          <p:cNvPr id="6" name="Дата 5">
            <a:extLst>
              <a:ext uri="{FF2B5EF4-FFF2-40B4-BE49-F238E27FC236}">
                <a16:creationId xmlns:a16="http://schemas.microsoft.com/office/drawing/2014/main" id="{B2CE21E2-BAF3-6743-8E8E-D9969526EC7C}"/>
              </a:ext>
            </a:extLst>
          </p:cNvPr>
          <p:cNvSpPr>
            <a:spLocks noGrp="1"/>
          </p:cNvSpPr>
          <p:nvPr>
            <p:ph type="dt" sz="half" idx="10"/>
          </p:nvPr>
        </p:nvSpPr>
        <p:spPr/>
        <p:txBody>
          <a:bodyPr/>
          <a:lstStyle/>
          <a:p>
            <a:fld id="{D01DAA31-F672-1243-B297-EFEF39C3758F}" type="datetime1">
              <a:rPr lang="ru-RU" smtClean="0"/>
              <a:t>10.10.2025</a:t>
            </a:fld>
            <a:endParaRPr lang="ru-UA"/>
          </a:p>
        </p:txBody>
      </p:sp>
      <p:sp>
        <p:nvSpPr>
          <p:cNvPr id="9" name="Нижний колонтитул 8">
            <a:extLst>
              <a:ext uri="{FF2B5EF4-FFF2-40B4-BE49-F238E27FC236}">
                <a16:creationId xmlns:a16="http://schemas.microsoft.com/office/drawing/2014/main" id="{1B49548D-7BB4-3043-AF04-A77603B39732}"/>
              </a:ext>
            </a:extLst>
          </p:cNvPr>
          <p:cNvSpPr>
            <a:spLocks noGrp="1"/>
          </p:cNvSpPr>
          <p:nvPr>
            <p:ph type="ftr" sz="quarter" idx="11"/>
          </p:nvPr>
        </p:nvSpPr>
        <p:spPr/>
        <p:txBody>
          <a:bodyPr/>
          <a:lstStyle/>
          <a:p>
            <a:r>
              <a:rPr lang="ru-RU"/>
              <a:t>Павлюк Т.С. к.е.н.,доц.</a:t>
            </a:r>
            <a:endParaRPr lang="ru-UA"/>
          </a:p>
        </p:txBody>
      </p:sp>
      <p:sp>
        <p:nvSpPr>
          <p:cNvPr id="8" name="Номер слайда 7">
            <a:extLst>
              <a:ext uri="{FF2B5EF4-FFF2-40B4-BE49-F238E27FC236}">
                <a16:creationId xmlns:a16="http://schemas.microsoft.com/office/drawing/2014/main" id="{40711D92-B218-0E4E-8E26-1221C2B81313}"/>
              </a:ext>
            </a:extLst>
          </p:cNvPr>
          <p:cNvSpPr>
            <a:spLocks noGrp="1"/>
          </p:cNvSpPr>
          <p:nvPr>
            <p:ph type="sldNum" sz="quarter" idx="12"/>
          </p:nvPr>
        </p:nvSpPr>
        <p:spPr/>
        <p:txBody>
          <a:bodyPr/>
          <a:lstStyle/>
          <a:p>
            <a:fld id="{F553EFBA-7824-AA44-BC0C-2574B54A2861}" type="slidenum">
              <a:rPr lang="ru-UA" smtClean="0"/>
              <a:t>51</a:t>
            </a:fld>
            <a:endParaRPr lang="ru-UA"/>
          </a:p>
        </p:txBody>
      </p:sp>
      <p:pic>
        <p:nvPicPr>
          <p:cNvPr id="5" name="Рисунок 4">
            <a:extLst>
              <a:ext uri="{FF2B5EF4-FFF2-40B4-BE49-F238E27FC236}">
                <a16:creationId xmlns:a16="http://schemas.microsoft.com/office/drawing/2014/main" id="{D3CEF014-827D-DE49-26C8-CB0FAE8BAA07}"/>
              </a:ext>
            </a:extLst>
          </p:cNvPr>
          <p:cNvPicPr>
            <a:picLocks noChangeAspect="1"/>
          </p:cNvPicPr>
          <p:nvPr/>
        </p:nvPicPr>
        <p:blipFill>
          <a:blip r:embed="rId2"/>
          <a:stretch>
            <a:fillRect/>
          </a:stretch>
        </p:blipFill>
        <p:spPr>
          <a:xfrm>
            <a:off x="677334" y="356838"/>
            <a:ext cx="2870582" cy="2073198"/>
          </a:xfrm>
          <a:prstGeom prst="rect">
            <a:avLst/>
          </a:prstGeom>
        </p:spPr>
      </p:pic>
      <p:pic>
        <p:nvPicPr>
          <p:cNvPr id="7" name="Рисунок 6">
            <a:extLst>
              <a:ext uri="{FF2B5EF4-FFF2-40B4-BE49-F238E27FC236}">
                <a16:creationId xmlns:a16="http://schemas.microsoft.com/office/drawing/2014/main" id="{8F18A4D4-A543-AC34-EFF7-108FFA7AD4DB}"/>
              </a:ext>
            </a:extLst>
          </p:cNvPr>
          <p:cNvPicPr>
            <a:picLocks noChangeAspect="1"/>
          </p:cNvPicPr>
          <p:nvPr/>
        </p:nvPicPr>
        <p:blipFill>
          <a:blip r:embed="rId3"/>
          <a:stretch>
            <a:fillRect/>
          </a:stretch>
        </p:blipFill>
        <p:spPr>
          <a:xfrm>
            <a:off x="4334506" y="527359"/>
            <a:ext cx="3093136" cy="1732156"/>
          </a:xfrm>
          <a:prstGeom prst="rect">
            <a:avLst/>
          </a:prstGeom>
        </p:spPr>
      </p:pic>
    </p:spTree>
    <p:extLst>
      <p:ext uri="{BB962C8B-B14F-4D97-AF65-F5344CB8AC3E}">
        <p14:creationId xmlns:p14="http://schemas.microsoft.com/office/powerpoint/2010/main" val="139518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D21225E-8BC4-224B-1283-1408046D9FD1}"/>
              </a:ext>
            </a:extLst>
          </p:cNvPr>
          <p:cNvSpPr>
            <a:spLocks noGrp="1"/>
          </p:cNvSpPr>
          <p:nvPr>
            <p:ph idx="1"/>
          </p:nvPr>
        </p:nvSpPr>
        <p:spPr>
          <a:xfrm>
            <a:off x="838200" y="475014"/>
            <a:ext cx="10515600" cy="5701950"/>
          </a:xfrm>
        </p:spPr>
        <p:txBody>
          <a:bodyPr/>
          <a:lstStyle/>
          <a:p>
            <a:r>
              <a:rPr lang="ru-RU" u="sng" dirty="0" err="1"/>
              <a:t>Грантовими</a:t>
            </a:r>
            <a:r>
              <a:rPr lang="ru-RU" u="sng" dirty="0"/>
              <a:t> </a:t>
            </a:r>
            <a:r>
              <a:rPr lang="ru-RU" u="sng" dirty="0" err="1"/>
              <a:t>інструментами</a:t>
            </a:r>
            <a:r>
              <a:rPr lang="ru-RU" u="sng" dirty="0"/>
              <a:t> </a:t>
            </a:r>
            <a:r>
              <a:rPr lang="ru-RU" u="sng" dirty="0" err="1"/>
              <a:t>є</a:t>
            </a:r>
            <a:r>
              <a:rPr lang="ru-RU" u="sng" dirty="0"/>
              <a:t>: </a:t>
            </a:r>
          </a:p>
          <a:p>
            <a:pPr marL="0" indent="0">
              <a:buNone/>
            </a:pPr>
            <a:endParaRPr lang="ru-RU" dirty="0"/>
          </a:p>
          <a:p>
            <a:pPr marL="0" indent="0" algn="just">
              <a:buNone/>
            </a:pPr>
            <a:r>
              <a:rPr lang="ru-RU" dirty="0"/>
              <a:t>1. </a:t>
            </a:r>
            <a:r>
              <a:rPr lang="ru-RU" b="1" dirty="0" err="1"/>
              <a:t>Міжнародна</a:t>
            </a:r>
            <a:r>
              <a:rPr lang="ru-RU" b="1" dirty="0"/>
              <a:t> </a:t>
            </a:r>
            <a:r>
              <a:rPr lang="ru-RU" b="1" dirty="0" err="1"/>
              <a:t>технічна</a:t>
            </a:r>
            <a:r>
              <a:rPr lang="ru-RU" b="1" dirty="0"/>
              <a:t> </a:t>
            </a:r>
            <a:r>
              <a:rPr lang="ru-RU" b="1" dirty="0" err="1"/>
              <a:t>допомога</a:t>
            </a:r>
            <a:r>
              <a:rPr lang="ru-RU" b="1" dirty="0"/>
              <a:t> </a:t>
            </a:r>
            <a:r>
              <a:rPr lang="ru-RU" dirty="0"/>
              <a:t>— </a:t>
            </a:r>
            <a:r>
              <a:rPr lang="ru-RU" dirty="0" err="1"/>
              <a:t>ресурси</a:t>
            </a:r>
            <a:r>
              <a:rPr lang="ru-RU" dirty="0"/>
              <a:t> та </a:t>
            </a:r>
            <a:r>
              <a:rPr lang="ru-RU" dirty="0" err="1"/>
              <a:t>послуги</a:t>
            </a:r>
            <a:r>
              <a:rPr lang="ru-RU" dirty="0"/>
              <a:t>, </a:t>
            </a:r>
            <a:r>
              <a:rPr lang="ru-RU" dirty="0" err="1"/>
              <a:t>які</a:t>
            </a:r>
            <a:r>
              <a:rPr lang="ru-RU" dirty="0"/>
              <a:t> </a:t>
            </a:r>
            <a:r>
              <a:rPr lang="ru-RU" dirty="0" err="1"/>
              <a:t>відповідно</a:t>
            </a:r>
            <a:r>
              <a:rPr lang="ru-RU" dirty="0"/>
              <a:t> до </a:t>
            </a:r>
            <a:r>
              <a:rPr lang="ru-RU" dirty="0" err="1"/>
              <a:t>міжнародних</a:t>
            </a:r>
            <a:r>
              <a:rPr lang="ru-RU" dirty="0"/>
              <a:t> </a:t>
            </a:r>
            <a:r>
              <a:rPr lang="ru-RU" dirty="0" err="1"/>
              <a:t>договорів</a:t>
            </a:r>
            <a:r>
              <a:rPr lang="ru-RU" dirty="0"/>
              <a:t> </a:t>
            </a:r>
            <a:r>
              <a:rPr lang="ru-RU" dirty="0" err="1"/>
              <a:t>надають</a:t>
            </a:r>
            <a:r>
              <a:rPr lang="ru-RU" dirty="0"/>
              <a:t> </a:t>
            </a:r>
            <a:r>
              <a:rPr lang="ru-RU" dirty="0" err="1"/>
              <a:t>донори</a:t>
            </a:r>
            <a:r>
              <a:rPr lang="ru-RU" dirty="0"/>
              <a:t> на </a:t>
            </a:r>
            <a:r>
              <a:rPr lang="ru-RU" dirty="0" err="1"/>
              <a:t>безоплатній</a:t>
            </a:r>
            <a:r>
              <a:rPr lang="ru-RU" dirty="0"/>
              <a:t> і </a:t>
            </a:r>
            <a:r>
              <a:rPr lang="ru-RU" dirty="0" err="1"/>
              <a:t>безповоротній</a:t>
            </a:r>
            <a:r>
              <a:rPr lang="ru-RU" dirty="0"/>
              <a:t> </a:t>
            </a:r>
            <a:r>
              <a:rPr lang="ru-RU" dirty="0" err="1"/>
              <a:t>основі</a:t>
            </a:r>
            <a:r>
              <a:rPr lang="ru-RU" dirty="0"/>
              <a:t> з метою </a:t>
            </a:r>
            <a:r>
              <a:rPr lang="ru-RU" dirty="0" err="1"/>
              <a:t>підтримки</a:t>
            </a:r>
            <a:r>
              <a:rPr lang="ru-RU" dirty="0"/>
              <a:t> </a:t>
            </a:r>
            <a:r>
              <a:rPr lang="ru-RU" dirty="0" err="1"/>
              <a:t>розвитку</a:t>
            </a:r>
            <a:r>
              <a:rPr lang="ru-RU" dirty="0"/>
              <a:t> </a:t>
            </a:r>
            <a:r>
              <a:rPr lang="ru-RU" dirty="0" err="1"/>
              <a:t>країни</a:t>
            </a:r>
            <a:r>
              <a:rPr lang="ru-RU" dirty="0"/>
              <a:t>. МТД </a:t>
            </a:r>
            <a:r>
              <a:rPr lang="ru-RU" dirty="0" err="1"/>
              <a:t>можна</a:t>
            </a:r>
            <a:r>
              <a:rPr lang="ru-RU" dirty="0"/>
              <a:t> </a:t>
            </a:r>
            <a:r>
              <a:rPr lang="ru-RU" dirty="0" err="1"/>
              <a:t>залучати</a:t>
            </a:r>
            <a:r>
              <a:rPr lang="ru-RU" dirty="0"/>
              <a:t> у </a:t>
            </a:r>
            <a:r>
              <a:rPr lang="ru-RU" dirty="0" err="1"/>
              <a:t>вигляді</a:t>
            </a:r>
            <a:r>
              <a:rPr lang="ru-RU" dirty="0"/>
              <a:t>: майна, </a:t>
            </a:r>
            <a:r>
              <a:rPr lang="ru-RU" dirty="0" err="1"/>
              <a:t>перелік</a:t>
            </a:r>
            <a:r>
              <a:rPr lang="ru-RU" dirty="0"/>
              <a:t> </a:t>
            </a:r>
            <a:r>
              <a:rPr lang="ru-RU" dirty="0" err="1"/>
              <a:t>якого</a:t>
            </a:r>
            <a:r>
              <a:rPr lang="ru-RU" dirty="0"/>
              <a:t> </a:t>
            </a:r>
            <a:r>
              <a:rPr lang="ru-RU" dirty="0" err="1"/>
              <a:t>визначають</a:t>
            </a:r>
            <a:r>
              <a:rPr lang="ru-RU" dirty="0"/>
              <a:t> у </a:t>
            </a:r>
            <a:r>
              <a:rPr lang="ru-RU" dirty="0" err="1"/>
              <a:t>програмах</a:t>
            </a:r>
            <a:r>
              <a:rPr lang="ru-RU" dirty="0"/>
              <a:t> і </a:t>
            </a:r>
            <a:r>
              <a:rPr lang="ru-RU" dirty="0" err="1"/>
              <a:t>проєктах</a:t>
            </a:r>
            <a:r>
              <a:rPr lang="ru-RU" dirty="0"/>
              <a:t> МТД, прав </a:t>
            </a:r>
            <a:r>
              <a:rPr lang="ru-RU" dirty="0" err="1"/>
              <a:t>інтелектуальної</a:t>
            </a:r>
            <a:r>
              <a:rPr lang="ru-RU" dirty="0"/>
              <a:t> </a:t>
            </a:r>
            <a:r>
              <a:rPr lang="ru-RU" dirty="0" err="1"/>
              <a:t>власності</a:t>
            </a:r>
            <a:r>
              <a:rPr lang="ru-RU" dirty="0"/>
              <a:t>, </a:t>
            </a:r>
            <a:r>
              <a:rPr lang="ru-RU" dirty="0" err="1"/>
              <a:t>фінансових</a:t>
            </a:r>
            <a:r>
              <a:rPr lang="ru-RU" dirty="0"/>
              <a:t> </a:t>
            </a:r>
            <a:r>
              <a:rPr lang="ru-RU" dirty="0" err="1"/>
              <a:t>ресурсів</a:t>
            </a:r>
            <a:r>
              <a:rPr lang="ru-RU" dirty="0"/>
              <a:t> в </a:t>
            </a:r>
            <a:r>
              <a:rPr lang="ru-RU" dirty="0" err="1"/>
              <a:t>іноземній</a:t>
            </a:r>
            <a:r>
              <a:rPr lang="ru-RU" dirty="0"/>
              <a:t> </a:t>
            </a:r>
            <a:r>
              <a:rPr lang="ru-RU" dirty="0" err="1"/>
              <a:t>валюті</a:t>
            </a:r>
            <a:r>
              <a:rPr lang="ru-RU" dirty="0"/>
              <a:t> </a:t>
            </a:r>
            <a:r>
              <a:rPr lang="ru-RU" dirty="0" err="1"/>
              <a:t>або</a:t>
            </a:r>
            <a:r>
              <a:rPr lang="ru-RU" dirty="0"/>
              <a:t> </a:t>
            </a:r>
            <a:r>
              <a:rPr lang="ru-RU" dirty="0" err="1"/>
              <a:t>національній</a:t>
            </a:r>
            <a:r>
              <a:rPr lang="ru-RU" dirty="0"/>
              <a:t> </a:t>
            </a:r>
            <a:r>
              <a:rPr lang="ru-RU" dirty="0" err="1"/>
              <a:t>валюті</a:t>
            </a:r>
            <a:r>
              <a:rPr lang="ru-RU" dirty="0"/>
              <a:t>, </a:t>
            </a:r>
            <a:r>
              <a:rPr lang="ru-RU" dirty="0" err="1"/>
              <a:t>інших</a:t>
            </a:r>
            <a:r>
              <a:rPr lang="ru-RU" dirty="0"/>
              <a:t> </a:t>
            </a:r>
            <a:r>
              <a:rPr lang="ru-RU" dirty="0" err="1"/>
              <a:t>ресурсів</a:t>
            </a:r>
            <a:r>
              <a:rPr lang="ru-RU" dirty="0"/>
              <a:t>, не </a:t>
            </a:r>
            <a:r>
              <a:rPr lang="ru-RU" dirty="0" err="1"/>
              <a:t>заборонених</a:t>
            </a:r>
            <a:r>
              <a:rPr lang="ru-RU" dirty="0"/>
              <a:t> </a:t>
            </a:r>
            <a:r>
              <a:rPr lang="ru-RU" dirty="0" err="1"/>
              <a:t>законодавством</a:t>
            </a:r>
            <a:r>
              <a:rPr lang="ru-RU" dirty="0"/>
              <a:t>. У рамках МТД </a:t>
            </a:r>
            <a:r>
              <a:rPr lang="ru-RU" dirty="0" err="1"/>
              <a:t>можливо</a:t>
            </a:r>
            <a:r>
              <a:rPr lang="ru-RU" dirty="0"/>
              <a:t> </a:t>
            </a:r>
            <a:r>
              <a:rPr lang="ru-RU" dirty="0" err="1"/>
              <a:t>отримати</a:t>
            </a:r>
            <a:r>
              <a:rPr lang="ru-RU" dirty="0"/>
              <a:t> </a:t>
            </a:r>
            <a:r>
              <a:rPr lang="ru-RU" dirty="0" err="1"/>
              <a:t>важкодоступні</a:t>
            </a:r>
            <a:r>
              <a:rPr lang="ru-RU" dirty="0"/>
              <a:t> (а </a:t>
            </a:r>
            <a:r>
              <a:rPr lang="ru-RU" dirty="0" err="1"/>
              <a:t>іноді</a:t>
            </a:r>
            <a:r>
              <a:rPr lang="ru-RU" dirty="0"/>
              <a:t> й </a:t>
            </a:r>
            <a:r>
              <a:rPr lang="ru-RU" dirty="0" err="1"/>
              <a:t>унікальні</a:t>
            </a:r>
            <a:r>
              <a:rPr lang="ru-RU" dirty="0"/>
              <a:t>) </a:t>
            </a:r>
            <a:r>
              <a:rPr lang="ru-RU" dirty="0" err="1"/>
              <a:t>ресурси</a:t>
            </a:r>
            <a:r>
              <a:rPr lang="ru-RU" dirty="0"/>
              <a:t>, </a:t>
            </a:r>
            <a:r>
              <a:rPr lang="ru-RU" dirty="0" err="1"/>
              <a:t>наприклад</a:t>
            </a:r>
            <a:r>
              <a:rPr lang="ru-RU" dirty="0"/>
              <a:t> </a:t>
            </a:r>
            <a:r>
              <a:rPr lang="ru-RU" dirty="0" err="1"/>
              <a:t>спеціальне</a:t>
            </a:r>
            <a:r>
              <a:rPr lang="ru-RU" dirty="0"/>
              <a:t> </a:t>
            </a:r>
            <a:r>
              <a:rPr lang="ru-RU" dirty="0" err="1"/>
              <a:t>обладнання</a:t>
            </a:r>
            <a:r>
              <a:rPr lang="ru-RU" dirty="0"/>
              <a:t>, </a:t>
            </a:r>
            <a:r>
              <a:rPr lang="ru-RU" dirty="0" err="1"/>
              <a:t>консультації</a:t>
            </a:r>
            <a:r>
              <a:rPr lang="ru-RU" dirty="0"/>
              <a:t> </a:t>
            </a:r>
            <a:r>
              <a:rPr lang="ru-RU" dirty="0" err="1"/>
              <a:t>першокласних</a:t>
            </a:r>
            <a:r>
              <a:rPr lang="ru-RU" dirty="0"/>
              <a:t> </a:t>
            </a:r>
            <a:r>
              <a:rPr lang="ru-RU" dirty="0" err="1"/>
              <a:t>експертів</a:t>
            </a:r>
            <a:r>
              <a:rPr lang="ru-RU" dirty="0"/>
              <a:t> </a:t>
            </a:r>
            <a:r>
              <a:rPr lang="ru-RU" dirty="0" err="1"/>
              <a:t>тощо</a:t>
            </a:r>
            <a:r>
              <a:rPr lang="ru-RU" dirty="0"/>
              <a:t>.</a:t>
            </a:r>
            <a:endParaRPr lang="ru-UA" dirty="0"/>
          </a:p>
        </p:txBody>
      </p:sp>
      <p:sp>
        <p:nvSpPr>
          <p:cNvPr id="6" name="Дата 5">
            <a:extLst>
              <a:ext uri="{FF2B5EF4-FFF2-40B4-BE49-F238E27FC236}">
                <a16:creationId xmlns:a16="http://schemas.microsoft.com/office/drawing/2014/main" id="{2EEE4FDD-85F1-D04B-AFA3-14101D753B2C}"/>
              </a:ext>
            </a:extLst>
          </p:cNvPr>
          <p:cNvSpPr>
            <a:spLocks noGrp="1"/>
          </p:cNvSpPr>
          <p:nvPr>
            <p:ph type="dt" sz="half" idx="10"/>
          </p:nvPr>
        </p:nvSpPr>
        <p:spPr/>
        <p:txBody>
          <a:bodyPr/>
          <a:lstStyle/>
          <a:p>
            <a:fld id="{D5DFF190-617F-B046-93FD-DF06D2D250AF}" type="datetime1">
              <a:rPr lang="ru-RU" smtClean="0"/>
              <a:t>10.10.2025</a:t>
            </a:fld>
            <a:endParaRPr lang="ru-UA"/>
          </a:p>
        </p:txBody>
      </p:sp>
      <p:sp>
        <p:nvSpPr>
          <p:cNvPr id="8" name="Нижний колонтитул 7">
            <a:extLst>
              <a:ext uri="{FF2B5EF4-FFF2-40B4-BE49-F238E27FC236}">
                <a16:creationId xmlns:a16="http://schemas.microsoft.com/office/drawing/2014/main" id="{AC84C679-7678-844B-807D-4D7F15416C77}"/>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D4809F85-26CF-8B42-84A3-7F728D558AF9}"/>
              </a:ext>
            </a:extLst>
          </p:cNvPr>
          <p:cNvSpPr>
            <a:spLocks noGrp="1"/>
          </p:cNvSpPr>
          <p:nvPr>
            <p:ph type="sldNum" sz="quarter" idx="12"/>
          </p:nvPr>
        </p:nvSpPr>
        <p:spPr/>
        <p:txBody>
          <a:bodyPr/>
          <a:lstStyle/>
          <a:p>
            <a:fld id="{F553EFBA-7824-AA44-BC0C-2574B54A2861}" type="slidenum">
              <a:rPr lang="ru-UA" smtClean="0"/>
              <a:t>52</a:t>
            </a:fld>
            <a:endParaRPr lang="ru-UA"/>
          </a:p>
        </p:txBody>
      </p:sp>
      <p:pic>
        <p:nvPicPr>
          <p:cNvPr id="5" name="Рисунок 4">
            <a:extLst>
              <a:ext uri="{FF2B5EF4-FFF2-40B4-BE49-F238E27FC236}">
                <a16:creationId xmlns:a16="http://schemas.microsoft.com/office/drawing/2014/main" id="{991A4566-A2D5-BE08-0C51-9E7168CACEBA}"/>
              </a:ext>
            </a:extLst>
          </p:cNvPr>
          <p:cNvPicPr>
            <a:picLocks noChangeAspect="1"/>
          </p:cNvPicPr>
          <p:nvPr/>
        </p:nvPicPr>
        <p:blipFill>
          <a:blip r:embed="rId2"/>
          <a:stretch>
            <a:fillRect/>
          </a:stretch>
        </p:blipFill>
        <p:spPr>
          <a:xfrm>
            <a:off x="2300094" y="3494143"/>
            <a:ext cx="3795906" cy="2682821"/>
          </a:xfrm>
          <a:prstGeom prst="rect">
            <a:avLst/>
          </a:prstGeom>
        </p:spPr>
      </p:pic>
    </p:spTree>
    <p:extLst>
      <p:ext uri="{BB962C8B-B14F-4D97-AF65-F5344CB8AC3E}">
        <p14:creationId xmlns:p14="http://schemas.microsoft.com/office/powerpoint/2010/main" val="515308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0B952D8-48F0-6719-7A45-958F03A44A1E}"/>
              </a:ext>
            </a:extLst>
          </p:cNvPr>
          <p:cNvSpPr/>
          <p:nvPr/>
        </p:nvSpPr>
        <p:spPr>
          <a:xfrm>
            <a:off x="665017" y="486888"/>
            <a:ext cx="9203377" cy="3785652"/>
          </a:xfrm>
          <a:prstGeom prst="rect">
            <a:avLst/>
          </a:prstGeom>
        </p:spPr>
        <p:txBody>
          <a:bodyPr wrap="square">
            <a:spAutoFit/>
          </a:bodyPr>
          <a:lstStyle/>
          <a:p>
            <a:pPr algn="just"/>
            <a:r>
              <a:rPr lang="ru-RU" sz="2400" dirty="0"/>
              <a:t>У 2018 </a:t>
            </a:r>
            <a:r>
              <a:rPr lang="ru-RU" sz="2400" dirty="0" err="1"/>
              <a:t>році</a:t>
            </a:r>
            <a:r>
              <a:rPr lang="ru-RU" sz="2400" dirty="0"/>
              <a:t> </a:t>
            </a:r>
            <a:r>
              <a:rPr lang="ru-RU" sz="2400" dirty="0" err="1"/>
              <a:t>Мінекономіки</a:t>
            </a:r>
            <a:r>
              <a:rPr lang="ru-RU" sz="2400" dirty="0"/>
              <a:t> </a:t>
            </a:r>
            <a:r>
              <a:rPr lang="ru-RU" sz="2400" dirty="0" err="1"/>
              <a:t>зареєструвало</a:t>
            </a:r>
            <a:r>
              <a:rPr lang="ru-RU" sz="2400" dirty="0"/>
              <a:t> 264 </a:t>
            </a:r>
            <a:r>
              <a:rPr lang="ru-RU" sz="2400" dirty="0" err="1"/>
              <a:t>нові</a:t>
            </a:r>
            <a:r>
              <a:rPr lang="ru-RU" sz="2400" dirty="0"/>
              <a:t> </a:t>
            </a:r>
            <a:r>
              <a:rPr lang="ru-RU" sz="2400" dirty="0" err="1"/>
              <a:t>проєкти</a:t>
            </a:r>
            <a:r>
              <a:rPr lang="ru-RU" sz="2400" dirty="0"/>
              <a:t> </a:t>
            </a:r>
            <a:r>
              <a:rPr lang="ru-RU" sz="2400" dirty="0" err="1"/>
              <a:t>міжнародної</a:t>
            </a:r>
            <a:r>
              <a:rPr lang="ru-RU" sz="2400" dirty="0"/>
              <a:t> </a:t>
            </a:r>
            <a:r>
              <a:rPr lang="ru-RU" sz="2400" dirty="0" err="1"/>
              <a:t>технічної</a:t>
            </a:r>
            <a:r>
              <a:rPr lang="ru-RU" sz="2400" dirty="0"/>
              <a:t> </a:t>
            </a:r>
            <a:r>
              <a:rPr lang="ru-RU" sz="2400" dirty="0" err="1"/>
              <a:t>допомоги</a:t>
            </a:r>
            <a:r>
              <a:rPr lang="ru-RU" sz="2400" dirty="0"/>
              <a:t> </a:t>
            </a:r>
            <a:r>
              <a:rPr lang="ru-RU" sz="2400" dirty="0" err="1"/>
              <a:t>із</a:t>
            </a:r>
            <a:r>
              <a:rPr lang="ru-RU" sz="2400" dirty="0"/>
              <a:t> </a:t>
            </a:r>
            <a:r>
              <a:rPr lang="ru-RU" sz="2400" dirty="0" err="1"/>
              <a:t>загальним</a:t>
            </a:r>
            <a:r>
              <a:rPr lang="ru-RU" sz="2400" dirty="0"/>
              <a:t> </a:t>
            </a:r>
            <a:r>
              <a:rPr lang="ru-RU" sz="2400" dirty="0" err="1"/>
              <a:t>обсягом</a:t>
            </a:r>
            <a:r>
              <a:rPr lang="ru-RU" sz="2400" dirty="0"/>
              <a:t> </a:t>
            </a:r>
            <a:r>
              <a:rPr lang="ru-RU" sz="2400" dirty="0" err="1"/>
              <a:t>фінансування</a:t>
            </a:r>
            <a:r>
              <a:rPr lang="ru-RU" sz="2400" dirty="0"/>
              <a:t> </a:t>
            </a:r>
            <a:r>
              <a:rPr lang="ru-RU" sz="2400" dirty="0" err="1"/>
              <a:t>понад</a:t>
            </a:r>
            <a:r>
              <a:rPr lang="ru-RU" sz="2400" dirty="0"/>
              <a:t> 953 млн дол. США, </a:t>
            </a:r>
            <a:r>
              <a:rPr lang="ru-RU" sz="2400" dirty="0" err="1"/>
              <a:t>що</a:t>
            </a:r>
            <a:r>
              <a:rPr lang="ru-RU" sz="2400" dirty="0"/>
              <a:t> на 50% </a:t>
            </a:r>
            <a:r>
              <a:rPr lang="ru-RU" sz="2400" dirty="0" err="1"/>
              <a:t>більше</a:t>
            </a:r>
            <a:r>
              <a:rPr lang="ru-RU" sz="2400" dirty="0"/>
              <a:t> </a:t>
            </a:r>
            <a:r>
              <a:rPr lang="ru-RU" sz="2400" dirty="0" err="1"/>
              <a:t>ніж</a:t>
            </a:r>
            <a:r>
              <a:rPr lang="ru-RU" sz="2400" dirty="0"/>
              <a:t> у 2017 </a:t>
            </a:r>
            <a:r>
              <a:rPr lang="ru-RU" sz="2400" dirty="0" err="1"/>
              <a:t>році</a:t>
            </a:r>
            <a:r>
              <a:rPr lang="ru-RU" sz="2400" dirty="0"/>
              <a:t>. </a:t>
            </a:r>
            <a:r>
              <a:rPr lang="ru-RU" sz="2400" dirty="0" err="1"/>
              <a:t>Загалом</a:t>
            </a:r>
            <a:r>
              <a:rPr lang="ru-RU" sz="2400" dirty="0"/>
              <a:t> в </a:t>
            </a:r>
            <a:r>
              <a:rPr lang="ru-RU" sz="2400" dirty="0" err="1"/>
              <a:t>Україні</a:t>
            </a:r>
            <a:r>
              <a:rPr lang="ru-RU" sz="2400" dirty="0"/>
              <a:t> </a:t>
            </a:r>
            <a:r>
              <a:rPr lang="ru-RU" sz="2400" dirty="0" err="1"/>
              <a:t>реалізовують</a:t>
            </a:r>
            <a:r>
              <a:rPr lang="ru-RU" sz="2400" dirty="0"/>
              <a:t> 486 проєктів </a:t>
            </a:r>
            <a:r>
              <a:rPr lang="ru-RU" sz="2400" dirty="0" err="1"/>
              <a:t>технічної</a:t>
            </a:r>
            <a:r>
              <a:rPr lang="ru-RU" sz="2400" dirty="0"/>
              <a:t> </a:t>
            </a:r>
            <a:r>
              <a:rPr lang="ru-RU" sz="2400" dirty="0" err="1"/>
              <a:t>допомоги</a:t>
            </a:r>
            <a:r>
              <a:rPr lang="ru-RU" sz="2400" dirty="0"/>
              <a:t> на </a:t>
            </a:r>
            <a:r>
              <a:rPr lang="ru-RU" sz="2400" dirty="0" err="1"/>
              <a:t>загальну</a:t>
            </a:r>
            <a:r>
              <a:rPr lang="ru-RU" sz="2400" dirty="0"/>
              <a:t> суму 6,1 млрд дол. США2. У рамках </a:t>
            </a:r>
            <a:r>
              <a:rPr lang="ru-RU" sz="2400" dirty="0" err="1"/>
              <a:t>надання</a:t>
            </a:r>
            <a:r>
              <a:rPr lang="ru-RU" sz="2400" dirty="0"/>
              <a:t> </a:t>
            </a:r>
            <a:r>
              <a:rPr lang="ru-RU" sz="2400" dirty="0" err="1"/>
              <a:t>Україні</a:t>
            </a:r>
            <a:r>
              <a:rPr lang="ru-RU" sz="2400" dirty="0"/>
              <a:t> </a:t>
            </a:r>
            <a:r>
              <a:rPr lang="ru-RU" sz="2400" dirty="0" err="1"/>
              <a:t>міжнародної</a:t>
            </a:r>
            <a:r>
              <a:rPr lang="ru-RU" sz="2400" dirty="0"/>
              <a:t> </a:t>
            </a:r>
            <a:r>
              <a:rPr lang="ru-RU" sz="2400" dirty="0" err="1"/>
              <a:t>технічної</a:t>
            </a:r>
            <a:r>
              <a:rPr lang="ru-RU" sz="2400" dirty="0"/>
              <a:t> </a:t>
            </a:r>
            <a:r>
              <a:rPr lang="ru-RU" sz="2400" dirty="0" err="1"/>
              <a:t>допомоги</a:t>
            </a:r>
            <a:r>
              <a:rPr lang="ru-RU" sz="2400" dirty="0"/>
              <a:t> </a:t>
            </a:r>
            <a:r>
              <a:rPr lang="ru-RU" sz="2400" dirty="0" err="1"/>
              <a:t>співробітництво</a:t>
            </a:r>
            <a:r>
              <a:rPr lang="ru-RU" sz="2400" dirty="0"/>
              <a:t> </a:t>
            </a:r>
            <a:r>
              <a:rPr lang="ru-RU" sz="2400" dirty="0" err="1"/>
              <a:t>відбувається</a:t>
            </a:r>
            <a:r>
              <a:rPr lang="ru-RU" sz="2400" dirty="0"/>
              <a:t> з </a:t>
            </a:r>
            <a:r>
              <a:rPr lang="ru-RU" sz="2400" dirty="0" err="1"/>
              <a:t>понад</a:t>
            </a:r>
            <a:r>
              <a:rPr lang="ru-RU" sz="2400" dirty="0"/>
              <a:t> 15 </a:t>
            </a:r>
            <a:r>
              <a:rPr lang="ru-RU" sz="2400" dirty="0" err="1"/>
              <a:t>країнами</a:t>
            </a:r>
            <a:r>
              <a:rPr lang="ru-RU" sz="2400" dirty="0"/>
              <a:t> та 20 </a:t>
            </a:r>
            <a:r>
              <a:rPr lang="ru-RU" sz="2400" dirty="0" err="1"/>
              <a:t>міжнародними</a:t>
            </a:r>
            <a:r>
              <a:rPr lang="ru-RU" sz="2400" dirty="0"/>
              <a:t> </a:t>
            </a:r>
            <a:r>
              <a:rPr lang="ru-RU" sz="2400" dirty="0" err="1"/>
              <a:t>організаціями</a:t>
            </a:r>
            <a:r>
              <a:rPr lang="ru-RU" sz="2400" dirty="0"/>
              <a:t>. </a:t>
            </a:r>
            <a:r>
              <a:rPr lang="ru-RU" sz="2400" dirty="0" err="1"/>
              <a:t>Найбільшими</a:t>
            </a:r>
            <a:r>
              <a:rPr lang="ru-RU" sz="2400" dirty="0"/>
              <a:t> донорами для </a:t>
            </a:r>
            <a:r>
              <a:rPr lang="ru-RU" sz="2400" dirty="0" err="1"/>
              <a:t>України</a:t>
            </a:r>
            <a:r>
              <a:rPr lang="ru-RU" sz="2400" dirty="0"/>
              <a:t> </a:t>
            </a:r>
            <a:r>
              <a:rPr lang="ru-RU" sz="2400" dirty="0" err="1"/>
              <a:t>є</a:t>
            </a:r>
            <a:r>
              <a:rPr lang="ru-RU" sz="2400" dirty="0"/>
              <a:t> </a:t>
            </a:r>
            <a:r>
              <a:rPr lang="ru-RU" sz="2400" dirty="0" err="1"/>
              <a:t>Сполучені</a:t>
            </a:r>
            <a:r>
              <a:rPr lang="ru-RU" sz="2400" dirty="0"/>
              <a:t> </a:t>
            </a:r>
            <a:r>
              <a:rPr lang="ru-RU" sz="2400" dirty="0" err="1"/>
              <a:t>Штати</a:t>
            </a:r>
            <a:r>
              <a:rPr lang="ru-RU" sz="2400" dirty="0"/>
              <a:t> Америки та </a:t>
            </a:r>
            <a:r>
              <a:rPr lang="ru-RU" sz="2400" dirty="0" err="1"/>
              <a:t>Європейський</a:t>
            </a:r>
            <a:r>
              <a:rPr lang="ru-RU" sz="2400" dirty="0"/>
              <a:t> Союз. </a:t>
            </a:r>
            <a:r>
              <a:rPr lang="ru-RU" sz="2400" dirty="0" err="1"/>
              <a:t>Також</a:t>
            </a:r>
            <a:r>
              <a:rPr lang="ru-RU" sz="2400" dirty="0"/>
              <a:t> </a:t>
            </a:r>
            <a:r>
              <a:rPr lang="ru-RU" sz="2400" dirty="0" err="1"/>
              <a:t>важливими</a:t>
            </a:r>
            <a:r>
              <a:rPr lang="ru-RU" sz="2400" dirty="0"/>
              <a:t> донорами </a:t>
            </a:r>
            <a:r>
              <a:rPr lang="ru-RU" sz="2400" dirty="0" err="1"/>
              <a:t>є</a:t>
            </a:r>
            <a:r>
              <a:rPr lang="ru-RU" sz="2400" dirty="0"/>
              <a:t> Канада, ФРН, </a:t>
            </a:r>
            <a:r>
              <a:rPr lang="ru-RU" sz="2400" dirty="0" err="1"/>
              <a:t>Швеція</a:t>
            </a:r>
            <a:r>
              <a:rPr lang="ru-RU" sz="2400" dirty="0"/>
              <a:t>, </a:t>
            </a:r>
            <a:r>
              <a:rPr lang="ru-RU" sz="2400" dirty="0" err="1"/>
              <a:t>Швейцарія</a:t>
            </a:r>
            <a:r>
              <a:rPr lang="ru-RU" sz="2400" dirty="0"/>
              <a:t>, </a:t>
            </a:r>
            <a:r>
              <a:rPr lang="ru-RU" sz="2400" dirty="0" err="1"/>
              <a:t>Японія</a:t>
            </a:r>
            <a:r>
              <a:rPr lang="ru-RU" sz="2400" dirty="0"/>
              <a:t>, </a:t>
            </a:r>
            <a:r>
              <a:rPr lang="ru-RU" sz="2400" dirty="0" err="1"/>
              <a:t>Данія</a:t>
            </a:r>
            <a:r>
              <a:rPr lang="ru-RU" sz="2400" dirty="0"/>
              <a:t>; </a:t>
            </a:r>
            <a:r>
              <a:rPr lang="ru-RU" sz="2400" dirty="0" err="1"/>
              <a:t>організації</a:t>
            </a:r>
            <a:r>
              <a:rPr lang="ru-RU" sz="2400" dirty="0"/>
              <a:t> ООН, </a:t>
            </a:r>
            <a:r>
              <a:rPr lang="ru-RU" sz="2400" dirty="0" err="1"/>
              <a:t>Світовий</a:t>
            </a:r>
            <a:r>
              <a:rPr lang="ru-RU" sz="2400" dirty="0"/>
              <a:t> банк, ЄБРР та </a:t>
            </a:r>
            <a:r>
              <a:rPr lang="ru-RU" sz="2400" dirty="0" err="1"/>
              <a:t>ін</a:t>
            </a:r>
            <a:r>
              <a:rPr lang="ru-RU" sz="2400" dirty="0"/>
              <a:t>.</a:t>
            </a:r>
            <a:endParaRPr lang="ru-UA" sz="2400" dirty="0"/>
          </a:p>
        </p:txBody>
      </p:sp>
      <p:sp>
        <p:nvSpPr>
          <p:cNvPr id="5" name="Дата 4">
            <a:extLst>
              <a:ext uri="{FF2B5EF4-FFF2-40B4-BE49-F238E27FC236}">
                <a16:creationId xmlns:a16="http://schemas.microsoft.com/office/drawing/2014/main" id="{BA9A39A2-5869-834D-BA3A-E8BB5ADF2E35}"/>
              </a:ext>
            </a:extLst>
          </p:cNvPr>
          <p:cNvSpPr>
            <a:spLocks noGrp="1"/>
          </p:cNvSpPr>
          <p:nvPr>
            <p:ph type="dt" sz="half" idx="10"/>
          </p:nvPr>
        </p:nvSpPr>
        <p:spPr/>
        <p:txBody>
          <a:bodyPr/>
          <a:lstStyle/>
          <a:p>
            <a:fld id="{B00D400D-ECCA-2F42-A73D-59F3EEDE3DF0}" type="datetime1">
              <a:rPr lang="ru-RU" smtClean="0"/>
              <a:t>10.10.2025</a:t>
            </a:fld>
            <a:endParaRPr lang="ru-UA"/>
          </a:p>
        </p:txBody>
      </p:sp>
      <p:sp>
        <p:nvSpPr>
          <p:cNvPr id="7" name="Нижний колонтитул 6">
            <a:extLst>
              <a:ext uri="{FF2B5EF4-FFF2-40B4-BE49-F238E27FC236}">
                <a16:creationId xmlns:a16="http://schemas.microsoft.com/office/drawing/2014/main" id="{9948628E-356A-424A-B670-1A0BEF54237B}"/>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95172D66-4B7B-D24D-A3CA-B582217C03BC}"/>
              </a:ext>
            </a:extLst>
          </p:cNvPr>
          <p:cNvSpPr>
            <a:spLocks noGrp="1"/>
          </p:cNvSpPr>
          <p:nvPr>
            <p:ph type="sldNum" sz="quarter" idx="12"/>
          </p:nvPr>
        </p:nvSpPr>
        <p:spPr/>
        <p:txBody>
          <a:bodyPr/>
          <a:lstStyle/>
          <a:p>
            <a:fld id="{F553EFBA-7824-AA44-BC0C-2574B54A2861}" type="slidenum">
              <a:rPr lang="ru-UA" smtClean="0"/>
              <a:t>53</a:t>
            </a:fld>
            <a:endParaRPr lang="ru-UA"/>
          </a:p>
        </p:txBody>
      </p:sp>
    </p:spTree>
    <p:extLst>
      <p:ext uri="{BB962C8B-B14F-4D97-AF65-F5344CB8AC3E}">
        <p14:creationId xmlns:p14="http://schemas.microsoft.com/office/powerpoint/2010/main" val="373123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4A36C01-C353-1774-9C58-A919307CBDFB}"/>
              </a:ext>
            </a:extLst>
          </p:cNvPr>
          <p:cNvSpPr/>
          <p:nvPr/>
        </p:nvSpPr>
        <p:spPr>
          <a:xfrm>
            <a:off x="676894" y="724395"/>
            <a:ext cx="8467106" cy="4401205"/>
          </a:xfrm>
          <a:prstGeom prst="rect">
            <a:avLst/>
          </a:prstGeom>
        </p:spPr>
        <p:txBody>
          <a:bodyPr wrap="square">
            <a:spAutoFit/>
          </a:bodyPr>
          <a:lstStyle/>
          <a:p>
            <a:pPr algn="just"/>
            <a:r>
              <a:rPr lang="ru-RU" sz="2800" dirty="0"/>
              <a:t>2. </a:t>
            </a:r>
            <a:r>
              <a:rPr lang="ru-RU" sz="2800" dirty="0" err="1"/>
              <a:t>Грантові</a:t>
            </a:r>
            <a:r>
              <a:rPr lang="ru-RU" sz="2800" dirty="0"/>
              <a:t> </a:t>
            </a:r>
            <a:r>
              <a:rPr lang="ru-RU" sz="2800" dirty="0" err="1"/>
              <a:t>програми</a:t>
            </a:r>
            <a:r>
              <a:rPr lang="ru-RU" sz="2800" dirty="0"/>
              <a:t> — </a:t>
            </a:r>
            <a:r>
              <a:rPr lang="ru-RU" sz="2800" dirty="0" err="1"/>
              <a:t>це</a:t>
            </a:r>
            <a:r>
              <a:rPr lang="ru-RU" sz="2800" dirty="0"/>
              <a:t> </a:t>
            </a:r>
            <a:r>
              <a:rPr lang="ru-RU" sz="2800" dirty="0" err="1"/>
              <a:t>сукупність</a:t>
            </a:r>
            <a:r>
              <a:rPr lang="ru-RU" sz="2800" dirty="0"/>
              <a:t> </a:t>
            </a:r>
            <a:r>
              <a:rPr lang="ru-RU" sz="2800" dirty="0" err="1"/>
              <a:t>фінансових</a:t>
            </a:r>
            <a:r>
              <a:rPr lang="ru-RU" sz="2800" dirty="0"/>
              <a:t> </a:t>
            </a:r>
            <a:r>
              <a:rPr lang="ru-RU" sz="2800" dirty="0" err="1"/>
              <a:t>ресурсів</a:t>
            </a:r>
            <a:r>
              <a:rPr lang="ru-RU" sz="2800" dirty="0"/>
              <a:t>, </a:t>
            </a:r>
            <a:r>
              <a:rPr lang="ru-RU" sz="2800" dirty="0" err="1"/>
              <a:t>які</a:t>
            </a:r>
            <a:r>
              <a:rPr lang="ru-RU" sz="2800" dirty="0"/>
              <a:t> </a:t>
            </a:r>
            <a:r>
              <a:rPr lang="ru-RU" sz="2800" dirty="0" err="1"/>
              <a:t>отримувачам</a:t>
            </a:r>
            <a:r>
              <a:rPr lang="ru-RU" sz="2800" dirty="0"/>
              <a:t> </a:t>
            </a:r>
            <a:r>
              <a:rPr lang="ru-RU" sz="2800" dirty="0" err="1"/>
              <a:t>надають</a:t>
            </a:r>
            <a:r>
              <a:rPr lang="ru-RU" sz="2800" dirty="0"/>
              <a:t> </a:t>
            </a:r>
            <a:r>
              <a:rPr lang="ru-RU" sz="2800" dirty="0" err="1"/>
              <a:t>безповоротно</a:t>
            </a:r>
            <a:r>
              <a:rPr lang="ru-RU" sz="2800" dirty="0"/>
              <a:t> для </a:t>
            </a:r>
            <a:r>
              <a:rPr lang="ru-RU" sz="2800" dirty="0" err="1"/>
              <a:t>реалізації</a:t>
            </a:r>
            <a:r>
              <a:rPr lang="ru-RU" sz="2800" dirty="0"/>
              <a:t> </a:t>
            </a:r>
            <a:r>
              <a:rPr lang="ru-RU" sz="2800" dirty="0" err="1"/>
              <a:t>соціального</a:t>
            </a:r>
            <a:r>
              <a:rPr lang="ru-RU" sz="2800" dirty="0"/>
              <a:t> </a:t>
            </a:r>
            <a:r>
              <a:rPr lang="ru-RU" sz="2800" dirty="0" err="1"/>
              <a:t>проєкту</a:t>
            </a:r>
            <a:r>
              <a:rPr lang="ru-RU" sz="2800" dirty="0"/>
              <a:t>, </a:t>
            </a:r>
            <a:r>
              <a:rPr lang="ru-RU" sz="2800" dirty="0" err="1"/>
              <a:t>благодійної</a:t>
            </a:r>
            <a:r>
              <a:rPr lang="ru-RU" sz="2800" dirty="0"/>
              <a:t> </a:t>
            </a:r>
            <a:r>
              <a:rPr lang="ru-RU" sz="2800" dirty="0" err="1"/>
              <a:t>програми</a:t>
            </a:r>
            <a:r>
              <a:rPr lang="ru-RU" sz="2800" dirty="0"/>
              <a:t>, </a:t>
            </a:r>
            <a:r>
              <a:rPr lang="ru-RU" sz="2800" dirty="0" err="1"/>
              <a:t>проведення</a:t>
            </a:r>
            <a:r>
              <a:rPr lang="ru-RU" sz="2800" dirty="0"/>
              <a:t> </a:t>
            </a:r>
            <a:r>
              <a:rPr lang="ru-RU" sz="2800" dirty="0" err="1"/>
              <a:t>наукових</a:t>
            </a:r>
            <a:r>
              <a:rPr lang="ru-RU" sz="2800" dirty="0"/>
              <a:t> </a:t>
            </a:r>
            <a:r>
              <a:rPr lang="ru-RU" sz="2800" dirty="0" err="1"/>
              <a:t>досліджень</a:t>
            </a:r>
            <a:r>
              <a:rPr lang="ru-RU" sz="2800" dirty="0"/>
              <a:t>, </a:t>
            </a:r>
            <a:r>
              <a:rPr lang="ru-RU" sz="2800" dirty="0" err="1"/>
              <a:t>навчання</a:t>
            </a:r>
            <a:r>
              <a:rPr lang="ru-RU" sz="2800" dirty="0"/>
              <a:t> </a:t>
            </a:r>
            <a:r>
              <a:rPr lang="ru-RU" sz="2800" dirty="0" err="1"/>
              <a:t>або</a:t>
            </a:r>
            <a:r>
              <a:rPr lang="ru-RU" sz="2800" dirty="0"/>
              <a:t> ж </a:t>
            </a:r>
            <a:r>
              <a:rPr lang="ru-RU" sz="2800" dirty="0" err="1"/>
              <a:t>підвищення</a:t>
            </a:r>
            <a:r>
              <a:rPr lang="ru-RU" sz="2800" dirty="0"/>
              <a:t> </a:t>
            </a:r>
            <a:r>
              <a:rPr lang="ru-RU" sz="2800" dirty="0" err="1"/>
              <a:t>кваліфікації</a:t>
            </a:r>
            <a:r>
              <a:rPr lang="ru-RU" sz="2800" dirty="0"/>
              <a:t> та </a:t>
            </a:r>
            <a:r>
              <a:rPr lang="ru-RU" sz="2800" dirty="0" err="1"/>
              <a:t>інших</a:t>
            </a:r>
            <a:r>
              <a:rPr lang="ru-RU" sz="2800" dirty="0"/>
              <a:t> </a:t>
            </a:r>
            <a:r>
              <a:rPr lang="ru-RU" sz="2800" dirty="0" err="1"/>
              <a:t>суспільно</a:t>
            </a:r>
            <a:r>
              <a:rPr lang="ru-RU" sz="2800" dirty="0"/>
              <a:t> </a:t>
            </a:r>
            <a:r>
              <a:rPr lang="ru-RU" sz="2800" dirty="0" err="1"/>
              <a:t>корисних</a:t>
            </a:r>
            <a:r>
              <a:rPr lang="ru-RU" sz="2800" dirty="0"/>
              <a:t> </a:t>
            </a:r>
            <a:r>
              <a:rPr lang="ru-RU" sz="2800" dirty="0" err="1"/>
              <a:t>цілей</a:t>
            </a:r>
            <a:r>
              <a:rPr lang="ru-RU" sz="2800" dirty="0"/>
              <a:t> </a:t>
            </a:r>
            <a:r>
              <a:rPr lang="ru-RU" sz="2800" dirty="0" err="1"/>
              <a:t>із</a:t>
            </a:r>
            <a:r>
              <a:rPr lang="ru-RU" sz="2800" dirty="0"/>
              <a:t> </a:t>
            </a:r>
            <a:r>
              <a:rPr lang="ru-RU" sz="2800" dirty="0" err="1"/>
              <a:t>обов’язковим</a:t>
            </a:r>
            <a:r>
              <a:rPr lang="ru-RU" sz="2800" dirty="0"/>
              <a:t> </a:t>
            </a:r>
            <a:r>
              <a:rPr lang="ru-RU" sz="2800" dirty="0" err="1"/>
              <a:t>етапом</a:t>
            </a:r>
            <a:r>
              <a:rPr lang="ru-RU" sz="2800" dirty="0"/>
              <a:t> </a:t>
            </a:r>
            <a:r>
              <a:rPr lang="ru-RU" sz="2800" dirty="0" err="1"/>
              <a:t>звітування</a:t>
            </a:r>
            <a:r>
              <a:rPr lang="ru-RU" sz="2800" dirty="0"/>
              <a:t> </a:t>
            </a:r>
            <a:r>
              <a:rPr lang="ru-RU" sz="2800" dirty="0" err="1"/>
              <a:t>щодо</a:t>
            </a:r>
            <a:r>
              <a:rPr lang="ru-RU" sz="2800" dirty="0"/>
              <a:t> </a:t>
            </a:r>
            <a:r>
              <a:rPr lang="ru-RU" sz="2800" dirty="0" err="1"/>
              <a:t>їх</a:t>
            </a:r>
            <a:r>
              <a:rPr lang="ru-RU" sz="2800" dirty="0"/>
              <a:t> </a:t>
            </a:r>
            <a:r>
              <a:rPr lang="ru-RU" sz="2800" dirty="0" err="1"/>
              <a:t>використання</a:t>
            </a:r>
            <a:r>
              <a:rPr lang="ru-RU" sz="2800" dirty="0"/>
              <a:t> на </a:t>
            </a:r>
            <a:r>
              <a:rPr lang="ru-RU" sz="2800" dirty="0" err="1"/>
              <a:t>визначені</a:t>
            </a:r>
            <a:r>
              <a:rPr lang="ru-RU" sz="2800" dirty="0"/>
              <a:t> </a:t>
            </a:r>
            <a:r>
              <a:rPr lang="ru-RU" sz="2800" dirty="0" err="1"/>
              <a:t>цілі</a:t>
            </a:r>
            <a:r>
              <a:rPr lang="ru-RU" sz="2800" dirty="0"/>
              <a:t>. </a:t>
            </a:r>
            <a:r>
              <a:rPr lang="ru-RU" sz="2800" dirty="0" err="1"/>
              <a:t>Гранти</a:t>
            </a:r>
            <a:r>
              <a:rPr lang="ru-RU" sz="2800" dirty="0"/>
              <a:t>, так само як і </a:t>
            </a:r>
            <a:r>
              <a:rPr lang="ru-RU" sz="2800" dirty="0" err="1"/>
              <a:t>міжнародна</a:t>
            </a:r>
            <a:r>
              <a:rPr lang="ru-RU" sz="2800" dirty="0"/>
              <a:t> </a:t>
            </a:r>
            <a:r>
              <a:rPr lang="ru-RU" sz="2800" dirty="0" err="1"/>
              <a:t>технічна</a:t>
            </a:r>
            <a:r>
              <a:rPr lang="ru-RU" sz="2800" dirty="0"/>
              <a:t> </a:t>
            </a:r>
            <a:r>
              <a:rPr lang="ru-RU" sz="2800" dirty="0" err="1"/>
              <a:t>допомога</a:t>
            </a:r>
            <a:r>
              <a:rPr lang="ru-RU" sz="2800" dirty="0"/>
              <a:t>, </a:t>
            </a:r>
            <a:r>
              <a:rPr lang="ru-RU" sz="2800" dirty="0" err="1"/>
              <a:t>можуть</a:t>
            </a:r>
            <a:r>
              <a:rPr lang="ru-RU" sz="2800" dirty="0"/>
              <a:t> </a:t>
            </a:r>
            <a:r>
              <a:rPr lang="ru-RU" sz="2800" dirty="0" err="1"/>
              <a:t>надавати</a:t>
            </a:r>
            <a:r>
              <a:rPr lang="ru-RU" sz="2800" dirty="0"/>
              <a:t> у </a:t>
            </a:r>
            <a:r>
              <a:rPr lang="ru-RU" sz="2800" dirty="0" err="1"/>
              <a:t>вигляді</a:t>
            </a:r>
            <a:r>
              <a:rPr lang="ru-RU" sz="2800" dirty="0"/>
              <a:t> майна, </a:t>
            </a:r>
            <a:r>
              <a:rPr lang="ru-RU" sz="2800" dirty="0" err="1"/>
              <a:t>робіт</a:t>
            </a:r>
            <a:r>
              <a:rPr lang="ru-RU" sz="2800" dirty="0"/>
              <a:t> </a:t>
            </a:r>
            <a:r>
              <a:rPr lang="ru-RU" sz="2800" dirty="0" err="1"/>
              <a:t>чи</a:t>
            </a:r>
            <a:r>
              <a:rPr lang="ru-RU" sz="2800" dirty="0"/>
              <a:t> </a:t>
            </a:r>
            <a:r>
              <a:rPr lang="ru-RU" sz="2800" dirty="0" err="1"/>
              <a:t>послуг</a:t>
            </a:r>
            <a:r>
              <a:rPr lang="ru-RU" sz="2800" dirty="0"/>
              <a:t>, а </a:t>
            </a:r>
            <a:r>
              <a:rPr lang="ru-RU" sz="2800" dirty="0" err="1"/>
              <a:t>також</a:t>
            </a:r>
            <a:r>
              <a:rPr lang="ru-RU" sz="2800" dirty="0"/>
              <a:t> </a:t>
            </a:r>
            <a:r>
              <a:rPr lang="ru-RU" sz="2800" dirty="0" err="1"/>
              <a:t>фінансових</a:t>
            </a:r>
            <a:r>
              <a:rPr lang="ru-RU" sz="2800" dirty="0"/>
              <a:t> </a:t>
            </a:r>
            <a:r>
              <a:rPr lang="ru-RU" sz="2800" dirty="0" err="1"/>
              <a:t>ресурсів</a:t>
            </a:r>
            <a:r>
              <a:rPr lang="ru-RU" sz="2800" dirty="0"/>
              <a:t> (</a:t>
            </a:r>
            <a:r>
              <a:rPr lang="ru-RU" sz="2800" dirty="0" err="1"/>
              <a:t>проте</a:t>
            </a:r>
            <a:r>
              <a:rPr lang="ru-RU" sz="2800" dirty="0"/>
              <a:t> </a:t>
            </a:r>
            <a:r>
              <a:rPr lang="ru-RU" sz="2800" dirty="0" err="1"/>
              <a:t>переважає</a:t>
            </a:r>
            <a:r>
              <a:rPr lang="ru-RU" sz="2800" dirty="0"/>
              <a:t> </a:t>
            </a:r>
            <a:r>
              <a:rPr lang="ru-RU" sz="2800" dirty="0" err="1"/>
              <a:t>майно</a:t>
            </a:r>
            <a:r>
              <a:rPr lang="ru-RU" sz="2800" dirty="0"/>
              <a:t> та </a:t>
            </a:r>
            <a:r>
              <a:rPr lang="ru-RU" sz="2800" dirty="0" err="1"/>
              <a:t>грошова</a:t>
            </a:r>
            <a:r>
              <a:rPr lang="ru-RU" sz="2800" dirty="0"/>
              <a:t> форма).</a:t>
            </a:r>
            <a:endParaRPr lang="ru-UA" sz="2800" dirty="0"/>
          </a:p>
        </p:txBody>
      </p:sp>
      <p:sp>
        <p:nvSpPr>
          <p:cNvPr id="5" name="Дата 4">
            <a:extLst>
              <a:ext uri="{FF2B5EF4-FFF2-40B4-BE49-F238E27FC236}">
                <a16:creationId xmlns:a16="http://schemas.microsoft.com/office/drawing/2014/main" id="{9B0BCCEC-CA83-EB48-B708-4A0CA897BA68}"/>
              </a:ext>
            </a:extLst>
          </p:cNvPr>
          <p:cNvSpPr>
            <a:spLocks noGrp="1"/>
          </p:cNvSpPr>
          <p:nvPr>
            <p:ph type="dt" sz="half" idx="10"/>
          </p:nvPr>
        </p:nvSpPr>
        <p:spPr/>
        <p:txBody>
          <a:bodyPr/>
          <a:lstStyle/>
          <a:p>
            <a:fld id="{89E285D4-0EB2-3348-8430-191620831956}" type="datetime1">
              <a:rPr lang="ru-RU" smtClean="0"/>
              <a:t>10.10.2025</a:t>
            </a:fld>
            <a:endParaRPr lang="ru-UA"/>
          </a:p>
        </p:txBody>
      </p:sp>
      <p:sp>
        <p:nvSpPr>
          <p:cNvPr id="7" name="Нижний колонтитул 6">
            <a:extLst>
              <a:ext uri="{FF2B5EF4-FFF2-40B4-BE49-F238E27FC236}">
                <a16:creationId xmlns:a16="http://schemas.microsoft.com/office/drawing/2014/main" id="{EC7F4DEA-9661-9746-9651-A5FFE0E43FAD}"/>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AA487C9A-F9F8-9C4F-8C6E-B5DB6AC7A690}"/>
              </a:ext>
            </a:extLst>
          </p:cNvPr>
          <p:cNvSpPr>
            <a:spLocks noGrp="1"/>
          </p:cNvSpPr>
          <p:nvPr>
            <p:ph type="sldNum" sz="quarter" idx="12"/>
          </p:nvPr>
        </p:nvSpPr>
        <p:spPr/>
        <p:txBody>
          <a:bodyPr/>
          <a:lstStyle/>
          <a:p>
            <a:fld id="{F553EFBA-7824-AA44-BC0C-2574B54A2861}" type="slidenum">
              <a:rPr lang="ru-UA" smtClean="0"/>
              <a:t>54</a:t>
            </a:fld>
            <a:endParaRPr lang="ru-UA"/>
          </a:p>
        </p:txBody>
      </p:sp>
    </p:spTree>
    <p:extLst>
      <p:ext uri="{BB962C8B-B14F-4D97-AF65-F5344CB8AC3E}">
        <p14:creationId xmlns:p14="http://schemas.microsoft.com/office/powerpoint/2010/main" val="1800668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040AF88-2859-0832-55C6-84ACF112FA33}"/>
              </a:ext>
            </a:extLst>
          </p:cNvPr>
          <p:cNvSpPr/>
          <p:nvPr/>
        </p:nvSpPr>
        <p:spPr>
          <a:xfrm>
            <a:off x="617517" y="807522"/>
            <a:ext cx="8526483" cy="3539430"/>
          </a:xfrm>
          <a:prstGeom prst="rect">
            <a:avLst/>
          </a:prstGeom>
        </p:spPr>
        <p:txBody>
          <a:bodyPr wrap="square">
            <a:spAutoFit/>
          </a:bodyPr>
          <a:lstStyle/>
          <a:p>
            <a:pPr algn="just"/>
            <a:r>
              <a:rPr lang="ru-RU" sz="2800" dirty="0"/>
              <a:t>3. </a:t>
            </a:r>
            <a:r>
              <a:rPr lang="ru-RU" sz="2800" dirty="0" err="1"/>
              <a:t>Проєкти</a:t>
            </a:r>
            <a:r>
              <a:rPr lang="ru-RU" sz="2800" dirty="0"/>
              <a:t> </a:t>
            </a:r>
            <a:r>
              <a:rPr lang="ru-RU" sz="2800" dirty="0" err="1"/>
              <a:t>корпоративної</a:t>
            </a:r>
            <a:r>
              <a:rPr lang="ru-RU" sz="2800" dirty="0"/>
              <a:t> </a:t>
            </a:r>
            <a:r>
              <a:rPr lang="ru-RU" sz="2800" dirty="0" err="1"/>
              <a:t>соціальної</a:t>
            </a:r>
            <a:r>
              <a:rPr lang="ru-RU" sz="2800" dirty="0"/>
              <a:t> </a:t>
            </a:r>
            <a:r>
              <a:rPr lang="ru-RU" sz="2800" dirty="0" err="1"/>
              <a:t>відповідальності</a:t>
            </a:r>
            <a:r>
              <a:rPr lang="ru-RU" sz="2800" dirty="0"/>
              <a:t> — </a:t>
            </a:r>
            <a:r>
              <a:rPr lang="ru-RU" sz="2800" dirty="0" err="1"/>
              <a:t>це</a:t>
            </a:r>
            <a:r>
              <a:rPr lang="ru-RU" sz="2800" dirty="0"/>
              <a:t> </a:t>
            </a:r>
            <a:r>
              <a:rPr lang="ru-RU" sz="2800" dirty="0" err="1"/>
              <a:t>відповідальність</a:t>
            </a:r>
            <a:r>
              <a:rPr lang="ru-RU" sz="2800" dirty="0"/>
              <a:t> </a:t>
            </a:r>
            <a:r>
              <a:rPr lang="ru-RU" sz="2800" dirty="0" err="1"/>
              <a:t>корпорацій</a:t>
            </a:r>
            <a:r>
              <a:rPr lang="ru-RU" sz="2800" dirty="0"/>
              <a:t> за </a:t>
            </a:r>
            <a:r>
              <a:rPr lang="ru-RU" sz="2800" dirty="0" err="1"/>
              <a:t>прямий</a:t>
            </a:r>
            <a:r>
              <a:rPr lang="ru-RU" sz="2800" dirty="0"/>
              <a:t> та </a:t>
            </a:r>
            <a:r>
              <a:rPr lang="ru-RU" sz="2800" dirty="0" err="1"/>
              <a:t>опосередкований</a:t>
            </a:r>
            <a:r>
              <a:rPr lang="ru-RU" sz="2800" dirty="0"/>
              <a:t> </a:t>
            </a:r>
            <a:r>
              <a:rPr lang="ru-RU" sz="2800" dirty="0" err="1"/>
              <a:t>вплив</a:t>
            </a:r>
            <a:r>
              <a:rPr lang="ru-RU" sz="2800" dirty="0"/>
              <a:t> на </a:t>
            </a:r>
            <a:r>
              <a:rPr lang="ru-RU" sz="2800" dirty="0" err="1"/>
              <a:t>економічну</a:t>
            </a:r>
            <a:r>
              <a:rPr lang="ru-RU" sz="2800" dirty="0"/>
              <a:t>, </a:t>
            </a:r>
            <a:r>
              <a:rPr lang="ru-RU" sz="2800" dirty="0" err="1"/>
              <a:t>екологічну</a:t>
            </a:r>
            <a:r>
              <a:rPr lang="ru-RU" sz="2800" dirty="0"/>
              <a:t> й </a:t>
            </a:r>
            <a:r>
              <a:rPr lang="ru-RU" sz="2800" dirty="0" err="1"/>
              <a:t>соціальну</a:t>
            </a:r>
            <a:r>
              <a:rPr lang="ru-RU" sz="2800" dirty="0"/>
              <a:t> </a:t>
            </a:r>
            <a:r>
              <a:rPr lang="ru-RU" sz="2800" dirty="0" err="1"/>
              <a:t>системи</a:t>
            </a:r>
            <a:r>
              <a:rPr lang="ru-RU" sz="2800" dirty="0"/>
              <a:t>, у </a:t>
            </a:r>
            <a:r>
              <a:rPr lang="ru-RU" sz="2800" dirty="0" err="1"/>
              <a:t>які</a:t>
            </a:r>
            <a:r>
              <a:rPr lang="ru-RU" sz="2800" dirty="0"/>
              <a:t> вони </a:t>
            </a:r>
            <a:r>
              <a:rPr lang="ru-RU" sz="2800" dirty="0" err="1"/>
              <a:t>вбудовані</a:t>
            </a:r>
            <a:r>
              <a:rPr lang="ru-RU" sz="2800" dirty="0"/>
              <a:t>. </a:t>
            </a:r>
            <a:r>
              <a:rPr lang="ru-RU" sz="2800" dirty="0" err="1"/>
              <a:t>Найчастіше</a:t>
            </a:r>
            <a:r>
              <a:rPr lang="ru-RU" sz="2800" dirty="0"/>
              <a:t> КСВ </a:t>
            </a:r>
            <a:r>
              <a:rPr lang="ru-RU" sz="2800" dirty="0" err="1"/>
              <a:t>має</a:t>
            </a:r>
            <a:r>
              <a:rPr lang="ru-RU" sz="2800" dirty="0"/>
              <a:t> </a:t>
            </a:r>
            <a:r>
              <a:rPr lang="ru-RU" sz="2800" dirty="0" err="1"/>
              <a:t>досить</a:t>
            </a:r>
            <a:r>
              <a:rPr lang="ru-RU" sz="2800" dirty="0"/>
              <a:t> </a:t>
            </a:r>
            <a:r>
              <a:rPr lang="ru-RU" sz="2800" dirty="0" err="1"/>
              <a:t>обмежений</a:t>
            </a:r>
            <a:r>
              <a:rPr lang="ru-RU" sz="2800" dirty="0"/>
              <a:t> фокус (</a:t>
            </a:r>
            <a:r>
              <a:rPr lang="ru-RU" sz="2800" dirty="0" err="1"/>
              <a:t>наприклад</a:t>
            </a:r>
            <a:r>
              <a:rPr lang="ru-RU" sz="2800" dirty="0"/>
              <a:t>, </a:t>
            </a:r>
            <a:r>
              <a:rPr lang="ru-RU" sz="2800" dirty="0" err="1"/>
              <a:t>лише</a:t>
            </a:r>
            <a:r>
              <a:rPr lang="ru-RU" sz="2800" dirty="0"/>
              <a:t> сфера </a:t>
            </a:r>
            <a:r>
              <a:rPr lang="ru-RU" sz="2800" dirty="0" err="1"/>
              <a:t>освіти</a:t>
            </a:r>
            <a:r>
              <a:rPr lang="ru-RU" sz="2800" dirty="0"/>
              <a:t>, здоровий </a:t>
            </a:r>
            <a:r>
              <a:rPr lang="ru-RU" sz="2800" dirty="0" err="1"/>
              <a:t>спосіб</a:t>
            </a:r>
            <a:r>
              <a:rPr lang="ru-RU" sz="2800" dirty="0"/>
              <a:t> </a:t>
            </a:r>
            <a:r>
              <a:rPr lang="ru-RU" sz="2800" dirty="0" err="1"/>
              <a:t>життя</a:t>
            </a:r>
            <a:r>
              <a:rPr lang="ru-RU" sz="2800" dirty="0"/>
              <a:t> </a:t>
            </a:r>
            <a:r>
              <a:rPr lang="ru-RU" sz="2800" dirty="0" err="1"/>
              <a:t>чи</a:t>
            </a:r>
            <a:r>
              <a:rPr lang="ru-RU" sz="2800" dirty="0"/>
              <a:t> </a:t>
            </a:r>
            <a:r>
              <a:rPr lang="ru-RU" sz="2800" dirty="0" err="1"/>
              <a:t>охорона</a:t>
            </a:r>
            <a:r>
              <a:rPr lang="ru-RU" sz="2800" dirty="0"/>
              <a:t> </a:t>
            </a:r>
            <a:r>
              <a:rPr lang="ru-RU" sz="2800" dirty="0" err="1"/>
              <a:t>природи</a:t>
            </a:r>
            <a:r>
              <a:rPr lang="ru-RU" sz="2800" dirty="0"/>
              <a:t>) </a:t>
            </a:r>
            <a:r>
              <a:rPr lang="ru-RU" sz="2800" dirty="0" err="1"/>
              <a:t>відповідно</a:t>
            </a:r>
            <a:r>
              <a:rPr lang="ru-RU" sz="2800" dirty="0"/>
              <a:t> до </a:t>
            </a:r>
            <a:r>
              <a:rPr lang="ru-RU" sz="2800" dirty="0" err="1"/>
              <a:t>внутрішньої</a:t>
            </a:r>
            <a:r>
              <a:rPr lang="ru-RU" sz="2800" dirty="0"/>
              <a:t> </a:t>
            </a:r>
            <a:r>
              <a:rPr lang="ru-RU" sz="2800" dirty="0" err="1"/>
              <a:t>політики</a:t>
            </a:r>
            <a:r>
              <a:rPr lang="ru-RU" sz="2800" dirty="0"/>
              <a:t> та </a:t>
            </a:r>
            <a:r>
              <a:rPr lang="ru-RU" sz="2800" dirty="0" err="1"/>
              <a:t>розпоряджень</a:t>
            </a:r>
            <a:r>
              <a:rPr lang="ru-RU" sz="2800" dirty="0"/>
              <a:t> </a:t>
            </a:r>
            <a:r>
              <a:rPr lang="ru-RU" sz="2800" dirty="0" err="1"/>
              <a:t>корпорації</a:t>
            </a:r>
            <a:r>
              <a:rPr lang="ru-RU" sz="2800" dirty="0"/>
              <a:t>.</a:t>
            </a:r>
            <a:endParaRPr lang="ru-UA" sz="2800" dirty="0"/>
          </a:p>
        </p:txBody>
      </p:sp>
      <p:sp>
        <p:nvSpPr>
          <p:cNvPr id="5" name="Дата 4">
            <a:extLst>
              <a:ext uri="{FF2B5EF4-FFF2-40B4-BE49-F238E27FC236}">
                <a16:creationId xmlns:a16="http://schemas.microsoft.com/office/drawing/2014/main" id="{77251439-9AB0-914F-8E8F-3F236C0D3533}"/>
              </a:ext>
            </a:extLst>
          </p:cNvPr>
          <p:cNvSpPr>
            <a:spLocks noGrp="1"/>
          </p:cNvSpPr>
          <p:nvPr>
            <p:ph type="dt" sz="half" idx="10"/>
          </p:nvPr>
        </p:nvSpPr>
        <p:spPr/>
        <p:txBody>
          <a:bodyPr/>
          <a:lstStyle/>
          <a:p>
            <a:fld id="{8E1DA52A-0EB9-E744-AE94-54B2B443E147}" type="datetime1">
              <a:rPr lang="ru-RU" smtClean="0"/>
              <a:t>10.10.2025</a:t>
            </a:fld>
            <a:endParaRPr lang="ru-UA"/>
          </a:p>
        </p:txBody>
      </p:sp>
      <p:sp>
        <p:nvSpPr>
          <p:cNvPr id="7" name="Нижний колонтитул 6">
            <a:extLst>
              <a:ext uri="{FF2B5EF4-FFF2-40B4-BE49-F238E27FC236}">
                <a16:creationId xmlns:a16="http://schemas.microsoft.com/office/drawing/2014/main" id="{CFAF0713-3E2C-1243-8132-438E0F967DD6}"/>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28173E2E-1E80-8D4C-940D-0C77D1C29ECB}"/>
              </a:ext>
            </a:extLst>
          </p:cNvPr>
          <p:cNvSpPr>
            <a:spLocks noGrp="1"/>
          </p:cNvSpPr>
          <p:nvPr>
            <p:ph type="sldNum" sz="quarter" idx="12"/>
          </p:nvPr>
        </p:nvSpPr>
        <p:spPr/>
        <p:txBody>
          <a:bodyPr/>
          <a:lstStyle/>
          <a:p>
            <a:fld id="{F553EFBA-7824-AA44-BC0C-2574B54A2861}" type="slidenum">
              <a:rPr lang="ru-UA" smtClean="0"/>
              <a:t>55</a:t>
            </a:fld>
            <a:endParaRPr lang="ru-UA"/>
          </a:p>
        </p:txBody>
      </p:sp>
    </p:spTree>
    <p:extLst>
      <p:ext uri="{BB962C8B-B14F-4D97-AF65-F5344CB8AC3E}">
        <p14:creationId xmlns:p14="http://schemas.microsoft.com/office/powerpoint/2010/main" val="2536188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0318B99-0400-3B20-C689-7BA819039CF3}"/>
              </a:ext>
            </a:extLst>
          </p:cNvPr>
          <p:cNvSpPr/>
          <p:nvPr/>
        </p:nvSpPr>
        <p:spPr>
          <a:xfrm>
            <a:off x="439387" y="439387"/>
            <a:ext cx="8704613" cy="5016758"/>
          </a:xfrm>
          <a:prstGeom prst="rect">
            <a:avLst/>
          </a:prstGeom>
        </p:spPr>
        <p:txBody>
          <a:bodyPr wrap="square">
            <a:spAutoFit/>
          </a:bodyPr>
          <a:lstStyle/>
          <a:p>
            <a:pPr algn="just"/>
            <a:r>
              <a:rPr lang="ru-RU" sz="2000" dirty="0"/>
              <a:t>У 2018 </a:t>
            </a:r>
            <a:r>
              <a:rPr lang="ru-RU" sz="2000" dirty="0" err="1"/>
              <a:t>році</a:t>
            </a:r>
            <a:r>
              <a:rPr lang="ru-RU" sz="2000" dirty="0"/>
              <a:t> в рамках </a:t>
            </a:r>
            <a:r>
              <a:rPr lang="ru-RU" sz="2000" dirty="0" err="1"/>
              <a:t>проєкту</a:t>
            </a:r>
            <a:r>
              <a:rPr lang="ru-RU" sz="2000" dirty="0"/>
              <a:t> «</a:t>
            </a:r>
            <a:r>
              <a:rPr lang="ru-RU" sz="2000" dirty="0" err="1"/>
              <a:t>Розбудова</a:t>
            </a:r>
            <a:r>
              <a:rPr lang="ru-RU" sz="2000" dirty="0"/>
              <a:t> </a:t>
            </a:r>
            <a:r>
              <a:rPr lang="ru-RU" sz="2000" dirty="0" err="1"/>
              <a:t>потенціалу</a:t>
            </a:r>
            <a:r>
              <a:rPr lang="ru-RU" sz="2000" dirty="0"/>
              <a:t> </a:t>
            </a:r>
            <a:r>
              <a:rPr lang="ru-RU" sz="2000" dirty="0" err="1"/>
              <a:t>Національного</a:t>
            </a:r>
            <a:r>
              <a:rPr lang="ru-RU" sz="2000" dirty="0"/>
              <a:t> контактного пункту з </a:t>
            </a:r>
            <a:r>
              <a:rPr lang="ru-RU" sz="2000" dirty="0" err="1"/>
              <a:t>відповідальної</a:t>
            </a:r>
            <a:r>
              <a:rPr lang="ru-RU" sz="2000" dirty="0"/>
              <a:t> </a:t>
            </a:r>
            <a:r>
              <a:rPr lang="ru-RU" sz="2000" dirty="0" err="1"/>
              <a:t>бізнес-поведінки</a:t>
            </a:r>
            <a:r>
              <a:rPr lang="ru-RU" sz="2000" dirty="0"/>
              <a:t>», </a:t>
            </a:r>
            <a:r>
              <a:rPr lang="ru-RU" sz="2000" dirty="0" err="1"/>
              <a:t>що</a:t>
            </a:r>
            <a:r>
              <a:rPr lang="ru-RU" sz="2000" dirty="0"/>
              <a:t> </a:t>
            </a:r>
            <a:r>
              <a:rPr lang="ru-RU" sz="2000" dirty="0" err="1"/>
              <a:t>реалізується</a:t>
            </a:r>
            <a:r>
              <a:rPr lang="ru-RU" sz="2000" dirty="0"/>
              <a:t> за </a:t>
            </a:r>
            <a:r>
              <a:rPr lang="ru-RU" sz="2000" dirty="0" err="1"/>
              <a:t>підтримки</a:t>
            </a:r>
            <a:r>
              <a:rPr lang="ru-RU" sz="2000" dirty="0"/>
              <a:t> Посольства </a:t>
            </a:r>
            <a:r>
              <a:rPr lang="ru-RU" sz="2000" dirty="0" err="1"/>
              <a:t>Королівства</a:t>
            </a:r>
            <a:r>
              <a:rPr lang="ru-RU" sz="2000" dirty="0"/>
              <a:t> </a:t>
            </a:r>
            <a:r>
              <a:rPr lang="ru-RU" sz="2000" dirty="0" err="1"/>
              <a:t>Нідерландів</a:t>
            </a:r>
            <a:r>
              <a:rPr lang="ru-RU" sz="2000" dirty="0"/>
              <a:t> в </a:t>
            </a:r>
            <a:r>
              <a:rPr lang="ru-RU" sz="2000" dirty="0" err="1"/>
              <a:t>Україні</a:t>
            </a:r>
            <a:r>
              <a:rPr lang="ru-RU" sz="2000" dirty="0"/>
              <a:t>, на </a:t>
            </a:r>
            <a:r>
              <a:rPr lang="ru-RU" sz="2000" dirty="0" err="1"/>
              <a:t>замовлення</a:t>
            </a:r>
            <a:r>
              <a:rPr lang="ru-RU" sz="2000" dirty="0"/>
              <a:t> Центру «</a:t>
            </a:r>
            <a:r>
              <a:rPr lang="ru-RU" sz="2000" dirty="0" err="1"/>
              <a:t>Розвиток</a:t>
            </a:r>
            <a:r>
              <a:rPr lang="ru-RU" sz="2000" dirty="0"/>
              <a:t> КСВ» </a:t>
            </a:r>
            <a:r>
              <a:rPr lang="ru-RU" sz="2000" dirty="0" err="1"/>
              <a:t>було</a:t>
            </a:r>
            <a:r>
              <a:rPr lang="ru-RU" sz="2000" dirty="0"/>
              <a:t> проведено </a:t>
            </a:r>
            <a:r>
              <a:rPr lang="ru-RU" sz="2000" dirty="0" err="1"/>
              <a:t>дослідження</a:t>
            </a:r>
            <a:r>
              <a:rPr lang="ru-RU" sz="2000" dirty="0"/>
              <a:t>, </a:t>
            </a:r>
            <a:r>
              <a:rPr lang="ru-RU" sz="2000" dirty="0" err="1"/>
              <a:t>що</a:t>
            </a:r>
            <a:r>
              <a:rPr lang="ru-RU" sz="2000" dirty="0"/>
              <a:t> </a:t>
            </a:r>
            <a:r>
              <a:rPr lang="ru-RU" sz="2000" dirty="0" err="1"/>
              <a:t>охопило</a:t>
            </a:r>
            <a:r>
              <a:rPr lang="ru-RU" sz="2000" dirty="0"/>
              <a:t> 400 </a:t>
            </a:r>
            <a:r>
              <a:rPr lang="ru-RU" sz="2000" dirty="0" err="1"/>
              <a:t>респондентів</a:t>
            </a:r>
            <a:r>
              <a:rPr lang="ru-RU" sz="2000" dirty="0"/>
              <a:t>. Як </a:t>
            </a:r>
            <a:r>
              <a:rPr lang="ru-RU" sz="2000" dirty="0" err="1"/>
              <a:t>засвідчили</a:t>
            </a:r>
            <a:r>
              <a:rPr lang="ru-RU" sz="2000" dirty="0"/>
              <a:t> </a:t>
            </a:r>
            <a:r>
              <a:rPr lang="ru-RU" sz="2000" dirty="0" err="1"/>
              <a:t>результати</a:t>
            </a:r>
            <a:r>
              <a:rPr lang="ru-RU" sz="2000" dirty="0"/>
              <a:t> </a:t>
            </a:r>
            <a:r>
              <a:rPr lang="ru-RU" sz="2000" dirty="0" err="1"/>
              <a:t>дослідження</a:t>
            </a:r>
            <a:r>
              <a:rPr lang="ru-RU" sz="2000" dirty="0"/>
              <a:t>, </a:t>
            </a:r>
            <a:r>
              <a:rPr lang="ru-RU" sz="2000" dirty="0" err="1"/>
              <a:t>головним</a:t>
            </a:r>
            <a:r>
              <a:rPr lang="ru-RU" sz="2000" dirty="0"/>
              <a:t> стимулом </a:t>
            </a:r>
            <a:r>
              <a:rPr lang="ru-RU" sz="2000" dirty="0" err="1"/>
              <a:t>реалізації</a:t>
            </a:r>
            <a:r>
              <a:rPr lang="ru-RU" sz="2000" dirty="0"/>
              <a:t> </a:t>
            </a:r>
            <a:r>
              <a:rPr lang="ru-RU" sz="2000" dirty="0" err="1"/>
              <a:t>політики</a:t>
            </a:r>
            <a:r>
              <a:rPr lang="ru-RU" sz="2000" dirty="0"/>
              <a:t> КСВ в </a:t>
            </a:r>
            <a:r>
              <a:rPr lang="ru-RU" sz="2000" dirty="0" err="1"/>
              <a:t>Україні</a:t>
            </a:r>
            <a:r>
              <a:rPr lang="ru-RU" sz="2000" dirty="0"/>
              <a:t> </a:t>
            </a:r>
            <a:r>
              <a:rPr lang="ru-RU" sz="2000" dirty="0" err="1"/>
              <a:t>є</a:t>
            </a:r>
            <a:r>
              <a:rPr lang="ru-RU" sz="2000" dirty="0"/>
              <a:t> </a:t>
            </a:r>
            <a:r>
              <a:rPr lang="ru-RU" sz="2000" dirty="0" err="1"/>
              <a:t>моральні</a:t>
            </a:r>
            <a:r>
              <a:rPr lang="ru-RU" sz="2000" dirty="0"/>
              <a:t> </a:t>
            </a:r>
            <a:r>
              <a:rPr lang="ru-RU" sz="2000" dirty="0" err="1"/>
              <a:t>міркування</a:t>
            </a:r>
            <a:r>
              <a:rPr lang="ru-RU" sz="2000" dirty="0"/>
              <a:t>, а </a:t>
            </a:r>
            <a:r>
              <a:rPr lang="ru-RU" sz="2000" dirty="0" err="1"/>
              <a:t>головними</a:t>
            </a:r>
            <a:r>
              <a:rPr lang="ru-RU" sz="2000" dirty="0"/>
              <a:t> </a:t>
            </a:r>
            <a:r>
              <a:rPr lang="ru-RU" sz="2000" dirty="0" err="1"/>
              <a:t>перешкодами</a:t>
            </a:r>
            <a:r>
              <a:rPr lang="ru-RU" sz="2000" dirty="0"/>
              <a:t> для </a:t>
            </a:r>
            <a:r>
              <a:rPr lang="ru-RU" sz="2000" dirty="0" err="1"/>
              <a:t>впровадження</a:t>
            </a:r>
            <a:r>
              <a:rPr lang="ru-RU" sz="2000" dirty="0"/>
              <a:t> </a:t>
            </a:r>
            <a:r>
              <a:rPr lang="ru-RU" sz="2000" dirty="0" err="1"/>
              <a:t>політики</a:t>
            </a:r>
            <a:r>
              <a:rPr lang="ru-RU" sz="2000" dirty="0"/>
              <a:t> КСВ </a:t>
            </a:r>
            <a:r>
              <a:rPr lang="ru-RU" sz="2000" dirty="0" err="1"/>
              <a:t>представники</a:t>
            </a:r>
            <a:r>
              <a:rPr lang="ru-RU" sz="2000" dirty="0"/>
              <a:t> </a:t>
            </a:r>
            <a:r>
              <a:rPr lang="ru-RU" sz="2000" dirty="0" err="1"/>
              <a:t>компаній</a:t>
            </a:r>
            <a:r>
              <a:rPr lang="ru-RU" sz="2000" dirty="0"/>
              <a:t> </a:t>
            </a:r>
            <a:r>
              <a:rPr lang="ru-RU" sz="2000" dirty="0" err="1"/>
              <a:t>називають</a:t>
            </a:r>
            <a:r>
              <a:rPr lang="ru-RU" sz="2000" dirty="0"/>
              <a:t> брак </a:t>
            </a:r>
            <a:r>
              <a:rPr lang="ru-RU" sz="2000" dirty="0" err="1"/>
              <a:t>коштів</a:t>
            </a:r>
            <a:r>
              <a:rPr lang="ru-RU" sz="2000" dirty="0"/>
              <a:t>, </a:t>
            </a:r>
            <a:r>
              <a:rPr lang="ru-RU" sz="2000" dirty="0" err="1"/>
              <a:t>нестабільну</a:t>
            </a:r>
            <a:r>
              <a:rPr lang="ru-RU" sz="2000" dirty="0"/>
              <a:t> </a:t>
            </a:r>
            <a:r>
              <a:rPr lang="ru-RU" sz="2000" dirty="0" err="1"/>
              <a:t>політичну</a:t>
            </a:r>
            <a:r>
              <a:rPr lang="ru-RU" sz="2000" dirty="0"/>
              <a:t> </a:t>
            </a:r>
            <a:r>
              <a:rPr lang="ru-RU" sz="2000" dirty="0" err="1"/>
              <a:t>ситуацію</a:t>
            </a:r>
            <a:r>
              <a:rPr lang="ru-RU" sz="2000" dirty="0"/>
              <a:t> в </a:t>
            </a:r>
            <a:r>
              <a:rPr lang="ru-RU" sz="2000" dirty="0" err="1"/>
              <a:t>країні</a:t>
            </a:r>
            <a:r>
              <a:rPr lang="ru-RU" sz="2000" dirty="0"/>
              <a:t>, </a:t>
            </a:r>
            <a:r>
              <a:rPr lang="ru-RU" sz="2000" dirty="0" err="1"/>
              <a:t>недосконалість</a:t>
            </a:r>
            <a:r>
              <a:rPr lang="ru-RU" sz="2000" dirty="0"/>
              <a:t> нормативно-</a:t>
            </a:r>
            <a:r>
              <a:rPr lang="ru-RU" sz="2000" dirty="0" err="1"/>
              <a:t>правової</a:t>
            </a:r>
            <a:r>
              <a:rPr lang="ru-RU" sz="2000" dirty="0"/>
              <a:t> </a:t>
            </a:r>
            <a:r>
              <a:rPr lang="ru-RU" sz="2000" dirty="0" err="1"/>
              <a:t>бази</a:t>
            </a:r>
            <a:r>
              <a:rPr lang="ru-RU" sz="2000" dirty="0"/>
              <a:t>, яка б </a:t>
            </a:r>
            <a:r>
              <a:rPr lang="ru-RU" sz="2000" dirty="0" err="1"/>
              <a:t>сприяла</a:t>
            </a:r>
            <a:r>
              <a:rPr lang="ru-RU" sz="2000" dirty="0"/>
              <a:t> </a:t>
            </a:r>
            <a:r>
              <a:rPr lang="ru-RU" sz="2000" dirty="0" err="1"/>
              <a:t>цій</a:t>
            </a:r>
            <a:r>
              <a:rPr lang="ru-RU" sz="2000" dirty="0"/>
              <a:t> </a:t>
            </a:r>
            <a:r>
              <a:rPr lang="ru-RU" sz="2000" dirty="0" err="1"/>
              <a:t>діяльності</a:t>
            </a:r>
            <a:r>
              <a:rPr lang="ru-RU" sz="2000" dirty="0"/>
              <a:t>, а </a:t>
            </a:r>
            <a:r>
              <a:rPr lang="ru-RU" sz="2000" dirty="0" err="1"/>
              <a:t>також</a:t>
            </a:r>
            <a:r>
              <a:rPr lang="ru-RU" sz="2000" dirty="0"/>
              <a:t> </a:t>
            </a:r>
            <a:r>
              <a:rPr lang="ru-RU" sz="2000" dirty="0" err="1"/>
              <a:t>податковий</a:t>
            </a:r>
            <a:r>
              <a:rPr lang="ru-RU" sz="2000" dirty="0"/>
              <a:t> </a:t>
            </a:r>
            <a:r>
              <a:rPr lang="ru-RU" sz="2000" dirty="0" err="1"/>
              <a:t>тиск</a:t>
            </a:r>
            <a:r>
              <a:rPr lang="ru-RU" sz="2000" dirty="0"/>
              <a:t>. </a:t>
            </a:r>
          </a:p>
          <a:p>
            <a:pPr algn="just"/>
            <a:endParaRPr lang="ru-RU" sz="2000" dirty="0"/>
          </a:p>
          <a:p>
            <a:pPr algn="just"/>
            <a:r>
              <a:rPr lang="ru-RU" sz="2000" dirty="0" err="1"/>
              <a:t>Найпоширенішими</a:t>
            </a:r>
            <a:r>
              <a:rPr lang="ru-RU" sz="2000" dirty="0"/>
              <a:t> </a:t>
            </a:r>
            <a:r>
              <a:rPr lang="ru-RU" sz="2000" dirty="0" err="1"/>
              <a:t>напрямами</a:t>
            </a:r>
            <a:r>
              <a:rPr lang="ru-RU" sz="2000" dirty="0"/>
              <a:t> </a:t>
            </a:r>
            <a:r>
              <a:rPr lang="ru-RU" sz="2000" dirty="0" err="1"/>
              <a:t>реалізації</a:t>
            </a:r>
            <a:r>
              <a:rPr lang="ru-RU" sz="2000" dirty="0"/>
              <a:t> КСВ в </a:t>
            </a:r>
            <a:r>
              <a:rPr lang="ru-RU" sz="2000" dirty="0" err="1"/>
              <a:t>Україні</a:t>
            </a:r>
            <a:r>
              <a:rPr lang="ru-RU" sz="2000" dirty="0"/>
              <a:t> </a:t>
            </a:r>
            <a:r>
              <a:rPr lang="ru-RU" sz="2000" dirty="0" err="1"/>
              <a:t>є</a:t>
            </a:r>
            <a:r>
              <a:rPr lang="ru-RU" sz="2000" dirty="0"/>
              <a:t>: 76% — </a:t>
            </a:r>
            <a:r>
              <a:rPr lang="ru-RU" sz="2000" dirty="0" err="1"/>
              <a:t>політика</a:t>
            </a:r>
            <a:r>
              <a:rPr lang="ru-RU" sz="2000" dirty="0"/>
              <a:t> </a:t>
            </a:r>
            <a:r>
              <a:rPr lang="ru-RU" sz="2000" dirty="0" err="1"/>
              <a:t>розвитку</a:t>
            </a:r>
            <a:r>
              <a:rPr lang="ru-RU" sz="2000" dirty="0"/>
              <a:t> й </a:t>
            </a:r>
            <a:r>
              <a:rPr lang="ru-RU" sz="2000" dirty="0" err="1"/>
              <a:t>поліпшення</a:t>
            </a:r>
            <a:r>
              <a:rPr lang="ru-RU" sz="2000" dirty="0"/>
              <a:t> умов персоналу, 51% — </a:t>
            </a:r>
            <a:r>
              <a:rPr lang="ru-RU" sz="2000" dirty="0" err="1"/>
              <a:t>благодійна</a:t>
            </a:r>
            <a:r>
              <a:rPr lang="ru-RU" sz="2000" dirty="0"/>
              <a:t> </a:t>
            </a:r>
            <a:r>
              <a:rPr lang="ru-RU" sz="2000" dirty="0" err="1"/>
              <a:t>допомога</a:t>
            </a:r>
            <a:r>
              <a:rPr lang="ru-RU" sz="2000" dirty="0"/>
              <a:t> (</a:t>
            </a:r>
            <a:r>
              <a:rPr lang="ru-RU" sz="2000" dirty="0" err="1"/>
              <a:t>хоча</a:t>
            </a:r>
            <a:r>
              <a:rPr lang="ru-RU" sz="2000" dirty="0"/>
              <a:t> </a:t>
            </a:r>
            <a:r>
              <a:rPr lang="ru-RU" sz="2000" dirty="0" err="1"/>
              <a:t>бізнес</a:t>
            </a:r>
            <a:r>
              <a:rPr lang="ru-RU" sz="2000" dirty="0"/>
              <a:t> і перестав </a:t>
            </a:r>
            <a:r>
              <a:rPr lang="ru-RU" sz="2000" dirty="0" err="1"/>
              <a:t>сприймати</a:t>
            </a:r>
            <a:r>
              <a:rPr lang="ru-RU" sz="2000" dirty="0"/>
              <a:t> КСВ як </a:t>
            </a:r>
            <a:r>
              <a:rPr lang="ru-RU" sz="2000" dirty="0" err="1"/>
              <a:t>благодійність</a:t>
            </a:r>
            <a:r>
              <a:rPr lang="ru-RU" sz="2000" dirty="0"/>
              <a:t>), 30% — </a:t>
            </a:r>
            <a:r>
              <a:rPr lang="ru-RU" sz="2000" dirty="0" err="1"/>
              <a:t>допомога</a:t>
            </a:r>
            <a:r>
              <a:rPr lang="ru-RU" sz="2000" dirty="0"/>
              <a:t> </a:t>
            </a:r>
            <a:r>
              <a:rPr lang="ru-RU" sz="2000" dirty="0" err="1"/>
              <a:t>воїнам</a:t>
            </a:r>
            <a:r>
              <a:rPr lang="ru-RU" sz="2000" dirty="0"/>
              <a:t> АТО й </a:t>
            </a:r>
            <a:r>
              <a:rPr lang="ru-RU" sz="2000" dirty="0" err="1"/>
              <a:t>мешканцям</a:t>
            </a:r>
            <a:r>
              <a:rPr lang="ru-RU" sz="2000" dirty="0"/>
              <a:t> </a:t>
            </a:r>
            <a:r>
              <a:rPr lang="ru-RU" sz="2000" dirty="0" err="1"/>
              <a:t>зони</a:t>
            </a:r>
            <a:r>
              <a:rPr lang="ru-RU" sz="2000" dirty="0"/>
              <a:t> АТО. 22% </a:t>
            </a:r>
            <a:r>
              <a:rPr lang="ru-RU" sz="2000" dirty="0" err="1"/>
              <a:t>досліджених</a:t>
            </a:r>
            <a:r>
              <a:rPr lang="ru-RU" sz="2000" dirty="0"/>
              <a:t> </a:t>
            </a:r>
            <a:r>
              <a:rPr lang="ru-RU" sz="2000" dirty="0" err="1"/>
              <a:t>компаній</a:t>
            </a:r>
            <a:r>
              <a:rPr lang="ru-RU" sz="2000" dirty="0"/>
              <a:t>, </a:t>
            </a:r>
            <a:r>
              <a:rPr lang="ru-RU" sz="2000" dirty="0" err="1"/>
              <a:t>які</a:t>
            </a:r>
            <a:r>
              <a:rPr lang="ru-RU" sz="2000" dirty="0"/>
              <a:t> </a:t>
            </a:r>
            <a:r>
              <a:rPr lang="ru-RU" sz="2000" dirty="0" err="1"/>
              <a:t>впроваджують</a:t>
            </a:r>
            <a:r>
              <a:rPr lang="ru-RU" sz="2000" dirty="0"/>
              <a:t> КСВ, </a:t>
            </a:r>
            <a:r>
              <a:rPr lang="ru-RU" sz="2000" dirty="0" err="1"/>
              <a:t>здійснюють</a:t>
            </a:r>
            <a:r>
              <a:rPr lang="ru-RU" sz="2000" dirty="0"/>
              <a:t> </a:t>
            </a:r>
            <a:r>
              <a:rPr lang="ru-RU" sz="2000" dirty="0" err="1"/>
              <a:t>інвестиції</a:t>
            </a:r>
            <a:r>
              <a:rPr lang="ru-RU" sz="2000" dirty="0"/>
              <a:t> в </a:t>
            </a:r>
            <a:r>
              <a:rPr lang="ru-RU" sz="2000" dirty="0" err="1"/>
              <a:t>розвиток</a:t>
            </a:r>
            <a:r>
              <a:rPr lang="ru-RU" sz="2000" dirty="0"/>
              <a:t> </a:t>
            </a:r>
            <a:r>
              <a:rPr lang="ru-RU" sz="2000" dirty="0" err="1"/>
              <a:t>регіону</a:t>
            </a:r>
            <a:endParaRPr lang="ru-UA" sz="2000" dirty="0"/>
          </a:p>
        </p:txBody>
      </p:sp>
      <p:sp>
        <p:nvSpPr>
          <p:cNvPr id="5" name="Дата 4">
            <a:extLst>
              <a:ext uri="{FF2B5EF4-FFF2-40B4-BE49-F238E27FC236}">
                <a16:creationId xmlns:a16="http://schemas.microsoft.com/office/drawing/2014/main" id="{74CD1387-D1FF-EC4C-A40E-6C7006AE75D4}"/>
              </a:ext>
            </a:extLst>
          </p:cNvPr>
          <p:cNvSpPr>
            <a:spLocks noGrp="1"/>
          </p:cNvSpPr>
          <p:nvPr>
            <p:ph type="dt" sz="half" idx="10"/>
          </p:nvPr>
        </p:nvSpPr>
        <p:spPr/>
        <p:txBody>
          <a:bodyPr/>
          <a:lstStyle/>
          <a:p>
            <a:fld id="{465A3D0D-CE28-A24F-B04F-92B68CE36AD1}" type="datetime1">
              <a:rPr lang="ru-RU" smtClean="0"/>
              <a:t>10.10.2025</a:t>
            </a:fld>
            <a:endParaRPr lang="ru-UA"/>
          </a:p>
        </p:txBody>
      </p:sp>
      <p:sp>
        <p:nvSpPr>
          <p:cNvPr id="7" name="Нижний колонтитул 6">
            <a:extLst>
              <a:ext uri="{FF2B5EF4-FFF2-40B4-BE49-F238E27FC236}">
                <a16:creationId xmlns:a16="http://schemas.microsoft.com/office/drawing/2014/main" id="{2D565CCB-4583-0841-8DED-BD75A45F59D1}"/>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D8117C11-B282-654F-9DDC-7498808F4ACB}"/>
              </a:ext>
            </a:extLst>
          </p:cNvPr>
          <p:cNvSpPr>
            <a:spLocks noGrp="1"/>
          </p:cNvSpPr>
          <p:nvPr>
            <p:ph type="sldNum" sz="quarter" idx="12"/>
          </p:nvPr>
        </p:nvSpPr>
        <p:spPr/>
        <p:txBody>
          <a:bodyPr/>
          <a:lstStyle/>
          <a:p>
            <a:fld id="{F553EFBA-7824-AA44-BC0C-2574B54A2861}" type="slidenum">
              <a:rPr lang="ru-UA" smtClean="0"/>
              <a:t>56</a:t>
            </a:fld>
            <a:endParaRPr lang="ru-UA"/>
          </a:p>
        </p:txBody>
      </p:sp>
    </p:spTree>
    <p:extLst>
      <p:ext uri="{BB962C8B-B14F-4D97-AF65-F5344CB8AC3E}">
        <p14:creationId xmlns:p14="http://schemas.microsoft.com/office/powerpoint/2010/main" val="1129428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2668B01-CE68-FE36-CAA9-789E03145171}"/>
              </a:ext>
            </a:extLst>
          </p:cNvPr>
          <p:cNvSpPr/>
          <p:nvPr/>
        </p:nvSpPr>
        <p:spPr>
          <a:xfrm>
            <a:off x="926275" y="510640"/>
            <a:ext cx="8799616" cy="2585323"/>
          </a:xfrm>
          <a:prstGeom prst="rect">
            <a:avLst/>
          </a:prstGeom>
        </p:spPr>
        <p:txBody>
          <a:bodyPr wrap="square">
            <a:spAutoFit/>
          </a:bodyPr>
          <a:lstStyle/>
          <a:p>
            <a:pPr algn="just"/>
            <a:r>
              <a:rPr lang="ru-RU" dirty="0" err="1"/>
              <a:t>Зазвичай</a:t>
            </a:r>
            <a:r>
              <a:rPr lang="ru-RU" dirty="0"/>
              <a:t> </a:t>
            </a:r>
            <a:r>
              <a:rPr lang="ru-RU" dirty="0" err="1"/>
              <a:t>грантові</a:t>
            </a:r>
            <a:r>
              <a:rPr lang="ru-RU" dirty="0"/>
              <a:t> </a:t>
            </a:r>
            <a:r>
              <a:rPr lang="ru-RU" dirty="0" err="1"/>
              <a:t>кошти</a:t>
            </a:r>
            <a:r>
              <a:rPr lang="ru-RU" dirty="0"/>
              <a:t> </a:t>
            </a:r>
            <a:r>
              <a:rPr lang="ru-RU" dirty="0" err="1"/>
              <a:t>становлять</a:t>
            </a:r>
            <a:r>
              <a:rPr lang="ru-RU" dirty="0"/>
              <a:t> </a:t>
            </a:r>
            <a:r>
              <a:rPr lang="ru-RU" dirty="0" err="1"/>
              <a:t>невелику</a:t>
            </a:r>
            <a:r>
              <a:rPr lang="ru-RU" dirty="0"/>
              <a:t> </a:t>
            </a:r>
            <a:r>
              <a:rPr lang="ru-RU" dirty="0" err="1"/>
              <a:t>частку</a:t>
            </a:r>
            <a:r>
              <a:rPr lang="ru-RU" dirty="0"/>
              <a:t> </a:t>
            </a:r>
            <a:r>
              <a:rPr lang="ru-RU" dirty="0" err="1"/>
              <a:t>фінансування</a:t>
            </a:r>
            <a:r>
              <a:rPr lang="ru-RU" dirty="0"/>
              <a:t> потреб </a:t>
            </a:r>
            <a:r>
              <a:rPr lang="ru-RU" dirty="0" err="1"/>
              <a:t>території</a:t>
            </a:r>
            <a:r>
              <a:rPr lang="ru-RU" dirty="0"/>
              <a:t> в </a:t>
            </a:r>
            <a:r>
              <a:rPr lang="ru-RU" dirty="0" err="1"/>
              <a:t>економічно</a:t>
            </a:r>
            <a:r>
              <a:rPr lang="ru-RU" dirty="0"/>
              <a:t> </a:t>
            </a:r>
            <a:r>
              <a:rPr lang="ru-RU" dirty="0" err="1"/>
              <a:t>розвинутих</a:t>
            </a:r>
            <a:r>
              <a:rPr lang="ru-RU" dirty="0"/>
              <a:t> </a:t>
            </a:r>
            <a:r>
              <a:rPr lang="ru-RU" dirty="0" err="1"/>
              <a:t>країнах</a:t>
            </a:r>
            <a:r>
              <a:rPr lang="ru-RU" dirty="0"/>
              <a:t>. </a:t>
            </a:r>
            <a:r>
              <a:rPr lang="ru-RU" dirty="0" err="1"/>
              <a:t>Натомість</a:t>
            </a:r>
            <a:r>
              <a:rPr lang="ru-RU" dirty="0"/>
              <a:t> в </a:t>
            </a:r>
            <a:r>
              <a:rPr lang="ru-RU" dirty="0" err="1"/>
              <a:t>Україні</a:t>
            </a:r>
            <a:r>
              <a:rPr lang="ru-RU" dirty="0"/>
              <a:t>, де доступ до </a:t>
            </a:r>
            <a:r>
              <a:rPr lang="ru-RU" dirty="0" err="1"/>
              <a:t>інших</a:t>
            </a:r>
            <a:r>
              <a:rPr lang="ru-RU" dirty="0"/>
              <a:t> </a:t>
            </a:r>
            <a:r>
              <a:rPr lang="ru-RU" dirty="0" err="1"/>
              <a:t>джерел</a:t>
            </a:r>
            <a:r>
              <a:rPr lang="ru-RU" dirty="0"/>
              <a:t> </a:t>
            </a:r>
            <a:r>
              <a:rPr lang="ru-RU" dirty="0" err="1"/>
              <a:t>фінансування</a:t>
            </a:r>
            <a:r>
              <a:rPr lang="ru-RU" dirty="0"/>
              <a:t> </a:t>
            </a:r>
            <a:r>
              <a:rPr lang="ru-RU" dirty="0" err="1"/>
              <a:t>є</a:t>
            </a:r>
            <a:r>
              <a:rPr lang="ru-RU" dirty="0"/>
              <a:t> </a:t>
            </a:r>
            <a:r>
              <a:rPr lang="ru-RU" dirty="0" err="1"/>
              <a:t>вкрай</a:t>
            </a:r>
            <a:r>
              <a:rPr lang="ru-RU" dirty="0"/>
              <a:t> </a:t>
            </a:r>
            <a:r>
              <a:rPr lang="ru-RU" dirty="0" err="1"/>
              <a:t>обмеженим</a:t>
            </a:r>
            <a:r>
              <a:rPr lang="ru-RU" dirty="0"/>
              <a:t>, </a:t>
            </a:r>
            <a:r>
              <a:rPr lang="ru-RU" dirty="0" err="1"/>
              <a:t>саме</a:t>
            </a:r>
            <a:r>
              <a:rPr lang="ru-RU" dirty="0"/>
              <a:t> </a:t>
            </a:r>
            <a:r>
              <a:rPr lang="ru-RU" dirty="0" err="1"/>
              <a:t>грантові</a:t>
            </a:r>
            <a:r>
              <a:rPr lang="ru-RU" dirty="0"/>
              <a:t> </a:t>
            </a:r>
            <a:r>
              <a:rPr lang="ru-RU" dirty="0" err="1"/>
              <a:t>інструменти</a:t>
            </a:r>
            <a:r>
              <a:rPr lang="ru-RU" dirty="0"/>
              <a:t> часто </a:t>
            </a:r>
            <a:r>
              <a:rPr lang="ru-RU" dirty="0" err="1"/>
              <a:t>мають</a:t>
            </a:r>
            <a:r>
              <a:rPr lang="ru-RU" dirty="0"/>
              <a:t> </a:t>
            </a:r>
            <a:r>
              <a:rPr lang="ru-RU" dirty="0" err="1"/>
              <a:t>вирішальне</a:t>
            </a:r>
            <a:r>
              <a:rPr lang="ru-RU" dirty="0"/>
              <a:t> </a:t>
            </a:r>
            <a:r>
              <a:rPr lang="ru-RU" dirty="0" err="1"/>
              <a:t>значення</a:t>
            </a:r>
            <a:r>
              <a:rPr lang="ru-RU" dirty="0"/>
              <a:t> для </a:t>
            </a:r>
            <a:r>
              <a:rPr lang="ru-RU" dirty="0" err="1"/>
              <a:t>фінансування</a:t>
            </a:r>
            <a:r>
              <a:rPr lang="ru-RU" dirty="0"/>
              <a:t> </a:t>
            </a:r>
            <a:r>
              <a:rPr lang="ru-RU" dirty="0" err="1"/>
              <a:t>різноманітних</a:t>
            </a:r>
            <a:r>
              <a:rPr lang="ru-RU" dirty="0"/>
              <a:t> проєктів у </a:t>
            </a:r>
            <a:r>
              <a:rPr lang="ru-RU" dirty="0" err="1"/>
              <a:t>сфері</a:t>
            </a:r>
            <a:r>
              <a:rPr lang="ru-RU" dirty="0"/>
              <a:t> </a:t>
            </a:r>
            <a:r>
              <a:rPr lang="ru-RU" dirty="0" err="1"/>
              <a:t>місцевого</a:t>
            </a:r>
            <a:r>
              <a:rPr lang="ru-RU" dirty="0"/>
              <a:t> </a:t>
            </a:r>
            <a:r>
              <a:rPr lang="ru-RU" dirty="0" err="1"/>
              <a:t>розвитку</a:t>
            </a:r>
            <a:r>
              <a:rPr lang="ru-RU" dirty="0"/>
              <a:t>.</a:t>
            </a:r>
          </a:p>
          <a:p>
            <a:pPr algn="just"/>
            <a:endParaRPr lang="ru-RU" dirty="0"/>
          </a:p>
          <a:p>
            <a:pPr algn="just"/>
            <a:endParaRPr lang="ru-RU" dirty="0"/>
          </a:p>
          <a:p>
            <a:pPr algn="just"/>
            <a:r>
              <a:rPr lang="ru-RU" dirty="0"/>
              <a:t> </a:t>
            </a:r>
            <a:r>
              <a:rPr lang="ru-RU" dirty="0" err="1"/>
              <a:t>Грантові</a:t>
            </a:r>
            <a:r>
              <a:rPr lang="ru-RU" dirty="0"/>
              <a:t> </a:t>
            </a:r>
            <a:r>
              <a:rPr lang="ru-RU" dirty="0" err="1"/>
              <a:t>інструменти</a:t>
            </a:r>
            <a:r>
              <a:rPr lang="ru-RU" dirty="0"/>
              <a:t> </a:t>
            </a:r>
            <a:r>
              <a:rPr lang="ru-RU" dirty="0" err="1"/>
              <a:t>також</a:t>
            </a:r>
            <a:r>
              <a:rPr lang="ru-RU" dirty="0"/>
              <a:t> </a:t>
            </a:r>
            <a:r>
              <a:rPr lang="ru-RU" dirty="0" err="1"/>
              <a:t>нерідко</a:t>
            </a:r>
            <a:r>
              <a:rPr lang="ru-RU" dirty="0"/>
              <a:t> </a:t>
            </a:r>
            <a:r>
              <a:rPr lang="ru-RU" dirty="0" err="1"/>
              <a:t>виконують</a:t>
            </a:r>
            <a:r>
              <a:rPr lang="ru-RU" dirty="0"/>
              <a:t> </a:t>
            </a:r>
            <a:r>
              <a:rPr lang="ru-RU" dirty="0" err="1"/>
              <a:t>супровідну</a:t>
            </a:r>
            <a:r>
              <a:rPr lang="ru-RU" dirty="0"/>
              <a:t> та </a:t>
            </a:r>
            <a:r>
              <a:rPr lang="ru-RU" dirty="0" err="1"/>
              <a:t>підтримувальну</a:t>
            </a:r>
            <a:r>
              <a:rPr lang="ru-RU" dirty="0"/>
              <a:t> </a:t>
            </a:r>
            <a:r>
              <a:rPr lang="ru-RU" dirty="0" err="1"/>
              <a:t>функцію</a:t>
            </a:r>
            <a:r>
              <a:rPr lang="ru-RU" dirty="0"/>
              <a:t> </a:t>
            </a:r>
            <a:r>
              <a:rPr lang="ru-RU" dirty="0" err="1"/>
              <a:t>щодо</a:t>
            </a:r>
            <a:r>
              <a:rPr lang="ru-RU" dirty="0"/>
              <a:t> </a:t>
            </a:r>
            <a:r>
              <a:rPr lang="ru-RU" dirty="0" err="1"/>
              <a:t>інших</a:t>
            </a:r>
            <a:r>
              <a:rPr lang="ru-RU" dirty="0"/>
              <a:t> </a:t>
            </a:r>
            <a:r>
              <a:rPr lang="ru-RU" dirty="0" err="1"/>
              <a:t>інструментів</a:t>
            </a:r>
            <a:r>
              <a:rPr lang="ru-RU" dirty="0"/>
              <a:t> </a:t>
            </a:r>
            <a:r>
              <a:rPr lang="ru-RU" dirty="0" err="1"/>
              <a:t>фінансування</a:t>
            </a:r>
            <a:r>
              <a:rPr lang="ru-RU" dirty="0"/>
              <a:t>, </a:t>
            </a:r>
            <a:r>
              <a:rPr lang="ru-RU" dirty="0" err="1"/>
              <a:t>зокрема</a:t>
            </a:r>
            <a:r>
              <a:rPr lang="ru-RU" dirty="0"/>
              <a:t> </a:t>
            </a:r>
            <a:r>
              <a:rPr lang="ru-RU" dirty="0" err="1"/>
              <a:t>інвестицій</a:t>
            </a:r>
            <a:r>
              <a:rPr lang="ru-RU" dirty="0"/>
              <a:t> </a:t>
            </a:r>
            <a:r>
              <a:rPr lang="ru-RU" dirty="0" err="1"/>
              <a:t>чи</a:t>
            </a:r>
            <a:r>
              <a:rPr lang="ru-RU" dirty="0"/>
              <a:t> </a:t>
            </a:r>
            <a:r>
              <a:rPr lang="ru-RU" dirty="0" err="1"/>
              <a:t>кредитів</a:t>
            </a:r>
            <a:r>
              <a:rPr lang="ru-RU" dirty="0"/>
              <a:t> </a:t>
            </a:r>
            <a:r>
              <a:rPr lang="ru-RU" dirty="0" err="1"/>
              <a:t>міжнародних</a:t>
            </a:r>
            <a:r>
              <a:rPr lang="ru-RU" dirty="0"/>
              <a:t> </a:t>
            </a:r>
            <a:r>
              <a:rPr lang="ru-RU" dirty="0" err="1"/>
              <a:t>фінансових</a:t>
            </a:r>
            <a:r>
              <a:rPr lang="ru-RU" dirty="0"/>
              <a:t> </a:t>
            </a:r>
            <a:r>
              <a:rPr lang="ru-RU" dirty="0" err="1"/>
              <a:t>організацій</a:t>
            </a:r>
            <a:r>
              <a:rPr lang="ru-RU" dirty="0"/>
              <a:t>.</a:t>
            </a:r>
            <a:endParaRPr lang="ru-UA" dirty="0"/>
          </a:p>
        </p:txBody>
      </p:sp>
      <p:pic>
        <p:nvPicPr>
          <p:cNvPr id="6" name="Рисунок 5">
            <a:extLst>
              <a:ext uri="{FF2B5EF4-FFF2-40B4-BE49-F238E27FC236}">
                <a16:creationId xmlns:a16="http://schemas.microsoft.com/office/drawing/2014/main" id="{B3D8272B-D843-BD6F-762A-F005D58072CD}"/>
              </a:ext>
            </a:extLst>
          </p:cNvPr>
          <p:cNvPicPr>
            <a:picLocks noChangeAspect="1"/>
          </p:cNvPicPr>
          <p:nvPr/>
        </p:nvPicPr>
        <p:blipFill>
          <a:blip r:embed="rId2"/>
          <a:stretch>
            <a:fillRect/>
          </a:stretch>
        </p:blipFill>
        <p:spPr>
          <a:xfrm>
            <a:off x="2007219" y="3762038"/>
            <a:ext cx="3626934" cy="2391674"/>
          </a:xfrm>
          <a:prstGeom prst="rect">
            <a:avLst/>
          </a:prstGeom>
        </p:spPr>
      </p:pic>
      <p:sp>
        <p:nvSpPr>
          <p:cNvPr id="5" name="Дата 4">
            <a:extLst>
              <a:ext uri="{FF2B5EF4-FFF2-40B4-BE49-F238E27FC236}">
                <a16:creationId xmlns:a16="http://schemas.microsoft.com/office/drawing/2014/main" id="{83A023DA-6768-E64A-AD78-710A4EF1817C}"/>
              </a:ext>
            </a:extLst>
          </p:cNvPr>
          <p:cNvSpPr>
            <a:spLocks noGrp="1"/>
          </p:cNvSpPr>
          <p:nvPr>
            <p:ph type="dt" sz="half" idx="10"/>
          </p:nvPr>
        </p:nvSpPr>
        <p:spPr/>
        <p:txBody>
          <a:bodyPr/>
          <a:lstStyle/>
          <a:p>
            <a:fld id="{6DDFE06E-069C-3645-9A85-5D39952D908F}" type="datetime1">
              <a:rPr lang="ru-RU" smtClean="0"/>
              <a:t>10.10.2025</a:t>
            </a:fld>
            <a:endParaRPr lang="ru-UA"/>
          </a:p>
        </p:txBody>
      </p:sp>
      <p:sp>
        <p:nvSpPr>
          <p:cNvPr id="8" name="Нижний колонтитул 7">
            <a:extLst>
              <a:ext uri="{FF2B5EF4-FFF2-40B4-BE49-F238E27FC236}">
                <a16:creationId xmlns:a16="http://schemas.microsoft.com/office/drawing/2014/main" id="{76C0726A-9C91-DF4A-8F3E-29549D4996D2}"/>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BDBB5E75-47E3-7749-B756-7A8AED1E71D8}"/>
              </a:ext>
            </a:extLst>
          </p:cNvPr>
          <p:cNvSpPr>
            <a:spLocks noGrp="1"/>
          </p:cNvSpPr>
          <p:nvPr>
            <p:ph type="sldNum" sz="quarter" idx="12"/>
          </p:nvPr>
        </p:nvSpPr>
        <p:spPr/>
        <p:txBody>
          <a:bodyPr/>
          <a:lstStyle/>
          <a:p>
            <a:fld id="{F553EFBA-7824-AA44-BC0C-2574B54A2861}" type="slidenum">
              <a:rPr lang="ru-UA" smtClean="0"/>
              <a:t>57</a:t>
            </a:fld>
            <a:endParaRPr lang="ru-UA"/>
          </a:p>
        </p:txBody>
      </p:sp>
    </p:spTree>
    <p:extLst>
      <p:ext uri="{BB962C8B-B14F-4D97-AF65-F5344CB8AC3E}">
        <p14:creationId xmlns:p14="http://schemas.microsoft.com/office/powerpoint/2010/main" val="1806018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39488C3-A127-792E-CCE8-927A342F91B8}"/>
              </a:ext>
            </a:extLst>
          </p:cNvPr>
          <p:cNvSpPr/>
          <p:nvPr/>
        </p:nvSpPr>
        <p:spPr>
          <a:xfrm>
            <a:off x="581891" y="225631"/>
            <a:ext cx="10723418" cy="2862322"/>
          </a:xfrm>
          <a:prstGeom prst="rect">
            <a:avLst/>
          </a:prstGeom>
        </p:spPr>
        <p:txBody>
          <a:bodyPr wrap="square">
            <a:spAutoFit/>
          </a:bodyPr>
          <a:lstStyle/>
          <a:p>
            <a:pPr algn="just"/>
            <a:r>
              <a:rPr lang="ru-RU" u="sng" dirty="0" err="1"/>
              <a:t>Обмеженнями</a:t>
            </a:r>
            <a:r>
              <a:rPr lang="ru-RU" u="sng" dirty="0"/>
              <a:t> в </a:t>
            </a:r>
            <a:r>
              <a:rPr lang="ru-RU" u="sng" dirty="0" err="1"/>
              <a:t>застосуванні</a:t>
            </a:r>
            <a:r>
              <a:rPr lang="ru-RU" u="sng" dirty="0"/>
              <a:t> </a:t>
            </a:r>
            <a:r>
              <a:rPr lang="ru-RU" u="sng" dirty="0" err="1"/>
              <a:t>кредитних</a:t>
            </a:r>
            <a:r>
              <a:rPr lang="ru-RU" u="sng" dirty="0"/>
              <a:t> </a:t>
            </a:r>
            <a:r>
              <a:rPr lang="ru-RU" u="sng" dirty="0" err="1"/>
              <a:t>інструментів</a:t>
            </a:r>
            <a:r>
              <a:rPr lang="ru-RU" u="sng" dirty="0"/>
              <a:t> для </a:t>
            </a:r>
            <a:r>
              <a:rPr lang="ru-RU" u="sng" dirty="0" err="1"/>
              <a:t>фінансування</a:t>
            </a:r>
            <a:r>
              <a:rPr lang="ru-RU" u="sng" dirty="0"/>
              <a:t> потреб МЕР </a:t>
            </a:r>
            <a:r>
              <a:rPr lang="ru-RU" u="sng" dirty="0" err="1"/>
              <a:t>є</a:t>
            </a:r>
            <a:r>
              <a:rPr lang="ru-RU" u="sng" dirty="0"/>
              <a:t>:</a:t>
            </a:r>
          </a:p>
          <a:p>
            <a:pPr marL="285750" indent="-285750" algn="just">
              <a:buFontTx/>
              <a:buChar char="-"/>
            </a:pPr>
            <a:r>
              <a:rPr lang="ru-RU" dirty="0"/>
              <a:t>у кожного донора (</a:t>
            </a:r>
            <a:r>
              <a:rPr lang="ru-RU" dirty="0" err="1"/>
              <a:t>грантодавця</a:t>
            </a:r>
            <a:r>
              <a:rPr lang="ru-RU" dirty="0"/>
              <a:t>) </a:t>
            </a:r>
            <a:r>
              <a:rPr lang="ru-RU" dirty="0" err="1"/>
              <a:t>є</a:t>
            </a:r>
            <a:r>
              <a:rPr lang="ru-RU" dirty="0"/>
              <a:t> </a:t>
            </a:r>
            <a:r>
              <a:rPr lang="ru-RU" dirty="0" err="1"/>
              <a:t>свої</a:t>
            </a:r>
            <a:r>
              <a:rPr lang="ru-RU" dirty="0"/>
              <a:t> </a:t>
            </a:r>
            <a:r>
              <a:rPr lang="ru-RU" dirty="0" err="1"/>
              <a:t>визначені</a:t>
            </a:r>
            <a:r>
              <a:rPr lang="ru-RU" dirty="0"/>
              <a:t> </a:t>
            </a:r>
            <a:r>
              <a:rPr lang="ru-RU" dirty="0" err="1"/>
              <a:t>пріоритети</a:t>
            </a:r>
            <a:r>
              <a:rPr lang="ru-RU" dirty="0"/>
              <a:t>, </a:t>
            </a:r>
            <a:r>
              <a:rPr lang="ru-RU" dirty="0" err="1"/>
              <a:t>які</a:t>
            </a:r>
            <a:r>
              <a:rPr lang="ru-RU" dirty="0"/>
              <a:t> </a:t>
            </a:r>
            <a:r>
              <a:rPr lang="ru-RU" dirty="0" err="1"/>
              <a:t>можуть</a:t>
            </a:r>
            <a:r>
              <a:rPr lang="ru-RU" dirty="0"/>
              <a:t> </a:t>
            </a:r>
            <a:r>
              <a:rPr lang="ru-RU" dirty="0" err="1"/>
              <a:t>змінюватися</a:t>
            </a:r>
            <a:r>
              <a:rPr lang="ru-RU" dirty="0"/>
              <a:t> й не </a:t>
            </a:r>
            <a:r>
              <a:rPr lang="ru-RU" dirty="0" err="1"/>
              <a:t>збігатися</a:t>
            </a:r>
            <a:r>
              <a:rPr lang="ru-RU" dirty="0"/>
              <a:t> з </a:t>
            </a:r>
            <a:r>
              <a:rPr lang="ru-RU" dirty="0" err="1"/>
              <a:t>пріоритетами</a:t>
            </a:r>
            <a:r>
              <a:rPr lang="ru-RU" dirty="0"/>
              <a:t> </a:t>
            </a:r>
            <a:r>
              <a:rPr lang="ru-RU" dirty="0" err="1"/>
              <a:t>розвитку</a:t>
            </a:r>
            <a:r>
              <a:rPr lang="ru-RU" dirty="0"/>
              <a:t> </a:t>
            </a:r>
            <a:r>
              <a:rPr lang="ru-RU" dirty="0" err="1"/>
              <a:t>муніципалітету</a:t>
            </a:r>
            <a:r>
              <a:rPr lang="ru-RU" dirty="0"/>
              <a:t>; </a:t>
            </a:r>
          </a:p>
          <a:p>
            <a:pPr marL="285750" indent="-285750" algn="just">
              <a:buFontTx/>
              <a:buChar char="-"/>
            </a:pPr>
            <a:r>
              <a:rPr lang="ru-RU" dirty="0"/>
              <a:t> </a:t>
            </a:r>
            <a:r>
              <a:rPr lang="ru-RU" dirty="0" err="1"/>
              <a:t>процес</a:t>
            </a:r>
            <a:r>
              <a:rPr lang="ru-RU" dirty="0"/>
              <a:t> </a:t>
            </a:r>
            <a:r>
              <a:rPr lang="ru-RU" dirty="0" err="1"/>
              <a:t>ухвалення</a:t>
            </a:r>
            <a:r>
              <a:rPr lang="ru-RU" dirty="0"/>
              <a:t> </a:t>
            </a:r>
            <a:r>
              <a:rPr lang="ru-RU" dirty="0" err="1"/>
              <a:t>рішення</a:t>
            </a:r>
            <a:r>
              <a:rPr lang="ru-RU" dirty="0"/>
              <a:t> </a:t>
            </a:r>
            <a:r>
              <a:rPr lang="ru-RU" dirty="0" err="1"/>
              <a:t>щодо</a:t>
            </a:r>
            <a:r>
              <a:rPr lang="ru-RU" dirty="0"/>
              <a:t> </a:t>
            </a:r>
            <a:r>
              <a:rPr lang="ru-RU" dirty="0" err="1"/>
              <a:t>надання</a:t>
            </a:r>
            <a:r>
              <a:rPr lang="ru-RU" dirty="0"/>
              <a:t> </a:t>
            </a:r>
            <a:r>
              <a:rPr lang="ru-RU" dirty="0" err="1"/>
              <a:t>або</a:t>
            </a:r>
            <a:r>
              <a:rPr lang="ru-RU" dirty="0"/>
              <a:t> </a:t>
            </a:r>
            <a:r>
              <a:rPr lang="ru-RU" dirty="0" err="1"/>
              <a:t>ненадання</a:t>
            </a:r>
            <a:r>
              <a:rPr lang="ru-RU" dirty="0"/>
              <a:t> гранту, МТД, </a:t>
            </a:r>
            <a:r>
              <a:rPr lang="ru-RU" dirty="0" err="1"/>
              <a:t>здійснення</a:t>
            </a:r>
            <a:r>
              <a:rPr lang="ru-RU" dirty="0"/>
              <a:t> </a:t>
            </a:r>
            <a:r>
              <a:rPr lang="ru-RU" dirty="0" err="1"/>
              <a:t>проєкту</a:t>
            </a:r>
            <a:r>
              <a:rPr lang="ru-RU" dirty="0"/>
              <a:t> КСВ </a:t>
            </a:r>
            <a:r>
              <a:rPr lang="ru-RU" dirty="0" err="1"/>
              <a:t>зазвичай</a:t>
            </a:r>
            <a:r>
              <a:rPr lang="ru-RU" dirty="0"/>
              <a:t> </a:t>
            </a:r>
            <a:r>
              <a:rPr lang="ru-RU" dirty="0" err="1"/>
              <a:t>доволі</a:t>
            </a:r>
            <a:r>
              <a:rPr lang="ru-RU" dirty="0"/>
              <a:t> </a:t>
            </a:r>
            <a:r>
              <a:rPr lang="ru-RU" dirty="0" err="1"/>
              <a:t>тривалий</a:t>
            </a:r>
            <a:r>
              <a:rPr lang="ru-RU" dirty="0"/>
              <a:t>; </a:t>
            </a:r>
          </a:p>
          <a:p>
            <a:pPr marL="285750" indent="-285750" algn="just">
              <a:buFontTx/>
              <a:buChar char="-"/>
            </a:pPr>
            <a:r>
              <a:rPr lang="ru-RU" dirty="0"/>
              <a:t> </a:t>
            </a:r>
            <a:r>
              <a:rPr lang="ru-RU" dirty="0" err="1"/>
              <a:t>ресурси</a:t>
            </a:r>
            <a:r>
              <a:rPr lang="ru-RU" dirty="0"/>
              <a:t> в  рамках </a:t>
            </a:r>
            <a:r>
              <a:rPr lang="ru-RU" dirty="0" err="1"/>
              <a:t>грантових</a:t>
            </a:r>
            <a:r>
              <a:rPr lang="ru-RU" dirty="0"/>
              <a:t> </a:t>
            </a:r>
            <a:r>
              <a:rPr lang="ru-RU" dirty="0" err="1"/>
              <a:t>інструментів</a:t>
            </a:r>
            <a:r>
              <a:rPr lang="ru-RU" dirty="0"/>
              <a:t> </a:t>
            </a:r>
            <a:r>
              <a:rPr lang="ru-RU" dirty="0" err="1"/>
              <a:t>надходять</a:t>
            </a:r>
            <a:r>
              <a:rPr lang="ru-RU" dirty="0"/>
              <a:t> до </a:t>
            </a:r>
            <a:r>
              <a:rPr lang="ru-RU" dirty="0" err="1"/>
              <a:t>реципієнта</a:t>
            </a:r>
            <a:r>
              <a:rPr lang="ru-RU" dirty="0"/>
              <a:t> </a:t>
            </a:r>
            <a:r>
              <a:rPr lang="ru-RU" dirty="0" err="1"/>
              <a:t>здебільшого</a:t>
            </a:r>
            <a:r>
              <a:rPr lang="ru-RU" dirty="0"/>
              <a:t> </a:t>
            </a:r>
            <a:r>
              <a:rPr lang="ru-RU" dirty="0" err="1"/>
              <a:t>поетапно</a:t>
            </a:r>
            <a:r>
              <a:rPr lang="ru-RU" dirty="0"/>
              <a:t> й </a:t>
            </a:r>
            <a:r>
              <a:rPr lang="ru-RU" dirty="0" err="1"/>
              <a:t>досить</a:t>
            </a:r>
            <a:r>
              <a:rPr lang="ru-RU" dirty="0"/>
              <a:t> </a:t>
            </a:r>
            <a:r>
              <a:rPr lang="ru-RU" dirty="0" err="1"/>
              <a:t>повільно</a:t>
            </a:r>
            <a:r>
              <a:rPr lang="ru-RU" dirty="0"/>
              <a:t>; </a:t>
            </a:r>
          </a:p>
          <a:p>
            <a:pPr marL="285750" indent="-285750" algn="just">
              <a:buFontTx/>
              <a:buChar char="-"/>
            </a:pPr>
            <a:r>
              <a:rPr lang="ru-RU" dirty="0"/>
              <a:t> у </a:t>
            </a:r>
            <a:r>
              <a:rPr lang="ru-RU" dirty="0" err="1"/>
              <a:t>багатьох</a:t>
            </a:r>
            <a:r>
              <a:rPr lang="ru-RU" dirty="0"/>
              <a:t> </a:t>
            </a:r>
            <a:r>
              <a:rPr lang="ru-RU" dirty="0" err="1"/>
              <a:t>випадках</a:t>
            </a:r>
            <a:r>
              <a:rPr lang="ru-RU" dirty="0"/>
              <a:t> </a:t>
            </a:r>
            <a:r>
              <a:rPr lang="ru-RU" dirty="0" err="1"/>
              <a:t>грантова</a:t>
            </a:r>
            <a:r>
              <a:rPr lang="ru-RU" dirty="0"/>
              <a:t> </a:t>
            </a:r>
            <a:r>
              <a:rPr lang="ru-RU" dirty="0" err="1"/>
              <a:t>підтримка</a:t>
            </a:r>
            <a:r>
              <a:rPr lang="ru-RU" dirty="0"/>
              <a:t> не </a:t>
            </a:r>
            <a:r>
              <a:rPr lang="ru-RU" dirty="0" err="1"/>
              <a:t>передбачає</a:t>
            </a:r>
            <a:r>
              <a:rPr lang="ru-RU" dirty="0"/>
              <a:t> </a:t>
            </a:r>
            <a:r>
              <a:rPr lang="ru-RU" dirty="0" err="1"/>
              <a:t>покриття</a:t>
            </a:r>
            <a:r>
              <a:rPr lang="ru-RU" dirty="0"/>
              <a:t> </a:t>
            </a:r>
            <a:r>
              <a:rPr lang="ru-RU" dirty="0" err="1"/>
              <a:t>експлуатаційних</a:t>
            </a:r>
            <a:r>
              <a:rPr lang="ru-RU" dirty="0"/>
              <a:t> і </a:t>
            </a:r>
            <a:r>
              <a:rPr lang="ru-RU" dirty="0" err="1"/>
              <a:t>накладних</a:t>
            </a:r>
            <a:r>
              <a:rPr lang="ru-RU" dirty="0"/>
              <a:t> </a:t>
            </a:r>
            <a:r>
              <a:rPr lang="ru-RU" dirty="0" err="1"/>
              <a:t>витрат</a:t>
            </a:r>
            <a:r>
              <a:rPr lang="ru-RU" dirty="0"/>
              <a:t> </a:t>
            </a:r>
            <a:r>
              <a:rPr lang="ru-RU" dirty="0" err="1"/>
              <a:t>проєкту</a:t>
            </a:r>
            <a:r>
              <a:rPr lang="ru-RU" dirty="0"/>
              <a:t>; </a:t>
            </a:r>
          </a:p>
          <a:p>
            <a:pPr marL="285750" indent="-285750" algn="just">
              <a:buFontTx/>
              <a:buChar char="-"/>
            </a:pPr>
            <a:r>
              <a:rPr lang="ru-RU" dirty="0"/>
              <a:t> </a:t>
            </a:r>
            <a:r>
              <a:rPr lang="ru-RU" dirty="0" err="1"/>
              <a:t>кошти</a:t>
            </a:r>
            <a:r>
              <a:rPr lang="ru-RU" dirty="0"/>
              <a:t>, </a:t>
            </a:r>
            <a:r>
              <a:rPr lang="ru-RU" dirty="0" err="1"/>
              <a:t>одержані</a:t>
            </a:r>
            <a:r>
              <a:rPr lang="ru-RU" dirty="0"/>
              <a:t> у </a:t>
            </a:r>
            <a:r>
              <a:rPr lang="ru-RU" dirty="0" err="1"/>
              <a:t>вигляді</a:t>
            </a:r>
            <a:r>
              <a:rPr lang="ru-RU" dirty="0"/>
              <a:t> гранту, МТД </a:t>
            </a:r>
            <a:r>
              <a:rPr lang="ru-RU" dirty="0" err="1"/>
              <a:t>або</a:t>
            </a:r>
            <a:r>
              <a:rPr lang="ru-RU" dirty="0"/>
              <a:t> КСВ, </a:t>
            </a:r>
            <a:r>
              <a:rPr lang="ru-RU" dirty="0" err="1"/>
              <a:t>тісно</a:t>
            </a:r>
            <a:r>
              <a:rPr lang="ru-RU" dirty="0"/>
              <a:t> </a:t>
            </a:r>
            <a:r>
              <a:rPr lang="ru-RU" dirty="0" err="1"/>
              <a:t>прив’язані</a:t>
            </a:r>
            <a:r>
              <a:rPr lang="ru-RU" dirty="0"/>
              <a:t> до </a:t>
            </a:r>
            <a:r>
              <a:rPr lang="ru-RU" dirty="0" err="1"/>
              <a:t>цілей</a:t>
            </a:r>
            <a:r>
              <a:rPr lang="ru-RU" dirty="0"/>
              <a:t> конкретного </a:t>
            </a:r>
            <a:r>
              <a:rPr lang="ru-RU" dirty="0" err="1"/>
              <a:t>проєкту</a:t>
            </a:r>
            <a:r>
              <a:rPr lang="ru-RU" dirty="0"/>
              <a:t>.</a:t>
            </a:r>
            <a:endParaRPr lang="ru-UA" dirty="0"/>
          </a:p>
        </p:txBody>
      </p:sp>
      <p:pic>
        <p:nvPicPr>
          <p:cNvPr id="6" name="Рисунок 5">
            <a:extLst>
              <a:ext uri="{FF2B5EF4-FFF2-40B4-BE49-F238E27FC236}">
                <a16:creationId xmlns:a16="http://schemas.microsoft.com/office/drawing/2014/main" id="{198852BA-1A9D-298D-00CB-4A15AFA777FB}"/>
              </a:ext>
            </a:extLst>
          </p:cNvPr>
          <p:cNvPicPr>
            <a:picLocks noChangeAspect="1"/>
          </p:cNvPicPr>
          <p:nvPr/>
        </p:nvPicPr>
        <p:blipFill>
          <a:blip r:embed="rId2"/>
          <a:stretch>
            <a:fillRect/>
          </a:stretch>
        </p:blipFill>
        <p:spPr>
          <a:xfrm>
            <a:off x="1070517" y="3827477"/>
            <a:ext cx="4222750" cy="2804892"/>
          </a:xfrm>
          <a:prstGeom prst="rect">
            <a:avLst/>
          </a:prstGeom>
        </p:spPr>
      </p:pic>
      <p:sp>
        <p:nvSpPr>
          <p:cNvPr id="5" name="Дата 4">
            <a:extLst>
              <a:ext uri="{FF2B5EF4-FFF2-40B4-BE49-F238E27FC236}">
                <a16:creationId xmlns:a16="http://schemas.microsoft.com/office/drawing/2014/main" id="{0BDA87BA-0D4F-C547-B5AB-0973DE5E685B}"/>
              </a:ext>
            </a:extLst>
          </p:cNvPr>
          <p:cNvSpPr>
            <a:spLocks noGrp="1"/>
          </p:cNvSpPr>
          <p:nvPr>
            <p:ph type="dt" sz="half" idx="10"/>
          </p:nvPr>
        </p:nvSpPr>
        <p:spPr/>
        <p:txBody>
          <a:bodyPr/>
          <a:lstStyle/>
          <a:p>
            <a:fld id="{7D73D7CC-339E-C445-AE96-9EEAA6223C18}" type="datetime1">
              <a:rPr lang="ru-RU" smtClean="0"/>
              <a:t>10.10.2025</a:t>
            </a:fld>
            <a:endParaRPr lang="ru-UA"/>
          </a:p>
        </p:txBody>
      </p:sp>
      <p:sp>
        <p:nvSpPr>
          <p:cNvPr id="8" name="Нижний колонтитул 7">
            <a:extLst>
              <a:ext uri="{FF2B5EF4-FFF2-40B4-BE49-F238E27FC236}">
                <a16:creationId xmlns:a16="http://schemas.microsoft.com/office/drawing/2014/main" id="{AC333637-2538-0248-B69D-4829A2C19E97}"/>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8F1D8409-8046-424F-9835-C05EB72B5920}"/>
              </a:ext>
            </a:extLst>
          </p:cNvPr>
          <p:cNvSpPr>
            <a:spLocks noGrp="1"/>
          </p:cNvSpPr>
          <p:nvPr>
            <p:ph type="sldNum" sz="quarter" idx="12"/>
          </p:nvPr>
        </p:nvSpPr>
        <p:spPr/>
        <p:txBody>
          <a:bodyPr/>
          <a:lstStyle/>
          <a:p>
            <a:fld id="{F553EFBA-7824-AA44-BC0C-2574B54A2861}" type="slidenum">
              <a:rPr lang="ru-UA" smtClean="0"/>
              <a:t>58</a:t>
            </a:fld>
            <a:endParaRPr lang="ru-UA"/>
          </a:p>
        </p:txBody>
      </p:sp>
    </p:spTree>
    <p:extLst>
      <p:ext uri="{BB962C8B-B14F-4D97-AF65-F5344CB8AC3E}">
        <p14:creationId xmlns:p14="http://schemas.microsoft.com/office/powerpoint/2010/main" val="3481618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5720C7C-E841-20AC-E100-A71C508A62CE}"/>
              </a:ext>
            </a:extLst>
          </p:cNvPr>
          <p:cNvSpPr/>
          <p:nvPr/>
        </p:nvSpPr>
        <p:spPr>
          <a:xfrm>
            <a:off x="914399" y="510640"/>
            <a:ext cx="7939669" cy="5632311"/>
          </a:xfrm>
          <a:prstGeom prst="rect">
            <a:avLst/>
          </a:prstGeom>
        </p:spPr>
        <p:txBody>
          <a:bodyPr wrap="square">
            <a:spAutoFit/>
          </a:bodyPr>
          <a:lstStyle/>
          <a:p>
            <a:pPr algn="just"/>
            <a:r>
              <a:rPr lang="ru-RU" sz="2000" dirty="0"/>
              <a:t>Для </a:t>
            </a:r>
            <a:r>
              <a:rPr lang="ru-RU" sz="2000" dirty="0" err="1"/>
              <a:t>успішного</a:t>
            </a:r>
            <a:r>
              <a:rPr lang="ru-RU" sz="2000" dirty="0"/>
              <a:t> </a:t>
            </a:r>
            <a:r>
              <a:rPr lang="ru-RU" sz="2000" dirty="0" err="1"/>
              <a:t>застосування</a:t>
            </a:r>
            <a:r>
              <a:rPr lang="ru-RU" sz="2000" dirty="0"/>
              <a:t> </a:t>
            </a:r>
            <a:r>
              <a:rPr lang="ru-RU" sz="2000" dirty="0" err="1"/>
              <a:t>грантових</a:t>
            </a:r>
            <a:r>
              <a:rPr lang="ru-RU" sz="2000" dirty="0"/>
              <a:t> </a:t>
            </a:r>
            <a:r>
              <a:rPr lang="ru-RU" sz="2000" dirty="0" err="1"/>
              <a:t>інструментів</a:t>
            </a:r>
            <a:r>
              <a:rPr lang="ru-RU" sz="2000" dirty="0"/>
              <a:t> </a:t>
            </a:r>
            <a:r>
              <a:rPr lang="ru-RU" sz="2000" dirty="0" err="1"/>
              <a:t>місцева</a:t>
            </a:r>
            <a:r>
              <a:rPr lang="ru-RU" sz="2000" dirty="0"/>
              <a:t> </a:t>
            </a:r>
            <a:r>
              <a:rPr lang="ru-RU" sz="2000" dirty="0" err="1"/>
              <a:t>влада</a:t>
            </a:r>
            <a:r>
              <a:rPr lang="ru-RU" sz="2000" dirty="0"/>
              <a:t> </a:t>
            </a:r>
            <a:r>
              <a:rPr lang="ru-RU" sz="2000" dirty="0" err="1"/>
              <a:t>має</a:t>
            </a:r>
            <a:r>
              <a:rPr lang="ru-RU" sz="2000" dirty="0"/>
              <a:t> </a:t>
            </a:r>
            <a:r>
              <a:rPr lang="ru-RU" sz="2000" dirty="0" err="1"/>
              <a:t>володіти</a:t>
            </a:r>
            <a:r>
              <a:rPr lang="ru-RU" sz="2000" dirty="0"/>
              <a:t> </a:t>
            </a:r>
            <a:r>
              <a:rPr lang="ru-RU" sz="2000" dirty="0" err="1"/>
              <a:t>відповідними</a:t>
            </a:r>
            <a:r>
              <a:rPr lang="ru-RU" sz="2000" dirty="0"/>
              <a:t> </a:t>
            </a:r>
            <a:r>
              <a:rPr lang="ru-RU" sz="2000" dirty="0" err="1"/>
              <a:t>спроможностями</a:t>
            </a:r>
            <a:r>
              <a:rPr lang="ru-RU" sz="2000" dirty="0"/>
              <a:t> (компетентностями): </a:t>
            </a:r>
          </a:p>
          <a:p>
            <a:pPr marL="285750" indent="-285750" algn="just">
              <a:buFontTx/>
              <a:buChar char="-"/>
            </a:pPr>
            <a:r>
              <a:rPr lang="ru-RU" sz="2000" dirty="0" err="1"/>
              <a:t>вміння</a:t>
            </a:r>
            <a:r>
              <a:rPr lang="ru-RU" sz="2000" dirty="0"/>
              <a:t> </a:t>
            </a:r>
            <a:r>
              <a:rPr lang="ru-RU" sz="2000" dirty="0" err="1"/>
              <a:t>обирати</a:t>
            </a:r>
            <a:r>
              <a:rPr lang="ru-RU" sz="2000" dirty="0"/>
              <a:t> та </a:t>
            </a:r>
            <a:r>
              <a:rPr lang="ru-RU" sz="2000" dirty="0" err="1"/>
              <a:t>чітко</a:t>
            </a:r>
            <a:r>
              <a:rPr lang="ru-RU" sz="2000" dirty="0"/>
              <a:t> </a:t>
            </a:r>
            <a:r>
              <a:rPr lang="ru-RU" sz="2000" dirty="0" err="1"/>
              <a:t>формулювати</a:t>
            </a:r>
            <a:r>
              <a:rPr lang="ru-RU" sz="2000" dirty="0"/>
              <a:t> </a:t>
            </a:r>
            <a:r>
              <a:rPr lang="ru-RU" sz="2000" dirty="0" err="1"/>
              <a:t>стратегічні</a:t>
            </a:r>
            <a:r>
              <a:rPr lang="ru-RU" sz="2000" dirty="0"/>
              <a:t> й </a:t>
            </a:r>
            <a:r>
              <a:rPr lang="ru-RU" sz="2000" dirty="0" err="1"/>
              <a:t>оперативні</a:t>
            </a:r>
            <a:r>
              <a:rPr lang="ru-RU" sz="2000" dirty="0"/>
              <a:t> </a:t>
            </a:r>
            <a:r>
              <a:rPr lang="ru-RU" sz="2000" dirty="0" err="1"/>
              <a:t>цілі</a:t>
            </a:r>
            <a:r>
              <a:rPr lang="ru-RU" sz="2000" dirty="0"/>
              <a:t> </a:t>
            </a:r>
            <a:r>
              <a:rPr lang="ru-RU" sz="2000" dirty="0" err="1"/>
              <a:t>діяльності</a:t>
            </a:r>
            <a:r>
              <a:rPr lang="ru-RU" sz="2000" dirty="0"/>
              <a:t>; </a:t>
            </a:r>
          </a:p>
          <a:p>
            <a:pPr marL="285750" indent="-285750" algn="just">
              <a:buFontTx/>
              <a:buChar char="-"/>
            </a:pPr>
            <a:r>
              <a:rPr lang="ru-RU" sz="2000" dirty="0"/>
              <a:t> </a:t>
            </a:r>
            <a:r>
              <a:rPr lang="ru-RU" sz="2000" dirty="0" err="1"/>
              <a:t>вміння</a:t>
            </a:r>
            <a:r>
              <a:rPr lang="ru-RU" sz="2000" dirty="0"/>
              <a:t> </a:t>
            </a:r>
            <a:r>
              <a:rPr lang="ru-RU" sz="2000" dirty="0" err="1"/>
              <a:t>взаємодіяти</a:t>
            </a:r>
            <a:r>
              <a:rPr lang="ru-RU" sz="2000" dirty="0"/>
              <a:t> </a:t>
            </a:r>
            <a:r>
              <a:rPr lang="ru-RU" sz="2000" dirty="0" err="1"/>
              <a:t>із</a:t>
            </a:r>
            <a:r>
              <a:rPr lang="ru-RU" sz="2000" dirty="0"/>
              <a:t> </a:t>
            </a:r>
            <a:r>
              <a:rPr lang="ru-RU" sz="2000" dirty="0" err="1"/>
              <a:t>зовнішнім</a:t>
            </a:r>
            <a:r>
              <a:rPr lang="ru-RU" sz="2000" dirty="0"/>
              <a:t> </a:t>
            </a:r>
            <a:r>
              <a:rPr lang="ru-RU" sz="2000" dirty="0" err="1"/>
              <a:t>середовищем</a:t>
            </a:r>
            <a:r>
              <a:rPr lang="ru-RU" sz="2000" dirty="0"/>
              <a:t>, </a:t>
            </a:r>
            <a:r>
              <a:rPr lang="ru-RU" sz="2000" dirty="0" err="1"/>
              <a:t>зокрема</a:t>
            </a:r>
            <a:r>
              <a:rPr lang="ru-RU" sz="2000" dirty="0"/>
              <a:t> з донорами, </a:t>
            </a:r>
            <a:r>
              <a:rPr lang="ru-RU" sz="2000" dirty="0" err="1"/>
              <a:t>центральним</a:t>
            </a:r>
            <a:r>
              <a:rPr lang="ru-RU" sz="2000" dirty="0"/>
              <a:t> урядом, </a:t>
            </a:r>
            <a:r>
              <a:rPr lang="ru-RU" sz="2000" dirty="0" err="1"/>
              <a:t>місцевою</a:t>
            </a:r>
            <a:r>
              <a:rPr lang="ru-RU" sz="2000" dirty="0"/>
              <a:t> громадою, ОГС </a:t>
            </a:r>
            <a:r>
              <a:rPr lang="ru-RU" sz="2000" dirty="0" err="1"/>
              <a:t>тощо</a:t>
            </a:r>
            <a:r>
              <a:rPr lang="ru-RU" sz="2000" dirty="0"/>
              <a:t>; </a:t>
            </a:r>
          </a:p>
          <a:p>
            <a:pPr marL="285750" indent="-285750" algn="just">
              <a:buFontTx/>
              <a:buChar char="-"/>
            </a:pPr>
            <a:r>
              <a:rPr lang="ru-RU" sz="2000" dirty="0"/>
              <a:t> </a:t>
            </a:r>
            <a:r>
              <a:rPr lang="ru-RU" sz="2000" dirty="0" err="1"/>
              <a:t>досвід</a:t>
            </a:r>
            <a:r>
              <a:rPr lang="ru-RU" sz="2000" dirty="0"/>
              <a:t> і  </a:t>
            </a:r>
            <a:r>
              <a:rPr lang="ru-RU" sz="2000" dirty="0" err="1"/>
              <a:t>фахова</a:t>
            </a:r>
            <a:r>
              <a:rPr lang="ru-RU" sz="2000" dirty="0"/>
              <a:t> </a:t>
            </a:r>
            <a:r>
              <a:rPr lang="ru-RU" sz="2000" dirty="0" err="1"/>
              <a:t>підготовка</a:t>
            </a:r>
            <a:r>
              <a:rPr lang="ru-RU" sz="2000" dirty="0"/>
              <a:t> й </a:t>
            </a:r>
            <a:r>
              <a:rPr lang="ru-RU" sz="2000" dirty="0" err="1"/>
              <a:t>особистісні</a:t>
            </a:r>
            <a:r>
              <a:rPr lang="ru-RU" sz="2000" dirty="0"/>
              <a:t> </a:t>
            </a:r>
            <a:r>
              <a:rPr lang="ru-RU" sz="2000" dirty="0" err="1"/>
              <a:t>якості</a:t>
            </a:r>
            <a:r>
              <a:rPr lang="ru-RU" sz="2000" dirty="0"/>
              <a:t> </a:t>
            </a:r>
            <a:r>
              <a:rPr lang="ru-RU" sz="2000" dirty="0" err="1"/>
              <a:t>виконавців</a:t>
            </a:r>
            <a:r>
              <a:rPr lang="ru-RU" sz="2000" dirty="0"/>
              <a:t> проєктів (</a:t>
            </a:r>
            <a:r>
              <a:rPr lang="ru-RU" sz="2000" dirty="0" err="1"/>
              <a:t>вміння</a:t>
            </a:r>
            <a:r>
              <a:rPr lang="ru-RU" sz="2000" dirty="0"/>
              <a:t> </a:t>
            </a:r>
            <a:r>
              <a:rPr lang="ru-RU" sz="2000" dirty="0" err="1"/>
              <a:t>розробляти</a:t>
            </a:r>
            <a:r>
              <a:rPr lang="ru-RU" sz="2000" dirty="0"/>
              <a:t> </a:t>
            </a:r>
            <a:r>
              <a:rPr lang="ru-RU" sz="2000" dirty="0" err="1"/>
              <a:t>проєкти</a:t>
            </a:r>
            <a:r>
              <a:rPr lang="ru-RU" sz="2000" dirty="0"/>
              <a:t>; </a:t>
            </a:r>
            <a:r>
              <a:rPr lang="ru-RU" sz="2000" dirty="0" err="1"/>
              <a:t>навички</a:t>
            </a:r>
            <a:r>
              <a:rPr lang="ru-RU" sz="2000" dirty="0"/>
              <a:t> </a:t>
            </a:r>
            <a:r>
              <a:rPr lang="ru-RU" sz="2000" dirty="0" err="1"/>
              <a:t>виокремлення</a:t>
            </a:r>
            <a:r>
              <a:rPr lang="ru-RU" sz="2000" dirty="0"/>
              <a:t> й </a:t>
            </a:r>
            <a:r>
              <a:rPr lang="ru-RU" sz="2000" dirty="0" err="1"/>
              <a:t>формулювання</a:t>
            </a:r>
            <a:r>
              <a:rPr lang="ru-RU" sz="2000" dirty="0"/>
              <a:t> </a:t>
            </a:r>
            <a:r>
              <a:rPr lang="ru-RU" sz="2000" dirty="0" err="1"/>
              <a:t>соціальних</a:t>
            </a:r>
            <a:r>
              <a:rPr lang="ru-RU" sz="2000" dirty="0"/>
              <a:t> проблем; </a:t>
            </a:r>
            <a:r>
              <a:rPr lang="ru-RU" sz="2000" dirty="0" err="1"/>
              <a:t>вміння</a:t>
            </a:r>
            <a:r>
              <a:rPr lang="ru-RU" sz="2000" dirty="0"/>
              <a:t> </a:t>
            </a:r>
            <a:r>
              <a:rPr lang="ru-RU" sz="2000" dirty="0" err="1"/>
              <a:t>аналізувати</a:t>
            </a:r>
            <a:r>
              <a:rPr lang="ru-RU" sz="2000" dirty="0"/>
              <a:t> </a:t>
            </a:r>
            <a:r>
              <a:rPr lang="ru-RU" sz="2000" dirty="0" err="1"/>
              <a:t>необхідну</a:t>
            </a:r>
            <a:r>
              <a:rPr lang="ru-RU" sz="2000" dirty="0"/>
              <a:t> </a:t>
            </a:r>
            <a:r>
              <a:rPr lang="ru-RU" sz="2000" dirty="0" err="1"/>
              <a:t>інформацію</a:t>
            </a:r>
            <a:r>
              <a:rPr lang="ru-RU" sz="2000" dirty="0"/>
              <a:t>; </a:t>
            </a:r>
            <a:r>
              <a:rPr lang="ru-RU" sz="2000" dirty="0" err="1"/>
              <a:t>навички</a:t>
            </a:r>
            <a:r>
              <a:rPr lang="ru-RU" sz="2000" dirty="0"/>
              <a:t> </a:t>
            </a:r>
            <a:r>
              <a:rPr lang="ru-RU" sz="2000" dirty="0" err="1"/>
              <a:t>бюджетування</a:t>
            </a:r>
            <a:r>
              <a:rPr lang="ru-RU" sz="2000" dirty="0"/>
              <a:t> </a:t>
            </a:r>
            <a:r>
              <a:rPr lang="ru-RU" sz="2000" dirty="0" err="1"/>
              <a:t>проєктної</a:t>
            </a:r>
            <a:r>
              <a:rPr lang="ru-RU" sz="2000" dirty="0"/>
              <a:t> </a:t>
            </a:r>
            <a:r>
              <a:rPr lang="ru-RU" sz="2000" dirty="0" err="1"/>
              <a:t>діяльності</a:t>
            </a:r>
            <a:r>
              <a:rPr lang="ru-RU" sz="2000" dirty="0"/>
              <a:t>). </a:t>
            </a:r>
          </a:p>
          <a:p>
            <a:pPr algn="just"/>
            <a:endParaRPr lang="ru-RU" sz="2000" dirty="0"/>
          </a:p>
          <a:p>
            <a:pPr algn="just"/>
            <a:r>
              <a:rPr lang="ru-RU" sz="2000" dirty="0" err="1"/>
              <a:t>Грантові</a:t>
            </a:r>
            <a:r>
              <a:rPr lang="ru-RU" sz="2000" dirty="0"/>
              <a:t> </a:t>
            </a:r>
            <a:r>
              <a:rPr lang="ru-RU" sz="2000" dirty="0" err="1"/>
              <a:t>інструменти</a:t>
            </a:r>
            <a:r>
              <a:rPr lang="ru-RU" sz="2000" dirty="0"/>
              <a:t> (особливо в </a:t>
            </a:r>
            <a:r>
              <a:rPr lang="ru-RU" sz="2000" dirty="0" err="1"/>
              <a:t>частині</a:t>
            </a:r>
            <a:r>
              <a:rPr lang="ru-RU" sz="2000" dirty="0"/>
              <a:t> </a:t>
            </a:r>
            <a:r>
              <a:rPr lang="ru-RU" sz="2000" dirty="0" err="1"/>
              <a:t>грантових</a:t>
            </a:r>
            <a:r>
              <a:rPr lang="ru-RU" sz="2000" dirty="0"/>
              <a:t> </a:t>
            </a:r>
            <a:r>
              <a:rPr lang="ru-RU" sz="2000" dirty="0" err="1"/>
              <a:t>програм</a:t>
            </a:r>
            <a:r>
              <a:rPr lang="ru-RU" sz="2000" dirty="0"/>
              <a:t> та МТД) часто </a:t>
            </a:r>
            <a:r>
              <a:rPr lang="ru-RU" sz="2000" dirty="0" err="1"/>
              <a:t>поєднуються</a:t>
            </a:r>
            <a:r>
              <a:rPr lang="ru-RU" sz="2000" dirty="0"/>
              <a:t> з </a:t>
            </a:r>
            <a:r>
              <a:rPr lang="ru-RU" sz="2000" dirty="0" err="1"/>
              <a:t>іншими</a:t>
            </a:r>
            <a:r>
              <a:rPr lang="ru-RU" sz="2000" dirty="0"/>
              <a:t> </a:t>
            </a:r>
            <a:r>
              <a:rPr lang="ru-RU" sz="2000" dirty="0" err="1"/>
              <a:t>інструментами</a:t>
            </a:r>
            <a:r>
              <a:rPr lang="ru-RU" sz="2000" dirty="0"/>
              <a:t> </a:t>
            </a:r>
            <a:r>
              <a:rPr lang="ru-RU" sz="2000" dirty="0" err="1"/>
              <a:t>фінансування</a:t>
            </a:r>
            <a:r>
              <a:rPr lang="ru-RU" sz="2000" dirty="0"/>
              <a:t> МЕР, як-от </a:t>
            </a:r>
            <a:r>
              <a:rPr lang="ru-RU" sz="2000" dirty="0" err="1"/>
              <a:t>кредити</a:t>
            </a:r>
            <a:r>
              <a:rPr lang="ru-RU" sz="2000" dirty="0"/>
              <a:t> МФО. </a:t>
            </a:r>
            <a:r>
              <a:rPr lang="ru-RU" sz="2000" dirty="0" err="1"/>
              <a:t>Проєкти</a:t>
            </a:r>
            <a:r>
              <a:rPr lang="ru-RU" sz="2000" dirty="0"/>
              <a:t> КСВ </a:t>
            </a:r>
            <a:r>
              <a:rPr lang="ru-RU" sz="2000" dirty="0" err="1"/>
              <a:t>можна</a:t>
            </a:r>
            <a:r>
              <a:rPr lang="ru-RU" sz="2000" dirty="0"/>
              <a:t> </a:t>
            </a:r>
            <a:r>
              <a:rPr lang="ru-RU" sz="2000" dirty="0" err="1"/>
              <a:t>розробляти</a:t>
            </a:r>
            <a:r>
              <a:rPr lang="ru-RU" sz="2000" dirty="0"/>
              <a:t> в рамках державно-приватного партнерства.</a:t>
            </a:r>
            <a:endParaRPr lang="ru-UA" sz="2000" dirty="0"/>
          </a:p>
        </p:txBody>
      </p:sp>
      <p:sp>
        <p:nvSpPr>
          <p:cNvPr id="5" name="Дата 4">
            <a:extLst>
              <a:ext uri="{FF2B5EF4-FFF2-40B4-BE49-F238E27FC236}">
                <a16:creationId xmlns:a16="http://schemas.microsoft.com/office/drawing/2014/main" id="{62E28CD0-6356-0545-935B-C85DC0DAD227}"/>
              </a:ext>
            </a:extLst>
          </p:cNvPr>
          <p:cNvSpPr>
            <a:spLocks noGrp="1"/>
          </p:cNvSpPr>
          <p:nvPr>
            <p:ph type="dt" sz="half" idx="10"/>
          </p:nvPr>
        </p:nvSpPr>
        <p:spPr/>
        <p:txBody>
          <a:bodyPr/>
          <a:lstStyle/>
          <a:p>
            <a:fld id="{44895846-4365-6047-A68C-4AB8D668D2A4}" type="datetime1">
              <a:rPr lang="ru-RU" smtClean="0"/>
              <a:t>10.10.2025</a:t>
            </a:fld>
            <a:endParaRPr lang="ru-UA"/>
          </a:p>
        </p:txBody>
      </p:sp>
      <p:sp>
        <p:nvSpPr>
          <p:cNvPr id="7" name="Нижний колонтитул 6">
            <a:extLst>
              <a:ext uri="{FF2B5EF4-FFF2-40B4-BE49-F238E27FC236}">
                <a16:creationId xmlns:a16="http://schemas.microsoft.com/office/drawing/2014/main" id="{C27FBE0F-B72E-984A-94AE-14D9E82C5379}"/>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5E5A207C-9D8B-D34E-ADB8-60A0E643CE01}"/>
              </a:ext>
            </a:extLst>
          </p:cNvPr>
          <p:cNvSpPr>
            <a:spLocks noGrp="1"/>
          </p:cNvSpPr>
          <p:nvPr>
            <p:ph type="sldNum" sz="quarter" idx="12"/>
          </p:nvPr>
        </p:nvSpPr>
        <p:spPr/>
        <p:txBody>
          <a:bodyPr/>
          <a:lstStyle/>
          <a:p>
            <a:fld id="{F553EFBA-7824-AA44-BC0C-2574B54A2861}" type="slidenum">
              <a:rPr lang="ru-UA" smtClean="0"/>
              <a:t>59</a:t>
            </a:fld>
            <a:endParaRPr lang="ru-UA"/>
          </a:p>
        </p:txBody>
      </p:sp>
    </p:spTree>
    <p:extLst>
      <p:ext uri="{BB962C8B-B14F-4D97-AF65-F5344CB8AC3E}">
        <p14:creationId xmlns:p14="http://schemas.microsoft.com/office/powerpoint/2010/main" val="1786001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A12175C-4BEA-9876-DEA2-3768F10F034A}"/>
              </a:ext>
            </a:extLst>
          </p:cNvPr>
          <p:cNvSpPr>
            <a:spLocks noGrp="1"/>
          </p:cNvSpPr>
          <p:nvPr>
            <p:ph idx="1"/>
          </p:nvPr>
        </p:nvSpPr>
        <p:spPr>
          <a:xfrm>
            <a:off x="838200" y="261257"/>
            <a:ext cx="7859751" cy="4750130"/>
          </a:xfrm>
        </p:spPr>
        <p:txBody>
          <a:bodyPr>
            <a:normAutofit/>
          </a:bodyPr>
          <a:lstStyle/>
          <a:p>
            <a:pPr algn="just" fontAlgn="base"/>
            <a:r>
              <a:rPr lang="ru-RU" sz="2000" dirty="0" err="1"/>
              <a:t>Єврокомісія</a:t>
            </a:r>
            <a:r>
              <a:rPr lang="ru-RU" sz="2000" dirty="0"/>
              <a:t> </a:t>
            </a:r>
            <a:r>
              <a:rPr lang="ru-RU" sz="2000" dirty="0" err="1"/>
              <a:t>повідомляла</a:t>
            </a:r>
            <a:r>
              <a:rPr lang="ru-RU" sz="2000" dirty="0"/>
              <a:t>, </a:t>
            </a:r>
            <a:r>
              <a:rPr lang="ru-RU" sz="2000" dirty="0" err="1"/>
              <a:t>що</a:t>
            </a:r>
            <a:r>
              <a:rPr lang="ru-RU" sz="2000" dirty="0"/>
              <a:t> </a:t>
            </a:r>
            <a:r>
              <a:rPr lang="ru-RU" sz="2000" dirty="0" err="1"/>
              <a:t>схеми</a:t>
            </a:r>
            <a:r>
              <a:rPr lang="ru-RU" sz="2000" dirty="0"/>
              <a:t> </a:t>
            </a:r>
            <a:r>
              <a:rPr lang="ru-RU" sz="2000" dirty="0" err="1"/>
              <a:t>збереження</a:t>
            </a:r>
            <a:r>
              <a:rPr lang="ru-RU" sz="2000" dirty="0"/>
              <a:t> </a:t>
            </a:r>
            <a:r>
              <a:rPr lang="ru-RU" sz="2000" dirty="0" err="1"/>
              <a:t>зайнятості</a:t>
            </a:r>
            <a:r>
              <a:rPr lang="ru-RU" sz="2000" dirty="0"/>
              <a:t>, </a:t>
            </a:r>
            <a:r>
              <a:rPr lang="ru-RU" sz="2000" dirty="0" err="1"/>
              <a:t>які</a:t>
            </a:r>
            <a:r>
              <a:rPr lang="ru-RU" sz="2000" dirty="0"/>
              <a:t> </a:t>
            </a:r>
            <a:r>
              <a:rPr lang="ru-RU" sz="2000" dirty="0" err="1"/>
              <a:t>фінансує</a:t>
            </a:r>
            <a:r>
              <a:rPr lang="ru-RU" sz="2000" dirty="0"/>
              <a:t> </a:t>
            </a:r>
            <a:r>
              <a:rPr lang="en" sz="2000" dirty="0"/>
              <a:t>SURE, </a:t>
            </a:r>
            <a:r>
              <a:rPr lang="ru-RU" sz="2000" dirty="0"/>
              <a:t>у 2020 </a:t>
            </a:r>
            <a:r>
              <a:rPr lang="ru-RU" sz="2000" dirty="0" err="1"/>
              <a:t>році</a:t>
            </a:r>
            <a:r>
              <a:rPr lang="ru-RU" sz="2000" dirty="0"/>
              <a:t> </a:t>
            </a:r>
            <a:r>
              <a:rPr lang="ru-RU" sz="2000" dirty="0" err="1"/>
              <a:t>охопили</a:t>
            </a:r>
            <a:r>
              <a:rPr lang="ru-RU" sz="2000" dirty="0"/>
              <a:t> </a:t>
            </a:r>
            <a:r>
              <a:rPr lang="ru-RU" sz="2000" dirty="0" err="1"/>
              <a:t>близько</a:t>
            </a:r>
            <a:r>
              <a:rPr lang="ru-RU" sz="2000" dirty="0"/>
              <a:t> 31 млн людей і 2,5 млн </a:t>
            </a:r>
            <a:r>
              <a:rPr lang="ru-RU" sz="2000" dirty="0" err="1"/>
              <a:t>підприємств</a:t>
            </a:r>
            <a:r>
              <a:rPr lang="ru-RU" sz="2000" dirty="0"/>
              <a:t>. </a:t>
            </a:r>
            <a:r>
              <a:rPr lang="ru-RU" sz="2000" dirty="0" err="1"/>
              <a:t>Це</a:t>
            </a:r>
            <a:r>
              <a:rPr lang="ru-RU" sz="2000" dirty="0"/>
              <a:t> 30% </a:t>
            </a:r>
            <a:r>
              <a:rPr lang="ru-RU" sz="2000" dirty="0" err="1"/>
              <a:t>від</a:t>
            </a:r>
            <a:r>
              <a:rPr lang="ru-RU" sz="2000" dirty="0"/>
              <a:t> </a:t>
            </a:r>
            <a:r>
              <a:rPr lang="ru-RU" sz="2000" dirty="0" err="1"/>
              <a:t>загальної</a:t>
            </a:r>
            <a:r>
              <a:rPr lang="ru-RU" sz="2000" dirty="0"/>
              <a:t> </a:t>
            </a:r>
            <a:r>
              <a:rPr lang="ru-RU" sz="2000" dirty="0" err="1"/>
              <a:t>зайнятості</a:t>
            </a:r>
            <a:r>
              <a:rPr lang="ru-RU" sz="2000" dirty="0"/>
              <a:t> та </a:t>
            </a:r>
            <a:r>
              <a:rPr lang="ru-RU" sz="2000" dirty="0" err="1"/>
              <a:t>чверть</a:t>
            </a:r>
            <a:r>
              <a:rPr lang="ru-RU" sz="2000" dirty="0"/>
              <a:t> </a:t>
            </a:r>
            <a:r>
              <a:rPr lang="ru-RU" sz="2000" dirty="0" err="1"/>
              <a:t>підприємств</a:t>
            </a:r>
            <a:r>
              <a:rPr lang="ru-RU" sz="2000" dirty="0"/>
              <a:t> у </a:t>
            </a:r>
            <a:r>
              <a:rPr lang="ru-RU" sz="2000" dirty="0" err="1"/>
              <a:t>країнах</a:t>
            </a:r>
            <a:r>
              <a:rPr lang="ru-RU" sz="2000" dirty="0"/>
              <a:t>, </a:t>
            </a:r>
            <a:r>
              <a:rPr lang="ru-RU" sz="2000" dirty="0" err="1"/>
              <a:t>які</a:t>
            </a:r>
            <a:r>
              <a:rPr lang="ru-RU" sz="2000" dirty="0"/>
              <a:t> </a:t>
            </a:r>
            <a:r>
              <a:rPr lang="ru-RU" sz="2000" dirty="0" err="1"/>
              <a:t>отримували</a:t>
            </a:r>
            <a:r>
              <a:rPr lang="ru-RU" sz="2000" dirty="0"/>
              <a:t> </a:t>
            </a:r>
            <a:r>
              <a:rPr lang="ru-RU" sz="2000" dirty="0" err="1"/>
              <a:t>підтримку</a:t>
            </a:r>
            <a:r>
              <a:rPr lang="ru-RU" sz="2000" dirty="0"/>
              <a:t>.</a:t>
            </a:r>
          </a:p>
          <a:p>
            <a:pPr algn="just" fontAlgn="base"/>
            <a:r>
              <a:rPr lang="ru-RU" sz="2000" dirty="0" err="1"/>
              <a:t>Порівняння</a:t>
            </a:r>
            <a:r>
              <a:rPr lang="ru-RU" sz="2000" dirty="0"/>
              <a:t> з ЄС </a:t>
            </a:r>
            <a:r>
              <a:rPr lang="ru-RU" sz="2000" dirty="0" err="1"/>
              <a:t>дозволяє</a:t>
            </a:r>
            <a:r>
              <a:rPr lang="ru-RU" sz="2000" dirty="0"/>
              <a:t> </a:t>
            </a:r>
            <a:r>
              <a:rPr lang="ru-RU" sz="2000" dirty="0" err="1"/>
              <a:t>оцінити</a:t>
            </a:r>
            <a:r>
              <a:rPr lang="ru-RU" sz="2000" dirty="0"/>
              <a:t> </a:t>
            </a:r>
            <a:r>
              <a:rPr lang="ru-RU" sz="2000" dirty="0" err="1"/>
              <a:t>вартість</a:t>
            </a:r>
            <a:r>
              <a:rPr lang="ru-RU" sz="2000" dirty="0"/>
              <a:t> </a:t>
            </a:r>
            <a:r>
              <a:rPr lang="ru-RU" sz="2000" dirty="0" err="1"/>
              <a:t>цієї</a:t>
            </a:r>
            <a:r>
              <a:rPr lang="ru-RU" sz="2000" dirty="0"/>
              <a:t> </a:t>
            </a:r>
            <a:r>
              <a:rPr lang="ru-RU" sz="2000" dirty="0" err="1"/>
              <a:t>схеми</a:t>
            </a:r>
            <a:r>
              <a:rPr lang="ru-RU" sz="2000" dirty="0"/>
              <a:t> для </a:t>
            </a:r>
            <a:r>
              <a:rPr lang="ru-RU" sz="2000" dirty="0" err="1"/>
              <a:t>України</a:t>
            </a:r>
            <a:r>
              <a:rPr lang="ru-RU" sz="2000" dirty="0"/>
              <a:t>. Як приклад </a:t>
            </a:r>
            <a:r>
              <a:rPr lang="ru-RU" sz="2000" dirty="0" err="1"/>
              <a:t>можна</a:t>
            </a:r>
            <a:r>
              <a:rPr lang="ru-RU" sz="2000" dirty="0"/>
              <a:t> </a:t>
            </a:r>
            <a:r>
              <a:rPr lang="ru-RU" sz="2000" dirty="0" err="1"/>
              <a:t>використати</a:t>
            </a:r>
            <a:r>
              <a:rPr lang="ru-RU" sz="2000" dirty="0"/>
              <a:t> </a:t>
            </a:r>
            <a:r>
              <a:rPr lang="ru-RU" sz="2000" dirty="0" err="1"/>
              <a:t>досвід</a:t>
            </a:r>
            <a:r>
              <a:rPr lang="ru-RU" sz="2000" dirty="0"/>
              <a:t> </a:t>
            </a:r>
            <a:r>
              <a:rPr lang="ru-RU" sz="2000" dirty="0" err="1"/>
              <a:t>країни</a:t>
            </a:r>
            <a:r>
              <a:rPr lang="ru-RU" sz="2000" dirty="0"/>
              <a:t> з </a:t>
            </a:r>
            <a:r>
              <a:rPr lang="ru-RU" sz="2000" dirty="0" err="1"/>
              <a:t>найвищим</a:t>
            </a:r>
            <a:r>
              <a:rPr lang="ru-RU" sz="2000" dirty="0"/>
              <a:t> </a:t>
            </a:r>
            <a:r>
              <a:rPr lang="ru-RU" sz="2000" dirty="0" err="1"/>
              <a:t>охопленням</a:t>
            </a:r>
            <a:r>
              <a:rPr lang="ru-RU" sz="2000" dirty="0"/>
              <a:t> </a:t>
            </a:r>
            <a:r>
              <a:rPr lang="ru-RU" sz="2000" dirty="0" err="1"/>
              <a:t>підтримки</a:t>
            </a:r>
            <a:r>
              <a:rPr lang="ru-RU" sz="2000" dirty="0"/>
              <a:t>.</a:t>
            </a:r>
          </a:p>
          <a:p>
            <a:pPr algn="just" fontAlgn="base"/>
            <a:r>
              <a:rPr lang="ru-RU" sz="2000" dirty="0"/>
              <a:t>Мова про </a:t>
            </a:r>
            <a:r>
              <a:rPr lang="ru-RU" sz="2000" dirty="0" err="1"/>
              <a:t>Словенію</a:t>
            </a:r>
            <a:r>
              <a:rPr lang="ru-RU" sz="2000" dirty="0"/>
              <a:t>. Там </a:t>
            </a:r>
            <a:r>
              <a:rPr lang="ru-RU" sz="2000" dirty="0" err="1"/>
              <a:t>охоплення</a:t>
            </a:r>
            <a:r>
              <a:rPr lang="ru-RU" sz="2000" dirty="0"/>
              <a:t> </a:t>
            </a:r>
            <a:r>
              <a:rPr lang="ru-RU" sz="2000" dirty="0" err="1"/>
              <a:t>сягало</a:t>
            </a:r>
            <a:r>
              <a:rPr lang="ru-RU" sz="2000" dirty="0"/>
              <a:t> 60% </a:t>
            </a:r>
            <a:r>
              <a:rPr lang="ru-RU" sz="2000" dirty="0" err="1"/>
              <a:t>від</a:t>
            </a:r>
            <a:r>
              <a:rPr lang="ru-RU" sz="2000" dirty="0"/>
              <a:t> </a:t>
            </a:r>
            <a:r>
              <a:rPr lang="ru-RU" sz="2000" dirty="0" err="1"/>
              <a:t>загальної</a:t>
            </a:r>
            <a:r>
              <a:rPr lang="ru-RU" sz="2000" dirty="0"/>
              <a:t> </a:t>
            </a:r>
            <a:r>
              <a:rPr lang="ru-RU" sz="2000" dirty="0" err="1"/>
              <a:t>кількості</a:t>
            </a:r>
            <a:r>
              <a:rPr lang="ru-RU" sz="2000" dirty="0"/>
              <a:t> </a:t>
            </a:r>
            <a:r>
              <a:rPr lang="ru-RU" sz="2000" dirty="0" err="1"/>
              <a:t>працевлаштованих</a:t>
            </a:r>
            <a:r>
              <a:rPr lang="ru-RU" sz="2000" dirty="0"/>
              <a:t>, у тому </a:t>
            </a:r>
            <a:r>
              <a:rPr lang="ru-RU" sz="2000" dirty="0" err="1"/>
              <a:t>числі</a:t>
            </a:r>
            <a:r>
              <a:rPr lang="ru-RU" sz="2000" dirty="0"/>
              <a:t> </a:t>
            </a:r>
            <a:r>
              <a:rPr lang="ru-RU" sz="2000" dirty="0" err="1"/>
              <a:t>самозайнятих</a:t>
            </a:r>
            <a:r>
              <a:rPr lang="ru-RU" sz="2000" dirty="0"/>
              <a:t>, та 80% </a:t>
            </a:r>
            <a:r>
              <a:rPr lang="ru-RU" sz="2000" dirty="0" err="1"/>
              <a:t>підприємств</a:t>
            </a:r>
            <a:r>
              <a:rPr lang="ru-RU" sz="2000" dirty="0"/>
              <a:t>. На </a:t>
            </a:r>
            <a:r>
              <a:rPr lang="ru-RU" sz="2000" dirty="0" err="1"/>
              <a:t>реалізацію</a:t>
            </a:r>
            <a:r>
              <a:rPr lang="ru-RU" sz="2000" dirty="0"/>
              <a:t> </a:t>
            </a:r>
            <a:r>
              <a:rPr lang="ru-RU" sz="2000" dirty="0" err="1"/>
              <a:t>заходів</a:t>
            </a:r>
            <a:r>
              <a:rPr lang="ru-RU" sz="2000" dirty="0"/>
              <a:t> </a:t>
            </a:r>
            <a:r>
              <a:rPr lang="en" sz="2000" dirty="0"/>
              <a:t>SURE </a:t>
            </a:r>
            <a:r>
              <a:rPr lang="ru-RU" sz="2000" dirty="0" err="1"/>
              <a:t>країні</a:t>
            </a:r>
            <a:r>
              <a:rPr lang="ru-RU" sz="2000" dirty="0"/>
              <a:t> </a:t>
            </a:r>
            <a:r>
              <a:rPr lang="ru-RU" sz="2000" dirty="0">
                <a:hlinkClick r:id="rId2"/>
              </a:rPr>
              <a:t>виділили</a:t>
            </a:r>
            <a:r>
              <a:rPr lang="ru-RU" sz="2000" dirty="0"/>
              <a:t> 1,1 млрд </a:t>
            </a:r>
            <a:r>
              <a:rPr lang="ru-RU" sz="2000" dirty="0" err="1"/>
              <a:t>євро</a:t>
            </a:r>
            <a:r>
              <a:rPr lang="ru-RU" sz="2000" dirty="0"/>
              <a:t>.</a:t>
            </a:r>
          </a:p>
          <a:p>
            <a:endParaRPr lang="ru-UA" sz="2000" dirty="0"/>
          </a:p>
        </p:txBody>
      </p:sp>
      <p:sp>
        <p:nvSpPr>
          <p:cNvPr id="5" name="Дата 4">
            <a:extLst>
              <a:ext uri="{FF2B5EF4-FFF2-40B4-BE49-F238E27FC236}">
                <a16:creationId xmlns:a16="http://schemas.microsoft.com/office/drawing/2014/main" id="{B7C3A51C-1329-A645-AC38-69A713AFAAD9}"/>
              </a:ext>
            </a:extLst>
          </p:cNvPr>
          <p:cNvSpPr>
            <a:spLocks noGrp="1"/>
          </p:cNvSpPr>
          <p:nvPr>
            <p:ph type="dt" sz="half" idx="10"/>
          </p:nvPr>
        </p:nvSpPr>
        <p:spPr/>
        <p:txBody>
          <a:bodyPr/>
          <a:lstStyle/>
          <a:p>
            <a:fld id="{C47F85C1-48AC-5D45-891D-3EF3F1EAD4B7}" type="datetime1">
              <a:rPr lang="ru-RU" smtClean="0"/>
              <a:t>10.10.2025</a:t>
            </a:fld>
            <a:endParaRPr lang="ru-UA"/>
          </a:p>
        </p:txBody>
      </p:sp>
      <p:sp>
        <p:nvSpPr>
          <p:cNvPr id="7" name="Нижний колонтитул 6">
            <a:extLst>
              <a:ext uri="{FF2B5EF4-FFF2-40B4-BE49-F238E27FC236}">
                <a16:creationId xmlns:a16="http://schemas.microsoft.com/office/drawing/2014/main" id="{712C7900-1049-9F48-9062-9891B5D1E2F1}"/>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5593F40A-DD8B-784D-BA4F-C4B3A841F5EA}"/>
              </a:ext>
            </a:extLst>
          </p:cNvPr>
          <p:cNvSpPr>
            <a:spLocks noGrp="1"/>
          </p:cNvSpPr>
          <p:nvPr>
            <p:ph type="sldNum" sz="quarter" idx="12"/>
          </p:nvPr>
        </p:nvSpPr>
        <p:spPr/>
        <p:txBody>
          <a:bodyPr/>
          <a:lstStyle/>
          <a:p>
            <a:fld id="{F553EFBA-7824-AA44-BC0C-2574B54A2861}" type="slidenum">
              <a:rPr lang="ru-UA" smtClean="0"/>
              <a:t>6</a:t>
            </a:fld>
            <a:endParaRPr lang="ru-UA"/>
          </a:p>
        </p:txBody>
      </p:sp>
    </p:spTree>
    <p:extLst>
      <p:ext uri="{BB962C8B-B14F-4D97-AF65-F5344CB8AC3E}">
        <p14:creationId xmlns:p14="http://schemas.microsoft.com/office/powerpoint/2010/main" val="2289478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90E9D0E-DA20-BC90-7C93-A3EC22D2C71D}"/>
              </a:ext>
            </a:extLst>
          </p:cNvPr>
          <p:cNvSpPr>
            <a:spLocks noGrp="1"/>
          </p:cNvSpPr>
          <p:nvPr>
            <p:ph idx="1"/>
          </p:nvPr>
        </p:nvSpPr>
        <p:spPr>
          <a:xfrm>
            <a:off x="731323" y="554965"/>
            <a:ext cx="10515600" cy="1356962"/>
          </a:xfrm>
        </p:spPr>
        <p:txBody>
          <a:bodyPr/>
          <a:lstStyle/>
          <a:p>
            <a:r>
              <a:rPr lang="ru-RU" dirty="0"/>
              <a:t>МТД — </a:t>
            </a:r>
            <a:r>
              <a:rPr lang="ru-RU" dirty="0" err="1"/>
              <a:t>це</a:t>
            </a:r>
            <a:r>
              <a:rPr lang="ru-RU" dirty="0"/>
              <a:t> </a:t>
            </a:r>
            <a:r>
              <a:rPr lang="ru-RU" dirty="0" err="1"/>
              <a:t>ресурси</a:t>
            </a:r>
            <a:r>
              <a:rPr lang="ru-RU" dirty="0"/>
              <a:t> та </a:t>
            </a:r>
            <a:r>
              <a:rPr lang="ru-RU" dirty="0" err="1"/>
              <a:t>послуги</a:t>
            </a:r>
            <a:r>
              <a:rPr lang="ru-RU" dirty="0"/>
              <a:t>, </a:t>
            </a:r>
            <a:r>
              <a:rPr lang="ru-RU" dirty="0" err="1"/>
              <a:t>які</a:t>
            </a:r>
            <a:r>
              <a:rPr lang="ru-RU" dirty="0"/>
              <a:t> </a:t>
            </a:r>
            <a:r>
              <a:rPr lang="ru-RU" dirty="0" err="1"/>
              <a:t>відповідно</a:t>
            </a:r>
            <a:r>
              <a:rPr lang="ru-RU" dirty="0"/>
              <a:t> до </a:t>
            </a:r>
            <a:r>
              <a:rPr lang="ru-RU" dirty="0" err="1"/>
              <a:t>міжнародних</a:t>
            </a:r>
            <a:r>
              <a:rPr lang="ru-RU" dirty="0"/>
              <a:t> </a:t>
            </a:r>
            <a:r>
              <a:rPr lang="ru-RU" dirty="0" err="1"/>
              <a:t>договорів</a:t>
            </a:r>
            <a:r>
              <a:rPr lang="ru-RU" dirty="0"/>
              <a:t> </a:t>
            </a:r>
            <a:r>
              <a:rPr lang="ru-RU" dirty="0" err="1"/>
              <a:t>надають</a:t>
            </a:r>
            <a:r>
              <a:rPr lang="ru-RU" dirty="0"/>
              <a:t> </a:t>
            </a:r>
            <a:r>
              <a:rPr lang="ru-RU" dirty="0" err="1"/>
              <a:t>донори</a:t>
            </a:r>
            <a:r>
              <a:rPr lang="ru-RU" dirty="0"/>
              <a:t> на </a:t>
            </a:r>
            <a:r>
              <a:rPr lang="ru-RU" dirty="0" err="1"/>
              <a:t>безоплатній</a:t>
            </a:r>
            <a:r>
              <a:rPr lang="ru-RU" dirty="0"/>
              <a:t> і </a:t>
            </a:r>
            <a:r>
              <a:rPr lang="ru-RU" dirty="0" err="1"/>
              <a:t>безповоротній</a:t>
            </a:r>
            <a:r>
              <a:rPr lang="ru-RU" dirty="0"/>
              <a:t> </a:t>
            </a:r>
            <a:r>
              <a:rPr lang="ru-RU" dirty="0" err="1"/>
              <a:t>основі</a:t>
            </a:r>
            <a:r>
              <a:rPr lang="ru-RU" dirty="0"/>
              <a:t> для </a:t>
            </a:r>
            <a:r>
              <a:rPr lang="ru-RU" dirty="0" err="1"/>
              <a:t>підтримки</a:t>
            </a:r>
            <a:r>
              <a:rPr lang="ru-RU" dirty="0"/>
              <a:t> </a:t>
            </a:r>
            <a:r>
              <a:rPr lang="ru-RU" dirty="0" err="1"/>
              <a:t>певної</a:t>
            </a:r>
            <a:r>
              <a:rPr lang="ru-RU" dirty="0"/>
              <a:t> </a:t>
            </a:r>
            <a:r>
              <a:rPr lang="ru-RU" dirty="0" err="1"/>
              <a:t>країни</a:t>
            </a:r>
            <a:endParaRPr lang="ru-UA" dirty="0"/>
          </a:p>
        </p:txBody>
      </p:sp>
      <p:sp>
        <p:nvSpPr>
          <p:cNvPr id="6" name="Дата 5">
            <a:extLst>
              <a:ext uri="{FF2B5EF4-FFF2-40B4-BE49-F238E27FC236}">
                <a16:creationId xmlns:a16="http://schemas.microsoft.com/office/drawing/2014/main" id="{7BB9C256-6849-B546-9633-A8593924C8A3}"/>
              </a:ext>
            </a:extLst>
          </p:cNvPr>
          <p:cNvSpPr>
            <a:spLocks noGrp="1"/>
          </p:cNvSpPr>
          <p:nvPr>
            <p:ph type="dt" sz="half" idx="10"/>
          </p:nvPr>
        </p:nvSpPr>
        <p:spPr/>
        <p:txBody>
          <a:bodyPr/>
          <a:lstStyle/>
          <a:p>
            <a:fld id="{4F0DD1C2-F19D-9140-A54F-CAC43232F7FD}" type="datetime1">
              <a:rPr lang="ru-RU" smtClean="0"/>
              <a:t>10.10.2025</a:t>
            </a:fld>
            <a:endParaRPr lang="ru-UA"/>
          </a:p>
        </p:txBody>
      </p:sp>
      <p:sp>
        <p:nvSpPr>
          <p:cNvPr id="9" name="Нижний колонтитул 8">
            <a:extLst>
              <a:ext uri="{FF2B5EF4-FFF2-40B4-BE49-F238E27FC236}">
                <a16:creationId xmlns:a16="http://schemas.microsoft.com/office/drawing/2014/main" id="{26745E57-0842-5748-AD95-69C996E82229}"/>
              </a:ext>
            </a:extLst>
          </p:cNvPr>
          <p:cNvSpPr>
            <a:spLocks noGrp="1"/>
          </p:cNvSpPr>
          <p:nvPr>
            <p:ph type="ftr" sz="quarter" idx="11"/>
          </p:nvPr>
        </p:nvSpPr>
        <p:spPr/>
        <p:txBody>
          <a:bodyPr/>
          <a:lstStyle/>
          <a:p>
            <a:r>
              <a:rPr lang="ru-RU"/>
              <a:t>Павлюк Т.С. к.е.н.,доц.</a:t>
            </a:r>
            <a:endParaRPr lang="ru-UA"/>
          </a:p>
        </p:txBody>
      </p:sp>
      <p:sp>
        <p:nvSpPr>
          <p:cNvPr id="8" name="Номер слайда 7">
            <a:extLst>
              <a:ext uri="{FF2B5EF4-FFF2-40B4-BE49-F238E27FC236}">
                <a16:creationId xmlns:a16="http://schemas.microsoft.com/office/drawing/2014/main" id="{EDEFCD73-FB6B-E64C-B803-97C612F6193D}"/>
              </a:ext>
            </a:extLst>
          </p:cNvPr>
          <p:cNvSpPr>
            <a:spLocks noGrp="1"/>
          </p:cNvSpPr>
          <p:nvPr>
            <p:ph type="sldNum" sz="quarter" idx="12"/>
          </p:nvPr>
        </p:nvSpPr>
        <p:spPr/>
        <p:txBody>
          <a:bodyPr/>
          <a:lstStyle/>
          <a:p>
            <a:fld id="{F553EFBA-7824-AA44-BC0C-2574B54A2861}" type="slidenum">
              <a:rPr lang="ru-UA" smtClean="0"/>
              <a:t>60</a:t>
            </a:fld>
            <a:endParaRPr lang="ru-UA"/>
          </a:p>
        </p:txBody>
      </p:sp>
      <p:pic>
        <p:nvPicPr>
          <p:cNvPr id="5" name="Рисунок 4">
            <a:extLst>
              <a:ext uri="{FF2B5EF4-FFF2-40B4-BE49-F238E27FC236}">
                <a16:creationId xmlns:a16="http://schemas.microsoft.com/office/drawing/2014/main" id="{42A2EC88-57EB-E5D7-1E15-665DDD0F6679}"/>
              </a:ext>
            </a:extLst>
          </p:cNvPr>
          <p:cNvPicPr>
            <a:picLocks noChangeAspect="1"/>
          </p:cNvPicPr>
          <p:nvPr/>
        </p:nvPicPr>
        <p:blipFill>
          <a:blip r:embed="rId2"/>
          <a:stretch>
            <a:fillRect/>
          </a:stretch>
        </p:blipFill>
        <p:spPr>
          <a:xfrm>
            <a:off x="945077" y="1911927"/>
            <a:ext cx="4238410" cy="2214911"/>
          </a:xfrm>
          <a:prstGeom prst="rect">
            <a:avLst/>
          </a:prstGeom>
        </p:spPr>
      </p:pic>
      <p:pic>
        <p:nvPicPr>
          <p:cNvPr id="7" name="Рисунок 6">
            <a:extLst>
              <a:ext uri="{FF2B5EF4-FFF2-40B4-BE49-F238E27FC236}">
                <a16:creationId xmlns:a16="http://schemas.microsoft.com/office/drawing/2014/main" id="{9373D82D-C1FF-4498-7D3D-295170791C17}"/>
              </a:ext>
            </a:extLst>
          </p:cNvPr>
          <p:cNvPicPr>
            <a:picLocks noChangeAspect="1"/>
          </p:cNvPicPr>
          <p:nvPr/>
        </p:nvPicPr>
        <p:blipFill>
          <a:blip r:embed="rId3"/>
          <a:stretch>
            <a:fillRect/>
          </a:stretch>
        </p:blipFill>
        <p:spPr>
          <a:xfrm>
            <a:off x="4388682" y="2920073"/>
            <a:ext cx="4832757" cy="2775570"/>
          </a:xfrm>
          <a:prstGeom prst="rect">
            <a:avLst/>
          </a:prstGeom>
        </p:spPr>
      </p:pic>
    </p:spTree>
    <p:extLst>
      <p:ext uri="{BB962C8B-B14F-4D97-AF65-F5344CB8AC3E}">
        <p14:creationId xmlns:p14="http://schemas.microsoft.com/office/powerpoint/2010/main" val="654628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9129A3F-F767-DCAC-A4A7-51F2618C4256}"/>
              </a:ext>
            </a:extLst>
          </p:cNvPr>
          <p:cNvSpPr>
            <a:spLocks noGrp="1"/>
          </p:cNvSpPr>
          <p:nvPr>
            <p:ph idx="1"/>
          </p:nvPr>
        </p:nvSpPr>
        <p:spPr>
          <a:xfrm>
            <a:off x="838200" y="285009"/>
            <a:ext cx="10515600" cy="4086270"/>
          </a:xfrm>
        </p:spPr>
        <p:txBody>
          <a:bodyPr>
            <a:normAutofit fontScale="85000" lnSpcReduction="20000"/>
          </a:bodyPr>
          <a:lstStyle/>
          <a:p>
            <a:pPr algn="just"/>
            <a:r>
              <a:rPr lang="ru-RU" dirty="0"/>
              <a:t>За формою </a:t>
            </a:r>
            <a:r>
              <a:rPr lang="ru-RU" dirty="0" err="1"/>
              <a:t>надання</a:t>
            </a:r>
            <a:r>
              <a:rPr lang="ru-RU" dirty="0"/>
              <a:t> </a:t>
            </a:r>
            <a:r>
              <a:rPr lang="ru-RU" dirty="0" err="1"/>
              <a:t>розрізняють</a:t>
            </a:r>
            <a:r>
              <a:rPr lang="ru-RU" dirty="0"/>
              <a:t> </a:t>
            </a:r>
            <a:r>
              <a:rPr lang="ru-RU" dirty="0" err="1"/>
              <a:t>кілька</a:t>
            </a:r>
            <a:r>
              <a:rPr lang="ru-RU" dirty="0"/>
              <a:t> </a:t>
            </a:r>
            <a:r>
              <a:rPr lang="ru-RU" dirty="0" err="1"/>
              <a:t>видів</a:t>
            </a:r>
            <a:r>
              <a:rPr lang="ru-RU" dirty="0"/>
              <a:t> МТД: </a:t>
            </a:r>
          </a:p>
          <a:p>
            <a:pPr marL="514350" indent="-514350" algn="just">
              <a:buAutoNum type="arabicParenR"/>
            </a:pPr>
            <a:r>
              <a:rPr lang="ru-RU" dirty="0" err="1"/>
              <a:t>передання</a:t>
            </a:r>
            <a:r>
              <a:rPr lang="ru-RU" dirty="0"/>
              <a:t> </a:t>
            </a:r>
            <a:r>
              <a:rPr lang="ru-RU" dirty="0" err="1"/>
              <a:t>знань</a:t>
            </a:r>
            <a:r>
              <a:rPr lang="ru-RU" dirty="0"/>
              <a:t> — </a:t>
            </a:r>
            <a:r>
              <a:rPr lang="ru-RU" dirty="0" err="1"/>
              <a:t>передання</a:t>
            </a:r>
            <a:r>
              <a:rPr lang="ru-RU" dirty="0"/>
              <a:t> прав </a:t>
            </a:r>
            <a:r>
              <a:rPr lang="ru-RU" dirty="0" err="1"/>
              <a:t>інтелектуальної</a:t>
            </a:r>
            <a:r>
              <a:rPr lang="ru-RU" dirty="0"/>
              <a:t> </a:t>
            </a:r>
            <a:r>
              <a:rPr lang="ru-RU" dirty="0" err="1"/>
              <a:t>власності</a:t>
            </a:r>
            <a:r>
              <a:rPr lang="ru-RU" dirty="0"/>
              <a:t> (</a:t>
            </a:r>
            <a:r>
              <a:rPr lang="ru-RU" dirty="0" err="1"/>
              <a:t>переважно</a:t>
            </a:r>
            <a:r>
              <a:rPr lang="ru-RU" dirty="0"/>
              <a:t> </a:t>
            </a:r>
            <a:r>
              <a:rPr lang="ru-RU" dirty="0" err="1"/>
              <a:t>авторських</a:t>
            </a:r>
            <a:r>
              <a:rPr lang="ru-RU" dirty="0"/>
              <a:t> прав і ноу-хау), </a:t>
            </a:r>
            <a:r>
              <a:rPr lang="ru-RU" dirty="0" err="1"/>
              <a:t>надання</a:t>
            </a:r>
            <a:r>
              <a:rPr lang="ru-RU" dirty="0"/>
              <a:t> </a:t>
            </a:r>
            <a:r>
              <a:rPr lang="ru-RU" dirty="0" err="1"/>
              <a:t>консультаційних</a:t>
            </a:r>
            <a:r>
              <a:rPr lang="ru-RU" dirty="0"/>
              <a:t> </a:t>
            </a:r>
            <a:r>
              <a:rPr lang="ru-RU" dirty="0" err="1"/>
              <a:t>послуг</a:t>
            </a:r>
            <a:r>
              <a:rPr lang="ru-RU" dirty="0"/>
              <a:t>; </a:t>
            </a:r>
          </a:p>
          <a:p>
            <a:pPr marL="0" indent="0" algn="just">
              <a:buNone/>
            </a:pPr>
            <a:r>
              <a:rPr lang="ru-RU" dirty="0"/>
              <a:t>2) </a:t>
            </a:r>
            <a:r>
              <a:rPr lang="ru-RU" dirty="0" err="1"/>
              <a:t>надання</a:t>
            </a:r>
            <a:r>
              <a:rPr lang="ru-RU" dirty="0"/>
              <a:t> </a:t>
            </a:r>
            <a:r>
              <a:rPr lang="ru-RU" dirty="0" err="1"/>
              <a:t>обладнання</a:t>
            </a:r>
            <a:r>
              <a:rPr lang="ru-RU" dirty="0"/>
              <a:t> — </a:t>
            </a:r>
            <a:r>
              <a:rPr lang="ru-RU" dirty="0" err="1"/>
              <a:t>передання</a:t>
            </a:r>
            <a:r>
              <a:rPr lang="ru-RU" dirty="0"/>
              <a:t> </a:t>
            </a:r>
            <a:r>
              <a:rPr lang="ru-RU" dirty="0" err="1"/>
              <a:t>обладнання</a:t>
            </a:r>
            <a:r>
              <a:rPr lang="ru-RU" dirty="0"/>
              <a:t>, </a:t>
            </a:r>
            <a:r>
              <a:rPr lang="ru-RU" dirty="0" err="1"/>
              <a:t>необхідного</a:t>
            </a:r>
            <a:r>
              <a:rPr lang="ru-RU" dirty="0"/>
              <a:t> для </a:t>
            </a:r>
            <a:r>
              <a:rPr lang="ru-RU" dirty="0" err="1"/>
              <a:t>забезпечення</a:t>
            </a:r>
            <a:r>
              <a:rPr lang="ru-RU" dirty="0"/>
              <a:t> </a:t>
            </a:r>
            <a:r>
              <a:rPr lang="ru-RU" dirty="0" err="1"/>
              <a:t>виконання</a:t>
            </a:r>
            <a:r>
              <a:rPr lang="ru-RU" dirty="0"/>
              <a:t> проєктів (</a:t>
            </a:r>
            <a:r>
              <a:rPr lang="ru-RU" dirty="0" err="1"/>
              <a:t>програм</a:t>
            </a:r>
            <a:r>
              <a:rPr lang="ru-RU" dirty="0"/>
              <a:t>) МТД; </a:t>
            </a:r>
          </a:p>
          <a:p>
            <a:pPr marL="0" indent="0" algn="just">
              <a:buNone/>
            </a:pPr>
            <a:r>
              <a:rPr lang="ru-RU" dirty="0"/>
              <a:t>3) </a:t>
            </a:r>
            <a:r>
              <a:rPr lang="ru-RU" dirty="0" err="1"/>
              <a:t>надання</a:t>
            </a:r>
            <a:r>
              <a:rPr lang="ru-RU" dirty="0"/>
              <a:t> </a:t>
            </a:r>
            <a:r>
              <a:rPr lang="ru-RU" dirty="0" err="1"/>
              <a:t>фінансових</a:t>
            </a:r>
            <a:r>
              <a:rPr lang="ru-RU" dirty="0"/>
              <a:t> </a:t>
            </a:r>
            <a:r>
              <a:rPr lang="ru-RU" dirty="0" err="1"/>
              <a:t>ресурсів</a:t>
            </a:r>
            <a:r>
              <a:rPr lang="ru-RU" dirty="0"/>
              <a:t> — </a:t>
            </a:r>
            <a:r>
              <a:rPr lang="ru-RU" dirty="0" err="1"/>
              <a:t>фінансування</a:t>
            </a:r>
            <a:r>
              <a:rPr lang="ru-RU" dirty="0"/>
              <a:t> </a:t>
            </a:r>
            <a:r>
              <a:rPr lang="ru-RU" dirty="0" err="1"/>
              <a:t>заходів</a:t>
            </a:r>
            <a:r>
              <a:rPr lang="ru-RU" dirty="0"/>
              <a:t> та </a:t>
            </a:r>
            <a:r>
              <a:rPr lang="ru-RU" dirty="0" err="1"/>
              <a:t>ініціатив</a:t>
            </a:r>
            <a:r>
              <a:rPr lang="ru-RU" dirty="0"/>
              <a:t> у межах </a:t>
            </a:r>
            <a:r>
              <a:rPr lang="ru-RU" dirty="0" err="1"/>
              <a:t>реалізації</a:t>
            </a:r>
            <a:r>
              <a:rPr lang="ru-RU" dirty="0"/>
              <a:t> </a:t>
            </a:r>
            <a:r>
              <a:rPr lang="ru-RU" dirty="0" err="1"/>
              <a:t>проєкту</a:t>
            </a:r>
            <a:r>
              <a:rPr lang="ru-RU" dirty="0"/>
              <a:t> (</a:t>
            </a:r>
            <a:r>
              <a:rPr lang="ru-RU" dirty="0" err="1"/>
              <a:t>програми</a:t>
            </a:r>
            <a:r>
              <a:rPr lang="ru-RU" dirty="0"/>
              <a:t>) МТД. </a:t>
            </a:r>
          </a:p>
          <a:p>
            <a:pPr marL="0" indent="0" algn="just">
              <a:buNone/>
            </a:pPr>
            <a:r>
              <a:rPr lang="ru-RU" dirty="0"/>
              <a:t>МТД </a:t>
            </a:r>
            <a:r>
              <a:rPr lang="ru-RU" dirty="0" err="1"/>
              <a:t>зазвичай</a:t>
            </a:r>
            <a:r>
              <a:rPr lang="ru-RU" dirty="0"/>
              <a:t> </a:t>
            </a:r>
            <a:r>
              <a:rPr lang="ru-RU" dirty="0" err="1"/>
              <a:t>надають</a:t>
            </a:r>
            <a:r>
              <a:rPr lang="ru-RU" dirty="0"/>
              <a:t> у рамках проєктів </a:t>
            </a:r>
            <a:r>
              <a:rPr lang="ru-RU" dirty="0" err="1"/>
              <a:t>або</a:t>
            </a:r>
            <a:r>
              <a:rPr lang="ru-RU" dirty="0"/>
              <a:t> </a:t>
            </a:r>
            <a:r>
              <a:rPr lang="ru-RU" dirty="0" err="1"/>
              <a:t>спеціальних</a:t>
            </a:r>
            <a:r>
              <a:rPr lang="ru-RU" dirty="0"/>
              <a:t> </a:t>
            </a:r>
            <a:r>
              <a:rPr lang="ru-RU" dirty="0" err="1"/>
              <a:t>програм</a:t>
            </a:r>
            <a:r>
              <a:rPr lang="ru-RU" dirty="0"/>
              <a:t>. </a:t>
            </a:r>
            <a:r>
              <a:rPr lang="ru-RU" dirty="0" err="1"/>
              <a:t>Проєкт</a:t>
            </a:r>
            <a:r>
              <a:rPr lang="ru-RU" dirty="0"/>
              <a:t> МТД </a:t>
            </a:r>
            <a:r>
              <a:rPr lang="ru-RU" dirty="0" err="1"/>
              <a:t>визначає</a:t>
            </a:r>
            <a:r>
              <a:rPr lang="ru-RU" dirty="0"/>
              <a:t> </a:t>
            </a:r>
            <a:r>
              <a:rPr lang="ru-RU" dirty="0" err="1"/>
              <a:t>спільні</a:t>
            </a:r>
            <a:r>
              <a:rPr lang="ru-RU" dirty="0"/>
              <a:t> </a:t>
            </a:r>
            <a:r>
              <a:rPr lang="ru-RU" dirty="0" err="1"/>
              <a:t>дії</a:t>
            </a:r>
            <a:r>
              <a:rPr lang="ru-RU" dirty="0"/>
              <a:t> </a:t>
            </a:r>
            <a:r>
              <a:rPr lang="ru-RU" dirty="0" err="1"/>
              <a:t>учасників</a:t>
            </a:r>
            <a:r>
              <a:rPr lang="ru-RU" dirty="0"/>
              <a:t> </a:t>
            </a:r>
            <a:r>
              <a:rPr lang="ru-RU" dirty="0" err="1"/>
              <a:t>проєкту</a:t>
            </a:r>
            <a:r>
              <a:rPr lang="ru-RU" dirty="0"/>
              <a:t> (</a:t>
            </a:r>
            <a:r>
              <a:rPr lang="ru-RU" dirty="0" err="1"/>
              <a:t>донорів</a:t>
            </a:r>
            <a:r>
              <a:rPr lang="ru-RU" dirty="0"/>
              <a:t>, </a:t>
            </a:r>
            <a:r>
              <a:rPr lang="ru-RU" dirty="0" err="1"/>
              <a:t>виконавців</a:t>
            </a:r>
            <a:r>
              <a:rPr lang="ru-RU" dirty="0"/>
              <a:t>, </a:t>
            </a:r>
            <a:r>
              <a:rPr lang="ru-RU" dirty="0" err="1"/>
              <a:t>бенефіціарів</a:t>
            </a:r>
            <a:r>
              <a:rPr lang="ru-RU" dirty="0"/>
              <a:t>, </a:t>
            </a:r>
            <a:r>
              <a:rPr lang="ru-RU" dirty="0" err="1"/>
              <a:t>реципієнтів</a:t>
            </a:r>
            <a:r>
              <a:rPr lang="ru-RU" dirty="0"/>
              <a:t>), а  </a:t>
            </a:r>
            <a:r>
              <a:rPr lang="ru-RU" dirty="0" err="1"/>
              <a:t>також</a:t>
            </a:r>
            <a:r>
              <a:rPr lang="ru-RU" dirty="0"/>
              <a:t> </a:t>
            </a:r>
            <a:r>
              <a:rPr lang="ru-RU" dirty="0" err="1"/>
              <a:t>ресурси</a:t>
            </a:r>
            <a:r>
              <a:rPr lang="ru-RU" dirty="0"/>
              <a:t>, </a:t>
            </a:r>
            <a:r>
              <a:rPr lang="ru-RU" dirty="0" err="1"/>
              <a:t>необхідні</a:t>
            </a:r>
            <a:r>
              <a:rPr lang="ru-RU" dirty="0"/>
              <a:t> для </a:t>
            </a:r>
            <a:r>
              <a:rPr lang="ru-RU" dirty="0" err="1"/>
              <a:t>досягнення</a:t>
            </a:r>
            <a:r>
              <a:rPr lang="ru-RU" dirty="0"/>
              <a:t> </a:t>
            </a:r>
            <a:r>
              <a:rPr lang="ru-RU" dirty="0" err="1"/>
              <a:t>цілей</a:t>
            </a:r>
            <a:r>
              <a:rPr lang="ru-RU" dirty="0"/>
              <a:t> </a:t>
            </a:r>
            <a:r>
              <a:rPr lang="ru-RU" dirty="0" err="1"/>
              <a:t>надання</a:t>
            </a:r>
            <a:r>
              <a:rPr lang="ru-RU" dirty="0"/>
              <a:t> МТД </a:t>
            </a:r>
            <a:r>
              <a:rPr lang="ru-RU" dirty="0" err="1"/>
              <a:t>протягом</a:t>
            </a:r>
            <a:r>
              <a:rPr lang="ru-RU" dirty="0"/>
              <a:t> </a:t>
            </a:r>
            <a:r>
              <a:rPr lang="ru-RU" dirty="0" err="1"/>
              <a:t>установлених</a:t>
            </a:r>
            <a:r>
              <a:rPr lang="ru-RU" dirty="0"/>
              <a:t> </a:t>
            </a:r>
            <a:r>
              <a:rPr lang="ru-RU" dirty="0" err="1"/>
              <a:t>строків</a:t>
            </a:r>
            <a:r>
              <a:rPr lang="ru-RU" dirty="0"/>
              <a:t>. </a:t>
            </a:r>
          </a:p>
          <a:p>
            <a:pPr marL="0" indent="0" algn="just">
              <a:buNone/>
            </a:pPr>
            <a:r>
              <a:rPr lang="ru-RU" dirty="0" err="1"/>
              <a:t>Програма</a:t>
            </a:r>
            <a:r>
              <a:rPr lang="ru-RU" dirty="0"/>
              <a:t> МТД — </a:t>
            </a:r>
            <a:r>
              <a:rPr lang="ru-RU" dirty="0" err="1"/>
              <a:t>це</a:t>
            </a:r>
            <a:r>
              <a:rPr lang="ru-RU" dirty="0"/>
              <a:t> </a:t>
            </a:r>
            <a:r>
              <a:rPr lang="ru-RU" dirty="0" err="1"/>
              <a:t>декілька</a:t>
            </a:r>
            <a:r>
              <a:rPr lang="ru-RU" dirty="0"/>
              <a:t> проєктів МТД, </a:t>
            </a:r>
            <a:r>
              <a:rPr lang="ru-RU" dirty="0" err="1"/>
              <a:t>об’єднаних</a:t>
            </a:r>
            <a:r>
              <a:rPr lang="ru-RU" dirty="0"/>
              <a:t> для </a:t>
            </a:r>
            <a:r>
              <a:rPr lang="ru-RU" dirty="0" err="1"/>
              <a:t>досягнення</a:t>
            </a:r>
            <a:r>
              <a:rPr lang="ru-RU" dirty="0"/>
              <a:t> </a:t>
            </a:r>
            <a:r>
              <a:rPr lang="ru-RU" dirty="0" err="1"/>
              <a:t>спільної</a:t>
            </a:r>
            <a:r>
              <a:rPr lang="ru-RU" dirty="0"/>
              <a:t> мети.</a:t>
            </a:r>
            <a:endParaRPr lang="ru-UA" dirty="0"/>
          </a:p>
        </p:txBody>
      </p:sp>
      <p:sp>
        <p:nvSpPr>
          <p:cNvPr id="6" name="Дата 5">
            <a:extLst>
              <a:ext uri="{FF2B5EF4-FFF2-40B4-BE49-F238E27FC236}">
                <a16:creationId xmlns:a16="http://schemas.microsoft.com/office/drawing/2014/main" id="{68766918-D2F3-A247-B056-48FB108DDF84}"/>
              </a:ext>
            </a:extLst>
          </p:cNvPr>
          <p:cNvSpPr>
            <a:spLocks noGrp="1"/>
          </p:cNvSpPr>
          <p:nvPr>
            <p:ph type="dt" sz="half" idx="10"/>
          </p:nvPr>
        </p:nvSpPr>
        <p:spPr/>
        <p:txBody>
          <a:bodyPr/>
          <a:lstStyle/>
          <a:p>
            <a:fld id="{8984346F-E337-7F4B-B4AD-21C4D171167B}" type="datetime1">
              <a:rPr lang="ru-RU" smtClean="0"/>
              <a:t>10.10.2025</a:t>
            </a:fld>
            <a:endParaRPr lang="ru-UA"/>
          </a:p>
        </p:txBody>
      </p:sp>
      <p:sp>
        <p:nvSpPr>
          <p:cNvPr id="9" name="Нижний колонтитул 8">
            <a:extLst>
              <a:ext uri="{FF2B5EF4-FFF2-40B4-BE49-F238E27FC236}">
                <a16:creationId xmlns:a16="http://schemas.microsoft.com/office/drawing/2014/main" id="{499A95FD-4503-754F-B408-83DC66FA1E30}"/>
              </a:ext>
            </a:extLst>
          </p:cNvPr>
          <p:cNvSpPr>
            <a:spLocks noGrp="1"/>
          </p:cNvSpPr>
          <p:nvPr>
            <p:ph type="ftr" sz="quarter" idx="11"/>
          </p:nvPr>
        </p:nvSpPr>
        <p:spPr/>
        <p:txBody>
          <a:bodyPr/>
          <a:lstStyle/>
          <a:p>
            <a:r>
              <a:rPr lang="ru-RU"/>
              <a:t>Павлюк Т.С. к.е.н.,доц.</a:t>
            </a:r>
            <a:endParaRPr lang="ru-UA"/>
          </a:p>
        </p:txBody>
      </p:sp>
      <p:sp>
        <p:nvSpPr>
          <p:cNvPr id="8" name="Номер слайда 7">
            <a:extLst>
              <a:ext uri="{FF2B5EF4-FFF2-40B4-BE49-F238E27FC236}">
                <a16:creationId xmlns:a16="http://schemas.microsoft.com/office/drawing/2014/main" id="{977256C2-6DC5-8741-853B-226D4BA677F1}"/>
              </a:ext>
            </a:extLst>
          </p:cNvPr>
          <p:cNvSpPr>
            <a:spLocks noGrp="1"/>
          </p:cNvSpPr>
          <p:nvPr>
            <p:ph type="sldNum" sz="quarter" idx="12"/>
          </p:nvPr>
        </p:nvSpPr>
        <p:spPr/>
        <p:txBody>
          <a:bodyPr/>
          <a:lstStyle/>
          <a:p>
            <a:fld id="{F553EFBA-7824-AA44-BC0C-2574B54A2861}" type="slidenum">
              <a:rPr lang="ru-UA" smtClean="0"/>
              <a:t>61</a:t>
            </a:fld>
            <a:endParaRPr lang="ru-UA"/>
          </a:p>
        </p:txBody>
      </p:sp>
      <p:pic>
        <p:nvPicPr>
          <p:cNvPr id="5" name="Рисунок 4">
            <a:extLst>
              <a:ext uri="{FF2B5EF4-FFF2-40B4-BE49-F238E27FC236}">
                <a16:creationId xmlns:a16="http://schemas.microsoft.com/office/drawing/2014/main" id="{0F2BC078-9F3E-B28C-F144-5A50BC78DF5A}"/>
              </a:ext>
            </a:extLst>
          </p:cNvPr>
          <p:cNvPicPr>
            <a:picLocks noChangeAspect="1"/>
          </p:cNvPicPr>
          <p:nvPr/>
        </p:nvPicPr>
        <p:blipFill>
          <a:blip r:embed="rId2"/>
          <a:stretch>
            <a:fillRect/>
          </a:stretch>
        </p:blipFill>
        <p:spPr>
          <a:xfrm>
            <a:off x="1293542" y="4370167"/>
            <a:ext cx="3489867" cy="2202824"/>
          </a:xfrm>
          <a:prstGeom prst="rect">
            <a:avLst/>
          </a:prstGeom>
        </p:spPr>
      </p:pic>
      <p:pic>
        <p:nvPicPr>
          <p:cNvPr id="7" name="Рисунок 6">
            <a:extLst>
              <a:ext uri="{FF2B5EF4-FFF2-40B4-BE49-F238E27FC236}">
                <a16:creationId xmlns:a16="http://schemas.microsoft.com/office/drawing/2014/main" id="{419C2469-CC38-CE29-36B9-31049F162944}"/>
              </a:ext>
            </a:extLst>
          </p:cNvPr>
          <p:cNvPicPr>
            <a:picLocks noChangeAspect="1"/>
          </p:cNvPicPr>
          <p:nvPr/>
        </p:nvPicPr>
        <p:blipFill>
          <a:blip r:embed="rId3"/>
          <a:stretch>
            <a:fillRect/>
          </a:stretch>
        </p:blipFill>
        <p:spPr>
          <a:xfrm>
            <a:off x="5478037" y="4182913"/>
            <a:ext cx="4267996" cy="2390078"/>
          </a:xfrm>
          <a:prstGeom prst="rect">
            <a:avLst/>
          </a:prstGeom>
        </p:spPr>
      </p:pic>
    </p:spTree>
    <p:extLst>
      <p:ext uri="{BB962C8B-B14F-4D97-AF65-F5344CB8AC3E}">
        <p14:creationId xmlns:p14="http://schemas.microsoft.com/office/powerpoint/2010/main" val="2346731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E29B2AF-9B1F-C810-0D50-207FDD3E03B3}"/>
              </a:ext>
            </a:extLst>
          </p:cNvPr>
          <p:cNvSpPr>
            <a:spLocks noGrp="1"/>
          </p:cNvSpPr>
          <p:nvPr>
            <p:ph idx="1"/>
          </p:nvPr>
        </p:nvSpPr>
        <p:spPr>
          <a:xfrm>
            <a:off x="838200" y="2430966"/>
            <a:ext cx="10515600" cy="3745997"/>
          </a:xfrm>
        </p:spPr>
        <p:txBody>
          <a:bodyPr>
            <a:normAutofit fontScale="85000" lnSpcReduction="20000"/>
          </a:bodyPr>
          <a:lstStyle/>
          <a:p>
            <a:r>
              <a:rPr lang="ru-RU" dirty="0"/>
              <a:t>Донорами МТД </a:t>
            </a:r>
            <a:r>
              <a:rPr lang="ru-RU" dirty="0" err="1"/>
              <a:t>є</a:t>
            </a:r>
            <a:r>
              <a:rPr lang="ru-RU" dirty="0"/>
              <a:t> уряди </a:t>
            </a:r>
            <a:r>
              <a:rPr lang="ru-RU" dirty="0" err="1"/>
              <a:t>іноземних</a:t>
            </a:r>
            <a:r>
              <a:rPr lang="ru-RU" dirty="0"/>
              <a:t> держав, </a:t>
            </a:r>
            <a:r>
              <a:rPr lang="ru-RU" dirty="0" err="1"/>
              <a:t>уповноважені</a:t>
            </a:r>
            <a:r>
              <a:rPr lang="ru-RU" dirty="0"/>
              <a:t> урядом </a:t>
            </a:r>
            <a:r>
              <a:rPr lang="ru-RU" dirty="0" err="1"/>
              <a:t>іноземної</a:t>
            </a:r>
            <a:r>
              <a:rPr lang="ru-RU" dirty="0"/>
              <a:t> </a:t>
            </a:r>
            <a:r>
              <a:rPr lang="ru-RU" dirty="0" err="1"/>
              <a:t>держави</a:t>
            </a:r>
            <a:r>
              <a:rPr lang="ru-RU" dirty="0"/>
              <a:t> </a:t>
            </a:r>
            <a:r>
              <a:rPr lang="ru-RU" dirty="0" err="1"/>
              <a:t>органи</a:t>
            </a:r>
            <a:r>
              <a:rPr lang="ru-RU" dirty="0"/>
              <a:t> (</a:t>
            </a:r>
            <a:r>
              <a:rPr lang="ru-RU" dirty="0" err="1"/>
              <a:t>здебільшого</a:t>
            </a:r>
            <a:r>
              <a:rPr lang="ru-RU" dirty="0"/>
              <a:t> </a:t>
            </a:r>
            <a:r>
              <a:rPr lang="ru-RU" dirty="0" err="1"/>
              <a:t>спеціально</a:t>
            </a:r>
            <a:r>
              <a:rPr lang="ru-RU" dirty="0"/>
              <a:t> </a:t>
            </a:r>
            <a:r>
              <a:rPr lang="ru-RU" dirty="0" err="1"/>
              <a:t>створені</a:t>
            </a:r>
            <a:r>
              <a:rPr lang="ru-RU" dirty="0"/>
              <a:t> </a:t>
            </a:r>
            <a:r>
              <a:rPr lang="ru-RU" dirty="0" err="1"/>
              <a:t>агенції</a:t>
            </a:r>
            <a:r>
              <a:rPr lang="ru-RU" dirty="0"/>
              <a:t> </a:t>
            </a:r>
            <a:r>
              <a:rPr lang="ru-RU" dirty="0" err="1"/>
              <a:t>міжнародного</a:t>
            </a:r>
            <a:r>
              <a:rPr lang="ru-RU" dirty="0"/>
              <a:t> </a:t>
            </a:r>
            <a:r>
              <a:rPr lang="ru-RU" dirty="0" err="1"/>
              <a:t>розвитку</a:t>
            </a:r>
            <a:r>
              <a:rPr lang="ru-RU" dirty="0"/>
              <a:t>) </a:t>
            </a:r>
            <a:r>
              <a:rPr lang="ru-RU" dirty="0" err="1"/>
              <a:t>або</a:t>
            </a:r>
            <a:r>
              <a:rPr lang="ru-RU" dirty="0"/>
              <a:t> </a:t>
            </a:r>
            <a:r>
              <a:rPr lang="ru-RU" dirty="0" err="1"/>
              <a:t>міжнародні</a:t>
            </a:r>
            <a:r>
              <a:rPr lang="ru-RU" dirty="0"/>
              <a:t> </a:t>
            </a:r>
            <a:r>
              <a:rPr lang="ru-RU" dirty="0" err="1"/>
              <a:t>організації</a:t>
            </a:r>
            <a:r>
              <a:rPr lang="ru-RU" dirty="0"/>
              <a:t>, </a:t>
            </a:r>
            <a:r>
              <a:rPr lang="ru-RU" dirty="0" err="1"/>
              <a:t>які</a:t>
            </a:r>
            <a:r>
              <a:rPr lang="ru-RU" dirty="0"/>
              <a:t> </a:t>
            </a:r>
            <a:r>
              <a:rPr lang="ru-RU" dirty="0" err="1"/>
              <a:t>надають</a:t>
            </a:r>
            <a:r>
              <a:rPr lang="ru-RU" dirty="0"/>
              <a:t> </a:t>
            </a:r>
            <a:r>
              <a:rPr lang="ru-RU" dirty="0" err="1"/>
              <a:t>допомогу</a:t>
            </a:r>
            <a:r>
              <a:rPr lang="ru-RU" dirty="0"/>
              <a:t> </a:t>
            </a:r>
            <a:r>
              <a:rPr lang="ru-RU" dirty="0" err="1"/>
              <a:t>відповідно</a:t>
            </a:r>
            <a:r>
              <a:rPr lang="ru-RU" dirty="0"/>
              <a:t> до </a:t>
            </a:r>
            <a:r>
              <a:rPr lang="ru-RU" dirty="0" err="1"/>
              <a:t>міжнародних</a:t>
            </a:r>
            <a:r>
              <a:rPr lang="ru-RU" dirty="0"/>
              <a:t> </a:t>
            </a:r>
            <a:r>
              <a:rPr lang="ru-RU" dirty="0" err="1"/>
              <a:t>договорів</a:t>
            </a:r>
            <a:r>
              <a:rPr lang="ru-RU" dirty="0"/>
              <a:t>, </a:t>
            </a:r>
            <a:r>
              <a:rPr lang="ru-RU" dirty="0" err="1"/>
              <a:t>укладених</a:t>
            </a:r>
            <a:r>
              <a:rPr lang="ru-RU" dirty="0"/>
              <a:t> з </a:t>
            </a:r>
            <a:r>
              <a:rPr lang="ru-RU" dirty="0" err="1"/>
              <a:t>певною</a:t>
            </a:r>
            <a:r>
              <a:rPr lang="ru-RU" dirty="0"/>
              <a:t> </a:t>
            </a:r>
            <a:r>
              <a:rPr lang="ru-RU" dirty="0" err="1"/>
              <a:t>країною</a:t>
            </a:r>
            <a:r>
              <a:rPr lang="ru-RU" dirty="0"/>
              <a:t>. </a:t>
            </a:r>
          </a:p>
          <a:p>
            <a:pPr marL="0" indent="0">
              <a:buNone/>
            </a:pPr>
            <a:r>
              <a:rPr lang="ru-RU" u="sng" dirty="0" err="1"/>
              <a:t>Залежно</a:t>
            </a:r>
            <a:r>
              <a:rPr lang="ru-RU" u="sng" dirty="0"/>
              <a:t> </a:t>
            </a:r>
            <a:r>
              <a:rPr lang="ru-RU" u="sng" dirty="0" err="1"/>
              <a:t>від</a:t>
            </a:r>
            <a:r>
              <a:rPr lang="ru-RU" u="sng" dirty="0"/>
              <a:t> </a:t>
            </a:r>
            <a:r>
              <a:rPr lang="ru-RU" u="sng" dirty="0" err="1"/>
              <a:t>кількості</a:t>
            </a:r>
            <a:r>
              <a:rPr lang="ru-RU" u="sng" dirty="0"/>
              <a:t> </a:t>
            </a:r>
            <a:r>
              <a:rPr lang="ru-RU" u="sng" dirty="0" err="1"/>
              <a:t>країн</a:t>
            </a:r>
            <a:r>
              <a:rPr lang="ru-RU" u="sng" dirty="0"/>
              <a:t> — </a:t>
            </a:r>
            <a:r>
              <a:rPr lang="ru-RU" u="sng" dirty="0" err="1"/>
              <a:t>учасниць</a:t>
            </a:r>
            <a:r>
              <a:rPr lang="ru-RU" u="sng" dirty="0"/>
              <a:t> </a:t>
            </a:r>
            <a:r>
              <a:rPr lang="ru-RU" u="sng" dirty="0" err="1"/>
              <a:t>програми</a:t>
            </a:r>
            <a:r>
              <a:rPr lang="ru-RU" u="sng" dirty="0"/>
              <a:t> </a:t>
            </a:r>
            <a:r>
              <a:rPr lang="ru-RU" u="sng" dirty="0" err="1"/>
              <a:t>або</a:t>
            </a:r>
            <a:r>
              <a:rPr lang="ru-RU" u="sng" dirty="0"/>
              <a:t> </a:t>
            </a:r>
            <a:r>
              <a:rPr lang="ru-RU" u="sng" dirty="0" err="1"/>
              <a:t>проєкту</a:t>
            </a:r>
            <a:r>
              <a:rPr lang="ru-RU" u="sng" dirty="0"/>
              <a:t> МТД </a:t>
            </a:r>
            <a:r>
              <a:rPr lang="ru-RU" u="sng" dirty="0" err="1"/>
              <a:t>розрізняють</a:t>
            </a:r>
            <a:r>
              <a:rPr lang="ru-RU" u="sng" dirty="0"/>
              <a:t>: </a:t>
            </a:r>
          </a:p>
          <a:p>
            <a:pPr>
              <a:buFontTx/>
              <a:buChar char="-"/>
            </a:pPr>
            <a:r>
              <a:rPr lang="ru-RU" dirty="0" err="1"/>
              <a:t>двосторонній</a:t>
            </a:r>
            <a:r>
              <a:rPr lang="ru-RU" dirty="0"/>
              <a:t> формат </a:t>
            </a:r>
            <a:r>
              <a:rPr lang="ru-RU" dirty="0" err="1"/>
              <a:t>співпраці</a:t>
            </a:r>
            <a:r>
              <a:rPr lang="ru-RU" dirty="0"/>
              <a:t>, </a:t>
            </a:r>
            <a:r>
              <a:rPr lang="ru-RU" dirty="0" err="1"/>
              <a:t>застосовний</a:t>
            </a:r>
            <a:r>
              <a:rPr lang="ru-RU" dirty="0"/>
              <a:t> у межах </a:t>
            </a:r>
            <a:r>
              <a:rPr lang="ru-RU" dirty="0" err="1"/>
              <a:t>угод</a:t>
            </a:r>
            <a:r>
              <a:rPr lang="ru-RU" dirty="0"/>
              <a:t> </a:t>
            </a:r>
            <a:r>
              <a:rPr lang="ru-RU" dirty="0" err="1"/>
              <a:t>між</a:t>
            </a:r>
            <a:r>
              <a:rPr lang="ru-RU" dirty="0"/>
              <a:t> </a:t>
            </a:r>
            <a:r>
              <a:rPr lang="ru-RU" dirty="0" err="1"/>
              <a:t>країною</a:t>
            </a:r>
            <a:r>
              <a:rPr lang="ru-RU" dirty="0"/>
              <a:t>-донором і </a:t>
            </a:r>
            <a:r>
              <a:rPr lang="ru-RU" dirty="0" err="1"/>
              <a:t>країною-реципієнтом</a:t>
            </a:r>
            <a:r>
              <a:rPr lang="ru-RU" dirty="0"/>
              <a:t>; </a:t>
            </a:r>
          </a:p>
          <a:p>
            <a:pPr>
              <a:buFontTx/>
              <a:buChar char="-"/>
            </a:pPr>
            <a:r>
              <a:rPr lang="ru-RU" dirty="0"/>
              <a:t> </a:t>
            </a:r>
            <a:r>
              <a:rPr lang="ru-RU" dirty="0" err="1"/>
              <a:t>багатосторонній</a:t>
            </a:r>
            <a:r>
              <a:rPr lang="ru-RU" dirty="0"/>
              <a:t> формат </a:t>
            </a:r>
            <a:r>
              <a:rPr lang="ru-RU" dirty="0" err="1"/>
              <a:t>співпраці</a:t>
            </a:r>
            <a:r>
              <a:rPr lang="ru-RU" dirty="0"/>
              <a:t>, </a:t>
            </a:r>
            <a:r>
              <a:rPr lang="ru-RU" dirty="0" err="1"/>
              <a:t>який</a:t>
            </a:r>
            <a:r>
              <a:rPr lang="ru-RU" dirty="0"/>
              <a:t> </a:t>
            </a:r>
            <a:r>
              <a:rPr lang="ru-RU" dirty="0" err="1"/>
              <a:t>передбачає</a:t>
            </a:r>
            <a:r>
              <a:rPr lang="ru-RU" dirty="0"/>
              <a:t> </a:t>
            </a:r>
            <a:r>
              <a:rPr lang="ru-RU" dirty="0" err="1"/>
              <a:t>об’єднання</a:t>
            </a:r>
            <a:r>
              <a:rPr lang="ru-RU" dirty="0"/>
              <a:t> </a:t>
            </a:r>
            <a:r>
              <a:rPr lang="ru-RU" dirty="0" err="1"/>
              <a:t>ресурсів</a:t>
            </a:r>
            <a:r>
              <a:rPr lang="ru-RU" dirty="0"/>
              <a:t> і </a:t>
            </a:r>
            <a:r>
              <a:rPr lang="ru-RU" dirty="0" err="1"/>
              <a:t>зусиль</a:t>
            </a:r>
            <a:r>
              <a:rPr lang="ru-RU" dirty="0"/>
              <a:t> </a:t>
            </a:r>
            <a:r>
              <a:rPr lang="ru-RU" dirty="0" err="1"/>
              <a:t>кількох</a:t>
            </a:r>
            <a:r>
              <a:rPr lang="ru-RU" dirty="0"/>
              <a:t> </a:t>
            </a:r>
            <a:r>
              <a:rPr lang="ru-RU" dirty="0" err="1"/>
              <a:t>донорів</a:t>
            </a:r>
            <a:r>
              <a:rPr lang="ru-RU" dirty="0"/>
              <a:t> для </a:t>
            </a:r>
            <a:r>
              <a:rPr lang="ru-RU" dirty="0" err="1"/>
              <a:t>розвитку</a:t>
            </a:r>
            <a:r>
              <a:rPr lang="ru-RU" dirty="0"/>
              <a:t> </a:t>
            </a:r>
            <a:r>
              <a:rPr lang="ru-RU" dirty="0" err="1"/>
              <a:t>однієї</a:t>
            </a:r>
            <a:r>
              <a:rPr lang="ru-RU" dirty="0"/>
              <a:t> </a:t>
            </a:r>
            <a:r>
              <a:rPr lang="ru-RU" dirty="0" err="1"/>
              <a:t>країни-реципієнта</a:t>
            </a:r>
            <a:r>
              <a:rPr lang="ru-RU" dirty="0"/>
              <a:t> (</a:t>
            </a:r>
            <a:r>
              <a:rPr lang="ru-RU" dirty="0" err="1"/>
              <a:t>цей</a:t>
            </a:r>
            <a:r>
              <a:rPr lang="ru-RU" dirty="0"/>
              <a:t> формат </a:t>
            </a:r>
            <a:r>
              <a:rPr lang="ru-RU" dirty="0" err="1"/>
              <a:t>також</a:t>
            </a:r>
            <a:r>
              <a:rPr lang="ru-RU" dirty="0"/>
              <a:t> </a:t>
            </a:r>
            <a:r>
              <a:rPr lang="ru-RU" dirty="0" err="1"/>
              <a:t>включає</a:t>
            </a:r>
            <a:r>
              <a:rPr lang="ru-RU" dirty="0"/>
              <a:t> в себе МТД, </a:t>
            </a:r>
            <a:r>
              <a:rPr lang="ru-RU" dirty="0" err="1"/>
              <a:t>надавачами</a:t>
            </a:r>
            <a:r>
              <a:rPr lang="ru-RU" dirty="0"/>
              <a:t> </a:t>
            </a:r>
            <a:r>
              <a:rPr lang="ru-RU" dirty="0" err="1"/>
              <a:t>якої</a:t>
            </a:r>
            <a:r>
              <a:rPr lang="ru-RU" dirty="0"/>
              <a:t> </a:t>
            </a:r>
            <a:r>
              <a:rPr lang="ru-RU" dirty="0" err="1"/>
              <a:t>є</a:t>
            </a:r>
            <a:r>
              <a:rPr lang="ru-RU" dirty="0"/>
              <a:t> </a:t>
            </a:r>
            <a:r>
              <a:rPr lang="ru-RU" dirty="0" err="1"/>
              <a:t>міжнародні</a:t>
            </a:r>
            <a:r>
              <a:rPr lang="ru-RU" dirty="0"/>
              <a:t> </a:t>
            </a:r>
            <a:r>
              <a:rPr lang="ru-RU" dirty="0" err="1"/>
              <a:t>організації</a:t>
            </a:r>
            <a:r>
              <a:rPr lang="ru-RU" dirty="0"/>
              <a:t>, </a:t>
            </a:r>
            <a:r>
              <a:rPr lang="ru-RU" dirty="0" err="1"/>
              <a:t>що</a:t>
            </a:r>
            <a:r>
              <a:rPr lang="ru-RU" dirty="0"/>
              <a:t> </a:t>
            </a:r>
            <a:r>
              <a:rPr lang="ru-RU" dirty="0" err="1"/>
              <a:t>фінансуються</a:t>
            </a:r>
            <a:r>
              <a:rPr lang="ru-RU" dirty="0"/>
              <a:t> за </a:t>
            </a:r>
            <a:r>
              <a:rPr lang="ru-RU" dirty="0" err="1"/>
              <a:t>кошти</a:t>
            </a:r>
            <a:r>
              <a:rPr lang="ru-RU" dirty="0"/>
              <a:t> </a:t>
            </a:r>
            <a:r>
              <a:rPr lang="ru-RU" dirty="0" err="1"/>
              <a:t>від</a:t>
            </a:r>
            <a:r>
              <a:rPr lang="ru-RU" dirty="0"/>
              <a:t> </a:t>
            </a:r>
            <a:r>
              <a:rPr lang="ru-RU" dirty="0" err="1"/>
              <a:t>внесків</a:t>
            </a:r>
            <a:r>
              <a:rPr lang="ru-RU" dirty="0"/>
              <a:t> держав-</a:t>
            </a:r>
            <a:r>
              <a:rPr lang="ru-RU" dirty="0" err="1"/>
              <a:t>членів</a:t>
            </a:r>
            <a:r>
              <a:rPr lang="ru-RU" dirty="0"/>
              <a:t>).</a:t>
            </a:r>
            <a:endParaRPr lang="ru-UA" dirty="0"/>
          </a:p>
        </p:txBody>
      </p:sp>
      <p:sp>
        <p:nvSpPr>
          <p:cNvPr id="5" name="Дата 4">
            <a:extLst>
              <a:ext uri="{FF2B5EF4-FFF2-40B4-BE49-F238E27FC236}">
                <a16:creationId xmlns:a16="http://schemas.microsoft.com/office/drawing/2014/main" id="{C48850A5-5D3E-154E-BE1C-8AA5394DAAD1}"/>
              </a:ext>
            </a:extLst>
          </p:cNvPr>
          <p:cNvSpPr>
            <a:spLocks noGrp="1"/>
          </p:cNvSpPr>
          <p:nvPr>
            <p:ph type="dt" sz="half" idx="10"/>
          </p:nvPr>
        </p:nvSpPr>
        <p:spPr/>
        <p:txBody>
          <a:bodyPr/>
          <a:lstStyle/>
          <a:p>
            <a:fld id="{F4AB44C7-9763-454C-BF9F-C01409FFA13C}" type="datetime1">
              <a:rPr lang="ru-RU" smtClean="0"/>
              <a:t>10.10.2025</a:t>
            </a:fld>
            <a:endParaRPr lang="ru-UA"/>
          </a:p>
        </p:txBody>
      </p:sp>
      <p:sp>
        <p:nvSpPr>
          <p:cNvPr id="8" name="Нижний колонтитул 7">
            <a:extLst>
              <a:ext uri="{FF2B5EF4-FFF2-40B4-BE49-F238E27FC236}">
                <a16:creationId xmlns:a16="http://schemas.microsoft.com/office/drawing/2014/main" id="{F1BE3D67-8D76-554B-9CC8-B3475C6F737F}"/>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0058AED9-874C-C640-8274-9DA0C24BE036}"/>
              </a:ext>
            </a:extLst>
          </p:cNvPr>
          <p:cNvSpPr>
            <a:spLocks noGrp="1"/>
          </p:cNvSpPr>
          <p:nvPr>
            <p:ph type="sldNum" sz="quarter" idx="12"/>
          </p:nvPr>
        </p:nvSpPr>
        <p:spPr/>
        <p:txBody>
          <a:bodyPr/>
          <a:lstStyle/>
          <a:p>
            <a:fld id="{F553EFBA-7824-AA44-BC0C-2574B54A2861}" type="slidenum">
              <a:rPr lang="ru-UA" smtClean="0"/>
              <a:t>62</a:t>
            </a:fld>
            <a:endParaRPr lang="ru-UA"/>
          </a:p>
        </p:txBody>
      </p:sp>
      <p:pic>
        <p:nvPicPr>
          <p:cNvPr id="7" name="Рисунок 6">
            <a:extLst>
              <a:ext uri="{FF2B5EF4-FFF2-40B4-BE49-F238E27FC236}">
                <a16:creationId xmlns:a16="http://schemas.microsoft.com/office/drawing/2014/main" id="{67F2AB2D-0857-78BA-7491-512B39F8425B}"/>
              </a:ext>
            </a:extLst>
          </p:cNvPr>
          <p:cNvPicPr>
            <a:picLocks noChangeAspect="1"/>
          </p:cNvPicPr>
          <p:nvPr/>
        </p:nvPicPr>
        <p:blipFill>
          <a:blip r:embed="rId2"/>
          <a:stretch>
            <a:fillRect/>
          </a:stretch>
        </p:blipFill>
        <p:spPr>
          <a:xfrm>
            <a:off x="3345365" y="458930"/>
            <a:ext cx="4078559" cy="1687680"/>
          </a:xfrm>
          <a:prstGeom prst="rect">
            <a:avLst/>
          </a:prstGeom>
        </p:spPr>
      </p:pic>
    </p:spTree>
    <p:extLst>
      <p:ext uri="{BB962C8B-B14F-4D97-AF65-F5344CB8AC3E}">
        <p14:creationId xmlns:p14="http://schemas.microsoft.com/office/powerpoint/2010/main" val="2331157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12F48FD-C121-283F-3202-1FA4C78EA4C0}"/>
              </a:ext>
            </a:extLst>
          </p:cNvPr>
          <p:cNvSpPr>
            <a:spLocks noGrp="1"/>
          </p:cNvSpPr>
          <p:nvPr>
            <p:ph idx="1"/>
          </p:nvPr>
        </p:nvSpPr>
        <p:spPr>
          <a:xfrm>
            <a:off x="677334" y="3429000"/>
            <a:ext cx="8596668" cy="2612362"/>
          </a:xfrm>
        </p:spPr>
        <p:txBody>
          <a:bodyPr>
            <a:normAutofit fontScale="85000" lnSpcReduction="20000"/>
          </a:bodyPr>
          <a:lstStyle/>
          <a:p>
            <a:pPr algn="just"/>
            <a:r>
              <a:rPr lang="ru-RU" dirty="0" err="1"/>
              <a:t>Країнами</a:t>
            </a:r>
            <a:r>
              <a:rPr lang="ru-RU" dirty="0"/>
              <a:t> — </a:t>
            </a:r>
            <a:r>
              <a:rPr lang="ru-RU" dirty="0" err="1"/>
              <a:t>отримувачами</a:t>
            </a:r>
            <a:r>
              <a:rPr lang="ru-RU" dirty="0"/>
              <a:t> МТД </a:t>
            </a:r>
            <a:r>
              <a:rPr lang="ru-RU" dirty="0" err="1"/>
              <a:t>переважно</a:t>
            </a:r>
            <a:r>
              <a:rPr lang="ru-RU" dirty="0"/>
              <a:t> </a:t>
            </a:r>
            <a:r>
              <a:rPr lang="ru-RU" dirty="0" err="1"/>
              <a:t>є</a:t>
            </a:r>
            <a:r>
              <a:rPr lang="ru-RU" dirty="0"/>
              <a:t> </a:t>
            </a:r>
            <a:r>
              <a:rPr lang="ru-RU" dirty="0" err="1"/>
              <a:t>країни</a:t>
            </a:r>
            <a:r>
              <a:rPr lang="ru-RU" dirty="0"/>
              <a:t>, </a:t>
            </a:r>
            <a:r>
              <a:rPr lang="ru-RU" dirty="0" err="1"/>
              <a:t>що</a:t>
            </a:r>
            <a:r>
              <a:rPr lang="ru-RU" dirty="0"/>
              <a:t> </a:t>
            </a:r>
            <a:r>
              <a:rPr lang="ru-RU" dirty="0" err="1"/>
              <a:t>розвиваються</a:t>
            </a:r>
            <a:r>
              <a:rPr lang="ru-RU" dirty="0"/>
              <a:t>, а </a:t>
            </a:r>
            <a:r>
              <a:rPr lang="ru-RU" dirty="0" err="1"/>
              <a:t>також</a:t>
            </a:r>
            <a:r>
              <a:rPr lang="ru-RU" dirty="0"/>
              <a:t> </a:t>
            </a:r>
            <a:r>
              <a:rPr lang="ru-RU" dirty="0" err="1"/>
              <a:t>країни</a:t>
            </a:r>
            <a:r>
              <a:rPr lang="ru-RU" dirty="0"/>
              <a:t> з </a:t>
            </a:r>
            <a:r>
              <a:rPr lang="ru-RU" dirty="0" err="1"/>
              <a:t>перехідною</a:t>
            </a:r>
            <a:r>
              <a:rPr lang="ru-RU" dirty="0"/>
              <a:t> </a:t>
            </a:r>
            <a:r>
              <a:rPr lang="ru-RU" dirty="0" err="1"/>
              <a:t>економікою</a:t>
            </a:r>
            <a:r>
              <a:rPr lang="ru-RU" dirty="0"/>
              <a:t>. </a:t>
            </a:r>
            <a:r>
              <a:rPr lang="ru-RU" dirty="0" err="1"/>
              <a:t>Реципієнтами</a:t>
            </a:r>
            <a:r>
              <a:rPr lang="ru-RU" dirty="0"/>
              <a:t> МТД </a:t>
            </a:r>
            <a:r>
              <a:rPr lang="ru-RU" dirty="0" err="1"/>
              <a:t>можуть</a:t>
            </a:r>
            <a:r>
              <a:rPr lang="ru-RU" dirty="0"/>
              <a:t> бути </a:t>
            </a:r>
            <a:r>
              <a:rPr lang="ru-RU" dirty="0" err="1"/>
              <a:t>резиденти</a:t>
            </a:r>
            <a:r>
              <a:rPr lang="ru-RU" dirty="0"/>
              <a:t> </a:t>
            </a:r>
            <a:r>
              <a:rPr lang="ru-RU" dirty="0" err="1"/>
              <a:t>країни-отримувача</a:t>
            </a:r>
            <a:r>
              <a:rPr lang="ru-RU" dirty="0"/>
              <a:t> (</a:t>
            </a:r>
            <a:r>
              <a:rPr lang="ru-RU" dirty="0" err="1"/>
              <a:t>фізичні</a:t>
            </a:r>
            <a:r>
              <a:rPr lang="ru-RU" dirty="0"/>
              <a:t> </a:t>
            </a:r>
            <a:r>
              <a:rPr lang="ru-RU" dirty="0" err="1"/>
              <a:t>або</a:t>
            </a:r>
            <a:r>
              <a:rPr lang="ru-RU" dirty="0"/>
              <a:t> </a:t>
            </a:r>
            <a:r>
              <a:rPr lang="ru-RU" dirty="0" err="1"/>
              <a:t>юридичні</a:t>
            </a:r>
            <a:r>
              <a:rPr lang="ru-RU" dirty="0"/>
              <a:t> особи), </a:t>
            </a:r>
            <a:r>
              <a:rPr lang="ru-RU" dirty="0" err="1"/>
              <a:t>які</a:t>
            </a:r>
            <a:r>
              <a:rPr lang="ru-RU" dirty="0"/>
              <a:t> </a:t>
            </a:r>
            <a:r>
              <a:rPr lang="ru-RU" dirty="0" err="1"/>
              <a:t>безпосередньо</a:t>
            </a:r>
            <a:r>
              <a:rPr lang="ru-RU" dirty="0"/>
              <a:t> </a:t>
            </a:r>
            <a:r>
              <a:rPr lang="ru-RU" dirty="0" err="1"/>
              <a:t>одержують</a:t>
            </a:r>
            <a:r>
              <a:rPr lang="ru-RU" dirty="0"/>
              <a:t> МТД </a:t>
            </a:r>
            <a:r>
              <a:rPr lang="ru-RU" dirty="0" err="1"/>
              <a:t>згідно</a:t>
            </a:r>
            <a:r>
              <a:rPr lang="ru-RU" dirty="0"/>
              <a:t> з </a:t>
            </a:r>
            <a:r>
              <a:rPr lang="ru-RU" dirty="0" err="1"/>
              <a:t>проєктом</a:t>
            </a:r>
            <a:r>
              <a:rPr lang="ru-RU" dirty="0"/>
              <a:t> (</a:t>
            </a:r>
            <a:r>
              <a:rPr lang="ru-RU" dirty="0" err="1"/>
              <a:t>програмою</a:t>
            </a:r>
            <a:r>
              <a:rPr lang="ru-RU" dirty="0"/>
              <a:t>) МТД. </a:t>
            </a:r>
          </a:p>
          <a:p>
            <a:pPr algn="just"/>
            <a:r>
              <a:rPr lang="ru-RU" dirty="0"/>
              <a:t>Для </a:t>
            </a:r>
            <a:r>
              <a:rPr lang="ru-RU" dirty="0" err="1"/>
              <a:t>організації</a:t>
            </a:r>
            <a:r>
              <a:rPr lang="ru-RU" dirty="0"/>
              <a:t> </a:t>
            </a:r>
            <a:r>
              <a:rPr lang="ru-RU" dirty="0" err="1"/>
              <a:t>надання</a:t>
            </a:r>
            <a:r>
              <a:rPr lang="ru-RU" dirty="0"/>
              <a:t> МТД в  </a:t>
            </a:r>
            <a:r>
              <a:rPr lang="ru-RU" dirty="0" err="1"/>
              <a:t>міжнародній</a:t>
            </a:r>
            <a:r>
              <a:rPr lang="ru-RU" dirty="0"/>
              <a:t> </a:t>
            </a:r>
            <a:r>
              <a:rPr lang="ru-RU" dirty="0" err="1"/>
              <a:t>практиці</a:t>
            </a:r>
            <a:r>
              <a:rPr lang="ru-RU" dirty="0"/>
              <a:t> </a:t>
            </a:r>
            <a:r>
              <a:rPr lang="ru-RU" dirty="0" err="1"/>
              <a:t>застосовують</a:t>
            </a:r>
            <a:r>
              <a:rPr lang="ru-RU" dirty="0"/>
              <a:t> </a:t>
            </a:r>
            <a:r>
              <a:rPr lang="ru-RU" dirty="0" err="1"/>
              <a:t>укладання</a:t>
            </a:r>
            <a:r>
              <a:rPr lang="ru-RU" dirty="0"/>
              <a:t> </a:t>
            </a:r>
            <a:r>
              <a:rPr lang="ru-RU" dirty="0" err="1"/>
              <a:t>договорів</a:t>
            </a:r>
            <a:r>
              <a:rPr lang="ru-RU" dirty="0"/>
              <a:t> як </a:t>
            </a:r>
            <a:r>
              <a:rPr lang="ru-RU" dirty="0" err="1"/>
              <a:t>безпосередньо</a:t>
            </a:r>
            <a:r>
              <a:rPr lang="ru-RU" dirty="0"/>
              <a:t> з </a:t>
            </a:r>
            <a:r>
              <a:rPr lang="ru-RU" dirty="0" err="1"/>
              <a:t>реципієнтами</a:t>
            </a:r>
            <a:r>
              <a:rPr lang="ru-RU" dirty="0"/>
              <a:t>, так і з </a:t>
            </a:r>
            <a:r>
              <a:rPr lang="ru-RU" dirty="0" err="1"/>
              <a:t>виконавцями</a:t>
            </a:r>
            <a:r>
              <a:rPr lang="ru-RU" dirty="0"/>
              <a:t> </a:t>
            </a:r>
            <a:r>
              <a:rPr lang="ru-RU" dirty="0" err="1"/>
              <a:t>проєкту</a:t>
            </a:r>
            <a:r>
              <a:rPr lang="ru-RU" dirty="0"/>
              <a:t> (</a:t>
            </a:r>
            <a:r>
              <a:rPr lang="ru-RU" dirty="0" err="1"/>
              <a:t>програми</a:t>
            </a:r>
            <a:r>
              <a:rPr lang="ru-RU" dirty="0"/>
              <a:t>) МТД у </a:t>
            </a:r>
            <a:r>
              <a:rPr lang="ru-RU" dirty="0" err="1"/>
              <a:t>країні</a:t>
            </a:r>
            <a:r>
              <a:rPr lang="ru-RU" dirty="0"/>
              <a:t>. </a:t>
            </a:r>
            <a:endParaRPr lang="ru-UA" dirty="0"/>
          </a:p>
        </p:txBody>
      </p:sp>
      <p:sp>
        <p:nvSpPr>
          <p:cNvPr id="6" name="Дата 5">
            <a:extLst>
              <a:ext uri="{FF2B5EF4-FFF2-40B4-BE49-F238E27FC236}">
                <a16:creationId xmlns:a16="http://schemas.microsoft.com/office/drawing/2014/main" id="{72E355EA-0A1A-6C4C-933F-F337E0A5A407}"/>
              </a:ext>
            </a:extLst>
          </p:cNvPr>
          <p:cNvSpPr>
            <a:spLocks noGrp="1"/>
          </p:cNvSpPr>
          <p:nvPr>
            <p:ph type="dt" sz="half" idx="10"/>
          </p:nvPr>
        </p:nvSpPr>
        <p:spPr/>
        <p:txBody>
          <a:bodyPr/>
          <a:lstStyle/>
          <a:p>
            <a:fld id="{8CF0C672-05FC-2F4C-B372-FD17937F7661}" type="datetime1">
              <a:rPr lang="ru-RU" smtClean="0"/>
              <a:t>10.10.2025</a:t>
            </a:fld>
            <a:endParaRPr lang="ru-UA"/>
          </a:p>
        </p:txBody>
      </p:sp>
      <p:sp>
        <p:nvSpPr>
          <p:cNvPr id="8" name="Нижний колонтитул 7">
            <a:extLst>
              <a:ext uri="{FF2B5EF4-FFF2-40B4-BE49-F238E27FC236}">
                <a16:creationId xmlns:a16="http://schemas.microsoft.com/office/drawing/2014/main" id="{135C8474-5E13-9245-90B0-9B8D7AC55C3A}"/>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2BCFFA17-E883-B642-A97F-61FC05CE8C39}"/>
              </a:ext>
            </a:extLst>
          </p:cNvPr>
          <p:cNvSpPr>
            <a:spLocks noGrp="1"/>
          </p:cNvSpPr>
          <p:nvPr>
            <p:ph type="sldNum" sz="quarter" idx="12"/>
          </p:nvPr>
        </p:nvSpPr>
        <p:spPr/>
        <p:txBody>
          <a:bodyPr/>
          <a:lstStyle/>
          <a:p>
            <a:fld id="{F553EFBA-7824-AA44-BC0C-2574B54A2861}" type="slidenum">
              <a:rPr lang="ru-UA" smtClean="0"/>
              <a:t>63</a:t>
            </a:fld>
            <a:endParaRPr lang="ru-UA"/>
          </a:p>
        </p:txBody>
      </p:sp>
      <p:pic>
        <p:nvPicPr>
          <p:cNvPr id="4" name="Рисунок 3">
            <a:extLst>
              <a:ext uri="{FF2B5EF4-FFF2-40B4-BE49-F238E27FC236}">
                <a16:creationId xmlns:a16="http://schemas.microsoft.com/office/drawing/2014/main" id="{ACAE00F7-7A09-99DA-C28E-61F1187FCACD}"/>
              </a:ext>
            </a:extLst>
          </p:cNvPr>
          <p:cNvPicPr>
            <a:picLocks noChangeAspect="1"/>
          </p:cNvPicPr>
          <p:nvPr/>
        </p:nvPicPr>
        <p:blipFill>
          <a:blip r:embed="rId2"/>
          <a:stretch>
            <a:fillRect/>
          </a:stretch>
        </p:blipFill>
        <p:spPr>
          <a:xfrm>
            <a:off x="1105829" y="286522"/>
            <a:ext cx="3932897" cy="2612362"/>
          </a:xfrm>
          <a:prstGeom prst="rect">
            <a:avLst/>
          </a:prstGeom>
        </p:spPr>
      </p:pic>
    </p:spTree>
    <p:extLst>
      <p:ext uri="{BB962C8B-B14F-4D97-AF65-F5344CB8AC3E}">
        <p14:creationId xmlns:p14="http://schemas.microsoft.com/office/powerpoint/2010/main" val="2887907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8E36FCE-C617-7C14-6EF5-B692CA4AE7C0}"/>
              </a:ext>
            </a:extLst>
          </p:cNvPr>
          <p:cNvSpPr>
            <a:spLocks noGrp="1"/>
          </p:cNvSpPr>
          <p:nvPr>
            <p:ph idx="1"/>
          </p:nvPr>
        </p:nvSpPr>
        <p:spPr>
          <a:xfrm>
            <a:off x="838200" y="261257"/>
            <a:ext cx="10515600" cy="5915706"/>
          </a:xfrm>
        </p:spPr>
        <p:txBody>
          <a:bodyPr/>
          <a:lstStyle/>
          <a:p>
            <a:pPr algn="just"/>
            <a:r>
              <a:rPr lang="ru-RU" dirty="0" err="1"/>
              <a:t>Виконавцями</a:t>
            </a:r>
            <a:r>
              <a:rPr lang="ru-RU" dirty="0"/>
              <a:t> </a:t>
            </a:r>
            <a:r>
              <a:rPr lang="ru-RU" dirty="0" err="1"/>
              <a:t>проєкту</a:t>
            </a:r>
            <a:r>
              <a:rPr lang="ru-RU" dirty="0"/>
              <a:t> (</a:t>
            </a:r>
            <a:r>
              <a:rPr lang="ru-RU" dirty="0" err="1"/>
              <a:t>програми</a:t>
            </a:r>
            <a:r>
              <a:rPr lang="ru-RU" dirty="0"/>
              <a:t>) МТД </a:t>
            </a:r>
            <a:r>
              <a:rPr lang="ru-RU" dirty="0" err="1"/>
              <a:t>можуть</a:t>
            </a:r>
            <a:r>
              <a:rPr lang="ru-RU" dirty="0"/>
              <a:t> бути будь-</a:t>
            </a:r>
            <a:r>
              <a:rPr lang="ru-RU" dirty="0" err="1"/>
              <a:t>які</a:t>
            </a:r>
            <a:r>
              <a:rPr lang="ru-RU" dirty="0"/>
              <a:t> особи (</a:t>
            </a:r>
            <a:r>
              <a:rPr lang="ru-RU" dirty="0" err="1"/>
              <a:t>резиденти</a:t>
            </a:r>
            <a:r>
              <a:rPr lang="ru-RU" dirty="0"/>
              <a:t> </a:t>
            </a:r>
            <a:r>
              <a:rPr lang="ru-RU" dirty="0" err="1"/>
              <a:t>або</a:t>
            </a:r>
            <a:r>
              <a:rPr lang="ru-RU" dirty="0"/>
              <a:t> </a:t>
            </a:r>
            <a:r>
              <a:rPr lang="ru-RU" dirty="0" err="1"/>
              <a:t>нерезиденти</a:t>
            </a:r>
            <a:r>
              <a:rPr lang="ru-RU" dirty="0"/>
              <a:t>), </a:t>
            </a:r>
            <a:r>
              <a:rPr lang="ru-RU" dirty="0" err="1"/>
              <a:t>що</a:t>
            </a:r>
            <a:r>
              <a:rPr lang="ru-RU" dirty="0"/>
              <a:t> </a:t>
            </a:r>
            <a:r>
              <a:rPr lang="ru-RU" dirty="0" err="1"/>
              <a:t>мають</a:t>
            </a:r>
            <a:r>
              <a:rPr lang="ru-RU" dirty="0"/>
              <a:t> </a:t>
            </a:r>
            <a:r>
              <a:rPr lang="ru-RU" dirty="0" err="1"/>
              <a:t>письмову</a:t>
            </a:r>
            <a:r>
              <a:rPr lang="ru-RU" dirty="0"/>
              <a:t> угоду з донором </a:t>
            </a:r>
            <a:r>
              <a:rPr lang="ru-RU" dirty="0" err="1"/>
              <a:t>або</a:t>
            </a:r>
            <a:r>
              <a:rPr lang="ru-RU" dirty="0"/>
              <a:t> </a:t>
            </a:r>
            <a:r>
              <a:rPr lang="ru-RU" dirty="0" err="1"/>
              <a:t>уповноваженою</a:t>
            </a:r>
            <a:r>
              <a:rPr lang="ru-RU" dirty="0"/>
              <a:t> донором особою та </a:t>
            </a:r>
            <a:r>
              <a:rPr lang="ru-RU" dirty="0" err="1"/>
              <a:t>забезпечують</a:t>
            </a:r>
            <a:r>
              <a:rPr lang="ru-RU" dirty="0"/>
              <a:t> </a:t>
            </a:r>
            <a:r>
              <a:rPr lang="ru-RU" dirty="0" err="1"/>
              <a:t>реалізацію</a:t>
            </a:r>
            <a:r>
              <a:rPr lang="ru-RU" dirty="0"/>
              <a:t> </a:t>
            </a:r>
            <a:r>
              <a:rPr lang="ru-RU" dirty="0" err="1"/>
              <a:t>проєкту</a:t>
            </a:r>
            <a:r>
              <a:rPr lang="ru-RU" dirty="0"/>
              <a:t> (</a:t>
            </a:r>
            <a:r>
              <a:rPr lang="ru-RU" dirty="0" err="1"/>
              <a:t>програми</a:t>
            </a:r>
            <a:r>
              <a:rPr lang="ru-RU" dirty="0"/>
              <a:t>). </a:t>
            </a:r>
          </a:p>
          <a:p>
            <a:pPr algn="just"/>
            <a:r>
              <a:rPr lang="ru-RU" dirty="0" err="1"/>
              <a:t>Від</a:t>
            </a:r>
            <a:r>
              <a:rPr lang="ru-RU" dirty="0"/>
              <a:t> проєктів (</a:t>
            </a:r>
            <a:r>
              <a:rPr lang="ru-RU" dirty="0" err="1"/>
              <a:t>програм</a:t>
            </a:r>
            <a:r>
              <a:rPr lang="ru-RU" dirty="0"/>
              <a:t>) МТД часто </a:t>
            </a:r>
            <a:r>
              <a:rPr lang="ru-RU" dirty="0" err="1"/>
              <a:t>отримують</a:t>
            </a:r>
            <a:r>
              <a:rPr lang="ru-RU" dirty="0"/>
              <a:t> </a:t>
            </a:r>
            <a:r>
              <a:rPr lang="ru-RU" dirty="0" err="1"/>
              <a:t>вигоди</a:t>
            </a:r>
            <a:r>
              <a:rPr lang="ru-RU" dirty="0"/>
              <a:t> </a:t>
            </a:r>
            <a:r>
              <a:rPr lang="ru-RU" dirty="0" err="1"/>
              <a:t>інші</a:t>
            </a:r>
            <a:r>
              <a:rPr lang="ru-RU" dirty="0"/>
              <a:t> особи, </a:t>
            </a:r>
            <a:r>
              <a:rPr lang="ru-RU" dirty="0" err="1"/>
              <a:t>крім</a:t>
            </a:r>
            <a:r>
              <a:rPr lang="ru-RU" dirty="0"/>
              <a:t> </a:t>
            </a:r>
            <a:r>
              <a:rPr lang="ru-RU" dirty="0" err="1"/>
              <a:t>прямих</a:t>
            </a:r>
            <a:r>
              <a:rPr lang="ru-RU" dirty="0"/>
              <a:t> </a:t>
            </a:r>
            <a:r>
              <a:rPr lang="ru-RU" dirty="0" err="1"/>
              <a:t>реципієнтів</a:t>
            </a:r>
            <a:r>
              <a:rPr lang="ru-RU" dirty="0"/>
              <a:t>, — так </a:t>
            </a:r>
            <a:r>
              <a:rPr lang="ru-RU" dirty="0" err="1"/>
              <a:t>звані</a:t>
            </a:r>
            <a:r>
              <a:rPr lang="ru-RU" dirty="0"/>
              <a:t> </a:t>
            </a:r>
            <a:r>
              <a:rPr lang="ru-RU" dirty="0" err="1"/>
              <a:t>бенефіціари</a:t>
            </a:r>
            <a:r>
              <a:rPr lang="ru-RU" dirty="0"/>
              <a:t>. </a:t>
            </a:r>
          </a:p>
          <a:p>
            <a:pPr algn="just"/>
            <a:endParaRPr lang="ru-RU" dirty="0"/>
          </a:p>
          <a:p>
            <a:pPr algn="just"/>
            <a:r>
              <a:rPr lang="ru-RU" dirty="0" err="1"/>
              <a:t>Бенефіціарами</a:t>
            </a:r>
            <a:r>
              <a:rPr lang="ru-RU" dirty="0"/>
              <a:t> МТД </a:t>
            </a:r>
            <a:r>
              <a:rPr lang="ru-RU" dirty="0" err="1"/>
              <a:t>можуть</a:t>
            </a:r>
            <a:r>
              <a:rPr lang="ru-RU" dirty="0"/>
              <a:t> бути </a:t>
            </a:r>
            <a:r>
              <a:rPr lang="ru-RU" dirty="0" err="1"/>
              <a:t>центральний</a:t>
            </a:r>
            <a:r>
              <a:rPr lang="ru-RU" dirty="0"/>
              <a:t> уряд, </a:t>
            </a:r>
            <a:r>
              <a:rPr lang="ru-RU" dirty="0" err="1"/>
              <a:t>субнаціональні</a:t>
            </a:r>
            <a:r>
              <a:rPr lang="ru-RU" dirty="0"/>
              <a:t> </a:t>
            </a:r>
            <a:r>
              <a:rPr lang="ru-RU" dirty="0" err="1"/>
              <a:t>органи</a:t>
            </a:r>
            <a:r>
              <a:rPr lang="ru-RU" dirty="0"/>
              <a:t> </a:t>
            </a:r>
            <a:r>
              <a:rPr lang="ru-RU" dirty="0" err="1"/>
              <a:t>управління</a:t>
            </a:r>
            <a:r>
              <a:rPr lang="ru-RU" dirty="0"/>
              <a:t>, </a:t>
            </a:r>
            <a:r>
              <a:rPr lang="ru-RU" dirty="0" err="1"/>
              <a:t>місцеві</a:t>
            </a:r>
            <a:r>
              <a:rPr lang="ru-RU" dirty="0"/>
              <a:t> </a:t>
            </a:r>
            <a:r>
              <a:rPr lang="ru-RU" dirty="0" err="1"/>
              <a:t>органи</a:t>
            </a:r>
            <a:r>
              <a:rPr lang="ru-RU" dirty="0"/>
              <a:t> </a:t>
            </a:r>
            <a:r>
              <a:rPr lang="ru-RU" dirty="0" err="1"/>
              <a:t>влади</a:t>
            </a:r>
            <a:r>
              <a:rPr lang="ru-RU" dirty="0"/>
              <a:t>, до </a:t>
            </a:r>
            <a:r>
              <a:rPr lang="ru-RU" dirty="0" err="1"/>
              <a:t>компетенції</a:t>
            </a:r>
            <a:r>
              <a:rPr lang="ru-RU" dirty="0"/>
              <a:t> </a:t>
            </a:r>
            <a:r>
              <a:rPr lang="ru-RU" dirty="0" err="1"/>
              <a:t>яких</a:t>
            </a:r>
            <a:r>
              <a:rPr lang="ru-RU" dirty="0"/>
              <a:t> </a:t>
            </a:r>
            <a:r>
              <a:rPr lang="ru-RU" dirty="0" err="1"/>
              <a:t>належить</a:t>
            </a:r>
            <a:r>
              <a:rPr lang="ru-RU" dirty="0"/>
              <a:t> </a:t>
            </a:r>
            <a:r>
              <a:rPr lang="ru-RU" dirty="0" err="1"/>
              <a:t>розроблення</a:t>
            </a:r>
            <a:r>
              <a:rPr lang="ru-RU" dirty="0"/>
              <a:t> та </a:t>
            </a:r>
            <a:r>
              <a:rPr lang="ru-RU" dirty="0" err="1"/>
              <a:t>реалізація</a:t>
            </a:r>
            <a:r>
              <a:rPr lang="ru-RU" dirty="0"/>
              <a:t> </a:t>
            </a:r>
            <a:r>
              <a:rPr lang="ru-RU" dirty="0" err="1"/>
              <a:t>політики</a:t>
            </a:r>
            <a:r>
              <a:rPr lang="ru-RU" dirty="0"/>
              <a:t> у </a:t>
            </a:r>
            <a:r>
              <a:rPr lang="ru-RU" dirty="0" err="1"/>
              <a:t>відповідній</a:t>
            </a:r>
            <a:r>
              <a:rPr lang="ru-RU" dirty="0"/>
              <a:t> </a:t>
            </a:r>
            <a:r>
              <a:rPr lang="ru-RU" dirty="0" err="1"/>
              <a:t>галузі</a:t>
            </a:r>
            <a:r>
              <a:rPr lang="ru-RU" dirty="0"/>
              <a:t> </a:t>
            </a:r>
            <a:r>
              <a:rPr lang="ru-RU" dirty="0" err="1"/>
              <a:t>чи</a:t>
            </a:r>
            <a:r>
              <a:rPr lang="ru-RU" dirty="0"/>
              <a:t> </a:t>
            </a:r>
            <a:r>
              <a:rPr lang="ru-RU" dirty="0" err="1"/>
              <a:t>юрисдикції</a:t>
            </a:r>
            <a:r>
              <a:rPr lang="ru-RU" dirty="0"/>
              <a:t>, де </a:t>
            </a:r>
            <a:r>
              <a:rPr lang="ru-RU" dirty="0" err="1"/>
              <a:t>передбачено</a:t>
            </a:r>
            <a:r>
              <a:rPr lang="ru-RU" dirty="0"/>
              <a:t> </a:t>
            </a:r>
            <a:r>
              <a:rPr lang="ru-RU" dirty="0" err="1"/>
              <a:t>впровадження</a:t>
            </a:r>
            <a:r>
              <a:rPr lang="ru-RU" dirty="0"/>
              <a:t> </a:t>
            </a:r>
            <a:r>
              <a:rPr lang="ru-RU" dirty="0" err="1"/>
              <a:t>проєкту</a:t>
            </a:r>
            <a:r>
              <a:rPr lang="ru-RU" dirty="0"/>
              <a:t> (</a:t>
            </a:r>
            <a:r>
              <a:rPr lang="ru-RU" dirty="0" err="1"/>
              <a:t>програми</a:t>
            </a:r>
            <a:r>
              <a:rPr lang="ru-RU" dirty="0"/>
              <a:t>) МТД, </a:t>
            </a:r>
            <a:r>
              <a:rPr lang="ru-RU" dirty="0" err="1"/>
              <a:t>що</a:t>
            </a:r>
            <a:r>
              <a:rPr lang="ru-RU" dirty="0"/>
              <a:t> </a:t>
            </a:r>
            <a:r>
              <a:rPr lang="ru-RU" dirty="0" err="1"/>
              <a:t>заінтересовані</a:t>
            </a:r>
            <a:r>
              <a:rPr lang="ru-RU" dirty="0"/>
              <a:t> в результатах </a:t>
            </a:r>
            <a:r>
              <a:rPr lang="ru-RU" dirty="0" err="1"/>
              <a:t>виконання</a:t>
            </a:r>
            <a:r>
              <a:rPr lang="ru-RU" dirty="0"/>
              <a:t> такого </a:t>
            </a:r>
            <a:r>
              <a:rPr lang="ru-RU" dirty="0" err="1"/>
              <a:t>проєкту</a:t>
            </a:r>
            <a:r>
              <a:rPr lang="ru-RU" dirty="0"/>
              <a:t> (</a:t>
            </a:r>
            <a:r>
              <a:rPr lang="ru-RU" dirty="0" err="1"/>
              <a:t>програми</a:t>
            </a:r>
            <a:r>
              <a:rPr lang="ru-RU" dirty="0"/>
              <a:t>).</a:t>
            </a:r>
            <a:endParaRPr lang="ru-UA" dirty="0"/>
          </a:p>
        </p:txBody>
      </p:sp>
      <p:sp>
        <p:nvSpPr>
          <p:cNvPr id="6" name="Дата 5">
            <a:extLst>
              <a:ext uri="{FF2B5EF4-FFF2-40B4-BE49-F238E27FC236}">
                <a16:creationId xmlns:a16="http://schemas.microsoft.com/office/drawing/2014/main" id="{20488869-8CBB-7C4D-8276-79ECB122694A}"/>
              </a:ext>
            </a:extLst>
          </p:cNvPr>
          <p:cNvSpPr>
            <a:spLocks noGrp="1"/>
          </p:cNvSpPr>
          <p:nvPr>
            <p:ph type="dt" sz="half" idx="10"/>
          </p:nvPr>
        </p:nvSpPr>
        <p:spPr/>
        <p:txBody>
          <a:bodyPr/>
          <a:lstStyle/>
          <a:p>
            <a:fld id="{8E7B2F4B-2806-A841-B94B-A5A16067B667}" type="datetime1">
              <a:rPr lang="ru-RU" smtClean="0"/>
              <a:t>10.10.2025</a:t>
            </a:fld>
            <a:endParaRPr lang="ru-UA"/>
          </a:p>
        </p:txBody>
      </p:sp>
      <p:sp>
        <p:nvSpPr>
          <p:cNvPr id="8" name="Нижний колонтитул 7">
            <a:extLst>
              <a:ext uri="{FF2B5EF4-FFF2-40B4-BE49-F238E27FC236}">
                <a16:creationId xmlns:a16="http://schemas.microsoft.com/office/drawing/2014/main" id="{65CB34B9-663F-1F43-BBFC-710F3E1E09A1}"/>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A66D7944-9894-664D-990C-27B2C040AB77}"/>
              </a:ext>
            </a:extLst>
          </p:cNvPr>
          <p:cNvSpPr>
            <a:spLocks noGrp="1"/>
          </p:cNvSpPr>
          <p:nvPr>
            <p:ph type="sldNum" sz="quarter" idx="12"/>
          </p:nvPr>
        </p:nvSpPr>
        <p:spPr/>
        <p:txBody>
          <a:bodyPr/>
          <a:lstStyle/>
          <a:p>
            <a:fld id="{F553EFBA-7824-AA44-BC0C-2574B54A2861}" type="slidenum">
              <a:rPr lang="ru-UA" smtClean="0"/>
              <a:t>64</a:t>
            </a:fld>
            <a:endParaRPr lang="ru-UA"/>
          </a:p>
        </p:txBody>
      </p:sp>
      <p:pic>
        <p:nvPicPr>
          <p:cNvPr id="5" name="Рисунок 4">
            <a:extLst>
              <a:ext uri="{FF2B5EF4-FFF2-40B4-BE49-F238E27FC236}">
                <a16:creationId xmlns:a16="http://schemas.microsoft.com/office/drawing/2014/main" id="{FF68A045-18ED-F75A-0E60-63D5A3222107}"/>
              </a:ext>
            </a:extLst>
          </p:cNvPr>
          <p:cNvPicPr>
            <a:picLocks noChangeAspect="1"/>
          </p:cNvPicPr>
          <p:nvPr/>
        </p:nvPicPr>
        <p:blipFill>
          <a:blip r:embed="rId2"/>
          <a:stretch>
            <a:fillRect/>
          </a:stretch>
        </p:blipFill>
        <p:spPr>
          <a:xfrm>
            <a:off x="1605777" y="3608126"/>
            <a:ext cx="4069730" cy="2568837"/>
          </a:xfrm>
          <a:prstGeom prst="rect">
            <a:avLst/>
          </a:prstGeom>
        </p:spPr>
      </p:pic>
    </p:spTree>
    <p:extLst>
      <p:ext uri="{BB962C8B-B14F-4D97-AF65-F5344CB8AC3E}">
        <p14:creationId xmlns:p14="http://schemas.microsoft.com/office/powerpoint/2010/main" val="2068062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8A8F389-0A3D-F052-704D-B8DB730A5DC0}"/>
              </a:ext>
            </a:extLst>
          </p:cNvPr>
          <p:cNvSpPr>
            <a:spLocks noGrp="1"/>
          </p:cNvSpPr>
          <p:nvPr>
            <p:ph idx="1"/>
          </p:nvPr>
        </p:nvSpPr>
        <p:spPr>
          <a:xfrm>
            <a:off x="838200" y="296883"/>
            <a:ext cx="10515600" cy="5880080"/>
          </a:xfrm>
        </p:spPr>
        <p:txBody>
          <a:bodyPr>
            <a:normAutofit/>
          </a:bodyPr>
          <a:lstStyle/>
          <a:p>
            <a:pPr algn="just"/>
            <a:r>
              <a:rPr lang="ru-RU" u="sng" dirty="0" err="1"/>
              <a:t>Залежно</a:t>
            </a:r>
            <a:r>
              <a:rPr lang="ru-RU" u="sng" dirty="0"/>
              <a:t> </a:t>
            </a:r>
            <a:r>
              <a:rPr lang="ru-RU" u="sng" dirty="0" err="1"/>
              <a:t>від</a:t>
            </a:r>
            <a:r>
              <a:rPr lang="ru-RU" u="sng" dirty="0"/>
              <a:t> </a:t>
            </a:r>
            <a:r>
              <a:rPr lang="ru-RU" u="sng" dirty="0" err="1"/>
              <a:t>рівня</a:t>
            </a:r>
            <a:r>
              <a:rPr lang="ru-RU" u="sng" dirty="0"/>
              <a:t> </a:t>
            </a:r>
            <a:r>
              <a:rPr lang="ru-RU" u="sng" dirty="0" err="1"/>
              <a:t>залучення</a:t>
            </a:r>
            <a:r>
              <a:rPr lang="ru-RU" u="sng" dirty="0"/>
              <a:t> </a:t>
            </a:r>
            <a:r>
              <a:rPr lang="ru-RU" u="sng" dirty="0" err="1"/>
              <a:t>реципієнта</a:t>
            </a:r>
            <a:r>
              <a:rPr lang="ru-RU" u="sng" dirty="0"/>
              <a:t> до </a:t>
            </a:r>
            <a:r>
              <a:rPr lang="ru-RU" u="sng" dirty="0" err="1"/>
              <a:t>реалізації</a:t>
            </a:r>
            <a:r>
              <a:rPr lang="ru-RU" u="sng" dirty="0"/>
              <a:t> </a:t>
            </a:r>
            <a:r>
              <a:rPr lang="ru-RU" u="sng" dirty="0" err="1"/>
              <a:t>відповідної</a:t>
            </a:r>
            <a:r>
              <a:rPr lang="ru-RU" u="sng" dirty="0"/>
              <a:t> </a:t>
            </a:r>
            <a:r>
              <a:rPr lang="ru-RU" u="sng" dirty="0" err="1"/>
              <a:t>програми</a:t>
            </a:r>
            <a:r>
              <a:rPr lang="ru-RU" u="sng" dirty="0"/>
              <a:t> </a:t>
            </a:r>
            <a:r>
              <a:rPr lang="ru-RU" u="sng" dirty="0" err="1"/>
              <a:t>чи</a:t>
            </a:r>
            <a:r>
              <a:rPr lang="ru-RU" u="sng" dirty="0"/>
              <a:t> </a:t>
            </a:r>
            <a:r>
              <a:rPr lang="ru-RU" u="sng" dirty="0" err="1"/>
              <a:t>проєкту</a:t>
            </a:r>
            <a:r>
              <a:rPr lang="ru-RU" u="sng" dirty="0"/>
              <a:t> МТД </a:t>
            </a:r>
            <a:r>
              <a:rPr lang="ru-RU" u="sng" dirty="0" err="1"/>
              <a:t>розрізняють</a:t>
            </a:r>
            <a:r>
              <a:rPr lang="ru-RU" u="sng" dirty="0"/>
              <a:t> </a:t>
            </a:r>
            <a:r>
              <a:rPr lang="ru-RU" u="sng" dirty="0" err="1"/>
              <a:t>такі</a:t>
            </a:r>
            <a:r>
              <a:rPr lang="ru-RU" u="sng" dirty="0"/>
              <a:t> </a:t>
            </a:r>
            <a:r>
              <a:rPr lang="ru-RU" u="sng" dirty="0" err="1"/>
              <a:t>її</a:t>
            </a:r>
            <a:r>
              <a:rPr lang="ru-RU" u="sng" dirty="0"/>
              <a:t> </a:t>
            </a:r>
            <a:r>
              <a:rPr lang="ru-RU" u="sng" dirty="0" err="1"/>
              <a:t>форми</a:t>
            </a:r>
            <a:r>
              <a:rPr lang="ru-RU" dirty="0"/>
              <a:t>: </a:t>
            </a:r>
          </a:p>
          <a:p>
            <a:pPr algn="just">
              <a:buFontTx/>
              <a:buChar char="-"/>
            </a:pPr>
            <a:r>
              <a:rPr lang="ru-RU" dirty="0" err="1"/>
              <a:t>технологічний</a:t>
            </a:r>
            <a:r>
              <a:rPr lang="ru-RU" dirty="0"/>
              <a:t> грант — </a:t>
            </a:r>
            <a:r>
              <a:rPr lang="ru-RU" dirty="0" err="1"/>
              <a:t>безоплатне</a:t>
            </a:r>
            <a:r>
              <a:rPr lang="ru-RU" dirty="0"/>
              <a:t> </a:t>
            </a:r>
            <a:r>
              <a:rPr lang="ru-RU" dirty="0" err="1"/>
              <a:t>передання</a:t>
            </a:r>
            <a:r>
              <a:rPr lang="ru-RU" dirty="0"/>
              <a:t> донором </a:t>
            </a:r>
            <a:r>
              <a:rPr lang="ru-RU" dirty="0" err="1"/>
              <a:t>реципієнту</a:t>
            </a:r>
            <a:r>
              <a:rPr lang="ru-RU" dirty="0"/>
              <a:t> </a:t>
            </a:r>
            <a:r>
              <a:rPr lang="ru-RU" dirty="0" err="1"/>
              <a:t>технологій</a:t>
            </a:r>
            <a:r>
              <a:rPr lang="ru-RU" dirty="0"/>
              <a:t>, </a:t>
            </a:r>
            <a:r>
              <a:rPr lang="ru-RU" dirty="0" err="1"/>
              <a:t>товарів</a:t>
            </a:r>
            <a:r>
              <a:rPr lang="ru-RU" dirty="0"/>
              <a:t> </a:t>
            </a:r>
            <a:r>
              <a:rPr lang="ru-RU" dirty="0" err="1"/>
              <a:t>або</a:t>
            </a:r>
            <a:r>
              <a:rPr lang="ru-RU" dirty="0"/>
              <a:t> </a:t>
            </a:r>
            <a:r>
              <a:rPr lang="ru-RU" dirty="0" err="1"/>
              <a:t>фінансових</a:t>
            </a:r>
            <a:r>
              <a:rPr lang="ru-RU" dirty="0"/>
              <a:t> </a:t>
            </a:r>
            <a:r>
              <a:rPr lang="ru-RU" dirty="0" err="1"/>
              <a:t>засобів</a:t>
            </a:r>
            <a:r>
              <a:rPr lang="ru-RU" dirty="0"/>
              <a:t>, а  </a:t>
            </a:r>
            <a:r>
              <a:rPr lang="ru-RU" dirty="0" err="1"/>
              <a:t>також</a:t>
            </a:r>
            <a:r>
              <a:rPr lang="ru-RU" dirty="0"/>
              <a:t> </a:t>
            </a:r>
            <a:r>
              <a:rPr lang="ru-RU" dirty="0" err="1"/>
              <a:t>розвиток</a:t>
            </a:r>
            <a:r>
              <a:rPr lang="ru-RU" dirty="0"/>
              <a:t> </a:t>
            </a:r>
            <a:r>
              <a:rPr lang="ru-RU" dirty="0" err="1"/>
              <a:t>людських</a:t>
            </a:r>
            <a:r>
              <a:rPr lang="ru-RU" dirty="0"/>
              <a:t> </a:t>
            </a:r>
            <a:r>
              <a:rPr lang="ru-RU" dirty="0" err="1"/>
              <a:t>ресурсів</a:t>
            </a:r>
            <a:r>
              <a:rPr lang="ru-RU" dirty="0"/>
              <a:t> </a:t>
            </a:r>
            <a:r>
              <a:rPr lang="ru-RU" dirty="0" err="1"/>
              <a:t>чи</a:t>
            </a:r>
            <a:r>
              <a:rPr lang="ru-RU" dirty="0"/>
              <a:t> </a:t>
            </a:r>
            <a:r>
              <a:rPr lang="ru-RU" dirty="0" err="1"/>
              <a:t>інституцій</a:t>
            </a:r>
            <a:r>
              <a:rPr lang="ru-RU" dirty="0"/>
              <a:t> без </a:t>
            </a:r>
            <a:r>
              <a:rPr lang="ru-RU" dirty="0" err="1"/>
              <a:t>участі</a:t>
            </a:r>
            <a:r>
              <a:rPr lang="ru-RU" dirty="0"/>
              <a:t> </a:t>
            </a:r>
            <a:r>
              <a:rPr lang="ru-RU" dirty="0" err="1"/>
              <a:t>реципієнта</a:t>
            </a:r>
            <a:r>
              <a:rPr lang="ru-RU" dirty="0"/>
              <a:t> у  </a:t>
            </a:r>
            <a:r>
              <a:rPr lang="ru-RU" dirty="0" err="1"/>
              <a:t>фінансуванні</a:t>
            </a:r>
            <a:r>
              <a:rPr lang="ru-RU" dirty="0"/>
              <a:t> </a:t>
            </a:r>
            <a:r>
              <a:rPr lang="ru-RU" dirty="0" err="1"/>
              <a:t>проєкту</a:t>
            </a:r>
            <a:r>
              <a:rPr lang="ru-RU" dirty="0"/>
              <a:t> (у такому </a:t>
            </a:r>
            <a:r>
              <a:rPr lang="ru-RU" dirty="0" err="1"/>
              <a:t>разі</a:t>
            </a:r>
            <a:r>
              <a:rPr lang="ru-RU" dirty="0"/>
              <a:t> </a:t>
            </a:r>
            <a:r>
              <a:rPr lang="ru-RU" dirty="0" err="1"/>
              <a:t>функції</a:t>
            </a:r>
            <a:r>
              <a:rPr lang="ru-RU" dirty="0"/>
              <a:t> </a:t>
            </a:r>
            <a:r>
              <a:rPr lang="ru-RU" dirty="0" err="1"/>
              <a:t>реципієнта</a:t>
            </a:r>
            <a:r>
              <a:rPr lang="ru-RU" dirty="0"/>
              <a:t> </a:t>
            </a:r>
            <a:r>
              <a:rPr lang="ru-RU" dirty="0" err="1"/>
              <a:t>зводяться</a:t>
            </a:r>
            <a:r>
              <a:rPr lang="ru-RU" dirty="0"/>
              <a:t> до </a:t>
            </a:r>
            <a:r>
              <a:rPr lang="ru-RU" dirty="0" err="1"/>
              <a:t>здійснення</a:t>
            </a:r>
            <a:r>
              <a:rPr lang="ru-RU" dirty="0"/>
              <a:t> </a:t>
            </a:r>
            <a:r>
              <a:rPr lang="ru-RU" dirty="0" err="1"/>
              <a:t>організаційних</a:t>
            </a:r>
            <a:r>
              <a:rPr lang="ru-RU" dirty="0"/>
              <a:t> </a:t>
            </a:r>
            <a:r>
              <a:rPr lang="ru-RU" dirty="0" err="1"/>
              <a:t>заходів</a:t>
            </a:r>
            <a:r>
              <a:rPr lang="ru-RU" dirty="0"/>
              <a:t>, </a:t>
            </a:r>
            <a:r>
              <a:rPr lang="ru-RU" dirty="0" err="1"/>
              <a:t>що</a:t>
            </a:r>
            <a:r>
              <a:rPr lang="ru-RU" dirty="0"/>
              <a:t> </a:t>
            </a:r>
            <a:r>
              <a:rPr lang="ru-RU" dirty="0" err="1"/>
              <a:t>мають</a:t>
            </a:r>
            <a:r>
              <a:rPr lang="ru-RU" dirty="0"/>
              <a:t> </a:t>
            </a:r>
            <a:r>
              <a:rPr lang="ru-RU" dirty="0" err="1"/>
              <a:t>забезпечити</a:t>
            </a:r>
            <a:r>
              <a:rPr lang="ru-RU" dirty="0"/>
              <a:t> </a:t>
            </a:r>
            <a:r>
              <a:rPr lang="ru-RU" dirty="0" err="1"/>
              <a:t>одержання</a:t>
            </a:r>
            <a:r>
              <a:rPr lang="ru-RU" dirty="0"/>
              <a:t> </a:t>
            </a:r>
            <a:r>
              <a:rPr lang="ru-RU" dirty="0" err="1"/>
              <a:t>відповідних</a:t>
            </a:r>
            <a:r>
              <a:rPr lang="ru-RU" dirty="0"/>
              <a:t> </a:t>
            </a:r>
            <a:r>
              <a:rPr lang="ru-RU" dirty="0" err="1"/>
              <a:t>ресурсів</a:t>
            </a:r>
            <a:r>
              <a:rPr lang="ru-RU" dirty="0"/>
              <a:t> МТД); </a:t>
            </a:r>
          </a:p>
          <a:p>
            <a:pPr algn="just">
              <a:buFontTx/>
              <a:buChar char="-"/>
            </a:pPr>
            <a:r>
              <a:rPr lang="ru-RU" dirty="0"/>
              <a:t> грант на </a:t>
            </a:r>
            <a:r>
              <a:rPr lang="ru-RU" dirty="0" err="1"/>
              <a:t>умовах</a:t>
            </a:r>
            <a:r>
              <a:rPr lang="ru-RU" dirty="0"/>
              <a:t> </a:t>
            </a:r>
            <a:r>
              <a:rPr lang="ru-RU" dirty="0" err="1"/>
              <a:t>співфінансування</a:t>
            </a:r>
            <a:r>
              <a:rPr lang="ru-RU" dirty="0"/>
              <a:t>, </a:t>
            </a:r>
            <a:r>
              <a:rPr lang="ru-RU" dirty="0" err="1"/>
              <a:t>який</a:t>
            </a:r>
            <a:r>
              <a:rPr lang="ru-RU" dirty="0"/>
              <a:t> </a:t>
            </a:r>
            <a:r>
              <a:rPr lang="ru-RU" dirty="0" err="1"/>
              <a:t>передбачає</a:t>
            </a:r>
            <a:r>
              <a:rPr lang="ru-RU" dirty="0"/>
              <a:t> участь </a:t>
            </a:r>
            <a:r>
              <a:rPr lang="ru-RU" dirty="0" err="1"/>
              <a:t>реципієнта</a:t>
            </a:r>
            <a:r>
              <a:rPr lang="ru-RU" dirty="0"/>
              <a:t> не </a:t>
            </a:r>
            <a:r>
              <a:rPr lang="ru-RU" dirty="0" err="1"/>
              <a:t>тільки</a:t>
            </a:r>
            <a:r>
              <a:rPr lang="ru-RU" dirty="0"/>
              <a:t> в </a:t>
            </a:r>
            <a:r>
              <a:rPr lang="ru-RU" dirty="0" err="1"/>
              <a:t>організації</a:t>
            </a:r>
            <a:r>
              <a:rPr lang="ru-RU" dirty="0"/>
              <a:t>, а й у </a:t>
            </a:r>
            <a:r>
              <a:rPr lang="ru-RU" dirty="0" err="1"/>
              <a:t>фінансуванні</a:t>
            </a:r>
            <a:r>
              <a:rPr lang="ru-RU" dirty="0"/>
              <a:t> </a:t>
            </a:r>
            <a:r>
              <a:rPr lang="ru-RU" dirty="0" err="1"/>
              <a:t>передбачених</a:t>
            </a:r>
            <a:r>
              <a:rPr lang="ru-RU" dirty="0"/>
              <a:t> </a:t>
            </a:r>
            <a:r>
              <a:rPr lang="ru-RU" dirty="0" err="1"/>
              <a:t>проєктом</a:t>
            </a:r>
            <a:r>
              <a:rPr lang="ru-RU" dirty="0"/>
              <a:t> </a:t>
            </a:r>
            <a:r>
              <a:rPr lang="ru-RU" dirty="0" err="1"/>
              <a:t>заходів</a:t>
            </a:r>
            <a:r>
              <a:rPr lang="ru-RU" dirty="0"/>
              <a:t> (</a:t>
            </a:r>
            <a:r>
              <a:rPr lang="ru-RU" dirty="0" err="1"/>
              <a:t>залежно</a:t>
            </a:r>
            <a:r>
              <a:rPr lang="ru-RU" dirty="0"/>
              <a:t> </a:t>
            </a:r>
            <a:r>
              <a:rPr lang="ru-RU" dirty="0" err="1"/>
              <a:t>від</a:t>
            </a:r>
            <a:r>
              <a:rPr lang="ru-RU" dirty="0"/>
              <a:t> умов </a:t>
            </a:r>
            <a:r>
              <a:rPr lang="ru-RU" dirty="0" err="1"/>
              <a:t>надання</a:t>
            </a:r>
            <a:r>
              <a:rPr lang="ru-RU" dirty="0"/>
              <a:t> </a:t>
            </a:r>
            <a:r>
              <a:rPr lang="ru-RU" dirty="0" err="1"/>
              <a:t>допомоги</a:t>
            </a:r>
            <a:r>
              <a:rPr lang="ru-RU" dirty="0"/>
              <a:t> </a:t>
            </a:r>
            <a:r>
              <a:rPr lang="ru-RU" dirty="0" err="1"/>
              <a:t>частка</a:t>
            </a:r>
            <a:r>
              <a:rPr lang="ru-RU" dirty="0"/>
              <a:t> </a:t>
            </a:r>
            <a:r>
              <a:rPr lang="ru-RU" dirty="0" err="1"/>
              <a:t>реципієнта</a:t>
            </a:r>
            <a:r>
              <a:rPr lang="ru-RU" dirty="0"/>
              <a:t> </a:t>
            </a:r>
            <a:r>
              <a:rPr lang="ru-RU" dirty="0" err="1"/>
              <a:t>зазвичай</a:t>
            </a:r>
            <a:r>
              <a:rPr lang="ru-RU" dirty="0"/>
              <a:t> становить </a:t>
            </a:r>
            <a:r>
              <a:rPr lang="ru-RU" dirty="0" err="1"/>
              <a:t>від</a:t>
            </a:r>
            <a:r>
              <a:rPr lang="ru-RU" dirty="0"/>
              <a:t> 10 до 50% та </a:t>
            </a:r>
            <a:r>
              <a:rPr lang="ru-RU" dirty="0" err="1"/>
              <a:t>може</a:t>
            </a:r>
            <a:r>
              <a:rPr lang="ru-RU" dirty="0"/>
              <a:t> бути </a:t>
            </a:r>
            <a:r>
              <a:rPr lang="ru-RU" dirty="0" err="1"/>
              <a:t>надана</a:t>
            </a:r>
            <a:r>
              <a:rPr lang="ru-RU" dirty="0"/>
              <a:t> і в </a:t>
            </a:r>
            <a:r>
              <a:rPr lang="ru-RU" dirty="0" err="1"/>
              <a:t>грошовій</a:t>
            </a:r>
            <a:r>
              <a:rPr lang="ru-RU" dirty="0"/>
              <a:t>, і в </a:t>
            </a:r>
            <a:r>
              <a:rPr lang="ru-RU" dirty="0" err="1"/>
              <a:t>натуральній</a:t>
            </a:r>
            <a:r>
              <a:rPr lang="ru-RU" dirty="0"/>
              <a:t> </a:t>
            </a:r>
            <a:r>
              <a:rPr lang="ru-RU" dirty="0" err="1"/>
              <a:t>формі</a:t>
            </a:r>
            <a:r>
              <a:rPr lang="ru-RU" dirty="0"/>
              <a:t> — у </a:t>
            </a:r>
            <a:r>
              <a:rPr lang="ru-RU" dirty="0" err="1"/>
              <a:t>вигляді</a:t>
            </a:r>
            <a:r>
              <a:rPr lang="ru-RU" dirty="0"/>
              <a:t> </a:t>
            </a:r>
            <a:r>
              <a:rPr lang="ru-RU" dirty="0" err="1"/>
              <a:t>користування</a:t>
            </a:r>
            <a:r>
              <a:rPr lang="ru-RU" dirty="0"/>
              <a:t> </a:t>
            </a:r>
            <a:r>
              <a:rPr lang="ru-RU" dirty="0" err="1"/>
              <a:t>приміщеннями</a:t>
            </a:r>
            <a:r>
              <a:rPr lang="ru-RU" dirty="0"/>
              <a:t>, </a:t>
            </a:r>
            <a:r>
              <a:rPr lang="ru-RU" dirty="0" err="1"/>
              <a:t>робочого</a:t>
            </a:r>
            <a:r>
              <a:rPr lang="ru-RU" dirty="0"/>
              <a:t> часу </a:t>
            </a:r>
            <a:r>
              <a:rPr lang="ru-RU" dirty="0" err="1"/>
              <a:t>працівників</a:t>
            </a:r>
            <a:r>
              <a:rPr lang="ru-RU" dirty="0"/>
              <a:t> </a:t>
            </a:r>
            <a:r>
              <a:rPr lang="ru-RU" dirty="0" err="1"/>
              <a:t>тощо</a:t>
            </a:r>
            <a:r>
              <a:rPr lang="ru-RU" dirty="0"/>
              <a:t>).</a:t>
            </a:r>
            <a:endParaRPr lang="ru-UA" dirty="0"/>
          </a:p>
        </p:txBody>
      </p:sp>
      <p:sp>
        <p:nvSpPr>
          <p:cNvPr id="6" name="Дата 5">
            <a:extLst>
              <a:ext uri="{FF2B5EF4-FFF2-40B4-BE49-F238E27FC236}">
                <a16:creationId xmlns:a16="http://schemas.microsoft.com/office/drawing/2014/main" id="{5E40E2CA-D383-B24E-8E8A-8F62F21F48C6}"/>
              </a:ext>
            </a:extLst>
          </p:cNvPr>
          <p:cNvSpPr>
            <a:spLocks noGrp="1"/>
          </p:cNvSpPr>
          <p:nvPr>
            <p:ph type="dt" sz="half" idx="10"/>
          </p:nvPr>
        </p:nvSpPr>
        <p:spPr/>
        <p:txBody>
          <a:bodyPr/>
          <a:lstStyle/>
          <a:p>
            <a:fld id="{C40ECCD5-6481-3647-9D6F-2CBBA40FF6EE}" type="datetime1">
              <a:rPr lang="ru-RU" smtClean="0"/>
              <a:t>10.10.2025</a:t>
            </a:fld>
            <a:endParaRPr lang="ru-UA"/>
          </a:p>
        </p:txBody>
      </p:sp>
      <p:sp>
        <p:nvSpPr>
          <p:cNvPr id="8" name="Нижний колонтитул 7">
            <a:extLst>
              <a:ext uri="{FF2B5EF4-FFF2-40B4-BE49-F238E27FC236}">
                <a16:creationId xmlns:a16="http://schemas.microsoft.com/office/drawing/2014/main" id="{524EBDDE-57E5-0F43-BAA7-CCB3DA46663A}"/>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598CBC17-2844-5246-9D31-D42751C38210}"/>
              </a:ext>
            </a:extLst>
          </p:cNvPr>
          <p:cNvSpPr>
            <a:spLocks noGrp="1"/>
          </p:cNvSpPr>
          <p:nvPr>
            <p:ph type="sldNum" sz="quarter" idx="12"/>
          </p:nvPr>
        </p:nvSpPr>
        <p:spPr/>
        <p:txBody>
          <a:bodyPr/>
          <a:lstStyle/>
          <a:p>
            <a:fld id="{F553EFBA-7824-AA44-BC0C-2574B54A2861}" type="slidenum">
              <a:rPr lang="ru-UA" smtClean="0"/>
              <a:t>65</a:t>
            </a:fld>
            <a:endParaRPr lang="ru-UA"/>
          </a:p>
        </p:txBody>
      </p:sp>
      <p:pic>
        <p:nvPicPr>
          <p:cNvPr id="5" name="Рисунок 4">
            <a:extLst>
              <a:ext uri="{FF2B5EF4-FFF2-40B4-BE49-F238E27FC236}">
                <a16:creationId xmlns:a16="http://schemas.microsoft.com/office/drawing/2014/main" id="{3B336A9B-B592-724E-CBEF-333E3DAC6489}"/>
              </a:ext>
            </a:extLst>
          </p:cNvPr>
          <p:cNvPicPr>
            <a:picLocks noChangeAspect="1"/>
          </p:cNvPicPr>
          <p:nvPr/>
        </p:nvPicPr>
        <p:blipFill>
          <a:blip r:embed="rId2"/>
          <a:stretch>
            <a:fillRect/>
          </a:stretch>
        </p:blipFill>
        <p:spPr>
          <a:xfrm>
            <a:off x="3616000" y="3585118"/>
            <a:ext cx="4959999" cy="2975999"/>
          </a:xfrm>
          <a:prstGeom prst="rect">
            <a:avLst/>
          </a:prstGeom>
        </p:spPr>
      </p:pic>
    </p:spTree>
    <p:extLst>
      <p:ext uri="{BB962C8B-B14F-4D97-AF65-F5344CB8AC3E}">
        <p14:creationId xmlns:p14="http://schemas.microsoft.com/office/powerpoint/2010/main" val="3109212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8BC1B6-B639-27F9-A5FE-DA1CD59E9E00}"/>
              </a:ext>
            </a:extLst>
          </p:cNvPr>
          <p:cNvSpPr>
            <a:spLocks noGrp="1"/>
          </p:cNvSpPr>
          <p:nvPr>
            <p:ph type="title"/>
          </p:nvPr>
        </p:nvSpPr>
        <p:spPr/>
        <p:txBody>
          <a:bodyPr/>
          <a:lstStyle/>
          <a:p>
            <a:r>
              <a:rPr lang="ru-RU" b="1" dirty="0" err="1">
                <a:solidFill>
                  <a:srgbClr val="00B050"/>
                </a:solidFill>
                <a:latin typeface="Times New Roman" panose="02020603050405020304" pitchFamily="18" charset="0"/>
                <a:cs typeface="Times New Roman" panose="02020603050405020304" pitchFamily="18" charset="0"/>
              </a:rPr>
              <a:t>Переваги</a:t>
            </a:r>
            <a:r>
              <a:rPr lang="ru-RU" b="1" dirty="0">
                <a:solidFill>
                  <a:srgbClr val="00B050"/>
                </a:solidFill>
                <a:latin typeface="Times New Roman" panose="02020603050405020304" pitchFamily="18" charset="0"/>
                <a:cs typeface="Times New Roman" panose="02020603050405020304" pitchFamily="18" charset="0"/>
              </a:rPr>
              <a:t> й </a:t>
            </a:r>
            <a:r>
              <a:rPr lang="ru-RU" b="1" dirty="0" err="1">
                <a:solidFill>
                  <a:srgbClr val="00B050"/>
                </a:solidFill>
                <a:latin typeface="Times New Roman" panose="02020603050405020304" pitchFamily="18" charset="0"/>
                <a:cs typeface="Times New Roman" panose="02020603050405020304" pitchFamily="18" charset="0"/>
              </a:rPr>
              <a:t>обмеження</a:t>
            </a:r>
            <a:endParaRPr lang="ru-UA" b="1" dirty="0">
              <a:solidFill>
                <a:srgbClr val="00B050"/>
              </a:solidFill>
              <a:latin typeface="Times New Roman" panose="02020603050405020304" pitchFamily="18" charset="0"/>
              <a:cs typeface="Times New Roman" panose="02020603050405020304" pitchFamily="18" charset="0"/>
            </a:endParaRPr>
          </a:p>
        </p:txBody>
      </p:sp>
      <p:sp>
        <p:nvSpPr>
          <p:cNvPr id="6" name="Дата 5">
            <a:extLst>
              <a:ext uri="{FF2B5EF4-FFF2-40B4-BE49-F238E27FC236}">
                <a16:creationId xmlns:a16="http://schemas.microsoft.com/office/drawing/2014/main" id="{86BBAF1E-E48F-B044-9C8B-1D763C2DB2EC}"/>
              </a:ext>
            </a:extLst>
          </p:cNvPr>
          <p:cNvSpPr>
            <a:spLocks noGrp="1"/>
          </p:cNvSpPr>
          <p:nvPr>
            <p:ph type="dt" sz="half" idx="10"/>
          </p:nvPr>
        </p:nvSpPr>
        <p:spPr/>
        <p:txBody>
          <a:bodyPr/>
          <a:lstStyle/>
          <a:p>
            <a:fld id="{9F5FDC04-564C-304D-9CB6-6A6D8E3F6FEF}" type="datetime1">
              <a:rPr lang="ru-RU" smtClean="0"/>
              <a:t>10.10.2025</a:t>
            </a:fld>
            <a:endParaRPr lang="ru-UA"/>
          </a:p>
        </p:txBody>
      </p:sp>
      <p:sp>
        <p:nvSpPr>
          <p:cNvPr id="8" name="Нижний колонтитул 7">
            <a:extLst>
              <a:ext uri="{FF2B5EF4-FFF2-40B4-BE49-F238E27FC236}">
                <a16:creationId xmlns:a16="http://schemas.microsoft.com/office/drawing/2014/main" id="{BDFE7ED1-9940-1549-914C-EB5D861B56D4}"/>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AD37A4AB-A595-5B43-A482-E7204CFD225C}"/>
              </a:ext>
            </a:extLst>
          </p:cNvPr>
          <p:cNvSpPr>
            <a:spLocks noGrp="1"/>
          </p:cNvSpPr>
          <p:nvPr>
            <p:ph type="sldNum" sz="quarter" idx="12"/>
          </p:nvPr>
        </p:nvSpPr>
        <p:spPr/>
        <p:txBody>
          <a:bodyPr/>
          <a:lstStyle/>
          <a:p>
            <a:fld id="{F553EFBA-7824-AA44-BC0C-2574B54A2861}" type="slidenum">
              <a:rPr lang="ru-UA" smtClean="0"/>
              <a:t>66</a:t>
            </a:fld>
            <a:endParaRPr lang="ru-UA"/>
          </a:p>
        </p:txBody>
      </p:sp>
      <p:pic>
        <p:nvPicPr>
          <p:cNvPr id="4" name="Рисунок 3">
            <a:extLst>
              <a:ext uri="{FF2B5EF4-FFF2-40B4-BE49-F238E27FC236}">
                <a16:creationId xmlns:a16="http://schemas.microsoft.com/office/drawing/2014/main" id="{5FA2DA2D-DC45-4F4E-3CBF-7CEDC9DA3A89}"/>
              </a:ext>
            </a:extLst>
          </p:cNvPr>
          <p:cNvPicPr>
            <a:picLocks noChangeAspect="1"/>
          </p:cNvPicPr>
          <p:nvPr/>
        </p:nvPicPr>
        <p:blipFill>
          <a:blip r:embed="rId2"/>
          <a:stretch>
            <a:fillRect/>
          </a:stretch>
        </p:blipFill>
        <p:spPr>
          <a:xfrm>
            <a:off x="838200" y="2180441"/>
            <a:ext cx="9915851" cy="3044701"/>
          </a:xfrm>
          <a:prstGeom prst="rect">
            <a:avLst/>
          </a:prstGeom>
        </p:spPr>
      </p:pic>
    </p:spTree>
    <p:extLst>
      <p:ext uri="{BB962C8B-B14F-4D97-AF65-F5344CB8AC3E}">
        <p14:creationId xmlns:p14="http://schemas.microsoft.com/office/powerpoint/2010/main" val="201298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F1B1CA4-381E-97DF-8F53-E440825C785C}"/>
              </a:ext>
            </a:extLst>
          </p:cNvPr>
          <p:cNvPicPr>
            <a:picLocks noChangeAspect="1"/>
          </p:cNvPicPr>
          <p:nvPr/>
        </p:nvPicPr>
        <p:blipFill>
          <a:blip r:embed="rId2"/>
          <a:stretch>
            <a:fillRect/>
          </a:stretch>
        </p:blipFill>
        <p:spPr>
          <a:xfrm>
            <a:off x="1876301" y="382018"/>
            <a:ext cx="7992918" cy="4726103"/>
          </a:xfrm>
          <a:prstGeom prst="rect">
            <a:avLst/>
          </a:prstGeom>
        </p:spPr>
      </p:pic>
      <p:sp>
        <p:nvSpPr>
          <p:cNvPr id="5" name="Дата 4">
            <a:extLst>
              <a:ext uri="{FF2B5EF4-FFF2-40B4-BE49-F238E27FC236}">
                <a16:creationId xmlns:a16="http://schemas.microsoft.com/office/drawing/2014/main" id="{0D7119ED-EBDC-084F-8172-6B239CED954F}"/>
              </a:ext>
            </a:extLst>
          </p:cNvPr>
          <p:cNvSpPr>
            <a:spLocks noGrp="1"/>
          </p:cNvSpPr>
          <p:nvPr>
            <p:ph type="dt" sz="half" idx="10"/>
          </p:nvPr>
        </p:nvSpPr>
        <p:spPr/>
        <p:txBody>
          <a:bodyPr/>
          <a:lstStyle/>
          <a:p>
            <a:fld id="{C1012F41-4B48-6048-8780-193DDBE65FE6}" type="datetime1">
              <a:rPr lang="ru-RU" smtClean="0"/>
              <a:t>10.10.2025</a:t>
            </a:fld>
            <a:endParaRPr lang="ru-UA"/>
          </a:p>
        </p:txBody>
      </p:sp>
      <p:sp>
        <p:nvSpPr>
          <p:cNvPr id="7" name="Нижний колонтитул 6">
            <a:extLst>
              <a:ext uri="{FF2B5EF4-FFF2-40B4-BE49-F238E27FC236}">
                <a16:creationId xmlns:a16="http://schemas.microsoft.com/office/drawing/2014/main" id="{0E07A475-47F3-1E4F-9DAA-56DEE1F1EA5A}"/>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444F5D0C-59FC-D048-942A-F3CEE20B6139}"/>
              </a:ext>
            </a:extLst>
          </p:cNvPr>
          <p:cNvSpPr>
            <a:spLocks noGrp="1"/>
          </p:cNvSpPr>
          <p:nvPr>
            <p:ph type="sldNum" sz="quarter" idx="12"/>
          </p:nvPr>
        </p:nvSpPr>
        <p:spPr/>
        <p:txBody>
          <a:bodyPr/>
          <a:lstStyle/>
          <a:p>
            <a:fld id="{F553EFBA-7824-AA44-BC0C-2574B54A2861}" type="slidenum">
              <a:rPr lang="ru-UA" smtClean="0"/>
              <a:t>67</a:t>
            </a:fld>
            <a:endParaRPr lang="ru-UA"/>
          </a:p>
        </p:txBody>
      </p:sp>
    </p:spTree>
    <p:extLst>
      <p:ext uri="{BB962C8B-B14F-4D97-AF65-F5344CB8AC3E}">
        <p14:creationId xmlns:p14="http://schemas.microsoft.com/office/powerpoint/2010/main" val="2615462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3B074FC-7DFE-CE00-08C5-64ACDDA56283}"/>
              </a:ext>
            </a:extLst>
          </p:cNvPr>
          <p:cNvSpPr>
            <a:spLocks noGrp="1"/>
          </p:cNvSpPr>
          <p:nvPr>
            <p:ph idx="1"/>
          </p:nvPr>
        </p:nvSpPr>
        <p:spPr>
          <a:xfrm>
            <a:off x="838200" y="332509"/>
            <a:ext cx="10515600" cy="5844454"/>
          </a:xfrm>
        </p:spPr>
        <p:txBody>
          <a:bodyPr/>
          <a:lstStyle/>
          <a:p>
            <a:r>
              <a:rPr lang="ru-RU" dirty="0" err="1"/>
              <a:t>Найбільшим</a:t>
            </a:r>
            <a:r>
              <a:rPr lang="ru-RU" dirty="0"/>
              <a:t> донором для </a:t>
            </a:r>
            <a:r>
              <a:rPr lang="ru-RU" dirty="0" err="1"/>
              <a:t>України</a:t>
            </a:r>
            <a:r>
              <a:rPr lang="ru-RU" dirty="0"/>
              <a:t> в 90-х роках </a:t>
            </a:r>
            <a:r>
              <a:rPr lang="en" dirty="0"/>
              <a:t>XX </a:t>
            </a:r>
            <a:r>
              <a:rPr lang="ru-RU" dirty="0" err="1"/>
              <a:t>століття</a:t>
            </a:r>
            <a:r>
              <a:rPr lang="ru-RU" dirty="0"/>
              <a:t> та на початку 2000-х </a:t>
            </a:r>
            <a:r>
              <a:rPr lang="ru-RU" dirty="0" err="1"/>
              <a:t>років</a:t>
            </a:r>
            <a:r>
              <a:rPr lang="ru-RU" dirty="0"/>
              <a:t> </a:t>
            </a:r>
            <a:r>
              <a:rPr lang="ru-RU" dirty="0" err="1"/>
              <a:t>були</a:t>
            </a:r>
            <a:r>
              <a:rPr lang="ru-RU" dirty="0"/>
              <a:t> США, </a:t>
            </a:r>
            <a:r>
              <a:rPr lang="ru-RU" dirty="0" err="1"/>
              <a:t>однак</a:t>
            </a:r>
            <a:r>
              <a:rPr lang="ru-RU" dirty="0"/>
              <a:t> з початку 2000-х </a:t>
            </a:r>
            <a:r>
              <a:rPr lang="ru-RU" dirty="0" err="1"/>
              <a:t>років</a:t>
            </a:r>
            <a:r>
              <a:rPr lang="ru-RU" dirty="0"/>
              <a:t> </a:t>
            </a:r>
            <a:r>
              <a:rPr lang="ru-RU" dirty="0" err="1"/>
              <a:t>це</a:t>
            </a:r>
            <a:r>
              <a:rPr lang="ru-RU" dirty="0"/>
              <a:t> </a:t>
            </a:r>
            <a:r>
              <a:rPr lang="ru-RU" dirty="0" err="1"/>
              <a:t>місце</a:t>
            </a:r>
            <a:r>
              <a:rPr lang="ru-RU" dirty="0"/>
              <a:t> </a:t>
            </a:r>
            <a:r>
              <a:rPr lang="ru-RU" dirty="0" err="1"/>
              <a:t>поступово</a:t>
            </a:r>
            <a:r>
              <a:rPr lang="ru-RU" dirty="0"/>
              <a:t> </a:t>
            </a:r>
            <a:r>
              <a:rPr lang="ru-RU" dirty="0" err="1"/>
              <a:t>займає</a:t>
            </a:r>
            <a:r>
              <a:rPr lang="ru-RU" dirty="0"/>
              <a:t> ЄС </a:t>
            </a:r>
          </a:p>
          <a:p>
            <a:endParaRPr lang="ru-RU" dirty="0"/>
          </a:p>
          <a:p>
            <a:r>
              <a:rPr lang="ru-RU" dirty="0" err="1"/>
              <a:t>Розміри</a:t>
            </a:r>
            <a:r>
              <a:rPr lang="ru-RU" dirty="0"/>
              <a:t> </a:t>
            </a:r>
            <a:r>
              <a:rPr lang="ru-RU" dirty="0" err="1"/>
              <a:t>фінансової</a:t>
            </a:r>
            <a:r>
              <a:rPr lang="ru-RU" dirty="0"/>
              <a:t> </a:t>
            </a:r>
            <a:r>
              <a:rPr lang="ru-RU" dirty="0" err="1"/>
              <a:t>підтримки</a:t>
            </a:r>
            <a:r>
              <a:rPr lang="ru-RU" dirty="0"/>
              <a:t>, </a:t>
            </a:r>
            <a:r>
              <a:rPr lang="ru-RU" dirty="0" err="1"/>
              <a:t>наданої</a:t>
            </a:r>
            <a:r>
              <a:rPr lang="ru-RU" dirty="0"/>
              <a:t> ЄС, з  1991 року </a:t>
            </a:r>
            <a:r>
              <a:rPr lang="ru-RU" dirty="0" err="1"/>
              <a:t>становлять</a:t>
            </a:r>
            <a:r>
              <a:rPr lang="ru-RU" dirty="0"/>
              <a:t> </a:t>
            </a:r>
            <a:r>
              <a:rPr lang="ru-RU" dirty="0" err="1"/>
              <a:t>понад</a:t>
            </a:r>
            <a:r>
              <a:rPr lang="ru-RU" dirty="0"/>
              <a:t> 3,5 млрд </a:t>
            </a:r>
            <a:r>
              <a:rPr lang="ru-RU" dirty="0" err="1"/>
              <a:t>євро</a:t>
            </a:r>
            <a:r>
              <a:rPr lang="ru-RU" dirty="0"/>
              <a:t>. </a:t>
            </a:r>
          </a:p>
          <a:p>
            <a:r>
              <a:rPr lang="ru-RU" dirty="0"/>
              <a:t>За </a:t>
            </a:r>
            <a:r>
              <a:rPr lang="ru-RU" dirty="0" err="1"/>
              <a:t>даними</a:t>
            </a:r>
            <a:r>
              <a:rPr lang="ru-RU" dirty="0"/>
              <a:t> ОЕСР, </a:t>
            </a:r>
            <a:r>
              <a:rPr lang="ru-RU" dirty="0" err="1"/>
              <a:t>грантове</a:t>
            </a:r>
            <a:r>
              <a:rPr lang="ru-RU" dirty="0"/>
              <a:t> </a:t>
            </a:r>
            <a:r>
              <a:rPr lang="ru-RU" dirty="0" err="1"/>
              <a:t>фінансування</a:t>
            </a:r>
            <a:r>
              <a:rPr lang="ru-RU" dirty="0"/>
              <a:t> </a:t>
            </a:r>
            <a:r>
              <a:rPr lang="ru-RU" dirty="0" err="1"/>
              <a:t>України</a:t>
            </a:r>
            <a:r>
              <a:rPr lang="ru-RU" dirty="0"/>
              <a:t> з боку ЄС у 2014 - 2016 роках становило 848 млн </a:t>
            </a:r>
            <a:r>
              <a:rPr lang="ru-RU" dirty="0" err="1"/>
              <a:t>євро</a:t>
            </a:r>
            <a:r>
              <a:rPr lang="ru-RU" dirty="0"/>
              <a:t>. </a:t>
            </a:r>
          </a:p>
          <a:p>
            <a:r>
              <a:rPr lang="ru-RU" dirty="0" err="1"/>
              <a:t>Дані</a:t>
            </a:r>
            <a:r>
              <a:rPr lang="ru-RU" dirty="0"/>
              <a:t> ЄС </a:t>
            </a:r>
            <a:r>
              <a:rPr lang="ru-RU" dirty="0" err="1"/>
              <a:t>вказують</a:t>
            </a:r>
            <a:r>
              <a:rPr lang="ru-RU" dirty="0"/>
              <a:t>, </a:t>
            </a:r>
            <a:r>
              <a:rPr lang="ru-RU" dirty="0" err="1"/>
              <a:t>що</a:t>
            </a:r>
            <a:r>
              <a:rPr lang="ru-RU" dirty="0"/>
              <a:t> </a:t>
            </a:r>
            <a:r>
              <a:rPr lang="ru-RU" dirty="0" err="1"/>
              <a:t>витрати</a:t>
            </a:r>
            <a:r>
              <a:rPr lang="ru-RU" dirty="0"/>
              <a:t> на </a:t>
            </a:r>
            <a:r>
              <a:rPr lang="ru-RU" dirty="0" err="1"/>
              <a:t>проекти</a:t>
            </a:r>
            <a:r>
              <a:rPr lang="ru-RU" dirty="0"/>
              <a:t>, </a:t>
            </a:r>
            <a:r>
              <a:rPr lang="ru-RU" dirty="0" err="1"/>
              <a:t>розпочаті</a:t>
            </a:r>
            <a:r>
              <a:rPr lang="ru-RU" dirty="0"/>
              <a:t> у 2014 – 2018 роках, становили 1 161 млн </a:t>
            </a:r>
            <a:r>
              <a:rPr lang="ru-RU" dirty="0" err="1"/>
              <a:t>євро</a:t>
            </a:r>
            <a:r>
              <a:rPr lang="ru-RU" dirty="0"/>
              <a:t> станом на </a:t>
            </a:r>
            <a:r>
              <a:rPr lang="ru-RU" dirty="0" err="1"/>
              <a:t>квітень</a:t>
            </a:r>
            <a:r>
              <a:rPr lang="ru-RU" dirty="0"/>
              <a:t> 2018 року (за </a:t>
            </a:r>
            <a:r>
              <a:rPr lang="ru-RU" dirty="0" err="1"/>
              <a:t>винятком</a:t>
            </a:r>
            <a:r>
              <a:rPr lang="ru-RU" dirty="0"/>
              <a:t> </a:t>
            </a:r>
            <a:r>
              <a:rPr lang="ru-RU" dirty="0" err="1"/>
              <a:t>гуманітарної</a:t>
            </a:r>
            <a:r>
              <a:rPr lang="ru-RU" dirty="0"/>
              <a:t> </a:t>
            </a:r>
            <a:r>
              <a:rPr lang="ru-RU" dirty="0" err="1"/>
              <a:t>допомоги</a:t>
            </a:r>
            <a:r>
              <a:rPr lang="ru-RU" dirty="0"/>
              <a:t>).</a:t>
            </a:r>
            <a:endParaRPr lang="ru-UA" dirty="0"/>
          </a:p>
        </p:txBody>
      </p:sp>
      <p:sp>
        <p:nvSpPr>
          <p:cNvPr id="6" name="Дата 5">
            <a:extLst>
              <a:ext uri="{FF2B5EF4-FFF2-40B4-BE49-F238E27FC236}">
                <a16:creationId xmlns:a16="http://schemas.microsoft.com/office/drawing/2014/main" id="{AC736A12-E234-6042-8706-299AEE116DD4}"/>
              </a:ext>
            </a:extLst>
          </p:cNvPr>
          <p:cNvSpPr>
            <a:spLocks noGrp="1"/>
          </p:cNvSpPr>
          <p:nvPr>
            <p:ph type="dt" sz="half" idx="10"/>
          </p:nvPr>
        </p:nvSpPr>
        <p:spPr/>
        <p:txBody>
          <a:bodyPr/>
          <a:lstStyle/>
          <a:p>
            <a:fld id="{D316990B-D6C6-414E-84F8-A5BD072D3CC6}" type="datetime1">
              <a:rPr lang="ru-RU" smtClean="0"/>
              <a:t>10.10.2025</a:t>
            </a:fld>
            <a:endParaRPr lang="ru-UA"/>
          </a:p>
        </p:txBody>
      </p:sp>
      <p:sp>
        <p:nvSpPr>
          <p:cNvPr id="8" name="Нижний колонтитул 7">
            <a:extLst>
              <a:ext uri="{FF2B5EF4-FFF2-40B4-BE49-F238E27FC236}">
                <a16:creationId xmlns:a16="http://schemas.microsoft.com/office/drawing/2014/main" id="{50B08674-0D88-394D-971D-CD2E07173B58}"/>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40DE15EB-ADB7-6E4B-A78D-2E1CE23CE7B8}"/>
              </a:ext>
            </a:extLst>
          </p:cNvPr>
          <p:cNvSpPr>
            <a:spLocks noGrp="1"/>
          </p:cNvSpPr>
          <p:nvPr>
            <p:ph type="sldNum" sz="quarter" idx="12"/>
          </p:nvPr>
        </p:nvSpPr>
        <p:spPr/>
        <p:txBody>
          <a:bodyPr/>
          <a:lstStyle/>
          <a:p>
            <a:fld id="{F553EFBA-7824-AA44-BC0C-2574B54A2861}" type="slidenum">
              <a:rPr lang="ru-UA" smtClean="0"/>
              <a:t>68</a:t>
            </a:fld>
            <a:endParaRPr lang="ru-UA"/>
          </a:p>
        </p:txBody>
      </p:sp>
      <p:pic>
        <p:nvPicPr>
          <p:cNvPr id="5" name="Рисунок 4">
            <a:extLst>
              <a:ext uri="{FF2B5EF4-FFF2-40B4-BE49-F238E27FC236}">
                <a16:creationId xmlns:a16="http://schemas.microsoft.com/office/drawing/2014/main" id="{D41F122A-919A-13CA-CB95-792361ED2045}"/>
              </a:ext>
            </a:extLst>
          </p:cNvPr>
          <p:cNvPicPr>
            <a:picLocks noChangeAspect="1"/>
          </p:cNvPicPr>
          <p:nvPr/>
        </p:nvPicPr>
        <p:blipFill>
          <a:blip r:embed="rId2"/>
          <a:stretch>
            <a:fillRect/>
          </a:stretch>
        </p:blipFill>
        <p:spPr>
          <a:xfrm>
            <a:off x="1706137" y="3632657"/>
            <a:ext cx="3847170" cy="2892834"/>
          </a:xfrm>
          <a:prstGeom prst="rect">
            <a:avLst/>
          </a:prstGeom>
        </p:spPr>
      </p:pic>
    </p:spTree>
    <p:extLst>
      <p:ext uri="{BB962C8B-B14F-4D97-AF65-F5344CB8AC3E}">
        <p14:creationId xmlns:p14="http://schemas.microsoft.com/office/powerpoint/2010/main" val="276029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BDF24C8-2655-BB24-AC12-63B84F5A08D2}"/>
              </a:ext>
            </a:extLst>
          </p:cNvPr>
          <p:cNvSpPr>
            <a:spLocks noGrp="1"/>
          </p:cNvSpPr>
          <p:nvPr>
            <p:ph idx="1"/>
          </p:nvPr>
        </p:nvSpPr>
        <p:spPr>
          <a:xfrm>
            <a:off x="838200" y="475013"/>
            <a:ext cx="7659029" cy="5435133"/>
          </a:xfrm>
        </p:spPr>
        <p:txBody>
          <a:bodyPr>
            <a:normAutofit/>
          </a:bodyPr>
          <a:lstStyle/>
          <a:p>
            <a:pPr algn="just"/>
            <a:r>
              <a:rPr lang="ru-RU" sz="2000" dirty="0"/>
              <a:t>До </a:t>
            </a:r>
            <a:r>
              <a:rPr lang="ru-RU" sz="2000" dirty="0" err="1"/>
              <a:t>пріоритетних</a:t>
            </a:r>
            <a:r>
              <a:rPr lang="ru-RU" sz="2000" dirty="0"/>
              <a:t> </a:t>
            </a:r>
            <a:r>
              <a:rPr lang="ru-RU" sz="2000" dirty="0" err="1"/>
              <a:t>напрямів</a:t>
            </a:r>
            <a:r>
              <a:rPr lang="ru-RU" sz="2000" dirty="0"/>
              <a:t> </a:t>
            </a:r>
            <a:r>
              <a:rPr lang="ru-RU" sz="2000" dirty="0" err="1"/>
              <a:t>докладання</a:t>
            </a:r>
            <a:r>
              <a:rPr lang="ru-RU" sz="2000" dirty="0"/>
              <a:t> </a:t>
            </a:r>
            <a:r>
              <a:rPr lang="ru-RU" sz="2000" dirty="0" err="1"/>
              <a:t>зусиль</a:t>
            </a:r>
            <a:r>
              <a:rPr lang="ru-RU" sz="2000" dirty="0"/>
              <a:t> проєктів МТД у  </a:t>
            </a:r>
            <a:r>
              <a:rPr lang="ru-RU" sz="2000" dirty="0" err="1"/>
              <a:t>сфері</a:t>
            </a:r>
            <a:r>
              <a:rPr lang="ru-RU" sz="2000" dirty="0"/>
              <a:t> МЕР в  </a:t>
            </a:r>
            <a:r>
              <a:rPr lang="ru-RU" sz="2000" dirty="0" err="1"/>
              <a:t>Україні</a:t>
            </a:r>
            <a:r>
              <a:rPr lang="ru-RU" sz="2000" dirty="0"/>
              <a:t> </a:t>
            </a:r>
            <a:r>
              <a:rPr lang="ru-RU" sz="2000" dirty="0" err="1"/>
              <a:t>можна</a:t>
            </a:r>
            <a:r>
              <a:rPr lang="ru-RU" sz="2000" dirty="0"/>
              <a:t> </a:t>
            </a:r>
            <a:r>
              <a:rPr lang="ru-RU" sz="2000" dirty="0" err="1"/>
              <a:t>зарахувати</a:t>
            </a:r>
            <a:r>
              <a:rPr lang="ru-RU" sz="2000" dirty="0"/>
              <a:t> </a:t>
            </a:r>
            <a:r>
              <a:rPr lang="ru-RU" sz="2000" dirty="0" err="1"/>
              <a:t>такі</a:t>
            </a:r>
            <a:r>
              <a:rPr lang="ru-RU" sz="2000" dirty="0"/>
              <a:t>: </a:t>
            </a:r>
          </a:p>
          <a:p>
            <a:pPr algn="just">
              <a:buFontTx/>
              <a:buChar char="-"/>
            </a:pPr>
            <a:r>
              <a:rPr lang="ru-RU" sz="2000" dirty="0" err="1"/>
              <a:t>розбудову</a:t>
            </a:r>
            <a:r>
              <a:rPr lang="ru-RU" sz="2000" dirty="0"/>
              <a:t> </a:t>
            </a:r>
            <a:r>
              <a:rPr lang="ru-RU" sz="2000" dirty="0" err="1"/>
              <a:t>спроможності</a:t>
            </a:r>
            <a:r>
              <a:rPr lang="ru-RU" sz="2000" dirty="0"/>
              <a:t> </a:t>
            </a:r>
            <a:r>
              <a:rPr lang="ru-RU" sz="2000" dirty="0" err="1"/>
              <a:t>місцевих</a:t>
            </a:r>
            <a:r>
              <a:rPr lang="ru-RU" sz="2000" dirty="0"/>
              <a:t> </a:t>
            </a:r>
            <a:r>
              <a:rPr lang="ru-RU" sz="2000" dirty="0" err="1"/>
              <a:t>органів</a:t>
            </a:r>
            <a:r>
              <a:rPr lang="ru-RU" sz="2000" dirty="0"/>
              <a:t> </a:t>
            </a:r>
            <a:r>
              <a:rPr lang="ru-RU" sz="2000" dirty="0" err="1"/>
              <a:t>влади</a:t>
            </a:r>
            <a:r>
              <a:rPr lang="ru-RU" sz="2000" dirty="0"/>
              <a:t> (1); </a:t>
            </a:r>
          </a:p>
          <a:p>
            <a:pPr algn="just">
              <a:buFontTx/>
              <a:buChar char="-"/>
            </a:pPr>
            <a:r>
              <a:rPr lang="ru-RU" sz="2000" dirty="0" err="1"/>
              <a:t>надання</a:t>
            </a:r>
            <a:r>
              <a:rPr lang="ru-RU" sz="2000" dirty="0"/>
              <a:t> </a:t>
            </a:r>
            <a:r>
              <a:rPr lang="ru-RU" sz="2000" dirty="0" err="1"/>
              <a:t>консультаційної</a:t>
            </a:r>
            <a:r>
              <a:rPr lang="ru-RU" sz="2000" dirty="0"/>
              <a:t> </a:t>
            </a:r>
            <a:r>
              <a:rPr lang="ru-RU" sz="2000" dirty="0" err="1"/>
              <a:t>допомоги</a:t>
            </a:r>
            <a:r>
              <a:rPr lang="ru-RU" sz="2000" dirty="0"/>
              <a:t> у  </a:t>
            </a:r>
            <a:r>
              <a:rPr lang="ru-RU" sz="2000" dirty="0" err="1"/>
              <a:t>плануванні</a:t>
            </a:r>
            <a:r>
              <a:rPr lang="ru-RU" sz="2000" dirty="0"/>
              <a:t> й </a:t>
            </a:r>
            <a:r>
              <a:rPr lang="ru-RU" sz="2000" dirty="0" err="1"/>
              <a:t>управлінні</a:t>
            </a:r>
            <a:r>
              <a:rPr lang="ru-RU" sz="2000" dirty="0"/>
              <a:t> </a:t>
            </a:r>
            <a:r>
              <a:rPr lang="ru-RU" sz="2000" dirty="0" err="1"/>
              <a:t>процесами</a:t>
            </a:r>
            <a:r>
              <a:rPr lang="ru-RU" sz="2000" dirty="0"/>
              <a:t> МЕР (2); </a:t>
            </a:r>
          </a:p>
          <a:p>
            <a:pPr algn="just">
              <a:buFontTx/>
              <a:buChar char="-"/>
            </a:pPr>
            <a:r>
              <a:rPr lang="ru-RU" sz="2000" dirty="0" err="1"/>
              <a:t>проведення</a:t>
            </a:r>
            <a:r>
              <a:rPr lang="ru-RU" sz="2000" dirty="0"/>
              <a:t> </a:t>
            </a:r>
            <a:r>
              <a:rPr lang="ru-RU" sz="2000" dirty="0" err="1"/>
              <a:t>енергоощадних</a:t>
            </a:r>
            <a:r>
              <a:rPr lang="ru-RU" sz="2000" dirty="0"/>
              <a:t> </a:t>
            </a:r>
            <a:r>
              <a:rPr lang="ru-RU" sz="2000" dirty="0" err="1"/>
              <a:t>заходів</a:t>
            </a:r>
            <a:r>
              <a:rPr lang="ru-RU" sz="2000" dirty="0"/>
              <a:t> у ЖКГ (3); </a:t>
            </a:r>
          </a:p>
          <a:p>
            <a:pPr algn="just">
              <a:buFontTx/>
              <a:buChar char="-"/>
            </a:pPr>
            <a:r>
              <a:rPr lang="ru-RU" sz="2000" dirty="0" err="1"/>
              <a:t>розвиток</a:t>
            </a:r>
            <a:r>
              <a:rPr lang="ru-RU" sz="2000" dirty="0"/>
              <a:t> </a:t>
            </a:r>
            <a:r>
              <a:rPr lang="ru-RU" sz="2000" dirty="0" err="1"/>
              <a:t>місцевого</a:t>
            </a:r>
            <a:r>
              <a:rPr lang="ru-RU" sz="2000" dirty="0"/>
              <a:t> </a:t>
            </a:r>
            <a:r>
              <a:rPr lang="ru-RU" sz="2000" dirty="0" err="1"/>
              <a:t>бізнес-середовища</a:t>
            </a:r>
            <a:r>
              <a:rPr lang="ru-RU" sz="2000" dirty="0"/>
              <a:t> (4); </a:t>
            </a:r>
          </a:p>
          <a:p>
            <a:pPr algn="just">
              <a:buFontTx/>
              <a:buChar char="-"/>
            </a:pPr>
            <a:r>
              <a:rPr lang="ru-RU" sz="2000" dirty="0" err="1"/>
              <a:t>підвищення</a:t>
            </a:r>
            <a:r>
              <a:rPr lang="ru-RU" sz="2000" dirty="0"/>
              <a:t> </a:t>
            </a:r>
            <a:r>
              <a:rPr lang="ru-RU" sz="2000" dirty="0" err="1"/>
              <a:t>конкурентоспроможності</a:t>
            </a:r>
            <a:r>
              <a:rPr lang="ru-RU" sz="2000" dirty="0"/>
              <a:t> та </a:t>
            </a:r>
            <a:r>
              <a:rPr lang="ru-RU" sz="2000" dirty="0" err="1"/>
              <a:t>інвестиційної</a:t>
            </a:r>
            <a:r>
              <a:rPr lang="ru-RU" sz="2000" dirty="0"/>
              <a:t> </a:t>
            </a:r>
            <a:r>
              <a:rPr lang="ru-RU" sz="2000" dirty="0" err="1"/>
              <a:t>привабливості</a:t>
            </a:r>
            <a:r>
              <a:rPr lang="ru-RU" sz="2000" dirty="0"/>
              <a:t> </a:t>
            </a:r>
            <a:r>
              <a:rPr lang="ru-RU" sz="2000" dirty="0" err="1"/>
              <a:t>територій</a:t>
            </a:r>
            <a:r>
              <a:rPr lang="ru-RU" sz="2000" dirty="0"/>
              <a:t> (5);</a:t>
            </a:r>
          </a:p>
          <a:p>
            <a:pPr algn="just">
              <a:buFontTx/>
              <a:buChar char="-"/>
            </a:pPr>
            <a:r>
              <a:rPr lang="ru-RU" sz="2000" dirty="0"/>
              <a:t> </a:t>
            </a:r>
            <a:r>
              <a:rPr lang="ru-RU" sz="2000" dirty="0" err="1"/>
              <a:t>активізацію</a:t>
            </a:r>
            <a:r>
              <a:rPr lang="ru-RU" sz="2000" dirty="0"/>
              <a:t> </a:t>
            </a:r>
            <a:r>
              <a:rPr lang="ru-RU" sz="2000" dirty="0" err="1"/>
              <a:t>місцевих</a:t>
            </a:r>
            <a:r>
              <a:rPr lang="ru-RU" sz="2000" dirty="0"/>
              <a:t> громад для </a:t>
            </a:r>
            <a:r>
              <a:rPr lang="ru-RU" sz="2000" dirty="0" err="1"/>
              <a:t>вирішення</a:t>
            </a:r>
            <a:r>
              <a:rPr lang="ru-RU" sz="2000" dirty="0"/>
              <a:t> проблем МЕР (6); </a:t>
            </a:r>
          </a:p>
          <a:p>
            <a:pPr algn="just">
              <a:buFontTx/>
              <a:buChar char="-"/>
            </a:pPr>
            <a:r>
              <a:rPr lang="ru-RU" sz="2000" dirty="0" err="1"/>
              <a:t>підтримку</a:t>
            </a:r>
            <a:r>
              <a:rPr lang="ru-RU" sz="2000" dirty="0"/>
              <a:t> </a:t>
            </a:r>
            <a:r>
              <a:rPr lang="ru-RU" sz="2000" dirty="0" err="1"/>
              <a:t>внутрішньо</a:t>
            </a:r>
            <a:r>
              <a:rPr lang="ru-RU" sz="2000" dirty="0"/>
              <a:t> </a:t>
            </a:r>
            <a:r>
              <a:rPr lang="ru-RU" sz="2000" dirty="0" err="1"/>
              <a:t>переміщених</a:t>
            </a:r>
            <a:r>
              <a:rPr lang="ru-RU" sz="2000" dirty="0"/>
              <a:t> </a:t>
            </a:r>
            <a:r>
              <a:rPr lang="ru-RU" sz="2000" dirty="0" err="1"/>
              <a:t>осіб</a:t>
            </a:r>
            <a:r>
              <a:rPr lang="ru-RU" sz="2000" dirty="0"/>
              <a:t> (7).</a:t>
            </a:r>
            <a:endParaRPr lang="ru-UA" sz="2000" dirty="0"/>
          </a:p>
        </p:txBody>
      </p:sp>
      <p:sp>
        <p:nvSpPr>
          <p:cNvPr id="5" name="Дата 4">
            <a:extLst>
              <a:ext uri="{FF2B5EF4-FFF2-40B4-BE49-F238E27FC236}">
                <a16:creationId xmlns:a16="http://schemas.microsoft.com/office/drawing/2014/main" id="{ED1775E7-A6AB-A848-B171-D4DC96433DD3}"/>
              </a:ext>
            </a:extLst>
          </p:cNvPr>
          <p:cNvSpPr>
            <a:spLocks noGrp="1"/>
          </p:cNvSpPr>
          <p:nvPr>
            <p:ph type="dt" sz="half" idx="10"/>
          </p:nvPr>
        </p:nvSpPr>
        <p:spPr/>
        <p:txBody>
          <a:bodyPr/>
          <a:lstStyle/>
          <a:p>
            <a:fld id="{B2CA9D11-2C8D-ED4C-91D6-A79753E43234}" type="datetime1">
              <a:rPr lang="ru-RU" smtClean="0"/>
              <a:t>10.10.2025</a:t>
            </a:fld>
            <a:endParaRPr lang="ru-UA"/>
          </a:p>
        </p:txBody>
      </p:sp>
      <p:sp>
        <p:nvSpPr>
          <p:cNvPr id="7" name="Нижний колонтитул 6">
            <a:extLst>
              <a:ext uri="{FF2B5EF4-FFF2-40B4-BE49-F238E27FC236}">
                <a16:creationId xmlns:a16="http://schemas.microsoft.com/office/drawing/2014/main" id="{663E778E-ED23-9B4C-AC88-56E471D803F9}"/>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AC10488E-7755-1443-B1D0-25A7C476339B}"/>
              </a:ext>
            </a:extLst>
          </p:cNvPr>
          <p:cNvSpPr>
            <a:spLocks noGrp="1"/>
          </p:cNvSpPr>
          <p:nvPr>
            <p:ph type="sldNum" sz="quarter" idx="12"/>
          </p:nvPr>
        </p:nvSpPr>
        <p:spPr/>
        <p:txBody>
          <a:bodyPr/>
          <a:lstStyle/>
          <a:p>
            <a:fld id="{F553EFBA-7824-AA44-BC0C-2574B54A2861}" type="slidenum">
              <a:rPr lang="ru-UA" smtClean="0"/>
              <a:t>69</a:t>
            </a:fld>
            <a:endParaRPr lang="ru-UA"/>
          </a:p>
        </p:txBody>
      </p:sp>
    </p:spTree>
    <p:extLst>
      <p:ext uri="{BB962C8B-B14F-4D97-AF65-F5344CB8AC3E}">
        <p14:creationId xmlns:p14="http://schemas.microsoft.com/office/powerpoint/2010/main" val="3138785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BE8A39F-1A3A-A0E6-0B0B-2A7C534DBB2E}"/>
              </a:ext>
            </a:extLst>
          </p:cNvPr>
          <p:cNvSpPr>
            <a:spLocks noGrp="1"/>
          </p:cNvSpPr>
          <p:nvPr>
            <p:ph idx="1"/>
          </p:nvPr>
        </p:nvSpPr>
        <p:spPr>
          <a:xfrm>
            <a:off x="838200" y="448087"/>
            <a:ext cx="8038171" cy="3343328"/>
          </a:xfrm>
        </p:spPr>
        <p:txBody>
          <a:bodyPr/>
          <a:lstStyle/>
          <a:p>
            <a:pPr fontAlgn="base"/>
            <a:r>
              <a:rPr lang="ru-RU" sz="2400" dirty="0" err="1"/>
              <a:t>Враховуючи</a:t>
            </a:r>
            <a:r>
              <a:rPr lang="ru-RU" sz="2400" dirty="0"/>
              <a:t> </a:t>
            </a:r>
            <a:r>
              <a:rPr lang="ru-RU" sz="2400" dirty="0" err="1"/>
              <a:t>набагато</a:t>
            </a:r>
            <a:r>
              <a:rPr lang="ru-RU" sz="2400" dirty="0"/>
              <a:t> </a:t>
            </a:r>
            <a:r>
              <a:rPr lang="ru-RU" sz="2400" dirty="0" err="1"/>
              <a:t>більшу</a:t>
            </a:r>
            <a:r>
              <a:rPr lang="ru-RU" sz="2400" dirty="0"/>
              <a:t> </a:t>
            </a:r>
            <a:r>
              <a:rPr lang="ru-RU" sz="2400" dirty="0" err="1"/>
              <a:t>чисельність</a:t>
            </a:r>
            <a:r>
              <a:rPr lang="ru-RU" sz="2400" dirty="0"/>
              <a:t> </a:t>
            </a:r>
            <a:r>
              <a:rPr lang="ru-RU" sz="2400" dirty="0" err="1"/>
              <a:t>українців</a:t>
            </a:r>
            <a:r>
              <a:rPr lang="ru-RU" sz="2400" dirty="0"/>
              <a:t> та </a:t>
            </a:r>
            <a:r>
              <a:rPr lang="ru-RU" sz="2400" dirty="0" err="1"/>
              <a:t>значно</a:t>
            </a:r>
            <a:r>
              <a:rPr lang="ru-RU" sz="2400" dirty="0"/>
              <a:t> </a:t>
            </a:r>
            <a:r>
              <a:rPr lang="ru-RU" sz="2400" dirty="0" err="1"/>
              <a:t>нижчий</a:t>
            </a:r>
            <a:r>
              <a:rPr lang="ru-RU" sz="2400" dirty="0"/>
              <a:t> </a:t>
            </a:r>
            <a:r>
              <a:rPr lang="ru-RU" sz="2400" dirty="0" err="1"/>
              <a:t>рівень</a:t>
            </a:r>
            <a:r>
              <a:rPr lang="ru-RU" sz="2400" dirty="0"/>
              <a:t> </a:t>
            </a:r>
            <a:r>
              <a:rPr lang="ru-RU" sz="2400" dirty="0" err="1"/>
              <a:t>офіційно</a:t>
            </a:r>
            <a:r>
              <a:rPr lang="ru-RU" sz="2400" dirty="0"/>
              <a:t> </a:t>
            </a:r>
            <a:r>
              <a:rPr lang="ru-RU" sz="2400" dirty="0" err="1"/>
              <a:t>зареєстрованої</a:t>
            </a:r>
            <a:r>
              <a:rPr lang="ru-RU" sz="2400" dirty="0"/>
              <a:t> </a:t>
            </a:r>
            <a:r>
              <a:rPr lang="ru-RU" sz="2400" dirty="0" err="1"/>
              <a:t>середньої</a:t>
            </a:r>
            <a:r>
              <a:rPr lang="ru-RU" sz="2400" dirty="0"/>
              <a:t> </a:t>
            </a:r>
            <a:r>
              <a:rPr lang="ru-RU" sz="2400" dirty="0" err="1"/>
              <a:t>зарплати</a:t>
            </a:r>
            <a:r>
              <a:rPr lang="ru-RU" sz="2400" dirty="0"/>
              <a:t>, </a:t>
            </a:r>
            <a:r>
              <a:rPr lang="ru-RU" sz="2400" dirty="0" err="1"/>
              <a:t>приблизна</a:t>
            </a:r>
            <a:r>
              <a:rPr lang="ru-RU" sz="2400" dirty="0"/>
              <a:t> </a:t>
            </a:r>
            <a:r>
              <a:rPr lang="ru-RU" sz="2400" dirty="0" err="1"/>
              <a:t>оцінка</a:t>
            </a:r>
            <a:r>
              <a:rPr lang="ru-RU" sz="2400" dirty="0"/>
              <a:t> </a:t>
            </a:r>
            <a:r>
              <a:rPr lang="ru-RU" sz="2400" dirty="0" err="1"/>
              <a:t>річної</a:t>
            </a:r>
            <a:r>
              <a:rPr lang="ru-RU" sz="2400" dirty="0"/>
              <a:t> </a:t>
            </a:r>
            <a:r>
              <a:rPr lang="ru-RU" sz="2400" dirty="0" err="1"/>
              <a:t>вартості</a:t>
            </a:r>
            <a:r>
              <a:rPr lang="ru-RU" sz="2400" dirty="0"/>
              <a:t> </a:t>
            </a:r>
            <a:r>
              <a:rPr lang="ru-RU" sz="2400" dirty="0" err="1"/>
              <a:t>інструменту</a:t>
            </a:r>
            <a:r>
              <a:rPr lang="ru-RU" sz="2400" dirty="0"/>
              <a:t> </a:t>
            </a:r>
            <a:r>
              <a:rPr lang="en" sz="2400" dirty="0"/>
              <a:t>SURE </a:t>
            </a:r>
            <a:r>
              <a:rPr lang="ru-RU" sz="2400" dirty="0"/>
              <a:t>для </a:t>
            </a:r>
            <a:r>
              <a:rPr lang="ru-RU" sz="2400" dirty="0" err="1"/>
              <a:t>України</a:t>
            </a:r>
            <a:r>
              <a:rPr lang="ru-RU" sz="2400" dirty="0"/>
              <a:t> </a:t>
            </a:r>
            <a:r>
              <a:rPr lang="ru-RU" sz="2400" dirty="0" err="1"/>
              <a:t>становитиме</a:t>
            </a:r>
            <a:r>
              <a:rPr lang="ru-RU" sz="2400" dirty="0"/>
              <a:t> 4,5-5 млрд </a:t>
            </a:r>
            <a:r>
              <a:rPr lang="ru-RU" sz="2400" dirty="0" err="1"/>
              <a:t>євро</a:t>
            </a:r>
            <a:r>
              <a:rPr lang="ru-RU" sz="2400" dirty="0"/>
              <a:t>.</a:t>
            </a:r>
          </a:p>
          <a:p>
            <a:pPr fontAlgn="base"/>
            <a:r>
              <a:rPr lang="ru-RU" sz="2400" dirty="0" err="1"/>
              <a:t>Стільки</a:t>
            </a:r>
            <a:r>
              <a:rPr lang="ru-RU" sz="2400" dirty="0"/>
              <a:t> </a:t>
            </a:r>
            <a:r>
              <a:rPr lang="ru-RU" sz="2400" dirty="0" err="1"/>
              <a:t>нерозподілених</a:t>
            </a:r>
            <a:r>
              <a:rPr lang="ru-RU" sz="2400" dirty="0"/>
              <a:t> </a:t>
            </a:r>
            <a:r>
              <a:rPr lang="ru-RU" sz="2400" dirty="0" err="1"/>
              <a:t>коштів</a:t>
            </a:r>
            <a:r>
              <a:rPr lang="ru-RU" sz="2400" dirty="0"/>
              <a:t> </a:t>
            </a:r>
            <a:r>
              <a:rPr lang="ru-RU" sz="2400" dirty="0" err="1"/>
              <a:t>залишалося</a:t>
            </a:r>
            <a:r>
              <a:rPr lang="ru-RU" sz="2400" dirty="0"/>
              <a:t> у </a:t>
            </a:r>
            <a:r>
              <a:rPr lang="ru-RU" sz="2400" dirty="0" err="1"/>
              <a:t>фонді</a:t>
            </a:r>
            <a:r>
              <a:rPr lang="ru-RU" sz="2400" dirty="0"/>
              <a:t> </a:t>
            </a:r>
            <a:r>
              <a:rPr lang="ru-RU" sz="2400" dirty="0" err="1"/>
              <a:t>наприкінці</a:t>
            </a:r>
            <a:r>
              <a:rPr lang="ru-RU" sz="2400" dirty="0"/>
              <a:t> 2021 року.</a:t>
            </a:r>
          </a:p>
          <a:p>
            <a:endParaRPr lang="ru-UA" dirty="0"/>
          </a:p>
        </p:txBody>
      </p:sp>
      <p:sp>
        <p:nvSpPr>
          <p:cNvPr id="6" name="Дата 5">
            <a:extLst>
              <a:ext uri="{FF2B5EF4-FFF2-40B4-BE49-F238E27FC236}">
                <a16:creationId xmlns:a16="http://schemas.microsoft.com/office/drawing/2014/main" id="{8AEBDBF1-B3BC-A74D-9E0D-F81F919AFC08}"/>
              </a:ext>
            </a:extLst>
          </p:cNvPr>
          <p:cNvSpPr>
            <a:spLocks noGrp="1"/>
          </p:cNvSpPr>
          <p:nvPr>
            <p:ph type="dt" sz="half" idx="10"/>
          </p:nvPr>
        </p:nvSpPr>
        <p:spPr/>
        <p:txBody>
          <a:bodyPr/>
          <a:lstStyle/>
          <a:p>
            <a:fld id="{3491CA96-1A46-5645-B743-D484C2196AA0}" type="datetime1">
              <a:rPr lang="ru-RU" smtClean="0"/>
              <a:t>10.10.2025</a:t>
            </a:fld>
            <a:endParaRPr lang="ru-UA"/>
          </a:p>
        </p:txBody>
      </p:sp>
      <p:sp>
        <p:nvSpPr>
          <p:cNvPr id="9" name="Нижний колонтитул 8">
            <a:extLst>
              <a:ext uri="{FF2B5EF4-FFF2-40B4-BE49-F238E27FC236}">
                <a16:creationId xmlns:a16="http://schemas.microsoft.com/office/drawing/2014/main" id="{715B82D1-1BDD-FF4D-BA87-652D046B45D6}"/>
              </a:ext>
            </a:extLst>
          </p:cNvPr>
          <p:cNvSpPr>
            <a:spLocks noGrp="1"/>
          </p:cNvSpPr>
          <p:nvPr>
            <p:ph type="ftr" sz="quarter" idx="11"/>
          </p:nvPr>
        </p:nvSpPr>
        <p:spPr/>
        <p:txBody>
          <a:bodyPr/>
          <a:lstStyle/>
          <a:p>
            <a:r>
              <a:rPr lang="ru-RU"/>
              <a:t>Павлюк Т.С. к.е.н.,доц.</a:t>
            </a:r>
            <a:endParaRPr lang="ru-UA"/>
          </a:p>
        </p:txBody>
      </p:sp>
      <p:sp>
        <p:nvSpPr>
          <p:cNvPr id="8" name="Номер слайда 7">
            <a:extLst>
              <a:ext uri="{FF2B5EF4-FFF2-40B4-BE49-F238E27FC236}">
                <a16:creationId xmlns:a16="http://schemas.microsoft.com/office/drawing/2014/main" id="{68796795-DB86-8A46-B75D-27C6D81D2DEB}"/>
              </a:ext>
            </a:extLst>
          </p:cNvPr>
          <p:cNvSpPr>
            <a:spLocks noGrp="1"/>
          </p:cNvSpPr>
          <p:nvPr>
            <p:ph type="sldNum" sz="quarter" idx="12"/>
          </p:nvPr>
        </p:nvSpPr>
        <p:spPr/>
        <p:txBody>
          <a:bodyPr/>
          <a:lstStyle/>
          <a:p>
            <a:fld id="{F553EFBA-7824-AA44-BC0C-2574B54A2861}" type="slidenum">
              <a:rPr lang="ru-UA" smtClean="0"/>
              <a:t>7</a:t>
            </a:fld>
            <a:endParaRPr lang="ru-UA"/>
          </a:p>
        </p:txBody>
      </p:sp>
      <p:pic>
        <p:nvPicPr>
          <p:cNvPr id="5" name="Рисунок 4">
            <a:extLst>
              <a:ext uri="{FF2B5EF4-FFF2-40B4-BE49-F238E27FC236}">
                <a16:creationId xmlns:a16="http://schemas.microsoft.com/office/drawing/2014/main" id="{8ABFAFFF-FDAB-3F41-A1E2-99A4546A9C3B}"/>
              </a:ext>
            </a:extLst>
          </p:cNvPr>
          <p:cNvPicPr>
            <a:picLocks noChangeAspect="1"/>
          </p:cNvPicPr>
          <p:nvPr/>
        </p:nvPicPr>
        <p:blipFill>
          <a:blip r:embed="rId2"/>
          <a:stretch>
            <a:fillRect/>
          </a:stretch>
        </p:blipFill>
        <p:spPr>
          <a:xfrm>
            <a:off x="1208181" y="3791415"/>
            <a:ext cx="3989216" cy="2233961"/>
          </a:xfrm>
          <a:prstGeom prst="rect">
            <a:avLst/>
          </a:prstGeom>
        </p:spPr>
      </p:pic>
      <p:pic>
        <p:nvPicPr>
          <p:cNvPr id="7" name="Рисунок 6">
            <a:extLst>
              <a:ext uri="{FF2B5EF4-FFF2-40B4-BE49-F238E27FC236}">
                <a16:creationId xmlns:a16="http://schemas.microsoft.com/office/drawing/2014/main" id="{36540275-B08B-ABF1-A407-D82D966C81C4}"/>
              </a:ext>
            </a:extLst>
          </p:cNvPr>
          <p:cNvPicPr>
            <a:picLocks noChangeAspect="1"/>
          </p:cNvPicPr>
          <p:nvPr/>
        </p:nvPicPr>
        <p:blipFill>
          <a:blip r:embed="rId3"/>
          <a:stretch>
            <a:fillRect/>
          </a:stretch>
        </p:blipFill>
        <p:spPr>
          <a:xfrm>
            <a:off x="6096000" y="3791415"/>
            <a:ext cx="3584322" cy="2007220"/>
          </a:xfrm>
          <a:prstGeom prst="rect">
            <a:avLst/>
          </a:prstGeom>
        </p:spPr>
      </p:pic>
    </p:spTree>
    <p:extLst>
      <p:ext uri="{BB962C8B-B14F-4D97-AF65-F5344CB8AC3E}">
        <p14:creationId xmlns:p14="http://schemas.microsoft.com/office/powerpoint/2010/main" val="3811512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E75D790-8FB2-B1F1-CFAE-60D944BFD10F}"/>
              </a:ext>
            </a:extLst>
          </p:cNvPr>
          <p:cNvSpPr/>
          <p:nvPr/>
        </p:nvSpPr>
        <p:spPr>
          <a:xfrm>
            <a:off x="581890" y="225631"/>
            <a:ext cx="8182970" cy="6370975"/>
          </a:xfrm>
          <a:prstGeom prst="rect">
            <a:avLst/>
          </a:prstGeom>
        </p:spPr>
        <p:txBody>
          <a:bodyPr wrap="square">
            <a:spAutoFit/>
          </a:bodyPr>
          <a:lstStyle/>
          <a:p>
            <a:pPr algn="just"/>
            <a:r>
              <a:rPr lang="ru-RU" sz="2400" dirty="0" err="1"/>
              <a:t>Специфічним</a:t>
            </a:r>
            <a:r>
              <a:rPr lang="ru-RU" sz="2400" dirty="0"/>
              <a:t> </a:t>
            </a:r>
            <a:r>
              <a:rPr lang="ru-RU" sz="2400" dirty="0" err="1"/>
              <a:t>різновидом</a:t>
            </a:r>
            <a:r>
              <a:rPr lang="ru-RU" sz="2400" dirty="0"/>
              <a:t> МТД, </a:t>
            </a:r>
            <a:r>
              <a:rPr lang="ru-RU" sz="2400" dirty="0" err="1"/>
              <a:t>що</a:t>
            </a:r>
            <a:r>
              <a:rPr lang="ru-RU" sz="2400" dirty="0"/>
              <a:t> </a:t>
            </a:r>
            <a:r>
              <a:rPr lang="ru-RU" sz="2400" dirty="0" err="1"/>
              <a:t>відіграє</a:t>
            </a:r>
            <a:r>
              <a:rPr lang="ru-RU" sz="2400" dirty="0"/>
              <a:t> </a:t>
            </a:r>
            <a:r>
              <a:rPr lang="ru-RU" sz="2400" dirty="0" err="1"/>
              <a:t>ключове</a:t>
            </a:r>
            <a:r>
              <a:rPr lang="ru-RU" sz="2400" dirty="0"/>
              <a:t> </a:t>
            </a:r>
            <a:r>
              <a:rPr lang="ru-RU" sz="2400" dirty="0" err="1"/>
              <a:t>значення</a:t>
            </a:r>
            <a:r>
              <a:rPr lang="ru-RU" sz="2400" dirty="0"/>
              <a:t> для </a:t>
            </a:r>
            <a:r>
              <a:rPr lang="ru-RU" sz="2400" dirty="0" err="1"/>
              <a:t>фінансування</a:t>
            </a:r>
            <a:r>
              <a:rPr lang="ru-RU" sz="2400" dirty="0"/>
              <a:t> МЕР </a:t>
            </a:r>
            <a:r>
              <a:rPr lang="ru-RU" sz="2400" dirty="0" err="1"/>
              <a:t>окремих</a:t>
            </a:r>
            <a:r>
              <a:rPr lang="ru-RU" sz="2400" dirty="0"/>
              <a:t> </a:t>
            </a:r>
            <a:r>
              <a:rPr lang="ru-RU" sz="2400" dirty="0" err="1"/>
              <a:t>територій</a:t>
            </a:r>
            <a:r>
              <a:rPr lang="ru-RU" sz="2400" dirty="0"/>
              <a:t>, </a:t>
            </a:r>
            <a:r>
              <a:rPr lang="ru-RU" sz="2400" dirty="0" err="1"/>
              <a:t>є</a:t>
            </a:r>
            <a:r>
              <a:rPr lang="ru-RU" sz="2400" dirty="0"/>
              <a:t> </a:t>
            </a:r>
            <a:r>
              <a:rPr lang="ru-RU" sz="2400" dirty="0" err="1"/>
              <a:t>проєкти</a:t>
            </a:r>
            <a:r>
              <a:rPr lang="ru-RU" sz="2400" dirty="0"/>
              <a:t> </a:t>
            </a:r>
            <a:r>
              <a:rPr lang="ru-RU" sz="2400" dirty="0" err="1"/>
              <a:t>транскордонної</a:t>
            </a:r>
            <a:r>
              <a:rPr lang="ru-RU" sz="2400" dirty="0"/>
              <a:t> </a:t>
            </a:r>
            <a:r>
              <a:rPr lang="ru-RU" sz="2400" dirty="0" err="1"/>
              <a:t>співпраці</a:t>
            </a:r>
            <a:r>
              <a:rPr lang="ru-RU" sz="2400" dirty="0"/>
              <a:t> (ТКС). </a:t>
            </a:r>
          </a:p>
          <a:p>
            <a:pPr algn="just"/>
            <a:r>
              <a:rPr lang="ru-RU" sz="2400" dirty="0" err="1"/>
              <a:t>Якщо</a:t>
            </a:r>
            <a:r>
              <a:rPr lang="ru-RU" sz="2400" dirty="0"/>
              <a:t> у </a:t>
            </a:r>
            <a:r>
              <a:rPr lang="ru-RU" sz="2400" dirty="0" err="1"/>
              <a:t>звичайних</a:t>
            </a:r>
            <a:r>
              <a:rPr lang="ru-RU" sz="2400" dirty="0"/>
              <a:t> </a:t>
            </a:r>
            <a:r>
              <a:rPr lang="ru-RU" sz="2400" dirty="0" err="1"/>
              <a:t>проєктах</a:t>
            </a:r>
            <a:r>
              <a:rPr lang="ru-RU" sz="2400" dirty="0"/>
              <a:t> </a:t>
            </a:r>
            <a:r>
              <a:rPr lang="ru-RU" sz="2400" dirty="0" err="1"/>
              <a:t>розвитку</a:t>
            </a:r>
            <a:r>
              <a:rPr lang="ru-RU" sz="2400" dirty="0"/>
              <a:t> </a:t>
            </a:r>
            <a:r>
              <a:rPr lang="ru-RU" sz="2400" dirty="0" err="1"/>
              <a:t>обсяг</a:t>
            </a:r>
            <a:r>
              <a:rPr lang="ru-RU" sz="2400" dirty="0"/>
              <a:t> </a:t>
            </a:r>
            <a:r>
              <a:rPr lang="ru-RU" sz="2400" dirty="0" err="1"/>
              <a:t>наданих</a:t>
            </a:r>
            <a:r>
              <a:rPr lang="ru-RU" sz="2400" dirty="0"/>
              <a:t> </a:t>
            </a:r>
            <a:r>
              <a:rPr lang="ru-RU" sz="2400" dirty="0" err="1"/>
              <a:t>місту</a:t>
            </a:r>
            <a:r>
              <a:rPr lang="ru-RU" sz="2400" dirty="0"/>
              <a:t> </a:t>
            </a:r>
            <a:r>
              <a:rPr lang="ru-RU" sz="2400" dirty="0" err="1"/>
              <a:t>коштів</a:t>
            </a:r>
            <a:r>
              <a:rPr lang="ru-RU" sz="2400" dirty="0"/>
              <a:t> </a:t>
            </a:r>
            <a:r>
              <a:rPr lang="ru-RU" sz="2400" dirty="0" err="1"/>
              <a:t>здебільшого</a:t>
            </a:r>
            <a:r>
              <a:rPr lang="ru-RU" sz="2400" dirty="0"/>
              <a:t> </a:t>
            </a:r>
            <a:r>
              <a:rPr lang="ru-RU" sz="2400" dirty="0" err="1"/>
              <a:t>варіюється</a:t>
            </a:r>
            <a:r>
              <a:rPr lang="ru-RU" sz="2400" dirty="0"/>
              <a:t> в межах </a:t>
            </a:r>
            <a:r>
              <a:rPr lang="ru-RU" sz="2400" dirty="0" err="1"/>
              <a:t>від</a:t>
            </a:r>
            <a:r>
              <a:rPr lang="ru-RU" sz="2400" dirty="0"/>
              <a:t> 50 до 500 тис. </a:t>
            </a:r>
            <a:r>
              <a:rPr lang="ru-RU" sz="2400" dirty="0" err="1"/>
              <a:t>євро</a:t>
            </a:r>
            <a:r>
              <a:rPr lang="ru-RU" sz="2400" dirty="0"/>
              <a:t>, то в </a:t>
            </a:r>
            <a:r>
              <a:rPr lang="ru-RU" sz="2400" dirty="0" err="1"/>
              <a:t>проєктах</a:t>
            </a:r>
            <a:r>
              <a:rPr lang="ru-RU" sz="2400" dirty="0"/>
              <a:t> ТКС </a:t>
            </a:r>
            <a:r>
              <a:rPr lang="ru-RU" sz="2400" dirty="0" err="1"/>
              <a:t>він</a:t>
            </a:r>
            <a:r>
              <a:rPr lang="ru-RU" sz="2400" dirty="0"/>
              <a:t> </a:t>
            </a:r>
            <a:r>
              <a:rPr lang="ru-RU" sz="2400" dirty="0" err="1"/>
              <a:t>може</a:t>
            </a:r>
            <a:r>
              <a:rPr lang="ru-RU" sz="2400" dirty="0"/>
              <a:t> </a:t>
            </a:r>
            <a:r>
              <a:rPr lang="ru-RU" sz="2400" dirty="0" err="1"/>
              <a:t>сягати</a:t>
            </a:r>
            <a:r>
              <a:rPr lang="ru-RU" sz="2400" dirty="0"/>
              <a:t> </a:t>
            </a:r>
            <a:r>
              <a:rPr lang="ru-RU" sz="2400" dirty="0" err="1"/>
              <a:t>декількох</a:t>
            </a:r>
            <a:r>
              <a:rPr lang="ru-RU" sz="2400" dirty="0"/>
              <a:t> </a:t>
            </a:r>
            <a:r>
              <a:rPr lang="ru-RU" sz="2400" dirty="0" err="1"/>
              <a:t>мільйонів</a:t>
            </a:r>
            <a:r>
              <a:rPr lang="ru-RU" sz="2400" dirty="0"/>
              <a:t> </a:t>
            </a:r>
            <a:r>
              <a:rPr lang="ru-RU" sz="2400" dirty="0" err="1"/>
              <a:t>євро</a:t>
            </a:r>
            <a:r>
              <a:rPr lang="ru-RU" sz="2400" dirty="0"/>
              <a:t>. </a:t>
            </a:r>
          </a:p>
          <a:p>
            <a:pPr algn="just"/>
            <a:endParaRPr lang="ru-RU" sz="2400" dirty="0"/>
          </a:p>
          <a:p>
            <a:pPr algn="just"/>
            <a:r>
              <a:rPr lang="ru-RU" sz="2400" dirty="0" err="1"/>
              <a:t>Географія</a:t>
            </a:r>
            <a:r>
              <a:rPr lang="ru-RU" sz="2400" dirty="0"/>
              <a:t> </a:t>
            </a:r>
            <a:r>
              <a:rPr lang="ru-RU" sz="2400" dirty="0" err="1"/>
              <a:t>ініціатив</a:t>
            </a:r>
            <a:r>
              <a:rPr lang="ru-RU" sz="2400" dirty="0"/>
              <a:t> ТКС </a:t>
            </a:r>
            <a:r>
              <a:rPr lang="ru-RU" sz="2400" dirty="0" err="1"/>
              <a:t>сьогодні</a:t>
            </a:r>
            <a:r>
              <a:rPr lang="ru-RU" sz="2400" dirty="0"/>
              <a:t> </a:t>
            </a:r>
            <a:r>
              <a:rPr lang="ru-RU" sz="2400" dirty="0" err="1"/>
              <a:t>охоплює</a:t>
            </a:r>
            <a:r>
              <a:rPr lang="ru-RU" sz="2400" dirty="0"/>
              <a:t> третину </a:t>
            </a:r>
            <a:r>
              <a:rPr lang="ru-RU" sz="2400" dirty="0" err="1"/>
              <a:t>території</a:t>
            </a:r>
            <a:r>
              <a:rPr lang="ru-RU" sz="2400" dirty="0"/>
              <a:t> </a:t>
            </a:r>
            <a:r>
              <a:rPr lang="ru-RU" sz="2400" dirty="0" err="1"/>
              <a:t>України</a:t>
            </a:r>
            <a:r>
              <a:rPr lang="ru-RU" sz="2400" dirty="0"/>
              <a:t>, тому </a:t>
            </a:r>
            <a:r>
              <a:rPr lang="ru-RU" sz="2400" dirty="0" err="1"/>
              <a:t>саме</a:t>
            </a:r>
            <a:r>
              <a:rPr lang="ru-RU" sz="2400" dirty="0"/>
              <a:t> </a:t>
            </a:r>
            <a:r>
              <a:rPr lang="ru-RU" sz="2400" dirty="0" err="1"/>
              <a:t>їх</a:t>
            </a:r>
            <a:r>
              <a:rPr lang="ru-RU" sz="2400" dirty="0"/>
              <a:t> </a:t>
            </a:r>
            <a:r>
              <a:rPr lang="ru-RU" sz="2400" dirty="0" err="1"/>
              <a:t>можна</a:t>
            </a:r>
            <a:r>
              <a:rPr lang="ru-RU" sz="2400" dirty="0"/>
              <a:t> </a:t>
            </a:r>
            <a:r>
              <a:rPr lang="ru-RU" sz="2400" dirty="0" err="1"/>
              <a:t>вважати</a:t>
            </a:r>
            <a:r>
              <a:rPr lang="ru-RU" sz="2400" dirty="0"/>
              <a:t> одним </a:t>
            </a:r>
            <a:r>
              <a:rPr lang="ru-RU" sz="2400" dirty="0" err="1"/>
              <a:t>із</a:t>
            </a:r>
            <a:r>
              <a:rPr lang="ru-RU" sz="2400" dirty="0"/>
              <a:t> </a:t>
            </a:r>
            <a:r>
              <a:rPr lang="ru-RU" sz="2400" dirty="0" err="1"/>
              <a:t>найперспективніших</a:t>
            </a:r>
            <a:r>
              <a:rPr lang="ru-RU" sz="2400" dirty="0"/>
              <a:t> </a:t>
            </a:r>
            <a:r>
              <a:rPr lang="ru-RU" sz="2400" dirty="0" err="1"/>
              <a:t>джерел</a:t>
            </a:r>
            <a:r>
              <a:rPr lang="ru-RU" sz="2400" dirty="0"/>
              <a:t> </a:t>
            </a:r>
            <a:r>
              <a:rPr lang="ru-RU" sz="2400" dirty="0" err="1"/>
              <a:t>надходження</a:t>
            </a:r>
            <a:r>
              <a:rPr lang="ru-RU" sz="2400" dirty="0"/>
              <a:t> МТД для </a:t>
            </a:r>
            <a:r>
              <a:rPr lang="ru-RU" sz="2400" dirty="0" err="1"/>
              <a:t>фінансування</a:t>
            </a:r>
            <a:r>
              <a:rPr lang="ru-RU" sz="2400" dirty="0"/>
              <a:t> потреб МЕР. </a:t>
            </a:r>
          </a:p>
          <a:p>
            <a:pPr algn="just"/>
            <a:endParaRPr lang="ru-RU" sz="2400" dirty="0"/>
          </a:p>
          <a:p>
            <a:pPr algn="just"/>
            <a:r>
              <a:rPr lang="ru-RU" sz="2400" dirty="0" err="1"/>
              <a:t>Сьогодні</a:t>
            </a:r>
            <a:r>
              <a:rPr lang="ru-RU" sz="2400" dirty="0"/>
              <a:t> </a:t>
            </a:r>
            <a:r>
              <a:rPr lang="ru-RU" sz="2400" dirty="0" err="1"/>
              <a:t>фінансування</a:t>
            </a:r>
            <a:r>
              <a:rPr lang="ru-RU" sz="2400" dirty="0"/>
              <a:t> в межах </a:t>
            </a:r>
            <a:r>
              <a:rPr lang="ru-RU" sz="2400" dirty="0" err="1"/>
              <a:t>програм</a:t>
            </a:r>
            <a:r>
              <a:rPr lang="ru-RU" sz="2400" dirty="0"/>
              <a:t> ТКС </a:t>
            </a:r>
            <a:r>
              <a:rPr lang="ru-RU" sz="2400" dirty="0" err="1"/>
              <a:t>найбільш</a:t>
            </a:r>
            <a:r>
              <a:rPr lang="ru-RU" sz="2400" dirty="0"/>
              <a:t> </a:t>
            </a:r>
            <a:r>
              <a:rPr lang="ru-RU" sz="2400" dirty="0" err="1"/>
              <a:t>успішно</a:t>
            </a:r>
            <a:r>
              <a:rPr lang="ru-RU" sz="2400" dirty="0"/>
              <a:t> </a:t>
            </a:r>
            <a:r>
              <a:rPr lang="ru-RU" sz="2400" dirty="0" err="1"/>
              <a:t>залучають</a:t>
            </a:r>
            <a:r>
              <a:rPr lang="ru-RU" sz="2400" dirty="0"/>
              <a:t> </a:t>
            </a:r>
            <a:r>
              <a:rPr lang="ru-RU" sz="2400" dirty="0" err="1"/>
              <a:t>Закарпатська</a:t>
            </a:r>
            <a:r>
              <a:rPr lang="ru-RU" sz="2400" dirty="0"/>
              <a:t> та </a:t>
            </a:r>
            <a:r>
              <a:rPr lang="ru-RU" sz="2400" dirty="0" err="1"/>
              <a:t>Чернівецька</a:t>
            </a:r>
            <a:r>
              <a:rPr lang="ru-RU" sz="2400" dirty="0"/>
              <a:t> </a:t>
            </a:r>
            <a:r>
              <a:rPr lang="ru-RU" sz="2400" dirty="0" err="1"/>
              <a:t>області</a:t>
            </a:r>
            <a:r>
              <a:rPr lang="ru-RU" sz="2400" dirty="0"/>
              <a:t>. </a:t>
            </a:r>
            <a:r>
              <a:rPr lang="ru-RU" sz="2400" dirty="0" err="1"/>
              <a:t>Певних</a:t>
            </a:r>
            <a:r>
              <a:rPr lang="ru-RU" sz="2400" dirty="0"/>
              <a:t> </a:t>
            </a:r>
            <a:r>
              <a:rPr lang="ru-RU" sz="2400" dirty="0" err="1"/>
              <a:t>успіхів</a:t>
            </a:r>
            <a:r>
              <a:rPr lang="ru-RU" sz="2400" dirty="0"/>
              <a:t> у </a:t>
            </a:r>
            <a:r>
              <a:rPr lang="ru-RU" sz="2400" dirty="0" err="1"/>
              <a:t>цьому</a:t>
            </a:r>
            <a:r>
              <a:rPr lang="ru-RU" sz="2400" dirty="0"/>
              <a:t> </a:t>
            </a:r>
            <a:r>
              <a:rPr lang="ru-RU" sz="2400" dirty="0" err="1"/>
              <a:t>напрямі</a:t>
            </a:r>
            <a:r>
              <a:rPr lang="ru-RU" sz="2400" dirty="0"/>
              <a:t> </a:t>
            </a:r>
            <a:r>
              <a:rPr lang="ru-RU" sz="2400" dirty="0" err="1"/>
              <a:t>останнім</a:t>
            </a:r>
            <a:r>
              <a:rPr lang="ru-RU" sz="2400" dirty="0"/>
              <a:t> часом </a:t>
            </a:r>
            <a:r>
              <a:rPr lang="ru-RU" sz="2400" dirty="0" err="1"/>
              <a:t>досягли</a:t>
            </a:r>
            <a:r>
              <a:rPr lang="ru-RU" sz="2400" dirty="0"/>
              <a:t> </a:t>
            </a:r>
            <a:r>
              <a:rPr lang="ru-RU" sz="2400" dirty="0" err="1"/>
              <a:t>також</a:t>
            </a:r>
            <a:r>
              <a:rPr lang="ru-RU" sz="2400" dirty="0"/>
              <a:t> </a:t>
            </a:r>
            <a:r>
              <a:rPr lang="ru-RU" sz="2400" dirty="0" err="1"/>
              <a:t>Івано-Франківська</a:t>
            </a:r>
            <a:r>
              <a:rPr lang="ru-RU" sz="2400" dirty="0"/>
              <a:t> та </a:t>
            </a:r>
            <a:r>
              <a:rPr lang="ru-RU" sz="2400" dirty="0" err="1"/>
              <a:t>Львівська</a:t>
            </a:r>
            <a:r>
              <a:rPr lang="ru-RU" sz="2400" dirty="0"/>
              <a:t> </a:t>
            </a:r>
            <a:r>
              <a:rPr lang="ru-RU" sz="2400" dirty="0" err="1"/>
              <a:t>області</a:t>
            </a:r>
            <a:r>
              <a:rPr lang="ru-RU" sz="2400" dirty="0"/>
              <a:t>.</a:t>
            </a:r>
            <a:endParaRPr lang="ru-UA" sz="2400" dirty="0"/>
          </a:p>
        </p:txBody>
      </p:sp>
      <p:sp>
        <p:nvSpPr>
          <p:cNvPr id="5" name="Дата 4">
            <a:extLst>
              <a:ext uri="{FF2B5EF4-FFF2-40B4-BE49-F238E27FC236}">
                <a16:creationId xmlns:a16="http://schemas.microsoft.com/office/drawing/2014/main" id="{D81EA2C2-2EDC-6C47-8927-73E64DEA24AF}"/>
              </a:ext>
            </a:extLst>
          </p:cNvPr>
          <p:cNvSpPr>
            <a:spLocks noGrp="1"/>
          </p:cNvSpPr>
          <p:nvPr>
            <p:ph type="dt" sz="half" idx="10"/>
          </p:nvPr>
        </p:nvSpPr>
        <p:spPr/>
        <p:txBody>
          <a:bodyPr/>
          <a:lstStyle/>
          <a:p>
            <a:fld id="{10EA0840-94EE-284A-9EFA-0F0073A43B96}" type="datetime1">
              <a:rPr lang="ru-RU" smtClean="0"/>
              <a:t>10.10.2025</a:t>
            </a:fld>
            <a:endParaRPr lang="ru-UA"/>
          </a:p>
        </p:txBody>
      </p:sp>
      <p:sp>
        <p:nvSpPr>
          <p:cNvPr id="7" name="Нижний колонтитул 6">
            <a:extLst>
              <a:ext uri="{FF2B5EF4-FFF2-40B4-BE49-F238E27FC236}">
                <a16:creationId xmlns:a16="http://schemas.microsoft.com/office/drawing/2014/main" id="{D0B68CE2-4DA6-6C43-AE93-11124697F4EC}"/>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F0CF3EBD-7F70-A649-A9CF-DD8CF5EA667F}"/>
              </a:ext>
            </a:extLst>
          </p:cNvPr>
          <p:cNvSpPr>
            <a:spLocks noGrp="1"/>
          </p:cNvSpPr>
          <p:nvPr>
            <p:ph type="sldNum" sz="quarter" idx="12"/>
          </p:nvPr>
        </p:nvSpPr>
        <p:spPr/>
        <p:txBody>
          <a:bodyPr/>
          <a:lstStyle/>
          <a:p>
            <a:fld id="{F553EFBA-7824-AA44-BC0C-2574B54A2861}" type="slidenum">
              <a:rPr lang="ru-UA" smtClean="0"/>
              <a:t>70</a:t>
            </a:fld>
            <a:endParaRPr lang="ru-UA"/>
          </a:p>
        </p:txBody>
      </p:sp>
    </p:spTree>
    <p:extLst>
      <p:ext uri="{BB962C8B-B14F-4D97-AF65-F5344CB8AC3E}">
        <p14:creationId xmlns:p14="http://schemas.microsoft.com/office/powerpoint/2010/main" val="260655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0F63F05-A68B-F400-11B5-C016A62B4A78}"/>
              </a:ext>
            </a:extLst>
          </p:cNvPr>
          <p:cNvSpPr/>
          <p:nvPr/>
        </p:nvSpPr>
        <p:spPr>
          <a:xfrm>
            <a:off x="700644" y="291558"/>
            <a:ext cx="7754587" cy="5262979"/>
          </a:xfrm>
          <a:prstGeom prst="rect">
            <a:avLst/>
          </a:prstGeom>
        </p:spPr>
        <p:txBody>
          <a:bodyPr wrap="square">
            <a:spAutoFit/>
          </a:bodyPr>
          <a:lstStyle/>
          <a:p>
            <a:pPr algn="just"/>
            <a:r>
              <a:rPr lang="ru-RU" sz="2400" dirty="0" err="1"/>
              <a:t>Незважаючи</a:t>
            </a:r>
            <a:r>
              <a:rPr lang="ru-RU" sz="2400" dirty="0"/>
              <a:t> на </a:t>
            </a:r>
            <a:r>
              <a:rPr lang="ru-RU" sz="2400" dirty="0" err="1"/>
              <a:t>позитивний</a:t>
            </a:r>
            <a:r>
              <a:rPr lang="ru-RU" sz="2400" dirty="0"/>
              <a:t> </a:t>
            </a:r>
            <a:r>
              <a:rPr lang="ru-RU" sz="2400" dirty="0" err="1"/>
              <a:t>досвід</a:t>
            </a:r>
            <a:r>
              <a:rPr lang="ru-RU" sz="2400" dirty="0"/>
              <a:t> </a:t>
            </a:r>
            <a:r>
              <a:rPr lang="ru-RU" sz="2400" dirty="0" err="1"/>
              <a:t>залучення</a:t>
            </a:r>
            <a:r>
              <a:rPr lang="ru-RU" sz="2400" dirty="0"/>
              <a:t> МТД, </a:t>
            </a:r>
            <a:r>
              <a:rPr lang="ru-RU" sz="2400" dirty="0" err="1"/>
              <a:t>міста</a:t>
            </a:r>
            <a:r>
              <a:rPr lang="ru-RU" sz="2400" dirty="0"/>
              <a:t> й </a:t>
            </a:r>
            <a:r>
              <a:rPr lang="ru-RU" sz="2400" dirty="0" err="1"/>
              <a:t>регіони</a:t>
            </a:r>
            <a:r>
              <a:rPr lang="ru-RU" sz="2400" dirty="0"/>
              <a:t> </a:t>
            </a:r>
            <a:r>
              <a:rPr lang="ru-RU" sz="2400" dirty="0" err="1"/>
              <a:t>України</a:t>
            </a:r>
            <a:r>
              <a:rPr lang="ru-RU" sz="2400" dirty="0"/>
              <a:t> не </a:t>
            </a:r>
            <a:r>
              <a:rPr lang="ru-RU" sz="2400" dirty="0" err="1"/>
              <a:t>повністю</a:t>
            </a:r>
            <a:r>
              <a:rPr lang="ru-RU" sz="2400" dirty="0"/>
              <a:t> </a:t>
            </a:r>
            <a:r>
              <a:rPr lang="ru-RU" sz="2400" dirty="0" err="1"/>
              <a:t>використовують</a:t>
            </a:r>
            <a:r>
              <a:rPr lang="ru-RU" sz="2400" dirty="0"/>
              <a:t> </a:t>
            </a:r>
            <a:r>
              <a:rPr lang="ru-RU" sz="2400" dirty="0" err="1"/>
              <a:t>цей</a:t>
            </a:r>
            <a:r>
              <a:rPr lang="ru-RU" sz="2400" dirty="0"/>
              <a:t> </a:t>
            </a:r>
            <a:r>
              <a:rPr lang="ru-RU" sz="2400" dirty="0" err="1"/>
              <a:t>інструмент</a:t>
            </a:r>
            <a:r>
              <a:rPr lang="ru-RU" sz="2400" dirty="0"/>
              <a:t> </a:t>
            </a:r>
            <a:r>
              <a:rPr lang="ru-RU" sz="2400" dirty="0" err="1"/>
              <a:t>фінансування</a:t>
            </a:r>
            <a:r>
              <a:rPr lang="ru-RU" sz="2400" dirty="0"/>
              <a:t> МЕР. </a:t>
            </a:r>
            <a:r>
              <a:rPr lang="ru-RU" sz="2400" dirty="0" err="1"/>
              <a:t>Основними</a:t>
            </a:r>
            <a:r>
              <a:rPr lang="ru-RU" sz="2400" dirty="0"/>
              <a:t> причинами </a:t>
            </a:r>
            <a:r>
              <a:rPr lang="ru-RU" sz="2400" dirty="0" err="1"/>
              <a:t>є</a:t>
            </a:r>
            <a:r>
              <a:rPr lang="ru-RU" sz="2400" dirty="0"/>
              <a:t>: </a:t>
            </a:r>
          </a:p>
          <a:p>
            <a:pPr marL="342900" indent="-342900" algn="just">
              <a:buFontTx/>
              <a:buChar char="-"/>
            </a:pPr>
            <a:r>
              <a:rPr lang="ru-RU" sz="2400" dirty="0" err="1"/>
              <a:t>неготовність</a:t>
            </a:r>
            <a:r>
              <a:rPr lang="ru-RU" sz="2400" dirty="0"/>
              <a:t> </a:t>
            </a:r>
            <a:r>
              <a:rPr lang="ru-RU" sz="2400" dirty="0" err="1"/>
              <a:t>органів</a:t>
            </a:r>
            <a:r>
              <a:rPr lang="ru-RU" sz="2400" dirty="0"/>
              <a:t> </a:t>
            </a:r>
            <a:r>
              <a:rPr lang="ru-RU" sz="2400" dirty="0" err="1"/>
              <a:t>влади</a:t>
            </a:r>
            <a:r>
              <a:rPr lang="ru-RU" sz="2400" dirty="0"/>
              <a:t> (</a:t>
            </a:r>
            <a:r>
              <a:rPr lang="ru-RU" sz="2400" dirty="0" err="1"/>
              <a:t>зокрема</a:t>
            </a:r>
            <a:r>
              <a:rPr lang="ru-RU" sz="2400" dirty="0"/>
              <a:t>, ОМС) </a:t>
            </a:r>
            <a:r>
              <a:rPr lang="ru-RU" sz="2400" dirty="0" err="1"/>
              <a:t>взяти</a:t>
            </a:r>
            <a:r>
              <a:rPr lang="ru-RU" sz="2400" dirty="0"/>
              <a:t> на себе </a:t>
            </a:r>
            <a:r>
              <a:rPr lang="ru-RU" sz="2400" dirty="0" err="1"/>
              <a:t>відповідальність</a:t>
            </a:r>
            <a:r>
              <a:rPr lang="ru-RU" sz="2400" dirty="0"/>
              <a:t> за </a:t>
            </a:r>
            <a:r>
              <a:rPr lang="ru-RU" sz="2400" dirty="0" err="1"/>
              <a:t>реалізацію</a:t>
            </a:r>
            <a:r>
              <a:rPr lang="ru-RU" sz="2400" dirty="0"/>
              <a:t> проєктів МТД; </a:t>
            </a:r>
          </a:p>
          <a:p>
            <a:pPr marL="342900" indent="-342900" algn="just">
              <a:buFontTx/>
              <a:buChar char="-"/>
            </a:pPr>
            <a:r>
              <a:rPr lang="ru-RU" sz="2400" dirty="0"/>
              <a:t> </a:t>
            </a:r>
            <a:r>
              <a:rPr lang="ru-RU" sz="2400" dirty="0" err="1"/>
              <a:t>недостатня</a:t>
            </a:r>
            <a:r>
              <a:rPr lang="ru-RU" sz="2400" dirty="0"/>
              <a:t> </a:t>
            </a:r>
            <a:r>
              <a:rPr lang="ru-RU" sz="2400" dirty="0" err="1"/>
              <a:t>кваліфікація</a:t>
            </a:r>
            <a:r>
              <a:rPr lang="ru-RU" sz="2400" dirty="0"/>
              <a:t>, </a:t>
            </a:r>
            <a:r>
              <a:rPr lang="ru-RU" sz="2400" dirty="0" err="1"/>
              <a:t>непрофесіоналізм</a:t>
            </a:r>
            <a:r>
              <a:rPr lang="ru-RU" sz="2400" dirty="0"/>
              <a:t> </a:t>
            </a:r>
            <a:r>
              <a:rPr lang="ru-RU" sz="2400" dirty="0" err="1"/>
              <a:t>місцевих</a:t>
            </a:r>
            <a:r>
              <a:rPr lang="ru-RU" sz="2400" dirty="0"/>
              <a:t> </a:t>
            </a:r>
            <a:r>
              <a:rPr lang="ru-RU" sz="2400" dirty="0" err="1"/>
              <a:t>посадовців</a:t>
            </a:r>
            <a:r>
              <a:rPr lang="ru-RU" sz="2400" dirty="0"/>
              <a:t>, брак у них </a:t>
            </a:r>
            <a:r>
              <a:rPr lang="ru-RU" sz="2400" dirty="0" err="1"/>
              <a:t>навичок</a:t>
            </a:r>
            <a:r>
              <a:rPr lang="ru-RU" sz="2400" dirty="0"/>
              <a:t> </a:t>
            </a:r>
            <a:r>
              <a:rPr lang="ru-RU" sz="2400" dirty="0" err="1"/>
              <a:t>управління</a:t>
            </a:r>
            <a:r>
              <a:rPr lang="ru-RU" sz="2400" dirty="0"/>
              <a:t> </a:t>
            </a:r>
            <a:r>
              <a:rPr lang="ru-RU" sz="2400" dirty="0" err="1"/>
              <a:t>проєктами</a:t>
            </a:r>
            <a:r>
              <a:rPr lang="ru-RU" sz="2400" dirty="0"/>
              <a:t>, </a:t>
            </a:r>
            <a:r>
              <a:rPr lang="ru-RU" sz="2400" dirty="0" err="1"/>
              <a:t>що</a:t>
            </a:r>
            <a:r>
              <a:rPr lang="ru-RU" sz="2400" dirty="0"/>
              <a:t> </a:t>
            </a:r>
            <a:r>
              <a:rPr lang="ru-RU" sz="2400" dirty="0" err="1"/>
              <a:t>знижує</a:t>
            </a:r>
            <a:r>
              <a:rPr lang="ru-RU" sz="2400" dirty="0"/>
              <a:t> </a:t>
            </a:r>
            <a:r>
              <a:rPr lang="ru-RU" sz="2400" dirty="0" err="1"/>
              <a:t>якість</a:t>
            </a:r>
            <a:r>
              <a:rPr lang="ru-RU" sz="2400" dirty="0"/>
              <a:t> </a:t>
            </a:r>
            <a:r>
              <a:rPr lang="ru-RU" sz="2400" dirty="0" err="1"/>
              <a:t>їх</a:t>
            </a:r>
            <a:r>
              <a:rPr lang="ru-RU" sz="2400" dirty="0"/>
              <a:t> </a:t>
            </a:r>
            <a:r>
              <a:rPr lang="ru-RU" sz="2400" dirty="0" err="1"/>
              <a:t>планування</a:t>
            </a:r>
            <a:r>
              <a:rPr lang="ru-RU" sz="2400" dirty="0"/>
              <a:t> та </a:t>
            </a:r>
            <a:r>
              <a:rPr lang="ru-RU" sz="2400" dirty="0" err="1"/>
              <a:t>реалізації</a:t>
            </a:r>
            <a:r>
              <a:rPr lang="ru-RU" sz="2400" dirty="0"/>
              <a:t>; </a:t>
            </a:r>
          </a:p>
          <a:p>
            <a:pPr marL="342900" indent="-342900" algn="just">
              <a:buFontTx/>
              <a:buChar char="-"/>
            </a:pPr>
            <a:r>
              <a:rPr lang="ru-RU" sz="2400" dirty="0"/>
              <a:t> </a:t>
            </a:r>
            <a:r>
              <a:rPr lang="ru-RU" sz="2400" dirty="0" err="1"/>
              <a:t>неналежний</a:t>
            </a:r>
            <a:r>
              <a:rPr lang="ru-RU" sz="2400" dirty="0"/>
              <a:t> </a:t>
            </a:r>
            <a:r>
              <a:rPr lang="ru-RU" sz="2400" dirty="0" err="1"/>
              <a:t>нагляд</a:t>
            </a:r>
            <a:r>
              <a:rPr lang="ru-RU" sz="2400" dirty="0"/>
              <a:t> </a:t>
            </a:r>
            <a:r>
              <a:rPr lang="ru-RU" sz="2400" dirty="0" err="1"/>
              <a:t>із</a:t>
            </a:r>
            <a:r>
              <a:rPr lang="ru-RU" sz="2400" dirty="0"/>
              <a:t> боку </a:t>
            </a:r>
            <a:r>
              <a:rPr lang="ru-RU" sz="2400" dirty="0" err="1"/>
              <a:t>деяких</a:t>
            </a:r>
            <a:r>
              <a:rPr lang="ru-RU" sz="2400" dirty="0"/>
              <a:t> </a:t>
            </a:r>
            <a:r>
              <a:rPr lang="ru-RU" sz="2400" dirty="0" err="1"/>
              <a:t>бенефіціарів</a:t>
            </a:r>
            <a:r>
              <a:rPr lang="ru-RU" sz="2400" dirty="0"/>
              <a:t> за </a:t>
            </a:r>
            <a:r>
              <a:rPr lang="ru-RU" sz="2400" dirty="0" err="1"/>
              <a:t>реалізацією</a:t>
            </a:r>
            <a:r>
              <a:rPr lang="ru-RU" sz="2400" dirty="0"/>
              <a:t> проєктів (</a:t>
            </a:r>
            <a:r>
              <a:rPr lang="ru-RU" sz="2400" dirty="0" err="1"/>
              <a:t>програм</a:t>
            </a:r>
            <a:r>
              <a:rPr lang="ru-RU" sz="2400" dirty="0"/>
              <a:t>) МТД, </a:t>
            </a:r>
            <a:r>
              <a:rPr lang="ru-RU" sz="2400" dirty="0" err="1"/>
              <a:t>що</a:t>
            </a:r>
            <a:r>
              <a:rPr lang="ru-RU" sz="2400" dirty="0"/>
              <a:t> </a:t>
            </a:r>
            <a:r>
              <a:rPr lang="ru-RU" sz="2400" dirty="0" err="1"/>
              <a:t>призводить</a:t>
            </a:r>
            <a:r>
              <a:rPr lang="ru-RU" sz="2400" dirty="0"/>
              <a:t> до </a:t>
            </a:r>
            <a:r>
              <a:rPr lang="ru-RU" sz="2400" dirty="0" err="1"/>
              <a:t>неефективного</a:t>
            </a:r>
            <a:r>
              <a:rPr lang="ru-RU" sz="2400" dirty="0"/>
              <a:t> </a:t>
            </a:r>
            <a:r>
              <a:rPr lang="ru-RU" sz="2400" dirty="0" err="1"/>
              <a:t>використання</a:t>
            </a:r>
            <a:r>
              <a:rPr lang="ru-RU" sz="2400" dirty="0"/>
              <a:t> </a:t>
            </a:r>
            <a:r>
              <a:rPr lang="ru-RU" sz="2400" dirty="0" err="1"/>
              <a:t>ресурсів</a:t>
            </a:r>
            <a:r>
              <a:rPr lang="ru-RU" sz="2400" dirty="0"/>
              <a:t> і </a:t>
            </a:r>
            <a:r>
              <a:rPr lang="ru-RU" sz="2400" dirty="0" err="1"/>
              <a:t>втрати</a:t>
            </a:r>
            <a:r>
              <a:rPr lang="ru-RU" sz="2400" dirty="0"/>
              <a:t> </a:t>
            </a:r>
            <a:r>
              <a:rPr lang="ru-RU" sz="2400" dirty="0" err="1"/>
              <a:t>можливостей</a:t>
            </a:r>
            <a:r>
              <a:rPr lang="ru-RU" sz="2400" dirty="0"/>
              <a:t>; </a:t>
            </a:r>
          </a:p>
          <a:p>
            <a:pPr marL="342900" indent="-342900" algn="just">
              <a:buFontTx/>
              <a:buChar char="-"/>
            </a:pPr>
            <a:r>
              <a:rPr lang="ru-RU" sz="2400" dirty="0"/>
              <a:t> у </a:t>
            </a:r>
            <a:r>
              <a:rPr lang="ru-RU" sz="2400" dirty="0" err="1"/>
              <a:t>деяких</a:t>
            </a:r>
            <a:r>
              <a:rPr lang="ru-RU" sz="2400" dirty="0"/>
              <a:t> </a:t>
            </a:r>
            <a:r>
              <a:rPr lang="ru-RU" sz="2400" dirty="0" err="1"/>
              <a:t>міст</a:t>
            </a:r>
            <a:r>
              <a:rPr lang="ru-RU" sz="2400" dirty="0"/>
              <a:t> </a:t>
            </a:r>
            <a:r>
              <a:rPr lang="ru-RU" sz="2400" dirty="0" err="1"/>
              <a:t>немає</a:t>
            </a:r>
            <a:r>
              <a:rPr lang="ru-RU" sz="2400" dirty="0"/>
              <a:t> </a:t>
            </a:r>
            <a:r>
              <a:rPr lang="ru-RU" sz="2400" dirty="0" err="1"/>
              <a:t>довгострокової</a:t>
            </a:r>
            <a:r>
              <a:rPr lang="ru-RU" sz="2400" dirty="0"/>
              <a:t> </a:t>
            </a:r>
            <a:r>
              <a:rPr lang="ru-RU" sz="2400" dirty="0" err="1"/>
              <a:t>стратегії</a:t>
            </a:r>
            <a:r>
              <a:rPr lang="ru-RU" sz="2400" dirty="0"/>
              <a:t> </a:t>
            </a:r>
            <a:r>
              <a:rPr lang="ru-RU" sz="2400" dirty="0" err="1"/>
              <a:t>розвитку</a:t>
            </a:r>
            <a:r>
              <a:rPr lang="ru-RU" sz="2400" dirty="0"/>
              <a:t>, </a:t>
            </a:r>
            <a:r>
              <a:rPr lang="ru-RU" sz="2400" dirty="0" err="1"/>
              <a:t>що</a:t>
            </a:r>
            <a:r>
              <a:rPr lang="ru-RU" sz="2400" dirty="0"/>
              <a:t> </a:t>
            </a:r>
            <a:r>
              <a:rPr lang="ru-RU" sz="2400" dirty="0" err="1"/>
              <a:t>знижує</a:t>
            </a:r>
            <a:r>
              <a:rPr lang="ru-RU" sz="2400" dirty="0"/>
              <a:t> </a:t>
            </a:r>
            <a:r>
              <a:rPr lang="ru-RU" sz="2400" dirty="0" err="1"/>
              <a:t>шанси</a:t>
            </a:r>
            <a:r>
              <a:rPr lang="ru-RU" sz="2400" dirty="0"/>
              <a:t> </a:t>
            </a:r>
            <a:r>
              <a:rPr lang="ru-RU" sz="2400" dirty="0" err="1"/>
              <a:t>отримати</a:t>
            </a:r>
            <a:r>
              <a:rPr lang="ru-RU" sz="2400" dirty="0"/>
              <a:t> МТД.</a:t>
            </a:r>
            <a:endParaRPr lang="ru-UA" sz="2400" dirty="0"/>
          </a:p>
        </p:txBody>
      </p:sp>
      <p:sp>
        <p:nvSpPr>
          <p:cNvPr id="5" name="Дата 4">
            <a:extLst>
              <a:ext uri="{FF2B5EF4-FFF2-40B4-BE49-F238E27FC236}">
                <a16:creationId xmlns:a16="http://schemas.microsoft.com/office/drawing/2014/main" id="{C1F963B7-5456-A146-9C8D-0C76D3A30DEC}"/>
              </a:ext>
            </a:extLst>
          </p:cNvPr>
          <p:cNvSpPr>
            <a:spLocks noGrp="1"/>
          </p:cNvSpPr>
          <p:nvPr>
            <p:ph type="dt" sz="half" idx="10"/>
          </p:nvPr>
        </p:nvSpPr>
        <p:spPr/>
        <p:txBody>
          <a:bodyPr/>
          <a:lstStyle/>
          <a:p>
            <a:fld id="{E3318195-0630-E74C-8A3F-84036BAD9659}" type="datetime1">
              <a:rPr lang="ru-RU" smtClean="0"/>
              <a:t>10.10.2025</a:t>
            </a:fld>
            <a:endParaRPr lang="ru-UA"/>
          </a:p>
        </p:txBody>
      </p:sp>
      <p:sp>
        <p:nvSpPr>
          <p:cNvPr id="7" name="Нижний колонтитул 6">
            <a:extLst>
              <a:ext uri="{FF2B5EF4-FFF2-40B4-BE49-F238E27FC236}">
                <a16:creationId xmlns:a16="http://schemas.microsoft.com/office/drawing/2014/main" id="{45398119-4A20-1647-BCA6-E94E8406FD7E}"/>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57314FC4-2B4F-CE41-91D1-C0AF94972756}"/>
              </a:ext>
            </a:extLst>
          </p:cNvPr>
          <p:cNvSpPr>
            <a:spLocks noGrp="1"/>
          </p:cNvSpPr>
          <p:nvPr>
            <p:ph type="sldNum" sz="quarter" idx="12"/>
          </p:nvPr>
        </p:nvSpPr>
        <p:spPr/>
        <p:txBody>
          <a:bodyPr/>
          <a:lstStyle/>
          <a:p>
            <a:fld id="{F553EFBA-7824-AA44-BC0C-2574B54A2861}" type="slidenum">
              <a:rPr lang="ru-UA" smtClean="0"/>
              <a:t>71</a:t>
            </a:fld>
            <a:endParaRPr lang="ru-UA"/>
          </a:p>
        </p:txBody>
      </p:sp>
    </p:spTree>
    <p:extLst>
      <p:ext uri="{BB962C8B-B14F-4D97-AF65-F5344CB8AC3E}">
        <p14:creationId xmlns:p14="http://schemas.microsoft.com/office/powerpoint/2010/main" val="19310979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2918E2-290E-B14A-000E-E5911432D3AA}"/>
              </a:ext>
            </a:extLst>
          </p:cNvPr>
          <p:cNvSpPr>
            <a:spLocks noGrp="1"/>
          </p:cNvSpPr>
          <p:nvPr>
            <p:ph type="title"/>
          </p:nvPr>
        </p:nvSpPr>
        <p:spPr>
          <a:xfrm>
            <a:off x="838200" y="365126"/>
            <a:ext cx="6655420" cy="2300016"/>
          </a:xfrm>
        </p:spPr>
        <p:txBody>
          <a:bodyPr>
            <a:noAutofit/>
          </a:bodyPr>
          <a:lstStyle/>
          <a:p>
            <a:br>
              <a:rPr lang="ru-RU" sz="2400" dirty="0"/>
            </a:br>
            <a:r>
              <a:rPr lang="ru-RU" sz="2400" dirty="0" err="1"/>
              <a:t>Підставою</a:t>
            </a:r>
            <a:r>
              <a:rPr lang="ru-RU" sz="2400" dirty="0"/>
              <a:t> для </a:t>
            </a:r>
            <a:r>
              <a:rPr lang="ru-RU" sz="2400" dirty="0" err="1"/>
              <a:t>надання</a:t>
            </a:r>
            <a:r>
              <a:rPr lang="ru-RU" sz="2400" dirty="0"/>
              <a:t> МТД Уряду </a:t>
            </a:r>
            <a:r>
              <a:rPr lang="ru-RU" sz="2400" dirty="0" err="1"/>
              <a:t>України</a:t>
            </a:r>
            <a:r>
              <a:rPr lang="ru-RU" sz="2400" dirty="0"/>
              <a:t> </a:t>
            </a:r>
            <a:r>
              <a:rPr lang="ru-RU" sz="2400" dirty="0" err="1"/>
              <a:t>є</a:t>
            </a:r>
            <a:r>
              <a:rPr lang="ru-RU" sz="2400" dirty="0"/>
              <a:t> </a:t>
            </a:r>
            <a:r>
              <a:rPr lang="ru-RU" sz="2400" dirty="0" err="1"/>
              <a:t>міжнародні</a:t>
            </a:r>
            <a:r>
              <a:rPr lang="ru-RU" sz="2400" dirty="0"/>
              <a:t> договори з урядами </a:t>
            </a:r>
            <a:r>
              <a:rPr lang="ru-RU" sz="2400" dirty="0" err="1"/>
              <a:t>відповідних</a:t>
            </a:r>
            <a:r>
              <a:rPr lang="ru-RU" sz="2400" dirty="0"/>
              <a:t> </a:t>
            </a:r>
            <a:r>
              <a:rPr lang="ru-RU" sz="2400" dirty="0" err="1"/>
              <a:t>країн-донорів</a:t>
            </a:r>
            <a:br>
              <a:rPr lang="ru-UA" sz="2400" dirty="0"/>
            </a:br>
            <a:endParaRPr lang="ru-UA" sz="3600" dirty="0"/>
          </a:p>
        </p:txBody>
      </p:sp>
      <p:sp>
        <p:nvSpPr>
          <p:cNvPr id="3" name="Объект 2">
            <a:extLst>
              <a:ext uri="{FF2B5EF4-FFF2-40B4-BE49-F238E27FC236}">
                <a16:creationId xmlns:a16="http://schemas.microsoft.com/office/drawing/2014/main" id="{3D200C9F-664B-AB56-C70B-4FE623F43630}"/>
              </a:ext>
            </a:extLst>
          </p:cNvPr>
          <p:cNvSpPr>
            <a:spLocks noGrp="1"/>
          </p:cNvSpPr>
          <p:nvPr>
            <p:ph idx="1"/>
          </p:nvPr>
        </p:nvSpPr>
        <p:spPr>
          <a:xfrm>
            <a:off x="838200" y="4192858"/>
            <a:ext cx="7614424" cy="1555594"/>
          </a:xfrm>
        </p:spPr>
        <p:txBody>
          <a:bodyPr>
            <a:normAutofit/>
          </a:bodyPr>
          <a:lstStyle/>
          <a:p>
            <a:pPr algn="just"/>
            <a:r>
              <a:rPr lang="ru-RU" sz="2400" dirty="0" err="1"/>
              <a:t>процедури</a:t>
            </a:r>
            <a:r>
              <a:rPr lang="ru-RU" sz="2400" dirty="0"/>
              <a:t> </a:t>
            </a:r>
            <a:r>
              <a:rPr lang="ru-RU" sz="2400" dirty="0" err="1"/>
              <a:t>залучення</a:t>
            </a:r>
            <a:r>
              <a:rPr lang="ru-RU" sz="2400" dirty="0"/>
              <a:t>, </a:t>
            </a:r>
            <a:r>
              <a:rPr lang="ru-RU" sz="2400" dirty="0" err="1"/>
              <a:t>використання</a:t>
            </a:r>
            <a:r>
              <a:rPr lang="ru-RU" sz="2400" dirty="0"/>
              <a:t> та </a:t>
            </a:r>
            <a:r>
              <a:rPr lang="ru-RU" sz="2400" dirty="0" err="1"/>
              <a:t>моніторингу</a:t>
            </a:r>
            <a:r>
              <a:rPr lang="ru-RU" sz="2400" dirty="0"/>
              <a:t> МТД, </a:t>
            </a:r>
            <a:r>
              <a:rPr lang="ru-RU" sz="2400" dirty="0" err="1"/>
              <a:t>зокрема</a:t>
            </a:r>
            <a:r>
              <a:rPr lang="ru-RU" sz="2400" dirty="0"/>
              <a:t> </a:t>
            </a:r>
            <a:r>
              <a:rPr lang="ru-RU" sz="2400" dirty="0" err="1"/>
              <a:t>державної</a:t>
            </a:r>
            <a:r>
              <a:rPr lang="ru-RU" sz="2400" dirty="0"/>
              <a:t> </a:t>
            </a:r>
            <a:r>
              <a:rPr lang="ru-RU" sz="2400" dirty="0" err="1"/>
              <a:t>реєстрації</a:t>
            </a:r>
            <a:r>
              <a:rPr lang="ru-RU" sz="2400" dirty="0"/>
              <a:t> та </a:t>
            </a:r>
            <a:r>
              <a:rPr lang="ru-RU" sz="2400" dirty="0" err="1"/>
              <a:t>моніторингу</a:t>
            </a:r>
            <a:r>
              <a:rPr lang="ru-RU" sz="2400" dirty="0"/>
              <a:t> проєктів (</a:t>
            </a:r>
            <a:r>
              <a:rPr lang="ru-RU" sz="2400" dirty="0" err="1"/>
              <a:t>програм</a:t>
            </a:r>
            <a:r>
              <a:rPr lang="ru-RU" sz="2400" dirty="0"/>
              <a:t>) МТД, </a:t>
            </a:r>
            <a:r>
              <a:rPr lang="ru-RU" sz="2400" dirty="0" err="1"/>
              <a:t>врегламентовано</a:t>
            </a:r>
            <a:r>
              <a:rPr lang="ru-RU" sz="2400" dirty="0"/>
              <a:t> </a:t>
            </a:r>
            <a:r>
              <a:rPr lang="ru-RU" sz="2400" dirty="0" err="1"/>
              <a:t>постановою</a:t>
            </a:r>
            <a:r>
              <a:rPr lang="ru-RU" sz="2400" dirty="0"/>
              <a:t> КМУ № 153.</a:t>
            </a:r>
            <a:endParaRPr lang="ru-UA" sz="2400" dirty="0"/>
          </a:p>
        </p:txBody>
      </p:sp>
      <p:sp>
        <p:nvSpPr>
          <p:cNvPr id="6" name="Дата 5">
            <a:extLst>
              <a:ext uri="{FF2B5EF4-FFF2-40B4-BE49-F238E27FC236}">
                <a16:creationId xmlns:a16="http://schemas.microsoft.com/office/drawing/2014/main" id="{0F5A2636-0E84-FD4D-BFD1-ADE99784F110}"/>
              </a:ext>
            </a:extLst>
          </p:cNvPr>
          <p:cNvSpPr>
            <a:spLocks noGrp="1"/>
          </p:cNvSpPr>
          <p:nvPr>
            <p:ph type="dt" sz="half" idx="10"/>
          </p:nvPr>
        </p:nvSpPr>
        <p:spPr/>
        <p:txBody>
          <a:bodyPr/>
          <a:lstStyle/>
          <a:p>
            <a:fld id="{6F9F6EE1-95F2-174F-B137-FC4050E3F6B9}" type="datetime1">
              <a:rPr lang="ru-RU" smtClean="0"/>
              <a:t>10.10.2025</a:t>
            </a:fld>
            <a:endParaRPr lang="ru-UA"/>
          </a:p>
        </p:txBody>
      </p:sp>
      <p:sp>
        <p:nvSpPr>
          <p:cNvPr id="8" name="Нижний колонтитул 7">
            <a:extLst>
              <a:ext uri="{FF2B5EF4-FFF2-40B4-BE49-F238E27FC236}">
                <a16:creationId xmlns:a16="http://schemas.microsoft.com/office/drawing/2014/main" id="{28A541CE-4067-6740-8212-04BEF819E2ED}"/>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3FBA13D8-674A-A642-99D6-3262850E4969}"/>
              </a:ext>
            </a:extLst>
          </p:cNvPr>
          <p:cNvSpPr>
            <a:spLocks noGrp="1"/>
          </p:cNvSpPr>
          <p:nvPr>
            <p:ph type="sldNum" sz="quarter" idx="12"/>
          </p:nvPr>
        </p:nvSpPr>
        <p:spPr/>
        <p:txBody>
          <a:bodyPr/>
          <a:lstStyle/>
          <a:p>
            <a:fld id="{F553EFBA-7824-AA44-BC0C-2574B54A2861}" type="slidenum">
              <a:rPr lang="ru-UA" smtClean="0"/>
              <a:t>72</a:t>
            </a:fld>
            <a:endParaRPr lang="ru-UA"/>
          </a:p>
        </p:txBody>
      </p:sp>
    </p:spTree>
    <p:extLst>
      <p:ext uri="{BB962C8B-B14F-4D97-AF65-F5344CB8AC3E}">
        <p14:creationId xmlns:p14="http://schemas.microsoft.com/office/powerpoint/2010/main" val="3272053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66DCF8-AE6A-A352-ADCF-9658F7CBDDEF}"/>
              </a:ext>
            </a:extLst>
          </p:cNvPr>
          <p:cNvSpPr>
            <a:spLocks noGrp="1"/>
          </p:cNvSpPr>
          <p:nvPr>
            <p:ph type="title"/>
          </p:nvPr>
        </p:nvSpPr>
        <p:spPr>
          <a:xfrm>
            <a:off x="8942120" y="365126"/>
            <a:ext cx="2790700" cy="537400"/>
          </a:xfrm>
        </p:spPr>
        <p:txBody>
          <a:bodyPr>
            <a:normAutofit fontScale="90000"/>
          </a:bodyPr>
          <a:lstStyle/>
          <a:p>
            <a:pPr algn="ctr"/>
            <a:r>
              <a:rPr lang="ru-RU" sz="3200" dirty="0"/>
              <a:t>АЛГОРИТМ ЗАСТОСУВАННЯ</a:t>
            </a:r>
            <a:endParaRPr lang="ru-UA" sz="3200" dirty="0"/>
          </a:p>
        </p:txBody>
      </p:sp>
      <p:sp>
        <p:nvSpPr>
          <p:cNvPr id="6" name="Дата 5">
            <a:extLst>
              <a:ext uri="{FF2B5EF4-FFF2-40B4-BE49-F238E27FC236}">
                <a16:creationId xmlns:a16="http://schemas.microsoft.com/office/drawing/2014/main" id="{525DB99E-53D5-4C4C-BBAE-6BC3C9F9C450}"/>
              </a:ext>
            </a:extLst>
          </p:cNvPr>
          <p:cNvSpPr>
            <a:spLocks noGrp="1"/>
          </p:cNvSpPr>
          <p:nvPr>
            <p:ph type="dt" sz="half" idx="10"/>
          </p:nvPr>
        </p:nvSpPr>
        <p:spPr/>
        <p:txBody>
          <a:bodyPr/>
          <a:lstStyle/>
          <a:p>
            <a:fld id="{87BECC4B-AF98-0C46-86FB-8DA285A7AE45}" type="datetime1">
              <a:rPr lang="ru-RU" smtClean="0"/>
              <a:t>10.10.2025</a:t>
            </a:fld>
            <a:endParaRPr lang="ru-UA"/>
          </a:p>
        </p:txBody>
      </p:sp>
      <p:sp>
        <p:nvSpPr>
          <p:cNvPr id="8" name="Нижний колонтитул 7">
            <a:extLst>
              <a:ext uri="{FF2B5EF4-FFF2-40B4-BE49-F238E27FC236}">
                <a16:creationId xmlns:a16="http://schemas.microsoft.com/office/drawing/2014/main" id="{6D8B9FA0-1F73-6F40-AE99-19559B347ECF}"/>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8C468A6E-E773-5A4B-9742-89807CD55334}"/>
              </a:ext>
            </a:extLst>
          </p:cNvPr>
          <p:cNvSpPr>
            <a:spLocks noGrp="1"/>
          </p:cNvSpPr>
          <p:nvPr>
            <p:ph type="sldNum" sz="quarter" idx="12"/>
          </p:nvPr>
        </p:nvSpPr>
        <p:spPr/>
        <p:txBody>
          <a:bodyPr/>
          <a:lstStyle/>
          <a:p>
            <a:fld id="{F553EFBA-7824-AA44-BC0C-2574B54A2861}" type="slidenum">
              <a:rPr lang="ru-UA" smtClean="0"/>
              <a:t>73</a:t>
            </a:fld>
            <a:endParaRPr lang="ru-UA"/>
          </a:p>
        </p:txBody>
      </p:sp>
      <p:pic>
        <p:nvPicPr>
          <p:cNvPr id="4" name="Рисунок 3">
            <a:extLst>
              <a:ext uri="{FF2B5EF4-FFF2-40B4-BE49-F238E27FC236}">
                <a16:creationId xmlns:a16="http://schemas.microsoft.com/office/drawing/2014/main" id="{53492E68-9B20-9C28-006E-A596B99D4497}"/>
              </a:ext>
            </a:extLst>
          </p:cNvPr>
          <p:cNvPicPr>
            <a:picLocks noChangeAspect="1"/>
          </p:cNvPicPr>
          <p:nvPr/>
        </p:nvPicPr>
        <p:blipFill>
          <a:blip r:embed="rId2"/>
          <a:stretch>
            <a:fillRect/>
          </a:stretch>
        </p:blipFill>
        <p:spPr>
          <a:xfrm>
            <a:off x="459180" y="154381"/>
            <a:ext cx="8637319" cy="6345779"/>
          </a:xfrm>
          <a:prstGeom prst="rect">
            <a:avLst/>
          </a:prstGeom>
        </p:spPr>
      </p:pic>
    </p:spTree>
    <p:extLst>
      <p:ext uri="{BB962C8B-B14F-4D97-AF65-F5344CB8AC3E}">
        <p14:creationId xmlns:p14="http://schemas.microsoft.com/office/powerpoint/2010/main" val="40360775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AE84333-1E08-0FA8-C11F-F47C9F945F67}"/>
              </a:ext>
            </a:extLst>
          </p:cNvPr>
          <p:cNvSpPr>
            <a:spLocks noGrp="1"/>
          </p:cNvSpPr>
          <p:nvPr>
            <p:ph idx="1"/>
          </p:nvPr>
        </p:nvSpPr>
        <p:spPr>
          <a:xfrm>
            <a:off x="838200" y="427512"/>
            <a:ext cx="10515600" cy="5749451"/>
          </a:xfrm>
        </p:spPr>
        <p:txBody>
          <a:bodyPr>
            <a:normAutofit lnSpcReduction="10000"/>
          </a:bodyPr>
          <a:lstStyle/>
          <a:p>
            <a:pPr algn="just" fontAlgn="base"/>
            <a:r>
              <a:rPr lang="ru-RU" b="1" i="1" dirty="0" err="1"/>
              <a:t>Київ</a:t>
            </a:r>
            <a:r>
              <a:rPr lang="ru-RU" b="1" i="1" dirty="0"/>
              <a:t>, 5 </a:t>
            </a:r>
            <a:r>
              <a:rPr lang="ru-RU" b="1" i="1" dirty="0" err="1"/>
              <a:t>жовтня</a:t>
            </a:r>
            <a:r>
              <a:rPr lang="ru-RU" b="1" i="1" dirty="0"/>
              <a:t> 2020 р.</a:t>
            </a:r>
            <a:r>
              <a:rPr lang="ru-RU" b="1" dirty="0"/>
              <a:t> –</a:t>
            </a:r>
            <a:r>
              <a:rPr lang="ru-RU" dirty="0"/>
              <a:t> </a:t>
            </a:r>
            <a:r>
              <a:rPr lang="ru-RU" dirty="0" err="1"/>
              <a:t>Європейський</a:t>
            </a:r>
            <a:r>
              <a:rPr lang="ru-RU" dirty="0"/>
              <a:t> Союз та </a:t>
            </a:r>
            <a:r>
              <a:rPr lang="ru-RU" dirty="0" err="1"/>
              <a:t>Програма</a:t>
            </a:r>
            <a:r>
              <a:rPr lang="ru-RU" dirty="0"/>
              <a:t> </a:t>
            </a:r>
            <a:r>
              <a:rPr lang="ru-RU" dirty="0" err="1"/>
              <a:t>розвитку</a:t>
            </a:r>
            <a:r>
              <a:rPr lang="ru-RU" dirty="0"/>
              <a:t> </a:t>
            </a:r>
            <a:r>
              <a:rPr lang="ru-RU" dirty="0" err="1"/>
              <a:t>Організації</a:t>
            </a:r>
            <a:r>
              <a:rPr lang="ru-RU" dirty="0"/>
              <a:t> </a:t>
            </a:r>
            <a:r>
              <a:rPr lang="ru-RU" dirty="0" err="1"/>
              <a:t>Об’єднаних</a:t>
            </a:r>
            <a:r>
              <a:rPr lang="ru-RU" dirty="0"/>
              <a:t> </a:t>
            </a:r>
            <a:r>
              <a:rPr lang="ru-RU" dirty="0" err="1"/>
              <a:t>Націй</a:t>
            </a:r>
            <a:r>
              <a:rPr lang="ru-RU" dirty="0"/>
              <a:t> (ПРООН) в </a:t>
            </a:r>
            <a:r>
              <a:rPr lang="ru-RU" dirty="0" err="1"/>
              <a:t>Україні</a:t>
            </a:r>
            <a:r>
              <a:rPr lang="ru-RU" dirty="0"/>
              <a:t> </a:t>
            </a:r>
            <a:r>
              <a:rPr lang="ru-RU" dirty="0" err="1"/>
              <a:t>спільно</a:t>
            </a:r>
            <a:r>
              <a:rPr lang="ru-RU" dirty="0"/>
              <a:t> з </a:t>
            </a:r>
            <a:r>
              <a:rPr lang="ru-RU" dirty="0" err="1"/>
              <a:t>громадською</a:t>
            </a:r>
            <a:r>
              <a:rPr lang="ru-RU" dirty="0"/>
              <a:t> </a:t>
            </a:r>
            <a:r>
              <a:rPr lang="ru-RU" dirty="0" err="1"/>
              <a:t>організацією</a:t>
            </a:r>
            <a:r>
              <a:rPr lang="ru-RU" dirty="0"/>
              <a:t> </a:t>
            </a:r>
            <a:r>
              <a:rPr lang="ru-RU" dirty="0">
                <a:hlinkClick r:id="rId2"/>
              </a:rPr>
              <a:t>«ДЕСПРО»</a:t>
            </a:r>
            <a:r>
              <a:rPr lang="ru-RU" dirty="0"/>
              <a:t> запустили Школу </a:t>
            </a:r>
            <a:r>
              <a:rPr lang="ru-RU" dirty="0" err="1"/>
              <a:t>місцевого</a:t>
            </a:r>
            <a:r>
              <a:rPr lang="ru-RU" dirty="0"/>
              <a:t> </a:t>
            </a:r>
            <a:r>
              <a:rPr lang="ru-RU" dirty="0" err="1"/>
              <a:t>економічного</a:t>
            </a:r>
            <a:r>
              <a:rPr lang="ru-RU" dirty="0"/>
              <a:t> </a:t>
            </a:r>
            <a:r>
              <a:rPr lang="ru-RU" dirty="0" err="1"/>
              <a:t>розвитку</a:t>
            </a:r>
            <a:r>
              <a:rPr lang="ru-RU" dirty="0"/>
              <a:t> на </a:t>
            </a:r>
            <a:r>
              <a:rPr lang="ru-RU" dirty="0" err="1"/>
              <a:t>сході</a:t>
            </a:r>
            <a:r>
              <a:rPr lang="ru-RU" dirty="0"/>
              <a:t> </a:t>
            </a:r>
            <a:r>
              <a:rPr lang="ru-RU" dirty="0" err="1"/>
              <a:t>України</a:t>
            </a:r>
            <a:r>
              <a:rPr lang="ru-RU" dirty="0"/>
              <a:t>, яка </a:t>
            </a:r>
            <a:r>
              <a:rPr lang="ru-RU" dirty="0" err="1"/>
              <a:t>має</a:t>
            </a:r>
            <a:r>
              <a:rPr lang="ru-RU" dirty="0"/>
              <a:t> на </a:t>
            </a:r>
            <a:r>
              <a:rPr lang="ru-RU" dirty="0" err="1"/>
              <a:t>меті</a:t>
            </a:r>
            <a:r>
              <a:rPr lang="ru-RU" dirty="0"/>
              <a:t> </a:t>
            </a:r>
            <a:r>
              <a:rPr lang="ru-RU" dirty="0" err="1"/>
              <a:t>допомогти</a:t>
            </a:r>
            <a:r>
              <a:rPr lang="ru-RU" dirty="0"/>
              <a:t> громадам </a:t>
            </a:r>
            <a:r>
              <a:rPr lang="ru-RU" dirty="0" err="1"/>
              <a:t>ефективніше</a:t>
            </a:r>
            <a:r>
              <a:rPr lang="ru-RU" dirty="0"/>
              <a:t> </a:t>
            </a:r>
            <a:r>
              <a:rPr lang="ru-RU" dirty="0" err="1"/>
              <a:t>планувати</a:t>
            </a:r>
            <a:r>
              <a:rPr lang="ru-RU" dirty="0"/>
              <a:t> та </a:t>
            </a:r>
            <a:r>
              <a:rPr lang="ru-RU" dirty="0" err="1"/>
              <a:t>впроваджувати</a:t>
            </a:r>
            <a:r>
              <a:rPr lang="ru-RU" dirty="0"/>
              <a:t> </a:t>
            </a:r>
            <a:r>
              <a:rPr lang="ru-RU" dirty="0" err="1"/>
              <a:t>політику</a:t>
            </a:r>
            <a:r>
              <a:rPr lang="ru-RU" dirty="0"/>
              <a:t> з </a:t>
            </a:r>
            <a:r>
              <a:rPr lang="ru-RU" dirty="0" err="1"/>
              <a:t>місцевого</a:t>
            </a:r>
            <a:r>
              <a:rPr lang="ru-RU" dirty="0"/>
              <a:t> </a:t>
            </a:r>
            <a:r>
              <a:rPr lang="ru-RU" dirty="0" err="1"/>
              <a:t>економічного</a:t>
            </a:r>
            <a:r>
              <a:rPr lang="ru-RU" dirty="0"/>
              <a:t> </a:t>
            </a:r>
            <a:r>
              <a:rPr lang="ru-RU" dirty="0" err="1"/>
              <a:t>розвитку</a:t>
            </a:r>
            <a:r>
              <a:rPr lang="ru-RU" dirty="0"/>
              <a:t>, </a:t>
            </a:r>
            <a:r>
              <a:rPr lang="ru-RU" dirty="0" err="1"/>
              <a:t>використовуючи</a:t>
            </a:r>
            <a:r>
              <a:rPr lang="ru-RU" dirty="0"/>
              <a:t> </a:t>
            </a:r>
            <a:r>
              <a:rPr lang="ru-RU" dirty="0" err="1"/>
              <a:t>інноваційні</a:t>
            </a:r>
            <a:r>
              <a:rPr lang="ru-RU" dirty="0"/>
              <a:t> </a:t>
            </a:r>
            <a:r>
              <a:rPr lang="ru-RU" dirty="0" err="1"/>
              <a:t>підходи</a:t>
            </a:r>
            <a:r>
              <a:rPr lang="ru-RU" dirty="0"/>
              <a:t> та </a:t>
            </a:r>
            <a:r>
              <a:rPr lang="ru-RU" dirty="0" err="1"/>
              <a:t>інструменти</a:t>
            </a:r>
            <a:r>
              <a:rPr lang="ru-RU" dirty="0"/>
              <a:t>.</a:t>
            </a:r>
          </a:p>
          <a:p>
            <a:pPr algn="just" fontAlgn="base"/>
            <a:r>
              <a:rPr lang="ru-RU" dirty="0"/>
              <a:t>Школа </a:t>
            </a:r>
            <a:r>
              <a:rPr lang="ru-RU" dirty="0" err="1"/>
              <a:t>передбачає</a:t>
            </a:r>
            <a:r>
              <a:rPr lang="ru-RU" dirty="0"/>
              <a:t> </a:t>
            </a:r>
            <a:r>
              <a:rPr lang="ru-RU" dirty="0" err="1"/>
              <a:t>навчання</a:t>
            </a:r>
            <a:r>
              <a:rPr lang="ru-RU" dirty="0"/>
              <a:t> 60 </a:t>
            </a:r>
            <a:r>
              <a:rPr lang="ru-RU" dirty="0" err="1"/>
              <a:t>представників</a:t>
            </a:r>
            <a:r>
              <a:rPr lang="ru-RU" dirty="0"/>
              <a:t> та </a:t>
            </a:r>
            <a:r>
              <a:rPr lang="ru-RU" dirty="0" err="1"/>
              <a:t>представниць</a:t>
            </a:r>
            <a:r>
              <a:rPr lang="ru-RU" dirty="0"/>
              <a:t> </a:t>
            </a:r>
            <a:r>
              <a:rPr lang="ru-RU" dirty="0" err="1"/>
              <a:t>органів</a:t>
            </a:r>
            <a:r>
              <a:rPr lang="ru-RU" dirty="0"/>
              <a:t> </a:t>
            </a:r>
            <a:r>
              <a:rPr lang="ru-RU" dirty="0" err="1"/>
              <a:t>місцевого</a:t>
            </a:r>
            <a:r>
              <a:rPr lang="ru-RU" dirty="0"/>
              <a:t> </a:t>
            </a:r>
            <a:r>
              <a:rPr lang="ru-RU" dirty="0" err="1"/>
              <a:t>самоврядування</a:t>
            </a:r>
            <a:r>
              <a:rPr lang="ru-RU" dirty="0"/>
              <a:t>, </a:t>
            </a:r>
            <a:r>
              <a:rPr lang="ru-RU" dirty="0" err="1"/>
              <a:t>організацій</a:t>
            </a:r>
            <a:r>
              <a:rPr lang="ru-RU" dirty="0"/>
              <a:t> </a:t>
            </a:r>
            <a:r>
              <a:rPr lang="ru-RU" dirty="0" err="1"/>
              <a:t>громадянського</a:t>
            </a:r>
            <a:r>
              <a:rPr lang="ru-RU" dirty="0"/>
              <a:t> </a:t>
            </a:r>
            <a:r>
              <a:rPr lang="ru-RU" dirty="0" err="1"/>
              <a:t>суспільства</a:t>
            </a:r>
            <a:r>
              <a:rPr lang="ru-RU" dirty="0"/>
              <a:t> та </a:t>
            </a:r>
            <a:r>
              <a:rPr lang="ru-RU" dirty="0" err="1"/>
              <a:t>місцевого</a:t>
            </a:r>
            <a:r>
              <a:rPr lang="ru-RU" dirty="0"/>
              <a:t> </a:t>
            </a:r>
            <a:r>
              <a:rPr lang="ru-RU" dirty="0" err="1"/>
              <a:t>бізнесу</a:t>
            </a:r>
            <a:r>
              <a:rPr lang="ru-RU" dirty="0"/>
              <a:t> </a:t>
            </a:r>
            <a:r>
              <a:rPr lang="ru-RU" dirty="0" err="1"/>
              <a:t>пілотних</a:t>
            </a:r>
            <a:r>
              <a:rPr lang="ru-RU" dirty="0"/>
              <a:t> громад </a:t>
            </a:r>
            <a:r>
              <a:rPr lang="ru-RU" dirty="0" err="1"/>
              <a:t>Донецької</a:t>
            </a:r>
            <a:r>
              <a:rPr lang="ru-RU" dirty="0"/>
              <a:t> та </a:t>
            </a:r>
            <a:r>
              <a:rPr lang="ru-RU" dirty="0" err="1"/>
              <a:t>Луганської</a:t>
            </a:r>
            <a:r>
              <a:rPr lang="ru-RU" dirty="0"/>
              <a:t> областей за </a:t>
            </a:r>
            <a:r>
              <a:rPr lang="ru-RU" dirty="0" err="1"/>
              <a:t>напрямами</a:t>
            </a:r>
            <a:r>
              <a:rPr lang="ru-RU" dirty="0"/>
              <a:t>: </a:t>
            </a:r>
            <a:r>
              <a:rPr lang="ru-RU" dirty="0" err="1"/>
              <a:t>сталий</a:t>
            </a:r>
            <a:r>
              <a:rPr lang="ru-RU" dirty="0"/>
              <a:t> </a:t>
            </a:r>
            <a:r>
              <a:rPr lang="ru-RU" dirty="0" err="1"/>
              <a:t>економічний</a:t>
            </a:r>
            <a:r>
              <a:rPr lang="ru-RU" dirty="0"/>
              <a:t> </a:t>
            </a:r>
            <a:r>
              <a:rPr lang="ru-RU" dirty="0" err="1"/>
              <a:t>розвиток</a:t>
            </a:r>
            <a:r>
              <a:rPr lang="ru-RU" dirty="0"/>
              <a:t>; гендерна </a:t>
            </a:r>
            <a:r>
              <a:rPr lang="ru-RU" dirty="0" err="1"/>
              <a:t>рівність</a:t>
            </a:r>
            <a:r>
              <a:rPr lang="ru-RU" dirty="0"/>
              <a:t> у </a:t>
            </a:r>
            <a:r>
              <a:rPr lang="ru-RU" dirty="0" err="1"/>
              <a:t>місцевому</a:t>
            </a:r>
            <a:r>
              <a:rPr lang="ru-RU" dirty="0"/>
              <a:t> </a:t>
            </a:r>
            <a:r>
              <a:rPr lang="ru-RU" dirty="0" err="1"/>
              <a:t>самоврядуванні</a:t>
            </a:r>
            <a:r>
              <a:rPr lang="ru-RU" dirty="0"/>
              <a:t>; маркетинг </a:t>
            </a:r>
            <a:r>
              <a:rPr lang="ru-RU" dirty="0" err="1"/>
              <a:t>територій</a:t>
            </a:r>
            <a:r>
              <a:rPr lang="ru-RU" dirty="0"/>
              <a:t>; </a:t>
            </a:r>
            <a:r>
              <a:rPr lang="ru-RU" dirty="0" err="1"/>
              <a:t>фінансові</a:t>
            </a:r>
            <a:r>
              <a:rPr lang="ru-RU" dirty="0"/>
              <a:t> </a:t>
            </a:r>
            <a:r>
              <a:rPr lang="ru-RU" dirty="0" err="1"/>
              <a:t>інструменти</a:t>
            </a:r>
            <a:r>
              <a:rPr lang="ru-RU" dirty="0"/>
              <a:t> </a:t>
            </a:r>
            <a:r>
              <a:rPr lang="ru-RU" dirty="0" err="1"/>
              <a:t>місцевого</a:t>
            </a:r>
            <a:r>
              <a:rPr lang="ru-RU" dirty="0"/>
              <a:t> </a:t>
            </a:r>
            <a:r>
              <a:rPr lang="ru-RU" dirty="0" err="1"/>
              <a:t>розвитку</a:t>
            </a:r>
            <a:r>
              <a:rPr lang="ru-RU" dirty="0"/>
              <a:t>; </a:t>
            </a:r>
            <a:r>
              <a:rPr lang="ru-RU" dirty="0" err="1"/>
              <a:t>міжмуніципальне</a:t>
            </a:r>
            <a:r>
              <a:rPr lang="ru-RU" dirty="0"/>
              <a:t> </a:t>
            </a:r>
            <a:r>
              <a:rPr lang="ru-RU" dirty="0" err="1"/>
              <a:t>співробітництво</a:t>
            </a:r>
            <a:r>
              <a:rPr lang="ru-RU" dirty="0"/>
              <a:t>; </a:t>
            </a:r>
            <a:r>
              <a:rPr lang="ru-RU" dirty="0" err="1"/>
              <a:t>ефективне</a:t>
            </a:r>
            <a:r>
              <a:rPr lang="ru-RU" dirty="0"/>
              <a:t> </a:t>
            </a:r>
            <a:r>
              <a:rPr lang="ru-RU" dirty="0" err="1"/>
              <a:t>управління</a:t>
            </a:r>
            <a:r>
              <a:rPr lang="ru-RU" dirty="0"/>
              <a:t> ресурсами </a:t>
            </a:r>
            <a:r>
              <a:rPr lang="ru-RU" dirty="0" err="1"/>
              <a:t>громади</a:t>
            </a:r>
            <a:r>
              <a:rPr lang="ru-RU" dirty="0"/>
              <a:t>, а </a:t>
            </a:r>
            <a:r>
              <a:rPr lang="ru-RU" dirty="0" err="1"/>
              <a:t>також</a:t>
            </a:r>
            <a:r>
              <a:rPr lang="ru-RU" dirty="0"/>
              <a:t> </a:t>
            </a:r>
            <a:r>
              <a:rPr lang="ru-RU" dirty="0" err="1"/>
              <a:t>створення</a:t>
            </a:r>
            <a:r>
              <a:rPr lang="ru-RU" dirty="0"/>
              <a:t> та </a:t>
            </a:r>
            <a:r>
              <a:rPr lang="ru-RU" dirty="0" err="1"/>
              <a:t>організація</a:t>
            </a:r>
            <a:r>
              <a:rPr lang="ru-RU" dirty="0"/>
              <a:t> </a:t>
            </a:r>
            <a:r>
              <a:rPr lang="ru-RU" dirty="0" err="1"/>
              <a:t>послуг</a:t>
            </a:r>
            <a:r>
              <a:rPr lang="ru-RU" dirty="0"/>
              <a:t> </a:t>
            </a:r>
            <a:r>
              <a:rPr lang="ru-RU" dirty="0" err="1"/>
              <a:t>водопостачання</a:t>
            </a:r>
            <a:r>
              <a:rPr lang="ru-RU" dirty="0"/>
              <a:t> в </a:t>
            </a:r>
            <a:r>
              <a:rPr lang="ru-RU" dirty="0" err="1"/>
              <a:t>громаді</a:t>
            </a:r>
            <a:r>
              <a:rPr lang="ru-RU" dirty="0"/>
              <a:t>.</a:t>
            </a:r>
          </a:p>
          <a:p>
            <a:pPr algn="just"/>
            <a:endParaRPr lang="ru-UA" dirty="0"/>
          </a:p>
        </p:txBody>
      </p:sp>
      <p:sp>
        <p:nvSpPr>
          <p:cNvPr id="5" name="Дата 4">
            <a:extLst>
              <a:ext uri="{FF2B5EF4-FFF2-40B4-BE49-F238E27FC236}">
                <a16:creationId xmlns:a16="http://schemas.microsoft.com/office/drawing/2014/main" id="{FD6CC64B-2EC7-3943-99E0-68DA432F91D9}"/>
              </a:ext>
            </a:extLst>
          </p:cNvPr>
          <p:cNvSpPr>
            <a:spLocks noGrp="1"/>
          </p:cNvSpPr>
          <p:nvPr>
            <p:ph type="dt" sz="half" idx="10"/>
          </p:nvPr>
        </p:nvSpPr>
        <p:spPr/>
        <p:txBody>
          <a:bodyPr/>
          <a:lstStyle/>
          <a:p>
            <a:fld id="{2189BB28-56E2-884F-B199-53AE78CB28F2}" type="datetime1">
              <a:rPr lang="ru-RU" smtClean="0"/>
              <a:t>10.10.2025</a:t>
            </a:fld>
            <a:endParaRPr lang="ru-UA"/>
          </a:p>
        </p:txBody>
      </p:sp>
      <p:sp>
        <p:nvSpPr>
          <p:cNvPr id="7" name="Нижний колонтитул 6">
            <a:extLst>
              <a:ext uri="{FF2B5EF4-FFF2-40B4-BE49-F238E27FC236}">
                <a16:creationId xmlns:a16="http://schemas.microsoft.com/office/drawing/2014/main" id="{7160F717-1559-264E-B66B-BCC9C8F625C7}"/>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E67F021D-9641-D441-BC42-EA5C5FBF4DAA}"/>
              </a:ext>
            </a:extLst>
          </p:cNvPr>
          <p:cNvSpPr>
            <a:spLocks noGrp="1"/>
          </p:cNvSpPr>
          <p:nvPr>
            <p:ph type="sldNum" sz="quarter" idx="12"/>
          </p:nvPr>
        </p:nvSpPr>
        <p:spPr/>
        <p:txBody>
          <a:bodyPr/>
          <a:lstStyle/>
          <a:p>
            <a:fld id="{F553EFBA-7824-AA44-BC0C-2574B54A2861}" type="slidenum">
              <a:rPr lang="ru-UA" smtClean="0"/>
              <a:t>74</a:t>
            </a:fld>
            <a:endParaRPr lang="ru-UA"/>
          </a:p>
        </p:txBody>
      </p:sp>
    </p:spTree>
    <p:extLst>
      <p:ext uri="{BB962C8B-B14F-4D97-AF65-F5344CB8AC3E}">
        <p14:creationId xmlns:p14="http://schemas.microsoft.com/office/powerpoint/2010/main" val="3586133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0BB0B47-1E39-9BF8-FE8F-F0378A5CC5EC}"/>
              </a:ext>
            </a:extLst>
          </p:cNvPr>
          <p:cNvSpPr>
            <a:spLocks noGrp="1"/>
          </p:cNvSpPr>
          <p:nvPr>
            <p:ph idx="1"/>
          </p:nvPr>
        </p:nvSpPr>
        <p:spPr>
          <a:xfrm>
            <a:off x="838200" y="285009"/>
            <a:ext cx="8350405" cy="4175480"/>
          </a:xfrm>
        </p:spPr>
        <p:txBody>
          <a:bodyPr>
            <a:normAutofit/>
          </a:bodyPr>
          <a:lstStyle/>
          <a:p>
            <a:pPr marL="0" indent="0" algn="just" fontAlgn="base">
              <a:buNone/>
            </a:pPr>
            <a:endParaRPr lang="ru-RU" dirty="0"/>
          </a:p>
          <a:p>
            <a:pPr algn="just" fontAlgn="base"/>
            <a:r>
              <a:rPr lang="ru-RU" sz="2000" dirty="0">
                <a:hlinkClick r:id="rId2"/>
              </a:rPr>
              <a:t>Програму ООН із відновлення та розбудови миру</a:t>
            </a:r>
            <a:r>
              <a:rPr lang="ru-RU" sz="2000" dirty="0"/>
              <a:t> </a:t>
            </a:r>
            <a:r>
              <a:rPr lang="ru-RU" sz="2000" dirty="0" err="1"/>
              <a:t>реалізують</a:t>
            </a:r>
            <a:r>
              <a:rPr lang="ru-RU" sz="2000" dirty="0"/>
              <a:t> </a:t>
            </a:r>
            <a:r>
              <a:rPr lang="ru-RU" sz="2000" dirty="0" err="1"/>
              <a:t>чотири</a:t>
            </a:r>
            <a:r>
              <a:rPr lang="ru-RU" sz="2000" dirty="0"/>
              <a:t> агентства ООН: </a:t>
            </a:r>
            <a:r>
              <a:rPr lang="ru-RU" sz="2000" dirty="0" err="1"/>
              <a:t>Програма</a:t>
            </a:r>
            <a:r>
              <a:rPr lang="ru-RU" sz="2000" dirty="0"/>
              <a:t> </a:t>
            </a:r>
            <a:r>
              <a:rPr lang="ru-RU" sz="2000" dirty="0" err="1"/>
              <a:t>розвитку</a:t>
            </a:r>
            <a:r>
              <a:rPr lang="ru-RU" sz="2000" dirty="0"/>
              <a:t> ООН (ПРООН), Структура ООН </a:t>
            </a:r>
            <a:r>
              <a:rPr lang="ru-RU" sz="2000" dirty="0" err="1"/>
              <a:t>із</a:t>
            </a:r>
            <a:r>
              <a:rPr lang="ru-RU" sz="2000" dirty="0"/>
              <a:t> </a:t>
            </a:r>
            <a:r>
              <a:rPr lang="ru-RU" sz="2000" dirty="0" err="1"/>
              <a:t>питань</a:t>
            </a:r>
            <a:r>
              <a:rPr lang="ru-RU" sz="2000" dirty="0"/>
              <a:t> </a:t>
            </a:r>
            <a:r>
              <a:rPr lang="ru-RU" sz="2000" dirty="0" err="1"/>
              <a:t>гендерної</a:t>
            </a:r>
            <a:r>
              <a:rPr lang="ru-RU" sz="2000" dirty="0"/>
              <a:t> </a:t>
            </a:r>
            <a:r>
              <a:rPr lang="ru-RU" sz="2000" dirty="0" err="1"/>
              <a:t>рівності</a:t>
            </a:r>
            <a:r>
              <a:rPr lang="ru-RU" sz="2000" dirty="0"/>
              <a:t> та </a:t>
            </a:r>
            <a:r>
              <a:rPr lang="ru-RU" sz="2000" dirty="0" err="1"/>
              <a:t>розширення</a:t>
            </a:r>
            <a:r>
              <a:rPr lang="ru-RU" sz="2000" dirty="0"/>
              <a:t> прав і </a:t>
            </a:r>
            <a:r>
              <a:rPr lang="ru-RU" sz="2000" dirty="0" err="1"/>
              <a:t>можливостей</a:t>
            </a:r>
            <a:r>
              <a:rPr lang="ru-RU" sz="2000" dirty="0"/>
              <a:t> </a:t>
            </a:r>
            <a:r>
              <a:rPr lang="ru-RU" sz="2000" dirty="0" err="1"/>
              <a:t>жінок</a:t>
            </a:r>
            <a:r>
              <a:rPr lang="ru-RU" sz="2000" dirty="0"/>
              <a:t> (ООН </a:t>
            </a:r>
            <a:r>
              <a:rPr lang="ru-RU" sz="2000" dirty="0" err="1"/>
              <a:t>Жінки</a:t>
            </a:r>
            <a:r>
              <a:rPr lang="ru-RU" sz="2000" dirty="0"/>
              <a:t>), Фонд ООН у </a:t>
            </a:r>
            <a:r>
              <a:rPr lang="ru-RU" sz="2000" dirty="0" err="1"/>
              <a:t>галузі</a:t>
            </a:r>
            <a:r>
              <a:rPr lang="ru-RU" sz="2000" dirty="0"/>
              <a:t> </a:t>
            </a:r>
            <a:r>
              <a:rPr lang="ru-RU" sz="2000" dirty="0" err="1"/>
              <a:t>народонаселення</a:t>
            </a:r>
            <a:r>
              <a:rPr lang="ru-RU" sz="2000" dirty="0"/>
              <a:t> (</a:t>
            </a:r>
            <a:r>
              <a:rPr lang="en" sz="2000" dirty="0"/>
              <a:t>UNFPA) </a:t>
            </a:r>
            <a:r>
              <a:rPr lang="ru-RU" sz="2000" dirty="0"/>
              <a:t>і </a:t>
            </a:r>
            <a:r>
              <a:rPr lang="ru-RU" sz="2000" dirty="0" err="1"/>
              <a:t>Продовольча</a:t>
            </a:r>
            <a:r>
              <a:rPr lang="ru-RU" sz="2000" dirty="0"/>
              <a:t> та </a:t>
            </a:r>
            <a:r>
              <a:rPr lang="ru-RU" sz="2000" dirty="0" err="1"/>
              <a:t>сільськогосподарська</a:t>
            </a:r>
            <a:r>
              <a:rPr lang="ru-RU" sz="2000" dirty="0"/>
              <a:t> </a:t>
            </a:r>
            <a:r>
              <a:rPr lang="ru-RU" sz="2000" dirty="0" err="1"/>
              <a:t>організація</a:t>
            </a:r>
            <a:r>
              <a:rPr lang="ru-RU" sz="2000" dirty="0"/>
              <a:t> ООН (ФАО).</a:t>
            </a:r>
          </a:p>
          <a:p>
            <a:pPr algn="just" fontAlgn="base"/>
            <a:r>
              <a:rPr lang="ru-RU" sz="2000" dirty="0" err="1"/>
              <a:t>Програму</a:t>
            </a:r>
            <a:r>
              <a:rPr lang="ru-RU" sz="2000" dirty="0"/>
              <a:t> </a:t>
            </a:r>
            <a:r>
              <a:rPr lang="ru-RU" sz="2000" dirty="0" err="1"/>
              <a:t>підтримують</a:t>
            </a:r>
            <a:r>
              <a:rPr lang="ru-RU" sz="2000" dirty="0"/>
              <a:t> </a:t>
            </a:r>
            <a:r>
              <a:rPr lang="ru-RU" sz="2000" dirty="0" err="1"/>
              <a:t>тринадцять</a:t>
            </a:r>
            <a:r>
              <a:rPr lang="ru-RU" sz="2000" dirty="0"/>
              <a:t> </a:t>
            </a:r>
            <a:r>
              <a:rPr lang="ru-RU" sz="2000" dirty="0" err="1"/>
              <a:t>міжнародних</a:t>
            </a:r>
            <a:r>
              <a:rPr lang="ru-RU" sz="2000" dirty="0"/>
              <a:t> </a:t>
            </a:r>
            <a:r>
              <a:rPr lang="ru-RU" sz="2000" dirty="0" err="1"/>
              <a:t>партнерів</a:t>
            </a:r>
            <a:r>
              <a:rPr lang="ru-RU" sz="2000" dirty="0"/>
              <a:t>: </a:t>
            </a:r>
            <a:r>
              <a:rPr lang="ru-RU" sz="2000" dirty="0" err="1"/>
              <a:t>Європейський</a:t>
            </a:r>
            <a:r>
              <a:rPr lang="ru-RU" sz="2000" dirty="0"/>
              <a:t> Союз (ЄС), </a:t>
            </a:r>
            <a:r>
              <a:rPr lang="ru-RU" sz="2000" dirty="0" err="1"/>
              <a:t>Європейський</a:t>
            </a:r>
            <a:r>
              <a:rPr lang="ru-RU" sz="2000" dirty="0"/>
              <a:t> </a:t>
            </a:r>
            <a:r>
              <a:rPr lang="ru-RU" sz="2000" dirty="0" err="1"/>
              <a:t>інвестиційний</a:t>
            </a:r>
            <a:r>
              <a:rPr lang="ru-RU" sz="2000" dirty="0"/>
              <a:t> банк (ЄІБ), Посольство США в </a:t>
            </a:r>
            <a:r>
              <a:rPr lang="ru-RU" sz="2000" dirty="0" err="1"/>
              <a:t>Україні</a:t>
            </a:r>
            <a:r>
              <a:rPr lang="ru-RU" sz="2000" dirty="0"/>
              <a:t>, а </a:t>
            </a:r>
            <a:r>
              <a:rPr lang="ru-RU" sz="2000" dirty="0" err="1"/>
              <a:t>також</a:t>
            </a:r>
            <a:r>
              <a:rPr lang="ru-RU" sz="2000" dirty="0"/>
              <a:t> уряди </a:t>
            </a:r>
            <a:r>
              <a:rPr lang="ru-RU" sz="2000" dirty="0" err="1"/>
              <a:t>Великої</a:t>
            </a:r>
            <a:r>
              <a:rPr lang="ru-RU" sz="2000" dirty="0"/>
              <a:t> </a:t>
            </a:r>
            <a:r>
              <a:rPr lang="ru-RU" sz="2000" dirty="0" err="1"/>
              <a:t>Британії</a:t>
            </a:r>
            <a:r>
              <a:rPr lang="ru-RU" sz="2000" dirty="0"/>
              <a:t>, </a:t>
            </a:r>
            <a:r>
              <a:rPr lang="ru-RU" sz="2000" dirty="0" err="1"/>
              <a:t>Данії</a:t>
            </a:r>
            <a:r>
              <a:rPr lang="ru-RU" sz="2000" dirty="0"/>
              <a:t>, </a:t>
            </a:r>
            <a:r>
              <a:rPr lang="ru-RU" sz="2000" dirty="0" err="1"/>
              <a:t>Канади</a:t>
            </a:r>
            <a:r>
              <a:rPr lang="ru-RU" sz="2000" dirty="0"/>
              <a:t>, </a:t>
            </a:r>
            <a:r>
              <a:rPr lang="ru-RU" sz="2000" dirty="0" err="1"/>
              <a:t>Нідерландів</a:t>
            </a:r>
            <a:r>
              <a:rPr lang="ru-RU" sz="2000" dirty="0"/>
              <a:t>, </a:t>
            </a:r>
            <a:r>
              <a:rPr lang="ru-RU" sz="2000" dirty="0" err="1"/>
              <a:t>Німеччини</a:t>
            </a:r>
            <a:r>
              <a:rPr lang="ru-RU" sz="2000" dirty="0"/>
              <a:t>, </a:t>
            </a:r>
            <a:r>
              <a:rPr lang="ru-RU" sz="2000" dirty="0" err="1"/>
              <a:t>Норвегії</a:t>
            </a:r>
            <a:r>
              <a:rPr lang="ru-RU" sz="2000" dirty="0"/>
              <a:t>, </a:t>
            </a:r>
            <a:r>
              <a:rPr lang="ru-RU" sz="2000" dirty="0" err="1"/>
              <a:t>Польщі</a:t>
            </a:r>
            <a:r>
              <a:rPr lang="ru-RU" sz="2000" dirty="0"/>
              <a:t>, </a:t>
            </a:r>
            <a:r>
              <a:rPr lang="ru-RU" sz="2000" dirty="0" err="1"/>
              <a:t>Швейцарії</a:t>
            </a:r>
            <a:r>
              <a:rPr lang="ru-RU" sz="2000" dirty="0"/>
              <a:t>, </a:t>
            </a:r>
            <a:r>
              <a:rPr lang="ru-RU" sz="2000" dirty="0" err="1"/>
              <a:t>Швеції</a:t>
            </a:r>
            <a:r>
              <a:rPr lang="ru-RU" sz="2000" dirty="0"/>
              <a:t> та </a:t>
            </a:r>
            <a:r>
              <a:rPr lang="ru-RU" sz="2000" dirty="0" err="1"/>
              <a:t>Японії</a:t>
            </a:r>
            <a:r>
              <a:rPr lang="ru-RU" sz="2000" dirty="0"/>
              <a:t>.</a:t>
            </a:r>
            <a:br>
              <a:rPr lang="ru-RU" dirty="0"/>
            </a:br>
            <a:endParaRPr lang="ru-UA" dirty="0"/>
          </a:p>
        </p:txBody>
      </p:sp>
      <p:sp>
        <p:nvSpPr>
          <p:cNvPr id="6" name="Дата 5">
            <a:extLst>
              <a:ext uri="{FF2B5EF4-FFF2-40B4-BE49-F238E27FC236}">
                <a16:creationId xmlns:a16="http://schemas.microsoft.com/office/drawing/2014/main" id="{07DA0805-4481-FA44-876A-D2E74DEEB91D}"/>
              </a:ext>
            </a:extLst>
          </p:cNvPr>
          <p:cNvSpPr>
            <a:spLocks noGrp="1"/>
          </p:cNvSpPr>
          <p:nvPr>
            <p:ph type="dt" sz="half" idx="10"/>
          </p:nvPr>
        </p:nvSpPr>
        <p:spPr/>
        <p:txBody>
          <a:bodyPr/>
          <a:lstStyle/>
          <a:p>
            <a:fld id="{C953955E-F712-FD4F-A909-EC94D04CEFC7}" type="datetime1">
              <a:rPr lang="ru-RU" smtClean="0"/>
              <a:t>10.10.2025</a:t>
            </a:fld>
            <a:endParaRPr lang="ru-UA"/>
          </a:p>
        </p:txBody>
      </p:sp>
      <p:sp>
        <p:nvSpPr>
          <p:cNvPr id="8" name="Нижний колонтитул 7">
            <a:extLst>
              <a:ext uri="{FF2B5EF4-FFF2-40B4-BE49-F238E27FC236}">
                <a16:creationId xmlns:a16="http://schemas.microsoft.com/office/drawing/2014/main" id="{3836EC91-6917-B449-B0A6-421BDE94A066}"/>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05995A65-941F-034C-8BA8-05A9431D3FD9}"/>
              </a:ext>
            </a:extLst>
          </p:cNvPr>
          <p:cNvSpPr>
            <a:spLocks noGrp="1"/>
          </p:cNvSpPr>
          <p:nvPr>
            <p:ph type="sldNum" sz="quarter" idx="12"/>
          </p:nvPr>
        </p:nvSpPr>
        <p:spPr/>
        <p:txBody>
          <a:bodyPr/>
          <a:lstStyle/>
          <a:p>
            <a:fld id="{F553EFBA-7824-AA44-BC0C-2574B54A2861}" type="slidenum">
              <a:rPr lang="ru-UA" smtClean="0"/>
              <a:t>75</a:t>
            </a:fld>
            <a:endParaRPr lang="ru-UA"/>
          </a:p>
        </p:txBody>
      </p:sp>
      <p:pic>
        <p:nvPicPr>
          <p:cNvPr id="5" name="Рисунок 4">
            <a:extLst>
              <a:ext uri="{FF2B5EF4-FFF2-40B4-BE49-F238E27FC236}">
                <a16:creationId xmlns:a16="http://schemas.microsoft.com/office/drawing/2014/main" id="{120D4816-BE7E-E785-1872-5293CEC8F4BE}"/>
              </a:ext>
            </a:extLst>
          </p:cNvPr>
          <p:cNvPicPr>
            <a:picLocks noChangeAspect="1"/>
          </p:cNvPicPr>
          <p:nvPr/>
        </p:nvPicPr>
        <p:blipFill rotWithShape="1">
          <a:blip r:embed="rId3"/>
          <a:srcRect b="27083"/>
          <a:stretch/>
        </p:blipFill>
        <p:spPr>
          <a:xfrm>
            <a:off x="838200" y="4236998"/>
            <a:ext cx="4436029" cy="1940777"/>
          </a:xfrm>
          <a:prstGeom prst="rect">
            <a:avLst/>
          </a:prstGeom>
        </p:spPr>
      </p:pic>
    </p:spTree>
    <p:extLst>
      <p:ext uri="{BB962C8B-B14F-4D97-AF65-F5344CB8AC3E}">
        <p14:creationId xmlns:p14="http://schemas.microsoft.com/office/powerpoint/2010/main" val="25799841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D9F3B1-70DE-ADF4-E4B3-A1AAA30C16B1}"/>
              </a:ext>
            </a:extLst>
          </p:cNvPr>
          <p:cNvSpPr>
            <a:spLocks noGrp="1"/>
          </p:cNvSpPr>
          <p:nvPr>
            <p:ph type="title"/>
          </p:nvPr>
        </p:nvSpPr>
        <p:spPr>
          <a:xfrm>
            <a:off x="838200" y="365125"/>
            <a:ext cx="10515600" cy="1855561"/>
          </a:xfrm>
        </p:spPr>
        <p:txBody>
          <a:bodyPr>
            <a:noAutofit/>
          </a:bodyPr>
          <a:lstStyle/>
          <a:p>
            <a:pPr algn="just"/>
            <a:r>
              <a:rPr lang="ru-RU" sz="3200" dirty="0"/>
              <a:t>Для </a:t>
            </a:r>
            <a:r>
              <a:rPr lang="ru-RU" sz="3200" dirty="0" err="1"/>
              <a:t>економічного</a:t>
            </a:r>
            <a:r>
              <a:rPr lang="ru-RU" sz="3200" dirty="0"/>
              <a:t> </a:t>
            </a:r>
            <a:r>
              <a:rPr lang="ru-RU" sz="3200" dirty="0" err="1"/>
              <a:t>розвитку</a:t>
            </a:r>
            <a:r>
              <a:rPr lang="ru-RU" sz="3200" dirty="0"/>
              <a:t> на </a:t>
            </a:r>
            <a:r>
              <a:rPr lang="ru-RU" sz="3200" dirty="0" err="1"/>
              <a:t>місцевому</a:t>
            </a:r>
            <a:r>
              <a:rPr lang="ru-RU" sz="3200" dirty="0"/>
              <a:t> </a:t>
            </a:r>
            <a:r>
              <a:rPr lang="ru-RU" sz="3200" dirty="0" err="1"/>
              <a:t>рівні</a:t>
            </a:r>
            <a:r>
              <a:rPr lang="ru-RU" sz="3200" dirty="0"/>
              <a:t> </a:t>
            </a:r>
            <a:r>
              <a:rPr lang="ru-RU" sz="3200" dirty="0" err="1"/>
              <a:t>потрібна</a:t>
            </a:r>
            <a:r>
              <a:rPr lang="ru-RU" sz="3200" dirty="0"/>
              <a:t> </a:t>
            </a:r>
            <a:r>
              <a:rPr lang="ru-RU" sz="3200" dirty="0" err="1"/>
              <a:t>злагоджена</a:t>
            </a:r>
            <a:r>
              <a:rPr lang="ru-RU" sz="3200" dirty="0"/>
              <a:t> робота </a:t>
            </a:r>
            <a:r>
              <a:rPr lang="ru-RU" sz="3200" dirty="0" err="1"/>
              <a:t>усієї</a:t>
            </a:r>
            <a:r>
              <a:rPr lang="ru-RU" sz="3200" dirty="0"/>
              <a:t> </a:t>
            </a:r>
            <a:r>
              <a:rPr lang="ru-RU" sz="3200" dirty="0" err="1"/>
              <a:t>екосистеми</a:t>
            </a:r>
            <a:r>
              <a:rPr lang="ru-RU" sz="3200" dirty="0"/>
              <a:t>— </a:t>
            </a:r>
            <a:r>
              <a:rPr lang="ru-RU" sz="3200" dirty="0" err="1"/>
              <a:t>сукупності</a:t>
            </a:r>
            <a:r>
              <a:rPr lang="ru-RU" sz="3200" dirty="0"/>
              <a:t> </a:t>
            </a:r>
            <a:r>
              <a:rPr lang="ru-RU" sz="3200" dirty="0" err="1"/>
              <a:t>різних</a:t>
            </a:r>
            <a:r>
              <a:rPr lang="ru-RU" sz="3200" dirty="0"/>
              <a:t> </a:t>
            </a:r>
            <a:r>
              <a:rPr lang="ru-RU" sz="3200" dirty="0" err="1"/>
              <a:t>установ</a:t>
            </a:r>
            <a:r>
              <a:rPr lang="ru-RU" sz="3200" dirty="0"/>
              <a:t> і  </a:t>
            </a:r>
            <a:r>
              <a:rPr lang="ru-RU" sz="3200" dirty="0" err="1"/>
              <a:t>системи</a:t>
            </a:r>
            <a:r>
              <a:rPr lang="ru-RU" sz="3200" dirty="0"/>
              <a:t> </a:t>
            </a:r>
            <a:r>
              <a:rPr lang="ru-RU" sz="3200" dirty="0" err="1"/>
              <a:t>взаємовідносин</a:t>
            </a:r>
            <a:r>
              <a:rPr lang="ru-RU" sz="3200" dirty="0"/>
              <a:t> </a:t>
            </a:r>
            <a:r>
              <a:rPr lang="ru-RU" sz="3200" dirty="0" err="1"/>
              <a:t>між</a:t>
            </a:r>
            <a:r>
              <a:rPr lang="ru-RU" sz="3200" dirty="0"/>
              <a:t> ними,  </a:t>
            </a:r>
            <a:r>
              <a:rPr lang="ru-RU" sz="3200" dirty="0" err="1"/>
              <a:t>що</a:t>
            </a:r>
            <a:r>
              <a:rPr lang="ru-RU" sz="3200" dirty="0"/>
              <a:t> </a:t>
            </a:r>
            <a:r>
              <a:rPr lang="ru-RU" sz="3200" dirty="0" err="1"/>
              <a:t>складається</a:t>
            </a:r>
            <a:r>
              <a:rPr lang="ru-RU" sz="3200" dirty="0"/>
              <a:t> на  </a:t>
            </a:r>
            <a:r>
              <a:rPr lang="ru-RU" sz="3200" dirty="0" err="1"/>
              <a:t>певній</a:t>
            </a:r>
            <a:r>
              <a:rPr lang="ru-RU" sz="3200" dirty="0"/>
              <a:t> </a:t>
            </a:r>
            <a:r>
              <a:rPr lang="ru-RU" sz="3200" dirty="0" err="1"/>
              <a:t>території</a:t>
            </a:r>
            <a:r>
              <a:rPr lang="ru-RU" sz="3200" dirty="0"/>
              <a:t>.</a:t>
            </a:r>
            <a:endParaRPr lang="ru-UA" sz="3200" dirty="0"/>
          </a:p>
        </p:txBody>
      </p:sp>
      <p:sp>
        <p:nvSpPr>
          <p:cNvPr id="6" name="Дата 5">
            <a:extLst>
              <a:ext uri="{FF2B5EF4-FFF2-40B4-BE49-F238E27FC236}">
                <a16:creationId xmlns:a16="http://schemas.microsoft.com/office/drawing/2014/main" id="{A1CDA038-FC10-2447-82D9-AF7F60E1E357}"/>
              </a:ext>
            </a:extLst>
          </p:cNvPr>
          <p:cNvSpPr>
            <a:spLocks noGrp="1"/>
          </p:cNvSpPr>
          <p:nvPr>
            <p:ph type="dt" sz="half" idx="10"/>
          </p:nvPr>
        </p:nvSpPr>
        <p:spPr/>
        <p:txBody>
          <a:bodyPr/>
          <a:lstStyle/>
          <a:p>
            <a:fld id="{86BA3C9B-9A98-1947-9583-C32BAFFF7711}" type="datetime1">
              <a:rPr lang="ru-RU" smtClean="0"/>
              <a:t>10.10.2025</a:t>
            </a:fld>
            <a:endParaRPr lang="ru-UA"/>
          </a:p>
        </p:txBody>
      </p:sp>
      <p:sp>
        <p:nvSpPr>
          <p:cNvPr id="8" name="Нижний колонтитул 7">
            <a:extLst>
              <a:ext uri="{FF2B5EF4-FFF2-40B4-BE49-F238E27FC236}">
                <a16:creationId xmlns:a16="http://schemas.microsoft.com/office/drawing/2014/main" id="{F7B6335E-E469-6340-B051-579CF35D6619}"/>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1D001DCC-965C-F14E-81BC-A61675882D91}"/>
              </a:ext>
            </a:extLst>
          </p:cNvPr>
          <p:cNvSpPr>
            <a:spLocks noGrp="1"/>
          </p:cNvSpPr>
          <p:nvPr>
            <p:ph type="sldNum" sz="quarter" idx="12"/>
          </p:nvPr>
        </p:nvSpPr>
        <p:spPr/>
        <p:txBody>
          <a:bodyPr/>
          <a:lstStyle/>
          <a:p>
            <a:fld id="{F553EFBA-7824-AA44-BC0C-2574B54A2861}" type="slidenum">
              <a:rPr lang="ru-UA" smtClean="0"/>
              <a:t>76</a:t>
            </a:fld>
            <a:endParaRPr lang="ru-UA"/>
          </a:p>
        </p:txBody>
      </p:sp>
      <p:pic>
        <p:nvPicPr>
          <p:cNvPr id="4" name="Рисунок 3">
            <a:extLst>
              <a:ext uri="{FF2B5EF4-FFF2-40B4-BE49-F238E27FC236}">
                <a16:creationId xmlns:a16="http://schemas.microsoft.com/office/drawing/2014/main" id="{0292A78E-52F5-6AF7-65AD-3DB11F5EDABA}"/>
              </a:ext>
            </a:extLst>
          </p:cNvPr>
          <p:cNvPicPr>
            <a:picLocks noChangeAspect="1"/>
          </p:cNvPicPr>
          <p:nvPr/>
        </p:nvPicPr>
        <p:blipFill>
          <a:blip r:embed="rId2"/>
          <a:stretch>
            <a:fillRect/>
          </a:stretch>
        </p:blipFill>
        <p:spPr>
          <a:xfrm>
            <a:off x="1454150" y="3023672"/>
            <a:ext cx="9283700" cy="2425700"/>
          </a:xfrm>
          <a:prstGeom prst="rect">
            <a:avLst/>
          </a:prstGeom>
        </p:spPr>
      </p:pic>
    </p:spTree>
    <p:extLst>
      <p:ext uri="{BB962C8B-B14F-4D97-AF65-F5344CB8AC3E}">
        <p14:creationId xmlns:p14="http://schemas.microsoft.com/office/powerpoint/2010/main" val="1860950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B0A433C-C1B3-F1A2-9298-5F0C5E82E0A7}"/>
              </a:ext>
            </a:extLst>
          </p:cNvPr>
          <p:cNvSpPr>
            <a:spLocks noGrp="1"/>
          </p:cNvSpPr>
          <p:nvPr>
            <p:ph idx="1"/>
          </p:nvPr>
        </p:nvSpPr>
        <p:spPr>
          <a:xfrm>
            <a:off x="838200" y="296884"/>
            <a:ext cx="8395010" cy="5640778"/>
          </a:xfrm>
        </p:spPr>
        <p:txBody>
          <a:bodyPr>
            <a:normAutofit fontScale="62500" lnSpcReduction="20000"/>
          </a:bodyPr>
          <a:lstStyle/>
          <a:p>
            <a:pPr algn="just"/>
            <a:r>
              <a:rPr lang="ru-RU" u="sng" dirty="0" err="1"/>
              <a:t>Ключовими</a:t>
            </a:r>
            <a:r>
              <a:rPr lang="ru-RU" u="sng" dirty="0"/>
              <a:t> </a:t>
            </a:r>
            <a:r>
              <a:rPr lang="ru-RU" u="sng" dirty="0" err="1"/>
              <a:t>учасниками</a:t>
            </a:r>
            <a:r>
              <a:rPr lang="ru-RU" u="sng" dirty="0"/>
              <a:t> </a:t>
            </a:r>
            <a:r>
              <a:rPr lang="ru-RU" u="sng" dirty="0" err="1"/>
              <a:t>екосистеми</a:t>
            </a:r>
            <a:r>
              <a:rPr lang="ru-RU" u="sng" dirty="0"/>
              <a:t> </a:t>
            </a:r>
            <a:r>
              <a:rPr lang="ru-RU" u="sng" dirty="0" err="1"/>
              <a:t>місцевого</a:t>
            </a:r>
            <a:r>
              <a:rPr lang="ru-RU" u="sng" dirty="0"/>
              <a:t> </a:t>
            </a:r>
            <a:r>
              <a:rPr lang="ru-RU" u="sng" dirty="0" err="1"/>
              <a:t>економічного</a:t>
            </a:r>
            <a:r>
              <a:rPr lang="ru-RU" u="sng" dirty="0"/>
              <a:t> </a:t>
            </a:r>
            <a:r>
              <a:rPr lang="ru-RU" u="sng" dirty="0" err="1"/>
              <a:t>розвитку</a:t>
            </a:r>
            <a:r>
              <a:rPr lang="ru-RU" u="sng" dirty="0"/>
              <a:t> </a:t>
            </a:r>
            <a:r>
              <a:rPr lang="ru-RU" u="sng" dirty="0" err="1"/>
              <a:t>є</a:t>
            </a:r>
            <a:r>
              <a:rPr lang="ru-RU" u="sng" dirty="0"/>
              <a:t>: </a:t>
            </a:r>
          </a:p>
          <a:p>
            <a:pPr marL="514350" indent="-514350" algn="just">
              <a:buAutoNum type="arabicPeriod"/>
            </a:pPr>
            <a:r>
              <a:rPr lang="ru-RU" dirty="0"/>
              <a:t>Установи </a:t>
            </a:r>
            <a:r>
              <a:rPr lang="ru-RU" dirty="0" err="1"/>
              <a:t>регіонального</a:t>
            </a:r>
            <a:r>
              <a:rPr lang="ru-RU" dirty="0"/>
              <a:t> та </a:t>
            </a:r>
            <a:r>
              <a:rPr lang="ru-RU" dirty="0" err="1"/>
              <a:t>місцевого</a:t>
            </a:r>
            <a:r>
              <a:rPr lang="ru-RU" dirty="0"/>
              <a:t> </a:t>
            </a:r>
            <a:r>
              <a:rPr lang="ru-RU" dirty="0" err="1"/>
              <a:t>розвитку</a:t>
            </a:r>
            <a:r>
              <a:rPr lang="ru-RU" dirty="0"/>
              <a:t> — установи, </a:t>
            </a:r>
            <a:r>
              <a:rPr lang="ru-RU" dirty="0" err="1"/>
              <a:t>створені</a:t>
            </a:r>
            <a:r>
              <a:rPr lang="ru-RU" dirty="0"/>
              <a:t> для </a:t>
            </a:r>
            <a:r>
              <a:rPr lang="ru-RU" dirty="0" err="1"/>
              <a:t>покращення</a:t>
            </a:r>
            <a:r>
              <a:rPr lang="ru-RU" dirty="0"/>
              <a:t> </a:t>
            </a:r>
            <a:r>
              <a:rPr lang="ru-RU" dirty="0" err="1"/>
              <a:t>економічного</a:t>
            </a:r>
            <a:r>
              <a:rPr lang="ru-RU" dirty="0"/>
              <a:t>, </a:t>
            </a:r>
            <a:r>
              <a:rPr lang="ru-RU" dirty="0" err="1"/>
              <a:t>соціального</a:t>
            </a:r>
            <a:r>
              <a:rPr lang="ru-RU" dirty="0"/>
              <a:t> та </a:t>
            </a:r>
            <a:r>
              <a:rPr lang="ru-RU" dirty="0" err="1"/>
              <a:t>екологічного</a:t>
            </a:r>
            <a:r>
              <a:rPr lang="ru-RU" dirty="0"/>
              <a:t> </a:t>
            </a:r>
            <a:r>
              <a:rPr lang="ru-RU" dirty="0" err="1"/>
              <a:t>розвитку</a:t>
            </a:r>
            <a:r>
              <a:rPr lang="ru-RU" dirty="0"/>
              <a:t> </a:t>
            </a:r>
            <a:r>
              <a:rPr lang="ru-RU" dirty="0" err="1"/>
              <a:t>територій</a:t>
            </a:r>
            <a:r>
              <a:rPr lang="ru-RU" dirty="0"/>
              <a:t>: </a:t>
            </a:r>
          </a:p>
          <a:p>
            <a:pPr algn="just">
              <a:buFontTx/>
              <a:buChar char="-"/>
            </a:pPr>
            <a:r>
              <a:rPr lang="ru-RU" dirty="0" err="1"/>
              <a:t>агенції</a:t>
            </a:r>
            <a:r>
              <a:rPr lang="ru-RU" dirty="0"/>
              <a:t> </a:t>
            </a:r>
            <a:r>
              <a:rPr lang="ru-RU" dirty="0" err="1"/>
              <a:t>регіонального</a:t>
            </a:r>
            <a:r>
              <a:rPr lang="ru-RU" dirty="0"/>
              <a:t> </a:t>
            </a:r>
            <a:r>
              <a:rPr lang="ru-RU" dirty="0" err="1"/>
              <a:t>розвитку</a:t>
            </a:r>
            <a:r>
              <a:rPr lang="ru-RU" dirty="0"/>
              <a:t> (АРР) — </a:t>
            </a:r>
            <a:r>
              <a:rPr lang="ru-RU" dirty="0" err="1"/>
              <a:t>неприбуткові</a:t>
            </a:r>
            <a:r>
              <a:rPr lang="ru-RU" dirty="0"/>
              <a:t> установи, </a:t>
            </a:r>
            <a:r>
              <a:rPr lang="ru-RU" dirty="0" err="1"/>
              <a:t>створені</a:t>
            </a:r>
            <a:r>
              <a:rPr lang="ru-RU" dirty="0"/>
              <a:t> для </a:t>
            </a:r>
            <a:r>
              <a:rPr lang="ru-RU" dirty="0" err="1"/>
              <a:t>ефективного</a:t>
            </a:r>
            <a:r>
              <a:rPr lang="ru-RU" dirty="0"/>
              <a:t> </a:t>
            </a:r>
            <a:r>
              <a:rPr lang="ru-RU" dirty="0" err="1"/>
              <a:t>виконання</a:t>
            </a:r>
            <a:r>
              <a:rPr lang="ru-RU" dirty="0"/>
              <a:t> </a:t>
            </a:r>
            <a:r>
              <a:rPr lang="ru-RU" dirty="0" err="1"/>
              <a:t>державної</a:t>
            </a:r>
            <a:r>
              <a:rPr lang="ru-RU" dirty="0"/>
              <a:t> </a:t>
            </a:r>
            <a:r>
              <a:rPr lang="ru-RU" dirty="0" err="1"/>
              <a:t>регіональної</a:t>
            </a:r>
            <a:r>
              <a:rPr lang="ru-RU" dirty="0"/>
              <a:t> </a:t>
            </a:r>
            <a:r>
              <a:rPr lang="ru-RU" dirty="0" err="1"/>
              <a:t>політики</a:t>
            </a:r>
            <a:r>
              <a:rPr lang="ru-RU" dirty="0"/>
              <a:t>; </a:t>
            </a:r>
          </a:p>
          <a:p>
            <a:pPr algn="just">
              <a:buFontTx/>
              <a:buChar char="-"/>
            </a:pPr>
            <a:r>
              <a:rPr lang="ru-RU" dirty="0" err="1"/>
              <a:t>агенції</a:t>
            </a:r>
            <a:r>
              <a:rPr lang="ru-RU" dirty="0"/>
              <a:t> </a:t>
            </a:r>
            <a:r>
              <a:rPr lang="ru-RU" dirty="0" err="1"/>
              <a:t>місцевого</a:t>
            </a:r>
            <a:r>
              <a:rPr lang="ru-RU" dirty="0"/>
              <a:t> </a:t>
            </a:r>
            <a:r>
              <a:rPr lang="ru-RU" dirty="0" err="1"/>
              <a:t>економічного</a:t>
            </a:r>
            <a:r>
              <a:rPr lang="ru-RU" dirty="0"/>
              <a:t> </a:t>
            </a:r>
            <a:r>
              <a:rPr lang="ru-RU" dirty="0" err="1"/>
              <a:t>розвитку</a:t>
            </a:r>
            <a:r>
              <a:rPr lang="ru-RU" dirty="0"/>
              <a:t> (АМЕР). </a:t>
            </a:r>
          </a:p>
          <a:p>
            <a:pPr marL="514350" indent="-514350" algn="just">
              <a:buAutoNum type="arabicPeriod"/>
            </a:pPr>
            <a:r>
              <a:rPr lang="ru-RU" dirty="0" err="1"/>
              <a:t>Організації</a:t>
            </a:r>
            <a:r>
              <a:rPr lang="ru-RU" dirty="0"/>
              <a:t> </a:t>
            </a:r>
            <a:r>
              <a:rPr lang="ru-RU" dirty="0" err="1"/>
              <a:t>підтримки</a:t>
            </a:r>
            <a:r>
              <a:rPr lang="ru-RU" dirty="0"/>
              <a:t> </a:t>
            </a:r>
            <a:r>
              <a:rPr lang="ru-RU" dirty="0" err="1"/>
              <a:t>бізнесу</a:t>
            </a:r>
            <a:r>
              <a:rPr lang="ru-RU" dirty="0"/>
              <a:t> — установи, </a:t>
            </a:r>
            <a:r>
              <a:rPr lang="ru-RU" dirty="0" err="1"/>
              <a:t>створені</a:t>
            </a:r>
            <a:r>
              <a:rPr lang="ru-RU" dirty="0"/>
              <a:t> для </a:t>
            </a:r>
            <a:r>
              <a:rPr lang="ru-RU" dirty="0" err="1"/>
              <a:t>розвитку</a:t>
            </a:r>
            <a:r>
              <a:rPr lang="ru-RU" dirty="0"/>
              <a:t> </a:t>
            </a:r>
            <a:r>
              <a:rPr lang="ru-RU" dirty="0" err="1"/>
              <a:t>бізнесу</a:t>
            </a:r>
            <a:r>
              <a:rPr lang="ru-RU" dirty="0"/>
              <a:t> та </a:t>
            </a:r>
            <a:r>
              <a:rPr lang="ru-RU" dirty="0" err="1"/>
              <a:t>сприяння</a:t>
            </a:r>
            <a:r>
              <a:rPr lang="ru-RU" dirty="0"/>
              <a:t> </a:t>
            </a:r>
            <a:r>
              <a:rPr lang="ru-RU" dirty="0" err="1"/>
              <a:t>розвитку</a:t>
            </a:r>
            <a:r>
              <a:rPr lang="ru-RU" dirty="0"/>
              <a:t> </a:t>
            </a:r>
            <a:r>
              <a:rPr lang="ru-RU" dirty="0" err="1"/>
              <a:t>підприємництва</a:t>
            </a:r>
            <a:r>
              <a:rPr lang="ru-RU" dirty="0"/>
              <a:t> шляхом </a:t>
            </a:r>
            <a:r>
              <a:rPr lang="ru-RU" dirty="0" err="1"/>
              <a:t>надання</a:t>
            </a:r>
            <a:r>
              <a:rPr lang="ru-RU" dirty="0"/>
              <a:t> </a:t>
            </a:r>
            <a:r>
              <a:rPr lang="ru-RU" dirty="0" err="1"/>
              <a:t>інформаційної</a:t>
            </a:r>
            <a:r>
              <a:rPr lang="ru-RU" dirty="0"/>
              <a:t>, </a:t>
            </a:r>
            <a:r>
              <a:rPr lang="ru-RU" dirty="0" err="1"/>
              <a:t>експертної</a:t>
            </a:r>
            <a:r>
              <a:rPr lang="ru-RU" dirty="0"/>
              <a:t>, </a:t>
            </a:r>
            <a:r>
              <a:rPr lang="ru-RU" dirty="0" err="1"/>
              <a:t>фінансової</a:t>
            </a:r>
            <a:r>
              <a:rPr lang="ru-RU" dirty="0"/>
              <a:t> та </a:t>
            </a:r>
            <a:r>
              <a:rPr lang="ru-RU" dirty="0" err="1"/>
              <a:t>іншої</a:t>
            </a:r>
            <a:r>
              <a:rPr lang="ru-RU" dirty="0"/>
              <a:t> </a:t>
            </a:r>
            <a:r>
              <a:rPr lang="ru-RU" dirty="0" err="1"/>
              <a:t>підтримки</a:t>
            </a:r>
            <a:r>
              <a:rPr lang="ru-RU" dirty="0"/>
              <a:t>: </a:t>
            </a:r>
          </a:p>
          <a:p>
            <a:pPr algn="just">
              <a:buFontTx/>
              <a:buChar char="-"/>
            </a:pPr>
            <a:r>
              <a:rPr lang="ru-RU" dirty="0"/>
              <a:t>центри </a:t>
            </a:r>
            <a:r>
              <a:rPr lang="ru-RU" dirty="0" err="1"/>
              <a:t>інформаційної</a:t>
            </a:r>
            <a:r>
              <a:rPr lang="ru-RU" dirty="0"/>
              <a:t> </a:t>
            </a:r>
            <a:r>
              <a:rPr lang="ru-RU" dirty="0" err="1"/>
              <a:t>підтримки</a:t>
            </a:r>
            <a:r>
              <a:rPr lang="ru-RU" dirty="0"/>
              <a:t> </a:t>
            </a:r>
            <a:r>
              <a:rPr lang="ru-RU" dirty="0" err="1"/>
              <a:t>бізнесу</a:t>
            </a:r>
            <a:r>
              <a:rPr lang="ru-RU" dirty="0"/>
              <a:t> (ЦІПБ) — </a:t>
            </a:r>
            <a:r>
              <a:rPr lang="ru-RU" dirty="0" err="1"/>
              <a:t>організації</a:t>
            </a:r>
            <a:r>
              <a:rPr lang="ru-RU" dirty="0"/>
              <a:t>, </a:t>
            </a:r>
            <a:r>
              <a:rPr lang="ru-RU" dirty="0" err="1"/>
              <a:t>відповідальні</a:t>
            </a:r>
            <a:r>
              <a:rPr lang="ru-RU" dirty="0"/>
              <a:t> за </a:t>
            </a:r>
            <a:r>
              <a:rPr lang="ru-RU" dirty="0" err="1"/>
              <a:t>надання</a:t>
            </a:r>
            <a:r>
              <a:rPr lang="ru-RU" dirty="0"/>
              <a:t> </a:t>
            </a:r>
            <a:r>
              <a:rPr lang="ru-RU" dirty="0" err="1"/>
              <a:t>підприємцям</a:t>
            </a:r>
            <a:r>
              <a:rPr lang="ru-RU" dirty="0"/>
              <a:t> і </a:t>
            </a:r>
            <a:r>
              <a:rPr lang="ru-RU" dirty="0" err="1"/>
              <a:t>компаніям</a:t>
            </a:r>
            <a:r>
              <a:rPr lang="ru-RU" dirty="0"/>
              <a:t> </a:t>
            </a:r>
            <a:r>
              <a:rPr lang="ru-RU" dirty="0" err="1"/>
              <a:t>інформації</a:t>
            </a:r>
            <a:r>
              <a:rPr lang="ru-RU" dirty="0"/>
              <a:t> про </a:t>
            </a:r>
            <a:r>
              <a:rPr lang="ru-RU" dirty="0" err="1"/>
              <a:t>можливості</a:t>
            </a:r>
            <a:r>
              <a:rPr lang="ru-RU" dirty="0"/>
              <a:t>, </a:t>
            </a:r>
            <a:r>
              <a:rPr lang="ru-RU" dirty="0" err="1"/>
              <a:t>які</a:t>
            </a:r>
            <a:r>
              <a:rPr lang="ru-RU" dirty="0"/>
              <a:t> </a:t>
            </a:r>
            <a:r>
              <a:rPr lang="ru-RU" dirty="0" err="1"/>
              <a:t>існують</a:t>
            </a:r>
            <a:r>
              <a:rPr lang="ru-RU" dirty="0"/>
              <a:t> на ринку. В </a:t>
            </a:r>
            <a:r>
              <a:rPr lang="ru-RU" dirty="0" err="1"/>
              <a:t>Україні</a:t>
            </a:r>
            <a:r>
              <a:rPr lang="ru-RU" dirty="0"/>
              <a:t> </a:t>
            </a:r>
            <a:r>
              <a:rPr lang="ru-RU" dirty="0" err="1"/>
              <a:t>функціонує</a:t>
            </a:r>
            <a:r>
              <a:rPr lang="ru-RU" dirty="0"/>
              <a:t> 15 ЦІПБ за </a:t>
            </a:r>
            <a:r>
              <a:rPr lang="ru-RU" dirty="0" err="1"/>
              <a:t>підтримки</a:t>
            </a:r>
            <a:r>
              <a:rPr lang="ru-RU" dirty="0"/>
              <a:t> </a:t>
            </a:r>
            <a:r>
              <a:rPr lang="ru-RU" dirty="0" err="1"/>
              <a:t>програми</a:t>
            </a:r>
            <a:r>
              <a:rPr lang="ru-RU" dirty="0"/>
              <a:t> </a:t>
            </a:r>
            <a:r>
              <a:rPr lang="en" dirty="0"/>
              <a:t>EU4Business </a:t>
            </a:r>
            <a:r>
              <a:rPr lang="ru-RU" dirty="0"/>
              <a:t>і ЄБРР; </a:t>
            </a:r>
          </a:p>
          <a:p>
            <a:pPr algn="just">
              <a:buFontTx/>
              <a:buChar char="-"/>
            </a:pPr>
            <a:r>
              <a:rPr lang="ru-RU" dirty="0"/>
              <a:t> </a:t>
            </a:r>
            <a:r>
              <a:rPr lang="ru-RU" dirty="0" err="1"/>
              <a:t>консалтингові</a:t>
            </a:r>
            <a:r>
              <a:rPr lang="ru-RU" dirty="0"/>
              <a:t> </a:t>
            </a:r>
            <a:r>
              <a:rPr lang="ru-RU" dirty="0" err="1"/>
              <a:t>компанії</a:t>
            </a:r>
            <a:r>
              <a:rPr lang="ru-RU" dirty="0"/>
              <a:t>, </a:t>
            </a:r>
            <a:r>
              <a:rPr lang="ru-RU" dirty="0" err="1"/>
              <a:t>бізнес-асоціації</a:t>
            </a:r>
            <a:r>
              <a:rPr lang="ru-RU" dirty="0"/>
              <a:t>, торгово-</a:t>
            </a:r>
            <a:r>
              <a:rPr lang="ru-RU" dirty="0" err="1"/>
              <a:t>промислові</a:t>
            </a:r>
            <a:r>
              <a:rPr lang="ru-RU" dirty="0"/>
              <a:t> </a:t>
            </a:r>
            <a:r>
              <a:rPr lang="ru-RU" dirty="0" err="1"/>
              <a:t>палати</a:t>
            </a:r>
            <a:r>
              <a:rPr lang="ru-RU" dirty="0"/>
              <a:t>, клуби </a:t>
            </a:r>
            <a:r>
              <a:rPr lang="ru-RU" dirty="0" err="1"/>
              <a:t>підприємців</a:t>
            </a:r>
            <a:r>
              <a:rPr lang="ru-RU" dirty="0"/>
              <a:t>, </a:t>
            </a:r>
            <a:r>
              <a:rPr lang="ru-RU" dirty="0" err="1"/>
              <a:t>кластери</a:t>
            </a:r>
            <a:r>
              <a:rPr lang="ru-RU" dirty="0"/>
              <a:t>, </a:t>
            </a:r>
            <a:r>
              <a:rPr lang="ru-RU" dirty="0" err="1"/>
              <a:t>які</a:t>
            </a:r>
            <a:r>
              <a:rPr lang="ru-RU" dirty="0"/>
              <a:t> </a:t>
            </a:r>
            <a:r>
              <a:rPr lang="ru-RU" dirty="0" err="1"/>
              <a:t>можуть</a:t>
            </a:r>
            <a:r>
              <a:rPr lang="ru-RU" dirty="0"/>
              <a:t> </a:t>
            </a:r>
            <a:r>
              <a:rPr lang="ru-RU" dirty="0" err="1"/>
              <a:t>надати</a:t>
            </a:r>
            <a:r>
              <a:rPr lang="ru-RU" dirty="0"/>
              <a:t> </a:t>
            </a:r>
            <a:r>
              <a:rPr lang="ru-RU" dirty="0" err="1"/>
              <a:t>професійну</a:t>
            </a:r>
            <a:r>
              <a:rPr lang="ru-RU" dirty="0"/>
              <a:t> </a:t>
            </a:r>
            <a:r>
              <a:rPr lang="ru-RU" dirty="0" err="1"/>
              <a:t>підтримку</a:t>
            </a:r>
            <a:r>
              <a:rPr lang="ru-RU" dirty="0"/>
              <a:t> </a:t>
            </a:r>
            <a:r>
              <a:rPr lang="ru-RU" dirty="0" err="1"/>
              <a:t>бізнесу</a:t>
            </a:r>
            <a:r>
              <a:rPr lang="ru-RU" dirty="0"/>
              <a:t>; </a:t>
            </a:r>
          </a:p>
          <a:p>
            <a:pPr algn="just">
              <a:buFontTx/>
              <a:buChar char="-"/>
            </a:pPr>
            <a:r>
              <a:rPr lang="ru-RU" dirty="0"/>
              <a:t> </a:t>
            </a:r>
            <a:r>
              <a:rPr lang="ru-RU" dirty="0" err="1"/>
              <a:t>бізнес</a:t>
            </a:r>
            <a:r>
              <a:rPr lang="ru-RU" dirty="0"/>
              <a:t>-клуби — </a:t>
            </a:r>
            <a:r>
              <a:rPr lang="ru-RU" dirty="0" err="1"/>
              <a:t>об’єднання</a:t>
            </a:r>
            <a:r>
              <a:rPr lang="ru-RU" dirty="0"/>
              <a:t> </a:t>
            </a:r>
            <a:r>
              <a:rPr lang="ru-RU" dirty="0" err="1"/>
              <a:t>підприємців</a:t>
            </a:r>
            <a:r>
              <a:rPr lang="ru-RU" dirty="0"/>
              <a:t>, </a:t>
            </a:r>
            <a:r>
              <a:rPr lang="ru-RU" dirty="0" err="1"/>
              <a:t>створені</a:t>
            </a:r>
            <a:r>
              <a:rPr lang="ru-RU" dirty="0"/>
              <a:t> для </a:t>
            </a:r>
            <a:r>
              <a:rPr lang="ru-RU" dirty="0" err="1"/>
              <a:t>захисту</a:t>
            </a:r>
            <a:r>
              <a:rPr lang="ru-RU" dirty="0"/>
              <a:t> та </a:t>
            </a:r>
            <a:r>
              <a:rPr lang="ru-RU" dirty="0" err="1"/>
              <a:t>просування</a:t>
            </a:r>
            <a:r>
              <a:rPr lang="ru-RU" dirty="0"/>
              <a:t> </a:t>
            </a:r>
            <a:r>
              <a:rPr lang="ru-RU" dirty="0" err="1"/>
              <a:t>інтересів</a:t>
            </a:r>
            <a:r>
              <a:rPr lang="ru-RU" dirty="0"/>
              <a:t> </a:t>
            </a:r>
            <a:r>
              <a:rPr lang="ru-RU" dirty="0" err="1"/>
              <a:t>своїх</a:t>
            </a:r>
            <a:r>
              <a:rPr lang="ru-RU" dirty="0"/>
              <a:t> </a:t>
            </a:r>
            <a:r>
              <a:rPr lang="ru-RU" dirty="0" err="1"/>
              <a:t>членів</a:t>
            </a:r>
            <a:r>
              <a:rPr lang="ru-RU" dirty="0"/>
              <a:t> і/</a:t>
            </a:r>
            <a:r>
              <a:rPr lang="ru-RU" dirty="0" err="1"/>
              <a:t>або</a:t>
            </a:r>
            <a:r>
              <a:rPr lang="ru-RU" dirty="0"/>
              <a:t> </a:t>
            </a:r>
            <a:r>
              <a:rPr lang="ru-RU" dirty="0" err="1"/>
              <a:t>створення</a:t>
            </a:r>
            <a:r>
              <a:rPr lang="ru-RU" dirty="0"/>
              <a:t> </a:t>
            </a:r>
            <a:r>
              <a:rPr lang="ru-RU" dirty="0" err="1"/>
              <a:t>середовища</a:t>
            </a:r>
            <a:r>
              <a:rPr lang="ru-RU" dirty="0"/>
              <a:t> </a:t>
            </a:r>
            <a:r>
              <a:rPr lang="ru-RU" dirty="0" err="1"/>
              <a:t>підприємців</a:t>
            </a:r>
            <a:r>
              <a:rPr lang="ru-RU" dirty="0"/>
              <a:t>; </a:t>
            </a:r>
          </a:p>
          <a:p>
            <a:pPr algn="just">
              <a:buFontTx/>
              <a:buChar char="-"/>
            </a:pPr>
            <a:r>
              <a:rPr lang="ru-RU" dirty="0"/>
              <a:t> </a:t>
            </a:r>
            <a:r>
              <a:rPr lang="ru-RU" dirty="0" err="1"/>
              <a:t>бізнес</a:t>
            </a:r>
            <a:r>
              <a:rPr lang="ru-RU" dirty="0"/>
              <a:t>-центри, </a:t>
            </a:r>
            <a:r>
              <a:rPr lang="ru-RU" dirty="0" err="1"/>
              <a:t>хаби</a:t>
            </a:r>
            <a:r>
              <a:rPr lang="ru-RU" dirty="0"/>
              <a:t>, </a:t>
            </a:r>
            <a:r>
              <a:rPr lang="ru-RU" dirty="0" err="1"/>
              <a:t>коворкінги</a:t>
            </a:r>
            <a:r>
              <a:rPr lang="ru-RU" dirty="0"/>
              <a:t>, </a:t>
            </a:r>
            <a:r>
              <a:rPr lang="ru-RU" dirty="0" err="1"/>
              <a:t>які</a:t>
            </a:r>
            <a:r>
              <a:rPr lang="ru-RU" dirty="0"/>
              <a:t> </a:t>
            </a:r>
            <a:r>
              <a:rPr lang="ru-RU" dirty="0" err="1"/>
              <a:t>можуть</a:t>
            </a:r>
            <a:r>
              <a:rPr lang="ru-RU" dirty="0"/>
              <a:t> </a:t>
            </a:r>
            <a:r>
              <a:rPr lang="ru-RU" dirty="0" err="1"/>
              <a:t>надати</a:t>
            </a:r>
            <a:r>
              <a:rPr lang="ru-RU" dirty="0"/>
              <a:t> </a:t>
            </a:r>
            <a:r>
              <a:rPr lang="ru-RU" dirty="0" err="1"/>
              <a:t>приміщення</a:t>
            </a:r>
            <a:r>
              <a:rPr lang="ru-RU" dirty="0"/>
              <a:t> для </a:t>
            </a:r>
            <a:r>
              <a:rPr lang="ru-RU" dirty="0" err="1"/>
              <a:t>бізнесу</a:t>
            </a:r>
            <a:r>
              <a:rPr lang="ru-RU" dirty="0"/>
              <a:t>.</a:t>
            </a:r>
            <a:endParaRPr lang="ru-UA" dirty="0"/>
          </a:p>
        </p:txBody>
      </p:sp>
      <p:sp>
        <p:nvSpPr>
          <p:cNvPr id="5" name="Дата 4">
            <a:extLst>
              <a:ext uri="{FF2B5EF4-FFF2-40B4-BE49-F238E27FC236}">
                <a16:creationId xmlns:a16="http://schemas.microsoft.com/office/drawing/2014/main" id="{3E9BDEFD-E27D-E748-B2E4-90DCC88C5FEF}"/>
              </a:ext>
            </a:extLst>
          </p:cNvPr>
          <p:cNvSpPr>
            <a:spLocks noGrp="1"/>
          </p:cNvSpPr>
          <p:nvPr>
            <p:ph type="dt" sz="half" idx="10"/>
          </p:nvPr>
        </p:nvSpPr>
        <p:spPr/>
        <p:txBody>
          <a:bodyPr/>
          <a:lstStyle/>
          <a:p>
            <a:fld id="{4025E507-3021-794E-B537-552E9A2BFCF2}" type="datetime1">
              <a:rPr lang="ru-RU" smtClean="0"/>
              <a:t>10.10.2025</a:t>
            </a:fld>
            <a:endParaRPr lang="ru-UA"/>
          </a:p>
        </p:txBody>
      </p:sp>
      <p:sp>
        <p:nvSpPr>
          <p:cNvPr id="7" name="Нижний колонтитул 6">
            <a:extLst>
              <a:ext uri="{FF2B5EF4-FFF2-40B4-BE49-F238E27FC236}">
                <a16:creationId xmlns:a16="http://schemas.microsoft.com/office/drawing/2014/main" id="{A49324DC-8272-3048-8558-61F59EFCA94B}"/>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09C708AF-1E40-4E40-9E87-1A7730D6F9B2}"/>
              </a:ext>
            </a:extLst>
          </p:cNvPr>
          <p:cNvSpPr>
            <a:spLocks noGrp="1"/>
          </p:cNvSpPr>
          <p:nvPr>
            <p:ph type="sldNum" sz="quarter" idx="12"/>
          </p:nvPr>
        </p:nvSpPr>
        <p:spPr/>
        <p:txBody>
          <a:bodyPr/>
          <a:lstStyle/>
          <a:p>
            <a:fld id="{F553EFBA-7824-AA44-BC0C-2574B54A2861}" type="slidenum">
              <a:rPr lang="ru-UA" smtClean="0"/>
              <a:t>77</a:t>
            </a:fld>
            <a:endParaRPr lang="ru-UA"/>
          </a:p>
        </p:txBody>
      </p:sp>
    </p:spTree>
    <p:extLst>
      <p:ext uri="{BB962C8B-B14F-4D97-AF65-F5344CB8AC3E}">
        <p14:creationId xmlns:p14="http://schemas.microsoft.com/office/powerpoint/2010/main" val="36953486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088137B-18E3-B7C4-3E97-9A481072F162}"/>
              </a:ext>
            </a:extLst>
          </p:cNvPr>
          <p:cNvSpPr>
            <a:spLocks noGrp="1"/>
          </p:cNvSpPr>
          <p:nvPr>
            <p:ph idx="1"/>
          </p:nvPr>
        </p:nvSpPr>
        <p:spPr>
          <a:xfrm>
            <a:off x="838200" y="368136"/>
            <a:ext cx="9130990" cy="5808828"/>
          </a:xfrm>
        </p:spPr>
        <p:txBody>
          <a:bodyPr>
            <a:normAutofit fontScale="70000" lnSpcReduction="20000"/>
          </a:bodyPr>
          <a:lstStyle/>
          <a:p>
            <a:pPr marL="0" indent="0" algn="just">
              <a:buNone/>
            </a:pPr>
            <a:r>
              <a:rPr lang="ru-RU" dirty="0"/>
              <a:t>3. </a:t>
            </a:r>
            <a:r>
              <a:rPr lang="ru-RU" dirty="0" err="1"/>
              <a:t>Консультанти</a:t>
            </a:r>
            <a:r>
              <a:rPr lang="ru-RU" dirty="0"/>
              <a:t> — </a:t>
            </a:r>
            <a:r>
              <a:rPr lang="ru-RU" dirty="0" err="1"/>
              <a:t>незалежні</a:t>
            </a:r>
            <a:r>
              <a:rPr lang="ru-RU" dirty="0"/>
              <a:t> </a:t>
            </a:r>
            <a:r>
              <a:rPr lang="ru-RU" dirty="0" err="1"/>
              <a:t>фахівці</a:t>
            </a:r>
            <a:r>
              <a:rPr lang="ru-RU" dirty="0"/>
              <a:t>, </a:t>
            </a:r>
            <a:r>
              <a:rPr lang="ru-RU" dirty="0" err="1"/>
              <a:t>які</a:t>
            </a:r>
            <a:r>
              <a:rPr lang="ru-RU" dirty="0"/>
              <a:t> </a:t>
            </a:r>
            <a:r>
              <a:rPr lang="ru-RU" dirty="0" err="1"/>
              <a:t>можуть</a:t>
            </a:r>
            <a:r>
              <a:rPr lang="ru-RU" dirty="0"/>
              <a:t> </a:t>
            </a:r>
            <a:r>
              <a:rPr lang="ru-RU" dirty="0" err="1"/>
              <a:t>надати</a:t>
            </a:r>
            <a:r>
              <a:rPr lang="ru-RU" dirty="0"/>
              <a:t> </a:t>
            </a:r>
            <a:r>
              <a:rPr lang="ru-RU" dirty="0" err="1"/>
              <a:t>допомогу</a:t>
            </a:r>
            <a:r>
              <a:rPr lang="ru-RU" dirty="0"/>
              <a:t> з </a:t>
            </a:r>
            <a:r>
              <a:rPr lang="ru-RU" dirty="0" err="1"/>
              <a:t>розвитку</a:t>
            </a:r>
            <a:r>
              <a:rPr lang="ru-RU" dirty="0"/>
              <a:t> </a:t>
            </a:r>
            <a:r>
              <a:rPr lang="ru-RU" dirty="0" err="1"/>
              <a:t>бізнесу</a:t>
            </a:r>
            <a:r>
              <a:rPr lang="ru-RU" dirty="0"/>
              <a:t>: </a:t>
            </a:r>
          </a:p>
          <a:p>
            <a:pPr algn="just">
              <a:buFontTx/>
              <a:buChar char="-"/>
            </a:pPr>
            <a:r>
              <a:rPr lang="ru-RU" dirty="0" err="1"/>
              <a:t>реєстрація</a:t>
            </a:r>
            <a:r>
              <a:rPr lang="ru-RU" dirty="0"/>
              <a:t> та </a:t>
            </a:r>
            <a:r>
              <a:rPr lang="ru-RU" dirty="0" err="1"/>
              <a:t>супровід</a:t>
            </a:r>
            <a:r>
              <a:rPr lang="ru-RU" dirty="0"/>
              <a:t> </a:t>
            </a:r>
            <a:r>
              <a:rPr lang="ru-RU" dirty="0" err="1"/>
              <a:t>юридичної</a:t>
            </a:r>
            <a:r>
              <a:rPr lang="ru-RU" dirty="0"/>
              <a:t> особи; </a:t>
            </a:r>
          </a:p>
          <a:p>
            <a:pPr algn="just">
              <a:buFontTx/>
              <a:buChar char="-"/>
            </a:pPr>
            <a:r>
              <a:rPr lang="ru-RU" dirty="0"/>
              <a:t> </a:t>
            </a:r>
            <a:r>
              <a:rPr lang="ru-RU" dirty="0" err="1"/>
              <a:t>налагодження</a:t>
            </a:r>
            <a:r>
              <a:rPr lang="ru-RU" dirty="0"/>
              <a:t> </a:t>
            </a:r>
            <a:r>
              <a:rPr lang="ru-RU" dirty="0" err="1"/>
              <a:t>бізнес-процесів</a:t>
            </a:r>
            <a:r>
              <a:rPr lang="ru-RU" dirty="0"/>
              <a:t> (</a:t>
            </a:r>
            <a:r>
              <a:rPr lang="ru-RU" dirty="0" err="1"/>
              <a:t>виробництво</a:t>
            </a:r>
            <a:r>
              <a:rPr lang="ru-RU" dirty="0"/>
              <a:t>, продаж </a:t>
            </a:r>
            <a:r>
              <a:rPr lang="ru-RU" dirty="0" err="1"/>
              <a:t>тощо</a:t>
            </a:r>
            <a:r>
              <a:rPr lang="ru-RU" dirty="0"/>
              <a:t>); </a:t>
            </a:r>
          </a:p>
          <a:p>
            <a:pPr algn="just">
              <a:buFontTx/>
              <a:buChar char="-"/>
            </a:pPr>
            <a:r>
              <a:rPr lang="ru-RU" dirty="0"/>
              <a:t> </a:t>
            </a:r>
            <a:r>
              <a:rPr lang="ru-RU" dirty="0" err="1"/>
              <a:t>розробка</a:t>
            </a:r>
            <a:r>
              <a:rPr lang="ru-RU" dirty="0"/>
              <a:t> </a:t>
            </a:r>
            <a:r>
              <a:rPr lang="ru-RU" dirty="0" err="1"/>
              <a:t>стратегій</a:t>
            </a:r>
            <a:r>
              <a:rPr lang="ru-RU" dirty="0"/>
              <a:t>, </a:t>
            </a:r>
            <a:r>
              <a:rPr lang="ru-RU" dirty="0" err="1"/>
              <a:t>бізнес-планів</a:t>
            </a:r>
            <a:r>
              <a:rPr lang="ru-RU" dirty="0"/>
              <a:t> і </a:t>
            </a:r>
            <a:r>
              <a:rPr lang="ru-RU" dirty="0" err="1"/>
              <a:t>планів</a:t>
            </a:r>
            <a:r>
              <a:rPr lang="ru-RU" dirty="0"/>
              <a:t> </a:t>
            </a:r>
            <a:r>
              <a:rPr lang="ru-RU" dirty="0" err="1"/>
              <a:t>комерціалізації</a:t>
            </a:r>
            <a:r>
              <a:rPr lang="ru-RU" dirty="0"/>
              <a:t> </a:t>
            </a:r>
            <a:r>
              <a:rPr lang="ru-RU" dirty="0" err="1"/>
              <a:t>продукції</a:t>
            </a:r>
            <a:r>
              <a:rPr lang="ru-RU" dirty="0"/>
              <a:t>; </a:t>
            </a:r>
          </a:p>
          <a:p>
            <a:pPr algn="just">
              <a:buFontTx/>
              <a:buChar char="-"/>
            </a:pPr>
            <a:r>
              <a:rPr lang="ru-RU" dirty="0"/>
              <a:t> </a:t>
            </a:r>
            <a:r>
              <a:rPr lang="ru-RU" dirty="0" err="1"/>
              <a:t>залучення</a:t>
            </a:r>
            <a:r>
              <a:rPr lang="ru-RU" dirty="0"/>
              <a:t> </a:t>
            </a:r>
            <a:r>
              <a:rPr lang="ru-RU" dirty="0" err="1"/>
              <a:t>фінансування</a:t>
            </a:r>
            <a:r>
              <a:rPr lang="ru-RU" dirty="0"/>
              <a:t>. </a:t>
            </a:r>
          </a:p>
          <a:p>
            <a:pPr marL="0" indent="0" algn="just">
              <a:buNone/>
            </a:pPr>
            <a:r>
              <a:rPr lang="ru-RU" dirty="0"/>
              <a:t>4. </a:t>
            </a:r>
            <a:r>
              <a:rPr lang="ru-RU" dirty="0" err="1"/>
              <a:t>Освітні</a:t>
            </a:r>
            <a:r>
              <a:rPr lang="ru-RU" dirty="0"/>
              <a:t> установи. </a:t>
            </a:r>
            <a:r>
              <a:rPr lang="ru-RU" dirty="0" err="1"/>
              <a:t>Місцева</a:t>
            </a:r>
            <a:r>
              <a:rPr lang="ru-RU" dirty="0"/>
              <a:t> </a:t>
            </a:r>
            <a:r>
              <a:rPr lang="ru-RU" dirty="0" err="1"/>
              <a:t>влада</a:t>
            </a:r>
            <a:r>
              <a:rPr lang="ru-RU" dirty="0"/>
              <a:t> та </a:t>
            </a:r>
            <a:r>
              <a:rPr lang="ru-RU" dirty="0" err="1"/>
              <a:t>підприємці</a:t>
            </a:r>
            <a:r>
              <a:rPr lang="ru-RU" dirty="0"/>
              <a:t> </a:t>
            </a:r>
            <a:r>
              <a:rPr lang="ru-RU" dirty="0" err="1"/>
              <a:t>повинні</a:t>
            </a:r>
            <a:r>
              <a:rPr lang="ru-RU" dirty="0"/>
              <a:t> </a:t>
            </a:r>
            <a:r>
              <a:rPr lang="ru-RU" dirty="0" err="1"/>
              <a:t>працювати</a:t>
            </a:r>
            <a:r>
              <a:rPr lang="ru-RU" dirty="0"/>
              <a:t> </a:t>
            </a:r>
            <a:r>
              <a:rPr lang="ru-RU" dirty="0" err="1"/>
              <a:t>із</a:t>
            </a:r>
            <a:r>
              <a:rPr lang="ru-RU" dirty="0"/>
              <a:t> закладами </a:t>
            </a:r>
            <a:r>
              <a:rPr lang="ru-RU" dirty="0" err="1"/>
              <a:t>освіти</a:t>
            </a:r>
            <a:r>
              <a:rPr lang="ru-RU" dirty="0"/>
              <a:t>, </a:t>
            </a:r>
            <a:r>
              <a:rPr lang="ru-RU" dirty="0" err="1"/>
              <a:t>оскільки</a:t>
            </a:r>
            <a:r>
              <a:rPr lang="ru-RU" dirty="0"/>
              <a:t> вони </a:t>
            </a:r>
            <a:r>
              <a:rPr lang="ru-RU" dirty="0" err="1"/>
              <a:t>розвивають</a:t>
            </a:r>
            <a:r>
              <a:rPr lang="ru-RU" dirty="0"/>
              <a:t> </a:t>
            </a:r>
            <a:r>
              <a:rPr lang="ru-RU" dirty="0" err="1"/>
              <a:t>людський</a:t>
            </a:r>
            <a:r>
              <a:rPr lang="ru-RU" dirty="0"/>
              <a:t> </a:t>
            </a:r>
            <a:r>
              <a:rPr lang="ru-RU" dirty="0" err="1"/>
              <a:t>капітал</a:t>
            </a:r>
            <a:r>
              <a:rPr lang="ru-RU" dirty="0"/>
              <a:t> і </a:t>
            </a:r>
            <a:r>
              <a:rPr lang="ru-RU" dirty="0" err="1"/>
              <a:t>вирощують</a:t>
            </a:r>
            <a:r>
              <a:rPr lang="ru-RU" dirty="0"/>
              <a:t> </a:t>
            </a:r>
            <a:r>
              <a:rPr lang="ru-RU" dirty="0" err="1"/>
              <a:t>таланти</a:t>
            </a:r>
            <a:r>
              <a:rPr lang="ru-RU" dirty="0"/>
              <a:t>, </a:t>
            </a:r>
            <a:r>
              <a:rPr lang="ru-RU" dirty="0" err="1"/>
              <a:t>які</a:t>
            </a:r>
            <a:r>
              <a:rPr lang="ru-RU" dirty="0"/>
              <a:t> </a:t>
            </a:r>
            <a:r>
              <a:rPr lang="ru-RU" dirty="0" err="1"/>
              <a:t>їм</a:t>
            </a:r>
            <a:r>
              <a:rPr lang="ru-RU" dirty="0"/>
              <a:t> </a:t>
            </a:r>
            <a:r>
              <a:rPr lang="ru-RU" dirty="0" err="1"/>
              <a:t>потрібні</a:t>
            </a:r>
            <a:r>
              <a:rPr lang="ru-RU" dirty="0"/>
              <a:t>: </a:t>
            </a:r>
          </a:p>
          <a:p>
            <a:pPr algn="just">
              <a:buFontTx/>
              <a:buChar char="-"/>
            </a:pPr>
            <a:r>
              <a:rPr lang="ru-RU" dirty="0" err="1"/>
              <a:t>заклади</a:t>
            </a:r>
            <a:r>
              <a:rPr lang="ru-RU" dirty="0"/>
              <a:t> </a:t>
            </a:r>
            <a:r>
              <a:rPr lang="ru-RU" dirty="0" err="1"/>
              <a:t>формальної</a:t>
            </a:r>
            <a:r>
              <a:rPr lang="ru-RU" dirty="0"/>
              <a:t> </a:t>
            </a:r>
            <a:r>
              <a:rPr lang="ru-RU" dirty="0" err="1"/>
              <a:t>освіти</a:t>
            </a:r>
            <a:r>
              <a:rPr lang="ru-RU" dirty="0"/>
              <a:t> (</a:t>
            </a:r>
            <a:r>
              <a:rPr lang="ru-RU" dirty="0" err="1"/>
              <a:t>школи</a:t>
            </a:r>
            <a:r>
              <a:rPr lang="ru-RU" dirty="0"/>
              <a:t>, </a:t>
            </a:r>
            <a:r>
              <a:rPr lang="ru-RU" dirty="0" err="1"/>
              <a:t>професійно-технічні</a:t>
            </a:r>
            <a:r>
              <a:rPr lang="ru-RU" dirty="0"/>
              <a:t> училища, </a:t>
            </a:r>
            <a:r>
              <a:rPr lang="ru-RU" dirty="0" err="1"/>
              <a:t>технікуми</a:t>
            </a:r>
            <a:r>
              <a:rPr lang="ru-RU" dirty="0"/>
              <a:t>); </a:t>
            </a:r>
          </a:p>
          <a:p>
            <a:pPr algn="just">
              <a:buFontTx/>
              <a:buChar char="-"/>
            </a:pPr>
            <a:r>
              <a:rPr lang="ru-RU" dirty="0"/>
              <a:t> </a:t>
            </a:r>
            <a:r>
              <a:rPr lang="ru-RU" dirty="0" err="1"/>
              <a:t>заклади</a:t>
            </a:r>
            <a:r>
              <a:rPr lang="ru-RU" dirty="0"/>
              <a:t> </a:t>
            </a:r>
            <a:r>
              <a:rPr lang="ru-RU" dirty="0" err="1"/>
              <a:t>неформальної</a:t>
            </a:r>
            <a:r>
              <a:rPr lang="ru-RU" dirty="0"/>
              <a:t> </a:t>
            </a:r>
            <a:r>
              <a:rPr lang="ru-RU" dirty="0" err="1"/>
              <a:t>освіти</a:t>
            </a:r>
            <a:r>
              <a:rPr lang="ru-RU" dirty="0"/>
              <a:t> (</a:t>
            </a:r>
            <a:r>
              <a:rPr lang="ru-RU" dirty="0" err="1"/>
              <a:t>бізнес-школи</a:t>
            </a:r>
            <a:r>
              <a:rPr lang="ru-RU" dirty="0"/>
              <a:t>, </a:t>
            </a:r>
            <a:r>
              <a:rPr lang="ru-RU" dirty="0" err="1"/>
              <a:t>тренінгові</a:t>
            </a:r>
            <a:r>
              <a:rPr lang="ru-RU" dirty="0"/>
              <a:t> центри </a:t>
            </a:r>
            <a:r>
              <a:rPr lang="ru-RU" dirty="0" err="1"/>
              <a:t>тощо</a:t>
            </a:r>
            <a:r>
              <a:rPr lang="ru-RU" dirty="0"/>
              <a:t>), </a:t>
            </a:r>
            <a:r>
              <a:rPr lang="ru-RU" dirty="0" err="1"/>
              <a:t>які</a:t>
            </a:r>
            <a:r>
              <a:rPr lang="ru-RU" dirty="0"/>
              <a:t> </a:t>
            </a:r>
            <a:r>
              <a:rPr lang="ru-RU" dirty="0" err="1"/>
              <a:t>можуть</a:t>
            </a:r>
            <a:r>
              <a:rPr lang="ru-RU" dirty="0"/>
              <a:t> </a:t>
            </a:r>
            <a:r>
              <a:rPr lang="ru-RU" dirty="0" err="1"/>
              <a:t>організовувати</a:t>
            </a:r>
            <a:r>
              <a:rPr lang="ru-RU" dirty="0"/>
              <a:t> </a:t>
            </a:r>
            <a:r>
              <a:rPr lang="ru-RU" dirty="0" err="1"/>
              <a:t>навчальні</a:t>
            </a:r>
            <a:r>
              <a:rPr lang="ru-RU" dirty="0"/>
              <a:t> заходи для персоналу, </a:t>
            </a:r>
            <a:r>
              <a:rPr lang="ru-RU" dirty="0" err="1"/>
              <a:t>зокрема</a:t>
            </a:r>
            <a:r>
              <a:rPr lang="ru-RU" dirty="0"/>
              <a:t> </a:t>
            </a:r>
            <a:r>
              <a:rPr lang="ru-RU" dirty="0" err="1"/>
              <a:t>семінари</a:t>
            </a:r>
            <a:r>
              <a:rPr lang="ru-RU" dirty="0"/>
              <a:t>, </a:t>
            </a:r>
            <a:r>
              <a:rPr lang="ru-RU" dirty="0" err="1"/>
              <a:t>тренінги</a:t>
            </a:r>
            <a:r>
              <a:rPr lang="ru-RU" dirty="0"/>
              <a:t>, </a:t>
            </a:r>
            <a:r>
              <a:rPr lang="ru-RU" dirty="0" err="1"/>
              <a:t>курси</a:t>
            </a:r>
            <a:r>
              <a:rPr lang="ru-RU" dirty="0"/>
              <a:t>, </a:t>
            </a:r>
            <a:r>
              <a:rPr lang="ru-RU" dirty="0" err="1"/>
              <a:t>програми</a:t>
            </a:r>
            <a:r>
              <a:rPr lang="ru-RU" dirty="0"/>
              <a:t> </a:t>
            </a:r>
            <a:r>
              <a:rPr lang="ru-RU" dirty="0" err="1"/>
              <a:t>підвищення</a:t>
            </a:r>
            <a:r>
              <a:rPr lang="ru-RU" dirty="0"/>
              <a:t> </a:t>
            </a:r>
            <a:r>
              <a:rPr lang="ru-RU" dirty="0" err="1"/>
              <a:t>кваліфікації</a:t>
            </a:r>
            <a:r>
              <a:rPr lang="ru-RU" dirty="0"/>
              <a:t>, </a:t>
            </a:r>
            <a:r>
              <a:rPr lang="ru-RU" dirty="0" err="1"/>
              <a:t>перекваліфікації</a:t>
            </a:r>
            <a:r>
              <a:rPr lang="ru-RU" dirty="0"/>
              <a:t>, </a:t>
            </a:r>
            <a:r>
              <a:rPr lang="ru-RU" dirty="0" err="1"/>
              <a:t>стажувань</a:t>
            </a:r>
            <a:r>
              <a:rPr lang="ru-RU" dirty="0"/>
              <a:t> </a:t>
            </a:r>
            <a:r>
              <a:rPr lang="ru-RU" dirty="0" err="1"/>
              <a:t>тощо</a:t>
            </a:r>
            <a:r>
              <a:rPr lang="ru-RU" dirty="0"/>
              <a:t>. </a:t>
            </a:r>
          </a:p>
          <a:p>
            <a:pPr algn="just">
              <a:buFontTx/>
              <a:buChar char="-"/>
            </a:pPr>
            <a:r>
              <a:rPr lang="ru-RU" dirty="0"/>
              <a:t>5. </a:t>
            </a:r>
            <a:r>
              <a:rPr lang="ru-RU" dirty="0" err="1"/>
              <a:t>Фінансування</a:t>
            </a:r>
            <a:r>
              <a:rPr lang="ru-RU" dirty="0"/>
              <a:t> </a:t>
            </a:r>
            <a:r>
              <a:rPr lang="ru-RU" dirty="0" err="1"/>
              <a:t>бізнесу</a:t>
            </a:r>
            <a:r>
              <a:rPr lang="ru-RU" dirty="0"/>
              <a:t> —</a:t>
            </a:r>
            <a:r>
              <a:rPr lang="ru-RU" dirty="0" err="1"/>
              <a:t>надання</a:t>
            </a:r>
            <a:r>
              <a:rPr lang="ru-RU" dirty="0"/>
              <a:t> </a:t>
            </a:r>
            <a:r>
              <a:rPr lang="ru-RU" dirty="0" err="1"/>
              <a:t>фінансових</a:t>
            </a:r>
            <a:r>
              <a:rPr lang="ru-RU" dirty="0"/>
              <a:t> </a:t>
            </a:r>
            <a:r>
              <a:rPr lang="ru-RU" dirty="0" err="1"/>
              <a:t>ресурсів</a:t>
            </a:r>
            <a:r>
              <a:rPr lang="ru-RU" dirty="0"/>
              <a:t> такими </a:t>
            </a:r>
            <a:r>
              <a:rPr lang="ru-RU" dirty="0" err="1"/>
              <a:t>організаціями</a:t>
            </a:r>
            <a:r>
              <a:rPr lang="ru-RU" dirty="0"/>
              <a:t>: </a:t>
            </a:r>
            <a:r>
              <a:rPr lang="ru-RU" dirty="0" err="1"/>
              <a:t>банківськими</a:t>
            </a:r>
            <a:r>
              <a:rPr lang="ru-RU" dirty="0"/>
              <a:t> </a:t>
            </a:r>
            <a:r>
              <a:rPr lang="ru-RU" dirty="0" err="1"/>
              <a:t>установами</a:t>
            </a:r>
            <a:r>
              <a:rPr lang="ru-RU" dirty="0"/>
              <a:t>, </a:t>
            </a:r>
            <a:r>
              <a:rPr lang="ru-RU" dirty="0" err="1"/>
              <a:t>кредитними</a:t>
            </a:r>
            <a:r>
              <a:rPr lang="ru-RU" dirty="0"/>
              <a:t> </a:t>
            </a:r>
            <a:r>
              <a:rPr lang="ru-RU" dirty="0" err="1"/>
              <a:t>спілками</a:t>
            </a:r>
            <a:r>
              <a:rPr lang="ru-RU" dirty="0"/>
              <a:t>, фондами </a:t>
            </a:r>
            <a:r>
              <a:rPr lang="ru-RU" dirty="0" err="1"/>
              <a:t>прямих</a:t>
            </a:r>
            <a:r>
              <a:rPr lang="ru-RU" dirty="0"/>
              <a:t> </a:t>
            </a:r>
            <a:r>
              <a:rPr lang="ru-RU" dirty="0" err="1"/>
              <a:t>інвестицій</a:t>
            </a:r>
            <a:r>
              <a:rPr lang="ru-RU" dirty="0"/>
              <a:t>, </a:t>
            </a:r>
            <a:r>
              <a:rPr lang="ru-RU" dirty="0" err="1"/>
              <a:t>приватними</a:t>
            </a:r>
            <a:r>
              <a:rPr lang="ru-RU" dirty="0"/>
              <a:t> </a:t>
            </a:r>
            <a:r>
              <a:rPr lang="ru-RU" dirty="0" err="1"/>
              <a:t>інвесторами</a:t>
            </a:r>
            <a:r>
              <a:rPr lang="ru-RU" dirty="0"/>
              <a:t> (</a:t>
            </a:r>
            <a:r>
              <a:rPr lang="ru-RU" dirty="0" err="1"/>
              <a:t>бізнесангелами</a:t>
            </a:r>
            <a:r>
              <a:rPr lang="ru-RU" dirty="0"/>
              <a:t>), фондами </a:t>
            </a:r>
            <a:r>
              <a:rPr lang="ru-RU" dirty="0" err="1"/>
              <a:t>мікрокредитування</a:t>
            </a:r>
            <a:r>
              <a:rPr lang="ru-RU" dirty="0"/>
              <a:t>, </a:t>
            </a:r>
            <a:r>
              <a:rPr lang="ru-RU" dirty="0" err="1"/>
              <a:t>програмами</a:t>
            </a:r>
            <a:r>
              <a:rPr lang="ru-RU" dirty="0"/>
              <a:t> </a:t>
            </a:r>
            <a:r>
              <a:rPr lang="ru-RU" dirty="0" err="1"/>
              <a:t>ваучерної</a:t>
            </a:r>
            <a:r>
              <a:rPr lang="ru-RU" dirty="0"/>
              <a:t> та </a:t>
            </a:r>
            <a:r>
              <a:rPr lang="ru-RU" dirty="0" err="1"/>
              <a:t>грантової</a:t>
            </a:r>
            <a:r>
              <a:rPr lang="ru-RU" dirty="0"/>
              <a:t> </a:t>
            </a:r>
            <a:r>
              <a:rPr lang="ru-RU" dirty="0" err="1"/>
              <a:t>підтримки</a:t>
            </a:r>
            <a:r>
              <a:rPr lang="ru-RU" dirty="0"/>
              <a:t> </a:t>
            </a:r>
            <a:r>
              <a:rPr lang="ru-RU" dirty="0" err="1"/>
              <a:t>тощо</a:t>
            </a:r>
            <a:r>
              <a:rPr lang="ru-RU" dirty="0"/>
              <a:t>.</a:t>
            </a:r>
            <a:endParaRPr lang="ru-UA" dirty="0"/>
          </a:p>
        </p:txBody>
      </p:sp>
      <p:sp>
        <p:nvSpPr>
          <p:cNvPr id="5" name="Дата 4">
            <a:extLst>
              <a:ext uri="{FF2B5EF4-FFF2-40B4-BE49-F238E27FC236}">
                <a16:creationId xmlns:a16="http://schemas.microsoft.com/office/drawing/2014/main" id="{90F3B785-BA13-8A40-8130-0B1C0EC01F2C}"/>
              </a:ext>
            </a:extLst>
          </p:cNvPr>
          <p:cNvSpPr>
            <a:spLocks noGrp="1"/>
          </p:cNvSpPr>
          <p:nvPr>
            <p:ph type="dt" sz="half" idx="10"/>
          </p:nvPr>
        </p:nvSpPr>
        <p:spPr/>
        <p:txBody>
          <a:bodyPr/>
          <a:lstStyle/>
          <a:p>
            <a:fld id="{FFE8DF79-00DD-0940-AE7B-3A387EBEF323}" type="datetime1">
              <a:rPr lang="ru-RU" smtClean="0"/>
              <a:t>10.10.2025</a:t>
            </a:fld>
            <a:endParaRPr lang="ru-UA"/>
          </a:p>
        </p:txBody>
      </p:sp>
      <p:sp>
        <p:nvSpPr>
          <p:cNvPr id="7" name="Нижний колонтитул 6">
            <a:extLst>
              <a:ext uri="{FF2B5EF4-FFF2-40B4-BE49-F238E27FC236}">
                <a16:creationId xmlns:a16="http://schemas.microsoft.com/office/drawing/2014/main" id="{B1623CC9-15AD-EA4F-8382-E2B3A636E8D0}"/>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B48FB822-8B49-BC41-A95A-7D597EC6A516}"/>
              </a:ext>
            </a:extLst>
          </p:cNvPr>
          <p:cNvSpPr>
            <a:spLocks noGrp="1"/>
          </p:cNvSpPr>
          <p:nvPr>
            <p:ph type="sldNum" sz="quarter" idx="12"/>
          </p:nvPr>
        </p:nvSpPr>
        <p:spPr/>
        <p:txBody>
          <a:bodyPr/>
          <a:lstStyle/>
          <a:p>
            <a:fld id="{F553EFBA-7824-AA44-BC0C-2574B54A2861}" type="slidenum">
              <a:rPr lang="ru-UA" smtClean="0"/>
              <a:t>78</a:t>
            </a:fld>
            <a:endParaRPr lang="ru-UA"/>
          </a:p>
        </p:txBody>
      </p:sp>
    </p:spTree>
    <p:extLst>
      <p:ext uri="{BB962C8B-B14F-4D97-AF65-F5344CB8AC3E}">
        <p14:creationId xmlns:p14="http://schemas.microsoft.com/office/powerpoint/2010/main" val="39130562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37836" y="447188"/>
            <a:ext cx="8542788" cy="970450"/>
          </a:xfrm>
        </p:spPr>
        <p:txBody>
          <a:bodyPr rtlCol="0">
            <a:normAutofit fontScale="90000"/>
          </a:bodyPr>
          <a:lstStyle/>
          <a:p>
            <a:pPr>
              <a:defRPr/>
            </a:pPr>
            <a:r>
              <a:rPr lang="uk-UA" b="1" dirty="0"/>
              <a:t>П</a:t>
            </a:r>
            <a:r>
              <a:rPr lang="ru-RU" b="1" dirty="0" err="1"/>
              <a:t>озитивні</a:t>
            </a:r>
            <a:r>
              <a:rPr lang="ru-RU" b="1" dirty="0"/>
              <a:t> </a:t>
            </a:r>
            <a:r>
              <a:rPr lang="ru-RU" b="1" dirty="0" err="1"/>
              <a:t>аспекти</a:t>
            </a:r>
            <a:r>
              <a:rPr lang="ru-RU" b="1" dirty="0"/>
              <a:t> </a:t>
            </a:r>
            <a:r>
              <a:rPr lang="ru-RU" b="1" dirty="0" err="1"/>
              <a:t>вступу</a:t>
            </a:r>
            <a:r>
              <a:rPr lang="ru-RU" b="1" dirty="0"/>
              <a:t> </a:t>
            </a:r>
            <a:r>
              <a:rPr lang="ru-RU" b="1" dirty="0" err="1"/>
              <a:t>України</a:t>
            </a:r>
            <a:r>
              <a:rPr lang="ru-RU" b="1" dirty="0"/>
              <a:t> в ЄС</a:t>
            </a:r>
            <a:endParaRPr lang="uk-UA" b="1" dirty="0"/>
          </a:p>
        </p:txBody>
      </p:sp>
      <p:sp>
        <p:nvSpPr>
          <p:cNvPr id="2" name="Объект 1"/>
          <p:cNvSpPr>
            <a:spLocks noGrp="1"/>
          </p:cNvSpPr>
          <p:nvPr>
            <p:ph idx="1"/>
          </p:nvPr>
        </p:nvSpPr>
        <p:spPr>
          <a:xfrm>
            <a:off x="820090" y="2222288"/>
            <a:ext cx="6963597" cy="3636511"/>
          </a:xfrm>
        </p:spPr>
        <p:txBody>
          <a:bodyPr rtlCol="0">
            <a:normAutofit fontScale="77500" lnSpcReduction="20000"/>
          </a:bodyPr>
          <a:lstStyle/>
          <a:p>
            <a:pPr algn="just">
              <a:defRPr/>
            </a:pPr>
            <a:r>
              <a:rPr lang="uk-UA" dirty="0"/>
              <a:t>Україна матиме всі можливості щоб у економічному, соціальному та політичному аспекті стояти на одному рівні з розвиненими країнами Європи;</a:t>
            </a:r>
          </a:p>
          <a:p>
            <a:pPr algn="just">
              <a:defRPr/>
            </a:pPr>
            <a:r>
              <a:rPr lang="uk-UA" dirty="0"/>
              <a:t>товари українського виробництва матимуть змогу вийти на один з найбільших світових ринків;</a:t>
            </a:r>
          </a:p>
          <a:p>
            <a:pPr algn="just">
              <a:defRPr/>
            </a:pPr>
            <a:r>
              <a:rPr lang="uk-UA" dirty="0"/>
              <a:t>в національну економіку буде залучена значна кількість іноземних інвестицій;</a:t>
            </a:r>
          </a:p>
          <a:p>
            <a:pPr algn="just">
              <a:defRPr/>
            </a:pPr>
            <a:r>
              <a:rPr lang="uk-UA" dirty="0"/>
              <a:t>українці зможуть вільно подорожувати країнами Європи без візового контролю;</a:t>
            </a:r>
          </a:p>
          <a:p>
            <a:pPr algn="just">
              <a:defRPr/>
            </a:pPr>
            <a:r>
              <a:rPr lang="uk-UA" dirty="0"/>
              <a:t>членство з ЄС покращило б співробітництво з НАТО – потужним світовим військовим блоком.</a:t>
            </a:r>
          </a:p>
          <a:p>
            <a:pPr algn="just">
              <a:defRPr/>
            </a:pPr>
            <a:endParaRPr lang="uk-UA" dirty="0"/>
          </a:p>
        </p:txBody>
      </p:sp>
      <p:sp>
        <p:nvSpPr>
          <p:cNvPr id="6" name="Дата 5">
            <a:extLst>
              <a:ext uri="{FF2B5EF4-FFF2-40B4-BE49-F238E27FC236}">
                <a16:creationId xmlns:a16="http://schemas.microsoft.com/office/drawing/2014/main" id="{FABC2233-1C23-7B49-ADB1-F32935ECE21D}"/>
              </a:ext>
            </a:extLst>
          </p:cNvPr>
          <p:cNvSpPr>
            <a:spLocks noGrp="1"/>
          </p:cNvSpPr>
          <p:nvPr>
            <p:ph type="dt" sz="half" idx="10"/>
          </p:nvPr>
        </p:nvSpPr>
        <p:spPr/>
        <p:txBody>
          <a:bodyPr/>
          <a:lstStyle/>
          <a:p>
            <a:fld id="{34AE3950-D944-8341-8259-6BF230B4D357}" type="datetime1">
              <a:rPr lang="ru-RU" smtClean="0"/>
              <a:t>10.10.2025</a:t>
            </a:fld>
            <a:endParaRPr lang="ru-UA"/>
          </a:p>
        </p:txBody>
      </p:sp>
      <p:sp>
        <p:nvSpPr>
          <p:cNvPr id="8" name="Нижний колонтитул 7">
            <a:extLst>
              <a:ext uri="{FF2B5EF4-FFF2-40B4-BE49-F238E27FC236}">
                <a16:creationId xmlns:a16="http://schemas.microsoft.com/office/drawing/2014/main" id="{F6D411A1-A517-1F45-94AD-E85F04EE1A14}"/>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C85475BB-9793-C44C-8A9B-56E9DEB4E5B7}"/>
              </a:ext>
            </a:extLst>
          </p:cNvPr>
          <p:cNvSpPr>
            <a:spLocks noGrp="1"/>
          </p:cNvSpPr>
          <p:nvPr>
            <p:ph type="sldNum" sz="quarter" idx="12"/>
          </p:nvPr>
        </p:nvSpPr>
        <p:spPr/>
        <p:txBody>
          <a:bodyPr/>
          <a:lstStyle/>
          <a:p>
            <a:fld id="{F553EFBA-7824-AA44-BC0C-2574B54A2861}" type="slidenum">
              <a:rPr lang="ru-UA" smtClean="0"/>
              <a:t>79</a:t>
            </a:fld>
            <a:endParaRPr lang="ru-UA"/>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7" y="78164"/>
            <a:ext cx="2133044"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318" y="1980224"/>
            <a:ext cx="284723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311" y="4018941"/>
            <a:ext cx="3003038" cy="199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88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1C805A-9D3A-AAC7-DD28-F1F24F47E991}"/>
              </a:ext>
            </a:extLst>
          </p:cNvPr>
          <p:cNvSpPr>
            <a:spLocks noGrp="1"/>
          </p:cNvSpPr>
          <p:nvPr>
            <p:ph type="title"/>
          </p:nvPr>
        </p:nvSpPr>
        <p:spPr/>
        <p:txBody>
          <a:bodyPr/>
          <a:lstStyle/>
          <a:p>
            <a:r>
              <a:rPr lang="ru-RU" b="1" dirty="0" err="1"/>
              <a:t>Ваучерні</a:t>
            </a:r>
            <a:r>
              <a:rPr lang="ru-RU" b="1" dirty="0"/>
              <a:t> </a:t>
            </a:r>
            <a:r>
              <a:rPr lang="ru-RU" b="1" dirty="0" err="1"/>
              <a:t>схеми</a:t>
            </a:r>
            <a:br>
              <a:rPr lang="ru-RU" b="1" dirty="0"/>
            </a:br>
            <a:endParaRPr lang="ru-UA" dirty="0"/>
          </a:p>
        </p:txBody>
      </p:sp>
      <p:sp>
        <p:nvSpPr>
          <p:cNvPr id="3" name="Объект 2">
            <a:extLst>
              <a:ext uri="{FF2B5EF4-FFF2-40B4-BE49-F238E27FC236}">
                <a16:creationId xmlns:a16="http://schemas.microsoft.com/office/drawing/2014/main" id="{0C9DE3D0-B489-0660-0EF5-81B075258812}"/>
              </a:ext>
            </a:extLst>
          </p:cNvPr>
          <p:cNvSpPr>
            <a:spLocks noGrp="1"/>
          </p:cNvSpPr>
          <p:nvPr>
            <p:ph idx="1"/>
          </p:nvPr>
        </p:nvSpPr>
        <p:spPr/>
        <p:txBody>
          <a:bodyPr>
            <a:normAutofit/>
          </a:bodyPr>
          <a:lstStyle/>
          <a:p>
            <a:pPr algn="just" fontAlgn="base"/>
            <a:r>
              <a:rPr lang="ru-RU" sz="2400" dirty="0"/>
              <a:t>Ваучер – </a:t>
            </a:r>
            <a:r>
              <a:rPr lang="ru-RU" sz="2400" dirty="0" err="1"/>
              <a:t>це</a:t>
            </a:r>
            <a:r>
              <a:rPr lang="ru-RU" sz="2400" dirty="0"/>
              <a:t> документ, </a:t>
            </a:r>
            <a:r>
              <a:rPr lang="ru-RU" sz="2400" dirty="0" err="1"/>
              <a:t>що</a:t>
            </a:r>
            <a:r>
              <a:rPr lang="ru-RU" sz="2400" dirty="0"/>
              <a:t> </a:t>
            </a:r>
            <a:r>
              <a:rPr lang="ru-RU" sz="2400" dirty="0" err="1"/>
              <a:t>надає</a:t>
            </a:r>
            <a:r>
              <a:rPr lang="ru-RU" sz="2400" dirty="0"/>
              <a:t> право на </a:t>
            </a:r>
            <a:r>
              <a:rPr lang="ru-RU" sz="2400" dirty="0" err="1"/>
              <a:t>отримання</a:t>
            </a:r>
            <a:r>
              <a:rPr lang="ru-RU" sz="2400" dirty="0"/>
              <a:t> </a:t>
            </a:r>
            <a:r>
              <a:rPr lang="ru-RU" sz="2400" dirty="0" err="1"/>
              <a:t>безповоротної</a:t>
            </a:r>
            <a:r>
              <a:rPr lang="ru-RU" sz="2400" dirty="0"/>
              <a:t> </a:t>
            </a:r>
            <a:r>
              <a:rPr lang="ru-RU" sz="2400" dirty="0" err="1"/>
              <a:t>фінансової</a:t>
            </a:r>
            <a:r>
              <a:rPr lang="ru-RU" sz="2400" dirty="0"/>
              <a:t> </a:t>
            </a:r>
            <a:r>
              <a:rPr lang="ru-RU" sz="2400" dirty="0" err="1"/>
              <a:t>допомоги</a:t>
            </a:r>
            <a:r>
              <a:rPr lang="ru-RU" sz="2400" dirty="0"/>
              <a:t>, яку </a:t>
            </a:r>
            <a:r>
              <a:rPr lang="ru-RU" sz="2400" dirty="0" err="1"/>
              <a:t>можна</a:t>
            </a:r>
            <a:r>
              <a:rPr lang="ru-RU" sz="2400" dirty="0"/>
              <a:t> </a:t>
            </a:r>
            <a:r>
              <a:rPr lang="ru-RU" sz="2400" dirty="0" err="1"/>
              <a:t>використати</a:t>
            </a:r>
            <a:r>
              <a:rPr lang="ru-RU" sz="2400" dirty="0"/>
              <a:t> на </a:t>
            </a:r>
            <a:r>
              <a:rPr lang="ru-RU" sz="2400" dirty="0" err="1"/>
              <a:t>повне</a:t>
            </a:r>
            <a:r>
              <a:rPr lang="ru-RU" sz="2400" dirty="0"/>
              <a:t> </a:t>
            </a:r>
            <a:r>
              <a:rPr lang="ru-RU" sz="2400" dirty="0" err="1"/>
              <a:t>або</a:t>
            </a:r>
            <a:r>
              <a:rPr lang="ru-RU" sz="2400" dirty="0"/>
              <a:t> </a:t>
            </a:r>
            <a:r>
              <a:rPr lang="ru-RU" sz="2400" dirty="0" err="1"/>
              <a:t>часткове</a:t>
            </a:r>
            <a:r>
              <a:rPr lang="ru-RU" sz="2400" dirty="0"/>
              <a:t> </a:t>
            </a:r>
            <a:r>
              <a:rPr lang="ru-RU" sz="2400" dirty="0" err="1"/>
              <a:t>відшкодування</a:t>
            </a:r>
            <a:r>
              <a:rPr lang="ru-RU" sz="2400" dirty="0"/>
              <a:t> </a:t>
            </a:r>
            <a:r>
              <a:rPr lang="ru-RU" sz="2400" dirty="0" err="1"/>
              <a:t>вартості</a:t>
            </a:r>
            <a:r>
              <a:rPr lang="ru-RU" sz="2400" dirty="0"/>
              <a:t> </a:t>
            </a:r>
            <a:r>
              <a:rPr lang="ru-RU" sz="2400" dirty="0" err="1"/>
              <a:t>товарів</a:t>
            </a:r>
            <a:r>
              <a:rPr lang="ru-RU" sz="2400" dirty="0"/>
              <a:t> </a:t>
            </a:r>
            <a:r>
              <a:rPr lang="ru-RU" sz="2400" dirty="0" err="1"/>
              <a:t>або</a:t>
            </a:r>
            <a:r>
              <a:rPr lang="ru-RU" sz="2400" dirty="0"/>
              <a:t> </a:t>
            </a:r>
            <a:r>
              <a:rPr lang="ru-RU" sz="2400" dirty="0" err="1"/>
              <a:t>послуг</a:t>
            </a:r>
            <a:r>
              <a:rPr lang="ru-RU" sz="2400" dirty="0"/>
              <a:t>. Образно </a:t>
            </a:r>
            <a:r>
              <a:rPr lang="ru-RU" sz="2400" dirty="0" err="1"/>
              <a:t>кажучи</a:t>
            </a:r>
            <a:r>
              <a:rPr lang="ru-RU" sz="2400" dirty="0"/>
              <a:t>, </a:t>
            </a:r>
            <a:r>
              <a:rPr lang="ru-RU" sz="2400" dirty="0" err="1"/>
              <a:t>це</a:t>
            </a:r>
            <a:r>
              <a:rPr lang="ru-RU" sz="2400" dirty="0"/>
              <a:t> </a:t>
            </a:r>
            <a:r>
              <a:rPr lang="ru-RU" sz="2400" dirty="0" err="1"/>
              <a:t>подарунковий</a:t>
            </a:r>
            <a:r>
              <a:rPr lang="ru-RU" sz="2400" dirty="0"/>
              <a:t> </a:t>
            </a:r>
            <a:r>
              <a:rPr lang="ru-RU" sz="2400" dirty="0" err="1"/>
              <a:t>сертифікат</a:t>
            </a:r>
            <a:r>
              <a:rPr lang="ru-RU" sz="2400" dirty="0"/>
              <a:t>.</a:t>
            </a:r>
          </a:p>
          <a:p>
            <a:pPr algn="just" fontAlgn="base"/>
            <a:r>
              <a:rPr lang="ru-RU" sz="2400" dirty="0"/>
              <a:t>У ЄС </a:t>
            </a:r>
            <a:r>
              <a:rPr lang="ru-RU" sz="2400" dirty="0" err="1"/>
              <a:t>є</a:t>
            </a:r>
            <a:r>
              <a:rPr lang="ru-RU" sz="2400" dirty="0"/>
              <a:t> </a:t>
            </a:r>
            <a:r>
              <a:rPr lang="ru-RU" sz="2400" dirty="0" err="1"/>
              <a:t>багато</a:t>
            </a:r>
            <a:r>
              <a:rPr lang="ru-RU" sz="2400" dirty="0"/>
              <a:t> </a:t>
            </a:r>
            <a:r>
              <a:rPr lang="ru-RU" sz="2400" dirty="0" err="1"/>
              <a:t>ваучерних</a:t>
            </a:r>
            <a:r>
              <a:rPr lang="ru-RU" sz="2400" dirty="0"/>
              <a:t> схем на </a:t>
            </a:r>
            <a:r>
              <a:rPr lang="ru-RU" sz="2400" dirty="0" err="1"/>
              <a:t>національному</a:t>
            </a:r>
            <a:r>
              <a:rPr lang="ru-RU" sz="2400" dirty="0"/>
              <a:t> та </a:t>
            </a:r>
            <a:r>
              <a:rPr lang="ru-RU" sz="2400" dirty="0" err="1"/>
              <a:t>місцевому</a:t>
            </a:r>
            <a:r>
              <a:rPr lang="ru-RU" sz="2400" dirty="0"/>
              <a:t> </a:t>
            </a:r>
            <a:r>
              <a:rPr lang="ru-RU" sz="2400" dirty="0" err="1"/>
              <a:t>рівнях</a:t>
            </a:r>
            <a:r>
              <a:rPr lang="ru-RU" sz="2400" dirty="0"/>
              <a:t>, а </a:t>
            </a:r>
            <a:r>
              <a:rPr lang="ru-RU" sz="2400" dirty="0" err="1"/>
              <a:t>також</a:t>
            </a:r>
            <a:r>
              <a:rPr lang="ru-RU" sz="2400" dirty="0"/>
              <a:t> на </a:t>
            </a:r>
            <a:r>
              <a:rPr lang="ru-RU" sz="2400" dirty="0" err="1"/>
              <a:t>рівні</a:t>
            </a:r>
            <a:r>
              <a:rPr lang="ru-RU" sz="2400" dirty="0"/>
              <a:t> </a:t>
            </a:r>
            <a:r>
              <a:rPr lang="ru-RU" sz="2400" dirty="0" err="1"/>
              <a:t>транскордонного</a:t>
            </a:r>
            <a:r>
              <a:rPr lang="ru-RU" sz="2400" dirty="0"/>
              <a:t> </a:t>
            </a:r>
            <a:r>
              <a:rPr lang="ru-RU" sz="2400" dirty="0" err="1"/>
              <a:t>співробітництва</a:t>
            </a:r>
            <a:r>
              <a:rPr lang="ru-RU" sz="2400" dirty="0"/>
              <a:t>. Як </a:t>
            </a:r>
            <a:r>
              <a:rPr lang="ru-RU" sz="2400" dirty="0" err="1"/>
              <a:t>показують</a:t>
            </a:r>
            <a:r>
              <a:rPr lang="ru-RU" sz="2400" dirty="0"/>
              <a:t> </a:t>
            </a:r>
            <a:r>
              <a:rPr lang="ru-RU" sz="2400" dirty="0" err="1"/>
              <a:t>опитування</a:t>
            </a:r>
            <a:r>
              <a:rPr lang="ru-RU" sz="2400" dirty="0"/>
              <a:t>, у </a:t>
            </a:r>
            <a:r>
              <a:rPr lang="ru-RU" sz="2400" dirty="0" err="1"/>
              <a:t>половині</a:t>
            </a:r>
            <a:r>
              <a:rPr lang="ru-RU" sz="2400" dirty="0"/>
              <a:t> </a:t>
            </a:r>
            <a:r>
              <a:rPr lang="ru-RU" sz="2400" dirty="0" err="1"/>
              <a:t>випадків</a:t>
            </a:r>
            <a:r>
              <a:rPr lang="ru-RU" sz="2400" dirty="0"/>
              <a:t> </a:t>
            </a:r>
            <a:r>
              <a:rPr lang="ru-RU" sz="2400" dirty="0" err="1"/>
              <a:t>вартість</a:t>
            </a:r>
            <a:r>
              <a:rPr lang="ru-RU" sz="2400" dirty="0"/>
              <a:t> </a:t>
            </a:r>
            <a:r>
              <a:rPr lang="ru-RU" sz="2400" dirty="0" err="1"/>
              <a:t>ваучерів</a:t>
            </a:r>
            <a:r>
              <a:rPr lang="ru-RU" sz="2400" dirty="0"/>
              <a:t> не </a:t>
            </a:r>
            <a:r>
              <a:rPr lang="ru-RU" sz="2400" dirty="0" err="1"/>
              <a:t>перевищує</a:t>
            </a:r>
            <a:r>
              <a:rPr lang="ru-RU" sz="2400" dirty="0"/>
              <a:t> 10 тис </a:t>
            </a:r>
            <a:r>
              <a:rPr lang="ru-RU" sz="2400" dirty="0" err="1"/>
              <a:t>євро</a:t>
            </a:r>
            <a:r>
              <a:rPr lang="ru-RU" sz="2400" dirty="0"/>
              <a:t> і </a:t>
            </a:r>
            <a:r>
              <a:rPr lang="ru-RU" sz="2400" dirty="0" err="1"/>
              <a:t>лише</a:t>
            </a:r>
            <a:r>
              <a:rPr lang="ru-RU" sz="2400" dirty="0"/>
              <a:t> в 13% вона </a:t>
            </a:r>
            <a:r>
              <a:rPr lang="ru-RU" sz="2400" dirty="0" err="1"/>
              <a:t>більша</a:t>
            </a:r>
            <a:r>
              <a:rPr lang="ru-RU" sz="2400" dirty="0"/>
              <a:t> за 20 тис </a:t>
            </a:r>
            <a:r>
              <a:rPr lang="ru-RU" sz="2400" dirty="0" err="1"/>
              <a:t>євро</a:t>
            </a:r>
            <a:r>
              <a:rPr lang="ru-RU" sz="2400" dirty="0"/>
              <a:t>.</a:t>
            </a:r>
          </a:p>
          <a:p>
            <a:endParaRPr lang="ru-UA" dirty="0"/>
          </a:p>
        </p:txBody>
      </p:sp>
      <p:sp>
        <p:nvSpPr>
          <p:cNvPr id="7" name="Дата 6">
            <a:extLst>
              <a:ext uri="{FF2B5EF4-FFF2-40B4-BE49-F238E27FC236}">
                <a16:creationId xmlns:a16="http://schemas.microsoft.com/office/drawing/2014/main" id="{9DCB8E71-7184-044D-B1CC-381E2519E32B}"/>
              </a:ext>
            </a:extLst>
          </p:cNvPr>
          <p:cNvSpPr>
            <a:spLocks noGrp="1"/>
          </p:cNvSpPr>
          <p:nvPr>
            <p:ph type="dt" sz="half" idx="10"/>
          </p:nvPr>
        </p:nvSpPr>
        <p:spPr/>
        <p:txBody>
          <a:bodyPr/>
          <a:lstStyle/>
          <a:p>
            <a:fld id="{E1EDBF33-D226-C242-8326-D2037EA32701}" type="datetime1">
              <a:rPr lang="ru-RU" smtClean="0"/>
              <a:t>10.10.2025</a:t>
            </a:fld>
            <a:endParaRPr lang="ru-UA"/>
          </a:p>
        </p:txBody>
      </p:sp>
      <p:sp>
        <p:nvSpPr>
          <p:cNvPr id="9" name="Нижний колонтитул 8">
            <a:extLst>
              <a:ext uri="{FF2B5EF4-FFF2-40B4-BE49-F238E27FC236}">
                <a16:creationId xmlns:a16="http://schemas.microsoft.com/office/drawing/2014/main" id="{2EFA6FF5-7C2A-A14C-9CF4-9FBF3A8FA1BC}"/>
              </a:ext>
            </a:extLst>
          </p:cNvPr>
          <p:cNvSpPr>
            <a:spLocks noGrp="1"/>
          </p:cNvSpPr>
          <p:nvPr>
            <p:ph type="ftr" sz="quarter" idx="11"/>
          </p:nvPr>
        </p:nvSpPr>
        <p:spPr/>
        <p:txBody>
          <a:bodyPr/>
          <a:lstStyle/>
          <a:p>
            <a:r>
              <a:rPr lang="ru-RU"/>
              <a:t>Павлюк Т.С. к.е.н.,доц.</a:t>
            </a:r>
            <a:endParaRPr lang="ru-UA"/>
          </a:p>
        </p:txBody>
      </p:sp>
      <p:sp>
        <p:nvSpPr>
          <p:cNvPr id="8" name="Номер слайда 7">
            <a:extLst>
              <a:ext uri="{FF2B5EF4-FFF2-40B4-BE49-F238E27FC236}">
                <a16:creationId xmlns:a16="http://schemas.microsoft.com/office/drawing/2014/main" id="{EF7CD18C-87BA-544E-B054-8A000B62C51C}"/>
              </a:ext>
            </a:extLst>
          </p:cNvPr>
          <p:cNvSpPr>
            <a:spLocks noGrp="1"/>
          </p:cNvSpPr>
          <p:nvPr>
            <p:ph type="sldNum" sz="quarter" idx="12"/>
          </p:nvPr>
        </p:nvSpPr>
        <p:spPr/>
        <p:txBody>
          <a:bodyPr/>
          <a:lstStyle/>
          <a:p>
            <a:fld id="{F553EFBA-7824-AA44-BC0C-2574B54A2861}" type="slidenum">
              <a:rPr lang="ru-UA" smtClean="0"/>
              <a:t>8</a:t>
            </a:fld>
            <a:endParaRPr lang="ru-UA"/>
          </a:p>
        </p:txBody>
      </p:sp>
      <p:pic>
        <p:nvPicPr>
          <p:cNvPr id="5" name="Рисунок 4">
            <a:extLst>
              <a:ext uri="{FF2B5EF4-FFF2-40B4-BE49-F238E27FC236}">
                <a16:creationId xmlns:a16="http://schemas.microsoft.com/office/drawing/2014/main" id="{B717A37E-7A09-D935-D5D0-1F28A5E1BC88}"/>
              </a:ext>
            </a:extLst>
          </p:cNvPr>
          <p:cNvPicPr>
            <a:picLocks noChangeAspect="1"/>
          </p:cNvPicPr>
          <p:nvPr/>
        </p:nvPicPr>
        <p:blipFill>
          <a:blip r:embed="rId2"/>
          <a:stretch>
            <a:fillRect/>
          </a:stretch>
        </p:blipFill>
        <p:spPr>
          <a:xfrm>
            <a:off x="5691205" y="-136394"/>
            <a:ext cx="2919395" cy="1634861"/>
          </a:xfrm>
          <a:prstGeom prst="rect">
            <a:avLst/>
          </a:prstGeom>
        </p:spPr>
      </p:pic>
    </p:spTree>
    <p:extLst>
      <p:ext uri="{BB962C8B-B14F-4D97-AF65-F5344CB8AC3E}">
        <p14:creationId xmlns:p14="http://schemas.microsoft.com/office/powerpoint/2010/main" val="2874668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231136" y="404841"/>
            <a:ext cx="7729728" cy="1188720"/>
          </a:xfrm>
        </p:spPr>
        <p:txBody>
          <a:bodyPr rtlCol="0">
            <a:normAutofit fontScale="90000"/>
          </a:bodyPr>
          <a:lstStyle/>
          <a:p>
            <a:pPr>
              <a:defRPr/>
            </a:pPr>
            <a:r>
              <a:rPr lang="ru-RU" b="1" dirty="0" err="1"/>
              <a:t>Негативні</a:t>
            </a:r>
            <a:r>
              <a:rPr lang="ru-RU" b="1" dirty="0"/>
              <a:t> </a:t>
            </a:r>
            <a:r>
              <a:rPr lang="ru-RU" b="1" dirty="0" err="1"/>
              <a:t>аспекти</a:t>
            </a:r>
            <a:r>
              <a:rPr lang="ru-RU" b="1" dirty="0"/>
              <a:t> </a:t>
            </a:r>
            <a:r>
              <a:rPr lang="ru-RU" b="1" dirty="0" err="1"/>
              <a:t>вступу</a:t>
            </a:r>
            <a:r>
              <a:rPr lang="ru-RU" b="1" dirty="0"/>
              <a:t> </a:t>
            </a:r>
            <a:r>
              <a:rPr lang="ru-RU" b="1" dirty="0" err="1"/>
              <a:t>України</a:t>
            </a:r>
            <a:r>
              <a:rPr lang="ru-RU" b="1" dirty="0"/>
              <a:t> в ЄС</a:t>
            </a:r>
            <a:endParaRPr lang="uk-UA" b="1" dirty="0"/>
          </a:p>
        </p:txBody>
      </p:sp>
      <p:sp>
        <p:nvSpPr>
          <p:cNvPr id="64515" name="Объект 1"/>
          <p:cNvSpPr>
            <a:spLocks noGrp="1"/>
          </p:cNvSpPr>
          <p:nvPr>
            <p:ph idx="1"/>
          </p:nvPr>
        </p:nvSpPr>
        <p:spPr>
          <a:xfrm>
            <a:off x="3705116" y="2222288"/>
            <a:ext cx="7666798" cy="3636511"/>
          </a:xfrm>
        </p:spPr>
        <p:txBody>
          <a:bodyPr/>
          <a:lstStyle/>
          <a:p>
            <a:pPr eaLnBrk="1" hangingPunct="1"/>
            <a:r>
              <a:rPr lang="uk-UA" altLang="ru-RU" dirty="0"/>
              <a:t>Україна економічно та соціально є відсталою в порівнянні з</a:t>
            </a:r>
          </a:p>
          <a:p>
            <a:pPr eaLnBrk="1" hangingPunct="1"/>
            <a:r>
              <a:rPr lang="uk-UA" altLang="ru-RU" dirty="0"/>
              <a:t>Товари українського виробництва є невисокої, а часом зовсім низької якості</a:t>
            </a:r>
          </a:p>
          <a:p>
            <a:pPr eaLnBrk="1" hangingPunct="1"/>
            <a:r>
              <a:rPr lang="ru-RU" altLang="ru-RU" dirty="0" err="1"/>
              <a:t>Україні</a:t>
            </a:r>
            <a:r>
              <a:rPr lang="ru-RU" altLang="ru-RU" dirty="0"/>
              <a:t> </a:t>
            </a:r>
            <a:r>
              <a:rPr lang="ru-RU" altLang="ru-RU" dirty="0" err="1"/>
              <a:t>потрібно</a:t>
            </a:r>
            <a:r>
              <a:rPr lang="ru-RU" altLang="ru-RU" dirty="0"/>
              <a:t> </a:t>
            </a:r>
            <a:r>
              <a:rPr lang="ru-RU" altLang="ru-RU" dirty="0" err="1"/>
              <a:t>негайно</a:t>
            </a:r>
            <a:r>
              <a:rPr lang="ru-RU" altLang="ru-RU" dirty="0"/>
              <a:t> </a:t>
            </a:r>
            <a:r>
              <a:rPr lang="ru-RU" altLang="ru-RU" dirty="0" err="1"/>
              <a:t>підняти</a:t>
            </a:r>
            <a:r>
              <a:rPr lang="en-US" altLang="ru-RU" dirty="0"/>
              <a:t> </a:t>
            </a:r>
            <a:r>
              <a:rPr lang="ru-RU" altLang="ru-RU" dirty="0" err="1"/>
              <a:t>стандарти</a:t>
            </a:r>
            <a:r>
              <a:rPr lang="ru-RU" altLang="ru-RU" dirty="0"/>
              <a:t> </a:t>
            </a:r>
            <a:r>
              <a:rPr lang="ru-RU" altLang="ru-RU" dirty="0" err="1"/>
              <a:t>якості</a:t>
            </a:r>
            <a:r>
              <a:rPr lang="ru-RU" altLang="ru-RU" dirty="0"/>
              <a:t> </a:t>
            </a:r>
            <a:r>
              <a:rPr lang="ru-RU" altLang="ru-RU" dirty="0" err="1"/>
              <a:t>всієї</a:t>
            </a:r>
            <a:r>
              <a:rPr lang="ru-RU" altLang="ru-RU" dirty="0"/>
              <a:t> </a:t>
            </a:r>
            <a:r>
              <a:rPr lang="ru-RU" altLang="ru-RU" dirty="0" err="1"/>
              <a:t>продукції</a:t>
            </a:r>
            <a:r>
              <a:rPr lang="ru-RU" altLang="ru-RU" dirty="0"/>
              <a:t> – </a:t>
            </a:r>
            <a:r>
              <a:rPr lang="ru-RU" altLang="ru-RU" dirty="0" err="1"/>
              <a:t>від</a:t>
            </a:r>
            <a:r>
              <a:rPr lang="ru-RU" altLang="ru-RU" dirty="0"/>
              <a:t> </a:t>
            </a:r>
            <a:r>
              <a:rPr lang="ru-RU" altLang="ru-RU" dirty="0" err="1"/>
              <a:t>продуктів</a:t>
            </a:r>
            <a:r>
              <a:rPr lang="ru-RU" altLang="ru-RU" dirty="0"/>
              <a:t> </a:t>
            </a:r>
            <a:r>
              <a:rPr lang="ru-RU" altLang="ru-RU" dirty="0" err="1"/>
              <a:t>харчування</a:t>
            </a:r>
            <a:r>
              <a:rPr lang="ru-RU" altLang="ru-RU" dirty="0"/>
              <a:t> – до </a:t>
            </a:r>
            <a:r>
              <a:rPr lang="ru-RU" altLang="ru-RU" dirty="0" err="1"/>
              <a:t>товарів</a:t>
            </a:r>
            <a:r>
              <a:rPr lang="ru-RU" altLang="ru-RU" dirty="0"/>
              <a:t> </a:t>
            </a:r>
            <a:r>
              <a:rPr lang="ru-RU" altLang="ru-RU" dirty="0" err="1"/>
              <a:t>промислового</a:t>
            </a:r>
            <a:r>
              <a:rPr lang="ru-RU" altLang="ru-RU" dirty="0"/>
              <a:t> характеру.</a:t>
            </a:r>
            <a:endParaRPr lang="en-US" altLang="ru-RU" dirty="0"/>
          </a:p>
          <a:p>
            <a:pPr marL="0" indent="0">
              <a:buNone/>
            </a:pPr>
            <a:endParaRPr lang="ru-RU" altLang="ru-RU" dirty="0"/>
          </a:p>
          <a:p>
            <a:pPr eaLnBrk="1" hangingPunct="1"/>
            <a:endParaRPr lang="uk-UA" altLang="ru-RU" dirty="0"/>
          </a:p>
        </p:txBody>
      </p:sp>
      <p:sp>
        <p:nvSpPr>
          <p:cNvPr id="5" name="Дата 4">
            <a:extLst>
              <a:ext uri="{FF2B5EF4-FFF2-40B4-BE49-F238E27FC236}">
                <a16:creationId xmlns:a16="http://schemas.microsoft.com/office/drawing/2014/main" id="{E70EC90C-3CC9-9045-ADF7-64DE4EADDE2F}"/>
              </a:ext>
            </a:extLst>
          </p:cNvPr>
          <p:cNvSpPr>
            <a:spLocks noGrp="1"/>
          </p:cNvSpPr>
          <p:nvPr>
            <p:ph type="dt" sz="half" idx="10"/>
          </p:nvPr>
        </p:nvSpPr>
        <p:spPr/>
        <p:txBody>
          <a:bodyPr/>
          <a:lstStyle/>
          <a:p>
            <a:fld id="{18FAD246-D0F0-6049-A4C3-A8FC5C65F55C}" type="datetime1">
              <a:rPr lang="ru-RU" smtClean="0"/>
              <a:t>10.10.2025</a:t>
            </a:fld>
            <a:endParaRPr lang="ru-UA"/>
          </a:p>
        </p:txBody>
      </p:sp>
      <p:sp>
        <p:nvSpPr>
          <p:cNvPr id="7" name="Нижний колонтитул 6">
            <a:extLst>
              <a:ext uri="{FF2B5EF4-FFF2-40B4-BE49-F238E27FC236}">
                <a16:creationId xmlns:a16="http://schemas.microsoft.com/office/drawing/2014/main" id="{72D77028-C727-5F41-8FDB-BDE218570834}"/>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69F986B7-CFC8-E04B-ABC0-5647BDC047F6}"/>
              </a:ext>
            </a:extLst>
          </p:cNvPr>
          <p:cNvSpPr>
            <a:spLocks noGrp="1"/>
          </p:cNvSpPr>
          <p:nvPr>
            <p:ph type="sldNum" sz="quarter" idx="12"/>
          </p:nvPr>
        </p:nvSpPr>
        <p:spPr/>
        <p:txBody>
          <a:bodyPr/>
          <a:lstStyle/>
          <a:p>
            <a:fld id="{F553EFBA-7824-AA44-BC0C-2574B54A2861}" type="slidenum">
              <a:rPr lang="ru-UA" smtClean="0"/>
              <a:t>80</a:t>
            </a:fld>
            <a:endParaRPr lang="ru-UA"/>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54" y="2300654"/>
            <a:ext cx="284723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Гражданство и паспорт ЕС: 10 основных заблуждений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69" y="4240700"/>
            <a:ext cx="2704396" cy="16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42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030" y="404813"/>
            <a:ext cx="7211721" cy="5721350"/>
          </a:xfrm>
        </p:spPr>
        <p:txBody>
          <a:bodyPr rtlCol="0">
            <a:normAutofit fontScale="77500" lnSpcReduction="20000"/>
          </a:bodyPr>
          <a:lstStyle/>
          <a:p>
            <a:pPr algn="just">
              <a:defRPr/>
            </a:pPr>
            <a:r>
              <a:rPr lang="uk-UA" dirty="0"/>
              <a:t>Цього року Україна ($8 267 ВВП на душу населення[1]) отримала 66,43 бали зі 100 можливих, увійшовши до групи країн з рівнем соціального розвитку «нижче середнього». </a:t>
            </a:r>
          </a:p>
          <a:p>
            <a:pPr algn="just">
              <a:defRPr/>
            </a:pPr>
            <a:r>
              <a:rPr lang="uk-UA" dirty="0"/>
              <a:t>Україна традиційно демонструє відносно високі показники у сфері доступу до вищої освіти та до базових знань, де посіла 31 та 28 місця відповідно. </a:t>
            </a:r>
          </a:p>
          <a:p>
            <a:pPr algn="just">
              <a:defRPr/>
            </a:pPr>
            <a:r>
              <a:rPr lang="uk-UA" dirty="0"/>
              <a:t>У звіті відзначається, що Україна за цими показниками випереджає більшість країн з аналогічним рівнем ВВП на душу населення. </a:t>
            </a:r>
          </a:p>
          <a:p>
            <a:pPr marL="0" indent="0" algn="just">
              <a:buNone/>
              <a:defRPr/>
            </a:pPr>
            <a:r>
              <a:rPr lang="uk-UA" dirty="0">
                <a:solidFill>
                  <a:srgbClr val="FFC000"/>
                </a:solidFill>
              </a:rPr>
              <a:t>Найнижчі показники Україна продемонструвала у таких сферах, як:</a:t>
            </a:r>
          </a:p>
          <a:p>
            <a:pPr marL="0" indent="0" algn="just">
              <a:buNone/>
              <a:defRPr/>
            </a:pPr>
            <a:r>
              <a:rPr lang="uk-UA" dirty="0"/>
              <a:t>- корупція (109 місце), </a:t>
            </a:r>
          </a:p>
          <a:p>
            <a:pPr algn="just">
              <a:buFontTx/>
              <a:buChar char="-"/>
              <a:defRPr/>
            </a:pPr>
            <a:r>
              <a:rPr lang="uk-UA" dirty="0"/>
              <a:t>рівень злочинності (109), </a:t>
            </a:r>
          </a:p>
          <a:p>
            <a:pPr algn="just">
              <a:buFontTx/>
              <a:buChar char="-"/>
              <a:defRPr/>
            </a:pPr>
            <a:r>
              <a:rPr lang="uk-UA" dirty="0"/>
              <a:t>доступність житла (116), </a:t>
            </a:r>
          </a:p>
          <a:p>
            <a:pPr algn="just">
              <a:buFontTx/>
              <a:buChar char="-"/>
              <a:defRPr/>
            </a:pPr>
            <a:r>
              <a:rPr lang="uk-UA" dirty="0"/>
              <a:t>стан довкілля (118), </a:t>
            </a:r>
          </a:p>
          <a:p>
            <a:pPr algn="just">
              <a:buFontTx/>
              <a:buChar char="-"/>
              <a:defRPr/>
            </a:pPr>
            <a:r>
              <a:rPr lang="uk-UA" dirty="0"/>
              <a:t>здоров’я та довголіття (127), </a:t>
            </a:r>
          </a:p>
          <a:p>
            <a:pPr algn="just">
              <a:buFontTx/>
              <a:buChar char="-"/>
              <a:defRPr/>
            </a:pPr>
            <a:r>
              <a:rPr lang="uk-UA" dirty="0"/>
              <a:t>свобода вибору життєвого шляху (132).</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169" y="4437076"/>
            <a:ext cx="4545416"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256" y="404813"/>
            <a:ext cx="3466197"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205" y="2349513"/>
            <a:ext cx="3980414"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p:cNvSpPr>
            <a:spLocks noGrp="1"/>
          </p:cNvSpPr>
          <p:nvPr>
            <p:ph type="dt" sz="half" idx="10"/>
          </p:nvPr>
        </p:nvSpPr>
        <p:spPr/>
        <p:txBody>
          <a:bodyPr/>
          <a:lstStyle/>
          <a:p>
            <a:pPr>
              <a:defRPr/>
            </a:pPr>
            <a:fld id="{2539B6AF-F004-4364-BFC2-603B23C67AEB}" type="datetime1">
              <a:rPr lang="ru-RU" smtClean="0">
                <a:solidFill>
                  <a:prstClr val="black">
                    <a:tint val="75000"/>
                  </a:prstClr>
                </a:solidFill>
              </a:rPr>
              <a:t>10.10.2025</a:t>
            </a:fld>
            <a:endParaRPr lang="uk-UA">
              <a:solidFill>
                <a:prstClr val="black">
                  <a:tint val="75000"/>
                </a:prstClr>
              </a:solidFill>
            </a:endParaRPr>
          </a:p>
        </p:txBody>
      </p:sp>
      <p:sp>
        <p:nvSpPr>
          <p:cNvPr id="4" name="Номер слайда 3"/>
          <p:cNvSpPr>
            <a:spLocks noGrp="1"/>
          </p:cNvSpPr>
          <p:nvPr>
            <p:ph type="sldNum" sz="quarter" idx="12"/>
          </p:nvPr>
        </p:nvSpPr>
        <p:spPr/>
        <p:txBody>
          <a:bodyPr/>
          <a:lstStyle/>
          <a:p>
            <a:pPr>
              <a:defRPr/>
            </a:pPr>
            <a:fld id="{237C55A1-0595-4466-B811-9080A7FDB365}" type="slidenum">
              <a:rPr lang="uk-UA" altLang="ru-RU" smtClean="0"/>
              <a:pPr>
                <a:defRPr/>
              </a:pPr>
              <a:t>81</a:t>
            </a:fld>
            <a:endParaRPr lang="uk-UA" altLang="ru-RU"/>
          </a:p>
        </p:txBody>
      </p:sp>
    </p:spTree>
    <p:extLst>
      <p:ext uri="{BB962C8B-B14F-4D97-AF65-F5344CB8AC3E}">
        <p14:creationId xmlns:p14="http://schemas.microsoft.com/office/powerpoint/2010/main" val="28512406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user\Desktop\Без названия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3" y="188913"/>
            <a:ext cx="6350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18" y="3571876"/>
            <a:ext cx="5573183"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Прямоугольник 4"/>
          <p:cNvSpPr>
            <a:spLocks noChangeArrowheads="1"/>
          </p:cNvSpPr>
          <p:nvPr/>
        </p:nvSpPr>
        <p:spPr bwMode="auto">
          <a:xfrm>
            <a:off x="7247467" y="1916114"/>
            <a:ext cx="408516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uk-UA" altLang="ru-RU" sz="3200" b="1" dirty="0"/>
              <a:t>Дякую за увагу! </a:t>
            </a:r>
          </a:p>
        </p:txBody>
      </p:sp>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567" y="2581275"/>
            <a:ext cx="35941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34" y="4437063"/>
            <a:ext cx="4093633"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a:extLst>
              <a:ext uri="{FF2B5EF4-FFF2-40B4-BE49-F238E27FC236}">
                <a16:creationId xmlns:a16="http://schemas.microsoft.com/office/drawing/2014/main" id="{6F761F97-0761-7C4E-A306-DC3F8523AE3C}"/>
              </a:ext>
            </a:extLst>
          </p:cNvPr>
          <p:cNvPicPr>
            <a:picLocks noChangeAspect="1"/>
          </p:cNvPicPr>
          <p:nvPr/>
        </p:nvPicPr>
        <p:blipFill rotWithShape="1">
          <a:blip r:embed="rId6"/>
          <a:srcRect l="37043" t="54566"/>
          <a:stretch/>
        </p:blipFill>
        <p:spPr>
          <a:xfrm>
            <a:off x="7457377" y="404328"/>
            <a:ext cx="4023537" cy="1451828"/>
          </a:xfrm>
          <a:prstGeom prst="rect">
            <a:avLst/>
          </a:prstGeom>
        </p:spPr>
      </p:pic>
      <p:sp>
        <p:nvSpPr>
          <p:cNvPr id="2" name="Дата 1">
            <a:extLst>
              <a:ext uri="{FF2B5EF4-FFF2-40B4-BE49-F238E27FC236}">
                <a16:creationId xmlns:a16="http://schemas.microsoft.com/office/drawing/2014/main" id="{5015F431-87A6-C945-A4FF-E81015C606DF}"/>
              </a:ext>
            </a:extLst>
          </p:cNvPr>
          <p:cNvSpPr>
            <a:spLocks noGrp="1"/>
          </p:cNvSpPr>
          <p:nvPr>
            <p:ph type="dt" sz="half" idx="10"/>
          </p:nvPr>
        </p:nvSpPr>
        <p:spPr/>
        <p:txBody>
          <a:bodyPr/>
          <a:lstStyle/>
          <a:p>
            <a:fld id="{4F608970-DC22-CB4B-A21A-1B4326361ECD}" type="datetime1">
              <a:rPr lang="ru-RU" smtClean="0"/>
              <a:t>10.10.2025</a:t>
            </a:fld>
            <a:endParaRPr lang="ru-UA"/>
          </a:p>
        </p:txBody>
      </p:sp>
      <p:sp>
        <p:nvSpPr>
          <p:cNvPr id="7" name="Нижний колонтитул 6">
            <a:extLst>
              <a:ext uri="{FF2B5EF4-FFF2-40B4-BE49-F238E27FC236}">
                <a16:creationId xmlns:a16="http://schemas.microsoft.com/office/drawing/2014/main" id="{9531DA4B-9D13-3C40-AFC1-F31CC78D3E12}"/>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DDA8F78E-E124-DD4B-A341-F8F5DB2E7E99}"/>
              </a:ext>
            </a:extLst>
          </p:cNvPr>
          <p:cNvSpPr>
            <a:spLocks noGrp="1"/>
          </p:cNvSpPr>
          <p:nvPr>
            <p:ph type="sldNum" sz="quarter" idx="12"/>
          </p:nvPr>
        </p:nvSpPr>
        <p:spPr/>
        <p:txBody>
          <a:bodyPr/>
          <a:lstStyle/>
          <a:p>
            <a:fld id="{F553EFBA-7824-AA44-BC0C-2574B54A2861}" type="slidenum">
              <a:rPr lang="ru-UA" smtClean="0"/>
              <a:t>82</a:t>
            </a:fld>
            <a:endParaRPr lang="ru-UA"/>
          </a:p>
        </p:txBody>
      </p:sp>
    </p:spTree>
    <p:extLst>
      <p:ext uri="{BB962C8B-B14F-4D97-AF65-F5344CB8AC3E}">
        <p14:creationId xmlns:p14="http://schemas.microsoft.com/office/powerpoint/2010/main" val="34555498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user\Desktop\Без названия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3" y="188913"/>
            <a:ext cx="6350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18" y="3571876"/>
            <a:ext cx="5573183"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Прямоугольник 4"/>
          <p:cNvSpPr>
            <a:spLocks noChangeArrowheads="1"/>
          </p:cNvSpPr>
          <p:nvPr/>
        </p:nvSpPr>
        <p:spPr bwMode="auto">
          <a:xfrm>
            <a:off x="7247467" y="1916114"/>
            <a:ext cx="408516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uk-UA" altLang="ru-RU" sz="3200" b="1" dirty="0"/>
              <a:t>Дякую за увагу! </a:t>
            </a:r>
          </a:p>
        </p:txBody>
      </p:sp>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567" y="2581275"/>
            <a:ext cx="35941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34" y="4437063"/>
            <a:ext cx="4093633"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a:extLst>
              <a:ext uri="{FF2B5EF4-FFF2-40B4-BE49-F238E27FC236}">
                <a16:creationId xmlns:a16="http://schemas.microsoft.com/office/drawing/2014/main" id="{6F761F97-0761-7C4E-A306-DC3F8523AE3C}"/>
              </a:ext>
            </a:extLst>
          </p:cNvPr>
          <p:cNvPicPr>
            <a:picLocks noChangeAspect="1"/>
          </p:cNvPicPr>
          <p:nvPr/>
        </p:nvPicPr>
        <p:blipFill rotWithShape="1">
          <a:blip r:embed="rId6"/>
          <a:srcRect l="37043" t="54566"/>
          <a:stretch/>
        </p:blipFill>
        <p:spPr>
          <a:xfrm>
            <a:off x="7457377" y="404328"/>
            <a:ext cx="4023537" cy="1451828"/>
          </a:xfrm>
          <a:prstGeom prst="rect">
            <a:avLst/>
          </a:prstGeom>
        </p:spPr>
      </p:pic>
      <p:sp>
        <p:nvSpPr>
          <p:cNvPr id="2" name="Дата 1">
            <a:extLst>
              <a:ext uri="{FF2B5EF4-FFF2-40B4-BE49-F238E27FC236}">
                <a16:creationId xmlns:a16="http://schemas.microsoft.com/office/drawing/2014/main" id="{5015F431-87A6-C945-A4FF-E81015C606DF}"/>
              </a:ext>
            </a:extLst>
          </p:cNvPr>
          <p:cNvSpPr>
            <a:spLocks noGrp="1"/>
          </p:cNvSpPr>
          <p:nvPr>
            <p:ph type="dt" sz="half" idx="10"/>
          </p:nvPr>
        </p:nvSpPr>
        <p:spPr/>
        <p:txBody>
          <a:bodyPr/>
          <a:lstStyle/>
          <a:p>
            <a:fld id="{4F608970-DC22-CB4B-A21A-1B4326361ECD}" type="datetime1">
              <a:rPr lang="ru-RU" smtClean="0"/>
              <a:t>10.10.2025</a:t>
            </a:fld>
            <a:endParaRPr lang="ru-UA"/>
          </a:p>
        </p:txBody>
      </p:sp>
      <p:sp>
        <p:nvSpPr>
          <p:cNvPr id="7" name="Нижний колонтитул 6">
            <a:extLst>
              <a:ext uri="{FF2B5EF4-FFF2-40B4-BE49-F238E27FC236}">
                <a16:creationId xmlns:a16="http://schemas.microsoft.com/office/drawing/2014/main" id="{9531DA4B-9D13-3C40-AFC1-F31CC78D3E12}"/>
              </a:ext>
            </a:extLst>
          </p:cNvPr>
          <p:cNvSpPr>
            <a:spLocks noGrp="1"/>
          </p:cNvSpPr>
          <p:nvPr>
            <p:ph type="ftr" sz="quarter" idx="11"/>
          </p:nvPr>
        </p:nvSpPr>
        <p:spPr/>
        <p:txBody>
          <a:bodyPr/>
          <a:lstStyle/>
          <a:p>
            <a:r>
              <a:rPr lang="ru-RU"/>
              <a:t>Павлюк Т.С. к.е.н.,доц.</a:t>
            </a:r>
            <a:endParaRPr lang="ru-UA"/>
          </a:p>
        </p:txBody>
      </p:sp>
      <p:sp>
        <p:nvSpPr>
          <p:cNvPr id="6" name="Номер слайда 5">
            <a:extLst>
              <a:ext uri="{FF2B5EF4-FFF2-40B4-BE49-F238E27FC236}">
                <a16:creationId xmlns:a16="http://schemas.microsoft.com/office/drawing/2014/main" id="{DDA8F78E-E124-DD4B-A341-F8F5DB2E7E99}"/>
              </a:ext>
            </a:extLst>
          </p:cNvPr>
          <p:cNvSpPr>
            <a:spLocks noGrp="1"/>
          </p:cNvSpPr>
          <p:nvPr>
            <p:ph type="sldNum" sz="quarter" idx="12"/>
          </p:nvPr>
        </p:nvSpPr>
        <p:spPr/>
        <p:txBody>
          <a:bodyPr/>
          <a:lstStyle/>
          <a:p>
            <a:fld id="{F553EFBA-7824-AA44-BC0C-2574B54A2861}" type="slidenum">
              <a:rPr lang="ru-UA" smtClean="0"/>
              <a:t>83</a:t>
            </a:fld>
            <a:endParaRPr lang="ru-UA"/>
          </a:p>
        </p:txBody>
      </p:sp>
    </p:spTree>
    <p:extLst>
      <p:ext uri="{BB962C8B-B14F-4D97-AF65-F5344CB8AC3E}">
        <p14:creationId xmlns:p14="http://schemas.microsoft.com/office/powerpoint/2010/main" val="1771976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D73582-0430-D4CF-3211-51D4AE46DC91}"/>
              </a:ext>
            </a:extLst>
          </p:cNvPr>
          <p:cNvSpPr>
            <a:spLocks noGrp="1"/>
          </p:cNvSpPr>
          <p:nvPr>
            <p:ph type="title"/>
          </p:nvPr>
        </p:nvSpPr>
        <p:spPr>
          <a:xfrm>
            <a:off x="1850571" y="391886"/>
            <a:ext cx="8110293" cy="1761526"/>
          </a:xfrm>
        </p:spPr>
        <p:txBody>
          <a:bodyPr>
            <a:normAutofit/>
          </a:bodyPr>
          <a:lstStyle/>
          <a:p>
            <a:r>
              <a:rPr lang="ru-RU" sz="2700" dirty="0"/>
              <a:t>Як </a:t>
            </a:r>
            <a:r>
              <a:rPr lang="ru-RU" sz="2700" dirty="0" err="1"/>
              <a:t>цей</a:t>
            </a:r>
            <a:r>
              <a:rPr lang="ru-RU" sz="2700" dirty="0"/>
              <a:t> </a:t>
            </a:r>
            <a:r>
              <a:rPr lang="ru-RU" sz="2700" dirty="0" err="1"/>
              <a:t>інструмент</a:t>
            </a:r>
            <a:r>
              <a:rPr lang="ru-RU" sz="2700" dirty="0"/>
              <a:t> </a:t>
            </a:r>
            <a:r>
              <a:rPr lang="ru-RU" sz="2700" dirty="0" err="1"/>
              <a:t>може</a:t>
            </a:r>
            <a:r>
              <a:rPr lang="ru-RU" sz="2700" dirty="0"/>
              <a:t> </a:t>
            </a:r>
            <a:r>
              <a:rPr lang="ru-RU" sz="2700" dirty="0" err="1"/>
              <a:t>допомогти</a:t>
            </a:r>
            <a:r>
              <a:rPr lang="ru-RU" sz="2700" dirty="0"/>
              <a:t> </a:t>
            </a:r>
            <a:r>
              <a:rPr lang="ru-RU" sz="2700" dirty="0" err="1"/>
              <a:t>українському</a:t>
            </a:r>
            <a:r>
              <a:rPr lang="ru-RU" sz="2700" dirty="0"/>
              <a:t> малому і </a:t>
            </a:r>
            <a:r>
              <a:rPr lang="ru-RU" sz="2700" dirty="0" err="1"/>
              <a:t>середньому</a:t>
            </a:r>
            <a:r>
              <a:rPr lang="ru-RU" sz="2700" dirty="0"/>
              <a:t> </a:t>
            </a:r>
            <a:r>
              <a:rPr lang="ru-RU" sz="2700" dirty="0" err="1"/>
              <a:t>бізнесу</a:t>
            </a:r>
            <a:r>
              <a:rPr lang="ru-RU" sz="3600" dirty="0"/>
              <a:t>?</a:t>
            </a:r>
            <a:br>
              <a:rPr lang="ru-RU" sz="3600" dirty="0"/>
            </a:br>
            <a:endParaRPr lang="ru-UA" dirty="0"/>
          </a:p>
        </p:txBody>
      </p:sp>
      <p:sp>
        <p:nvSpPr>
          <p:cNvPr id="3" name="Объект 2">
            <a:extLst>
              <a:ext uri="{FF2B5EF4-FFF2-40B4-BE49-F238E27FC236}">
                <a16:creationId xmlns:a16="http://schemas.microsoft.com/office/drawing/2014/main" id="{4DE45CED-E6BC-4317-9C37-327EAC37DC40}"/>
              </a:ext>
            </a:extLst>
          </p:cNvPr>
          <p:cNvSpPr>
            <a:spLocks noGrp="1"/>
          </p:cNvSpPr>
          <p:nvPr>
            <p:ph idx="1"/>
          </p:nvPr>
        </p:nvSpPr>
        <p:spPr/>
        <p:txBody>
          <a:bodyPr>
            <a:normAutofit/>
          </a:bodyPr>
          <a:lstStyle/>
          <a:p>
            <a:pPr algn="just" fontAlgn="base"/>
            <a:r>
              <a:rPr lang="ru-RU" sz="2200" dirty="0" err="1"/>
              <a:t>Ваучерні</a:t>
            </a:r>
            <a:r>
              <a:rPr lang="ru-RU" sz="2200" dirty="0"/>
              <a:t> </a:t>
            </a:r>
            <a:r>
              <a:rPr lang="ru-RU" sz="2200" dirty="0" err="1"/>
              <a:t>схеми</a:t>
            </a:r>
            <a:r>
              <a:rPr lang="ru-RU" sz="2200" dirty="0"/>
              <a:t> </a:t>
            </a:r>
            <a:r>
              <a:rPr lang="ru-RU" sz="2200" dirty="0" err="1"/>
              <a:t>Євросоюзу</a:t>
            </a:r>
            <a:r>
              <a:rPr lang="ru-RU" sz="2200" dirty="0"/>
              <a:t> </a:t>
            </a:r>
            <a:r>
              <a:rPr lang="ru-RU" sz="2200" dirty="0" err="1"/>
              <a:t>можна</a:t>
            </a:r>
            <a:r>
              <a:rPr lang="ru-RU" sz="2200" dirty="0"/>
              <a:t> </a:t>
            </a:r>
            <a:r>
              <a:rPr lang="ru-RU" sz="2200" dirty="0" err="1"/>
              <a:t>використати</a:t>
            </a:r>
            <a:r>
              <a:rPr lang="ru-RU" sz="2200" dirty="0"/>
              <a:t> для </a:t>
            </a:r>
            <a:r>
              <a:rPr lang="ru-RU" sz="2200" dirty="0" err="1"/>
              <a:t>підтримки</a:t>
            </a:r>
            <a:r>
              <a:rPr lang="ru-RU" sz="2200" dirty="0"/>
              <a:t> </a:t>
            </a:r>
            <a:r>
              <a:rPr lang="ru-RU" sz="2200" dirty="0" err="1"/>
              <a:t>співпраці</a:t>
            </a:r>
            <a:r>
              <a:rPr lang="ru-RU" sz="2200" dirty="0"/>
              <a:t> </a:t>
            </a:r>
            <a:r>
              <a:rPr lang="ru-RU" sz="2200" dirty="0" err="1"/>
              <a:t>між</a:t>
            </a:r>
            <a:r>
              <a:rPr lang="ru-RU" sz="2200" dirty="0"/>
              <a:t> </a:t>
            </a:r>
            <a:r>
              <a:rPr lang="ru-RU" sz="2200" dirty="0" err="1"/>
              <a:t>українським</a:t>
            </a:r>
            <a:r>
              <a:rPr lang="ru-RU" sz="2200" dirty="0"/>
              <a:t> </a:t>
            </a:r>
            <a:r>
              <a:rPr lang="ru-RU" sz="2200" dirty="0" err="1"/>
              <a:t>бізнесом</a:t>
            </a:r>
            <a:r>
              <a:rPr lang="ru-RU" sz="2200" dirty="0"/>
              <a:t> та </a:t>
            </a:r>
            <a:r>
              <a:rPr lang="ru-RU" sz="2200" dirty="0" err="1"/>
              <a:t>бізнесом</a:t>
            </a:r>
            <a:r>
              <a:rPr lang="ru-RU" sz="2200" dirty="0"/>
              <a:t> з ЄС. </a:t>
            </a:r>
            <a:r>
              <a:rPr lang="ru-RU" sz="2200" dirty="0" err="1"/>
              <a:t>Деякі</a:t>
            </a:r>
            <a:r>
              <a:rPr lang="ru-RU" sz="2200" dirty="0"/>
              <a:t> з них </a:t>
            </a:r>
            <a:r>
              <a:rPr lang="ru-RU" sz="2200" dirty="0" err="1"/>
              <a:t>слід</a:t>
            </a:r>
            <a:r>
              <a:rPr lang="ru-RU" sz="2200" dirty="0"/>
              <a:t> </a:t>
            </a:r>
            <a:r>
              <a:rPr lang="ru-RU" sz="2200" dirty="0" err="1"/>
              <a:t>адаптувати</a:t>
            </a:r>
            <a:r>
              <a:rPr lang="ru-RU" sz="2200" dirty="0"/>
              <a:t> та </a:t>
            </a:r>
            <a:r>
              <a:rPr lang="ru-RU" sz="2200" dirty="0" err="1"/>
              <a:t>доповнити</a:t>
            </a:r>
            <a:r>
              <a:rPr lang="ru-RU" sz="2200" dirty="0"/>
              <a:t> </a:t>
            </a:r>
            <a:r>
              <a:rPr lang="ru-RU" sz="2200" b="1" dirty="0"/>
              <a:t>У-ваучерами</a:t>
            </a:r>
            <a:r>
              <a:rPr lang="ru-RU" sz="2200" dirty="0"/>
              <a:t> для </a:t>
            </a:r>
            <a:r>
              <a:rPr lang="ru-RU" sz="2200" dirty="0" err="1"/>
              <a:t>підтримки</a:t>
            </a:r>
            <a:r>
              <a:rPr lang="ru-RU" sz="2200" dirty="0"/>
              <a:t> </a:t>
            </a:r>
            <a:r>
              <a:rPr lang="ru-RU" sz="2200" dirty="0" err="1"/>
              <a:t>співпраці</a:t>
            </a:r>
            <a:r>
              <a:rPr lang="ru-RU" sz="2200" dirty="0"/>
              <a:t> </a:t>
            </a:r>
            <a:r>
              <a:rPr lang="ru-RU" sz="2200" dirty="0" err="1"/>
              <a:t>між</a:t>
            </a:r>
            <a:r>
              <a:rPr lang="ru-RU" sz="2200" dirty="0"/>
              <a:t> МСП, </a:t>
            </a:r>
            <a:r>
              <a:rPr lang="ru-RU" sz="2200" dirty="0" err="1"/>
              <a:t>які</a:t>
            </a:r>
            <a:r>
              <a:rPr lang="ru-RU" sz="2200" dirty="0"/>
              <a:t> </a:t>
            </a:r>
            <a:r>
              <a:rPr lang="ru-RU" sz="2200" dirty="0" err="1"/>
              <a:t>функціонують</a:t>
            </a:r>
            <a:r>
              <a:rPr lang="ru-RU" sz="2200" dirty="0"/>
              <a:t> у ЄС, і </a:t>
            </a:r>
            <a:r>
              <a:rPr lang="ru-RU" sz="2200" dirty="0" err="1"/>
              <a:t>наявними</a:t>
            </a:r>
            <a:r>
              <a:rPr lang="ru-RU" sz="2200" dirty="0"/>
              <a:t> </a:t>
            </a:r>
            <a:r>
              <a:rPr lang="ru-RU" sz="2200" dirty="0" err="1"/>
              <a:t>або</a:t>
            </a:r>
            <a:r>
              <a:rPr lang="ru-RU" sz="2200" dirty="0"/>
              <a:t> </a:t>
            </a:r>
            <a:r>
              <a:rPr lang="ru-RU" sz="2200" dirty="0" err="1"/>
              <a:t>новими</a:t>
            </a:r>
            <a:r>
              <a:rPr lang="ru-RU" sz="2200" dirty="0"/>
              <a:t> партнерами в </a:t>
            </a:r>
            <a:r>
              <a:rPr lang="ru-RU" sz="2200" dirty="0" err="1"/>
              <a:t>Україні</a:t>
            </a:r>
            <a:r>
              <a:rPr lang="ru-RU" sz="2200" dirty="0"/>
              <a:t>. </a:t>
            </a:r>
            <a:r>
              <a:rPr lang="ru-RU" sz="2200" dirty="0" err="1"/>
              <a:t>Є</a:t>
            </a:r>
            <a:r>
              <a:rPr lang="ru-RU" sz="2200" dirty="0"/>
              <a:t> три </a:t>
            </a:r>
            <a:r>
              <a:rPr lang="ru-RU" sz="2200" dirty="0" err="1"/>
              <a:t>цілі</a:t>
            </a:r>
            <a:r>
              <a:rPr lang="ru-RU" sz="2200" dirty="0"/>
              <a:t> </a:t>
            </a:r>
            <a:r>
              <a:rPr lang="ru-RU" sz="2200" dirty="0" err="1"/>
              <a:t>такої</a:t>
            </a:r>
            <a:r>
              <a:rPr lang="ru-RU" sz="2200" dirty="0"/>
              <a:t> </a:t>
            </a:r>
            <a:r>
              <a:rPr lang="ru-RU" sz="2200" dirty="0" err="1"/>
              <a:t>підтримки</a:t>
            </a:r>
            <a:r>
              <a:rPr lang="ru-RU" sz="2200" dirty="0"/>
              <a:t>.</a:t>
            </a:r>
            <a:br>
              <a:rPr lang="ru-RU" sz="2200" dirty="0"/>
            </a:br>
            <a:br>
              <a:rPr lang="ru-RU" sz="2200" dirty="0"/>
            </a:br>
            <a:r>
              <a:rPr lang="ru-RU" sz="2200" b="1" dirty="0"/>
              <a:t>1.</a:t>
            </a:r>
            <a:r>
              <a:rPr lang="ru-RU" sz="2200" dirty="0"/>
              <a:t> </a:t>
            </a:r>
            <a:r>
              <a:rPr lang="ru-RU" sz="2200" dirty="0" err="1"/>
              <a:t>Короткострокова</a:t>
            </a:r>
            <a:r>
              <a:rPr lang="ru-RU" sz="2200" dirty="0"/>
              <a:t> </a:t>
            </a:r>
            <a:r>
              <a:rPr lang="ru-RU" sz="2200" dirty="0" err="1"/>
              <a:t>співпраця</a:t>
            </a:r>
            <a:r>
              <a:rPr lang="ru-RU" sz="2200" dirty="0"/>
              <a:t>, </a:t>
            </a:r>
            <a:r>
              <a:rPr lang="ru-RU" sz="2200" dirty="0" err="1"/>
              <a:t>наприклад</a:t>
            </a:r>
            <a:r>
              <a:rPr lang="ru-RU" sz="2200" dirty="0"/>
              <a:t>, у </a:t>
            </a:r>
            <a:r>
              <a:rPr lang="ru-RU" sz="2200" dirty="0" err="1"/>
              <a:t>вигляді</a:t>
            </a:r>
            <a:r>
              <a:rPr lang="ru-RU" sz="2200" dirty="0"/>
              <a:t> </a:t>
            </a:r>
            <a:r>
              <a:rPr lang="ru-RU" sz="2200" dirty="0" err="1"/>
              <a:t>придбання</a:t>
            </a:r>
            <a:r>
              <a:rPr lang="ru-RU" sz="2200" dirty="0"/>
              <a:t> </a:t>
            </a:r>
            <a:r>
              <a:rPr lang="ru-RU" sz="2200" dirty="0" err="1"/>
              <a:t>товарів</a:t>
            </a:r>
            <a:r>
              <a:rPr lang="ru-RU" sz="2200" dirty="0"/>
              <a:t> і </a:t>
            </a:r>
            <a:r>
              <a:rPr lang="ru-RU" sz="2200" dirty="0" err="1"/>
              <a:t>послуг</a:t>
            </a:r>
            <a:r>
              <a:rPr lang="ru-RU" sz="2200" dirty="0"/>
              <a:t>.</a:t>
            </a:r>
            <a:br>
              <a:rPr lang="ru-RU" sz="2200" dirty="0"/>
            </a:br>
            <a:br>
              <a:rPr lang="ru-RU" sz="2200" dirty="0"/>
            </a:br>
            <a:r>
              <a:rPr lang="ru-RU" sz="2200" b="1" dirty="0"/>
              <a:t>2.</a:t>
            </a:r>
            <a:r>
              <a:rPr lang="ru-RU" sz="2200" dirty="0"/>
              <a:t> </a:t>
            </a:r>
            <a:r>
              <a:rPr lang="ru-RU" sz="2200" dirty="0" err="1"/>
              <a:t>Довгострокова</a:t>
            </a:r>
            <a:r>
              <a:rPr lang="ru-RU" sz="2200" dirty="0"/>
              <a:t> </a:t>
            </a:r>
            <a:r>
              <a:rPr lang="ru-RU" sz="2200" dirty="0" err="1"/>
              <a:t>співпраця</a:t>
            </a:r>
            <a:r>
              <a:rPr lang="ru-RU" sz="2200" dirty="0"/>
              <a:t>, </a:t>
            </a:r>
            <a:r>
              <a:rPr lang="ru-RU" sz="2200" dirty="0" err="1"/>
              <a:t>наприклад</a:t>
            </a:r>
            <a:r>
              <a:rPr lang="ru-RU" sz="2200" dirty="0"/>
              <a:t>, через </a:t>
            </a:r>
            <a:r>
              <a:rPr lang="ru-RU" sz="2200" dirty="0" err="1"/>
              <a:t>входження</a:t>
            </a:r>
            <a:r>
              <a:rPr lang="ru-RU" sz="2200" dirty="0"/>
              <a:t> </a:t>
            </a:r>
            <a:r>
              <a:rPr lang="ru-RU" sz="2200" dirty="0" err="1"/>
              <a:t>українського</a:t>
            </a:r>
            <a:r>
              <a:rPr lang="ru-RU" sz="2200" dirty="0"/>
              <a:t> </a:t>
            </a:r>
            <a:r>
              <a:rPr lang="ru-RU" sz="2200" dirty="0" err="1"/>
              <a:t>бізнесу</a:t>
            </a:r>
            <a:r>
              <a:rPr lang="ru-RU" sz="2200" dirty="0"/>
              <a:t> в </a:t>
            </a:r>
            <a:r>
              <a:rPr lang="ru-RU" sz="2200" dirty="0" err="1"/>
              <a:t>мережі</a:t>
            </a:r>
            <a:r>
              <a:rPr lang="ru-RU" sz="2200" dirty="0"/>
              <a:t> </a:t>
            </a:r>
            <a:r>
              <a:rPr lang="ru-RU" sz="2200" dirty="0" err="1"/>
              <a:t>міжнародного</a:t>
            </a:r>
            <a:r>
              <a:rPr lang="ru-RU" sz="2200" dirty="0"/>
              <a:t> </a:t>
            </a:r>
            <a:r>
              <a:rPr lang="ru-RU" sz="2200" dirty="0" err="1"/>
              <a:t>співробітництва</a:t>
            </a:r>
            <a:r>
              <a:rPr lang="ru-RU" sz="2200" dirty="0"/>
              <a:t> та </a:t>
            </a:r>
            <a:r>
              <a:rPr lang="ru-RU" sz="2200" dirty="0" err="1"/>
              <a:t>ланцюги</a:t>
            </a:r>
            <a:r>
              <a:rPr lang="ru-RU" sz="2200" dirty="0"/>
              <a:t> </a:t>
            </a:r>
            <a:r>
              <a:rPr lang="ru-RU" sz="2200" dirty="0" err="1"/>
              <a:t>створення</a:t>
            </a:r>
            <a:r>
              <a:rPr lang="ru-RU" sz="2200" dirty="0"/>
              <a:t> </a:t>
            </a:r>
            <a:r>
              <a:rPr lang="ru-RU" sz="2200" dirty="0" err="1"/>
              <a:t>вартості</a:t>
            </a:r>
            <a:r>
              <a:rPr lang="ru-RU" sz="2200" dirty="0"/>
              <a:t>.</a:t>
            </a:r>
            <a:br>
              <a:rPr lang="ru-RU" sz="2200" dirty="0"/>
            </a:br>
            <a:br>
              <a:rPr lang="ru-RU" sz="2200" dirty="0"/>
            </a:br>
            <a:r>
              <a:rPr lang="ru-RU" sz="2200" b="1" dirty="0"/>
              <a:t>3.</a:t>
            </a:r>
            <a:r>
              <a:rPr lang="ru-RU" sz="2200" dirty="0"/>
              <a:t> </a:t>
            </a:r>
            <a:r>
              <a:rPr lang="ru-RU" sz="2200" dirty="0" err="1"/>
              <a:t>Спільні</a:t>
            </a:r>
            <a:r>
              <a:rPr lang="ru-RU" sz="2200" dirty="0"/>
              <a:t> </a:t>
            </a:r>
            <a:r>
              <a:rPr lang="ru-RU" sz="2200" dirty="0" err="1"/>
              <a:t>проєкти</a:t>
            </a:r>
            <a:r>
              <a:rPr lang="ru-RU" sz="2200" dirty="0"/>
              <a:t> у сферах </a:t>
            </a:r>
            <a:r>
              <a:rPr lang="ru-RU" sz="2200" dirty="0" err="1"/>
              <a:t>дослідження</a:t>
            </a:r>
            <a:r>
              <a:rPr lang="ru-RU" sz="2200" dirty="0"/>
              <a:t>, </a:t>
            </a:r>
            <a:r>
              <a:rPr lang="ru-RU" sz="2200" dirty="0" err="1"/>
              <a:t>розробок</a:t>
            </a:r>
            <a:r>
              <a:rPr lang="ru-RU" sz="2200" dirty="0"/>
              <a:t>, </a:t>
            </a:r>
            <a:r>
              <a:rPr lang="ru-RU" sz="2200" dirty="0" err="1"/>
              <a:t>інновацій</a:t>
            </a:r>
            <a:r>
              <a:rPr lang="ru-RU" sz="2200" dirty="0"/>
              <a:t> та </a:t>
            </a:r>
            <a:r>
              <a:rPr lang="ru-RU" sz="2200" dirty="0" err="1"/>
              <a:t>цифровізації</a:t>
            </a:r>
            <a:r>
              <a:rPr lang="ru-RU" sz="2200" dirty="0"/>
              <a:t>.</a:t>
            </a:r>
          </a:p>
          <a:p>
            <a:endParaRPr lang="ru-UA" dirty="0"/>
          </a:p>
        </p:txBody>
      </p:sp>
      <p:sp>
        <p:nvSpPr>
          <p:cNvPr id="6" name="Дата 5">
            <a:extLst>
              <a:ext uri="{FF2B5EF4-FFF2-40B4-BE49-F238E27FC236}">
                <a16:creationId xmlns:a16="http://schemas.microsoft.com/office/drawing/2014/main" id="{CA525214-6FFC-3F4F-BA34-3357AE1FF411}"/>
              </a:ext>
            </a:extLst>
          </p:cNvPr>
          <p:cNvSpPr>
            <a:spLocks noGrp="1"/>
          </p:cNvSpPr>
          <p:nvPr>
            <p:ph type="dt" sz="half" idx="10"/>
          </p:nvPr>
        </p:nvSpPr>
        <p:spPr/>
        <p:txBody>
          <a:bodyPr/>
          <a:lstStyle/>
          <a:p>
            <a:fld id="{595DDC28-EF70-1840-9AA2-5193420D1149}" type="datetime1">
              <a:rPr lang="ru-RU" smtClean="0"/>
              <a:t>10.10.2025</a:t>
            </a:fld>
            <a:endParaRPr lang="ru-UA"/>
          </a:p>
        </p:txBody>
      </p:sp>
      <p:sp>
        <p:nvSpPr>
          <p:cNvPr id="8" name="Нижний колонтитул 7">
            <a:extLst>
              <a:ext uri="{FF2B5EF4-FFF2-40B4-BE49-F238E27FC236}">
                <a16:creationId xmlns:a16="http://schemas.microsoft.com/office/drawing/2014/main" id="{57FB4353-E1D5-F745-A072-F667158B11B2}"/>
              </a:ext>
            </a:extLst>
          </p:cNvPr>
          <p:cNvSpPr>
            <a:spLocks noGrp="1"/>
          </p:cNvSpPr>
          <p:nvPr>
            <p:ph type="ftr" sz="quarter" idx="11"/>
          </p:nvPr>
        </p:nvSpPr>
        <p:spPr/>
        <p:txBody>
          <a:bodyPr/>
          <a:lstStyle/>
          <a:p>
            <a:r>
              <a:rPr lang="ru-RU"/>
              <a:t>Павлюк Т.С. к.е.н.,доц.</a:t>
            </a:r>
            <a:endParaRPr lang="ru-UA"/>
          </a:p>
        </p:txBody>
      </p:sp>
      <p:sp>
        <p:nvSpPr>
          <p:cNvPr id="7" name="Номер слайда 6">
            <a:extLst>
              <a:ext uri="{FF2B5EF4-FFF2-40B4-BE49-F238E27FC236}">
                <a16:creationId xmlns:a16="http://schemas.microsoft.com/office/drawing/2014/main" id="{916EA523-42AE-B04F-B030-2E4F7C1E4231}"/>
              </a:ext>
            </a:extLst>
          </p:cNvPr>
          <p:cNvSpPr>
            <a:spLocks noGrp="1"/>
          </p:cNvSpPr>
          <p:nvPr>
            <p:ph type="sldNum" sz="quarter" idx="12"/>
          </p:nvPr>
        </p:nvSpPr>
        <p:spPr/>
        <p:txBody>
          <a:bodyPr/>
          <a:lstStyle/>
          <a:p>
            <a:fld id="{F553EFBA-7824-AA44-BC0C-2574B54A2861}" type="slidenum">
              <a:rPr lang="ru-UA" smtClean="0"/>
              <a:t>9</a:t>
            </a:fld>
            <a:endParaRPr lang="ru-UA"/>
          </a:p>
        </p:txBody>
      </p:sp>
    </p:spTree>
    <p:extLst>
      <p:ext uri="{BB962C8B-B14F-4D97-AF65-F5344CB8AC3E}">
        <p14:creationId xmlns:p14="http://schemas.microsoft.com/office/powerpoint/2010/main" val="156916513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8555</Words>
  <Application>Microsoft Macintosh PowerPoint</Application>
  <PresentationFormat>Широкоэкранный</PresentationFormat>
  <Paragraphs>630</Paragraphs>
  <Slides>83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83</vt:i4>
      </vt:variant>
    </vt:vector>
  </HeadingPairs>
  <TitlesOfParts>
    <vt:vector size="88" baseType="lpstr">
      <vt:lpstr>Arial</vt:lpstr>
      <vt:lpstr>Calibri</vt:lpstr>
      <vt:lpstr>Calibri Light</vt:lpstr>
      <vt:lpstr>Times New Roman</vt:lpstr>
      <vt:lpstr>Тема Office</vt:lpstr>
      <vt:lpstr>Тема 3: Програми підтримки Євроінтеграції Як ЄС уже зараз може допомогти українському бізнесу. Інструменти підтримки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Ваучерні схеми </vt:lpstr>
      <vt:lpstr>Як цей інструмент може допомогти українському малому і середньому бізнесу? </vt:lpstr>
      <vt:lpstr>Презентация PowerPoint</vt:lpstr>
      <vt:lpstr> кілька прикладів поширених типів ваучерів, які можна використовувати для підтримки співпраці з українськими партнерами. </vt:lpstr>
      <vt:lpstr>Презентация PowerPoint</vt:lpstr>
      <vt:lpstr>Презентация PowerPoint</vt:lpstr>
      <vt:lpstr>Презентация PowerPoint</vt:lpstr>
      <vt:lpstr>Презентация PowerPoint</vt:lpstr>
      <vt:lpstr>ЄС пропонує країнам, охопленим Європейською політикою сусідства, можливість участі у різноманітних видах діяльності ЄС за допомогою більш інтенсивної співпраці у сфері політики, економіки та культури, з метою зміцнення стабільності, безпеки та добробуту всіх партнерів.</vt:lpstr>
      <vt:lpstr>У рамках проектів Twinning передбачені такі види діяльності як консультування (підготовка законопроектів, організаційно-інформаційні питання), тренінги, навчально-ознайомлювальні поїздки та стажування.</vt:lpstr>
      <vt:lpstr>TAIEX (Technical Assistance Information Exchange)</vt:lpstr>
      <vt:lpstr>У рамках інструменту TAIEX за рахунок коштів ЄС надаються такі послуги:</vt:lpstr>
      <vt:lpstr>Презентация PowerPoint</vt:lpstr>
      <vt:lpstr>Презентация PowerPoint</vt:lpstr>
      <vt:lpstr>Презентация PowerPoint</vt:lpstr>
      <vt:lpstr>Огляд підтримки ЄС для України після Майдану</vt:lpstr>
      <vt:lpstr>Фінансова допомога  Україні з боку ЄС</vt:lpstr>
      <vt:lpstr>Презентация PowerPoint</vt:lpstr>
      <vt:lpstr>Сильніше суспільство</vt:lpstr>
      <vt:lpstr>Презентация PowerPoint</vt:lpstr>
      <vt:lpstr>Проте, існує і низка проблем:</vt:lpstr>
      <vt:lpstr>Структурні та інвестиційні фонди ЄС є найбільшою регіональною інвестиційною програмою ЄС</vt:lpstr>
      <vt:lpstr>Фінансування фондів планується на семирічний термін – наразі, 2014 – 2020 рр</vt:lpstr>
      <vt:lpstr>Структурні та інвестиційні фонди фінансуються безпосередньо з бюджету ЄС, в який роблять внески усі держави-члени</vt:lpstr>
      <vt:lpstr>На наступний період фінансування ЄС – 2021-2027 рр. – визначено п'ять основних цілей:</vt:lpstr>
      <vt:lpstr>Європейський соціальний фонд</vt:lpstr>
      <vt:lpstr>У грудні 2017 року Європейською Комісією було затверджено новий Стратегічний документ щодо допомоги Україні на  2018-2020 роки. </vt:lpstr>
      <vt:lpstr>    Віце-президентка Європейської комісії відмітила, що ЄС за останні роки надав Україні близько 15 млрд євро допомоги.  За її словами, це безпрецедентний і найбільший пакет підтримки в історії.</vt:lpstr>
      <vt:lpstr>Презентация PowerPoint</vt:lpstr>
      <vt:lpstr>Презентация PowerPoint</vt:lpstr>
      <vt:lpstr>Презентация PowerPoint</vt:lpstr>
      <vt:lpstr>Що робить Україна!?</vt:lpstr>
      <vt:lpstr>Пульс Угоди моніторинг реалізації плану заходів з виконання Угоди</vt:lpstr>
      <vt:lpstr>Презентация PowerPoint</vt:lpstr>
      <vt:lpstr>Презентация PowerPoint</vt:lpstr>
      <vt:lpstr>Верховна Рада і Кабінет Міністрів на виконання зобов’язань Угоди про асоціацію з ЄС ухвалили понад 100 законопроєктів і нормативно-правових актів. </vt:lpstr>
      <vt:lpstr> ТИПОВІ ІНСТРУМЕНТИ МІСЦЕВОГО ЕКОНОМІЧНОГО РОЗВИТКУ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Переваги й обмеження</vt:lpstr>
      <vt:lpstr>Презентация PowerPoint</vt:lpstr>
      <vt:lpstr>Презентация PowerPoint</vt:lpstr>
      <vt:lpstr>Презентация PowerPoint</vt:lpstr>
      <vt:lpstr>Презентация PowerPoint</vt:lpstr>
      <vt:lpstr>Презентация PowerPoint</vt:lpstr>
      <vt:lpstr> Підставою для надання МТД Уряду України є міжнародні договори з урядами відповідних країн-донорів </vt:lpstr>
      <vt:lpstr>АЛГОРИТМ ЗАСТОСУВАННЯ</vt:lpstr>
      <vt:lpstr>Презентация PowerPoint</vt:lpstr>
      <vt:lpstr>Презентация PowerPoint</vt:lpstr>
      <vt:lpstr>Для економічного розвитку на місцевому рівні потрібна злагоджена робота усієї екосистеми— сукупності різних установ і  системи взаємовідносин між ними,  що складається на  певній території.</vt:lpstr>
      <vt:lpstr>Презентация PowerPoint</vt:lpstr>
      <vt:lpstr>Презентация PowerPoint</vt:lpstr>
      <vt:lpstr>Позитивні аспекти вступу України в ЄС</vt:lpstr>
      <vt:lpstr>Негативні аспекти вступу України в ЄС</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3: Програми підтримки Євроінтеграції Як ЄС уже зараз може допомогти українському бізнесу. Інструменти підтримки </dc:title>
  <dc:creator>Microsoft Office User</dc:creator>
  <cp:lastModifiedBy>Microsoft Office User</cp:lastModifiedBy>
  <cp:revision>2</cp:revision>
  <dcterms:created xsi:type="dcterms:W3CDTF">2025-10-10T15:48:21Z</dcterms:created>
  <dcterms:modified xsi:type="dcterms:W3CDTF">2025-10-10T15:48:53Z</dcterms:modified>
</cp:coreProperties>
</file>