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8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869160"/>
            <a:ext cx="5760640" cy="1728192"/>
          </a:xfrm>
        </p:spPr>
        <p:txBody>
          <a:bodyPr>
            <a:noAutofit/>
          </a:bodyPr>
          <a:lstStyle/>
          <a:p>
            <a:pPr algn="r"/>
            <a:r>
              <a:rPr lang="ru-RU" sz="2800" dirty="0" err="1"/>
              <a:t>Викладач</a:t>
            </a:r>
            <a:r>
              <a:rPr lang="ru-RU" sz="2800" dirty="0"/>
              <a:t>: </a:t>
            </a:r>
          </a:p>
          <a:p>
            <a:pPr algn="r"/>
            <a:r>
              <a:rPr lang="ru-RU" sz="2800" dirty="0" err="1"/>
              <a:t>Омельянчик</a:t>
            </a:r>
            <a:r>
              <a:rPr lang="ru-RU" sz="2800" dirty="0"/>
              <a:t> </a:t>
            </a:r>
            <a:r>
              <a:rPr lang="ru-RU" sz="2800" dirty="0" err="1"/>
              <a:t>Сергій</a:t>
            </a:r>
            <a:r>
              <a:rPr lang="ru-RU" sz="2800" dirty="0"/>
              <a:t> </a:t>
            </a:r>
            <a:r>
              <a:rPr lang="ru-RU" sz="2800" dirty="0" err="1"/>
              <a:t>Володимирович</a:t>
            </a:r>
            <a:endParaRPr lang="ru-RU" sz="2800" dirty="0"/>
          </a:p>
          <a:p>
            <a:pPr algn="r"/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568952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Тема: Дисципліна праці та дисциплінарна відповідальність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3"/>
            <a:ext cx="1835696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8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776" y="188640"/>
            <a:ext cx="6192688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Серед</a:t>
            </a:r>
            <a:r>
              <a:rPr lang="ru-RU" sz="2400" dirty="0"/>
              <a:t> кола </a:t>
            </a:r>
            <a:r>
              <a:rPr lang="ru-RU" sz="2400" dirty="0" err="1"/>
              <a:t>актів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правове</a:t>
            </a:r>
            <a:r>
              <a:rPr lang="ru-RU" sz="2400" dirty="0"/>
              <a:t> </a:t>
            </a:r>
            <a:r>
              <a:rPr lang="ru-RU" sz="2400" dirty="0" err="1"/>
              <a:t>регулювання</a:t>
            </a:r>
            <a:r>
              <a:rPr lang="ru-RU" sz="2400" dirty="0"/>
              <a:t> </a:t>
            </a:r>
            <a:r>
              <a:rPr lang="ru-RU" sz="2400" dirty="0" err="1"/>
              <a:t>внутрішнього</a:t>
            </a:r>
            <a:r>
              <a:rPr lang="ru-RU" sz="2400" dirty="0"/>
              <a:t> трудового </a:t>
            </a:r>
            <a:r>
              <a:rPr lang="ru-RU" sz="2400" dirty="0" err="1"/>
              <a:t>розпорядку</a:t>
            </a:r>
            <a:r>
              <a:rPr lang="ru-RU" sz="2400" dirty="0"/>
              <a:t>, </a:t>
            </a:r>
            <a:r>
              <a:rPr lang="ru-RU" sz="2400" dirty="0" err="1"/>
              <a:t>особливе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належить</a:t>
            </a:r>
            <a:r>
              <a:rPr lang="ru-RU" sz="2400" dirty="0"/>
              <a:t>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316689" y="1758300"/>
            <a:ext cx="484632" cy="4892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22123"/>
            <a:ext cx="1187624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1835696" y="2404784"/>
            <a:ext cx="5877768" cy="136815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правилам </a:t>
            </a:r>
            <a:r>
              <a:rPr lang="ru-RU" sz="2800" dirty="0" err="1"/>
              <a:t>внутрішнього</a:t>
            </a:r>
            <a:r>
              <a:rPr lang="ru-RU" sz="2800" dirty="0"/>
              <a:t> трудового </a:t>
            </a:r>
            <a:r>
              <a:rPr lang="ru-RU" sz="2800" dirty="0" err="1"/>
              <a:t>розпорядку</a:t>
            </a:r>
            <a:endParaRPr lang="ru-RU" sz="2800" dirty="0"/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183320" y="3028154"/>
            <a:ext cx="652376" cy="1206447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961337"/>
            <a:ext cx="4968552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поділяються</a:t>
            </a:r>
            <a:r>
              <a:rPr lang="ru-RU" sz="2400" dirty="0"/>
              <a:t> на три </a:t>
            </a:r>
            <a:r>
              <a:rPr lang="ru-RU" sz="2400" dirty="0" err="1"/>
              <a:t>види</a:t>
            </a:r>
            <a:r>
              <a:rPr lang="ru-RU" sz="2400" dirty="0"/>
              <a:t>: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39752" y="4423002"/>
            <a:ext cx="0" cy="4572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</p:cNvCxnSpPr>
          <p:nvPr/>
        </p:nvCxnSpPr>
        <p:spPr>
          <a:xfrm>
            <a:off x="4463988" y="4423002"/>
            <a:ext cx="0" cy="4572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516216" y="4423002"/>
            <a:ext cx="0" cy="4572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694251" y="5002414"/>
            <a:ext cx="1296144" cy="6085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типові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99892" y="4964766"/>
            <a:ext cx="1728192" cy="6085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галузеві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39578" y="4927158"/>
            <a:ext cx="1800201" cy="6085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локальні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02414"/>
            <a:ext cx="1403648" cy="185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1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77599" y="764704"/>
            <a:ext cx="5858697" cy="15121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Типові</a:t>
            </a:r>
            <a:r>
              <a:rPr lang="ru-RU" sz="2800" dirty="0" smtClean="0"/>
              <a:t> </a:t>
            </a:r>
            <a:r>
              <a:rPr lang="ru-RU" sz="2800" dirty="0"/>
              <a:t>правила </a:t>
            </a:r>
            <a:r>
              <a:rPr lang="ru-RU" sz="2800" dirty="0" err="1"/>
              <a:t>внутрішнього</a:t>
            </a:r>
            <a:r>
              <a:rPr lang="ru-RU" sz="2800" dirty="0"/>
              <a:t> трудового </a:t>
            </a:r>
            <a:r>
              <a:rPr lang="ru-RU" sz="2800" dirty="0" err="1"/>
              <a:t>розпорядку</a:t>
            </a:r>
            <a:r>
              <a:rPr lang="ru-RU" sz="2800" dirty="0"/>
              <a:t> 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801535" y="1477380"/>
            <a:ext cx="576064" cy="1332148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7599" y="2420888"/>
            <a:ext cx="7766401" cy="41549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для </a:t>
            </a:r>
            <a:r>
              <a:rPr lang="ru-RU" sz="2400" dirty="0" err="1"/>
              <a:t>робітників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, </a:t>
            </a:r>
            <a:r>
              <a:rPr lang="ru-RU" sz="2400" dirty="0" err="1"/>
              <a:t>установ</a:t>
            </a:r>
            <a:r>
              <a:rPr lang="ru-RU" sz="2400" dirty="0"/>
              <a:t>, </a:t>
            </a:r>
            <a:r>
              <a:rPr lang="ru-RU" sz="2400" dirty="0" err="1"/>
              <a:t>організацій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затверджено</a:t>
            </a:r>
            <a:r>
              <a:rPr lang="ru-RU" sz="2400" dirty="0"/>
              <a:t> </a:t>
            </a:r>
            <a:r>
              <a:rPr lang="ru-RU" sz="2400" dirty="0" err="1"/>
              <a:t>постановою</a:t>
            </a:r>
            <a:r>
              <a:rPr lang="ru-RU" sz="2400" dirty="0"/>
              <a:t> </a:t>
            </a:r>
            <a:r>
              <a:rPr lang="ru-RU" sz="2400" dirty="0" err="1"/>
              <a:t>Держкомпраці</a:t>
            </a:r>
            <a:r>
              <a:rPr lang="ru-RU" sz="2400" dirty="0"/>
              <a:t> СРСР і ВЦРПС </a:t>
            </a:r>
            <a:r>
              <a:rPr lang="ru-RU" sz="2400" dirty="0" err="1"/>
              <a:t>від</a:t>
            </a:r>
            <a:r>
              <a:rPr lang="ru-RU" sz="2400" dirty="0"/>
              <a:t> 20 </a:t>
            </a:r>
            <a:r>
              <a:rPr lang="ru-RU" sz="2400" dirty="0" err="1"/>
              <a:t>липня</a:t>
            </a:r>
            <a:r>
              <a:rPr lang="ru-RU" sz="2400" dirty="0"/>
              <a:t> 1984 р.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нормативний</a:t>
            </a:r>
            <a:r>
              <a:rPr lang="ru-RU" sz="2400" dirty="0"/>
              <a:t> акт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сформульовані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трудовий</a:t>
            </a:r>
            <a:r>
              <a:rPr lang="ru-RU" sz="2400" dirty="0"/>
              <a:t> </a:t>
            </a:r>
            <a:r>
              <a:rPr lang="ru-RU" sz="2400" dirty="0" err="1"/>
              <a:t>розпорядок</a:t>
            </a:r>
            <a:r>
              <a:rPr lang="ru-RU" sz="2400" dirty="0"/>
              <a:t> на </a:t>
            </a:r>
            <a:r>
              <a:rPr lang="ru-RU" sz="2400" dirty="0" err="1"/>
              <a:t>підприємстві</a:t>
            </a:r>
            <a:r>
              <a:rPr lang="ru-RU" sz="2400" dirty="0"/>
              <a:t> (порядок і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прийняття</a:t>
            </a:r>
            <a:r>
              <a:rPr lang="ru-RU" sz="2400" dirty="0"/>
              <a:t> на роботу та </a:t>
            </a:r>
            <a:r>
              <a:rPr lang="ru-RU" sz="2400" dirty="0" err="1"/>
              <a:t>звільнення</a:t>
            </a:r>
            <a:r>
              <a:rPr lang="ru-RU" sz="2400" dirty="0"/>
              <a:t>; </a:t>
            </a:r>
            <a:r>
              <a:rPr lang="ru-RU" sz="2400" dirty="0" err="1"/>
              <a:t>норми</a:t>
            </a:r>
            <a:r>
              <a:rPr lang="ru-RU" sz="2400" dirty="0"/>
              <a:t> та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часу;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заохочень</a:t>
            </a:r>
            <a:r>
              <a:rPr lang="ru-RU" sz="2400" dirty="0"/>
              <a:t> за </a:t>
            </a:r>
            <a:r>
              <a:rPr lang="ru-RU" sz="2400" dirty="0" err="1"/>
              <a:t>сумлінну</a:t>
            </a:r>
            <a:r>
              <a:rPr lang="ru-RU" sz="2400" dirty="0"/>
              <a:t> </a:t>
            </a:r>
            <a:r>
              <a:rPr lang="ru-RU" sz="2400" dirty="0" err="1"/>
              <a:t>працю</a:t>
            </a:r>
            <a:r>
              <a:rPr lang="ru-RU" sz="2400" dirty="0"/>
              <a:t> та порядок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; </a:t>
            </a:r>
            <a:r>
              <a:rPr lang="ru-RU" sz="2400" dirty="0" err="1"/>
              <a:t>засоби</a:t>
            </a:r>
            <a:r>
              <a:rPr lang="ru-RU" sz="2400" dirty="0"/>
              <a:t> </a:t>
            </a:r>
            <a:r>
              <a:rPr lang="ru-RU" sz="2400" dirty="0" err="1"/>
              <a:t>впливу</a:t>
            </a:r>
            <a:r>
              <a:rPr lang="ru-RU" sz="2400" dirty="0"/>
              <a:t> за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трудової</a:t>
            </a:r>
            <a:r>
              <a:rPr lang="ru-RU" sz="2400" dirty="0"/>
              <a:t> </a:t>
            </a:r>
            <a:r>
              <a:rPr lang="ru-RU" sz="2400" dirty="0" err="1"/>
              <a:t>дисципліни</a:t>
            </a:r>
            <a:r>
              <a:rPr lang="ru-RU" sz="2400" dirty="0"/>
              <a:t> та порядок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оскарження</a:t>
            </a:r>
            <a:r>
              <a:rPr lang="ru-RU" sz="2400" dirty="0"/>
              <a:t>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0"/>
            <a:ext cx="133164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921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2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75656" y="548680"/>
            <a:ext cx="6552728" cy="1440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Галузеві</a:t>
            </a:r>
            <a:r>
              <a:rPr lang="ru-RU" sz="2800" dirty="0"/>
              <a:t> правила </a:t>
            </a:r>
            <a:r>
              <a:rPr lang="ru-RU" sz="2800" dirty="0" err="1"/>
              <a:t>внутрішнього</a:t>
            </a:r>
            <a:r>
              <a:rPr lang="ru-RU" sz="2800" dirty="0"/>
              <a:t> трудового </a:t>
            </a:r>
            <a:r>
              <a:rPr lang="ru-RU" sz="2800" dirty="0" err="1"/>
              <a:t>розпорядку</a:t>
            </a:r>
            <a:r>
              <a:rPr lang="ru-RU" sz="2800" dirty="0"/>
              <a:t> 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881316" y="1243150"/>
            <a:ext cx="576064" cy="1296144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348880"/>
            <a:ext cx="7668344" cy="23083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затверджуються</a:t>
            </a:r>
            <a:r>
              <a:rPr lang="ru-RU" sz="2400" dirty="0"/>
              <a:t> </a:t>
            </a:r>
            <a:r>
              <a:rPr lang="ru-RU" sz="2400" dirty="0" err="1"/>
              <a:t>міністерствами</a:t>
            </a:r>
            <a:r>
              <a:rPr lang="ru-RU" sz="2400" dirty="0"/>
              <a:t> і </a:t>
            </a:r>
            <a:r>
              <a:rPr lang="ru-RU" sz="2400" dirty="0" err="1"/>
              <a:t>відомствами</a:t>
            </a:r>
            <a:r>
              <a:rPr lang="ru-RU" sz="2400" dirty="0"/>
              <a:t> за </a:t>
            </a:r>
            <a:r>
              <a:rPr lang="ru-RU" sz="2400" dirty="0" err="1"/>
              <a:t>погодженням</a:t>
            </a:r>
            <a:r>
              <a:rPr lang="ru-RU" sz="2400" dirty="0"/>
              <a:t> з </a:t>
            </a:r>
            <a:r>
              <a:rPr lang="ru-RU" sz="2400" dirty="0" err="1"/>
              <a:t>відповідними</a:t>
            </a:r>
            <a:r>
              <a:rPr lang="ru-RU" sz="2400" dirty="0"/>
              <a:t> </a:t>
            </a:r>
            <a:r>
              <a:rPr lang="ru-RU" sz="2400" dirty="0" err="1"/>
              <a:t>профспілковими</a:t>
            </a:r>
            <a:r>
              <a:rPr lang="ru-RU" sz="2400" dirty="0"/>
              <a:t> органами.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У </a:t>
            </a:r>
            <a:r>
              <a:rPr lang="ru-RU" sz="2400" dirty="0" err="1"/>
              <a:t>цих</a:t>
            </a:r>
            <a:r>
              <a:rPr lang="ru-RU" sz="2400" dirty="0"/>
              <a:t> актах </a:t>
            </a:r>
            <a:r>
              <a:rPr lang="ru-RU" sz="2400" dirty="0" err="1"/>
              <a:t>враховується</a:t>
            </a:r>
            <a:r>
              <a:rPr lang="ru-RU" sz="2400" dirty="0"/>
              <a:t> </a:t>
            </a:r>
            <a:r>
              <a:rPr lang="ru-RU" sz="2400" dirty="0" err="1"/>
              <a:t>специфіка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режиму </a:t>
            </a:r>
            <a:r>
              <a:rPr lang="ru-RU" sz="2400" dirty="0" err="1"/>
              <a:t>праці</a:t>
            </a:r>
            <a:r>
              <a:rPr lang="ru-RU" sz="2400" dirty="0"/>
              <a:t> й </a:t>
            </a:r>
            <a:r>
              <a:rPr lang="ru-RU" sz="2400" dirty="0" err="1"/>
              <a:t>відпочинку</a:t>
            </a:r>
            <a:r>
              <a:rPr lang="ru-RU" sz="2400" dirty="0"/>
              <a:t>, </a:t>
            </a:r>
            <a:r>
              <a:rPr lang="ru-RU" sz="2400" dirty="0" err="1"/>
              <a:t>обов’язків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5085183"/>
            <a:ext cx="3528392" cy="176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8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75656" y="404664"/>
            <a:ext cx="6480720" cy="136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Локальні </a:t>
            </a:r>
            <a:r>
              <a:rPr lang="uk-UA" sz="2800" dirty="0" smtClean="0"/>
              <a:t>правила </a:t>
            </a:r>
            <a:r>
              <a:rPr lang="uk-UA" sz="2800" dirty="0"/>
              <a:t>внутрішнього трудового розпорядку</a:t>
            </a:r>
            <a:endParaRPr lang="ru-RU" sz="2800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899592" y="1064864"/>
            <a:ext cx="576064" cy="1548172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2975" y="2276872"/>
            <a:ext cx="7543521" cy="40934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затверджуються</a:t>
            </a:r>
            <a:r>
              <a:rPr lang="ru-RU" sz="2000" dirty="0"/>
              <a:t> </a:t>
            </a:r>
            <a:r>
              <a:rPr lang="ru-RU" sz="2000" dirty="0" err="1"/>
              <a:t>трудовими</a:t>
            </a:r>
            <a:r>
              <a:rPr lang="ru-RU" sz="2000" dirty="0"/>
              <a:t> </a:t>
            </a:r>
            <a:r>
              <a:rPr lang="ru-RU" sz="2000" dirty="0" err="1"/>
              <a:t>колективами</a:t>
            </a:r>
            <a:r>
              <a:rPr lang="ru-RU" sz="2000" dirty="0"/>
              <a:t> за </a:t>
            </a:r>
            <a:r>
              <a:rPr lang="ru-RU" sz="2000" dirty="0" err="1"/>
              <a:t>поданням</a:t>
            </a:r>
            <a:r>
              <a:rPr lang="ru-RU" sz="2000" dirty="0"/>
              <a:t> </a:t>
            </a:r>
            <a:r>
              <a:rPr lang="ru-RU" sz="2000" dirty="0" err="1"/>
              <a:t>власника</a:t>
            </a:r>
            <a:r>
              <a:rPr lang="ru-RU" sz="2000" dirty="0"/>
              <a:t> і </a:t>
            </a:r>
            <a:r>
              <a:rPr lang="ru-RU" sz="2000" dirty="0" err="1"/>
              <a:t>профспілкового</a:t>
            </a:r>
            <a:r>
              <a:rPr lang="ru-RU" sz="2000" dirty="0"/>
              <a:t> </a:t>
            </a:r>
            <a:r>
              <a:rPr lang="ru-RU" sz="2000" dirty="0" err="1"/>
              <a:t>комітету</a:t>
            </a:r>
            <a:r>
              <a:rPr lang="ru-RU" sz="2000" dirty="0"/>
              <a:t> </a:t>
            </a:r>
            <a:r>
              <a:rPr lang="ru-RU" sz="2000" dirty="0" err="1"/>
              <a:t>визначають</a:t>
            </a:r>
            <a:r>
              <a:rPr lang="ru-RU" sz="2000" dirty="0"/>
              <a:t> </a:t>
            </a:r>
            <a:r>
              <a:rPr lang="ru-RU" sz="2000" dirty="0" err="1"/>
              <a:t>внутрішній</a:t>
            </a:r>
            <a:r>
              <a:rPr lang="ru-RU" sz="2000" dirty="0"/>
              <a:t> </a:t>
            </a:r>
            <a:r>
              <a:rPr lang="ru-RU" sz="2000" dirty="0" err="1"/>
              <a:t>трудовий</a:t>
            </a:r>
            <a:r>
              <a:rPr lang="ru-RU" sz="2000" dirty="0"/>
              <a:t> </a:t>
            </a:r>
            <a:r>
              <a:rPr lang="ru-RU" sz="2000" dirty="0" err="1"/>
              <a:t>розпорядок</a:t>
            </a:r>
            <a:r>
              <a:rPr lang="ru-RU" sz="2000" dirty="0"/>
              <a:t> на конкретному </a:t>
            </a:r>
            <a:r>
              <a:rPr lang="ru-RU" sz="2000" dirty="0" err="1" smtClean="0"/>
              <a:t>підприємстві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/>
              <a:t>Розробляються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Типових</a:t>
            </a:r>
            <a:r>
              <a:rPr lang="ru-RU" sz="2000" dirty="0"/>
              <a:t> правил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В них </a:t>
            </a:r>
            <a:r>
              <a:rPr lang="ru-RU" sz="2000" dirty="0" err="1"/>
              <a:t>конкретизуються</a:t>
            </a:r>
            <a:r>
              <a:rPr lang="ru-RU" sz="2000" dirty="0"/>
              <a:t> </a:t>
            </a:r>
            <a:r>
              <a:rPr lang="ru-RU" sz="2000" dirty="0" err="1"/>
              <a:t>обов’язки</a:t>
            </a:r>
            <a:r>
              <a:rPr lang="ru-RU" sz="2000" dirty="0"/>
              <a:t> </a:t>
            </a:r>
            <a:r>
              <a:rPr lang="ru-RU" sz="2000" dirty="0" err="1"/>
              <a:t>власника</a:t>
            </a:r>
            <a:r>
              <a:rPr lang="ru-RU" sz="2000" dirty="0"/>
              <a:t>, </a:t>
            </a:r>
            <a:r>
              <a:rPr lang="ru-RU" sz="2000" dirty="0" err="1"/>
              <a:t>адміністрації</a:t>
            </a:r>
            <a:r>
              <a:rPr lang="ru-RU" sz="2000" dirty="0"/>
              <a:t>,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даного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, </a:t>
            </a:r>
            <a:r>
              <a:rPr lang="ru-RU" sz="2000" dirty="0" err="1"/>
              <a:t>встановлюється</a:t>
            </a:r>
            <a:r>
              <a:rPr lang="ru-RU" sz="2000" dirty="0"/>
              <a:t> режим </a:t>
            </a:r>
            <a:r>
              <a:rPr lang="ru-RU" sz="2000" dirty="0" err="1"/>
              <a:t>робочого</a:t>
            </a:r>
            <a:r>
              <a:rPr lang="ru-RU" sz="2000" dirty="0"/>
              <a:t> часу і часу </a:t>
            </a:r>
            <a:r>
              <a:rPr lang="ru-RU" sz="2000" dirty="0" err="1"/>
              <a:t>відпочинку</a:t>
            </a:r>
            <a:r>
              <a:rPr lang="ru-RU" sz="2000" dirty="0"/>
              <a:t>,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заохочень</a:t>
            </a:r>
            <a:r>
              <a:rPr lang="ru-RU" sz="2000" dirty="0"/>
              <a:t> за </a:t>
            </a:r>
            <a:r>
              <a:rPr lang="ru-RU" sz="2000" dirty="0" err="1"/>
              <a:t>успіхи</a:t>
            </a:r>
            <a:r>
              <a:rPr lang="ru-RU" sz="2000" dirty="0"/>
              <a:t> в </a:t>
            </a:r>
            <a:r>
              <a:rPr lang="ru-RU" sz="2000" dirty="0" err="1"/>
              <a:t>роботі</a:t>
            </a:r>
            <a:r>
              <a:rPr lang="ru-RU" sz="2000" dirty="0"/>
              <a:t>, порядок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, порядок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дисциплінарних</a:t>
            </a:r>
            <a:r>
              <a:rPr lang="ru-RU" sz="2000" dirty="0"/>
              <a:t> </a:t>
            </a:r>
            <a:r>
              <a:rPr lang="ru-RU" sz="2000" dirty="0" err="1"/>
              <a:t>стягнень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/>
              <a:t>Норми</a:t>
            </a:r>
            <a:r>
              <a:rPr lang="ru-RU" sz="2000" dirty="0" smtClean="0"/>
              <a:t> </a:t>
            </a:r>
            <a:r>
              <a:rPr lang="ru-RU" sz="2000" dirty="0" err="1"/>
              <a:t>локальних</a:t>
            </a:r>
            <a:r>
              <a:rPr lang="ru-RU" sz="2000" dirty="0"/>
              <a:t> правил </a:t>
            </a:r>
            <a:r>
              <a:rPr lang="ru-RU" sz="2000" dirty="0" err="1"/>
              <a:t>внутрішнього</a:t>
            </a:r>
            <a:r>
              <a:rPr lang="ru-RU" sz="2000" dirty="0"/>
              <a:t> трудового </a:t>
            </a:r>
            <a:r>
              <a:rPr lang="ru-RU" sz="2000" dirty="0" err="1"/>
              <a:t>розпорядку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найбільше</a:t>
            </a:r>
            <a:r>
              <a:rPr lang="ru-RU" sz="2000" dirty="0"/>
              <a:t> </a:t>
            </a:r>
            <a:r>
              <a:rPr lang="ru-RU" sz="2000" dirty="0" err="1"/>
              <a:t>регулятивне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в них </a:t>
            </a:r>
            <a:r>
              <a:rPr lang="ru-RU" sz="2000" dirty="0" err="1"/>
              <a:t>закріплені</a:t>
            </a:r>
            <a:r>
              <a:rPr lang="ru-RU" sz="2000" dirty="0"/>
              <a:t> </a:t>
            </a:r>
            <a:r>
              <a:rPr lang="ru-RU" sz="2000" dirty="0" err="1"/>
              <a:t>обов’язки</a:t>
            </a:r>
            <a:r>
              <a:rPr lang="ru-RU" sz="2000" dirty="0"/>
              <a:t> </a:t>
            </a:r>
            <a:r>
              <a:rPr lang="ru-RU" sz="2000" dirty="0" err="1"/>
              <a:t>роботодавця</a:t>
            </a:r>
            <a:r>
              <a:rPr lang="ru-RU" sz="2000" dirty="0"/>
              <a:t> та </a:t>
            </a:r>
            <a:r>
              <a:rPr lang="ru-RU" sz="2000" dirty="0" err="1"/>
              <a:t>працівників</a:t>
            </a:r>
            <a:r>
              <a:rPr lang="ru-RU" sz="2000" dirty="0"/>
              <a:t> конкретного </a:t>
            </a:r>
            <a:r>
              <a:rPr lang="ru-RU" sz="2000" dirty="0" err="1"/>
              <a:t>підприємства</a:t>
            </a:r>
            <a:r>
              <a:rPr lang="ru-RU" sz="2000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719"/>
            <a:ext cx="104360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4644"/>
            <a:ext cx="114166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1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496944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галузях</a:t>
            </a:r>
            <a:r>
              <a:rPr lang="ru-RU" sz="2400" dirty="0"/>
              <a:t> народного </a:t>
            </a:r>
            <a:r>
              <a:rPr lang="ru-RU" sz="2400" dirty="0" err="1"/>
              <a:t>господарства</a:t>
            </a:r>
            <a:r>
              <a:rPr lang="ru-RU" sz="2400" dirty="0"/>
              <a:t> для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категорій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</a:t>
            </a:r>
            <a:r>
              <a:rPr lang="ru-RU" sz="2400" dirty="0" err="1"/>
              <a:t>діють</a:t>
            </a:r>
            <a:r>
              <a:rPr lang="ru-RU" sz="2400" dirty="0"/>
              <a:t> </a:t>
            </a:r>
            <a:r>
              <a:rPr lang="ru-RU" sz="2400" dirty="0" err="1"/>
              <a:t>статути</a:t>
            </a:r>
            <a:r>
              <a:rPr lang="ru-RU" sz="2400" dirty="0"/>
              <a:t> і </a:t>
            </a:r>
            <a:r>
              <a:rPr lang="ru-RU" sz="2400" dirty="0" err="1"/>
              <a:t>положення</a:t>
            </a:r>
            <a:r>
              <a:rPr lang="ru-RU" sz="2400" dirty="0"/>
              <a:t> про </a:t>
            </a:r>
            <a:r>
              <a:rPr lang="ru-RU" sz="2400" dirty="0" err="1"/>
              <a:t>дисципліну</a:t>
            </a:r>
            <a:r>
              <a:rPr lang="ru-RU" sz="2400" dirty="0"/>
              <a:t>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99992" y="1532985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1990185"/>
            <a:ext cx="8496944" cy="15696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Необхідність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спеціальних</a:t>
            </a:r>
            <a:r>
              <a:rPr lang="ru-RU" sz="2400" dirty="0"/>
              <a:t> </a:t>
            </a:r>
            <a:r>
              <a:rPr lang="ru-RU" sz="2400" dirty="0" err="1"/>
              <a:t>актів</a:t>
            </a:r>
            <a:r>
              <a:rPr lang="ru-RU" sz="2400" dirty="0"/>
              <a:t> </a:t>
            </a:r>
            <a:r>
              <a:rPr lang="ru-RU" sz="2400" dirty="0" err="1"/>
              <a:t>зумовлена</a:t>
            </a:r>
            <a:r>
              <a:rPr lang="ru-RU" sz="2400" dirty="0"/>
              <a:t> </a:t>
            </a:r>
            <a:r>
              <a:rPr lang="ru-RU" sz="2400" dirty="0" err="1"/>
              <a:t>особливістю</a:t>
            </a:r>
            <a:r>
              <a:rPr lang="ru-RU" sz="2400" dirty="0"/>
              <a:t> </a:t>
            </a:r>
            <a:r>
              <a:rPr lang="ru-RU" sz="2400" dirty="0" err="1"/>
              <a:t>змісту</a:t>
            </a:r>
            <a:r>
              <a:rPr lang="ru-RU" sz="2400" dirty="0"/>
              <a:t> </a:t>
            </a:r>
            <a:r>
              <a:rPr lang="ru-RU" sz="2400" dirty="0" err="1"/>
              <a:t>обов’язків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, складу </a:t>
            </a:r>
            <a:r>
              <a:rPr lang="ru-RU" sz="2400" dirty="0" err="1"/>
              <a:t>дисциплінарного</a:t>
            </a:r>
            <a:r>
              <a:rPr lang="ru-RU" sz="2400" dirty="0"/>
              <a:t> </a:t>
            </a:r>
            <a:r>
              <a:rPr lang="ru-RU" sz="2400" dirty="0" err="1"/>
              <a:t>правопорушення</a:t>
            </a:r>
            <a:r>
              <a:rPr lang="ru-RU" sz="2400" dirty="0"/>
              <a:t> та </a:t>
            </a:r>
            <a:r>
              <a:rPr lang="ru-RU" sz="2400" dirty="0" err="1"/>
              <a:t>дисциплінарних</a:t>
            </a:r>
            <a:r>
              <a:rPr lang="ru-RU" sz="2400" dirty="0"/>
              <a:t> </a:t>
            </a:r>
            <a:r>
              <a:rPr lang="ru-RU" sz="2400" dirty="0" err="1"/>
              <a:t>стягнень</a:t>
            </a:r>
            <a:r>
              <a:rPr lang="ru-RU" sz="2400" dirty="0"/>
              <a:t>.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57251" y="3557955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536" y="4052046"/>
            <a:ext cx="8496944" cy="15696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КзпП</a:t>
            </a:r>
            <a:r>
              <a:rPr lang="ru-RU" sz="2400" dirty="0"/>
              <a:t> не </a:t>
            </a:r>
            <a:r>
              <a:rPr lang="ru-RU" sz="2400" dirty="0" err="1"/>
              <a:t>конкретизує</a:t>
            </a:r>
            <a:r>
              <a:rPr lang="ru-RU" sz="2400" dirty="0"/>
              <a:t> </a:t>
            </a:r>
            <a:r>
              <a:rPr lang="ru-RU" sz="2400" dirty="0" err="1"/>
              <a:t>перелік</a:t>
            </a:r>
            <a:r>
              <a:rPr lang="ru-RU" sz="2400" dirty="0"/>
              <a:t> </a:t>
            </a:r>
            <a:r>
              <a:rPr lang="ru-RU" sz="2400" dirty="0" err="1"/>
              <a:t>галузей</a:t>
            </a:r>
            <a:r>
              <a:rPr lang="ru-RU" sz="2400" dirty="0"/>
              <a:t>, в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діяти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статути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та не </a:t>
            </a:r>
            <a:r>
              <a:rPr lang="ru-RU" sz="2400" dirty="0" err="1"/>
              <a:t>визначає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суб’єктів</a:t>
            </a:r>
            <a:r>
              <a:rPr lang="ru-RU" sz="2400" dirty="0"/>
              <a:t>, на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поширюються</a:t>
            </a:r>
            <a:r>
              <a:rPr lang="ru-RU" sz="2400" dirty="0"/>
              <a:t> </a:t>
            </a:r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dirty="0" err="1"/>
              <a:t>норми</a:t>
            </a:r>
            <a:r>
              <a:rPr lang="ru-RU" sz="2400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5744368"/>
            <a:ext cx="205172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8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14" y="188640"/>
            <a:ext cx="8928992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Особливістю</a:t>
            </a:r>
            <a:r>
              <a:rPr lang="ru-RU" sz="2000" dirty="0"/>
              <a:t> </a:t>
            </a:r>
            <a:r>
              <a:rPr lang="ru-RU" sz="2000" dirty="0" err="1"/>
              <a:t>статутів</a:t>
            </a:r>
            <a:r>
              <a:rPr lang="ru-RU" sz="2000" dirty="0"/>
              <a:t> і  </a:t>
            </a:r>
            <a:r>
              <a:rPr lang="ru-RU" sz="2000" dirty="0" err="1"/>
              <a:t>положень</a:t>
            </a:r>
            <a:r>
              <a:rPr lang="ru-RU" sz="2000" dirty="0"/>
              <a:t> про </a:t>
            </a:r>
            <a:r>
              <a:rPr lang="ru-RU" sz="2000" dirty="0" err="1"/>
              <a:t>дисципліну</a:t>
            </a:r>
            <a:r>
              <a:rPr lang="ru-RU" sz="2000" dirty="0"/>
              <a:t> є те, </a:t>
            </a:r>
            <a:r>
              <a:rPr lang="ru-RU" sz="2000" dirty="0" err="1"/>
              <a:t>що</a:t>
            </a:r>
            <a:r>
              <a:rPr lang="ru-RU" sz="2000" dirty="0"/>
              <a:t> вони </a:t>
            </a:r>
            <a:r>
              <a:rPr lang="ru-RU" sz="2000" dirty="0" err="1"/>
              <a:t>поширюються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на </a:t>
            </a:r>
            <a:r>
              <a:rPr lang="ru-RU" sz="2000" dirty="0" err="1"/>
              <a:t>певні</a:t>
            </a:r>
            <a:r>
              <a:rPr lang="ru-RU" sz="2000" dirty="0"/>
              <a:t>, </a:t>
            </a:r>
            <a:r>
              <a:rPr lang="ru-RU" sz="2000" dirty="0" err="1"/>
              <a:t>зазначені</a:t>
            </a:r>
            <a:r>
              <a:rPr lang="ru-RU" sz="2000" dirty="0"/>
              <a:t> </a:t>
            </a:r>
            <a:r>
              <a:rPr lang="ru-RU" sz="2000" dirty="0" err="1"/>
              <a:t>категорії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відповідної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64139" y="1204303"/>
            <a:ext cx="6065" cy="3524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643" y="1556792"/>
            <a:ext cx="8928992" cy="16312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Напр., </a:t>
            </a:r>
            <a:r>
              <a:rPr lang="ru-RU" sz="2000" dirty="0" err="1"/>
              <a:t>Положення</a:t>
            </a:r>
            <a:r>
              <a:rPr lang="ru-RU" sz="2000" dirty="0"/>
              <a:t> про </a:t>
            </a:r>
            <a:r>
              <a:rPr lang="ru-RU" sz="2000" dirty="0" err="1"/>
              <a:t>дисципліну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залізничного</a:t>
            </a:r>
            <a:r>
              <a:rPr lang="ru-RU" sz="2000" dirty="0"/>
              <a:t> транспорту </a:t>
            </a:r>
            <a:r>
              <a:rPr lang="ru-RU" sz="2000" dirty="0" err="1"/>
              <a:t>діє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стосовно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рух</a:t>
            </a:r>
            <a:r>
              <a:rPr lang="ru-RU" sz="2000" dirty="0"/>
              <a:t> транспорту, і не </a:t>
            </a:r>
            <a:r>
              <a:rPr lang="ru-RU" sz="2000" dirty="0" err="1"/>
              <a:t>поширюється</a:t>
            </a:r>
            <a:r>
              <a:rPr lang="ru-RU" sz="2000" dirty="0"/>
              <a:t> на </a:t>
            </a:r>
            <a:r>
              <a:rPr lang="ru-RU" sz="2000" dirty="0" err="1"/>
              <a:t>працівників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обслуговування</a:t>
            </a:r>
            <a:r>
              <a:rPr lang="ru-RU" sz="2000" dirty="0"/>
              <a:t> (</a:t>
            </a:r>
            <a:r>
              <a:rPr lang="ru-RU" sz="2000" dirty="0" err="1"/>
              <a:t>працівники</a:t>
            </a:r>
            <a:r>
              <a:rPr lang="ru-RU" sz="2000" dirty="0"/>
              <a:t> </a:t>
            </a:r>
            <a:r>
              <a:rPr lang="ru-RU" sz="2000" dirty="0" err="1"/>
              <a:t>побутового</a:t>
            </a:r>
            <a:r>
              <a:rPr lang="ru-RU" sz="2000" dirty="0"/>
              <a:t> </a:t>
            </a:r>
            <a:r>
              <a:rPr lang="ru-RU" sz="2000" dirty="0" err="1"/>
              <a:t>обслуговування</a:t>
            </a:r>
            <a:r>
              <a:rPr lang="ru-RU" sz="2000" dirty="0"/>
              <a:t>, служб </a:t>
            </a:r>
            <a:r>
              <a:rPr lang="ru-RU" sz="2000" dirty="0" err="1"/>
              <a:t>постачання</a:t>
            </a:r>
            <a:r>
              <a:rPr lang="ru-RU" sz="2000" dirty="0"/>
              <a:t>, </a:t>
            </a:r>
            <a:r>
              <a:rPr lang="ru-RU" sz="2000" dirty="0" err="1"/>
              <a:t>дослідних</a:t>
            </a:r>
            <a:r>
              <a:rPr lang="ru-RU" sz="2000" dirty="0"/>
              <a:t> і </a:t>
            </a:r>
            <a:r>
              <a:rPr lang="ru-RU" sz="2000" dirty="0" err="1"/>
              <a:t>конструкторських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).</a:t>
            </a:r>
          </a:p>
        </p:txBody>
      </p:sp>
      <p:cxnSp>
        <p:nvCxnSpPr>
          <p:cNvPr id="10" name="Прямая со стрелкой 9"/>
          <p:cNvCxnSpPr>
            <a:stCxn id="8" idx="2"/>
          </p:cNvCxnSpPr>
          <p:nvPr/>
        </p:nvCxnSpPr>
        <p:spPr>
          <a:xfrm>
            <a:off x="4564139" y="3188008"/>
            <a:ext cx="0" cy="31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1772" y="3501008"/>
            <a:ext cx="8916863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статутів</a:t>
            </a:r>
            <a:r>
              <a:rPr lang="ru-RU" sz="2000" dirty="0"/>
              <a:t> і </a:t>
            </a:r>
            <a:r>
              <a:rPr lang="ru-RU" sz="2000" dirty="0" err="1"/>
              <a:t>положень</a:t>
            </a:r>
            <a:r>
              <a:rPr lang="ru-RU" sz="2000" dirty="0"/>
              <a:t> про </a:t>
            </a:r>
            <a:r>
              <a:rPr lang="ru-RU" sz="2000" dirty="0" err="1"/>
              <a:t>дисципліну</a:t>
            </a:r>
            <a:r>
              <a:rPr lang="ru-RU" sz="2000" dirty="0"/>
              <a:t> не </a:t>
            </a:r>
            <a:r>
              <a:rPr lang="ru-RU" sz="2000" dirty="0" err="1"/>
              <a:t>виключає</a:t>
            </a:r>
            <a:r>
              <a:rPr lang="ru-RU" sz="2000" dirty="0"/>
              <a:t> </a:t>
            </a:r>
            <a:r>
              <a:rPr lang="ru-RU" sz="2000" dirty="0" err="1"/>
              <a:t>прийняття</a:t>
            </a:r>
            <a:r>
              <a:rPr lang="ru-RU" sz="2000" dirty="0"/>
              <a:t> в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організаціях</a:t>
            </a:r>
            <a:r>
              <a:rPr lang="ru-RU" sz="2000" dirty="0"/>
              <a:t> правил </a:t>
            </a:r>
            <a:r>
              <a:rPr lang="ru-RU" sz="2000" dirty="0" err="1"/>
              <a:t>внутрішнього</a:t>
            </a:r>
            <a:r>
              <a:rPr lang="ru-RU" sz="2000" dirty="0"/>
              <a:t> трудового </a:t>
            </a:r>
            <a:r>
              <a:rPr lang="ru-RU" sz="2000" dirty="0" err="1"/>
              <a:t>розпорядку</a:t>
            </a:r>
            <a:r>
              <a:rPr lang="ru-RU" sz="2000" dirty="0"/>
              <a:t> 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врегульовують</a:t>
            </a:r>
            <a:r>
              <a:rPr lang="ru-RU" sz="2000" dirty="0"/>
              <a:t> не </a:t>
            </a:r>
            <a:r>
              <a:rPr lang="ru-RU" sz="2000" dirty="0" err="1"/>
              <a:t>передбачені</a:t>
            </a:r>
            <a:r>
              <a:rPr lang="ru-RU" sz="2000" dirty="0"/>
              <a:t> в </a:t>
            </a:r>
            <a:r>
              <a:rPr lang="ru-RU" sz="2000" dirty="0" err="1"/>
              <a:t>названих</a:t>
            </a:r>
            <a:r>
              <a:rPr lang="ru-RU" sz="2000" dirty="0"/>
              <a:t> актах </a:t>
            </a:r>
            <a:r>
              <a:rPr lang="ru-RU" sz="2000" dirty="0" err="1"/>
              <a:t>питання</a:t>
            </a:r>
            <a:endParaRPr lang="ru-RU" sz="2000" dirty="0"/>
          </a:p>
        </p:txBody>
      </p:sp>
      <p:cxnSp>
        <p:nvCxnSpPr>
          <p:cNvPr id="29" name="Прямая со стрелкой 28"/>
          <p:cNvCxnSpPr>
            <a:stCxn id="27" idx="2"/>
          </p:cNvCxnSpPr>
          <p:nvPr/>
        </p:nvCxnSpPr>
        <p:spPr>
          <a:xfrm>
            <a:off x="4570204" y="4516671"/>
            <a:ext cx="0" cy="3691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9131" y="4885772"/>
            <a:ext cx="8940095" cy="132343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Зокрема</a:t>
            </a:r>
            <a:r>
              <a:rPr lang="ru-RU" sz="2000" dirty="0"/>
              <a:t>, п.3 </a:t>
            </a:r>
            <a:r>
              <a:rPr lang="ru-RU" sz="2000" dirty="0" err="1"/>
              <a:t>Положення</a:t>
            </a:r>
            <a:r>
              <a:rPr lang="ru-RU" sz="2000" dirty="0"/>
              <a:t> про </a:t>
            </a:r>
            <a:r>
              <a:rPr lang="ru-RU" sz="2000" dirty="0" err="1"/>
              <a:t>дисципліну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залізничного</a:t>
            </a:r>
            <a:r>
              <a:rPr lang="ru-RU" sz="2000" dirty="0"/>
              <a:t> транспорту </a:t>
            </a:r>
            <a:r>
              <a:rPr lang="ru-RU" sz="2000" dirty="0" err="1"/>
              <a:t>передбачає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кожний</a:t>
            </a:r>
            <a:r>
              <a:rPr lang="ru-RU" sz="2000" dirty="0"/>
              <a:t> </a:t>
            </a:r>
            <a:r>
              <a:rPr lang="ru-RU" sz="2000" dirty="0" err="1"/>
              <a:t>працівник</a:t>
            </a:r>
            <a:r>
              <a:rPr lang="ru-RU" sz="2000" dirty="0"/>
              <a:t>, на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поширюється</a:t>
            </a:r>
            <a:r>
              <a:rPr lang="ru-RU" sz="2000" dirty="0"/>
              <a:t> </a:t>
            </a:r>
            <a:r>
              <a:rPr lang="ru-RU" sz="2000" dirty="0" err="1"/>
              <a:t>дія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, </a:t>
            </a:r>
            <a:r>
              <a:rPr lang="ru-RU" sz="2000" dirty="0" err="1"/>
              <a:t>зобов’язаний</a:t>
            </a:r>
            <a:r>
              <a:rPr lang="ru-RU" sz="2000" dirty="0"/>
              <a:t> </a:t>
            </a:r>
            <a:r>
              <a:rPr lang="ru-RU" sz="2000" dirty="0" err="1"/>
              <a:t>дотримуватися</a:t>
            </a:r>
            <a:r>
              <a:rPr lang="ru-RU" sz="2000" dirty="0"/>
              <a:t> правил </a:t>
            </a:r>
            <a:r>
              <a:rPr lang="ru-RU" sz="2000" dirty="0" err="1"/>
              <a:t>внутрішнього</a:t>
            </a:r>
            <a:r>
              <a:rPr lang="ru-RU" sz="2000" dirty="0"/>
              <a:t> трудового </a:t>
            </a:r>
            <a:r>
              <a:rPr lang="ru-RU" sz="2000" dirty="0" err="1"/>
              <a:t>розпорядку</a:t>
            </a:r>
            <a:r>
              <a:rPr lang="ru-RU" sz="2000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94437"/>
            <a:ext cx="1042987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/>
              <a:t>3.Система </a:t>
            </a:r>
            <a:r>
              <a:rPr lang="ru-RU" sz="3600" dirty="0" err="1"/>
              <a:t>заходів</a:t>
            </a:r>
            <a:r>
              <a:rPr lang="ru-RU" sz="3600" dirty="0"/>
              <a:t> </a:t>
            </a:r>
            <a:r>
              <a:rPr lang="ru-RU" sz="3600" dirty="0" err="1"/>
              <a:t>заохочення</a:t>
            </a:r>
            <a:r>
              <a:rPr lang="ru-RU" sz="3600" dirty="0"/>
              <a:t> </a:t>
            </a:r>
            <a:r>
              <a:rPr lang="ru-RU" sz="3600" dirty="0" err="1"/>
              <a:t>працівників</a:t>
            </a:r>
            <a:r>
              <a:rPr lang="ru-RU" sz="3600" dirty="0"/>
              <a:t> як </a:t>
            </a:r>
            <a:r>
              <a:rPr lang="ru-RU" sz="3600" dirty="0" err="1"/>
              <a:t>засіб</a:t>
            </a:r>
            <a:r>
              <a:rPr lang="ru-RU" sz="3600" dirty="0"/>
              <a:t> </a:t>
            </a:r>
            <a:r>
              <a:rPr lang="ru-RU" sz="3600" dirty="0" err="1"/>
              <a:t>забезпечення</a:t>
            </a:r>
            <a:r>
              <a:rPr lang="ru-RU" sz="3600" dirty="0"/>
              <a:t> </a:t>
            </a:r>
            <a:r>
              <a:rPr lang="ru-RU" sz="3600" dirty="0" err="1"/>
              <a:t>трудової</a:t>
            </a:r>
            <a:r>
              <a:rPr lang="ru-RU" sz="3600" dirty="0"/>
              <a:t> </a:t>
            </a:r>
            <a:r>
              <a:rPr lang="ru-RU" sz="3600" dirty="0" err="1"/>
              <a:t>дисципліни</a:t>
            </a:r>
            <a:r>
              <a:rPr lang="ru-RU" sz="36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9418" y="2204864"/>
            <a:ext cx="5760640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Одним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 </a:t>
            </a:r>
            <a:r>
              <a:rPr lang="ru-RU" sz="2800" dirty="0" err="1"/>
              <a:t>стимулювання</a:t>
            </a:r>
            <a:r>
              <a:rPr lang="ru-RU" sz="2800" dirty="0"/>
              <a:t> </a:t>
            </a:r>
            <a:r>
              <a:rPr lang="ru-RU" sz="2800" dirty="0" err="1"/>
              <a:t>праці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належну</a:t>
            </a:r>
            <a:r>
              <a:rPr lang="ru-RU" sz="2800" dirty="0"/>
              <a:t> </a:t>
            </a:r>
            <a:r>
              <a:rPr lang="ru-RU" sz="2800" dirty="0" err="1"/>
              <a:t>трудову</a:t>
            </a:r>
            <a:r>
              <a:rPr lang="ru-RU" sz="2800" dirty="0"/>
              <a:t> </a:t>
            </a:r>
            <a:r>
              <a:rPr lang="ru-RU" sz="2800" dirty="0" err="1" smtClean="0"/>
              <a:t>дисципліну</a:t>
            </a:r>
            <a:r>
              <a:rPr lang="ru-RU" sz="2800" dirty="0" smtClean="0"/>
              <a:t> є </a:t>
            </a:r>
            <a:endParaRPr lang="ru-RU" sz="2800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115616" y="2708920"/>
            <a:ext cx="792088" cy="1656184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3735726"/>
            <a:ext cx="4248472" cy="113343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err="1"/>
              <a:t>заохочення</a:t>
            </a:r>
            <a:r>
              <a:rPr lang="ru-RU" sz="3200" dirty="0"/>
              <a:t> </a:t>
            </a:r>
            <a:r>
              <a:rPr lang="ru-RU" sz="3200" dirty="0" err="1"/>
              <a:t>працівників</a:t>
            </a:r>
            <a:r>
              <a:rPr lang="ru-RU" sz="3200" dirty="0"/>
              <a:t> </a:t>
            </a:r>
          </a:p>
        </p:txBody>
      </p:sp>
      <p:cxnSp>
        <p:nvCxnSpPr>
          <p:cNvPr id="8" name="Соединительная линия уступом 7"/>
          <p:cNvCxnSpPr>
            <a:stCxn id="6" idx="4"/>
          </p:cNvCxnSpPr>
          <p:nvPr/>
        </p:nvCxnSpPr>
        <p:spPr>
          <a:xfrm rot="16200000" flipH="1">
            <a:off x="4109374" y="5007750"/>
            <a:ext cx="457200" cy="18002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01914" y="5369543"/>
            <a:ext cx="5868144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форма </a:t>
            </a:r>
            <a:r>
              <a:rPr lang="ru-RU" sz="2400" dirty="0" err="1"/>
              <a:t>позитивної</a:t>
            </a:r>
            <a:r>
              <a:rPr lang="ru-RU" sz="2400" dirty="0"/>
              <a:t> </a:t>
            </a:r>
            <a:r>
              <a:rPr lang="ru-RU" sz="2400" dirty="0" err="1"/>
              <a:t>оцінки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 </a:t>
            </a:r>
            <a:r>
              <a:rPr lang="ru-RU" sz="2400" dirty="0" err="1"/>
              <a:t>працівника</a:t>
            </a:r>
            <a:r>
              <a:rPr lang="ru-RU" sz="2400" dirty="0"/>
              <a:t> у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ним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трудової</a:t>
            </a:r>
            <a:r>
              <a:rPr lang="ru-RU" sz="2400" dirty="0"/>
              <a:t> </a:t>
            </a:r>
            <a:r>
              <a:rPr lang="ru-RU" sz="2400" dirty="0" err="1"/>
              <a:t>функції</a:t>
            </a:r>
            <a:r>
              <a:rPr lang="ru-RU" sz="24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" y="5730875"/>
            <a:ext cx="12448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585163"/>
            <a:ext cx="1187624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8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0"/>
            <a:ext cx="169168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340768"/>
            <a:ext cx="8424936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За </a:t>
            </a:r>
            <a:r>
              <a:rPr lang="ru-RU" sz="2400" dirty="0" err="1"/>
              <a:t>чинним</a:t>
            </a:r>
            <a:r>
              <a:rPr lang="ru-RU" sz="2400" dirty="0"/>
              <a:t> </a:t>
            </a:r>
            <a:r>
              <a:rPr lang="ru-RU" sz="2400" dirty="0" err="1"/>
              <a:t>трудовим</a:t>
            </a:r>
            <a:r>
              <a:rPr lang="ru-RU" sz="2400" dirty="0"/>
              <a:t> </a:t>
            </a:r>
            <a:r>
              <a:rPr lang="ru-RU" sz="2400" dirty="0" err="1"/>
              <a:t>законодавством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заохочень</a:t>
            </a:r>
            <a:r>
              <a:rPr lang="ru-RU" sz="2400" dirty="0"/>
              <a:t>, </a:t>
            </a:r>
            <a:r>
              <a:rPr lang="ru-RU" sz="2400" dirty="0" err="1"/>
              <a:t>підстави</a:t>
            </a:r>
            <a:r>
              <a:rPr lang="ru-RU" sz="2400" dirty="0"/>
              <a:t> та порядок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є предметом локального правового </a:t>
            </a:r>
            <a:r>
              <a:rPr lang="ru-RU" sz="2400" dirty="0" err="1"/>
              <a:t>регулювання</a:t>
            </a:r>
            <a:r>
              <a:rPr lang="ru-RU" sz="2400" dirty="0"/>
              <a:t>. </a:t>
            </a: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4535996" y="2541097"/>
            <a:ext cx="0" cy="457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3064665"/>
            <a:ext cx="8424936" cy="15696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Відповідно</a:t>
            </a:r>
            <a:r>
              <a:rPr lang="ru-RU" sz="2400" dirty="0"/>
              <a:t> до ст. 143 </a:t>
            </a:r>
            <a:r>
              <a:rPr lang="ru-RU" sz="2400" dirty="0" err="1"/>
              <a:t>КзпП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до </a:t>
            </a:r>
            <a:r>
              <a:rPr lang="ru-RU" sz="2400" dirty="0" err="1"/>
              <a:t>працівників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, </a:t>
            </a:r>
            <a:r>
              <a:rPr lang="ru-RU" sz="2400" dirty="0" err="1"/>
              <a:t>установ</a:t>
            </a:r>
            <a:r>
              <a:rPr lang="ru-RU" sz="2400" dirty="0"/>
              <a:t>, </a:t>
            </a:r>
            <a:r>
              <a:rPr lang="ru-RU" sz="2400" dirty="0" err="1"/>
              <a:t>організацій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застосовуватися</a:t>
            </a:r>
            <a:r>
              <a:rPr lang="ru-RU" sz="2400" dirty="0"/>
              <a:t> будь-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заохочення</a:t>
            </a:r>
            <a:r>
              <a:rPr lang="ru-RU" sz="2400" dirty="0"/>
              <a:t>, </a:t>
            </a:r>
            <a:r>
              <a:rPr lang="ru-RU" sz="2400" dirty="0" err="1"/>
              <a:t>передбачені</a:t>
            </a:r>
            <a:r>
              <a:rPr lang="ru-RU" sz="2400" dirty="0"/>
              <a:t> в правилах </a:t>
            </a:r>
            <a:r>
              <a:rPr lang="ru-RU" sz="2400" dirty="0" err="1"/>
              <a:t>внутрішнього</a:t>
            </a:r>
            <a:r>
              <a:rPr lang="ru-RU" sz="2400" dirty="0"/>
              <a:t> трудового </a:t>
            </a:r>
            <a:r>
              <a:rPr lang="ru-RU" sz="2400" dirty="0" err="1"/>
              <a:t>розпорядку</a:t>
            </a:r>
            <a:r>
              <a:rPr lang="ru-RU" sz="2400" dirty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5085184"/>
            <a:ext cx="4680520" cy="18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1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"/>
            <a:ext cx="1695450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441" y="1054226"/>
            <a:ext cx="8712968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Згідно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ст. 144 </a:t>
            </a:r>
            <a:r>
              <a:rPr lang="ru-RU" sz="2000" dirty="0" err="1"/>
              <a:t>КЗпП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заохочення</a:t>
            </a:r>
            <a:r>
              <a:rPr lang="ru-RU" sz="2000" dirty="0"/>
              <a:t> </a:t>
            </a:r>
            <a:r>
              <a:rPr lang="ru-RU" sz="2000" dirty="0" err="1"/>
              <a:t>застосовуються</a:t>
            </a:r>
            <a:r>
              <a:rPr lang="ru-RU" sz="2000" dirty="0"/>
              <a:t> </a:t>
            </a:r>
            <a:r>
              <a:rPr lang="ru-RU" sz="2000" dirty="0" err="1"/>
              <a:t>власником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уповноваженим</a:t>
            </a:r>
            <a:r>
              <a:rPr lang="ru-RU" sz="2000" dirty="0"/>
              <a:t> ним органом </a:t>
            </a:r>
            <a:r>
              <a:rPr lang="ru-RU" sz="2000" dirty="0" err="1"/>
              <a:t>спільно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за </a:t>
            </a:r>
            <a:r>
              <a:rPr lang="ru-RU" sz="2000" dirty="0" err="1"/>
              <a:t>погодженням</a:t>
            </a:r>
            <a:r>
              <a:rPr lang="ru-RU" sz="2000" dirty="0"/>
              <a:t> з </a:t>
            </a:r>
            <a:r>
              <a:rPr lang="ru-RU" sz="2000" dirty="0" err="1"/>
              <a:t>профспілковим</a:t>
            </a:r>
            <a:r>
              <a:rPr lang="ru-RU" sz="2000" dirty="0"/>
              <a:t> </a:t>
            </a:r>
            <a:r>
              <a:rPr lang="ru-RU" sz="2000" dirty="0" err="1"/>
              <a:t>комітетом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, установи, </a:t>
            </a:r>
            <a:r>
              <a:rPr lang="ru-RU" sz="2000" dirty="0" err="1"/>
              <a:t>організації</a:t>
            </a:r>
            <a:r>
              <a:rPr lang="ru-RU" sz="2000" dirty="0"/>
              <a:t>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75597" y="2069889"/>
            <a:ext cx="0" cy="373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441" y="2432364"/>
            <a:ext cx="8712968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законодавстві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обмежень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заохочень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одночасно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застосувати</a:t>
            </a:r>
            <a:r>
              <a:rPr lang="ru-RU" sz="2000" dirty="0"/>
              <a:t> до </a:t>
            </a:r>
            <a:r>
              <a:rPr lang="ru-RU" sz="2000" dirty="0" err="1"/>
              <a:t>працівника</a:t>
            </a:r>
            <a:r>
              <a:rPr lang="ru-RU" sz="20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441" y="3539976"/>
            <a:ext cx="8688952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Заохочення</a:t>
            </a:r>
            <a:r>
              <a:rPr lang="ru-RU" sz="2000" dirty="0"/>
              <a:t> </a:t>
            </a:r>
            <a:r>
              <a:rPr lang="ru-RU" sz="2000" dirty="0" err="1"/>
              <a:t>оголошуються</a:t>
            </a:r>
            <a:r>
              <a:rPr lang="ru-RU" sz="2000" dirty="0"/>
              <a:t> наказом (</a:t>
            </a:r>
            <a:r>
              <a:rPr lang="ru-RU" sz="2000" dirty="0" err="1"/>
              <a:t>розпорядженням</a:t>
            </a:r>
            <a:r>
              <a:rPr lang="ru-RU" sz="2000" dirty="0"/>
              <a:t>) </a:t>
            </a:r>
            <a:r>
              <a:rPr lang="ru-RU" sz="2000" dirty="0" err="1"/>
              <a:t>власника</a:t>
            </a:r>
            <a:r>
              <a:rPr lang="ru-RU" sz="2000" dirty="0"/>
              <a:t>, </a:t>
            </a:r>
            <a:r>
              <a:rPr lang="ru-RU" sz="2000" dirty="0" err="1"/>
              <a:t>доводяться</a:t>
            </a:r>
            <a:r>
              <a:rPr lang="ru-RU" sz="2000" dirty="0"/>
              <a:t> до </a:t>
            </a:r>
            <a:r>
              <a:rPr lang="ru-RU" sz="2000" dirty="0" err="1"/>
              <a:t>відома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трудового </a:t>
            </a:r>
            <a:r>
              <a:rPr lang="ru-RU" sz="2000" dirty="0" err="1"/>
              <a:t>колективу</a:t>
            </a:r>
            <a:r>
              <a:rPr lang="ru-RU" sz="2000" dirty="0"/>
              <a:t> (в </a:t>
            </a:r>
            <a:r>
              <a:rPr lang="ru-RU" sz="2000" dirty="0" err="1"/>
              <a:t>урочистій</a:t>
            </a:r>
            <a:r>
              <a:rPr lang="ru-RU" sz="2000" dirty="0"/>
              <a:t> </a:t>
            </a:r>
            <a:r>
              <a:rPr lang="ru-RU" sz="2000" dirty="0" err="1"/>
              <a:t>обстановці</a:t>
            </a:r>
            <a:r>
              <a:rPr lang="ru-RU" sz="2000" dirty="0"/>
              <a:t>) і </a:t>
            </a:r>
            <a:r>
              <a:rPr lang="ru-RU" sz="2000" dirty="0" err="1"/>
              <a:t>заносяться</a:t>
            </a:r>
            <a:r>
              <a:rPr lang="ru-RU" sz="2000" dirty="0"/>
              <a:t> до </a:t>
            </a:r>
            <a:r>
              <a:rPr lang="ru-RU" sz="2000" dirty="0" err="1"/>
              <a:t>трудової</a:t>
            </a:r>
            <a:r>
              <a:rPr lang="ru-RU" sz="2000" dirty="0"/>
              <a:t> книжки </a:t>
            </a:r>
            <a:r>
              <a:rPr lang="ru-RU" sz="2000" dirty="0" err="1"/>
              <a:t>працівника</a:t>
            </a:r>
            <a:r>
              <a:rPr lang="ru-RU" sz="2000" dirty="0"/>
              <a:t>.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60271" y="3140250"/>
            <a:ext cx="0" cy="3997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457" y="5012839"/>
            <a:ext cx="8688952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дисциплінарного</a:t>
            </a:r>
            <a:r>
              <a:rPr lang="ru-RU" sz="2000" dirty="0"/>
              <a:t> </a:t>
            </a:r>
            <a:r>
              <a:rPr lang="ru-RU" sz="2000" dirty="0" err="1"/>
              <a:t>стягнення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/>
              <a:t>заохочення</a:t>
            </a:r>
            <a:r>
              <a:rPr lang="ru-RU" sz="2000" dirty="0"/>
              <a:t> до </a:t>
            </a:r>
            <a:r>
              <a:rPr lang="ru-RU" sz="2000" dirty="0" err="1"/>
              <a:t>працівника</a:t>
            </a:r>
            <a:r>
              <a:rPr lang="ru-RU" sz="2000" dirty="0"/>
              <a:t> не </a:t>
            </a:r>
            <a:r>
              <a:rPr lang="ru-RU" sz="2000" dirty="0" err="1"/>
              <a:t>застосовуються</a:t>
            </a:r>
            <a:r>
              <a:rPr lang="ru-RU" sz="2000" dirty="0"/>
              <a:t>. 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560271" y="4555639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9457" y="6099393"/>
            <a:ext cx="8688951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Своєрідним</a:t>
            </a:r>
            <a:r>
              <a:rPr lang="ru-RU" sz="2000" dirty="0"/>
              <a:t> </a:t>
            </a:r>
            <a:r>
              <a:rPr lang="ru-RU" sz="2000" dirty="0" err="1"/>
              <a:t>засобом</a:t>
            </a:r>
            <a:r>
              <a:rPr lang="ru-RU" sz="2000" dirty="0"/>
              <a:t> </a:t>
            </a:r>
            <a:r>
              <a:rPr lang="ru-RU" sz="2000" dirty="0" err="1"/>
              <a:t>заохочення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дострокове</a:t>
            </a:r>
            <a:r>
              <a:rPr lang="ru-RU" sz="2000" dirty="0"/>
              <a:t> </a:t>
            </a:r>
            <a:r>
              <a:rPr lang="ru-RU" sz="2000" dirty="0" err="1"/>
              <a:t>зняття</a:t>
            </a:r>
            <a:r>
              <a:rPr lang="ru-RU" sz="2000" dirty="0"/>
              <a:t> з </a:t>
            </a:r>
            <a:r>
              <a:rPr lang="ru-RU" sz="2000" dirty="0" err="1"/>
              <a:t>працівника</a:t>
            </a:r>
            <a:r>
              <a:rPr lang="ru-RU" sz="2000" dirty="0"/>
              <a:t> </a:t>
            </a:r>
            <a:r>
              <a:rPr lang="ru-RU" sz="2000" dirty="0" err="1"/>
              <a:t>дисциплінарного</a:t>
            </a:r>
            <a:r>
              <a:rPr lang="ru-RU" sz="2000" dirty="0"/>
              <a:t> </a:t>
            </a:r>
            <a:r>
              <a:rPr lang="ru-RU" sz="2000" dirty="0" err="1"/>
              <a:t>стягнення</a:t>
            </a:r>
            <a:r>
              <a:rPr lang="ru-RU" sz="2000" dirty="0"/>
              <a:t>. 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535139" y="5720725"/>
            <a:ext cx="0" cy="3786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63688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5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4036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941974"/>
            <a:ext cx="5616624" cy="72008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Види</a:t>
            </a:r>
            <a:r>
              <a:rPr lang="ru-RU" sz="3200" dirty="0"/>
              <a:t> </a:t>
            </a:r>
            <a:r>
              <a:rPr lang="ru-RU" sz="3200" dirty="0" err="1"/>
              <a:t>заохочень</a:t>
            </a:r>
            <a:r>
              <a:rPr lang="ru-RU" sz="3200" dirty="0"/>
              <a:t>: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693637" y="2661616"/>
            <a:ext cx="484632" cy="64807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273899" y="2672916"/>
            <a:ext cx="484632" cy="64807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5844" y="3501007"/>
            <a:ext cx="2421980" cy="9541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моральні</a:t>
            </a:r>
            <a:r>
              <a:rPr lang="ru-RU" sz="2800" dirty="0"/>
              <a:t> та </a:t>
            </a:r>
            <a:r>
              <a:rPr lang="ru-RU" sz="2800" dirty="0" err="1"/>
              <a:t>матеріальні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10744" y="3501008"/>
            <a:ext cx="2607544" cy="9541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індивідуальні</a:t>
            </a:r>
            <a:r>
              <a:rPr lang="ru-RU" sz="2800" dirty="0"/>
              <a:t> та </a:t>
            </a:r>
            <a:r>
              <a:rPr lang="ru-RU" sz="2800" dirty="0" err="1" smtClean="0"/>
              <a:t>колективні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53712"/>
            <a:ext cx="4032447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43" y="34855"/>
            <a:ext cx="2381250" cy="123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6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04664"/>
            <a:ext cx="6120680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smtClean="0"/>
              <a:t>План: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352928" cy="3672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1. </a:t>
            </a:r>
            <a:r>
              <a:rPr lang="ru-RU" sz="2800" dirty="0" err="1"/>
              <a:t>Поняття</a:t>
            </a:r>
            <a:r>
              <a:rPr lang="ru-RU" sz="2800" dirty="0"/>
              <a:t> </a:t>
            </a:r>
            <a:r>
              <a:rPr lang="ru-RU" sz="2800" dirty="0" err="1"/>
              <a:t>трудової</a:t>
            </a:r>
            <a:r>
              <a:rPr lang="ru-RU" sz="2800" dirty="0"/>
              <a:t> </a:t>
            </a:r>
            <a:r>
              <a:rPr lang="ru-RU" sz="2800" dirty="0" err="1"/>
              <a:t>дисципліни</a:t>
            </a:r>
            <a:r>
              <a:rPr lang="ru-RU" sz="2800" dirty="0"/>
              <a:t> та </a:t>
            </a:r>
            <a:r>
              <a:rPr lang="ru-RU" sz="2800" dirty="0" err="1"/>
              <a:t>методи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забезпечення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r>
              <a:rPr lang="ru-RU" sz="2800" dirty="0"/>
              <a:t>2. </a:t>
            </a:r>
            <a:r>
              <a:rPr lang="ru-RU" sz="2800" dirty="0" err="1"/>
              <a:t>Внутрішній</a:t>
            </a:r>
            <a:r>
              <a:rPr lang="ru-RU" sz="2800" dirty="0"/>
              <a:t> </a:t>
            </a:r>
            <a:r>
              <a:rPr lang="ru-RU" sz="2800" dirty="0" err="1"/>
              <a:t>трудовий</a:t>
            </a:r>
            <a:r>
              <a:rPr lang="ru-RU" sz="2800" dirty="0"/>
              <a:t> </a:t>
            </a:r>
            <a:r>
              <a:rPr lang="ru-RU" sz="2800" dirty="0" err="1"/>
              <a:t>розпорядок</a:t>
            </a:r>
            <a:r>
              <a:rPr lang="ru-RU" sz="2800" dirty="0"/>
              <a:t> на </a:t>
            </a:r>
            <a:r>
              <a:rPr lang="ru-RU" sz="2800" dirty="0" err="1"/>
              <a:t>підприємствах</a:t>
            </a:r>
            <a:r>
              <a:rPr lang="ru-RU" sz="2800" dirty="0"/>
              <a:t>, в </a:t>
            </a:r>
            <a:r>
              <a:rPr lang="ru-RU" sz="2800" dirty="0" err="1"/>
              <a:t>установах</a:t>
            </a:r>
            <a:r>
              <a:rPr lang="ru-RU" sz="2800" dirty="0"/>
              <a:t>, </a:t>
            </a:r>
            <a:r>
              <a:rPr lang="ru-RU" sz="2800" dirty="0" err="1"/>
              <a:t>організаціях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r>
              <a:rPr lang="ru-RU" sz="2800" dirty="0"/>
              <a:t>3. Система </a:t>
            </a:r>
            <a:r>
              <a:rPr lang="ru-RU" sz="2800" dirty="0" err="1"/>
              <a:t>заходів</a:t>
            </a:r>
            <a:r>
              <a:rPr lang="ru-RU" sz="2800" dirty="0"/>
              <a:t> </a:t>
            </a:r>
            <a:r>
              <a:rPr lang="ru-RU" sz="2800" dirty="0" err="1"/>
              <a:t>заохочення</a:t>
            </a:r>
            <a:r>
              <a:rPr lang="ru-RU" sz="2800" dirty="0"/>
              <a:t> </a:t>
            </a:r>
            <a:r>
              <a:rPr lang="ru-RU" sz="2800" dirty="0" err="1"/>
              <a:t>працівників</a:t>
            </a:r>
            <a:r>
              <a:rPr lang="ru-RU" sz="2800" dirty="0"/>
              <a:t> як </a:t>
            </a:r>
            <a:r>
              <a:rPr lang="ru-RU" sz="2800" dirty="0" err="1"/>
              <a:t>засіб</a:t>
            </a:r>
            <a:r>
              <a:rPr lang="ru-RU" sz="2800" dirty="0"/>
              <a:t>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ru-RU" sz="2800" dirty="0" err="1"/>
              <a:t>трудової</a:t>
            </a:r>
            <a:r>
              <a:rPr lang="ru-RU" sz="2800" dirty="0"/>
              <a:t> </a:t>
            </a:r>
            <a:r>
              <a:rPr lang="ru-RU" sz="2800" dirty="0" err="1"/>
              <a:t>дисципліни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r>
              <a:rPr lang="ru-RU" sz="2800" dirty="0"/>
              <a:t>4. </a:t>
            </a:r>
            <a:r>
              <a:rPr lang="ru-RU" sz="2800" dirty="0" err="1"/>
              <a:t>Дисциплінарна</a:t>
            </a:r>
            <a:r>
              <a:rPr lang="ru-RU" sz="2800" dirty="0"/>
              <a:t> </a:t>
            </a:r>
            <a:r>
              <a:rPr lang="ru-RU" sz="2800" dirty="0" err="1"/>
              <a:t>відповідальність</a:t>
            </a:r>
            <a:r>
              <a:rPr lang="ru-RU" sz="2800" dirty="0"/>
              <a:t> </a:t>
            </a:r>
            <a:r>
              <a:rPr lang="ru-RU" sz="2800" dirty="0" err="1"/>
              <a:t>працівників</a:t>
            </a:r>
            <a:endParaRPr lang="ru-RU" sz="28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6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310"/>
            <a:ext cx="1625751" cy="12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0280" y="176941"/>
            <a:ext cx="4104456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 </a:t>
            </a:r>
            <a:r>
              <a:rPr lang="ru-RU" sz="2800" dirty="0" err="1" smtClean="0"/>
              <a:t>моральних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заохочень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088771" y="1103239"/>
            <a:ext cx="484632" cy="58431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1733075"/>
            <a:ext cx="7200799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належать </a:t>
            </a:r>
            <a:r>
              <a:rPr lang="ru-RU" sz="2400" dirty="0" err="1"/>
              <a:t>заохочення</a:t>
            </a:r>
            <a:r>
              <a:rPr lang="ru-RU" sz="2400" dirty="0"/>
              <a:t>, не </a:t>
            </a:r>
            <a:r>
              <a:rPr lang="ru-RU" sz="2400" dirty="0" err="1"/>
              <a:t>пов’язані</a:t>
            </a:r>
            <a:r>
              <a:rPr lang="ru-RU" sz="2400" dirty="0"/>
              <a:t> з </a:t>
            </a:r>
            <a:r>
              <a:rPr lang="ru-RU" sz="2400" dirty="0" err="1"/>
              <a:t>виплатою</a:t>
            </a:r>
            <a:r>
              <a:rPr lang="ru-RU" sz="2400" dirty="0"/>
              <a:t> грошей, </a:t>
            </a:r>
            <a:r>
              <a:rPr lang="ru-RU" sz="2400" dirty="0" err="1"/>
              <a:t>наданням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подарунків</a:t>
            </a:r>
            <a:r>
              <a:rPr lang="ru-RU" sz="2400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3787" y="2852936"/>
            <a:ext cx="7992888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Типовими</a:t>
            </a:r>
            <a:r>
              <a:rPr lang="ru-RU" sz="2400" dirty="0"/>
              <a:t> правилами </a:t>
            </a:r>
            <a:r>
              <a:rPr lang="ru-RU" sz="2400" dirty="0" err="1"/>
              <a:t>внутрішнього</a:t>
            </a:r>
            <a:r>
              <a:rPr lang="ru-RU" sz="2400" dirty="0"/>
              <a:t> трудового </a:t>
            </a:r>
            <a:r>
              <a:rPr lang="ru-RU" sz="2400" dirty="0" err="1"/>
              <a:t>розпорядку</a:t>
            </a:r>
            <a:r>
              <a:rPr lang="ru-RU" sz="2400" dirty="0"/>
              <a:t> </a:t>
            </a:r>
            <a:r>
              <a:rPr lang="ru-RU" sz="2400" dirty="0" err="1"/>
              <a:t>передбачено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моральних</a:t>
            </a:r>
            <a:r>
              <a:rPr lang="ru-RU" sz="2400" dirty="0"/>
              <a:t> </a:t>
            </a:r>
            <a:r>
              <a:rPr lang="ru-RU" sz="2400" dirty="0" err="1"/>
              <a:t>заохочень</a:t>
            </a:r>
            <a:r>
              <a:rPr lang="ru-RU" sz="2400" dirty="0"/>
              <a:t>: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892479" y="3629437"/>
            <a:ext cx="0" cy="33323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196675" y="3629438"/>
            <a:ext cx="6958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7784" y="4515766"/>
            <a:ext cx="4896544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оголошення</a:t>
            </a:r>
            <a:r>
              <a:rPr lang="ru-RU" sz="2000" dirty="0"/>
              <a:t> </a:t>
            </a:r>
            <a:r>
              <a:rPr lang="ru-RU" sz="2000" dirty="0" err="1"/>
              <a:t>подяки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642552" y="5073699"/>
            <a:ext cx="4896544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нагородження</a:t>
            </a:r>
            <a:r>
              <a:rPr lang="ru-RU" sz="2000" dirty="0"/>
              <a:t> </a:t>
            </a:r>
            <a:r>
              <a:rPr lang="ru-RU" sz="2000" dirty="0" err="1"/>
              <a:t>Почесною</a:t>
            </a:r>
            <a:r>
              <a:rPr lang="ru-RU" sz="2000" dirty="0"/>
              <a:t> грамотою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27783" y="5667710"/>
            <a:ext cx="4893543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занесення</a:t>
            </a:r>
            <a:r>
              <a:rPr lang="ru-RU" sz="2000" dirty="0"/>
              <a:t> до книги </a:t>
            </a:r>
            <a:r>
              <a:rPr lang="ru-RU" sz="2000" dirty="0" err="1"/>
              <a:t>пошани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6218697"/>
            <a:ext cx="4893543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err="1" smtClean="0"/>
              <a:t>занесення</a:t>
            </a:r>
            <a:r>
              <a:rPr lang="ru-RU" sz="2000" dirty="0" smtClean="0"/>
              <a:t> на </a:t>
            </a:r>
            <a:r>
              <a:rPr lang="ru-RU" sz="2000" dirty="0" err="1"/>
              <a:t>Дошку</a:t>
            </a:r>
            <a:r>
              <a:rPr lang="ru-RU" sz="2000" dirty="0"/>
              <a:t> </a:t>
            </a:r>
            <a:r>
              <a:rPr lang="ru-RU" sz="2000" dirty="0" err="1"/>
              <a:t>пошани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5" y="0"/>
            <a:ext cx="1161281" cy="13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7539099" y="4704735"/>
            <a:ext cx="1353380" cy="11086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Прямая со стрелкой 5119"/>
          <p:cNvCxnSpPr>
            <a:endCxn id="18" idx="3"/>
          </p:cNvCxnSpPr>
          <p:nvPr/>
        </p:nvCxnSpPr>
        <p:spPr>
          <a:xfrm flipH="1">
            <a:off x="7539096" y="5273754"/>
            <a:ext cx="1353383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Прямая со стрелкой 5125"/>
          <p:cNvCxnSpPr>
            <a:endCxn id="19" idx="3"/>
          </p:cNvCxnSpPr>
          <p:nvPr/>
        </p:nvCxnSpPr>
        <p:spPr>
          <a:xfrm flipH="1" flipV="1">
            <a:off x="7521326" y="5867765"/>
            <a:ext cx="1334302" cy="432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Прямая со стрелкой 5130"/>
          <p:cNvCxnSpPr>
            <a:endCxn id="20" idx="3"/>
          </p:cNvCxnSpPr>
          <p:nvPr/>
        </p:nvCxnSpPr>
        <p:spPr>
          <a:xfrm flipH="1">
            <a:off x="7521327" y="6418752"/>
            <a:ext cx="1334301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0"/>
            <a:ext cx="162718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1559694"/>
            <a:ext cx="864096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Локальні</a:t>
            </a:r>
            <a:r>
              <a:rPr lang="ru-RU" sz="2000" dirty="0"/>
              <a:t> </a:t>
            </a:r>
            <a:r>
              <a:rPr lang="ru-RU" sz="2000" dirty="0" err="1"/>
              <a:t>акти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 </a:t>
            </a:r>
            <a:r>
              <a:rPr lang="ru-RU" sz="2000" dirty="0" err="1"/>
              <a:t>передбачають</a:t>
            </a:r>
            <a:r>
              <a:rPr lang="ru-RU" sz="2000" dirty="0"/>
              <a:t>,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моральні</a:t>
            </a:r>
            <a:r>
              <a:rPr lang="ru-RU" sz="2000" dirty="0"/>
              <a:t> </a:t>
            </a:r>
            <a:r>
              <a:rPr lang="ru-RU" sz="2000" dirty="0" err="1"/>
              <a:t>заохочення</a:t>
            </a:r>
            <a:r>
              <a:rPr lang="ru-RU" sz="2000" dirty="0"/>
              <a:t>, як </a:t>
            </a:r>
            <a:r>
              <a:rPr lang="ru-RU" sz="2000" dirty="0" err="1"/>
              <a:t>присвоєння</a:t>
            </a:r>
            <a:r>
              <a:rPr lang="ru-RU" sz="2000" dirty="0"/>
              <a:t> </a:t>
            </a:r>
            <a:r>
              <a:rPr lang="ru-RU" sz="2000" dirty="0" err="1"/>
              <a:t>почесного</a:t>
            </a:r>
            <a:r>
              <a:rPr lang="ru-RU" sz="2000" dirty="0"/>
              <a:t> </a:t>
            </a:r>
            <a:r>
              <a:rPr lang="ru-RU" sz="2000" dirty="0" err="1"/>
              <a:t>звання</a:t>
            </a:r>
            <a:r>
              <a:rPr lang="ru-RU" sz="2000" dirty="0"/>
              <a:t> “</a:t>
            </a:r>
            <a:r>
              <a:rPr lang="ru-RU" sz="2000" dirty="0" err="1"/>
              <a:t>Кращий</a:t>
            </a:r>
            <a:r>
              <a:rPr lang="ru-RU" sz="2000" dirty="0"/>
              <a:t> за </a:t>
            </a:r>
            <a:r>
              <a:rPr lang="ru-RU" sz="2000" dirty="0" err="1"/>
              <a:t>професією</a:t>
            </a:r>
            <a:r>
              <a:rPr lang="ru-RU" sz="2000" dirty="0"/>
              <a:t>”, “</a:t>
            </a:r>
            <a:r>
              <a:rPr lang="ru-RU" sz="2000" dirty="0" err="1"/>
              <a:t>Відмінник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”, “</a:t>
            </a:r>
            <a:r>
              <a:rPr lang="ru-RU" sz="2000" dirty="0" err="1"/>
              <a:t>Кращий</a:t>
            </a:r>
            <a:r>
              <a:rPr lang="ru-RU" sz="2000" dirty="0"/>
              <a:t> цех за </a:t>
            </a:r>
            <a:r>
              <a:rPr lang="ru-RU" sz="2000" dirty="0" err="1"/>
              <a:t>якістю</a:t>
            </a:r>
            <a:r>
              <a:rPr lang="ru-RU" sz="2000" dirty="0"/>
              <a:t>”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1" y="2958756"/>
            <a:ext cx="864096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Наявність</a:t>
            </a:r>
            <a:r>
              <a:rPr lang="ru-RU" sz="2000" dirty="0"/>
              <a:t> же локального правового </a:t>
            </a:r>
            <a:r>
              <a:rPr lang="ru-RU" sz="2000" dirty="0" err="1"/>
              <a:t>механізму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заохочення</a:t>
            </a:r>
            <a:r>
              <a:rPr lang="ru-RU" sz="2000" dirty="0"/>
              <a:t> </a:t>
            </a:r>
            <a:r>
              <a:rPr lang="ru-RU" sz="2000" dirty="0" err="1"/>
              <a:t>створює</a:t>
            </a:r>
            <a:r>
              <a:rPr lang="ru-RU" sz="2000" dirty="0"/>
              <a:t> </a:t>
            </a:r>
            <a:r>
              <a:rPr lang="ru-RU" sz="2000" dirty="0" err="1"/>
              <a:t>правову</a:t>
            </a:r>
            <a:r>
              <a:rPr lang="ru-RU" sz="2000" dirty="0"/>
              <a:t> базу для </a:t>
            </a:r>
            <a:r>
              <a:rPr lang="ru-RU" sz="2000" dirty="0" err="1"/>
              <a:t>суб’єктивного</a:t>
            </a:r>
            <a:r>
              <a:rPr lang="ru-RU" sz="2000" dirty="0"/>
              <a:t> права </a:t>
            </a:r>
            <a:r>
              <a:rPr lang="ru-RU" sz="2000" dirty="0" err="1"/>
              <a:t>працівника</a:t>
            </a:r>
            <a:r>
              <a:rPr lang="ru-RU" sz="2000" dirty="0"/>
              <a:t> на </a:t>
            </a:r>
            <a:r>
              <a:rPr lang="ru-RU" sz="2000" dirty="0" err="1"/>
              <a:t>заохочення</a:t>
            </a:r>
            <a:r>
              <a:rPr lang="ru-RU" sz="2000" dirty="0"/>
              <a:t>: при </a:t>
            </a:r>
            <a:r>
              <a:rPr lang="ru-RU" sz="2000" dirty="0" err="1"/>
              <a:t>досягненні</a:t>
            </a:r>
            <a:r>
              <a:rPr lang="ru-RU" sz="2000" dirty="0"/>
              <a:t> </a:t>
            </a:r>
            <a:r>
              <a:rPr lang="ru-RU" sz="2000" dirty="0" err="1"/>
              <a:t>працівником</a:t>
            </a:r>
            <a:r>
              <a:rPr lang="ru-RU" sz="2000" dirty="0"/>
              <a:t> конкретного </a:t>
            </a:r>
            <a:r>
              <a:rPr lang="ru-RU" sz="2000" dirty="0" err="1"/>
              <a:t>показника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вимагати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заохочення</a:t>
            </a:r>
            <a:r>
              <a:rPr lang="ru-RU" sz="2000" dirty="0"/>
              <a:t>.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05191" y="2607216"/>
            <a:ext cx="0" cy="3515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7175" y="4797152"/>
            <a:ext cx="864096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Ініціатором</a:t>
            </a:r>
            <a:r>
              <a:rPr lang="ru-RU" sz="2000" dirty="0"/>
              <a:t> </a:t>
            </a:r>
            <a:r>
              <a:rPr lang="ru-RU" sz="2000" dirty="0" err="1"/>
              <a:t>прийняття</a:t>
            </a:r>
            <a:r>
              <a:rPr lang="ru-RU" sz="2000" dirty="0"/>
              <a:t> </a:t>
            </a:r>
            <a:r>
              <a:rPr lang="ru-RU" sz="2000" dirty="0" err="1"/>
              <a:t>локальних</a:t>
            </a:r>
            <a:r>
              <a:rPr lang="ru-RU" sz="2000" dirty="0"/>
              <a:t> </a:t>
            </a:r>
            <a:r>
              <a:rPr lang="ru-RU" sz="2000" dirty="0" err="1"/>
              <a:t>положень</a:t>
            </a:r>
            <a:r>
              <a:rPr lang="ru-RU" sz="2000" dirty="0"/>
              <a:t> про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форм </a:t>
            </a:r>
            <a:r>
              <a:rPr lang="ru-RU" sz="2000" dirty="0" err="1"/>
              <a:t>заохочень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виступати</a:t>
            </a:r>
            <a:r>
              <a:rPr lang="ru-RU" sz="2000" dirty="0"/>
              <a:t> </a:t>
            </a:r>
            <a:r>
              <a:rPr lang="ru-RU" sz="2000" dirty="0" err="1"/>
              <a:t>профспілковий</a:t>
            </a:r>
            <a:r>
              <a:rPr lang="ru-RU" sz="2000" dirty="0"/>
              <a:t> </a:t>
            </a:r>
            <a:r>
              <a:rPr lang="ru-RU" sz="2000" dirty="0" err="1"/>
              <a:t>комітет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стосується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прав </a:t>
            </a:r>
            <a:r>
              <a:rPr lang="ru-RU" sz="2000" dirty="0" err="1"/>
              <a:t>працівників</a:t>
            </a:r>
            <a:r>
              <a:rPr lang="ru-RU" sz="2000" dirty="0"/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4505191" y="4320391"/>
            <a:ext cx="1" cy="4767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53"/>
            <a:ext cx="4392488" cy="113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6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6580"/>
            <a:ext cx="162718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267744" y="722595"/>
            <a:ext cx="4032448" cy="100811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У ст.145 </a:t>
            </a:r>
            <a:r>
              <a:rPr lang="uk-UA" sz="3200" dirty="0" err="1" smtClean="0"/>
              <a:t>КЗпП</a:t>
            </a:r>
            <a:endParaRPr lang="ru-RU" sz="3200" dirty="0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691680" y="1213178"/>
            <a:ext cx="576064" cy="1280527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127196"/>
            <a:ext cx="5328592" cy="12744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з</a:t>
            </a:r>
            <a:r>
              <a:rPr lang="uk-UA" sz="2400" dirty="0" smtClean="0"/>
              <a:t>азначено </a:t>
            </a:r>
            <a:r>
              <a:rPr lang="ru-RU" sz="2400" dirty="0" err="1" smtClean="0"/>
              <a:t>правова</a:t>
            </a:r>
            <a:r>
              <a:rPr lang="ru-RU" sz="2400" dirty="0" smtClean="0"/>
              <a:t>  </a:t>
            </a:r>
            <a:r>
              <a:rPr lang="ru-RU" sz="2400" dirty="0" err="1" smtClean="0"/>
              <a:t>підстава</a:t>
            </a:r>
            <a:r>
              <a:rPr lang="ru-RU" sz="2400" dirty="0" smtClean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 </a:t>
            </a:r>
            <a:r>
              <a:rPr lang="ru-RU" sz="2400" dirty="0" err="1"/>
              <a:t>стимулювання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63545" y="3473313"/>
            <a:ext cx="484632" cy="489204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3373" y="4077072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працівникам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успішно</a:t>
            </a:r>
            <a:r>
              <a:rPr lang="ru-RU" sz="2000" dirty="0"/>
              <a:t> й </a:t>
            </a:r>
            <a:r>
              <a:rPr lang="ru-RU" sz="2000" dirty="0" err="1"/>
              <a:t>сумлінно</a:t>
            </a:r>
            <a:r>
              <a:rPr lang="ru-RU" sz="2000" dirty="0"/>
              <a:t> </a:t>
            </a:r>
            <a:r>
              <a:rPr lang="ru-RU" sz="2000" dirty="0" err="1"/>
              <a:t>виконують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трудові</a:t>
            </a:r>
            <a:r>
              <a:rPr lang="ru-RU" sz="2000" dirty="0"/>
              <a:t> </a:t>
            </a:r>
            <a:r>
              <a:rPr lang="ru-RU" sz="2000" dirty="0" err="1"/>
              <a:t>обов'язки</a:t>
            </a:r>
            <a:r>
              <a:rPr lang="ru-RU" sz="2000" dirty="0"/>
              <a:t>, </a:t>
            </a:r>
            <a:r>
              <a:rPr lang="ru-RU" sz="2000" dirty="0" err="1"/>
              <a:t>надаються</a:t>
            </a:r>
            <a:r>
              <a:rPr lang="ru-RU" sz="2000" dirty="0"/>
              <a:t> в першу </a:t>
            </a:r>
            <a:r>
              <a:rPr lang="ru-RU" sz="2000" dirty="0" err="1"/>
              <a:t>чергу</a:t>
            </a:r>
            <a:r>
              <a:rPr lang="ru-RU" sz="2000" dirty="0"/>
              <a:t> </a:t>
            </a:r>
            <a:r>
              <a:rPr lang="ru-RU" sz="2000" dirty="0" err="1"/>
              <a:t>переваги</a:t>
            </a:r>
            <a:r>
              <a:rPr lang="ru-RU" sz="2000" dirty="0"/>
              <a:t> та </a:t>
            </a:r>
            <a:r>
              <a:rPr lang="ru-RU" sz="2000" dirty="0" err="1"/>
              <a:t>пільги</a:t>
            </a:r>
            <a:r>
              <a:rPr lang="ru-RU" sz="2000" dirty="0"/>
              <a:t> в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соціально</a:t>
            </a:r>
            <a:r>
              <a:rPr lang="ru-RU" sz="2000" dirty="0"/>
              <a:t>-культурного і </a:t>
            </a:r>
            <a:r>
              <a:rPr lang="ru-RU" sz="2000" dirty="0" err="1"/>
              <a:t>житлово-побутового</a:t>
            </a:r>
            <a:r>
              <a:rPr lang="ru-RU" sz="2000" dirty="0"/>
              <a:t> </a:t>
            </a:r>
            <a:r>
              <a:rPr lang="ru-RU" sz="2000" dirty="0" err="1" smtClean="0"/>
              <a:t>обслуговування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Таким </a:t>
            </a:r>
            <a:r>
              <a:rPr lang="ru-RU" sz="2000" dirty="0" err="1"/>
              <a:t>працівникам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надаватися</a:t>
            </a:r>
            <a:r>
              <a:rPr lang="ru-RU" sz="2000" dirty="0"/>
              <a:t> </a:t>
            </a:r>
            <a:r>
              <a:rPr lang="ru-RU" sz="2000" dirty="0" err="1"/>
              <a:t>перевага</a:t>
            </a:r>
            <a:r>
              <a:rPr lang="ru-RU" sz="2000" dirty="0"/>
              <a:t> при </a:t>
            </a:r>
            <a:r>
              <a:rPr lang="ru-RU" sz="2000" dirty="0" err="1"/>
              <a:t>просуванні</a:t>
            </a:r>
            <a:r>
              <a:rPr lang="ru-RU" sz="2000" dirty="0"/>
              <a:t> по </a:t>
            </a:r>
            <a:r>
              <a:rPr lang="ru-RU" sz="2000" dirty="0" err="1"/>
              <a:t>роботі</a:t>
            </a:r>
            <a:r>
              <a:rPr lang="ru-RU" sz="2000" dirty="0"/>
              <a:t>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1" y="16087"/>
            <a:ext cx="119521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4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72" y="1"/>
            <a:ext cx="1627187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268760"/>
            <a:ext cx="8928992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За </a:t>
            </a:r>
            <a:r>
              <a:rPr lang="ru-RU" sz="2400" dirty="0" err="1"/>
              <a:t>особливі</a:t>
            </a:r>
            <a:r>
              <a:rPr lang="ru-RU" sz="2400" dirty="0"/>
              <a:t> </a:t>
            </a:r>
            <a:r>
              <a:rPr lang="ru-RU" sz="2400" dirty="0" err="1"/>
              <a:t>трудові</a:t>
            </a:r>
            <a:r>
              <a:rPr lang="ru-RU" sz="2400" dirty="0"/>
              <a:t> заслуги </a:t>
            </a:r>
            <a:r>
              <a:rPr lang="ru-RU" sz="2400" dirty="0" err="1"/>
              <a:t>працівники</a:t>
            </a:r>
            <a:r>
              <a:rPr lang="ru-RU" sz="2400" dirty="0"/>
              <a:t> </a:t>
            </a:r>
            <a:r>
              <a:rPr lang="ru-RU" sz="2400" dirty="0" err="1"/>
              <a:t>представляються</a:t>
            </a:r>
            <a:r>
              <a:rPr lang="ru-RU" sz="2400" dirty="0"/>
              <a:t> до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до </a:t>
            </a:r>
            <a:r>
              <a:rPr lang="ru-RU" sz="2400" dirty="0" err="1"/>
              <a:t>заохочення</a:t>
            </a:r>
            <a:r>
              <a:rPr lang="ru-RU" sz="2400" dirty="0"/>
              <a:t>, </a:t>
            </a:r>
            <a:r>
              <a:rPr lang="ru-RU" sz="2400" dirty="0" err="1"/>
              <a:t>нагородження</a:t>
            </a:r>
            <a:r>
              <a:rPr lang="ru-RU" sz="2400" dirty="0"/>
              <a:t> орденами, медалями, </a:t>
            </a:r>
            <a:r>
              <a:rPr lang="ru-RU" sz="2400" dirty="0" err="1"/>
              <a:t>Почесними</a:t>
            </a:r>
            <a:r>
              <a:rPr lang="ru-RU" sz="2400" dirty="0"/>
              <a:t> грамотами і до </a:t>
            </a:r>
            <a:r>
              <a:rPr lang="ru-RU" sz="2400" dirty="0" err="1"/>
              <a:t>присвоєння</a:t>
            </a:r>
            <a:r>
              <a:rPr lang="ru-RU" sz="2400" dirty="0"/>
              <a:t> </a:t>
            </a:r>
            <a:r>
              <a:rPr lang="ru-RU" sz="2400" dirty="0" err="1"/>
              <a:t>почесних</a:t>
            </a:r>
            <a:r>
              <a:rPr lang="ru-RU" sz="2400" dirty="0"/>
              <a:t> </a:t>
            </a:r>
            <a:r>
              <a:rPr lang="ru-RU" sz="2400" dirty="0" err="1"/>
              <a:t>звань</a:t>
            </a:r>
            <a:r>
              <a:rPr lang="ru-RU" sz="2400" dirty="0"/>
              <a:t> і </a:t>
            </a:r>
            <a:r>
              <a:rPr lang="ru-RU" sz="2400" dirty="0" err="1"/>
              <a:t>звань</a:t>
            </a:r>
            <a:r>
              <a:rPr lang="ru-RU" sz="2400" dirty="0"/>
              <a:t> </a:t>
            </a:r>
            <a:r>
              <a:rPr lang="ru-RU" sz="2400" dirty="0" err="1"/>
              <a:t>кращого</a:t>
            </a:r>
            <a:r>
              <a:rPr lang="ru-RU" sz="2400" dirty="0"/>
              <a:t> </a:t>
            </a:r>
            <a:r>
              <a:rPr lang="ru-RU" sz="2400" dirty="0" err="1"/>
              <a:t>працівника</a:t>
            </a:r>
            <a:r>
              <a:rPr lang="ru-RU" sz="2400" dirty="0"/>
              <a:t> за </a:t>
            </a:r>
            <a:r>
              <a:rPr lang="ru-RU" sz="2400" dirty="0" err="1"/>
              <a:t>даною</a:t>
            </a:r>
            <a:r>
              <a:rPr lang="ru-RU" sz="2400" dirty="0"/>
              <a:t> </a:t>
            </a:r>
            <a:r>
              <a:rPr lang="ru-RU" sz="2400" dirty="0" err="1" smtClean="0"/>
              <a:t>професією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4572000" y="2838420"/>
            <a:ext cx="0" cy="45720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509" y="3302994"/>
            <a:ext cx="8928992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 </a:t>
            </a:r>
            <a:r>
              <a:rPr lang="ru-RU" sz="2400" dirty="0" err="1" smtClean="0"/>
              <a:t>регулюються</a:t>
            </a:r>
            <a:r>
              <a:rPr lang="ru-RU" sz="2400" dirty="0" smtClean="0"/>
              <a:t>: </a:t>
            </a: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331640" y="3764659"/>
            <a:ext cx="484632" cy="489204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16216" y="3764659"/>
            <a:ext cx="484632" cy="489204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808" y="4437112"/>
            <a:ext cx="2818024" cy="155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Законом </a:t>
            </a:r>
            <a:r>
              <a:rPr lang="ru-RU" sz="2000" dirty="0" err="1"/>
              <a:t>України</a:t>
            </a:r>
            <a:r>
              <a:rPr lang="ru-RU" sz="2000" dirty="0"/>
              <a:t> “Про </a:t>
            </a:r>
            <a:r>
              <a:rPr lang="ru-RU" sz="2000" dirty="0" err="1"/>
              <a:t>державні</a:t>
            </a:r>
            <a:r>
              <a:rPr lang="ru-RU" sz="2000" dirty="0"/>
              <a:t> нагороди </a:t>
            </a:r>
            <a:r>
              <a:rPr lang="ru-RU" sz="2000" dirty="0" err="1"/>
              <a:t>України</a:t>
            </a:r>
            <a:r>
              <a:rPr lang="ru-RU" sz="2000" dirty="0"/>
              <a:t>” </a:t>
            </a:r>
            <a:r>
              <a:rPr lang="ru-RU" sz="2000" dirty="0" err="1"/>
              <a:t>від</a:t>
            </a:r>
            <a:r>
              <a:rPr lang="ru-RU" sz="2000" dirty="0"/>
              <a:t> 16 </a:t>
            </a:r>
            <a:r>
              <a:rPr lang="ru-RU" sz="2000" dirty="0" err="1"/>
              <a:t>березня</a:t>
            </a:r>
            <a:r>
              <a:rPr lang="ru-RU" sz="2000" dirty="0"/>
              <a:t> 2000 р.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44664" y="4345487"/>
            <a:ext cx="3312368" cy="1734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Положенням</a:t>
            </a:r>
            <a:r>
              <a:rPr lang="ru-RU" sz="2000" dirty="0"/>
              <a:t> про </a:t>
            </a:r>
            <a:r>
              <a:rPr lang="ru-RU" sz="2000" dirty="0" err="1"/>
              <a:t>почесні</a:t>
            </a:r>
            <a:r>
              <a:rPr lang="ru-RU" sz="2000" dirty="0"/>
              <a:t> </a:t>
            </a:r>
            <a:r>
              <a:rPr lang="ru-RU" sz="2000" dirty="0" err="1"/>
              <a:t>звання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затв</a:t>
            </a:r>
            <a:r>
              <a:rPr lang="ru-RU" sz="2000" dirty="0"/>
              <a:t>. Указом Президента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29 </a:t>
            </a:r>
            <a:r>
              <a:rPr lang="ru-RU" sz="2000" dirty="0" err="1"/>
              <a:t>червня</a:t>
            </a:r>
            <a:r>
              <a:rPr lang="ru-RU" sz="2000" dirty="0"/>
              <a:t> 2001 р.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941168"/>
            <a:ext cx="1512169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53" y="16920"/>
            <a:ext cx="1627187" cy="125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484784"/>
            <a:ext cx="8640960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Крім</a:t>
            </a:r>
            <a:r>
              <a:rPr lang="ru-RU" sz="2400" dirty="0"/>
              <a:t> нормативного </a:t>
            </a:r>
            <a:r>
              <a:rPr lang="ru-RU" sz="2400" dirty="0" err="1"/>
              <a:t>регулювання</a:t>
            </a:r>
            <a:r>
              <a:rPr lang="ru-RU" sz="2400" dirty="0"/>
              <a:t> </a:t>
            </a:r>
            <a:r>
              <a:rPr lang="ru-RU" sz="2400" dirty="0" err="1"/>
              <a:t>заохочень</a:t>
            </a:r>
            <a:r>
              <a:rPr lang="ru-RU" sz="2400" dirty="0"/>
              <a:t> за </a:t>
            </a:r>
            <a:r>
              <a:rPr lang="ru-RU" sz="2400" dirty="0" err="1"/>
              <a:t>сумлінну</a:t>
            </a:r>
            <a:r>
              <a:rPr lang="ru-RU" sz="2400" dirty="0"/>
              <a:t> </a:t>
            </a:r>
            <a:r>
              <a:rPr lang="ru-RU" sz="2400" dirty="0" err="1"/>
              <a:t>працю</a:t>
            </a:r>
            <a:r>
              <a:rPr lang="ru-RU" sz="2400" dirty="0"/>
              <a:t> </a:t>
            </a:r>
            <a:r>
              <a:rPr lang="ru-RU" sz="2400" dirty="0" err="1"/>
              <a:t>останнім</a:t>
            </a:r>
            <a:r>
              <a:rPr lang="ru-RU" sz="2400" dirty="0"/>
              <a:t> часом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і </a:t>
            </a:r>
            <a:r>
              <a:rPr lang="ru-RU" sz="2400" dirty="0" err="1"/>
              <a:t>договірне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регулювання</a:t>
            </a:r>
            <a:r>
              <a:rPr lang="ru-RU" sz="2400" dirty="0"/>
              <a:t>. </a:t>
            </a: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4572000" y="2685113"/>
            <a:ext cx="0" cy="455855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2273" y="3140968"/>
            <a:ext cx="8640960" cy="19389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Зокрема</a:t>
            </a:r>
            <a:r>
              <a:rPr lang="ru-RU" sz="2400" dirty="0"/>
              <a:t>,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характерне</a:t>
            </a:r>
            <a:r>
              <a:rPr lang="ru-RU" sz="2400" dirty="0"/>
              <a:t> для </a:t>
            </a:r>
            <a:r>
              <a:rPr lang="ru-RU" sz="2400" dirty="0" err="1"/>
              <a:t>контрактної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трудового договору (у </a:t>
            </a:r>
            <a:r>
              <a:rPr lang="ru-RU" sz="2400" dirty="0" err="1"/>
              <a:t>контракті</a:t>
            </a:r>
            <a:r>
              <a:rPr lang="ru-RU" sz="2400" dirty="0"/>
              <a:t> </a:t>
            </a:r>
            <a:r>
              <a:rPr lang="ru-RU" sz="2400" dirty="0" err="1"/>
              <a:t>передбачаються</a:t>
            </a:r>
            <a:r>
              <a:rPr lang="ru-RU" sz="2400" dirty="0"/>
              <a:t> </a:t>
            </a:r>
            <a:r>
              <a:rPr lang="ru-RU" sz="2400" dirty="0" err="1"/>
              <a:t>додаткові</a:t>
            </a:r>
            <a:r>
              <a:rPr lang="ru-RU" sz="2400" dirty="0"/>
              <a:t> заходи </a:t>
            </a:r>
            <a:r>
              <a:rPr lang="ru-RU" sz="2400" dirty="0" err="1"/>
              <a:t>заохочення</a:t>
            </a:r>
            <a:r>
              <a:rPr lang="ru-RU" sz="2400" dirty="0"/>
              <a:t>, 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зазначених</a:t>
            </a:r>
            <a:r>
              <a:rPr lang="ru-RU" sz="2400" dirty="0"/>
              <a:t> у </a:t>
            </a:r>
            <a:r>
              <a:rPr lang="ru-RU" sz="2400" dirty="0" err="1"/>
              <a:t>нормативних</a:t>
            </a:r>
            <a:r>
              <a:rPr lang="ru-RU" sz="2400" dirty="0"/>
              <a:t> актах: напр., </a:t>
            </a:r>
            <a:r>
              <a:rPr lang="ru-RU" sz="2400" dirty="0" err="1"/>
              <a:t>разові</a:t>
            </a:r>
            <a:r>
              <a:rPr lang="ru-RU" sz="2400" dirty="0"/>
              <a:t> </a:t>
            </a:r>
            <a:r>
              <a:rPr lang="ru-RU" sz="2400" dirty="0" err="1"/>
              <a:t>винагороди</a:t>
            </a:r>
            <a:r>
              <a:rPr lang="ru-RU" sz="2400" dirty="0"/>
              <a:t>, </a:t>
            </a:r>
            <a:r>
              <a:rPr lang="ru-RU" sz="2400" dirty="0" err="1"/>
              <a:t>премії</a:t>
            </a:r>
            <a:r>
              <a:rPr lang="ru-RU" sz="2400" dirty="0"/>
              <a:t>, оплата </a:t>
            </a:r>
            <a:r>
              <a:rPr lang="ru-RU" sz="2400" dirty="0" err="1"/>
              <a:t>проїзду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відпустки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17232"/>
            <a:ext cx="3096344" cy="132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1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/>
              <a:t>4.Дисциплінарна </a:t>
            </a:r>
            <a:r>
              <a:rPr lang="ru-RU" sz="3600" dirty="0" err="1"/>
              <a:t>відповідальність</a:t>
            </a:r>
            <a:r>
              <a:rPr lang="ru-RU" sz="3600" dirty="0"/>
              <a:t> </a:t>
            </a:r>
            <a:r>
              <a:rPr lang="ru-RU" sz="3600" dirty="0" err="1" smtClean="0"/>
              <a:t>працівників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1832248" y="1484784"/>
            <a:ext cx="5616623" cy="172819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Дисциплінарна</a:t>
            </a:r>
            <a:r>
              <a:rPr lang="ru-RU" sz="2800" dirty="0"/>
              <a:t> </a:t>
            </a:r>
            <a:r>
              <a:rPr lang="ru-RU" sz="2800" dirty="0" err="1"/>
              <a:t>відповідальність</a:t>
            </a:r>
            <a:r>
              <a:rPr lang="ru-RU" sz="2800" dirty="0"/>
              <a:t> за </a:t>
            </a:r>
            <a:r>
              <a:rPr lang="ru-RU" sz="2800" dirty="0" err="1"/>
              <a:t>трудовим</a:t>
            </a:r>
            <a:r>
              <a:rPr lang="ru-RU" sz="2800" dirty="0"/>
              <a:t> правом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401691" y="3212976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3861048"/>
            <a:ext cx="8568952" cy="2677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полягає</a:t>
            </a:r>
            <a:r>
              <a:rPr lang="ru-RU" sz="2400" dirty="0"/>
              <a:t> у </a:t>
            </a:r>
            <a:r>
              <a:rPr lang="ru-RU" sz="2400" dirty="0" err="1"/>
              <a:t>обов’язку</a:t>
            </a:r>
            <a:r>
              <a:rPr lang="ru-RU" sz="2400" dirty="0"/>
              <a:t> </a:t>
            </a:r>
            <a:r>
              <a:rPr lang="ru-RU" sz="2400" dirty="0" err="1"/>
              <a:t>працівника</a:t>
            </a:r>
            <a:r>
              <a:rPr lang="ru-RU" sz="2400" dirty="0"/>
              <a:t> </a:t>
            </a:r>
            <a:r>
              <a:rPr lang="ru-RU" sz="2400" dirty="0" err="1"/>
              <a:t>відповісти</a:t>
            </a:r>
            <a:r>
              <a:rPr lang="ru-RU" sz="2400" dirty="0"/>
              <a:t> за </a:t>
            </a:r>
            <a:r>
              <a:rPr lang="ru-RU" sz="2400" dirty="0" err="1"/>
              <a:t>вчинене</a:t>
            </a:r>
            <a:r>
              <a:rPr lang="ru-RU" sz="2400" dirty="0"/>
              <a:t> ним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трудової</a:t>
            </a:r>
            <a:r>
              <a:rPr lang="ru-RU" sz="2400" dirty="0"/>
              <a:t> </a:t>
            </a:r>
            <a:r>
              <a:rPr lang="ru-RU" sz="2400" dirty="0" err="1"/>
              <a:t>дисципліни</a:t>
            </a:r>
            <a:r>
              <a:rPr lang="ru-RU" sz="2400" dirty="0"/>
              <a:t> перед </a:t>
            </a:r>
            <a:r>
              <a:rPr lang="ru-RU" sz="2400" dirty="0" err="1"/>
              <a:t>роботодавцем</a:t>
            </a:r>
            <a:r>
              <a:rPr lang="ru-RU" sz="2400" dirty="0"/>
              <a:t> і понести </a:t>
            </a:r>
            <a:r>
              <a:rPr lang="ru-RU" sz="2400" dirty="0" err="1"/>
              <a:t>дисциплінарні</a:t>
            </a:r>
            <a:r>
              <a:rPr lang="ru-RU" sz="2400" dirty="0"/>
              <a:t> </a:t>
            </a:r>
            <a:r>
              <a:rPr lang="ru-RU" sz="2400" dirty="0" err="1"/>
              <a:t>стягнення</a:t>
            </a:r>
            <a:r>
              <a:rPr lang="ru-RU" sz="2400" dirty="0"/>
              <a:t>, </a:t>
            </a:r>
            <a:r>
              <a:rPr lang="ru-RU" sz="2400" dirty="0" err="1"/>
              <a:t>передбачені</a:t>
            </a:r>
            <a:r>
              <a:rPr lang="ru-RU" sz="2400" dirty="0"/>
              <a:t> нормами трудового права.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/>
              <a:t> </a:t>
            </a:r>
            <a:r>
              <a:rPr lang="ru-RU" sz="2400" dirty="0" err="1"/>
              <a:t>Працівник</a:t>
            </a:r>
            <a:r>
              <a:rPr lang="ru-RU" sz="2400" dirty="0"/>
              <a:t> </a:t>
            </a:r>
            <a:r>
              <a:rPr lang="ru-RU" sz="2400" dirty="0" err="1"/>
              <a:t>несе</a:t>
            </a:r>
            <a:r>
              <a:rPr lang="ru-RU" sz="2400" dirty="0"/>
              <a:t> </a:t>
            </a:r>
            <a:r>
              <a:rPr lang="ru-RU" sz="2400" dirty="0" err="1"/>
              <a:t>відповідальність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перед </a:t>
            </a:r>
            <a:r>
              <a:rPr lang="ru-RU" sz="2400" dirty="0" err="1"/>
              <a:t>власником</a:t>
            </a:r>
            <a:r>
              <a:rPr lang="ru-RU" sz="2400" dirty="0"/>
              <a:t> (</a:t>
            </a:r>
            <a:r>
              <a:rPr lang="ru-RU" sz="2400" dirty="0" err="1"/>
              <a:t>роботодавцем</a:t>
            </a:r>
            <a:r>
              <a:rPr lang="ru-RU" sz="2400" dirty="0"/>
              <a:t>), а не перед державою, як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при </a:t>
            </a:r>
            <a:r>
              <a:rPr lang="ru-RU" sz="2400" dirty="0" err="1"/>
              <a:t>адміністративній</a:t>
            </a:r>
            <a:r>
              <a:rPr lang="ru-RU" sz="2400" dirty="0"/>
              <a:t> та </a:t>
            </a:r>
            <a:r>
              <a:rPr lang="ru-RU" sz="2400" dirty="0" err="1"/>
              <a:t>кримінальній</a:t>
            </a:r>
            <a:r>
              <a:rPr lang="ru-RU" sz="2400" dirty="0"/>
              <a:t> </a:t>
            </a:r>
            <a:r>
              <a:rPr lang="ru-RU" sz="2400" dirty="0" err="1"/>
              <a:t>відповідальності</a:t>
            </a:r>
            <a:r>
              <a:rPr lang="ru-RU" sz="2400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95" y="948594"/>
            <a:ext cx="1475656" cy="105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7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87624" y="548680"/>
            <a:ext cx="6120680" cy="18722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Трудове</a:t>
            </a:r>
            <a:r>
              <a:rPr lang="ru-RU" sz="2800" dirty="0"/>
              <a:t> </a:t>
            </a:r>
            <a:r>
              <a:rPr lang="ru-RU" sz="2800" dirty="0" err="1"/>
              <a:t>правопорушення</a:t>
            </a:r>
            <a:r>
              <a:rPr lang="ru-RU" sz="2800" dirty="0"/>
              <a:t> як </a:t>
            </a:r>
            <a:r>
              <a:rPr lang="ru-RU" sz="2800" dirty="0" err="1"/>
              <a:t>підстава</a:t>
            </a:r>
            <a:r>
              <a:rPr lang="ru-RU" sz="2800" dirty="0"/>
              <a:t> </a:t>
            </a:r>
            <a:r>
              <a:rPr lang="ru-RU" sz="2800" dirty="0" err="1"/>
              <a:t>дисциплінарної</a:t>
            </a:r>
            <a:r>
              <a:rPr lang="ru-RU" sz="2800" dirty="0"/>
              <a:t> </a:t>
            </a:r>
            <a:r>
              <a:rPr lang="ru-RU" sz="2800" dirty="0" err="1"/>
              <a:t>відповідальності</a:t>
            </a:r>
            <a:r>
              <a:rPr lang="ru-RU" sz="2800" dirty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005648" y="2420888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2952165"/>
            <a:ext cx="8712968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винне</a:t>
            </a:r>
            <a:r>
              <a:rPr lang="ru-RU" sz="2400" dirty="0"/>
              <a:t>, </a:t>
            </a:r>
            <a:r>
              <a:rPr lang="ru-RU" sz="2400" dirty="0" err="1"/>
              <a:t>протиправне</a:t>
            </a:r>
            <a:r>
              <a:rPr lang="ru-RU" sz="2400" dirty="0"/>
              <a:t> </a:t>
            </a:r>
            <a:r>
              <a:rPr lang="ru-RU" sz="2400" dirty="0" err="1"/>
              <a:t>невиконання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неналежне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працівником</a:t>
            </a:r>
            <a:r>
              <a:rPr lang="ru-RU" sz="2400" dirty="0"/>
              <a:t> </a:t>
            </a:r>
            <a:r>
              <a:rPr lang="ru-RU" sz="2400" dirty="0" err="1"/>
              <a:t>трудових</a:t>
            </a:r>
            <a:r>
              <a:rPr lang="ru-RU" sz="2400" dirty="0"/>
              <a:t> </a:t>
            </a:r>
            <a:r>
              <a:rPr lang="ru-RU" sz="2400" dirty="0" err="1"/>
              <a:t>обов’язків</a:t>
            </a:r>
            <a:r>
              <a:rPr lang="ru-RU" sz="2400" dirty="0"/>
              <a:t> , </a:t>
            </a:r>
            <a:r>
              <a:rPr lang="ru-RU" sz="2400" dirty="0" err="1"/>
              <a:t>передбачених</a:t>
            </a:r>
            <a:r>
              <a:rPr lang="ru-RU" sz="2400" dirty="0"/>
              <a:t> </a:t>
            </a:r>
            <a:r>
              <a:rPr lang="ru-RU" sz="2400" dirty="0" err="1"/>
              <a:t>законодавством</a:t>
            </a:r>
            <a:r>
              <a:rPr lang="ru-RU" sz="2400" dirty="0"/>
              <a:t> про </a:t>
            </a:r>
            <a:r>
              <a:rPr lang="ru-RU" sz="2400" dirty="0" err="1"/>
              <a:t>працю</a:t>
            </a:r>
            <a:r>
              <a:rPr lang="ru-RU" sz="2400" dirty="0"/>
              <a:t>, </a:t>
            </a:r>
            <a:r>
              <a:rPr lang="ru-RU" sz="2400" dirty="0" err="1"/>
              <a:t>колективним</a:t>
            </a:r>
            <a:r>
              <a:rPr lang="ru-RU" sz="2400" dirty="0"/>
              <a:t> та </a:t>
            </a:r>
            <a:r>
              <a:rPr lang="ru-RU" sz="2400" dirty="0" err="1"/>
              <a:t>трудовим</a:t>
            </a:r>
            <a:r>
              <a:rPr lang="ru-RU" sz="2400" dirty="0"/>
              <a:t> договорами,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внутрішнього</a:t>
            </a:r>
            <a:r>
              <a:rPr lang="ru-RU" sz="2400" dirty="0"/>
              <a:t> трудового </a:t>
            </a:r>
            <a:r>
              <a:rPr lang="ru-RU" sz="2400" dirty="0" err="1"/>
              <a:t>розпорядку</a:t>
            </a:r>
            <a:r>
              <a:rPr lang="ru-RU" sz="2400" dirty="0"/>
              <a:t> на </a:t>
            </a:r>
            <a:r>
              <a:rPr lang="ru-RU" sz="2400" dirty="0" err="1"/>
              <a:t>підприємстві</a:t>
            </a:r>
            <a:r>
              <a:rPr lang="ru-RU" sz="2400" dirty="0"/>
              <a:t>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95875"/>
            <a:ext cx="3816424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1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3906"/>
            <a:ext cx="14747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221904"/>
            <a:ext cx="7272808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Дисциплінарна</a:t>
            </a:r>
            <a:r>
              <a:rPr lang="ru-RU" sz="2800" dirty="0" smtClean="0"/>
              <a:t> </a:t>
            </a:r>
            <a:r>
              <a:rPr lang="ru-RU" sz="2800" dirty="0" err="1"/>
              <a:t>відповідальність</a:t>
            </a:r>
            <a:r>
              <a:rPr lang="ru-RU" sz="2800" dirty="0"/>
              <a:t> </a:t>
            </a:r>
            <a:r>
              <a:rPr lang="ru-RU" sz="2800" dirty="0" err="1" smtClean="0"/>
              <a:t>поділяється</a:t>
            </a:r>
            <a:r>
              <a:rPr lang="ru-RU" sz="2800" dirty="0"/>
              <a:t>: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809404" y="2138457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516216" y="2138457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7604" y="2708920"/>
            <a:ext cx="2088232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Загальна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4396" y="2708920"/>
            <a:ext cx="2448272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Спеціальна</a:t>
            </a:r>
            <a:endParaRPr lang="ru-RU" sz="3200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5400000">
            <a:off x="1643100" y="3477580"/>
            <a:ext cx="457200" cy="36004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8" idx="2"/>
          </p:cNvCxnSpPr>
          <p:nvPr/>
        </p:nvCxnSpPr>
        <p:spPr>
          <a:xfrm rot="16200000" flipH="1">
            <a:off x="6651090" y="3536442"/>
            <a:ext cx="457200" cy="242316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3936962"/>
            <a:ext cx="244827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застосовується</a:t>
            </a:r>
            <a:r>
              <a:rPr lang="ru-RU" sz="2400" dirty="0"/>
              <a:t> до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95938" y="3936962"/>
            <a:ext cx="3410668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застосовується</a:t>
            </a:r>
            <a:r>
              <a:rPr lang="ru-RU" sz="2400" dirty="0"/>
              <a:t> на </a:t>
            </a:r>
            <a:r>
              <a:rPr lang="ru-RU" sz="2400" dirty="0" err="1"/>
              <a:t>підставі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нормативно-</a:t>
            </a:r>
            <a:r>
              <a:rPr lang="ru-RU" sz="2400" dirty="0" err="1"/>
              <a:t>правових</a:t>
            </a:r>
            <a:r>
              <a:rPr lang="ru-RU" sz="2400" dirty="0"/>
              <a:t> </a:t>
            </a:r>
            <a:r>
              <a:rPr lang="ru-RU" sz="2400" dirty="0" err="1"/>
              <a:t>актів</a:t>
            </a:r>
            <a:r>
              <a:rPr lang="ru-RU" sz="2400" dirty="0"/>
              <a:t> і </a:t>
            </a:r>
            <a:r>
              <a:rPr lang="ru-RU" sz="2400" dirty="0" err="1"/>
              <a:t>поширюється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на </a:t>
            </a:r>
            <a:r>
              <a:rPr lang="ru-RU" sz="2400" dirty="0" err="1"/>
              <a:t>визначене</a:t>
            </a:r>
            <a:r>
              <a:rPr lang="ru-RU" sz="2400" dirty="0"/>
              <a:t> коло </a:t>
            </a:r>
            <a:r>
              <a:rPr lang="ru-RU" sz="2400" dirty="0" err="1"/>
              <a:t>працівників</a:t>
            </a:r>
            <a:endParaRPr lang="ru-RU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7" y="4942155"/>
            <a:ext cx="1476164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4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1102" y="320040"/>
            <a:ext cx="8208912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Склад </a:t>
            </a:r>
            <a:r>
              <a:rPr lang="ru-RU" sz="2800" dirty="0" err="1"/>
              <a:t>дисциплінарного</a:t>
            </a:r>
            <a:r>
              <a:rPr lang="ru-RU" sz="2800" dirty="0"/>
              <a:t> проступку </a:t>
            </a:r>
            <a:r>
              <a:rPr lang="ru-RU" sz="2800" dirty="0" err="1"/>
              <a:t>традиційно</a:t>
            </a:r>
            <a:r>
              <a:rPr lang="ru-RU" sz="2800" dirty="0"/>
              <a:t> </a:t>
            </a:r>
            <a:r>
              <a:rPr lang="ru-RU" sz="2800" dirty="0" err="1" smtClean="0"/>
              <a:t>включає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971600" y="1234440"/>
            <a:ext cx="0" cy="457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635896" y="1234440"/>
            <a:ext cx="0" cy="457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52120" y="1234440"/>
            <a:ext cx="0" cy="457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12360" y="1234440"/>
            <a:ext cx="0" cy="457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407" y="1783849"/>
            <a:ext cx="1316386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/>
              <a:t>суб’єкт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02727" y="1770316"/>
            <a:ext cx="2012831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суб’єктивну</a:t>
            </a:r>
            <a:r>
              <a:rPr lang="ru-RU" sz="2400" dirty="0"/>
              <a:t> сторону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10144" y="1783849"/>
            <a:ext cx="1083951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err="1"/>
              <a:t>об’єкт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912260" y="1770315"/>
            <a:ext cx="18002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об’єктивну</a:t>
            </a:r>
            <a:r>
              <a:rPr lang="ru-RU" sz="2400" dirty="0"/>
              <a:t> сторону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43608" y="2996952"/>
            <a:ext cx="6984776" cy="108012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Суб’єкт</a:t>
            </a:r>
            <a:r>
              <a:rPr lang="ru-RU" sz="2800" dirty="0"/>
              <a:t> </a:t>
            </a:r>
            <a:r>
              <a:rPr lang="ru-RU" sz="2800" dirty="0" err="1"/>
              <a:t>дисциплінарного</a:t>
            </a:r>
            <a:r>
              <a:rPr lang="ru-RU" sz="2800" dirty="0"/>
              <a:t> проступку </a:t>
            </a: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467544" y="3512298"/>
            <a:ext cx="576064" cy="1167840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3942" y="4437112"/>
            <a:ext cx="7771460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особа, яка </a:t>
            </a:r>
            <a:r>
              <a:rPr lang="ru-RU" sz="2400" dirty="0" err="1"/>
              <a:t>перебуває</a:t>
            </a:r>
            <a:r>
              <a:rPr lang="ru-RU" sz="2400" dirty="0"/>
              <a:t> у </a:t>
            </a:r>
            <a:r>
              <a:rPr lang="ru-RU" sz="2400" dirty="0" err="1"/>
              <a:t>трудових</a:t>
            </a:r>
            <a:r>
              <a:rPr lang="ru-RU" sz="2400" dirty="0"/>
              <a:t> </a:t>
            </a:r>
            <a:r>
              <a:rPr lang="ru-RU" sz="2400" dirty="0" err="1"/>
              <a:t>відносинах</a:t>
            </a:r>
            <a:r>
              <a:rPr lang="ru-RU" sz="2400" dirty="0"/>
              <a:t> з </a:t>
            </a:r>
            <a:r>
              <a:rPr lang="ru-RU" sz="2400" dirty="0" err="1"/>
              <a:t>власником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уповноваженим</a:t>
            </a:r>
            <a:r>
              <a:rPr lang="ru-RU" sz="2400" dirty="0"/>
              <a:t> ним органом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705" y="5733256"/>
            <a:ext cx="14747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42" y="5576810"/>
            <a:ext cx="1847850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3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1883409"/>
            <a:ext cx="8892480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 Розрізняють   такі види суб’єктів дисциплінарного проступку: </a:t>
            </a:r>
            <a:endParaRPr lang="ru-RU" sz="24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450016" y="2714406"/>
            <a:ext cx="360040" cy="57987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444208" y="2714406"/>
            <a:ext cx="360040" cy="57987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312931"/>
            <a:ext cx="3456384" cy="1274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загальний</a:t>
            </a:r>
            <a:r>
              <a:rPr lang="ru-RU" sz="2000" dirty="0"/>
              <a:t> (будь-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працівник</a:t>
            </a:r>
            <a:r>
              <a:rPr lang="ru-RU" sz="2000" dirty="0"/>
              <a:t>, на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поширюються</a:t>
            </a:r>
            <a:r>
              <a:rPr lang="ru-RU" sz="2000" dirty="0"/>
              <a:t> </a:t>
            </a:r>
            <a:r>
              <a:rPr lang="ru-RU" sz="2000" dirty="0" err="1"/>
              <a:t>загальні</a:t>
            </a:r>
            <a:r>
              <a:rPr lang="ru-RU" sz="2000" dirty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 про </a:t>
            </a:r>
            <a:r>
              <a:rPr lang="ru-RU" sz="2000" dirty="0" err="1"/>
              <a:t>дисципліну</a:t>
            </a:r>
            <a:r>
              <a:rPr lang="ru-RU" sz="2000" dirty="0"/>
              <a:t>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88124" y="3312931"/>
            <a:ext cx="1872208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спеціальний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767029"/>
            <a:ext cx="14747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4032448" cy="16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8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/>
              <a:t>1. </a:t>
            </a:r>
            <a:r>
              <a:rPr lang="ru-RU" sz="3600" dirty="0" err="1"/>
              <a:t>Поняття</a:t>
            </a:r>
            <a:r>
              <a:rPr lang="ru-RU" sz="3600" dirty="0"/>
              <a:t> </a:t>
            </a:r>
            <a:r>
              <a:rPr lang="ru-RU" sz="3600" dirty="0" err="1"/>
              <a:t>трудової</a:t>
            </a:r>
            <a:r>
              <a:rPr lang="ru-RU" sz="3600" dirty="0"/>
              <a:t> </a:t>
            </a:r>
            <a:r>
              <a:rPr lang="ru-RU" sz="3600" dirty="0" err="1"/>
              <a:t>дисципліни</a:t>
            </a:r>
            <a:r>
              <a:rPr lang="ru-RU" sz="3600" dirty="0"/>
              <a:t> та </a:t>
            </a:r>
            <a:r>
              <a:rPr lang="ru-RU" sz="3600" dirty="0" err="1"/>
              <a:t>методи</a:t>
            </a:r>
            <a:r>
              <a:rPr lang="ru-RU" sz="3600" dirty="0"/>
              <a:t>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забезпечення</a:t>
            </a:r>
            <a:r>
              <a:rPr lang="ru-RU" sz="3600" dirty="0"/>
              <a:t>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916832"/>
            <a:ext cx="8496944" cy="13347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 </a:t>
            </a:r>
            <a:r>
              <a:rPr lang="ru-RU" sz="2800" dirty="0" err="1"/>
              <a:t>літературі</a:t>
            </a:r>
            <a:r>
              <a:rPr lang="ru-RU" sz="2800" dirty="0"/>
              <a:t> </a:t>
            </a:r>
            <a:r>
              <a:rPr lang="ru-RU" sz="2800" dirty="0" err="1"/>
              <a:t>поняття</a:t>
            </a:r>
            <a:r>
              <a:rPr lang="ru-RU" sz="2800" dirty="0"/>
              <a:t> </a:t>
            </a:r>
            <a:r>
              <a:rPr lang="ru-RU" sz="2800" dirty="0" err="1"/>
              <a:t>дисципліни</a:t>
            </a:r>
            <a:r>
              <a:rPr lang="ru-RU" sz="2800" dirty="0"/>
              <a:t> </a:t>
            </a:r>
            <a:r>
              <a:rPr lang="ru-RU" sz="2800" dirty="0" err="1"/>
              <a:t>праці</a:t>
            </a:r>
            <a:r>
              <a:rPr lang="ru-RU" sz="2800" dirty="0"/>
              <a:t> як </a:t>
            </a:r>
            <a:r>
              <a:rPr lang="ru-RU" sz="2800" dirty="0" err="1"/>
              <a:t>правової</a:t>
            </a:r>
            <a:r>
              <a:rPr lang="ru-RU" sz="2800" dirty="0"/>
              <a:t> </a:t>
            </a:r>
            <a:r>
              <a:rPr lang="ru-RU" sz="2800" dirty="0" err="1"/>
              <a:t>категорії</a:t>
            </a:r>
            <a:r>
              <a:rPr lang="ru-RU" sz="2800" dirty="0"/>
              <a:t> </a:t>
            </a:r>
            <a:r>
              <a:rPr lang="ru-RU" sz="2800" dirty="0" err="1"/>
              <a:t>розглядається</a:t>
            </a:r>
            <a:r>
              <a:rPr lang="ru-RU" sz="2800" dirty="0"/>
              <a:t> в </a:t>
            </a:r>
            <a:r>
              <a:rPr lang="ru-RU" sz="2800" dirty="0" err="1"/>
              <a:t>чотирьох</a:t>
            </a:r>
            <a:r>
              <a:rPr lang="ru-RU" sz="2800" dirty="0"/>
              <a:t> аспектах: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820852" y="3251561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419872" y="3251561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128" y="3251561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316416" y="3251561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3986" y="3791248"/>
            <a:ext cx="1898364" cy="163121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як один з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принципів</a:t>
            </a:r>
            <a:r>
              <a:rPr lang="ru-RU" sz="2000" dirty="0"/>
              <a:t> трудового </a:t>
            </a:r>
            <a:r>
              <a:rPr lang="ru-RU" sz="2000" dirty="0" smtClean="0"/>
              <a:t>права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3838542"/>
            <a:ext cx="1944216" cy="13234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як </a:t>
            </a:r>
            <a:r>
              <a:rPr lang="ru-RU" sz="2000" dirty="0" err="1"/>
              <a:t>елемент</a:t>
            </a:r>
            <a:r>
              <a:rPr lang="ru-RU" sz="2000" dirty="0"/>
              <a:t> трудового </a:t>
            </a:r>
            <a:r>
              <a:rPr lang="ru-RU" sz="2000" dirty="0" err="1"/>
              <a:t>правовідношення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3" y="3838542"/>
            <a:ext cx="1512168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як </a:t>
            </a:r>
            <a:r>
              <a:rPr lang="ru-RU" sz="2000" dirty="0" err="1"/>
              <a:t>інститут</a:t>
            </a:r>
            <a:r>
              <a:rPr lang="ru-RU" sz="2000" dirty="0"/>
              <a:t> трудового права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1752" y="3791248"/>
            <a:ext cx="2232248" cy="255454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як </a:t>
            </a:r>
            <a:r>
              <a:rPr lang="ru-RU" sz="2000" dirty="0" err="1"/>
              <a:t>фактична</a:t>
            </a:r>
            <a:r>
              <a:rPr lang="ru-RU" sz="2000" dirty="0"/>
              <a:t> </a:t>
            </a:r>
            <a:r>
              <a:rPr lang="ru-RU" sz="2000" dirty="0" err="1"/>
              <a:t>поведінка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дотримання</a:t>
            </a:r>
            <a:r>
              <a:rPr lang="ru-RU" sz="2000" dirty="0"/>
              <a:t> </a:t>
            </a:r>
            <a:r>
              <a:rPr lang="ru-RU" sz="2000" dirty="0" err="1"/>
              <a:t>усіма</a:t>
            </a:r>
            <a:r>
              <a:rPr lang="ru-RU" sz="2000" dirty="0"/>
              <a:t> </a:t>
            </a:r>
            <a:r>
              <a:rPr lang="ru-RU" sz="2000" dirty="0" err="1"/>
              <a:t>працюючими</a:t>
            </a:r>
            <a:r>
              <a:rPr lang="ru-RU" sz="2000" dirty="0"/>
              <a:t> на </a:t>
            </a:r>
            <a:r>
              <a:rPr lang="ru-RU" sz="2000" dirty="0" err="1"/>
              <a:t>виробництві</a:t>
            </a:r>
            <a:r>
              <a:rPr lang="ru-RU" sz="2000" dirty="0"/>
              <a:t> </a:t>
            </a:r>
            <a:r>
              <a:rPr lang="ru-RU" sz="2000" dirty="0" err="1"/>
              <a:t>дисципліни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9"/>
            <a:ext cx="183515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0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379054"/>
            <a:ext cx="4312647" cy="194421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Суб’єктивну</a:t>
            </a:r>
            <a:r>
              <a:rPr lang="ru-RU" sz="2800" dirty="0"/>
              <a:t> сторону </a:t>
            </a:r>
            <a:r>
              <a:rPr lang="ru-RU" sz="2800" dirty="0" err="1"/>
              <a:t>дисциплінарного</a:t>
            </a:r>
            <a:r>
              <a:rPr lang="ru-RU" sz="2800" dirty="0"/>
              <a:t> проступку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093519" y="2407292"/>
            <a:ext cx="484632" cy="5896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3" y="2999124"/>
            <a:ext cx="3816423" cy="37856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характеризує</a:t>
            </a:r>
            <a:r>
              <a:rPr lang="ru-RU" sz="2400" dirty="0"/>
              <a:t> вина, яка </a:t>
            </a:r>
            <a:r>
              <a:rPr lang="ru-RU" sz="2400" dirty="0" err="1"/>
              <a:t>виступає</a:t>
            </a:r>
            <a:r>
              <a:rPr lang="ru-RU" sz="2400" dirty="0"/>
              <a:t> у формах </a:t>
            </a:r>
            <a:r>
              <a:rPr lang="ru-RU" sz="2400" dirty="0" err="1"/>
              <a:t>умислу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необережності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Але </a:t>
            </a:r>
            <a:r>
              <a:rPr lang="ru-RU" sz="2400" dirty="0"/>
              <a:t>для </a:t>
            </a:r>
            <a:r>
              <a:rPr lang="ru-RU" sz="2400" dirty="0" err="1"/>
              <a:t>дисциплінарного</a:t>
            </a:r>
            <a:r>
              <a:rPr lang="ru-RU" sz="2400" dirty="0"/>
              <a:t> </a:t>
            </a:r>
            <a:r>
              <a:rPr lang="ru-RU" sz="2400" dirty="0" err="1"/>
              <a:t>правопорушення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характерною є вина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необережності</a:t>
            </a:r>
            <a:r>
              <a:rPr lang="ru-RU" sz="2400" dirty="0"/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97" y="2172"/>
            <a:ext cx="1474787" cy="8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5796136" y="2323270"/>
            <a:ext cx="3024336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Об’єктивна</a:t>
            </a:r>
            <a:r>
              <a:rPr lang="ru-RU" sz="2800" dirty="0"/>
              <a:t> сторона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7097614" y="3237670"/>
            <a:ext cx="484632" cy="6668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92081" y="3909261"/>
            <a:ext cx="3851919" cy="26776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складається</a:t>
            </a:r>
            <a:r>
              <a:rPr lang="ru-RU" sz="2400" dirty="0"/>
              <a:t> з </a:t>
            </a:r>
            <a:r>
              <a:rPr lang="ru-RU" sz="2400" dirty="0" err="1"/>
              <a:t>протиправної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 </a:t>
            </a:r>
            <a:r>
              <a:rPr lang="ru-RU" sz="2400" dirty="0" err="1"/>
              <a:t>суб’єкта</a:t>
            </a:r>
            <a:r>
              <a:rPr lang="ru-RU" sz="2400" dirty="0"/>
              <a:t>, </a:t>
            </a:r>
            <a:r>
              <a:rPr lang="ru-RU" sz="2400" dirty="0" err="1"/>
              <a:t>шкідливих</a:t>
            </a:r>
            <a:r>
              <a:rPr lang="ru-RU" sz="2400" dirty="0"/>
              <a:t> </a:t>
            </a:r>
            <a:r>
              <a:rPr lang="ru-RU" sz="2400" dirty="0" err="1"/>
              <a:t>наслідків</a:t>
            </a:r>
            <a:r>
              <a:rPr lang="ru-RU" sz="2400" dirty="0"/>
              <a:t> та причинного </a:t>
            </a:r>
            <a:r>
              <a:rPr lang="ru-RU" sz="2400" dirty="0" err="1"/>
              <a:t>зв'язку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ними і </a:t>
            </a:r>
            <a:r>
              <a:rPr lang="ru-RU" sz="2400" dirty="0" err="1"/>
              <a:t>поведінкою</a:t>
            </a:r>
            <a:r>
              <a:rPr lang="ru-RU" sz="2400" dirty="0"/>
              <a:t> </a:t>
            </a:r>
            <a:r>
              <a:rPr lang="ru-RU" sz="2400" dirty="0" err="1"/>
              <a:t>правопорушника</a:t>
            </a:r>
            <a:r>
              <a:rPr lang="ru-RU" sz="2400" dirty="0" smtClean="0"/>
              <a:t>.. </a:t>
            </a:r>
            <a:endParaRPr lang="ru-RU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89" y="6955"/>
            <a:ext cx="2143125" cy="162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0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7848872" cy="1296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Відповідно</a:t>
            </a:r>
            <a:r>
              <a:rPr lang="ru-RU" sz="2400" dirty="0"/>
              <a:t> до ст. 147 за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трудової</a:t>
            </a:r>
            <a:r>
              <a:rPr lang="ru-RU" sz="2400" dirty="0"/>
              <a:t> </a:t>
            </a:r>
            <a:r>
              <a:rPr lang="ru-RU" sz="2400" dirty="0" err="1"/>
              <a:t>дисципліни</a:t>
            </a:r>
            <a:r>
              <a:rPr lang="ru-RU" sz="2400" dirty="0"/>
              <a:t> до </a:t>
            </a:r>
            <a:r>
              <a:rPr lang="ru-RU" sz="2400" dirty="0" err="1"/>
              <a:t>працівника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застосовано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один з таких </a:t>
            </a:r>
            <a:r>
              <a:rPr lang="ru-RU" sz="2400" dirty="0" err="1"/>
              <a:t>заходів</a:t>
            </a:r>
            <a:r>
              <a:rPr lang="ru-RU" sz="2400" dirty="0"/>
              <a:t> </a:t>
            </a:r>
            <a:r>
              <a:rPr lang="ru-RU" sz="2400" dirty="0" err="1"/>
              <a:t>стягнення</a:t>
            </a:r>
            <a:r>
              <a:rPr lang="ru-RU" sz="2400" dirty="0"/>
              <a:t>: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8641678" y="1077450"/>
            <a:ext cx="34778" cy="29276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028384" y="1077450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899" y="2060848"/>
            <a:ext cx="7414370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догана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4898" y="2813394"/>
            <a:ext cx="7414371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звільнення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3579983"/>
            <a:ext cx="7549757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законодавством</a:t>
            </a:r>
            <a:r>
              <a:rPr lang="ru-RU" sz="2400" dirty="0"/>
              <a:t>, статутами та </a:t>
            </a:r>
            <a:r>
              <a:rPr lang="ru-RU" sz="2400" dirty="0" err="1"/>
              <a:t>положеннями</a:t>
            </a:r>
            <a:r>
              <a:rPr lang="ru-RU" sz="2400" dirty="0"/>
              <a:t> про </a:t>
            </a:r>
            <a:r>
              <a:rPr lang="ru-RU" sz="2400" dirty="0" err="1"/>
              <a:t>дисципліну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передбачені</a:t>
            </a:r>
            <a:r>
              <a:rPr lang="ru-RU" sz="2400" dirty="0"/>
              <a:t> для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категорій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й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дисциплінарні</a:t>
            </a:r>
            <a:r>
              <a:rPr lang="ru-RU" sz="2400" dirty="0"/>
              <a:t> </a:t>
            </a:r>
            <a:r>
              <a:rPr lang="ru-RU" sz="2400" dirty="0" err="1"/>
              <a:t>стягнення</a:t>
            </a:r>
            <a:r>
              <a:rPr lang="ru-RU" sz="2400" dirty="0"/>
              <a:t>.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7737899" y="2267405"/>
            <a:ext cx="93855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3" idx="3"/>
          </p:cNvCxnSpPr>
          <p:nvPr/>
        </p:nvCxnSpPr>
        <p:spPr>
          <a:xfrm flipH="1">
            <a:off x="7729269" y="3044226"/>
            <a:ext cx="947187" cy="1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7729269" y="4005064"/>
            <a:ext cx="91241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877272"/>
            <a:ext cx="1474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77838"/>
            <a:ext cx="2520280" cy="158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4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799288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Дисциплінарне</a:t>
            </a:r>
            <a:r>
              <a:rPr lang="ru-RU" sz="2400" dirty="0"/>
              <a:t> </a:t>
            </a:r>
            <a:r>
              <a:rPr lang="ru-RU" sz="2400" dirty="0" err="1"/>
              <a:t>звільнення</a:t>
            </a:r>
            <a:r>
              <a:rPr lang="ru-RU" sz="2400" dirty="0"/>
              <a:t> </a:t>
            </a:r>
            <a:r>
              <a:rPr lang="ru-RU" sz="2400" dirty="0" err="1"/>
              <a:t>допускається</a:t>
            </a:r>
            <a:r>
              <a:rPr lang="ru-RU" sz="2400" dirty="0"/>
              <a:t> у </a:t>
            </a:r>
            <a:r>
              <a:rPr lang="ru-RU" sz="2400" dirty="0" err="1"/>
              <a:t>визначених</a:t>
            </a:r>
            <a:r>
              <a:rPr lang="ru-RU" sz="2400" dirty="0"/>
              <a:t> законом </a:t>
            </a:r>
            <a:r>
              <a:rPr lang="ru-RU" sz="2400" dirty="0" err="1"/>
              <a:t>випадках</a:t>
            </a:r>
            <a:r>
              <a:rPr lang="ru-RU" sz="2400" dirty="0"/>
              <a:t>: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573832"/>
            <a:ext cx="6480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813852" y="573832"/>
            <a:ext cx="31792" cy="4005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3331" y="1356737"/>
            <a:ext cx="606608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/>
              <a:t>за </a:t>
            </a:r>
            <a:r>
              <a:rPr lang="ru-RU" sz="2000" dirty="0" err="1"/>
              <a:t>систематичне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трудової</a:t>
            </a:r>
            <a:r>
              <a:rPr lang="ru-RU" sz="2000" dirty="0"/>
              <a:t> </a:t>
            </a:r>
            <a:r>
              <a:rPr lang="ru-RU" sz="2000" dirty="0" err="1"/>
              <a:t>дисципліни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3332" y="1988840"/>
            <a:ext cx="606608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за прогул без </a:t>
            </a:r>
            <a:r>
              <a:rPr lang="ru-RU" sz="2000" dirty="0" err="1"/>
              <a:t>поважних</a:t>
            </a:r>
            <a:r>
              <a:rPr lang="ru-RU" sz="2000" dirty="0"/>
              <a:t> причин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6316" y="2564904"/>
            <a:ext cx="606608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за </a:t>
            </a:r>
            <a:r>
              <a:rPr lang="ru-RU" sz="2000" dirty="0" err="1"/>
              <a:t>появу</a:t>
            </a:r>
            <a:r>
              <a:rPr lang="ru-RU" sz="2000" dirty="0"/>
              <a:t> на </a:t>
            </a:r>
            <a:r>
              <a:rPr lang="ru-RU" sz="2000" dirty="0" err="1"/>
              <a:t>роботі</a:t>
            </a:r>
            <a:r>
              <a:rPr lang="ru-RU" sz="2000" dirty="0"/>
              <a:t> у </a:t>
            </a:r>
            <a:r>
              <a:rPr lang="ru-RU" sz="2000" dirty="0" err="1"/>
              <a:t>стані</a:t>
            </a:r>
            <a:r>
              <a:rPr lang="ru-RU" sz="2000" dirty="0"/>
              <a:t> алкогольного, </a:t>
            </a:r>
            <a:r>
              <a:rPr lang="ru-RU" sz="2000" dirty="0" err="1"/>
              <a:t>наркотичного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токсичного </a:t>
            </a:r>
            <a:r>
              <a:rPr lang="ru-RU" sz="2000" dirty="0" err="1"/>
              <a:t>сп’яніння</a:t>
            </a:r>
            <a:r>
              <a:rPr lang="ru-RU" sz="20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3333" y="3528628"/>
            <a:ext cx="606608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за </a:t>
            </a:r>
            <a:r>
              <a:rPr lang="ru-RU" sz="2000" dirty="0" err="1"/>
              <a:t>розкрадання</a:t>
            </a:r>
            <a:r>
              <a:rPr lang="ru-RU" sz="2000" dirty="0"/>
              <a:t> майна </a:t>
            </a:r>
            <a:r>
              <a:rPr lang="ru-RU" sz="2000" dirty="0" err="1"/>
              <a:t>власника</a:t>
            </a:r>
            <a:r>
              <a:rPr lang="ru-RU" sz="20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3331" y="4221088"/>
            <a:ext cx="6066083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за </a:t>
            </a:r>
            <a:r>
              <a:rPr lang="ru-RU" sz="2000" dirty="0" err="1"/>
              <a:t>однократне</a:t>
            </a:r>
            <a:r>
              <a:rPr lang="ru-RU" sz="2000" dirty="0"/>
              <a:t> </a:t>
            </a:r>
            <a:r>
              <a:rPr lang="ru-RU" sz="2000" dirty="0" err="1"/>
              <a:t>грубе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трудової</a:t>
            </a:r>
            <a:r>
              <a:rPr lang="ru-RU" sz="2000" dirty="0"/>
              <a:t> </a:t>
            </a:r>
            <a:r>
              <a:rPr lang="ru-RU" sz="2000" dirty="0" err="1"/>
              <a:t>дисципліни</a:t>
            </a:r>
            <a:r>
              <a:rPr lang="ru-RU" sz="2000" dirty="0"/>
              <a:t> </a:t>
            </a:r>
            <a:r>
              <a:rPr lang="ru-RU" sz="2000" dirty="0" err="1"/>
              <a:t>керівними</a:t>
            </a:r>
            <a:r>
              <a:rPr lang="ru-RU" sz="2000" dirty="0"/>
              <a:t> </a:t>
            </a:r>
            <a:r>
              <a:rPr lang="ru-RU" sz="2000" dirty="0" err="1"/>
              <a:t>працівниками</a:t>
            </a:r>
            <a:r>
              <a:rPr lang="ru-RU" sz="2000" dirty="0"/>
              <a:t>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8172400" y="1556792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8172400" y="2196535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3"/>
          </p:cNvCxnSpPr>
          <p:nvPr/>
        </p:nvCxnSpPr>
        <p:spPr>
          <a:xfrm flipH="1">
            <a:off x="8172400" y="2918847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8165780" y="3728683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6" idx="3"/>
          </p:cNvCxnSpPr>
          <p:nvPr/>
        </p:nvCxnSpPr>
        <p:spPr>
          <a:xfrm flipH="1" flipV="1">
            <a:off x="8139414" y="4575031"/>
            <a:ext cx="706230" cy="45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5733257"/>
            <a:ext cx="169168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7636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1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856984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Відповідно</a:t>
            </a:r>
            <a:r>
              <a:rPr lang="ru-RU" sz="2000" dirty="0"/>
              <a:t> до ст. 147-1, </a:t>
            </a:r>
            <a:r>
              <a:rPr lang="ru-RU" sz="2000" dirty="0" err="1"/>
              <a:t>дисциплінарне</a:t>
            </a:r>
            <a:r>
              <a:rPr lang="ru-RU" sz="2000" dirty="0"/>
              <a:t> </a:t>
            </a:r>
            <a:r>
              <a:rPr lang="ru-RU" sz="2000" dirty="0" err="1"/>
              <a:t>стягнення</a:t>
            </a:r>
            <a:r>
              <a:rPr lang="ru-RU" sz="2000" dirty="0"/>
              <a:t> </a:t>
            </a:r>
            <a:r>
              <a:rPr lang="ru-RU" sz="2000" dirty="0" err="1"/>
              <a:t>застосовується</a:t>
            </a:r>
            <a:r>
              <a:rPr lang="ru-RU" sz="2000" dirty="0"/>
              <a:t> органом,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надано</a:t>
            </a:r>
            <a:r>
              <a:rPr lang="ru-RU" sz="2000" dirty="0"/>
              <a:t> право </a:t>
            </a:r>
            <a:r>
              <a:rPr lang="ru-RU" sz="2000" dirty="0" err="1"/>
              <a:t>прийняття</a:t>
            </a:r>
            <a:r>
              <a:rPr lang="ru-RU" sz="2000" dirty="0"/>
              <a:t> на роботу (</a:t>
            </a:r>
            <a:r>
              <a:rPr lang="ru-RU" sz="2000" dirty="0" err="1"/>
              <a:t>обрання</a:t>
            </a:r>
            <a:r>
              <a:rPr lang="ru-RU" sz="2000" dirty="0"/>
              <a:t>, </a:t>
            </a:r>
            <a:r>
              <a:rPr lang="ru-RU" sz="2000" dirty="0" err="1"/>
              <a:t>затвердження</a:t>
            </a:r>
            <a:r>
              <a:rPr lang="ru-RU" sz="2000" dirty="0"/>
              <a:t> і </a:t>
            </a:r>
            <a:r>
              <a:rPr lang="ru-RU" sz="2000" dirty="0" err="1"/>
              <a:t>призначення</a:t>
            </a:r>
            <a:r>
              <a:rPr lang="ru-RU" sz="2000" dirty="0"/>
              <a:t> на посаду) </a:t>
            </a:r>
            <a:r>
              <a:rPr lang="ru-RU" sz="2000" dirty="0" err="1"/>
              <a:t>даного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. </a:t>
            </a: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4608004" y="1204303"/>
            <a:ext cx="0" cy="457200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1661503"/>
            <a:ext cx="8856984" cy="19389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Дисциплінарне</a:t>
            </a:r>
            <a:r>
              <a:rPr lang="ru-RU" sz="2000" dirty="0"/>
              <a:t> </a:t>
            </a:r>
            <a:r>
              <a:rPr lang="ru-RU" sz="2000" dirty="0" err="1"/>
              <a:t>стягнення</a:t>
            </a:r>
            <a:r>
              <a:rPr lang="ru-RU" sz="2000" dirty="0"/>
              <a:t> </a:t>
            </a:r>
            <a:r>
              <a:rPr lang="ru-RU" sz="2000" dirty="0" err="1"/>
              <a:t>застосовується</a:t>
            </a:r>
            <a:r>
              <a:rPr lang="ru-RU" sz="2000" dirty="0"/>
              <a:t> </a:t>
            </a:r>
            <a:r>
              <a:rPr lang="ru-RU" sz="2000" dirty="0" err="1"/>
              <a:t>власником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уповноваженим</a:t>
            </a:r>
            <a:r>
              <a:rPr lang="ru-RU" sz="2000" dirty="0"/>
              <a:t> ним органом </a:t>
            </a:r>
            <a:r>
              <a:rPr lang="ru-RU" sz="2000" dirty="0" err="1"/>
              <a:t>безпосередньо</a:t>
            </a:r>
            <a:r>
              <a:rPr lang="ru-RU" sz="2000" dirty="0"/>
              <a:t> за </a:t>
            </a:r>
            <a:r>
              <a:rPr lang="ru-RU" sz="2000" dirty="0" err="1"/>
              <a:t>виявленням</a:t>
            </a:r>
            <a:r>
              <a:rPr lang="ru-RU" sz="2000" dirty="0"/>
              <a:t> проступку, але не </a:t>
            </a:r>
            <a:r>
              <a:rPr lang="ru-RU" sz="2000" dirty="0" err="1"/>
              <a:t>пізніше</a:t>
            </a:r>
            <a:r>
              <a:rPr lang="ru-RU" sz="2000" dirty="0"/>
              <a:t> одного </a:t>
            </a:r>
            <a:r>
              <a:rPr lang="ru-RU" sz="2000" dirty="0" err="1"/>
              <a:t>місяця</a:t>
            </a:r>
            <a:r>
              <a:rPr lang="ru-RU" sz="2000" dirty="0"/>
              <a:t> з дня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виявлення</a:t>
            </a:r>
            <a:r>
              <a:rPr lang="ru-RU" sz="2000" dirty="0"/>
              <a:t>, не </a:t>
            </a:r>
            <a:r>
              <a:rPr lang="ru-RU" sz="2000" dirty="0" err="1"/>
              <a:t>рахуючи</a:t>
            </a:r>
            <a:r>
              <a:rPr lang="ru-RU" sz="2000" dirty="0"/>
              <a:t> часу </a:t>
            </a:r>
            <a:r>
              <a:rPr lang="ru-RU" sz="2000" dirty="0" err="1"/>
              <a:t>звільнення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у </a:t>
            </a:r>
            <a:r>
              <a:rPr lang="ru-RU" sz="2000" dirty="0" err="1"/>
              <a:t>зв'язку</a:t>
            </a:r>
            <a:r>
              <a:rPr lang="ru-RU" sz="2000" dirty="0"/>
              <a:t> з </a:t>
            </a:r>
            <a:r>
              <a:rPr lang="ru-RU" sz="2000" dirty="0" err="1"/>
              <a:t>тимчасовою</a:t>
            </a:r>
            <a:r>
              <a:rPr lang="ru-RU" sz="2000" dirty="0"/>
              <a:t> </a:t>
            </a:r>
            <a:r>
              <a:rPr lang="ru-RU" sz="2000" dirty="0" err="1"/>
              <a:t>непрацездатністю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перебування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у </a:t>
            </a:r>
            <a:r>
              <a:rPr lang="ru-RU" sz="2000" dirty="0" err="1"/>
              <a:t>відпустці</a:t>
            </a:r>
            <a:r>
              <a:rPr lang="ru-RU" sz="2000" dirty="0"/>
              <a:t>. </a:t>
            </a:r>
            <a:r>
              <a:rPr lang="ru-RU" sz="2000" dirty="0" err="1"/>
              <a:t>Стягнення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накладене</a:t>
            </a:r>
            <a:r>
              <a:rPr lang="ru-RU" sz="2000" dirty="0"/>
              <a:t> </a:t>
            </a:r>
            <a:r>
              <a:rPr lang="ru-RU" sz="2000" dirty="0" err="1"/>
              <a:t>пізніше</a:t>
            </a:r>
            <a:r>
              <a:rPr lang="ru-RU" sz="2000" dirty="0"/>
              <a:t> шести </a:t>
            </a:r>
            <a:r>
              <a:rPr lang="ru-RU" sz="2000" dirty="0" err="1"/>
              <a:t>місяців</a:t>
            </a:r>
            <a:r>
              <a:rPr lang="ru-RU" sz="2000" dirty="0"/>
              <a:t> з дня </a:t>
            </a:r>
            <a:r>
              <a:rPr lang="ru-RU" sz="2000" dirty="0" err="1"/>
              <a:t>вчинення</a:t>
            </a:r>
            <a:r>
              <a:rPr lang="ru-RU" sz="2000" dirty="0"/>
              <a:t> </a:t>
            </a:r>
            <a:r>
              <a:rPr lang="ru-RU" sz="2000" dirty="0" smtClean="0"/>
              <a:t>проступку.</a:t>
            </a:r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716016" y="3600495"/>
            <a:ext cx="0" cy="457200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4073759"/>
            <a:ext cx="8856984" cy="19389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Д</a:t>
            </a:r>
            <a:r>
              <a:rPr lang="ru-RU" sz="2000" dirty="0" smtClean="0"/>
              <a:t>о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дисциплінарного</a:t>
            </a:r>
            <a:r>
              <a:rPr lang="ru-RU" sz="2000" dirty="0"/>
              <a:t> </a:t>
            </a:r>
            <a:r>
              <a:rPr lang="ru-RU" sz="2000" dirty="0" err="1"/>
              <a:t>стягнення</a:t>
            </a:r>
            <a:r>
              <a:rPr lang="ru-RU" sz="2000" dirty="0"/>
              <a:t> </a:t>
            </a:r>
            <a:r>
              <a:rPr lang="ru-RU" sz="2000" dirty="0" err="1"/>
              <a:t>власник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уповноважений</a:t>
            </a:r>
            <a:r>
              <a:rPr lang="ru-RU" sz="2000" dirty="0"/>
              <a:t> ним орган повинен </a:t>
            </a:r>
            <a:r>
              <a:rPr lang="ru-RU" sz="2000" dirty="0" err="1"/>
              <a:t>зажадати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порушника</a:t>
            </a:r>
            <a:r>
              <a:rPr lang="ru-RU" sz="2000" dirty="0"/>
              <a:t> </a:t>
            </a:r>
            <a:r>
              <a:rPr lang="ru-RU" sz="2000" dirty="0" err="1"/>
              <a:t>трудової</a:t>
            </a:r>
            <a:r>
              <a:rPr lang="ru-RU" sz="2000" dirty="0"/>
              <a:t> </a:t>
            </a:r>
            <a:r>
              <a:rPr lang="ru-RU" sz="2000" dirty="0" err="1"/>
              <a:t>дисципліни</a:t>
            </a:r>
            <a:r>
              <a:rPr lang="ru-RU" sz="2000" dirty="0"/>
              <a:t> </a:t>
            </a:r>
            <a:r>
              <a:rPr lang="ru-RU" sz="2000" dirty="0" err="1"/>
              <a:t>письмові</a:t>
            </a:r>
            <a:r>
              <a:rPr lang="ru-RU" sz="2000" dirty="0"/>
              <a:t> </a:t>
            </a:r>
            <a:r>
              <a:rPr lang="ru-RU" sz="2000" dirty="0" err="1"/>
              <a:t>пояснення</a:t>
            </a:r>
            <a:r>
              <a:rPr lang="ru-RU" sz="2000" dirty="0"/>
              <a:t>. При </a:t>
            </a:r>
            <a:r>
              <a:rPr lang="ru-RU" sz="2000" dirty="0" err="1"/>
              <a:t>обранні</a:t>
            </a:r>
            <a:r>
              <a:rPr lang="ru-RU" sz="2000" dirty="0"/>
              <a:t> виду </a:t>
            </a:r>
            <a:r>
              <a:rPr lang="ru-RU" sz="2000" dirty="0" err="1"/>
              <a:t>стягнення</a:t>
            </a:r>
            <a:r>
              <a:rPr lang="ru-RU" sz="2000" dirty="0"/>
              <a:t> </a:t>
            </a:r>
            <a:r>
              <a:rPr lang="ru-RU" sz="2000" dirty="0" err="1"/>
              <a:t>власник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уповноважений</a:t>
            </a:r>
            <a:r>
              <a:rPr lang="ru-RU" sz="2000" dirty="0"/>
              <a:t> ним орган повинен </a:t>
            </a:r>
            <a:r>
              <a:rPr lang="ru-RU" sz="2000" dirty="0" err="1"/>
              <a:t>враховувати</a:t>
            </a:r>
            <a:r>
              <a:rPr lang="ru-RU" sz="2000" dirty="0"/>
              <a:t> </a:t>
            </a:r>
            <a:r>
              <a:rPr lang="ru-RU" sz="2000" dirty="0" err="1"/>
              <a:t>ступінь</a:t>
            </a:r>
            <a:r>
              <a:rPr lang="ru-RU" sz="2000" dirty="0"/>
              <a:t> </a:t>
            </a:r>
            <a:r>
              <a:rPr lang="ru-RU" sz="2000" dirty="0" err="1"/>
              <a:t>тяжкості</a:t>
            </a:r>
            <a:r>
              <a:rPr lang="ru-RU" sz="2000" dirty="0"/>
              <a:t> </a:t>
            </a:r>
            <a:r>
              <a:rPr lang="ru-RU" sz="2000" dirty="0" err="1"/>
              <a:t>вчиненого</a:t>
            </a:r>
            <a:r>
              <a:rPr lang="ru-RU" sz="2000" dirty="0"/>
              <a:t> проступку і </a:t>
            </a:r>
            <a:r>
              <a:rPr lang="ru-RU" sz="2000" dirty="0" err="1"/>
              <a:t>заподіяну</a:t>
            </a:r>
            <a:r>
              <a:rPr lang="ru-RU" sz="2000" dirty="0"/>
              <a:t> ним шкоду, </a:t>
            </a:r>
            <a:r>
              <a:rPr lang="ru-RU" sz="2000" dirty="0" err="1"/>
              <a:t>обставини</a:t>
            </a:r>
            <a:r>
              <a:rPr lang="ru-RU" sz="2000" dirty="0"/>
              <a:t>, за </a:t>
            </a:r>
            <a:r>
              <a:rPr lang="ru-RU" sz="2000" dirty="0" err="1"/>
              <a:t>яких</a:t>
            </a:r>
            <a:r>
              <a:rPr lang="ru-RU" sz="2000" dirty="0"/>
              <a:t> вчинено проступок, </a:t>
            </a:r>
            <a:r>
              <a:rPr lang="ru-RU" sz="2000" dirty="0" err="1"/>
              <a:t>попередню</a:t>
            </a:r>
            <a:r>
              <a:rPr lang="ru-RU" sz="2000" dirty="0"/>
              <a:t> роботу </a:t>
            </a:r>
            <a:r>
              <a:rPr lang="ru-RU" sz="2000" dirty="0" err="1"/>
              <a:t>працівника</a:t>
            </a:r>
            <a:r>
              <a:rPr lang="ru-RU" sz="2000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77" y="6054360"/>
            <a:ext cx="1474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1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03648" y="332656"/>
            <a:ext cx="554461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Спеціальна</a:t>
            </a:r>
            <a:r>
              <a:rPr lang="ru-RU" sz="2800" dirty="0"/>
              <a:t> </a:t>
            </a:r>
            <a:r>
              <a:rPr lang="ru-RU" sz="2800" dirty="0" err="1"/>
              <a:t>дисциплінарна</a:t>
            </a:r>
            <a:r>
              <a:rPr lang="ru-RU" sz="2800" dirty="0"/>
              <a:t> </a:t>
            </a:r>
            <a:r>
              <a:rPr lang="ru-RU" sz="2800" dirty="0" err="1"/>
              <a:t>відповідальність</a:t>
            </a:r>
            <a:r>
              <a:rPr lang="ru-RU" sz="2800" dirty="0"/>
              <a:t> 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827584" y="1022781"/>
            <a:ext cx="576064" cy="1080120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370" y="1916832"/>
            <a:ext cx="7029061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передбачається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для конкретно </a:t>
            </a:r>
            <a:r>
              <a:rPr lang="ru-RU" sz="2400" dirty="0" err="1"/>
              <a:t>визначених</a:t>
            </a:r>
            <a:r>
              <a:rPr lang="ru-RU" sz="2400" dirty="0"/>
              <a:t> </a:t>
            </a:r>
            <a:r>
              <a:rPr lang="ru-RU" sz="2400" dirty="0" err="1"/>
              <a:t>категорій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на </a:t>
            </a:r>
            <a:r>
              <a:rPr lang="ru-RU" sz="2400" dirty="0" err="1"/>
              <a:t>підставі</a:t>
            </a:r>
            <a:r>
              <a:rPr lang="ru-RU" sz="2400" dirty="0"/>
              <a:t> </a:t>
            </a:r>
            <a:r>
              <a:rPr lang="ru-RU" sz="2400" dirty="0" err="1"/>
              <a:t>спеціальних</a:t>
            </a:r>
            <a:r>
              <a:rPr lang="ru-RU" sz="2400" dirty="0"/>
              <a:t> нормативно-</a:t>
            </a:r>
            <a:r>
              <a:rPr lang="ru-RU" sz="2400" dirty="0" err="1"/>
              <a:t>правових</a:t>
            </a:r>
            <a:r>
              <a:rPr lang="ru-RU" sz="2400" dirty="0"/>
              <a:t> </a:t>
            </a:r>
            <a:r>
              <a:rPr lang="ru-RU" sz="2400" dirty="0" err="1"/>
              <a:t>актів</a:t>
            </a:r>
            <a:r>
              <a:rPr lang="ru-RU" sz="2400" dirty="0"/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403"/>
            <a:ext cx="140364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Соединительная линия уступом 7"/>
          <p:cNvCxnSpPr/>
          <p:nvPr/>
        </p:nvCxnSpPr>
        <p:spPr>
          <a:xfrm rot="5400000">
            <a:off x="789318" y="2999506"/>
            <a:ext cx="755794" cy="391230"/>
          </a:xfrm>
          <a:prstGeom prst="bentConnector3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15616" y="3393434"/>
            <a:ext cx="6413861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Вона </a:t>
            </a:r>
            <a:r>
              <a:rPr lang="ru-RU" sz="2800" dirty="0" err="1" smtClean="0"/>
              <a:t>характеризується</a:t>
            </a:r>
            <a:r>
              <a:rPr lang="ru-RU" sz="2800" dirty="0" smtClean="0"/>
              <a:t>: </a:t>
            </a:r>
            <a:endParaRPr lang="ru-RU" sz="2800" dirty="0"/>
          </a:p>
        </p:txBody>
      </p:sp>
      <p:cxnSp>
        <p:nvCxnSpPr>
          <p:cNvPr id="11" name="Прямая соединительная линия 10"/>
          <p:cNvCxnSpPr>
            <a:stCxn id="9" idx="3"/>
          </p:cNvCxnSpPr>
          <p:nvPr/>
        </p:nvCxnSpPr>
        <p:spPr>
          <a:xfrm>
            <a:off x="7529477" y="3717470"/>
            <a:ext cx="13005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865751" y="3717470"/>
            <a:ext cx="19073" cy="31405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7320" y="4215664"/>
            <a:ext cx="7704856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спеціальним</a:t>
            </a:r>
            <a:r>
              <a:rPr lang="ru-RU" sz="2000" dirty="0"/>
              <a:t> </a:t>
            </a:r>
            <a:r>
              <a:rPr lang="ru-RU" sz="2000" dirty="0" err="1"/>
              <a:t>суб’єктом</a:t>
            </a:r>
            <a:r>
              <a:rPr lang="ru-RU" sz="2000" dirty="0"/>
              <a:t> </a:t>
            </a:r>
            <a:r>
              <a:rPr lang="ru-RU" sz="2000" dirty="0" err="1"/>
              <a:t>дисциплінарного</a:t>
            </a:r>
            <a:r>
              <a:rPr lang="ru-RU" sz="2000" dirty="0"/>
              <a:t> проступку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626" y="4840988"/>
            <a:ext cx="7704856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особливим</a:t>
            </a:r>
            <a:r>
              <a:rPr lang="ru-RU" sz="2000" dirty="0"/>
              <a:t> характером </a:t>
            </a:r>
            <a:r>
              <a:rPr lang="ru-RU" sz="2000" dirty="0" err="1"/>
              <a:t>дисциплінарного</a:t>
            </a:r>
            <a:r>
              <a:rPr lang="ru-RU" sz="2000" dirty="0"/>
              <a:t> проступку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575" y="5374457"/>
            <a:ext cx="7704856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спеціальними</a:t>
            </a:r>
            <a:r>
              <a:rPr lang="ru-RU" sz="2000" dirty="0"/>
              <a:t> видами </a:t>
            </a:r>
            <a:r>
              <a:rPr lang="ru-RU" sz="2000" dirty="0" err="1"/>
              <a:t>дисциплінарних</a:t>
            </a:r>
            <a:r>
              <a:rPr lang="ru-RU" sz="2000" dirty="0"/>
              <a:t> </a:t>
            </a:r>
            <a:r>
              <a:rPr lang="ru-RU" sz="2000" dirty="0" err="1"/>
              <a:t>стягнень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55575" y="5965249"/>
            <a:ext cx="7686601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особливим</a:t>
            </a:r>
            <a:r>
              <a:rPr lang="ru-RU" sz="2000" dirty="0"/>
              <a:t> порядком </a:t>
            </a:r>
            <a:r>
              <a:rPr lang="ru-RU" sz="2000" dirty="0" err="1"/>
              <a:t>накладення</a:t>
            </a:r>
            <a:r>
              <a:rPr lang="ru-RU" sz="20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5575" y="6457890"/>
            <a:ext cx="7684907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оскарження</a:t>
            </a:r>
            <a:r>
              <a:rPr lang="ru-RU" sz="2000" dirty="0"/>
              <a:t> </a:t>
            </a:r>
            <a:r>
              <a:rPr lang="ru-RU" sz="2000" dirty="0" err="1"/>
              <a:t>дисциплінарного</a:t>
            </a:r>
            <a:r>
              <a:rPr lang="ru-RU" sz="2000" dirty="0"/>
              <a:t> </a:t>
            </a:r>
            <a:r>
              <a:rPr lang="ru-RU" sz="2000" dirty="0" err="1"/>
              <a:t>стягнення</a:t>
            </a:r>
            <a:endParaRPr lang="ru-RU" sz="20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8435897" y="4403980"/>
            <a:ext cx="43939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57" name="Прямая со стрелкой 19456"/>
          <p:cNvCxnSpPr>
            <a:endCxn id="22" idx="3"/>
          </p:cNvCxnSpPr>
          <p:nvPr/>
        </p:nvCxnSpPr>
        <p:spPr>
          <a:xfrm flipH="1">
            <a:off x="8440482" y="5041043"/>
            <a:ext cx="44434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64" name="Прямая со стрелкой 19463"/>
          <p:cNvCxnSpPr>
            <a:endCxn id="23" idx="3"/>
          </p:cNvCxnSpPr>
          <p:nvPr/>
        </p:nvCxnSpPr>
        <p:spPr>
          <a:xfrm flipH="1" flipV="1">
            <a:off x="8460431" y="5574512"/>
            <a:ext cx="405320" cy="116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68" name="Прямая со стрелкой 19467"/>
          <p:cNvCxnSpPr/>
          <p:nvPr/>
        </p:nvCxnSpPr>
        <p:spPr>
          <a:xfrm flipH="1">
            <a:off x="8442176" y="6165304"/>
            <a:ext cx="42689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71" name="Прямая со стрелкой 19470"/>
          <p:cNvCxnSpPr/>
          <p:nvPr/>
        </p:nvCxnSpPr>
        <p:spPr>
          <a:xfrm flipH="1">
            <a:off x="8442176" y="671234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1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75537" y="320040"/>
            <a:ext cx="432048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Спеціальним</a:t>
            </a:r>
            <a:r>
              <a:rPr lang="ru-RU" sz="2800" dirty="0"/>
              <a:t> </a:t>
            </a:r>
            <a:r>
              <a:rPr lang="ru-RU" sz="2800" dirty="0" err="1"/>
              <a:t>суб’єктом</a:t>
            </a:r>
            <a:r>
              <a:rPr lang="ru-RU" sz="2800" dirty="0"/>
              <a:t>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193461" y="120360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92812"/>
            <a:ext cx="6984775" cy="18722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є </a:t>
            </a:r>
            <a:r>
              <a:rPr lang="ru-RU" sz="2400" dirty="0" err="1"/>
              <a:t>працівник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несе</a:t>
            </a:r>
            <a:r>
              <a:rPr lang="ru-RU" sz="2400" dirty="0"/>
              <a:t> </a:t>
            </a:r>
            <a:r>
              <a:rPr lang="ru-RU" sz="2400" dirty="0" err="1"/>
              <a:t>дисциплінарну</a:t>
            </a:r>
            <a:r>
              <a:rPr lang="ru-RU" sz="2400" dirty="0"/>
              <a:t> </a:t>
            </a:r>
            <a:r>
              <a:rPr lang="ru-RU" sz="2400" dirty="0" err="1"/>
              <a:t>відповідальність</a:t>
            </a:r>
            <a:r>
              <a:rPr lang="ru-RU" sz="2400" dirty="0"/>
              <a:t> за </a:t>
            </a:r>
            <a:r>
              <a:rPr lang="ru-RU" sz="2400" dirty="0" err="1"/>
              <a:t>спеціальними</a:t>
            </a:r>
            <a:r>
              <a:rPr lang="ru-RU" sz="2400" dirty="0"/>
              <a:t> нормативно-</a:t>
            </a:r>
            <a:r>
              <a:rPr lang="ru-RU" sz="2400" dirty="0" err="1"/>
              <a:t>правовими</a:t>
            </a:r>
            <a:r>
              <a:rPr lang="ru-RU" sz="2400" dirty="0"/>
              <a:t> актами – законами, статутами, </a:t>
            </a:r>
            <a:r>
              <a:rPr lang="ru-RU" sz="2400" dirty="0" err="1"/>
              <a:t>положеннями</a:t>
            </a:r>
            <a:r>
              <a:rPr lang="ru-RU" sz="2400" dirty="0"/>
              <a:t> про </a:t>
            </a:r>
            <a:r>
              <a:rPr lang="ru-RU" sz="2400" dirty="0" err="1"/>
              <a:t>дисципліну</a:t>
            </a:r>
            <a:r>
              <a:rPr lang="ru-RU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0" y="4437111"/>
            <a:ext cx="8568953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За </a:t>
            </a:r>
            <a:r>
              <a:rPr lang="ru-RU" sz="2400" dirty="0" err="1"/>
              <a:t>спеціальною</a:t>
            </a:r>
            <a:r>
              <a:rPr lang="ru-RU" sz="2400" dirty="0"/>
              <a:t> </a:t>
            </a:r>
            <a:r>
              <a:rPr lang="ru-RU" sz="2400" dirty="0" err="1"/>
              <a:t>відповідальністю</a:t>
            </a:r>
            <a:r>
              <a:rPr lang="ru-RU" sz="2400" dirty="0"/>
              <a:t> </a:t>
            </a:r>
            <a:r>
              <a:rPr lang="ru-RU" sz="2400" dirty="0" err="1"/>
              <a:t>стягнення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накладатися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органом,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відає</a:t>
            </a:r>
            <a:r>
              <a:rPr lang="ru-RU" sz="2400" dirty="0"/>
              <a:t> </a:t>
            </a:r>
            <a:r>
              <a:rPr lang="ru-RU" sz="2400" dirty="0" err="1"/>
              <a:t>прийняттям</a:t>
            </a:r>
            <a:r>
              <a:rPr lang="ru-RU" sz="2400" dirty="0"/>
              <a:t> на роботу, а й </a:t>
            </a:r>
            <a:r>
              <a:rPr lang="ru-RU" sz="2400" dirty="0" err="1"/>
              <a:t>вищестоящими</a:t>
            </a:r>
            <a:r>
              <a:rPr lang="ru-RU" sz="2400" dirty="0"/>
              <a:t> </a:t>
            </a:r>
            <a:r>
              <a:rPr lang="ru-RU" sz="2400" dirty="0" smtClean="0"/>
              <a:t>органами.</a:t>
            </a:r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26" y="5877272"/>
            <a:ext cx="14017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8680"/>
            <a:ext cx="925332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4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14360" y="933005"/>
            <a:ext cx="6552728" cy="17281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Трудова</a:t>
            </a:r>
            <a:r>
              <a:rPr lang="ru-RU" sz="3200" dirty="0"/>
              <a:t> </a:t>
            </a:r>
            <a:r>
              <a:rPr lang="ru-RU" sz="3200" dirty="0" err="1"/>
              <a:t>дисципліна</a:t>
            </a:r>
            <a:r>
              <a:rPr lang="ru-RU" sz="3200" dirty="0"/>
              <a:t> як </a:t>
            </a:r>
            <a:r>
              <a:rPr lang="ru-RU" sz="3200" dirty="0" err="1"/>
              <a:t>інститут</a:t>
            </a:r>
            <a:r>
              <a:rPr lang="ru-RU" sz="3200" dirty="0"/>
              <a:t> трудового права 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813712" y="1788850"/>
            <a:ext cx="500648" cy="1512168"/>
          </a:xfrm>
          <a:prstGeom prst="curved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976543"/>
            <a:ext cx="7272808" cy="1631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сукупність</a:t>
            </a:r>
            <a:r>
              <a:rPr lang="ru-RU" sz="2000" dirty="0"/>
              <a:t> </a:t>
            </a:r>
            <a:r>
              <a:rPr lang="ru-RU" sz="2000" dirty="0" err="1"/>
              <a:t>правових</a:t>
            </a:r>
            <a:r>
              <a:rPr lang="ru-RU" sz="2000" dirty="0"/>
              <a:t> норм,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регулюють</a:t>
            </a:r>
            <a:r>
              <a:rPr lang="ru-RU" sz="2000" dirty="0"/>
              <a:t> </a:t>
            </a:r>
            <a:r>
              <a:rPr lang="ru-RU" sz="2000" dirty="0" err="1"/>
              <a:t>внутрішній</a:t>
            </a:r>
            <a:r>
              <a:rPr lang="ru-RU" sz="2000" dirty="0"/>
              <a:t> </a:t>
            </a:r>
            <a:r>
              <a:rPr lang="ru-RU" sz="2000" dirty="0" err="1"/>
              <a:t>трудовий</a:t>
            </a:r>
            <a:r>
              <a:rPr lang="ru-RU" sz="2000" dirty="0"/>
              <a:t> </a:t>
            </a:r>
            <a:r>
              <a:rPr lang="ru-RU" sz="2000" dirty="0" err="1"/>
              <a:t>розпорядок</a:t>
            </a:r>
            <a:r>
              <a:rPr lang="ru-RU" sz="2000" dirty="0"/>
              <a:t>, </a:t>
            </a:r>
            <a:r>
              <a:rPr lang="ru-RU" sz="2000" dirty="0" err="1"/>
              <a:t>встановлюють</a:t>
            </a:r>
            <a:r>
              <a:rPr lang="ru-RU" sz="2000" dirty="0"/>
              <a:t> </a:t>
            </a:r>
            <a:r>
              <a:rPr lang="ru-RU" sz="2000" dirty="0" err="1"/>
              <a:t>трудові</a:t>
            </a:r>
            <a:r>
              <a:rPr lang="ru-RU" sz="2000" dirty="0"/>
              <a:t> </a:t>
            </a:r>
            <a:r>
              <a:rPr lang="ru-RU" sz="2000" dirty="0" err="1"/>
              <a:t>обов’язки</a:t>
            </a:r>
            <a:r>
              <a:rPr lang="ru-RU" sz="2000" dirty="0"/>
              <a:t> </a:t>
            </a:r>
            <a:r>
              <a:rPr lang="ru-RU" sz="2000" dirty="0" err="1"/>
              <a:t>сторін</a:t>
            </a:r>
            <a:r>
              <a:rPr lang="ru-RU" sz="2000" dirty="0"/>
              <a:t> трудового договору, </a:t>
            </a:r>
            <a:r>
              <a:rPr lang="ru-RU" sz="2000" dirty="0" err="1"/>
              <a:t>визначають</a:t>
            </a:r>
            <a:r>
              <a:rPr lang="ru-RU" sz="2000" dirty="0"/>
              <a:t> заходи </a:t>
            </a:r>
            <a:r>
              <a:rPr lang="ru-RU" sz="2000" dirty="0" err="1"/>
              <a:t>заохочення</a:t>
            </a:r>
            <a:r>
              <a:rPr lang="ru-RU" sz="2000" dirty="0"/>
              <a:t> та </a:t>
            </a:r>
            <a:r>
              <a:rPr lang="ru-RU" sz="2000" dirty="0" err="1"/>
              <a:t>відповідальності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складають</a:t>
            </a:r>
            <a:r>
              <a:rPr lang="ru-RU" sz="2000" dirty="0"/>
              <a:t> </a:t>
            </a:r>
            <a:r>
              <a:rPr lang="ru-RU" sz="2000" dirty="0" err="1"/>
              <a:t>механізм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таких </a:t>
            </a:r>
            <a:r>
              <a:rPr lang="ru-RU" sz="2000" dirty="0" err="1"/>
              <a:t>обов’язків</a:t>
            </a:r>
            <a:r>
              <a:rPr lang="ru-RU" sz="2000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03" y="24135"/>
            <a:ext cx="1311761" cy="131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41168"/>
            <a:ext cx="3960440" cy="190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0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05292"/>
            <a:ext cx="7704856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Правовий</a:t>
            </a:r>
            <a:r>
              <a:rPr lang="ru-RU" sz="2800" dirty="0"/>
              <a:t> </a:t>
            </a:r>
            <a:r>
              <a:rPr lang="ru-RU" sz="2800" dirty="0" err="1"/>
              <a:t>інститут</a:t>
            </a:r>
            <a:r>
              <a:rPr lang="ru-RU" sz="2800" dirty="0"/>
              <a:t> </a:t>
            </a:r>
            <a:r>
              <a:rPr lang="ru-RU" sz="2800" dirty="0" err="1"/>
              <a:t>трудової</a:t>
            </a:r>
            <a:r>
              <a:rPr lang="ru-RU" sz="2800" dirty="0"/>
              <a:t> </a:t>
            </a:r>
            <a:r>
              <a:rPr lang="ru-RU" sz="2800" dirty="0" err="1"/>
              <a:t>дисципліни</a:t>
            </a:r>
            <a:r>
              <a:rPr lang="ru-RU" sz="2800" dirty="0"/>
              <a:t> </a:t>
            </a:r>
            <a:r>
              <a:rPr lang="ru-RU" sz="2800" dirty="0" err="1"/>
              <a:t>складається</a:t>
            </a:r>
            <a:r>
              <a:rPr lang="ru-RU" sz="2800" dirty="0"/>
              <a:t> з </a:t>
            </a:r>
            <a:r>
              <a:rPr lang="ru-RU" sz="2800" dirty="0" err="1"/>
              <a:t>трьох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норм, </a:t>
            </a:r>
            <a:r>
              <a:rPr lang="ru-RU" sz="2800" dirty="0" err="1"/>
              <a:t>які</a:t>
            </a:r>
            <a:r>
              <a:rPr lang="ru-RU" sz="2800" dirty="0"/>
              <a:t>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16416" y="751630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748464" y="751630"/>
            <a:ext cx="25152" cy="30531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1445349"/>
            <a:ext cx="7848872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правову</a:t>
            </a:r>
            <a:r>
              <a:rPr lang="ru-RU" sz="2400" dirty="0"/>
              <a:t> </a:t>
            </a:r>
            <a:r>
              <a:rPr lang="ru-RU" sz="2400" dirty="0" err="1"/>
              <a:t>регламентацію</a:t>
            </a:r>
            <a:r>
              <a:rPr lang="ru-RU" sz="2400" dirty="0"/>
              <a:t> прав і </a:t>
            </a:r>
            <a:r>
              <a:rPr lang="ru-RU" sz="2400" dirty="0" err="1"/>
              <a:t>обов’язків</a:t>
            </a:r>
            <a:r>
              <a:rPr lang="ru-RU" sz="2400" dirty="0"/>
              <a:t> </a:t>
            </a:r>
            <a:r>
              <a:rPr lang="ru-RU" sz="2400" dirty="0" err="1"/>
              <a:t>учасників</a:t>
            </a:r>
            <a:r>
              <a:rPr lang="ru-RU" sz="2400" dirty="0"/>
              <a:t> трудового </a:t>
            </a:r>
            <a:r>
              <a:rPr lang="ru-RU" sz="2400" dirty="0" err="1"/>
              <a:t>процесу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2607834"/>
            <a:ext cx="784887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err="1"/>
              <a:t>встановлюють</a:t>
            </a:r>
            <a:r>
              <a:rPr lang="ru-RU" sz="2400" dirty="0"/>
              <a:t> </a:t>
            </a:r>
            <a:r>
              <a:rPr lang="ru-RU" sz="2400" dirty="0" err="1"/>
              <a:t>стимулювання</a:t>
            </a:r>
            <a:r>
              <a:rPr lang="ru-RU" sz="2400" dirty="0"/>
              <a:t> </a:t>
            </a:r>
            <a:r>
              <a:rPr lang="ru-RU" sz="2400" dirty="0" err="1"/>
              <a:t>сумлінної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6503" y="3389316"/>
            <a:ext cx="7848873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регламентують</a:t>
            </a:r>
            <a:r>
              <a:rPr lang="ru-RU" sz="2400" dirty="0"/>
              <a:t> </a:t>
            </a:r>
            <a:r>
              <a:rPr lang="ru-RU" sz="2400" dirty="0" err="1"/>
              <a:t>відповідальність</a:t>
            </a:r>
            <a:r>
              <a:rPr lang="ru-RU" sz="2400" dirty="0"/>
              <a:t> за </a:t>
            </a:r>
            <a:r>
              <a:rPr lang="ru-RU" sz="2400" dirty="0" err="1"/>
              <a:t>невиконання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неналежне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трудових</a:t>
            </a:r>
            <a:r>
              <a:rPr lang="ru-RU" sz="2400" dirty="0"/>
              <a:t> </a:t>
            </a:r>
            <a:r>
              <a:rPr lang="ru-RU" sz="2400" dirty="0" err="1"/>
              <a:t>обов’язків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8172400" y="1700808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3" idx="3"/>
          </p:cNvCxnSpPr>
          <p:nvPr/>
        </p:nvCxnSpPr>
        <p:spPr>
          <a:xfrm flipH="1">
            <a:off x="8172400" y="2838667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3"/>
          </p:cNvCxnSpPr>
          <p:nvPr/>
        </p:nvCxnSpPr>
        <p:spPr>
          <a:xfrm flipH="1">
            <a:off x="8185376" y="3804814"/>
            <a:ext cx="563088" cy="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32773"/>
            <a:ext cx="2952328" cy="220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13847"/>
            <a:ext cx="1547664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flipH="1">
            <a:off x="1259632" y="404664"/>
            <a:ext cx="6048672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Методи</a:t>
            </a:r>
            <a:r>
              <a:rPr lang="ru-RU" sz="3200" dirty="0"/>
              <a:t> </a:t>
            </a:r>
            <a:r>
              <a:rPr lang="ru-RU" sz="3200" dirty="0" err="1"/>
              <a:t>забезпечення</a:t>
            </a:r>
            <a:r>
              <a:rPr lang="ru-RU" sz="3200" dirty="0"/>
              <a:t> </a:t>
            </a:r>
            <a:r>
              <a:rPr lang="ru-RU" sz="3200" dirty="0" err="1"/>
              <a:t>трудової</a:t>
            </a:r>
            <a:r>
              <a:rPr lang="ru-RU" sz="3200" dirty="0"/>
              <a:t> </a:t>
            </a:r>
            <a:r>
              <a:rPr lang="ru-RU" sz="3200" dirty="0" err="1"/>
              <a:t>дисципліни</a:t>
            </a:r>
            <a:r>
              <a:rPr lang="ru-RU" sz="3200" dirty="0"/>
              <a:t>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137232" y="1708519"/>
            <a:ext cx="484632" cy="48920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96" y="-1"/>
            <a:ext cx="15478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5139" y="2243272"/>
            <a:ext cx="6413165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передбачені</a:t>
            </a:r>
            <a:r>
              <a:rPr lang="ru-RU" sz="2400" dirty="0"/>
              <a:t> </a:t>
            </a:r>
            <a:r>
              <a:rPr lang="ru-RU" sz="2400" dirty="0" err="1"/>
              <a:t>законодавством</a:t>
            </a:r>
            <a:r>
              <a:rPr lang="ru-RU" sz="2400" dirty="0"/>
              <a:t> </a:t>
            </a:r>
            <a:r>
              <a:rPr lang="ru-RU" sz="2400" dirty="0" err="1"/>
              <a:t>способи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сторонами трудового договору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обов’язків</a:t>
            </a:r>
            <a:r>
              <a:rPr lang="ru-RU" sz="2400" dirty="0"/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5139" y="3861048"/>
            <a:ext cx="7277261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 них належать: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895139" y="4581128"/>
            <a:ext cx="148469" cy="36004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41" y="4944237"/>
            <a:ext cx="1706547" cy="4001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переконання</a:t>
            </a:r>
            <a:endParaRPr lang="ru-RU" sz="2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123728" y="4581128"/>
            <a:ext cx="0" cy="914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5802" y="5544402"/>
            <a:ext cx="1415772" cy="4001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err="1"/>
              <a:t>виховання</a:t>
            </a:r>
            <a:endParaRPr lang="ru-RU" sz="20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458895" y="4581128"/>
            <a:ext cx="0" cy="4572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32330" y="5095418"/>
            <a:ext cx="1535998" cy="4001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err="1"/>
              <a:t>заохочення</a:t>
            </a:r>
            <a:endParaRPr lang="ru-RU" sz="2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7987181" y="4581128"/>
            <a:ext cx="349522" cy="383144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08304" y="4990404"/>
            <a:ext cx="1847894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організаційні</a:t>
            </a:r>
            <a:r>
              <a:rPr lang="ru-RU" sz="2000" dirty="0"/>
              <a:t> </a:t>
            </a:r>
            <a:r>
              <a:rPr lang="ru-RU" sz="2000" dirty="0" err="1"/>
              <a:t>методи</a:t>
            </a:r>
            <a:endParaRPr lang="ru-RU" sz="20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660232" y="4581128"/>
            <a:ext cx="0" cy="914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41148" y="5515836"/>
            <a:ext cx="1591840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економічні</a:t>
            </a:r>
            <a:r>
              <a:rPr lang="ru-RU" sz="2000" dirty="0"/>
              <a:t> </a:t>
            </a:r>
            <a:r>
              <a:rPr lang="ru-RU" sz="2000" dirty="0" err="1"/>
              <a:t>методи</a:t>
            </a:r>
            <a:endParaRPr lang="ru-RU" sz="20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004048" y="4581128"/>
            <a:ext cx="0" cy="36004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33769" y="4990404"/>
            <a:ext cx="1043876" cy="4001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/>
              <a:t>примус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00" y="1484785"/>
            <a:ext cx="155219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4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699792" y="188640"/>
            <a:ext cx="4201616" cy="105841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Е</a:t>
            </a:r>
            <a:r>
              <a:rPr lang="ru-RU" sz="3200" dirty="0" err="1" smtClean="0"/>
              <a:t>кономічні</a:t>
            </a:r>
            <a:r>
              <a:rPr lang="ru-RU" sz="3200" dirty="0" smtClean="0"/>
              <a:t> </a:t>
            </a:r>
            <a:r>
              <a:rPr lang="ru-RU" sz="3200" dirty="0" err="1"/>
              <a:t>методи</a:t>
            </a:r>
            <a:endParaRPr lang="ru-RU" sz="3200" dirty="0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123728" y="658812"/>
            <a:ext cx="576064" cy="1126976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445874"/>
            <a:ext cx="626469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, в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лежить</a:t>
            </a:r>
            <a:r>
              <a:rPr lang="ru-RU" sz="2400" dirty="0"/>
              <a:t> </a:t>
            </a:r>
            <a:r>
              <a:rPr lang="ru-RU" sz="2400" dirty="0" err="1"/>
              <a:t>всебічна</a:t>
            </a:r>
            <a:r>
              <a:rPr lang="ru-RU" sz="2400" dirty="0"/>
              <a:t> </a:t>
            </a:r>
            <a:r>
              <a:rPr lang="ru-RU" sz="2400" dirty="0" err="1"/>
              <a:t>зацікавленість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у результатах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 smtClean="0"/>
              <a:t>праці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-1"/>
            <a:ext cx="1547813" cy="10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2820380" y="2852936"/>
            <a:ext cx="3960440" cy="105841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Організаційні</a:t>
            </a:r>
            <a:r>
              <a:rPr lang="ru-RU" sz="3200" dirty="0"/>
              <a:t> </a:t>
            </a:r>
            <a:r>
              <a:rPr lang="ru-RU" sz="3200" dirty="0" err="1"/>
              <a:t>методи</a:t>
            </a:r>
            <a:endParaRPr lang="ru-RU" sz="3200" dirty="0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244316" y="3382144"/>
            <a:ext cx="576064" cy="1054968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5512" y="4109179"/>
            <a:ext cx="6118976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полягають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роботодавець</a:t>
            </a:r>
            <a:r>
              <a:rPr lang="ru-RU" sz="2400" dirty="0"/>
              <a:t> </a:t>
            </a:r>
            <a:r>
              <a:rPr lang="ru-RU" sz="2400" dirty="0" err="1"/>
              <a:t>відповідає</a:t>
            </a:r>
            <a:r>
              <a:rPr lang="ru-RU" sz="2400" dirty="0"/>
              <a:t> за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cxnSp>
        <p:nvCxnSpPr>
          <p:cNvPr id="12" name="Прямая со стрелкой 11"/>
          <p:cNvCxnSpPr>
            <a:endCxn id="14" idx="3"/>
          </p:cNvCxnSpPr>
          <p:nvPr/>
        </p:nvCxnSpPr>
        <p:spPr>
          <a:xfrm flipH="1">
            <a:off x="2244316" y="4736442"/>
            <a:ext cx="601196" cy="3231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100" y="4736442"/>
            <a:ext cx="1944216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/>
              <a:t>належних</a:t>
            </a:r>
            <a:r>
              <a:rPr lang="ru-RU" dirty="0"/>
              <a:t> умов </a:t>
            </a:r>
            <a:r>
              <a:rPr lang="ru-RU" dirty="0" err="1"/>
              <a:t>праці</a:t>
            </a:r>
            <a:r>
              <a:rPr lang="ru-RU" dirty="0"/>
              <a:t>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286000" y="5023579"/>
            <a:ext cx="1277888" cy="6103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6727" y="5661248"/>
            <a:ext cx="2030962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/>
              <a:t>безпечних</a:t>
            </a:r>
            <a:r>
              <a:rPr lang="ru-RU" dirty="0"/>
              <a:t> умов </a:t>
            </a:r>
            <a:r>
              <a:rPr lang="ru-RU" dirty="0" err="1"/>
              <a:t>праці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436096" y="5090385"/>
            <a:ext cx="0" cy="3240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24944" y="5453476"/>
            <a:ext cx="6219057" cy="12311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найновіших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науки, </a:t>
            </a:r>
            <a:r>
              <a:rPr lang="ru-RU" dirty="0" err="1"/>
              <a:t>техніки</a:t>
            </a:r>
            <a:r>
              <a:rPr lang="ru-RU" dirty="0"/>
              <a:t> і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вжиття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sz="2000" dirty="0"/>
              <a:t>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1" y="1445874"/>
            <a:ext cx="1559094" cy="246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3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11659"/>
            <a:ext cx="8928992" cy="1712148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/>
              <a:t>2. </a:t>
            </a:r>
            <a:r>
              <a:rPr lang="ru-RU" sz="3600" dirty="0" err="1"/>
              <a:t>Внутрішній</a:t>
            </a:r>
            <a:r>
              <a:rPr lang="ru-RU" sz="3600" dirty="0"/>
              <a:t> </a:t>
            </a:r>
            <a:r>
              <a:rPr lang="ru-RU" sz="3600" dirty="0" err="1"/>
              <a:t>трудовий</a:t>
            </a:r>
            <a:r>
              <a:rPr lang="ru-RU" sz="3600" dirty="0"/>
              <a:t> </a:t>
            </a:r>
            <a:r>
              <a:rPr lang="ru-RU" sz="3600" dirty="0" err="1"/>
              <a:t>розпорядок</a:t>
            </a:r>
            <a:r>
              <a:rPr lang="ru-RU" sz="3600" dirty="0"/>
              <a:t> на </a:t>
            </a:r>
            <a:r>
              <a:rPr lang="ru-RU" sz="3600" dirty="0" err="1"/>
              <a:t>підприємствах</a:t>
            </a:r>
            <a:r>
              <a:rPr lang="ru-RU" sz="3600" dirty="0"/>
              <a:t>, в </a:t>
            </a:r>
            <a:r>
              <a:rPr lang="ru-RU" sz="3600" dirty="0" err="1"/>
              <a:t>установах</a:t>
            </a:r>
            <a:r>
              <a:rPr lang="ru-RU" sz="3600" dirty="0"/>
              <a:t>, </a:t>
            </a:r>
            <a:r>
              <a:rPr lang="ru-RU" sz="3600" dirty="0" err="1"/>
              <a:t>організаціях</a:t>
            </a:r>
            <a:r>
              <a:rPr lang="ru-RU" sz="3600" dirty="0"/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2411760" y="1900788"/>
            <a:ext cx="4392488" cy="17064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Внутрішній</a:t>
            </a:r>
            <a:r>
              <a:rPr lang="ru-RU" sz="3200" dirty="0"/>
              <a:t> </a:t>
            </a:r>
            <a:r>
              <a:rPr lang="ru-RU" sz="3200" dirty="0" err="1"/>
              <a:t>трудовий</a:t>
            </a:r>
            <a:r>
              <a:rPr lang="ru-RU" sz="3200" dirty="0"/>
              <a:t> </a:t>
            </a:r>
            <a:r>
              <a:rPr lang="ru-RU" sz="3200" dirty="0" err="1"/>
              <a:t>розпорядок</a:t>
            </a:r>
            <a:endParaRPr lang="ru-RU" sz="3200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691680" y="2754032"/>
            <a:ext cx="720080" cy="1523020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411" y="3861048"/>
            <a:ext cx="6480720" cy="15696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порядок </a:t>
            </a:r>
            <a:r>
              <a:rPr lang="ru-RU" sz="2400" dirty="0" err="1"/>
              <a:t>поведінки</a:t>
            </a:r>
            <a:r>
              <a:rPr lang="ru-RU" sz="2400" dirty="0"/>
              <a:t>, </a:t>
            </a:r>
            <a:r>
              <a:rPr lang="ru-RU" sz="2400" dirty="0" err="1"/>
              <a:t>взаємодії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працівниками</a:t>
            </a:r>
            <a:r>
              <a:rPr lang="ru-RU" sz="2400" dirty="0"/>
              <a:t> на конкретному </a:t>
            </a:r>
            <a:r>
              <a:rPr lang="ru-RU" sz="2400" dirty="0" err="1"/>
              <a:t>підприємстві</a:t>
            </a:r>
            <a:r>
              <a:rPr lang="ru-RU" sz="2400" dirty="0"/>
              <a:t>, в </a:t>
            </a:r>
            <a:r>
              <a:rPr lang="ru-RU" sz="2400" dirty="0" err="1"/>
              <a:t>установі</a:t>
            </a:r>
            <a:r>
              <a:rPr lang="ru-RU" sz="2400" dirty="0"/>
              <a:t>, </a:t>
            </a:r>
            <a:r>
              <a:rPr lang="ru-RU" sz="2400" dirty="0" err="1"/>
              <a:t>організації</a:t>
            </a:r>
            <a:r>
              <a:rPr lang="ru-RU" sz="2400" dirty="0"/>
              <a:t> у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здійснення</a:t>
            </a:r>
            <a:r>
              <a:rPr lang="ru-RU" sz="2400" dirty="0"/>
              <a:t> </a:t>
            </a:r>
            <a:r>
              <a:rPr lang="ru-RU" sz="2400" dirty="0" err="1"/>
              <a:t>трудової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1" y="5559879"/>
            <a:ext cx="1547813" cy="129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522825"/>
            <a:ext cx="1667443" cy="169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4960786" y="5617986"/>
            <a:ext cx="518572" cy="144016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411759" y="5949280"/>
            <a:ext cx="6620371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Внутрішній</a:t>
            </a:r>
            <a:r>
              <a:rPr lang="ru-RU" sz="2000" dirty="0"/>
              <a:t> </a:t>
            </a:r>
            <a:r>
              <a:rPr lang="ru-RU" sz="2000" dirty="0" err="1"/>
              <a:t>трудовий</a:t>
            </a:r>
            <a:r>
              <a:rPr lang="ru-RU" sz="2000" dirty="0"/>
              <a:t> </a:t>
            </a:r>
            <a:r>
              <a:rPr lang="ru-RU" sz="2000" dirty="0" err="1"/>
              <a:t>розпорядок</a:t>
            </a:r>
            <a:r>
              <a:rPr lang="ru-RU" sz="2000" dirty="0"/>
              <a:t>  є предметом </a:t>
            </a:r>
            <a:r>
              <a:rPr lang="ru-RU" sz="2000" dirty="0" err="1"/>
              <a:t>централізованого</a:t>
            </a:r>
            <a:r>
              <a:rPr lang="ru-RU" sz="2000" dirty="0"/>
              <a:t> та локального правового </a:t>
            </a:r>
            <a:r>
              <a:rPr lang="ru-RU" sz="2000" dirty="0" err="1"/>
              <a:t>регулювання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8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58115"/>
            <a:ext cx="8640960" cy="1224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Нормативно-</a:t>
            </a:r>
            <a:r>
              <a:rPr lang="ru-RU" sz="2800" dirty="0" err="1"/>
              <a:t>правові</a:t>
            </a:r>
            <a:r>
              <a:rPr lang="ru-RU" sz="2800" dirty="0"/>
              <a:t> </a:t>
            </a:r>
            <a:r>
              <a:rPr lang="ru-RU" sz="2800" dirty="0" err="1"/>
              <a:t>акти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регулюють</a:t>
            </a:r>
            <a:r>
              <a:rPr lang="ru-RU" sz="2800" dirty="0"/>
              <a:t> </a:t>
            </a:r>
            <a:r>
              <a:rPr lang="ru-RU" sz="2800" dirty="0" err="1"/>
              <a:t>внутрішній</a:t>
            </a:r>
            <a:r>
              <a:rPr lang="ru-RU" sz="2800" dirty="0"/>
              <a:t> </a:t>
            </a:r>
            <a:r>
              <a:rPr lang="ru-RU" sz="2800" dirty="0" err="1"/>
              <a:t>трудовий</a:t>
            </a:r>
            <a:r>
              <a:rPr lang="ru-RU" sz="2800" dirty="0"/>
              <a:t> </a:t>
            </a:r>
            <a:r>
              <a:rPr lang="ru-RU" sz="2800" dirty="0" err="1"/>
              <a:t>розпорядок</a:t>
            </a:r>
            <a:r>
              <a:rPr lang="ru-RU" sz="2800" dirty="0"/>
              <a:t>, за </a:t>
            </a:r>
            <a:r>
              <a:rPr lang="ru-RU" sz="2800" dirty="0" err="1"/>
              <a:t>критерієм</a:t>
            </a:r>
            <a:r>
              <a:rPr lang="ru-RU" sz="2800" dirty="0"/>
              <a:t> </a:t>
            </a:r>
            <a:r>
              <a:rPr lang="ru-RU" sz="2800" dirty="0" err="1"/>
              <a:t>суб’єкта</a:t>
            </a:r>
            <a:r>
              <a:rPr lang="ru-RU" sz="2800" dirty="0"/>
              <a:t> </a:t>
            </a:r>
            <a:r>
              <a:rPr lang="ru-RU" sz="2800" dirty="0" err="1"/>
              <a:t>поділяються</a:t>
            </a:r>
            <a:r>
              <a:rPr lang="ru-RU" sz="2800" dirty="0"/>
              <a:t> </a:t>
            </a:r>
            <a:r>
              <a:rPr lang="ru-RU" sz="2800" dirty="0" smtClean="0"/>
              <a:t> на:</a:t>
            </a:r>
            <a:endParaRPr lang="ru-RU" sz="2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636412" y="2075700"/>
            <a:ext cx="484632" cy="4892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705948" y="2087054"/>
            <a:ext cx="484632" cy="4892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3836" y="2698068"/>
            <a:ext cx="2782020" cy="6480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Загальні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5310970" y="2704565"/>
            <a:ext cx="3168352" cy="6480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Спеціальні</a:t>
            </a:r>
            <a:endParaRPr lang="ru-RU" sz="3200" dirty="0"/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16200000" flipH="1">
            <a:off x="1713766" y="3402559"/>
            <a:ext cx="457200" cy="357356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6377" y="3844117"/>
            <a:ext cx="2615463" cy="15696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поширюються</a:t>
            </a:r>
            <a:r>
              <a:rPr lang="ru-RU" sz="2400" dirty="0"/>
              <a:t> на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найманих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8636" y="3861915"/>
            <a:ext cx="3563888" cy="23083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враховують</a:t>
            </a:r>
            <a:r>
              <a:rPr lang="ru-RU" sz="2400" dirty="0"/>
              <a:t> </a:t>
            </a:r>
            <a:r>
              <a:rPr lang="ru-RU" sz="2400" dirty="0" err="1"/>
              <a:t>специфіку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галузей</a:t>
            </a:r>
            <a:r>
              <a:rPr lang="ru-RU" sz="2400" dirty="0"/>
              <a:t> </a:t>
            </a:r>
            <a:r>
              <a:rPr lang="ru-RU" sz="2400" dirty="0" err="1"/>
              <a:t>господарства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категорій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endParaRPr lang="ru-RU" sz="2400" dirty="0"/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6513085" y="3427776"/>
            <a:ext cx="457200" cy="306922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33256"/>
            <a:ext cx="1616402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29" y="4299769"/>
            <a:ext cx="1538659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2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422</TotalTime>
  <Words>1740</Words>
  <Application>Microsoft Office PowerPoint</Application>
  <PresentationFormat>Экран (4:3)</PresentationFormat>
  <Paragraphs>153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Georgia</vt:lpstr>
      <vt:lpstr>Trebuchet MS</vt:lpstr>
      <vt:lpstr>Wingdings</vt:lpstr>
      <vt:lpstr>Воздушный поток</vt:lpstr>
      <vt:lpstr>Тема: Дисципліна праці та дисциплінарна відповідальність</vt:lpstr>
      <vt:lpstr>План:</vt:lpstr>
      <vt:lpstr>1. Поняття трудової дисципліни та методи її забезпечення. </vt:lpstr>
      <vt:lpstr>Презентация PowerPoint</vt:lpstr>
      <vt:lpstr>Презентация PowerPoint</vt:lpstr>
      <vt:lpstr>Презентация PowerPoint</vt:lpstr>
      <vt:lpstr>Презентация PowerPoint</vt:lpstr>
      <vt:lpstr>2. Внутрішній трудовий розпорядок на підприємствах, в установах, організаціях.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3.Система заходів заохочення працівників як засіб забезпечення трудової дисципліни.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4.Дисциплінарна відповідальність працівників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Дисципліна праці та дисциплінарна відповідальність</dc:title>
  <dc:creator>Ирина</dc:creator>
  <cp:lastModifiedBy>sergey</cp:lastModifiedBy>
  <cp:revision>38</cp:revision>
  <dcterms:created xsi:type="dcterms:W3CDTF">2021-10-01T18:35:24Z</dcterms:created>
  <dcterms:modified xsi:type="dcterms:W3CDTF">2021-10-30T00:23:54Z</dcterms:modified>
</cp:coreProperties>
</file>