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96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340768"/>
            <a:ext cx="7579177" cy="2448272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chemeClr val="tx1"/>
                </a:solidFill>
              </a:rPr>
              <a:t>Принципи, засоби та форми </a:t>
            </a:r>
            <a:r>
              <a:rPr lang="uk-UA" b="1" dirty="0" err="1">
                <a:solidFill>
                  <a:schemeClr val="tx1"/>
                </a:solidFill>
              </a:rPr>
              <a:t>психокорекційної</a:t>
            </a:r>
            <a:r>
              <a:rPr lang="uk-UA" b="1" dirty="0">
                <a:solidFill>
                  <a:schemeClr val="tx1"/>
                </a:solidFill>
              </a:rPr>
              <a:t> роботи соціального педагога в системі «дитина-дорослий».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3789040"/>
            <a:ext cx="4983337" cy="1892669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tx1"/>
                </a:solidFill>
              </a:rPr>
              <a:t>Корекційний вплив на батьків дітей. Особливості діагностики. Організація </a:t>
            </a:r>
            <a:r>
              <a:rPr lang="uk-UA" dirty="0" err="1">
                <a:solidFill>
                  <a:schemeClr val="tx1"/>
                </a:solidFill>
              </a:rPr>
              <a:t>психокорекційної</a:t>
            </a:r>
            <a:r>
              <a:rPr lang="uk-UA" dirty="0">
                <a:solidFill>
                  <a:schemeClr val="tx1"/>
                </a:solidFill>
              </a:rPr>
              <a:t> взаємодії з дитиною. Методи дитячої психокорекції</a:t>
            </a:r>
            <a:r>
              <a:rPr lang="uk-UA" dirty="0"/>
              <a:t>.</a:t>
            </a:r>
            <a:endParaRPr lang="ru-RU" dirty="0"/>
          </a:p>
          <a:p>
            <a:r>
              <a:rPr lang="uk-UA" i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172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i="1" u="sng" dirty="0"/>
              <a:t>2. Організація </a:t>
            </a:r>
            <a:r>
              <a:rPr lang="uk-UA" b="1" i="1" u="sng" dirty="0" err="1"/>
              <a:t>психокорекційної</a:t>
            </a:r>
            <a:r>
              <a:rPr lang="uk-UA" b="1" i="1" u="sng" dirty="0"/>
              <a:t> взаємодії з дитиною</a:t>
            </a:r>
            <a:r>
              <a:rPr lang="uk-UA" dirty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і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організаційні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психолога.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781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Це принцип різноманіття форм і методів </a:t>
            </a:r>
            <a:r>
              <a:rPr lang="uk-UA" dirty="0" smtClean="0"/>
              <a:t>роботи-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який дозволяє уникнути, з одного боку, обмеженості і вузької спеціалізації професіонала, а з іншого - хаосу, безсистемності, наслідування моди і поверхневого ставлення до своїх обов'язків.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151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Принцип моральності: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дозволяє психологу знайти золоту середину між моралізаторством і ігноруванням питань моральності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603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Принцип наступності: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орієнтує фахівця на засвоєння сучасного рівня науки, який застерігає від зайвого консерватизму </a:t>
            </a:r>
            <a:r>
              <a:rPr lang="uk-UA" dirty="0" smtClean="0"/>
              <a:t>та </a:t>
            </a:r>
            <a:r>
              <a:rPr lang="uk-UA" dirty="0"/>
              <a:t>закритості </a:t>
            </a:r>
            <a:r>
              <a:rPr lang="uk-UA" dirty="0" smtClean="0"/>
              <a:t>від інновацій </a:t>
            </a:r>
            <a:r>
              <a:rPr lang="uk-UA" dirty="0"/>
              <a:t>і сприяє дбайливому підходу до напрацьованого попередниками досвіду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059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Принцип </a:t>
            </a:r>
            <a:r>
              <a:rPr lang="ru-RU" dirty="0" err="1" smtClean="0"/>
              <a:t>самоактуалізації</a:t>
            </a:r>
            <a:r>
              <a:rPr lang="ru-RU" dirty="0" smtClean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uk-UA" dirty="0" smtClean="0"/>
              <a:t>пошук внутрішніх джерел розвитку, що дозволяють спеціалісту активно протистояти як внутрішній пасивності, так і вигоранню на роботі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484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Принцип </a:t>
            </a:r>
            <a:r>
              <a:rPr lang="uk-UA" dirty="0"/>
              <a:t>професійного </a:t>
            </a:r>
            <a:r>
              <a:rPr lang="uk-UA" dirty="0" smtClean="0"/>
              <a:t>співтовариства: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/>
              <a:t>включеність</a:t>
            </a:r>
            <a:r>
              <a:rPr lang="uk-UA" dirty="0"/>
              <a:t> у професійну спільність - здійснюється як </a:t>
            </a:r>
            <a:r>
              <a:rPr lang="uk-UA" dirty="0" smtClean="0"/>
              <a:t>прямо - </a:t>
            </a:r>
            <a:r>
              <a:rPr lang="uk-UA" dirty="0"/>
              <a:t>через професійні організації психологів (наприклад, асоціації, товариства </a:t>
            </a:r>
            <a:r>
              <a:rPr lang="uk-UA" dirty="0" smtClean="0"/>
              <a:t>тощо), </a:t>
            </a:r>
            <a:r>
              <a:rPr lang="uk-UA" dirty="0"/>
              <a:t>так і в результаті </a:t>
            </a:r>
            <a:r>
              <a:rPr lang="uk-UA" dirty="0" smtClean="0"/>
              <a:t>вивчення професійної </a:t>
            </a:r>
            <a:r>
              <a:rPr lang="uk-UA" dirty="0"/>
              <a:t>літератури, журналів </a:t>
            </a:r>
            <a:r>
              <a:rPr lang="uk-UA" dirty="0" smtClean="0"/>
              <a:t>та </a:t>
            </a:r>
            <a:r>
              <a:rPr lang="uk-UA" dirty="0"/>
              <a:t>ін.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03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216024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 </a:t>
            </a:r>
            <a:r>
              <a:rPr lang="uk-UA" dirty="0"/>
              <a:t>формою виділяють індивідуальну і групову (сімейну) </a:t>
            </a:r>
            <a:r>
              <a:rPr lang="uk-UA" dirty="0" smtClean="0"/>
              <a:t>психокорекцію</a:t>
            </a:r>
            <a:r>
              <a:rPr lang="uk-UA" dirty="0"/>
              <a:t>.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</a:t>
            </a:r>
            <a:r>
              <a:rPr lang="uk-UA" dirty="0"/>
              <a:t>. як процес впливу включає: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636912"/>
            <a:ext cx="6777317" cy="3195717"/>
          </a:xfrm>
        </p:spPr>
        <p:txBody>
          <a:bodyPr/>
          <a:lstStyle/>
          <a:p>
            <a:r>
              <a:rPr lang="uk-UA" dirty="0"/>
              <a:t>психодіагностику; </a:t>
            </a:r>
            <a:endParaRPr lang="uk-UA" dirty="0" smtClean="0"/>
          </a:p>
          <a:p>
            <a:r>
              <a:rPr lang="uk-UA" dirty="0" smtClean="0"/>
              <a:t>власне </a:t>
            </a:r>
            <a:r>
              <a:rPr lang="uk-UA" dirty="0"/>
              <a:t>корекційний процес; </a:t>
            </a:r>
            <a:endParaRPr lang="uk-UA" dirty="0" smtClean="0"/>
          </a:p>
          <a:p>
            <a:r>
              <a:rPr lang="uk-UA" dirty="0" smtClean="0"/>
              <a:t>оцінку </a:t>
            </a:r>
            <a:r>
              <a:rPr lang="uk-UA" dirty="0"/>
              <a:t>його ефективності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6797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1. Психодіагностика.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Проводиться в дитячих установах, протягом року за заявками батьків / педагогів і </a:t>
            </a:r>
            <a:r>
              <a:rPr lang="uk-UA" dirty="0" smtClean="0"/>
              <a:t>регулярно </a:t>
            </a:r>
            <a:r>
              <a:rPr lang="uk-UA" dirty="0"/>
              <a:t>(осіннє, </a:t>
            </a:r>
            <a:r>
              <a:rPr lang="uk-UA" dirty="0" smtClean="0"/>
              <a:t>весняне діагностування) </a:t>
            </a:r>
          </a:p>
          <a:p>
            <a:r>
              <a:rPr lang="uk-UA" dirty="0" smtClean="0"/>
              <a:t> </a:t>
            </a:r>
            <a:r>
              <a:rPr lang="uk-UA" dirty="0"/>
              <a:t>вивчення розвитку в динаміці </a:t>
            </a:r>
            <a:endParaRPr lang="uk-UA" dirty="0" smtClean="0"/>
          </a:p>
          <a:p>
            <a:r>
              <a:rPr lang="uk-UA" dirty="0" err="1" smtClean="0"/>
              <a:t>інд</a:t>
            </a:r>
            <a:r>
              <a:rPr lang="uk-UA" dirty="0"/>
              <a:t>. і групові заняття для вирішення </a:t>
            </a:r>
            <a:r>
              <a:rPr lang="uk-UA" dirty="0" err="1"/>
              <a:t>інд</a:t>
            </a:r>
            <a:r>
              <a:rPr lang="uk-UA" dirty="0"/>
              <a:t>. задач </a:t>
            </a:r>
            <a:endParaRPr lang="uk-UA" dirty="0" smtClean="0"/>
          </a:p>
          <a:p>
            <a:r>
              <a:rPr lang="uk-UA" dirty="0" smtClean="0"/>
              <a:t>участь </a:t>
            </a:r>
            <a:r>
              <a:rPr lang="uk-UA" dirty="0"/>
              <a:t>педагогів, батьків в </a:t>
            </a:r>
            <a:r>
              <a:rPr lang="uk-UA" dirty="0" smtClean="0"/>
              <a:t>психокорекційних </a:t>
            </a:r>
            <a:r>
              <a:rPr lang="uk-UA" dirty="0"/>
              <a:t>заняттях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77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200" dirty="0"/>
              <a:t>2. </a:t>
            </a:r>
            <a:r>
              <a:rPr lang="uk-UA" sz="3200" dirty="0" smtClean="0"/>
              <a:t>Власне корекційний </a:t>
            </a:r>
            <a:r>
              <a:rPr lang="uk-UA" sz="3200" dirty="0"/>
              <a:t>процес. Складання програми / плану психокорекції.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При складанні програми </a:t>
            </a:r>
            <a:r>
              <a:rPr lang="uk-UA" dirty="0" smtClean="0"/>
              <a:t>слід </a:t>
            </a:r>
            <a:r>
              <a:rPr lang="uk-UA" dirty="0"/>
              <a:t>пам'ятати, що немає ізольованих порушень - кожне «</a:t>
            </a:r>
            <a:r>
              <a:rPr lang="uk-UA" dirty="0" smtClean="0"/>
              <a:t>випадіння</a:t>
            </a:r>
            <a:r>
              <a:rPr lang="uk-UA" dirty="0"/>
              <a:t>» функції тягне цілий ряд відхилень, які разом утворюють складний психологічний профіль на чолі з провідним типом порушення.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29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Для дітей, у яких виявлено порушення / проблеми / затримка розвитку 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err="1" smtClean="0"/>
              <a:t>психокорегуючий</a:t>
            </a:r>
            <a:r>
              <a:rPr lang="uk-UA" dirty="0" smtClean="0"/>
              <a:t> процес </a:t>
            </a:r>
            <a:r>
              <a:rPr lang="uk-UA" dirty="0"/>
              <a:t>може бути короткостроковим або тривалим і </a:t>
            </a:r>
            <a:r>
              <a:rPr lang="uk-UA" dirty="0" smtClean="0"/>
              <a:t>представляє собою </a:t>
            </a:r>
            <a:r>
              <a:rPr lang="uk-UA" dirty="0"/>
              <a:t>серію </a:t>
            </a:r>
            <a:r>
              <a:rPr lang="uk-UA" dirty="0" smtClean="0"/>
              <a:t>регулярних зустрічей.</a:t>
            </a:r>
          </a:p>
          <a:p>
            <a:r>
              <a:rPr lang="uk-UA" dirty="0" smtClean="0"/>
              <a:t>Частота </a:t>
            </a:r>
            <a:r>
              <a:rPr lang="uk-UA" dirty="0"/>
              <a:t>занять -1 - 2 рази на тиждень</a:t>
            </a:r>
            <a:r>
              <a:rPr lang="uk-UA" dirty="0" smtClean="0"/>
              <a:t>.</a:t>
            </a:r>
          </a:p>
          <a:p>
            <a:r>
              <a:rPr lang="uk-UA" dirty="0"/>
              <a:t>Тривалість занять залежить від віку і </a:t>
            </a:r>
            <a:r>
              <a:rPr lang="uk-UA" dirty="0" err="1"/>
              <a:t>вираженості</a:t>
            </a:r>
            <a:r>
              <a:rPr lang="uk-UA" dirty="0"/>
              <a:t> порушень дитини</a:t>
            </a:r>
            <a:r>
              <a:rPr lang="uk-UA" dirty="0" smtClean="0"/>
              <a:t>.</a:t>
            </a:r>
          </a:p>
          <a:p>
            <a:pPr marL="68580" indent="0">
              <a:buNone/>
            </a:pPr>
            <a:r>
              <a:rPr lang="uk-UA" dirty="0" smtClean="0"/>
              <a:t>Вона варіюється від 15 до 35 хвилин. </a:t>
            </a:r>
          </a:p>
        </p:txBody>
      </p:sp>
    </p:spTree>
    <p:extLst>
      <p:ext uri="{BB962C8B-B14F-4D97-AF65-F5344CB8AC3E}">
        <p14:creationId xmlns:p14="http://schemas.microsoft.com/office/powerpoint/2010/main" val="217293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1. Дитяча психокорекція - сутність, принципи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/>
              <a:t>2. Організація </a:t>
            </a:r>
            <a:r>
              <a:rPr lang="uk-UA" dirty="0" err="1"/>
              <a:t>психокорекційної</a:t>
            </a:r>
            <a:r>
              <a:rPr lang="uk-UA" dirty="0"/>
              <a:t> взаємодії з дитиною. </a:t>
            </a:r>
            <a:endParaRPr lang="uk-UA" dirty="0" smtClean="0"/>
          </a:p>
          <a:p>
            <a:r>
              <a:rPr lang="uk-UA" dirty="0" smtClean="0"/>
              <a:t>3</a:t>
            </a:r>
            <a:r>
              <a:rPr lang="uk-UA" dirty="0"/>
              <a:t>. Методи дитячої психокорекції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631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024744" cy="18972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Індивідуальні</a:t>
            </a:r>
            <a:r>
              <a:rPr lang="ru-RU" dirty="0"/>
              <a:t> та </a:t>
            </a:r>
            <a:r>
              <a:rPr lang="ru-RU" dirty="0" err="1"/>
              <a:t>групові</a:t>
            </a:r>
            <a:r>
              <a:rPr lang="ru-RU" dirty="0"/>
              <a:t> </a:t>
            </a:r>
            <a:r>
              <a:rPr lang="ru-RU" dirty="0" err="1"/>
              <a:t>заняття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наступну</a:t>
            </a:r>
            <a:r>
              <a:rPr lang="ru-RU" dirty="0"/>
              <a:t> структуру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інсталяційний етап;       </a:t>
            </a:r>
            <a:endParaRPr lang="uk-UA" dirty="0" smtClean="0"/>
          </a:p>
          <a:p>
            <a:r>
              <a:rPr lang="uk-UA" dirty="0" smtClean="0"/>
              <a:t>корекційний </a:t>
            </a:r>
            <a:r>
              <a:rPr lang="uk-UA" dirty="0"/>
              <a:t>етап;      </a:t>
            </a:r>
            <a:endParaRPr lang="uk-UA" dirty="0" smtClean="0"/>
          </a:p>
          <a:p>
            <a:r>
              <a:rPr lang="uk-UA" dirty="0"/>
              <a:t> релаксаційний етап;                 </a:t>
            </a:r>
            <a:endParaRPr lang="uk-UA" dirty="0" smtClean="0"/>
          </a:p>
          <a:p>
            <a:r>
              <a:rPr lang="uk-UA" dirty="0" smtClean="0"/>
              <a:t>завершальний </a:t>
            </a:r>
            <a:r>
              <a:rPr lang="uk-UA" dirty="0"/>
              <a:t>етап.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092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3. Оцінка ефективності </a:t>
            </a:r>
            <a:r>
              <a:rPr lang="uk-UA" dirty="0" smtClean="0"/>
              <a:t>корекційного процесу</a:t>
            </a:r>
            <a:r>
              <a:rPr lang="uk-UA" dirty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Проводиться під час проведення </a:t>
            </a:r>
            <a:r>
              <a:rPr lang="uk-UA" dirty="0" smtClean="0"/>
              <a:t>корекційних </a:t>
            </a:r>
            <a:r>
              <a:rPr lang="uk-UA" dirty="0"/>
              <a:t>заходів, відразу після закінчення і через певний час після завершення.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321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i="1" u="sng" dirty="0"/>
              <a:t>3. Методи дитячої </a:t>
            </a:r>
            <a:r>
              <a:rPr lang="uk-UA" b="1" i="1" u="sng" dirty="0" smtClean="0"/>
              <a:t>психокорекції:</a:t>
            </a:r>
            <a:endParaRPr lang="ru-RU" b="1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uk-UA" dirty="0"/>
              <a:t>У </a:t>
            </a:r>
            <a:r>
              <a:rPr lang="uk-UA" dirty="0" smtClean="0"/>
              <a:t>маленької </a:t>
            </a:r>
            <a:r>
              <a:rPr lang="uk-UA" dirty="0"/>
              <a:t>дитини можливості вербальної терапії вельми обмежені, тому використовуються ігрові форми впливу</a:t>
            </a:r>
            <a:r>
              <a:rPr lang="uk-UA" dirty="0" smtClean="0"/>
              <a:t>.</a:t>
            </a:r>
          </a:p>
          <a:p>
            <a:r>
              <a:rPr lang="uk-UA" b="1" dirty="0"/>
              <a:t>Ігрова психокорекція звільняє стримувані емоції і дозволяє дитині висловити почуття, які інакше залишилися б прихованими.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1175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uk-UA" dirty="0"/>
              <a:t>В роботі з дитиною використовується типова модель корекції, яка заснована на організації конкретних </a:t>
            </a:r>
            <a:r>
              <a:rPr lang="uk-UA" dirty="0" err="1"/>
              <a:t>психокорекційних</a:t>
            </a:r>
            <a:r>
              <a:rPr lang="uk-UA" dirty="0"/>
              <a:t> впливів з використанням різних методів</a:t>
            </a:r>
            <a:r>
              <a:rPr lang="uk-UA" dirty="0" smtClean="0"/>
              <a:t>:</a:t>
            </a:r>
          </a:p>
          <a:p>
            <a:r>
              <a:rPr lang="uk-UA" dirty="0" err="1"/>
              <a:t>ігротерапії</a:t>
            </a:r>
            <a:r>
              <a:rPr lang="uk-UA" dirty="0"/>
              <a:t>, </a:t>
            </a:r>
            <a:endParaRPr lang="uk-UA" dirty="0" smtClean="0"/>
          </a:p>
          <a:p>
            <a:r>
              <a:rPr lang="uk-UA" dirty="0" smtClean="0"/>
              <a:t>APT </a:t>
            </a:r>
            <a:r>
              <a:rPr lang="uk-UA" dirty="0"/>
              <a:t>- терапії</a:t>
            </a:r>
            <a:r>
              <a:rPr lang="uk-UA" dirty="0" smtClean="0"/>
              <a:t>,</a:t>
            </a:r>
          </a:p>
          <a:p>
            <a:r>
              <a:rPr lang="uk-UA" dirty="0" smtClean="0"/>
              <a:t> </a:t>
            </a:r>
            <a:r>
              <a:rPr lang="uk-UA" dirty="0" err="1" smtClean="0"/>
              <a:t>казкотерапії</a:t>
            </a:r>
            <a:endParaRPr lang="uk-UA" dirty="0"/>
          </a:p>
          <a:p>
            <a:r>
              <a:rPr lang="uk-UA" dirty="0" smtClean="0"/>
              <a:t>Авторських </a:t>
            </a:r>
            <a:r>
              <a:rPr lang="uk-UA" dirty="0" err="1" smtClean="0"/>
              <a:t>методикик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50691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i="1" dirty="0"/>
              <a:t>І</a:t>
            </a:r>
            <a:r>
              <a:rPr lang="ru-RU" i="1" dirty="0" err="1" smtClean="0"/>
              <a:t>гротерапія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uk-UA" dirty="0"/>
              <a:t>Гра сама по собі - «психокорекція». Вона дозволяє в доступній формі навчити якомусь навику або, наприклад, опрацювати травматичну тему.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840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Арт-терапія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Основна </a:t>
            </a:r>
            <a:r>
              <a:rPr lang="uk-UA" dirty="0"/>
              <a:t>мета </a:t>
            </a:r>
            <a:r>
              <a:rPr lang="uk-UA" dirty="0" err="1"/>
              <a:t>арттерапії</a:t>
            </a:r>
            <a:r>
              <a:rPr lang="uk-UA" dirty="0"/>
              <a:t> полягає в гармонізації розвитку особистості через розвиток </a:t>
            </a:r>
            <a:r>
              <a:rPr lang="uk-UA" dirty="0" smtClean="0"/>
              <a:t>здібностей, </a:t>
            </a:r>
            <a:r>
              <a:rPr lang="uk-UA" dirty="0"/>
              <a:t>самовираження і самопізнання. На відміну від гри, в мистецтві є один важливий «плюс» - воно дозволяє створювати</a:t>
            </a:r>
            <a:r>
              <a:rPr lang="uk-UA" dirty="0" smtClean="0"/>
              <a:t>!</a:t>
            </a:r>
          </a:p>
          <a:p>
            <a:r>
              <a:rPr lang="uk-UA" dirty="0" smtClean="0"/>
              <a:t> </a:t>
            </a:r>
            <a:r>
              <a:rPr lang="uk-UA" dirty="0"/>
              <a:t>При роботі з дітьми, найчастіше використовується малюнкова терапія і </a:t>
            </a:r>
            <a:r>
              <a:rPr lang="uk-UA" dirty="0" err="1"/>
              <a:t>казкотерапія</a:t>
            </a:r>
            <a:r>
              <a:rPr lang="uk-UA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317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Тренінги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Вони спрямовані на навчання дитини адекватним формам поведінки в проблемних ситуаціях, на спілкування з соціальним </a:t>
            </a:r>
            <a:r>
              <a:rPr lang="uk-UA" dirty="0" smtClean="0"/>
              <a:t>оточенням, </a:t>
            </a:r>
            <a:r>
              <a:rPr lang="uk-UA" dirty="0"/>
              <a:t>на розвиток здібностей пізнання себе та інших людей. </a:t>
            </a:r>
            <a:endParaRPr lang="uk-UA" dirty="0" smtClean="0"/>
          </a:p>
          <a:p>
            <a:pPr marL="68580" indent="0">
              <a:buNone/>
            </a:pPr>
            <a:r>
              <a:rPr lang="uk-UA" dirty="0" smtClean="0"/>
              <a:t>Іноді </a:t>
            </a:r>
            <a:r>
              <a:rPr lang="uk-UA" dirty="0"/>
              <a:t>у дитини може не вистачати якихось значущих навичок, і тоді тренінгова робота допоможе цю прогалину заповнити.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824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 err="1" smtClean="0"/>
              <a:t>Психогімнастика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 основі </a:t>
            </a:r>
            <a:r>
              <a:rPr lang="uk-UA" dirty="0" err="1" smtClean="0"/>
              <a:t>психогімнастики</a:t>
            </a:r>
            <a:r>
              <a:rPr lang="uk-UA" dirty="0" smtClean="0"/>
              <a:t> </a:t>
            </a:r>
            <a:r>
              <a:rPr lang="uk-UA" dirty="0"/>
              <a:t>лежить рухова експресія. Це різні вправи, етюди, спрямовані на розвиток і корекцію різних сторін психіки </a:t>
            </a:r>
            <a:r>
              <a:rPr lang="uk-UA" dirty="0" smtClean="0"/>
              <a:t>дитини, зокрема, </a:t>
            </a:r>
            <a:r>
              <a:rPr lang="uk-UA" dirty="0"/>
              <a:t>пізнавальної і </a:t>
            </a:r>
            <a:r>
              <a:rPr lang="uk-UA" dirty="0" smtClean="0"/>
              <a:t>емоційної </a:t>
            </a:r>
            <a:r>
              <a:rPr lang="uk-UA" dirty="0"/>
              <a:t>сфери. </a:t>
            </a:r>
            <a:endParaRPr lang="uk-UA" dirty="0" smtClean="0"/>
          </a:p>
          <a:p>
            <a:r>
              <a:rPr lang="uk-UA" dirty="0" smtClean="0"/>
              <a:t>Основна </a:t>
            </a:r>
            <a:r>
              <a:rPr lang="uk-UA" dirty="0"/>
              <a:t>мета - краще розуміння себе і оточуючих, зняття психічного напруження </a:t>
            </a:r>
            <a:r>
              <a:rPr lang="uk-UA" dirty="0" smtClean="0"/>
              <a:t>та </a:t>
            </a:r>
            <a:r>
              <a:rPr lang="uk-UA" dirty="0"/>
              <a:t>ін.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9198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Сімейне консультування: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Під час роботи з дитиною будь-якого віку, психолог продовжує також взаємодіяти з батьками маленького клієнта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/>
              <a:t>Іноді виходить так, що ситуація, що склалася, може бути </a:t>
            </a:r>
            <a:r>
              <a:rPr lang="uk-UA" dirty="0" smtClean="0"/>
              <a:t>вирішена тільки </a:t>
            </a:r>
            <a:r>
              <a:rPr lang="uk-UA" dirty="0"/>
              <a:t>після роботи зі всією сім'єю, навіть якщо спочатку запит був тільки на роботу з дитиною.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331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Завдання на семінар: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Знайти в </a:t>
            </a:r>
            <a:r>
              <a:rPr lang="uk-UA" dirty="0" smtClean="0"/>
              <a:t>Інтернеті статтю </a:t>
            </a:r>
            <a:r>
              <a:rPr lang="uk-UA" dirty="0"/>
              <a:t>(зі </a:t>
            </a:r>
            <a:r>
              <a:rPr lang="uk-UA" dirty="0" smtClean="0"/>
              <a:t>«свіжих» </a:t>
            </a:r>
            <a:r>
              <a:rPr lang="uk-UA" dirty="0"/>
              <a:t>публікацій), присвячену </a:t>
            </a:r>
            <a:r>
              <a:rPr lang="uk-UA" dirty="0" smtClean="0"/>
              <a:t>психокорекційній </a:t>
            </a:r>
            <a:r>
              <a:rPr lang="uk-UA" dirty="0"/>
              <a:t>взаємодії </a:t>
            </a:r>
            <a:r>
              <a:rPr lang="uk-UA" dirty="0" smtClean="0"/>
              <a:t>спеціаліста і </a:t>
            </a:r>
            <a:r>
              <a:rPr lang="uk-UA" dirty="0"/>
              <a:t>сім'ї з </a:t>
            </a:r>
            <a:r>
              <a:rPr lang="uk-UA" dirty="0" smtClean="0"/>
              <a:t>дитиною (або просто з дитиною). </a:t>
            </a:r>
            <a:r>
              <a:rPr lang="uk-UA" dirty="0"/>
              <a:t>Проаналізувати статтю, коротко передати зміст (анотація) і відповісти на питання</a:t>
            </a:r>
            <a:r>
              <a:rPr lang="uk-UA" dirty="0" smtClean="0"/>
              <a:t>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634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i="1" u="sng" dirty="0" smtClean="0"/>
              <a:t>1. Дитяча </a:t>
            </a:r>
            <a:r>
              <a:rPr lang="uk-UA" b="1" i="1" u="sng" dirty="0"/>
              <a:t>психокорекція - сутність, принципи.</a:t>
            </a:r>
            <a:endParaRPr lang="ru-RU" b="1" i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>
                <a:solidFill>
                  <a:schemeClr val="tx1"/>
                </a:solidFill>
              </a:rPr>
              <a:t>Дитяча психологія </a:t>
            </a:r>
            <a:r>
              <a:rPr lang="uk-UA" dirty="0"/>
              <a:t>- це вчення про </a:t>
            </a:r>
            <a:r>
              <a:rPr lang="uk-UA" dirty="0" smtClean="0"/>
              <a:t>періоди </a:t>
            </a:r>
            <a:r>
              <a:rPr lang="uk-UA" dirty="0"/>
              <a:t>дитячого розвитку, їх </a:t>
            </a:r>
            <a:r>
              <a:rPr lang="uk-UA" dirty="0" smtClean="0"/>
              <a:t>зміни </a:t>
            </a:r>
            <a:r>
              <a:rPr lang="uk-UA" dirty="0"/>
              <a:t>і </a:t>
            </a:r>
            <a:r>
              <a:rPr lang="uk-UA" dirty="0" smtClean="0"/>
              <a:t>переходи </a:t>
            </a:r>
            <a:r>
              <a:rPr lang="uk-UA" dirty="0"/>
              <a:t>від одного </a:t>
            </a:r>
            <a:r>
              <a:rPr lang="uk-UA" dirty="0" smtClean="0"/>
              <a:t>вікового періоду </a:t>
            </a:r>
            <a:r>
              <a:rPr lang="uk-UA" dirty="0"/>
              <a:t>до іншого. </a:t>
            </a:r>
            <a:endParaRPr lang="uk-UA" dirty="0" smtClean="0"/>
          </a:p>
          <a:p>
            <a:r>
              <a:rPr lang="uk-UA" dirty="0" smtClean="0"/>
              <a:t>Також</a:t>
            </a:r>
            <a:r>
              <a:rPr lang="uk-UA" dirty="0"/>
              <a:t>, вона займається розкриттям загальних закономірностей психічного розвитку в онтогенезі (розвиток людини протягом </a:t>
            </a:r>
            <a:r>
              <a:rPr lang="uk-UA" dirty="0" smtClean="0"/>
              <a:t>життя</a:t>
            </a:r>
            <a:r>
              <a:rPr lang="uk-UA" dirty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31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 err="1"/>
              <a:t>Актуальність</a:t>
            </a:r>
            <a:r>
              <a:rPr lang="ru-RU" dirty="0"/>
              <a:t> </a:t>
            </a:r>
            <a:r>
              <a:rPr lang="ru-RU" dirty="0" err="1"/>
              <a:t>заявленої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.</a:t>
            </a:r>
          </a:p>
          <a:p>
            <a:pPr lvl="0"/>
            <a:r>
              <a:rPr lang="ru-RU" dirty="0" err="1" smtClean="0"/>
              <a:t>Наскільки</a:t>
            </a:r>
            <a:r>
              <a:rPr lang="ru-RU" dirty="0" smtClean="0"/>
              <a:t> </a:t>
            </a:r>
            <a:r>
              <a:rPr lang="ru-RU" dirty="0"/>
              <a:t>дана </a:t>
            </a:r>
            <a:r>
              <a:rPr lang="ru-RU" dirty="0" err="1"/>
              <a:t>ситуація</a:t>
            </a:r>
            <a:r>
              <a:rPr lang="ru-RU" dirty="0"/>
              <a:t> / проблема </a:t>
            </a:r>
            <a:r>
              <a:rPr lang="ru-RU" dirty="0" err="1"/>
              <a:t>типова</a:t>
            </a:r>
            <a:r>
              <a:rPr lang="ru-RU" dirty="0"/>
              <a:t> для </a:t>
            </a:r>
            <a:r>
              <a:rPr lang="ru-RU" dirty="0" err="1"/>
              <a:t>нашого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?</a:t>
            </a:r>
          </a:p>
          <a:p>
            <a:pPr lvl="0"/>
            <a:r>
              <a:rPr lang="ru-RU" dirty="0" err="1"/>
              <a:t>Корисність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для </a:t>
            </a:r>
            <a:r>
              <a:rPr lang="ru-RU" dirty="0" err="1"/>
              <a:t>фахівця</a:t>
            </a:r>
            <a:r>
              <a:rPr lang="ru-RU" dirty="0"/>
              <a:t> / батька</a:t>
            </a:r>
          </a:p>
          <a:p>
            <a:pPr lvl="0"/>
            <a:r>
              <a:rPr lang="ru-RU" dirty="0"/>
              <a:t>«</a:t>
            </a:r>
            <a:r>
              <a:rPr lang="ru-RU" dirty="0" err="1"/>
              <a:t>Доступність</a:t>
            </a:r>
            <a:r>
              <a:rPr lang="ru-RU" dirty="0"/>
              <a:t>» </a:t>
            </a:r>
            <a:r>
              <a:rPr lang="ru-RU" dirty="0" err="1"/>
              <a:t>статті</a:t>
            </a:r>
            <a:r>
              <a:rPr lang="ru-RU" dirty="0"/>
              <a:t> для </a:t>
            </a:r>
            <a:r>
              <a:rPr lang="ru-RU" dirty="0" err="1"/>
              <a:t>цільової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 (</a:t>
            </a:r>
            <a:r>
              <a:rPr lang="ru-RU" dirty="0" err="1"/>
              <a:t>тобто</a:t>
            </a:r>
            <a:r>
              <a:rPr lang="ru-RU" dirty="0"/>
              <a:t> де </a:t>
            </a:r>
            <a:r>
              <a:rPr lang="ru-RU" dirty="0" err="1"/>
              <a:t>надрукована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затребувана</a:t>
            </a:r>
            <a:r>
              <a:rPr lang="ru-RU" dirty="0"/>
              <a:t> (</a:t>
            </a:r>
            <a:r>
              <a:rPr lang="ru-RU" dirty="0" err="1"/>
              <a:t>відгуки</a:t>
            </a:r>
            <a:r>
              <a:rPr lang="ru-RU" dirty="0"/>
              <a:t>, </a:t>
            </a:r>
            <a:r>
              <a:rPr lang="ru-RU" dirty="0" err="1"/>
              <a:t>коментарі</a:t>
            </a:r>
            <a:r>
              <a:rPr lang="ru-RU" dirty="0"/>
              <a:t>))</a:t>
            </a:r>
          </a:p>
          <a:p>
            <a:pPr lvl="0"/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протиріч</a:t>
            </a:r>
            <a:r>
              <a:rPr lang="ru-RU" dirty="0"/>
              <a:t> в </a:t>
            </a:r>
            <a:r>
              <a:rPr lang="ru-RU" dirty="0" err="1"/>
              <a:t>статті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можл</a:t>
            </a:r>
            <a:r>
              <a:rPr lang="ru-RU" dirty="0"/>
              <a:t>. </a:t>
            </a:r>
            <a:r>
              <a:rPr lang="ru-RU" dirty="0" err="1" smtClean="0"/>
              <a:t>конфлікт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поширеними</a:t>
            </a:r>
            <a:r>
              <a:rPr lang="ru-RU" dirty="0"/>
              <a:t> </a:t>
            </a:r>
            <a:r>
              <a:rPr lang="ru-RU" dirty="0" err="1"/>
              <a:t>науковими</a:t>
            </a:r>
            <a:r>
              <a:rPr lang="ru-RU" dirty="0"/>
              <a:t> точками </a:t>
            </a:r>
            <a:r>
              <a:rPr lang="ru-RU" dirty="0" err="1"/>
              <a:t>зору</a:t>
            </a:r>
            <a:r>
              <a:rPr lang="ru-RU" dirty="0"/>
              <a:t>)</a:t>
            </a:r>
          </a:p>
          <a:p>
            <a:pPr lvl="0"/>
            <a:r>
              <a:rPr lang="ru-RU" dirty="0" err="1"/>
              <a:t>Що</a:t>
            </a:r>
            <a:r>
              <a:rPr lang="ru-RU" dirty="0"/>
              <a:t> нового для себе Ви </a:t>
            </a:r>
            <a:r>
              <a:rPr lang="ru-RU" dirty="0" err="1"/>
              <a:t>відкрили</a:t>
            </a:r>
            <a:r>
              <a:rPr lang="ru-RU" dirty="0"/>
              <a:t> в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9138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39322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розвитку дитини можна виділити ряд вікових періодів: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Вік немовля </a:t>
            </a:r>
            <a:r>
              <a:rPr lang="uk-UA" dirty="0"/>
              <a:t>(від 0 до 1 року), </a:t>
            </a:r>
            <a:endParaRPr lang="uk-UA" dirty="0" smtClean="0"/>
          </a:p>
          <a:p>
            <a:r>
              <a:rPr lang="uk-UA" dirty="0" smtClean="0"/>
              <a:t>ранній </a:t>
            </a:r>
            <a:r>
              <a:rPr lang="uk-UA" dirty="0"/>
              <a:t>вік (від 1 року до 3 років), </a:t>
            </a:r>
            <a:endParaRPr lang="uk-UA" dirty="0" smtClean="0"/>
          </a:p>
          <a:p>
            <a:r>
              <a:rPr lang="uk-UA" dirty="0" smtClean="0"/>
              <a:t>дошкільний </a:t>
            </a:r>
            <a:r>
              <a:rPr lang="uk-UA" dirty="0"/>
              <a:t>вік (від 3 років до 6-7 років), </a:t>
            </a:r>
            <a:endParaRPr lang="uk-UA" dirty="0" smtClean="0"/>
          </a:p>
          <a:p>
            <a:r>
              <a:rPr lang="uk-UA" dirty="0" smtClean="0"/>
              <a:t>молодший </a:t>
            </a:r>
            <a:r>
              <a:rPr lang="uk-UA" dirty="0"/>
              <a:t>шкільний вік (з 6-7 років до 10 років), </a:t>
            </a:r>
            <a:endParaRPr lang="uk-UA" dirty="0" smtClean="0"/>
          </a:p>
          <a:p>
            <a:r>
              <a:rPr lang="uk-UA" dirty="0" smtClean="0"/>
              <a:t>підлітковий </a:t>
            </a:r>
            <a:r>
              <a:rPr lang="uk-UA" dirty="0"/>
              <a:t>вік (від 10 років до 14 років), </a:t>
            </a:r>
            <a:endParaRPr lang="uk-UA" dirty="0" smtClean="0"/>
          </a:p>
          <a:p>
            <a:r>
              <a:rPr lang="uk-UA" dirty="0" smtClean="0"/>
              <a:t>ранній </a:t>
            </a:r>
            <a:r>
              <a:rPr lang="uk-UA" dirty="0"/>
              <a:t>юнацький вік (від 15 років до 16 років).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980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Психокорекція</a:t>
            </a:r>
            <a:r>
              <a:rPr lang="uk-UA" dirty="0" smtClean="0"/>
              <a:t>.</a:t>
            </a:r>
            <a:br>
              <a:rPr lang="uk-UA" dirty="0" smtClean="0"/>
            </a:br>
            <a:r>
              <a:rPr lang="uk-UA" dirty="0" smtClean="0"/>
              <a:t> </a:t>
            </a:r>
            <a:r>
              <a:rPr lang="uk-UA" dirty="0"/>
              <a:t>Основна мета </a:t>
            </a:r>
            <a:r>
              <a:rPr lang="uk-UA" dirty="0" smtClean="0"/>
              <a:t>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відновлення або підтримка психологічного здоров'я дитини. Для пояснення цього </a:t>
            </a:r>
            <a:r>
              <a:rPr lang="uk-UA" dirty="0" smtClean="0"/>
              <a:t>терміну </a:t>
            </a:r>
            <a:r>
              <a:rPr lang="uk-UA" dirty="0"/>
              <a:t>ми використовуємо такі слова як </a:t>
            </a:r>
            <a:r>
              <a:rPr lang="uk-UA" b="1" dirty="0"/>
              <a:t>гармонія і баланс</a:t>
            </a:r>
            <a:r>
              <a:rPr lang="uk-UA" b="1" dirty="0" smtClean="0"/>
              <a:t>.</a:t>
            </a:r>
          </a:p>
          <a:p>
            <a:r>
              <a:rPr lang="uk-UA" b="1" dirty="0"/>
              <a:t>Дитяча психокорекція включає </a:t>
            </a:r>
            <a:r>
              <a:rPr lang="uk-UA" dirty="0" smtClean="0"/>
              <a:t>-професійне </a:t>
            </a:r>
            <a:r>
              <a:rPr lang="uk-UA" dirty="0"/>
              <a:t>втручання, спрямоване на </a:t>
            </a:r>
            <a:r>
              <a:rPr lang="uk-UA" dirty="0" smtClean="0"/>
              <a:t>виправлення або </a:t>
            </a:r>
            <a:r>
              <a:rPr lang="uk-UA" dirty="0"/>
              <a:t>попередження психологічних проблем у дітей.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95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До найбільш поширених розладів дитячого віку відносяться 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Синдром дефіциту уваги з гіперактивністю (СДУГ),</a:t>
            </a:r>
          </a:p>
          <a:p>
            <a:r>
              <a:rPr lang="uk-UA" dirty="0" smtClean="0"/>
              <a:t> поведінкові розлади, </a:t>
            </a:r>
          </a:p>
          <a:p>
            <a:r>
              <a:rPr lang="uk-UA" dirty="0" smtClean="0"/>
              <a:t>опозиційні розлади (негативізм</a:t>
            </a:r>
            <a:r>
              <a:rPr lang="uk-UA" dirty="0"/>
              <a:t>, провокаційна поведінка), </a:t>
            </a:r>
            <a:endParaRPr lang="uk-UA" dirty="0" smtClean="0"/>
          </a:p>
          <a:p>
            <a:r>
              <a:rPr lang="uk-UA" dirty="0" smtClean="0"/>
              <a:t>стан </a:t>
            </a:r>
            <a:r>
              <a:rPr lang="uk-UA" dirty="0"/>
              <a:t>надзвичайної тривожності, страх розлуки (розставання з матір'ю або кимось із близьких), </a:t>
            </a:r>
            <a:endParaRPr lang="uk-UA" dirty="0" smtClean="0"/>
          </a:p>
          <a:p>
            <a:r>
              <a:rPr lang="uk-UA" dirty="0" smtClean="0"/>
              <a:t>депресія </a:t>
            </a:r>
            <a:r>
              <a:rPr lang="uk-UA" dirty="0"/>
              <a:t>і розлади </a:t>
            </a:r>
            <a:r>
              <a:rPr lang="uk-UA" dirty="0" smtClean="0"/>
              <a:t>навчання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010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uk-UA" b="1" dirty="0"/>
              <a:t>Крім того, допомога, буває, потрібна дітям, навіть якщо у них немає психологічних порушень, </a:t>
            </a:r>
            <a:r>
              <a:rPr lang="uk-UA" dirty="0"/>
              <a:t>- наприклад, в ситуаціях, коли дитина стає </a:t>
            </a:r>
            <a:r>
              <a:rPr lang="uk-UA" dirty="0" smtClean="0"/>
              <a:t>жертвою обставин (наприклад, </a:t>
            </a:r>
            <a:r>
              <a:rPr lang="uk-UA" dirty="0"/>
              <a:t>розлучення або </a:t>
            </a:r>
            <a:r>
              <a:rPr lang="uk-UA" dirty="0" smtClean="0"/>
              <a:t>зневага з боку батьків)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9405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Коли потрібна психокорекція?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коли психологічні та поведінкові проблеми переходять межі </a:t>
            </a:r>
            <a:r>
              <a:rPr lang="uk-UA" dirty="0" smtClean="0"/>
              <a:t>норми та тягнуть </a:t>
            </a:r>
            <a:r>
              <a:rPr lang="uk-UA" dirty="0"/>
              <a:t>за собою небажані для дитини наслідки. </a:t>
            </a:r>
            <a:endParaRPr lang="uk-UA" dirty="0" smtClean="0"/>
          </a:p>
          <a:p>
            <a:pPr marL="68580" indent="0">
              <a:buNone/>
            </a:pPr>
            <a:r>
              <a:rPr lang="uk-UA" b="1" dirty="0"/>
              <a:t>Наприклад, </a:t>
            </a:r>
            <a:r>
              <a:rPr lang="uk-UA" dirty="0"/>
              <a:t>якщо дитина часто хворіє, у </a:t>
            </a:r>
            <a:r>
              <a:rPr lang="uk-UA" dirty="0" smtClean="0"/>
              <a:t>неї немає </a:t>
            </a:r>
            <a:r>
              <a:rPr lang="uk-UA" dirty="0"/>
              <a:t>друзів, боїться спати в кімнаті </a:t>
            </a:r>
            <a:r>
              <a:rPr lang="uk-UA" dirty="0" smtClean="0"/>
              <a:t>одна і </a:t>
            </a:r>
            <a:r>
              <a:rPr lang="uk-UA" dirty="0"/>
              <a:t>часто відмовляється йти в школу, саме в таких випадках, і показана </a:t>
            </a:r>
            <a:r>
              <a:rPr lang="uk-UA" dirty="0" smtClean="0"/>
              <a:t>психокорекція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873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Принципи дитячої психокорекції: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1. принцип самоцінності дитинства і самоцінності клієнта, </a:t>
            </a:r>
            <a:endParaRPr lang="uk-UA" dirty="0" smtClean="0"/>
          </a:p>
          <a:p>
            <a:r>
              <a:rPr lang="uk-UA" dirty="0" smtClean="0"/>
              <a:t>2</a:t>
            </a:r>
            <a:r>
              <a:rPr lang="uk-UA" dirty="0"/>
              <a:t>. принцип унікальності психологічної проблеми клієнта</a:t>
            </a:r>
            <a:r>
              <a:rPr lang="uk-UA" dirty="0" smtClean="0"/>
              <a:t>,</a:t>
            </a:r>
          </a:p>
          <a:p>
            <a:r>
              <a:rPr lang="uk-UA" dirty="0" smtClean="0"/>
              <a:t> </a:t>
            </a:r>
            <a:r>
              <a:rPr lang="uk-UA" dirty="0"/>
              <a:t>3. принцип «Не нашкодь</a:t>
            </a:r>
            <a:r>
              <a:rPr lang="uk-UA" dirty="0" smtClean="0"/>
              <a:t>»,</a:t>
            </a:r>
          </a:p>
          <a:p>
            <a:r>
              <a:rPr lang="uk-UA" dirty="0" smtClean="0"/>
              <a:t> </a:t>
            </a:r>
            <a:r>
              <a:rPr lang="uk-UA" dirty="0"/>
              <a:t>4. принцип гуманізму </a:t>
            </a:r>
            <a:endParaRPr lang="uk-UA" dirty="0" smtClean="0"/>
          </a:p>
          <a:p>
            <a:r>
              <a:rPr lang="uk-UA" dirty="0" smtClean="0"/>
              <a:t>5</a:t>
            </a:r>
            <a:r>
              <a:rPr lang="uk-UA" dirty="0"/>
              <a:t>. принцип індивідуального підходу </a:t>
            </a:r>
            <a:endParaRPr lang="uk-UA" dirty="0" smtClean="0"/>
          </a:p>
          <a:p>
            <a:r>
              <a:rPr lang="uk-UA" dirty="0" smtClean="0"/>
              <a:t>6</a:t>
            </a:r>
            <a:r>
              <a:rPr lang="uk-UA" dirty="0"/>
              <a:t>. принцип взаємодії психолога з педагогами та батьками </a:t>
            </a:r>
            <a:endParaRPr lang="uk-UA" dirty="0" smtClean="0"/>
          </a:p>
          <a:p>
            <a:r>
              <a:rPr lang="uk-UA" dirty="0" smtClean="0"/>
              <a:t>7</a:t>
            </a:r>
            <a:r>
              <a:rPr lang="uk-UA" dirty="0"/>
              <a:t>. принцип дотримання прав і обов'язків психолога, які регламентуються відповідними документами.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3113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150</TotalTime>
  <Words>1155</Words>
  <Application>Microsoft Office PowerPoint</Application>
  <PresentationFormat>Экран (4:3)</PresentationFormat>
  <Paragraphs>105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Остин</vt:lpstr>
      <vt:lpstr>Принципи, засоби та форми психокорекційної роботи соціального педагога в системі «дитина-дорослий». </vt:lpstr>
      <vt:lpstr>План</vt:lpstr>
      <vt:lpstr>1. Дитяча психокорекція - сутність, принципи.</vt:lpstr>
      <vt:lpstr> У розвитку дитини можна виділити ряд вікових періодів: </vt:lpstr>
      <vt:lpstr>Психокорекція.  Основна мета -</vt:lpstr>
      <vt:lpstr>До найбільш поширених розладів дитячого віку відносяться :</vt:lpstr>
      <vt:lpstr>Презентация PowerPoint</vt:lpstr>
      <vt:lpstr>Коли потрібна психокорекція?</vt:lpstr>
      <vt:lpstr>Принципи дитячої психокорекції:</vt:lpstr>
      <vt:lpstr>2. Організація психокорекційної взаємодії з дитиною.</vt:lpstr>
      <vt:lpstr>Це принцип різноманіття форм і методів роботи-</vt:lpstr>
      <vt:lpstr>Принцип моральності:</vt:lpstr>
      <vt:lpstr>Принцип наступності:</vt:lpstr>
      <vt:lpstr> Принцип самоактуалізації: </vt:lpstr>
      <vt:lpstr>Принцип професійного співтовариства:</vt:lpstr>
      <vt:lpstr>За формою виділяють індивідуальну і групову (сімейну) психокорекцію.  П. як процес впливу включає:</vt:lpstr>
      <vt:lpstr>1. Психодіагностика.</vt:lpstr>
      <vt:lpstr>2. Власне корекційний процес. Складання програми / плану психокорекції.</vt:lpstr>
      <vt:lpstr>Для дітей, у яких виявлено порушення / проблеми / затримка розвитку -</vt:lpstr>
      <vt:lpstr> Індивідуальні та групові заняття мають наступну структуру:</vt:lpstr>
      <vt:lpstr>3. Оцінка ефективності корекційного процесу.</vt:lpstr>
      <vt:lpstr>3. Методи дитячої психокорекції:</vt:lpstr>
      <vt:lpstr>Презентация PowerPoint</vt:lpstr>
      <vt:lpstr>Ігротерапія</vt:lpstr>
      <vt:lpstr>Арт-терапія</vt:lpstr>
      <vt:lpstr>Тренінги</vt:lpstr>
      <vt:lpstr> Психогімнастика </vt:lpstr>
      <vt:lpstr>Сімейне консультування:</vt:lpstr>
      <vt:lpstr>Завдання на семінар: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Принципи, засоби та форми психокорекційної роботи соціального педагога в системі «дитина-дорослий».</dc:title>
  <dc:creator>Admin</dc:creator>
  <cp:lastModifiedBy>user</cp:lastModifiedBy>
  <cp:revision>20</cp:revision>
  <dcterms:created xsi:type="dcterms:W3CDTF">2019-12-01T18:03:54Z</dcterms:created>
  <dcterms:modified xsi:type="dcterms:W3CDTF">2020-10-29T14:04:05Z</dcterms:modified>
</cp:coreProperties>
</file>