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9" r:id="rId4"/>
    <p:sldId id="260" r:id="rId5"/>
    <p:sldId id="261" r:id="rId6"/>
    <p:sldId id="275" r:id="rId7"/>
    <p:sldId id="262" r:id="rId8"/>
    <p:sldId id="263" r:id="rId9"/>
    <p:sldId id="276" r:id="rId10"/>
    <p:sldId id="264" r:id="rId11"/>
    <p:sldId id="277" r:id="rId12"/>
    <p:sldId id="278" r:id="rId13"/>
    <p:sldId id="286" r:id="rId14"/>
    <p:sldId id="266" r:id="rId15"/>
    <p:sldId id="267" r:id="rId16"/>
    <p:sldId id="287" r:id="rId17"/>
    <p:sldId id="268" r:id="rId18"/>
    <p:sldId id="288" r:id="rId19"/>
    <p:sldId id="269" r:id="rId20"/>
    <p:sldId id="270" r:id="rId21"/>
    <p:sldId id="279" r:id="rId22"/>
    <p:sldId id="271" r:id="rId23"/>
    <p:sldId id="289" r:id="rId24"/>
    <p:sldId id="272" r:id="rId25"/>
    <p:sldId id="282" r:id="rId26"/>
    <p:sldId id="281" r:id="rId27"/>
    <p:sldId id="273" r:id="rId28"/>
    <p:sldId id="274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FF"/>
    <a:srgbClr val="FF0048"/>
    <a:srgbClr val="F4AEA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02687497881862E-2"/>
          <c:y val="4.3614152821588391E-2"/>
          <c:w val="0.98989731250211821"/>
          <c:h val="0.9505431656537766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3274432362084173E-2"/>
                  <c:y val="0.1491220660935316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>
                        <a:solidFill>
                          <a:schemeClr val="bg1"/>
                        </a:solidFill>
                      </a:rPr>
                      <a:t>виробів із дорогоцінних металів та дорогоцінного каміння
81,83%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34-47E6-AB21-A2B2EEC8696F}"/>
                </c:ext>
              </c:extLst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  <a:latin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A34-47E6-AB21-A2B2EEC8696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Лист1!$A$1:$A$5</c:f>
              <c:strCache>
                <c:ptCount val="5"/>
                <c:pt idx="0">
                  <c:v>виробів із дорогоцінних металів та дорогоцінного каміння</c:v>
                </c:pt>
                <c:pt idx="1">
                  <c:v>побутової техніки</c:v>
                </c:pt>
                <c:pt idx="2">
                  <c:v>автомобілів</c:v>
                </c:pt>
                <c:pt idx="3">
                  <c:v>нерухомості</c:v>
                </c:pt>
                <c:pt idx="4">
                  <c:v>іншого майна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6417.5</c:v>
                </c:pt>
                <c:pt idx="1">
                  <c:v>1402.1</c:v>
                </c:pt>
                <c:pt idx="2">
                  <c:v>6.2</c:v>
                </c:pt>
                <c:pt idx="3">
                  <c:v>2.7</c:v>
                </c:pt>
                <c:pt idx="4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4-47E6-AB21-A2B2EEC8696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F0084-80D9-4928-B85E-3A856057F5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B8F708-2006-4CCC-8DC0-E2E83F013C5A}">
      <dgm:prSet phldrT="[Текст]"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Фінансові послуги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8FCC69D-FEDB-46F9-A23B-15B47035D82A}" type="parTrans" cxnId="{3A5C3524-BF01-4ADC-806E-A9469DCB5FB3}">
      <dgm:prSet/>
      <dgm:spPr/>
      <dgm:t>
        <a:bodyPr/>
        <a:lstStyle/>
        <a:p>
          <a:endParaRPr lang="ru-RU"/>
        </a:p>
      </dgm:t>
    </dgm:pt>
    <dgm:pt modelId="{C5B24FCE-9D3C-4B40-846A-49F7DA6FA62B}" type="sibTrans" cxnId="{3A5C3524-BF01-4ADC-806E-A9469DCB5FB3}">
      <dgm:prSet/>
      <dgm:spPr/>
      <dgm:t>
        <a:bodyPr/>
        <a:lstStyle/>
        <a:p>
          <a:endParaRPr lang="ru-RU"/>
        </a:p>
      </dgm:t>
    </dgm:pt>
    <dgm:pt modelId="{DFA98988-E6A2-4AD3-998A-B8C1F8485DD7}">
      <dgm:prSet phldrT="[Текст]"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Інвестування</a:t>
          </a:r>
          <a:r>
            <a:rPr lang="uk-UA" sz="1100" baseline="0" dirty="0">
              <a:latin typeface="Times New Roman" pitchFamily="18" charset="0"/>
              <a:cs typeface="Times New Roman" pitchFamily="18" charset="0"/>
            </a:rPr>
            <a:t> на безповоротній основі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1C86C31-2C47-42E7-B831-E2E59B38B845}" type="parTrans" cxnId="{83AA6AF6-C5D0-49E6-BFA3-DBCB02E100D5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84141E43-548F-4141-90C6-97DA48EA39F5}" type="sibTrans" cxnId="{83AA6AF6-C5D0-49E6-BFA3-DBCB02E100D5}">
      <dgm:prSet/>
      <dgm:spPr/>
      <dgm:t>
        <a:bodyPr/>
        <a:lstStyle/>
        <a:p>
          <a:endParaRPr lang="ru-RU"/>
        </a:p>
      </dgm:t>
    </dgm:pt>
    <dgm:pt modelId="{91B5145A-0064-4E67-8FD8-849E2D69D29D}">
      <dgm:prSet phldrT="[Текст]"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Субсидії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1F75FC0-03F3-4A27-A47F-BFA938CA5708}" type="parTrans" cxnId="{6CCE4713-3B31-461F-8D9D-B3906F744C76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BDCA5FBE-3253-471B-8E62-A939FFC5765A}" type="sibTrans" cxnId="{6CCE4713-3B31-461F-8D9D-B3906F744C76}">
      <dgm:prSet/>
      <dgm:spPr/>
      <dgm:t>
        <a:bodyPr/>
        <a:lstStyle/>
        <a:p>
          <a:endParaRPr lang="ru-RU"/>
        </a:p>
      </dgm:t>
    </dgm:pt>
    <dgm:pt modelId="{17E5E985-4177-4919-BBE3-A06AD43A63C4}">
      <dgm:prSet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Гранти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DEA4674-CD2D-4E16-8296-FE54AE8E90FA}" type="parTrans" cxnId="{3434DE3B-DD71-4AF6-AED6-FBEBE8F6B7F3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63E45A94-4FE9-4D39-B7B8-2ECCA17C7AA6}" type="sibTrans" cxnId="{3434DE3B-DD71-4AF6-AED6-FBEBE8F6B7F3}">
      <dgm:prSet/>
      <dgm:spPr/>
      <dgm:t>
        <a:bodyPr/>
        <a:lstStyle/>
        <a:p>
          <a:endParaRPr lang="ru-RU"/>
        </a:p>
      </dgm:t>
    </dgm:pt>
    <dgm:pt modelId="{515E7C80-AF23-4937-9ED8-91D560F05C9B}">
      <dgm:prSet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Інвестування на поворотній основі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0EA7154-5351-4301-BA96-534F0C33429B}" type="parTrans" cxnId="{07C4C29A-F188-4F44-B5F5-553FD1640387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99074C89-B901-4949-A920-D6FEB71BD162}" type="sibTrans" cxnId="{07C4C29A-F188-4F44-B5F5-553FD1640387}">
      <dgm:prSet/>
      <dgm:spPr/>
      <dgm:t>
        <a:bodyPr/>
        <a:lstStyle/>
        <a:p>
          <a:endParaRPr lang="ru-RU"/>
        </a:p>
      </dgm:t>
    </dgm:pt>
    <dgm:pt modelId="{ADC04095-13C4-4B1C-A716-66C4E6D6C00F}">
      <dgm:prSet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Позика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9B1872D-3F76-4B75-9296-85F5D44C93B5}" type="parTrans" cxnId="{793DC636-7E8C-41DA-A0C8-06ECD2EDD706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D27D3FC-F428-4B37-B666-3A292E0DF023}" type="sibTrans" cxnId="{793DC636-7E8C-41DA-A0C8-06ECD2EDD706}">
      <dgm:prSet/>
      <dgm:spPr/>
      <dgm:t>
        <a:bodyPr/>
        <a:lstStyle/>
        <a:p>
          <a:endParaRPr lang="ru-RU"/>
        </a:p>
      </dgm:t>
    </dgm:pt>
    <dgm:pt modelId="{B6215631-DB87-4E11-8102-48C37C67C742}">
      <dgm:prSet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Кредит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D5C0CF9-D438-46DC-881C-7404A86E0437}" type="parTrans" cxnId="{3A4714A9-2A47-40AB-9730-D02947F029AD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FC10C7ED-F45E-45BA-8E08-A11D12E51A7E}" type="sibTrans" cxnId="{3A4714A9-2A47-40AB-9730-D02947F029AD}">
      <dgm:prSet/>
      <dgm:spPr/>
      <dgm:t>
        <a:bodyPr/>
        <a:lstStyle/>
        <a:p>
          <a:endParaRPr lang="ru-RU"/>
        </a:p>
      </dgm:t>
    </dgm:pt>
    <dgm:pt modelId="{BA9ADCDF-16B9-402B-89F5-52F1AEEC7A9D}">
      <dgm:prSet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Лізинг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0CD6709-1F73-4746-926D-67E9026EB034}" type="parTrans" cxnId="{2190AA72-4543-4701-AB32-274CE1F3AFA8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49848472-BEE2-4CFB-A052-ADB1F021FF4D}" type="sibTrans" cxnId="{2190AA72-4543-4701-AB32-274CE1F3AFA8}">
      <dgm:prSet/>
      <dgm:spPr/>
      <dgm:t>
        <a:bodyPr/>
        <a:lstStyle/>
        <a:p>
          <a:endParaRPr lang="ru-RU"/>
        </a:p>
      </dgm:t>
    </dgm:pt>
    <dgm:pt modelId="{DC476C22-412B-4078-AD1B-3F9F3BF7E706}">
      <dgm:prSet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Фінансові інвестиції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57B995D-1D58-41C4-A068-4419E4BC0F09}" type="parTrans" cxnId="{409233E4-E0B9-448D-AC0F-41B8A657B1D6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34738A8C-0FFD-4C63-AAB5-FBE125548E04}" type="sibTrans" cxnId="{409233E4-E0B9-448D-AC0F-41B8A657B1D6}">
      <dgm:prSet/>
      <dgm:spPr/>
      <dgm:t>
        <a:bodyPr/>
        <a:lstStyle/>
        <a:p>
          <a:endParaRPr lang="ru-RU"/>
        </a:p>
      </dgm:t>
    </dgm:pt>
    <dgm:pt modelId="{C8C4CE19-1157-45CF-BAAD-65C294C453B5}">
      <dgm:prSet custT="1"/>
      <dgm:spPr/>
      <dgm:t>
        <a:bodyPr/>
        <a:lstStyle/>
        <a:p>
          <a:r>
            <a:rPr lang="uk-UA" sz="1100" dirty="0">
              <a:latin typeface="Times New Roman" pitchFamily="18" charset="0"/>
              <a:cs typeface="Times New Roman" pitchFamily="18" charset="0"/>
            </a:rPr>
            <a:t>Проведення спільної діяльності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4F55984-3DC1-4F14-B93A-5C296393B198}" type="parTrans" cxnId="{9E324771-031A-4E38-AE80-38723AF2C9C7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F5D5F18-3B02-4B87-9648-B54E3571396F}" type="sibTrans" cxnId="{9E324771-031A-4E38-AE80-38723AF2C9C7}">
      <dgm:prSet/>
      <dgm:spPr/>
      <dgm:t>
        <a:bodyPr/>
        <a:lstStyle/>
        <a:p>
          <a:endParaRPr lang="ru-RU"/>
        </a:p>
      </dgm:t>
    </dgm:pt>
    <dgm:pt modelId="{C1D9E0C6-A509-4809-80A2-B85D1B1F2CAF}" type="pres">
      <dgm:prSet presAssocID="{5E3F0084-80D9-4928-B85E-3A856057F5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B27C7A-F597-49BE-B7DF-4E3A2BE77455}" type="pres">
      <dgm:prSet presAssocID="{54B8F708-2006-4CCC-8DC0-E2E83F013C5A}" presName="hierRoot1" presStyleCnt="0"/>
      <dgm:spPr/>
    </dgm:pt>
    <dgm:pt modelId="{D3A82F88-176F-47BF-B2C0-CFE3058AD2F5}" type="pres">
      <dgm:prSet presAssocID="{54B8F708-2006-4CCC-8DC0-E2E83F013C5A}" presName="composite" presStyleCnt="0"/>
      <dgm:spPr/>
    </dgm:pt>
    <dgm:pt modelId="{7E66F07F-FD58-4AC8-A8E6-A48582285D03}" type="pres">
      <dgm:prSet presAssocID="{54B8F708-2006-4CCC-8DC0-E2E83F013C5A}" presName="background" presStyleLbl="node0" presStyleIdx="0" presStyleCnt="1"/>
      <dgm:spPr/>
    </dgm:pt>
    <dgm:pt modelId="{1E1352ED-C033-4B65-8265-845F5B557F8E}" type="pres">
      <dgm:prSet presAssocID="{54B8F708-2006-4CCC-8DC0-E2E83F013C5A}" presName="text" presStyleLbl="fgAcc0" presStyleIdx="0" presStyleCnt="1" custLinFactY="-71897" custLinFactNeighborX="626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012D06-9A93-43C1-BB50-5971518EEC7F}" type="pres">
      <dgm:prSet presAssocID="{54B8F708-2006-4CCC-8DC0-E2E83F013C5A}" presName="hierChild2" presStyleCnt="0"/>
      <dgm:spPr/>
    </dgm:pt>
    <dgm:pt modelId="{F1EC7FDF-5B97-4FD8-91A5-BFA0D9CBBB87}" type="pres">
      <dgm:prSet presAssocID="{B1C86C31-2C47-42E7-B831-E2E59B38B84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72F5E5F-776A-4050-ADEE-39A0C5311BA3}" type="pres">
      <dgm:prSet presAssocID="{DFA98988-E6A2-4AD3-998A-B8C1F8485DD7}" presName="hierRoot2" presStyleCnt="0"/>
      <dgm:spPr/>
    </dgm:pt>
    <dgm:pt modelId="{30BD54AE-73EF-455E-A859-742971A0C0F4}" type="pres">
      <dgm:prSet presAssocID="{DFA98988-E6A2-4AD3-998A-B8C1F8485DD7}" presName="composite2" presStyleCnt="0"/>
      <dgm:spPr/>
    </dgm:pt>
    <dgm:pt modelId="{DE1032B0-02FD-4C26-9F2A-14CD57CEB3D6}" type="pres">
      <dgm:prSet presAssocID="{DFA98988-E6A2-4AD3-998A-B8C1F8485DD7}" presName="background2" presStyleLbl="node2" presStyleIdx="0" presStyleCnt="2"/>
      <dgm:spPr/>
    </dgm:pt>
    <dgm:pt modelId="{2A8CD8E0-E090-4970-8F55-F074E3A25961}" type="pres">
      <dgm:prSet presAssocID="{DFA98988-E6A2-4AD3-998A-B8C1F8485DD7}" presName="text2" presStyleLbl="fgAcc2" presStyleIdx="0" presStyleCnt="2" custLinFactX="81772" custLinFactY="-4950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DFD97-0488-404B-8CB4-5CE334B0B20B}" type="pres">
      <dgm:prSet presAssocID="{DFA98988-E6A2-4AD3-998A-B8C1F8485DD7}" presName="hierChild3" presStyleCnt="0"/>
      <dgm:spPr/>
    </dgm:pt>
    <dgm:pt modelId="{213B14CA-061C-46FD-9C5E-5604661CB08C}" type="pres">
      <dgm:prSet presAssocID="{51F75FC0-03F3-4A27-A47F-BFA938CA5708}" presName="Name17" presStyleLbl="parChTrans1D3" presStyleIdx="0" presStyleCnt="7"/>
      <dgm:spPr/>
      <dgm:t>
        <a:bodyPr/>
        <a:lstStyle/>
        <a:p>
          <a:endParaRPr lang="ru-RU"/>
        </a:p>
      </dgm:t>
    </dgm:pt>
    <dgm:pt modelId="{9F75AEF8-61ED-41F1-9A80-5C5014809477}" type="pres">
      <dgm:prSet presAssocID="{91B5145A-0064-4E67-8FD8-849E2D69D29D}" presName="hierRoot3" presStyleCnt="0"/>
      <dgm:spPr/>
    </dgm:pt>
    <dgm:pt modelId="{99D345DF-8EB1-43B2-BFFB-107E94C75167}" type="pres">
      <dgm:prSet presAssocID="{91B5145A-0064-4E67-8FD8-849E2D69D29D}" presName="composite3" presStyleCnt="0"/>
      <dgm:spPr/>
    </dgm:pt>
    <dgm:pt modelId="{438111F6-D86A-4676-8319-04715EF98F32}" type="pres">
      <dgm:prSet presAssocID="{91B5145A-0064-4E67-8FD8-849E2D69D29D}" presName="background3" presStyleLbl="node3" presStyleIdx="0" presStyleCnt="7"/>
      <dgm:spPr/>
    </dgm:pt>
    <dgm:pt modelId="{30ED47CA-61B4-40C9-A186-42783C906AE0}" type="pres">
      <dgm:prSet presAssocID="{91B5145A-0064-4E67-8FD8-849E2D69D29D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D9096-9BCF-4B90-A9E8-109B300824A2}" type="pres">
      <dgm:prSet presAssocID="{91B5145A-0064-4E67-8FD8-849E2D69D29D}" presName="hierChild4" presStyleCnt="0"/>
      <dgm:spPr/>
    </dgm:pt>
    <dgm:pt modelId="{DE581CAD-645B-47B6-9F8F-64FF02A79DB6}" type="pres">
      <dgm:prSet presAssocID="{2DEA4674-CD2D-4E16-8296-FE54AE8E90FA}" presName="Name17" presStyleLbl="parChTrans1D3" presStyleIdx="1" presStyleCnt="7"/>
      <dgm:spPr/>
      <dgm:t>
        <a:bodyPr/>
        <a:lstStyle/>
        <a:p>
          <a:endParaRPr lang="ru-RU"/>
        </a:p>
      </dgm:t>
    </dgm:pt>
    <dgm:pt modelId="{FB55A404-8A55-48F5-9374-61B07AEDFB75}" type="pres">
      <dgm:prSet presAssocID="{17E5E985-4177-4919-BBE3-A06AD43A63C4}" presName="hierRoot3" presStyleCnt="0"/>
      <dgm:spPr/>
    </dgm:pt>
    <dgm:pt modelId="{C5AAD005-0F8F-4C63-A2BD-2B59C76D5762}" type="pres">
      <dgm:prSet presAssocID="{17E5E985-4177-4919-BBE3-A06AD43A63C4}" presName="composite3" presStyleCnt="0"/>
      <dgm:spPr/>
    </dgm:pt>
    <dgm:pt modelId="{614C46C8-EB4E-4E2D-97AA-E7A2431B7B57}" type="pres">
      <dgm:prSet presAssocID="{17E5E985-4177-4919-BBE3-A06AD43A63C4}" presName="background3" presStyleLbl="node3" presStyleIdx="1" presStyleCnt="7"/>
      <dgm:spPr/>
    </dgm:pt>
    <dgm:pt modelId="{E45B4EEE-F4CC-4345-A5E5-586ADD2E2605}" type="pres">
      <dgm:prSet presAssocID="{17E5E985-4177-4919-BBE3-A06AD43A63C4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81E679-C5D6-4504-920E-0B9D362C4DF4}" type="pres">
      <dgm:prSet presAssocID="{17E5E985-4177-4919-BBE3-A06AD43A63C4}" presName="hierChild4" presStyleCnt="0"/>
      <dgm:spPr/>
    </dgm:pt>
    <dgm:pt modelId="{C1630F1E-63BF-40F0-AF5A-9ED8CAE20789}" type="pres">
      <dgm:prSet presAssocID="{A0EA7154-5351-4301-BA96-534F0C33429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CFB191F-CB92-4472-A930-14C1BB77E3CD}" type="pres">
      <dgm:prSet presAssocID="{515E7C80-AF23-4937-9ED8-91D560F05C9B}" presName="hierRoot2" presStyleCnt="0"/>
      <dgm:spPr/>
    </dgm:pt>
    <dgm:pt modelId="{7F186D9B-A4C7-49D9-BADE-0D5A090B98B1}" type="pres">
      <dgm:prSet presAssocID="{515E7C80-AF23-4937-9ED8-91D560F05C9B}" presName="composite2" presStyleCnt="0"/>
      <dgm:spPr/>
    </dgm:pt>
    <dgm:pt modelId="{075539F4-7C5B-4BE5-9334-A7E4A24A51E8}" type="pres">
      <dgm:prSet presAssocID="{515E7C80-AF23-4937-9ED8-91D560F05C9B}" presName="background2" presStyleLbl="node2" presStyleIdx="1" presStyleCnt="2"/>
      <dgm:spPr/>
    </dgm:pt>
    <dgm:pt modelId="{8397D8C0-1EB4-4512-9A4C-E98C04C83AE4}" type="pres">
      <dgm:prSet presAssocID="{515E7C80-AF23-4937-9ED8-91D560F05C9B}" presName="text2" presStyleLbl="fgAcc2" presStyleIdx="1" presStyleCnt="2" custLinFactY="-38848" custLinFactNeighborX="-3621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2F864-D9EE-41A7-B1EB-03ADB0D2C32E}" type="pres">
      <dgm:prSet presAssocID="{515E7C80-AF23-4937-9ED8-91D560F05C9B}" presName="hierChild3" presStyleCnt="0"/>
      <dgm:spPr/>
    </dgm:pt>
    <dgm:pt modelId="{FD163A6E-5D4C-4F0B-B5CD-16160C6095DC}" type="pres">
      <dgm:prSet presAssocID="{29B1872D-3F76-4B75-9296-85F5D44C93B5}" presName="Name17" presStyleLbl="parChTrans1D3" presStyleIdx="2" presStyleCnt="7"/>
      <dgm:spPr/>
      <dgm:t>
        <a:bodyPr/>
        <a:lstStyle/>
        <a:p>
          <a:endParaRPr lang="ru-RU"/>
        </a:p>
      </dgm:t>
    </dgm:pt>
    <dgm:pt modelId="{4423DFE5-598B-45BF-830E-5908C6532D6B}" type="pres">
      <dgm:prSet presAssocID="{ADC04095-13C4-4B1C-A716-66C4E6D6C00F}" presName="hierRoot3" presStyleCnt="0"/>
      <dgm:spPr/>
    </dgm:pt>
    <dgm:pt modelId="{0947C24A-EB35-4EA3-B191-D2A0D7D8F081}" type="pres">
      <dgm:prSet presAssocID="{ADC04095-13C4-4B1C-A716-66C4E6D6C00F}" presName="composite3" presStyleCnt="0"/>
      <dgm:spPr/>
    </dgm:pt>
    <dgm:pt modelId="{2FAA6C46-543C-4291-8ABF-A701777470E1}" type="pres">
      <dgm:prSet presAssocID="{ADC04095-13C4-4B1C-A716-66C4E6D6C00F}" presName="background3" presStyleLbl="node3" presStyleIdx="2" presStyleCnt="7"/>
      <dgm:spPr/>
    </dgm:pt>
    <dgm:pt modelId="{666A672B-DF38-421D-9E0A-0756124E4FC4}" type="pres">
      <dgm:prSet presAssocID="{ADC04095-13C4-4B1C-A716-66C4E6D6C00F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90402B-A614-4E61-9129-7AA7E842AB09}" type="pres">
      <dgm:prSet presAssocID="{ADC04095-13C4-4B1C-A716-66C4E6D6C00F}" presName="hierChild4" presStyleCnt="0"/>
      <dgm:spPr/>
    </dgm:pt>
    <dgm:pt modelId="{485822EC-4183-4558-BBE2-4A80D399678B}" type="pres">
      <dgm:prSet presAssocID="{7D5C0CF9-D438-46DC-881C-7404A86E0437}" presName="Name17" presStyleLbl="parChTrans1D3" presStyleIdx="3" presStyleCnt="7"/>
      <dgm:spPr/>
      <dgm:t>
        <a:bodyPr/>
        <a:lstStyle/>
        <a:p>
          <a:endParaRPr lang="ru-RU"/>
        </a:p>
      </dgm:t>
    </dgm:pt>
    <dgm:pt modelId="{25FBE0F4-0D56-4B18-BF23-F30E1AFB99F0}" type="pres">
      <dgm:prSet presAssocID="{B6215631-DB87-4E11-8102-48C37C67C742}" presName="hierRoot3" presStyleCnt="0"/>
      <dgm:spPr/>
    </dgm:pt>
    <dgm:pt modelId="{70C2C29F-82A3-441E-9982-87312FB9F239}" type="pres">
      <dgm:prSet presAssocID="{B6215631-DB87-4E11-8102-48C37C67C742}" presName="composite3" presStyleCnt="0"/>
      <dgm:spPr/>
    </dgm:pt>
    <dgm:pt modelId="{534276F2-D03C-4493-81BC-52AD6CEC29A7}" type="pres">
      <dgm:prSet presAssocID="{B6215631-DB87-4E11-8102-48C37C67C742}" presName="background3" presStyleLbl="node3" presStyleIdx="3" presStyleCnt="7"/>
      <dgm:spPr/>
    </dgm:pt>
    <dgm:pt modelId="{3EE68F6B-AB32-4CA7-86B3-617913DAEBE5}" type="pres">
      <dgm:prSet presAssocID="{B6215631-DB87-4E11-8102-48C37C67C742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572956-1712-4DDF-A47D-51C0AA33DE5F}" type="pres">
      <dgm:prSet presAssocID="{B6215631-DB87-4E11-8102-48C37C67C742}" presName="hierChild4" presStyleCnt="0"/>
      <dgm:spPr/>
    </dgm:pt>
    <dgm:pt modelId="{B0510CCF-9065-402F-BCD0-67E523CBB9B1}" type="pres">
      <dgm:prSet presAssocID="{E0CD6709-1F73-4746-926D-67E9026EB034}" presName="Name17" presStyleLbl="parChTrans1D3" presStyleIdx="4" presStyleCnt="7"/>
      <dgm:spPr/>
      <dgm:t>
        <a:bodyPr/>
        <a:lstStyle/>
        <a:p>
          <a:endParaRPr lang="ru-RU"/>
        </a:p>
      </dgm:t>
    </dgm:pt>
    <dgm:pt modelId="{3B6775C6-9383-4969-BAAF-92A6FE31C3E9}" type="pres">
      <dgm:prSet presAssocID="{BA9ADCDF-16B9-402B-89F5-52F1AEEC7A9D}" presName="hierRoot3" presStyleCnt="0"/>
      <dgm:spPr/>
    </dgm:pt>
    <dgm:pt modelId="{E69032D9-6A35-4BE5-98DD-9691B79DC3C9}" type="pres">
      <dgm:prSet presAssocID="{BA9ADCDF-16B9-402B-89F5-52F1AEEC7A9D}" presName="composite3" presStyleCnt="0"/>
      <dgm:spPr/>
    </dgm:pt>
    <dgm:pt modelId="{E34C636B-CD66-4A68-8D53-BA2644DEF990}" type="pres">
      <dgm:prSet presAssocID="{BA9ADCDF-16B9-402B-89F5-52F1AEEC7A9D}" presName="background3" presStyleLbl="node3" presStyleIdx="4" presStyleCnt="7"/>
      <dgm:spPr/>
    </dgm:pt>
    <dgm:pt modelId="{540411A0-7417-4449-86FE-B968D78A32FD}" type="pres">
      <dgm:prSet presAssocID="{BA9ADCDF-16B9-402B-89F5-52F1AEEC7A9D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63A8C-26D4-42D8-BCA5-90B6BD3E0CC6}" type="pres">
      <dgm:prSet presAssocID="{BA9ADCDF-16B9-402B-89F5-52F1AEEC7A9D}" presName="hierChild4" presStyleCnt="0"/>
      <dgm:spPr/>
    </dgm:pt>
    <dgm:pt modelId="{AE3270DC-ADFA-4EB8-8D7D-6FDA2F7E7F9E}" type="pres">
      <dgm:prSet presAssocID="{157B995D-1D58-41C4-A068-4419E4BC0F09}" presName="Name17" presStyleLbl="parChTrans1D3" presStyleIdx="5" presStyleCnt="7"/>
      <dgm:spPr/>
      <dgm:t>
        <a:bodyPr/>
        <a:lstStyle/>
        <a:p>
          <a:endParaRPr lang="ru-RU"/>
        </a:p>
      </dgm:t>
    </dgm:pt>
    <dgm:pt modelId="{31FAB48F-83D0-4420-9DC3-EAFAC06A65A2}" type="pres">
      <dgm:prSet presAssocID="{DC476C22-412B-4078-AD1B-3F9F3BF7E706}" presName="hierRoot3" presStyleCnt="0"/>
      <dgm:spPr/>
    </dgm:pt>
    <dgm:pt modelId="{C01F15A2-0B02-4D1A-ADAE-207557E309A6}" type="pres">
      <dgm:prSet presAssocID="{DC476C22-412B-4078-AD1B-3F9F3BF7E706}" presName="composite3" presStyleCnt="0"/>
      <dgm:spPr/>
    </dgm:pt>
    <dgm:pt modelId="{F38F14BE-6580-45FD-B900-58EB6C7B26A5}" type="pres">
      <dgm:prSet presAssocID="{DC476C22-412B-4078-AD1B-3F9F3BF7E706}" presName="background3" presStyleLbl="node3" presStyleIdx="5" presStyleCnt="7"/>
      <dgm:spPr/>
    </dgm:pt>
    <dgm:pt modelId="{2528E71E-1FF1-444C-A534-F34299CF9850}" type="pres">
      <dgm:prSet presAssocID="{DC476C22-412B-4078-AD1B-3F9F3BF7E706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E4E309-242B-4C91-B855-4A6869B94D74}" type="pres">
      <dgm:prSet presAssocID="{DC476C22-412B-4078-AD1B-3F9F3BF7E706}" presName="hierChild4" presStyleCnt="0"/>
      <dgm:spPr/>
    </dgm:pt>
    <dgm:pt modelId="{922120E2-2D9A-4FEB-8BBE-8712297CCB8C}" type="pres">
      <dgm:prSet presAssocID="{74F55984-3DC1-4F14-B93A-5C296393B198}" presName="Name17" presStyleLbl="parChTrans1D3" presStyleIdx="6" presStyleCnt="7"/>
      <dgm:spPr/>
      <dgm:t>
        <a:bodyPr/>
        <a:lstStyle/>
        <a:p>
          <a:endParaRPr lang="ru-RU"/>
        </a:p>
      </dgm:t>
    </dgm:pt>
    <dgm:pt modelId="{10C9402C-6CFF-4D43-AC32-7A62C056208C}" type="pres">
      <dgm:prSet presAssocID="{C8C4CE19-1157-45CF-BAAD-65C294C453B5}" presName="hierRoot3" presStyleCnt="0"/>
      <dgm:spPr/>
    </dgm:pt>
    <dgm:pt modelId="{570F2771-5E3D-48DE-B3CB-C3505A03A572}" type="pres">
      <dgm:prSet presAssocID="{C8C4CE19-1157-45CF-BAAD-65C294C453B5}" presName="composite3" presStyleCnt="0"/>
      <dgm:spPr/>
    </dgm:pt>
    <dgm:pt modelId="{D6CE1694-8341-4893-AEF5-4A2F2DBDF6BC}" type="pres">
      <dgm:prSet presAssocID="{C8C4CE19-1157-45CF-BAAD-65C294C453B5}" presName="background3" presStyleLbl="node3" presStyleIdx="6" presStyleCnt="7"/>
      <dgm:spPr/>
    </dgm:pt>
    <dgm:pt modelId="{49E3C345-8EB6-4545-B203-999EF3EA02B7}" type="pres">
      <dgm:prSet presAssocID="{C8C4CE19-1157-45CF-BAAD-65C294C453B5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ABDDA0-9E33-440B-BA96-899F21E4C3DB}" type="pres">
      <dgm:prSet presAssocID="{C8C4CE19-1157-45CF-BAAD-65C294C453B5}" presName="hierChild4" presStyleCnt="0"/>
      <dgm:spPr/>
    </dgm:pt>
  </dgm:ptLst>
  <dgm:cxnLst>
    <dgm:cxn modelId="{52901F7F-D76D-43A4-B25E-CB5B299A0DC6}" type="presOf" srcId="{157B995D-1D58-41C4-A068-4419E4BC0F09}" destId="{AE3270DC-ADFA-4EB8-8D7D-6FDA2F7E7F9E}" srcOrd="0" destOrd="0" presId="urn:microsoft.com/office/officeart/2005/8/layout/hierarchy1"/>
    <dgm:cxn modelId="{1465D6C1-9852-4CA5-8E97-A464E35A56FE}" type="presOf" srcId="{7D5C0CF9-D438-46DC-881C-7404A86E0437}" destId="{485822EC-4183-4558-BBE2-4A80D399678B}" srcOrd="0" destOrd="0" presId="urn:microsoft.com/office/officeart/2005/8/layout/hierarchy1"/>
    <dgm:cxn modelId="{89BF68E6-F3FE-4884-BA47-2990D6D324D0}" type="presOf" srcId="{B6215631-DB87-4E11-8102-48C37C67C742}" destId="{3EE68F6B-AB32-4CA7-86B3-617913DAEBE5}" srcOrd="0" destOrd="0" presId="urn:microsoft.com/office/officeart/2005/8/layout/hierarchy1"/>
    <dgm:cxn modelId="{04C2A098-A2D2-4CC5-9F6D-025197980374}" type="presOf" srcId="{17E5E985-4177-4919-BBE3-A06AD43A63C4}" destId="{E45B4EEE-F4CC-4345-A5E5-586ADD2E2605}" srcOrd="0" destOrd="0" presId="urn:microsoft.com/office/officeart/2005/8/layout/hierarchy1"/>
    <dgm:cxn modelId="{23273069-2F7E-4E5C-BF85-2222BE43A81A}" type="presOf" srcId="{2DEA4674-CD2D-4E16-8296-FE54AE8E90FA}" destId="{DE581CAD-645B-47B6-9F8F-64FF02A79DB6}" srcOrd="0" destOrd="0" presId="urn:microsoft.com/office/officeart/2005/8/layout/hierarchy1"/>
    <dgm:cxn modelId="{9E324771-031A-4E38-AE80-38723AF2C9C7}" srcId="{515E7C80-AF23-4937-9ED8-91D560F05C9B}" destId="{C8C4CE19-1157-45CF-BAAD-65C294C453B5}" srcOrd="4" destOrd="0" parTransId="{74F55984-3DC1-4F14-B93A-5C296393B198}" sibTransId="{CF5D5F18-3B02-4B87-9648-B54E3571396F}"/>
    <dgm:cxn modelId="{800859BD-0D25-40BF-935B-C1AAB2DAE406}" type="presOf" srcId="{51F75FC0-03F3-4A27-A47F-BFA938CA5708}" destId="{213B14CA-061C-46FD-9C5E-5604661CB08C}" srcOrd="0" destOrd="0" presId="urn:microsoft.com/office/officeart/2005/8/layout/hierarchy1"/>
    <dgm:cxn modelId="{503ACF61-3304-4C3A-9934-46DF4658435E}" type="presOf" srcId="{BA9ADCDF-16B9-402B-89F5-52F1AEEC7A9D}" destId="{540411A0-7417-4449-86FE-B968D78A32FD}" srcOrd="0" destOrd="0" presId="urn:microsoft.com/office/officeart/2005/8/layout/hierarchy1"/>
    <dgm:cxn modelId="{2190AA72-4543-4701-AB32-274CE1F3AFA8}" srcId="{515E7C80-AF23-4937-9ED8-91D560F05C9B}" destId="{BA9ADCDF-16B9-402B-89F5-52F1AEEC7A9D}" srcOrd="2" destOrd="0" parTransId="{E0CD6709-1F73-4746-926D-67E9026EB034}" sibTransId="{49848472-BEE2-4CFB-A052-ADB1F021FF4D}"/>
    <dgm:cxn modelId="{3434DE3B-DD71-4AF6-AED6-FBEBE8F6B7F3}" srcId="{DFA98988-E6A2-4AD3-998A-B8C1F8485DD7}" destId="{17E5E985-4177-4919-BBE3-A06AD43A63C4}" srcOrd="1" destOrd="0" parTransId="{2DEA4674-CD2D-4E16-8296-FE54AE8E90FA}" sibTransId="{63E45A94-4FE9-4D39-B7B8-2ECCA17C7AA6}"/>
    <dgm:cxn modelId="{83AA6AF6-C5D0-49E6-BFA3-DBCB02E100D5}" srcId="{54B8F708-2006-4CCC-8DC0-E2E83F013C5A}" destId="{DFA98988-E6A2-4AD3-998A-B8C1F8485DD7}" srcOrd="0" destOrd="0" parTransId="{B1C86C31-2C47-42E7-B831-E2E59B38B845}" sibTransId="{84141E43-548F-4141-90C6-97DA48EA39F5}"/>
    <dgm:cxn modelId="{517B2050-9AFC-4C80-908C-81528F395268}" type="presOf" srcId="{E0CD6709-1F73-4746-926D-67E9026EB034}" destId="{B0510CCF-9065-402F-BCD0-67E523CBB9B1}" srcOrd="0" destOrd="0" presId="urn:microsoft.com/office/officeart/2005/8/layout/hierarchy1"/>
    <dgm:cxn modelId="{409233E4-E0B9-448D-AC0F-41B8A657B1D6}" srcId="{515E7C80-AF23-4937-9ED8-91D560F05C9B}" destId="{DC476C22-412B-4078-AD1B-3F9F3BF7E706}" srcOrd="3" destOrd="0" parTransId="{157B995D-1D58-41C4-A068-4419E4BC0F09}" sibTransId="{34738A8C-0FFD-4C63-AAB5-FBE125548E04}"/>
    <dgm:cxn modelId="{AF6B0FAA-F030-4BEC-8520-21434213CCE5}" type="presOf" srcId="{C8C4CE19-1157-45CF-BAAD-65C294C453B5}" destId="{49E3C345-8EB6-4545-B203-999EF3EA02B7}" srcOrd="0" destOrd="0" presId="urn:microsoft.com/office/officeart/2005/8/layout/hierarchy1"/>
    <dgm:cxn modelId="{58CF11DC-DECE-4882-B91E-2228B5E1D394}" type="presOf" srcId="{DFA98988-E6A2-4AD3-998A-B8C1F8485DD7}" destId="{2A8CD8E0-E090-4970-8F55-F074E3A25961}" srcOrd="0" destOrd="0" presId="urn:microsoft.com/office/officeart/2005/8/layout/hierarchy1"/>
    <dgm:cxn modelId="{6CCE4713-3B31-461F-8D9D-B3906F744C76}" srcId="{DFA98988-E6A2-4AD3-998A-B8C1F8485DD7}" destId="{91B5145A-0064-4E67-8FD8-849E2D69D29D}" srcOrd="0" destOrd="0" parTransId="{51F75FC0-03F3-4A27-A47F-BFA938CA5708}" sibTransId="{BDCA5FBE-3253-471B-8E62-A939FFC5765A}"/>
    <dgm:cxn modelId="{A9DE261F-BF12-4C15-B349-B26CAF0746E6}" type="presOf" srcId="{91B5145A-0064-4E67-8FD8-849E2D69D29D}" destId="{30ED47CA-61B4-40C9-A186-42783C906AE0}" srcOrd="0" destOrd="0" presId="urn:microsoft.com/office/officeart/2005/8/layout/hierarchy1"/>
    <dgm:cxn modelId="{793DC636-7E8C-41DA-A0C8-06ECD2EDD706}" srcId="{515E7C80-AF23-4937-9ED8-91D560F05C9B}" destId="{ADC04095-13C4-4B1C-A716-66C4E6D6C00F}" srcOrd="0" destOrd="0" parTransId="{29B1872D-3F76-4B75-9296-85F5D44C93B5}" sibTransId="{2D27D3FC-F428-4B37-B666-3A292E0DF023}"/>
    <dgm:cxn modelId="{05D82724-584F-4DCB-AD80-E20FA01B108A}" type="presOf" srcId="{515E7C80-AF23-4937-9ED8-91D560F05C9B}" destId="{8397D8C0-1EB4-4512-9A4C-E98C04C83AE4}" srcOrd="0" destOrd="0" presId="urn:microsoft.com/office/officeart/2005/8/layout/hierarchy1"/>
    <dgm:cxn modelId="{ACB63A4E-569C-4DD5-AC9A-CFA997541BB3}" type="presOf" srcId="{A0EA7154-5351-4301-BA96-534F0C33429B}" destId="{C1630F1E-63BF-40F0-AF5A-9ED8CAE20789}" srcOrd="0" destOrd="0" presId="urn:microsoft.com/office/officeart/2005/8/layout/hierarchy1"/>
    <dgm:cxn modelId="{3A5C3524-BF01-4ADC-806E-A9469DCB5FB3}" srcId="{5E3F0084-80D9-4928-B85E-3A856057F533}" destId="{54B8F708-2006-4CCC-8DC0-E2E83F013C5A}" srcOrd="0" destOrd="0" parTransId="{78FCC69D-FEDB-46F9-A23B-15B47035D82A}" sibTransId="{C5B24FCE-9D3C-4B40-846A-49F7DA6FA62B}"/>
    <dgm:cxn modelId="{07C4C29A-F188-4F44-B5F5-553FD1640387}" srcId="{54B8F708-2006-4CCC-8DC0-E2E83F013C5A}" destId="{515E7C80-AF23-4937-9ED8-91D560F05C9B}" srcOrd="1" destOrd="0" parTransId="{A0EA7154-5351-4301-BA96-534F0C33429B}" sibTransId="{99074C89-B901-4949-A920-D6FEB71BD162}"/>
    <dgm:cxn modelId="{138095EE-F873-42C5-A0E7-0958FA9698AA}" type="presOf" srcId="{B1C86C31-2C47-42E7-B831-E2E59B38B845}" destId="{F1EC7FDF-5B97-4FD8-91A5-BFA0D9CBBB87}" srcOrd="0" destOrd="0" presId="urn:microsoft.com/office/officeart/2005/8/layout/hierarchy1"/>
    <dgm:cxn modelId="{FF4B3E77-F412-48EC-ADF4-90419A513856}" type="presOf" srcId="{DC476C22-412B-4078-AD1B-3F9F3BF7E706}" destId="{2528E71E-1FF1-444C-A534-F34299CF9850}" srcOrd="0" destOrd="0" presId="urn:microsoft.com/office/officeart/2005/8/layout/hierarchy1"/>
    <dgm:cxn modelId="{ED29CA0A-A2B9-4047-940A-2E56E70C5A04}" type="presOf" srcId="{29B1872D-3F76-4B75-9296-85F5D44C93B5}" destId="{FD163A6E-5D4C-4F0B-B5CD-16160C6095DC}" srcOrd="0" destOrd="0" presId="urn:microsoft.com/office/officeart/2005/8/layout/hierarchy1"/>
    <dgm:cxn modelId="{3A4714A9-2A47-40AB-9730-D02947F029AD}" srcId="{515E7C80-AF23-4937-9ED8-91D560F05C9B}" destId="{B6215631-DB87-4E11-8102-48C37C67C742}" srcOrd="1" destOrd="0" parTransId="{7D5C0CF9-D438-46DC-881C-7404A86E0437}" sibTransId="{FC10C7ED-F45E-45BA-8E08-A11D12E51A7E}"/>
    <dgm:cxn modelId="{AD1AD532-E779-4F2D-9429-5203E3327A38}" type="presOf" srcId="{5E3F0084-80D9-4928-B85E-3A856057F533}" destId="{C1D9E0C6-A509-4809-80A2-B85D1B1F2CAF}" srcOrd="0" destOrd="0" presId="urn:microsoft.com/office/officeart/2005/8/layout/hierarchy1"/>
    <dgm:cxn modelId="{82709C50-A014-4829-B672-53F9308501FD}" type="presOf" srcId="{ADC04095-13C4-4B1C-A716-66C4E6D6C00F}" destId="{666A672B-DF38-421D-9E0A-0756124E4FC4}" srcOrd="0" destOrd="0" presId="urn:microsoft.com/office/officeart/2005/8/layout/hierarchy1"/>
    <dgm:cxn modelId="{CD4D3162-0C28-4A1D-BBD9-C5E1AE209BD7}" type="presOf" srcId="{74F55984-3DC1-4F14-B93A-5C296393B198}" destId="{922120E2-2D9A-4FEB-8BBE-8712297CCB8C}" srcOrd="0" destOrd="0" presId="urn:microsoft.com/office/officeart/2005/8/layout/hierarchy1"/>
    <dgm:cxn modelId="{5014B6C3-DCAA-4AA5-B66F-3D2457B4709B}" type="presOf" srcId="{54B8F708-2006-4CCC-8DC0-E2E83F013C5A}" destId="{1E1352ED-C033-4B65-8265-845F5B557F8E}" srcOrd="0" destOrd="0" presId="urn:microsoft.com/office/officeart/2005/8/layout/hierarchy1"/>
    <dgm:cxn modelId="{8F0284A7-0548-43C1-ACE4-BDE582F970A6}" type="presParOf" srcId="{C1D9E0C6-A509-4809-80A2-B85D1B1F2CAF}" destId="{4AB27C7A-F597-49BE-B7DF-4E3A2BE77455}" srcOrd="0" destOrd="0" presId="urn:microsoft.com/office/officeart/2005/8/layout/hierarchy1"/>
    <dgm:cxn modelId="{FF7328DF-89AF-464E-9950-B4F5C203966C}" type="presParOf" srcId="{4AB27C7A-F597-49BE-B7DF-4E3A2BE77455}" destId="{D3A82F88-176F-47BF-B2C0-CFE3058AD2F5}" srcOrd="0" destOrd="0" presId="urn:microsoft.com/office/officeart/2005/8/layout/hierarchy1"/>
    <dgm:cxn modelId="{C0CDC140-3F85-4612-9B98-CFE5BB6F794E}" type="presParOf" srcId="{D3A82F88-176F-47BF-B2C0-CFE3058AD2F5}" destId="{7E66F07F-FD58-4AC8-A8E6-A48582285D03}" srcOrd="0" destOrd="0" presId="urn:microsoft.com/office/officeart/2005/8/layout/hierarchy1"/>
    <dgm:cxn modelId="{B34C7595-BF5C-43FD-9867-D0201B866689}" type="presParOf" srcId="{D3A82F88-176F-47BF-B2C0-CFE3058AD2F5}" destId="{1E1352ED-C033-4B65-8265-845F5B557F8E}" srcOrd="1" destOrd="0" presId="urn:microsoft.com/office/officeart/2005/8/layout/hierarchy1"/>
    <dgm:cxn modelId="{22B7DFAB-AB8D-4642-AB1A-3F36F4731C8B}" type="presParOf" srcId="{4AB27C7A-F597-49BE-B7DF-4E3A2BE77455}" destId="{B1012D06-9A93-43C1-BB50-5971518EEC7F}" srcOrd="1" destOrd="0" presId="urn:microsoft.com/office/officeart/2005/8/layout/hierarchy1"/>
    <dgm:cxn modelId="{E002D0FB-2E30-4A8D-969D-77F3098C6787}" type="presParOf" srcId="{B1012D06-9A93-43C1-BB50-5971518EEC7F}" destId="{F1EC7FDF-5B97-4FD8-91A5-BFA0D9CBBB87}" srcOrd="0" destOrd="0" presId="urn:microsoft.com/office/officeart/2005/8/layout/hierarchy1"/>
    <dgm:cxn modelId="{3677F0A3-08E2-4538-88CC-24C86D37F34F}" type="presParOf" srcId="{B1012D06-9A93-43C1-BB50-5971518EEC7F}" destId="{A72F5E5F-776A-4050-ADEE-39A0C5311BA3}" srcOrd="1" destOrd="0" presId="urn:microsoft.com/office/officeart/2005/8/layout/hierarchy1"/>
    <dgm:cxn modelId="{05CE61BC-9C3E-4A05-A658-DCAF302C4AAC}" type="presParOf" srcId="{A72F5E5F-776A-4050-ADEE-39A0C5311BA3}" destId="{30BD54AE-73EF-455E-A859-742971A0C0F4}" srcOrd="0" destOrd="0" presId="urn:microsoft.com/office/officeart/2005/8/layout/hierarchy1"/>
    <dgm:cxn modelId="{43C6C9FF-84E7-4A3B-B9E4-E1586207AEF2}" type="presParOf" srcId="{30BD54AE-73EF-455E-A859-742971A0C0F4}" destId="{DE1032B0-02FD-4C26-9F2A-14CD57CEB3D6}" srcOrd="0" destOrd="0" presId="urn:microsoft.com/office/officeart/2005/8/layout/hierarchy1"/>
    <dgm:cxn modelId="{FE8E97A1-AD4D-4701-84A3-AE05197D997F}" type="presParOf" srcId="{30BD54AE-73EF-455E-A859-742971A0C0F4}" destId="{2A8CD8E0-E090-4970-8F55-F074E3A25961}" srcOrd="1" destOrd="0" presId="urn:microsoft.com/office/officeart/2005/8/layout/hierarchy1"/>
    <dgm:cxn modelId="{2CD3607A-9E29-45C2-AFAC-B1BF6E9ED9BB}" type="presParOf" srcId="{A72F5E5F-776A-4050-ADEE-39A0C5311BA3}" destId="{DA5DFD97-0488-404B-8CB4-5CE334B0B20B}" srcOrd="1" destOrd="0" presId="urn:microsoft.com/office/officeart/2005/8/layout/hierarchy1"/>
    <dgm:cxn modelId="{A1706DFE-D7D8-4B53-BD12-3E472E228B7A}" type="presParOf" srcId="{DA5DFD97-0488-404B-8CB4-5CE334B0B20B}" destId="{213B14CA-061C-46FD-9C5E-5604661CB08C}" srcOrd="0" destOrd="0" presId="urn:microsoft.com/office/officeart/2005/8/layout/hierarchy1"/>
    <dgm:cxn modelId="{A3EE85F0-6EC0-4707-8316-19495C0B6BAF}" type="presParOf" srcId="{DA5DFD97-0488-404B-8CB4-5CE334B0B20B}" destId="{9F75AEF8-61ED-41F1-9A80-5C5014809477}" srcOrd="1" destOrd="0" presId="urn:microsoft.com/office/officeart/2005/8/layout/hierarchy1"/>
    <dgm:cxn modelId="{66E6099D-3F0F-487F-BEB4-8DF7E95F9ADA}" type="presParOf" srcId="{9F75AEF8-61ED-41F1-9A80-5C5014809477}" destId="{99D345DF-8EB1-43B2-BFFB-107E94C75167}" srcOrd="0" destOrd="0" presId="urn:microsoft.com/office/officeart/2005/8/layout/hierarchy1"/>
    <dgm:cxn modelId="{C277B565-1800-4ED3-A583-4A15CD6E3F10}" type="presParOf" srcId="{99D345DF-8EB1-43B2-BFFB-107E94C75167}" destId="{438111F6-D86A-4676-8319-04715EF98F32}" srcOrd="0" destOrd="0" presId="urn:microsoft.com/office/officeart/2005/8/layout/hierarchy1"/>
    <dgm:cxn modelId="{FB21AAC4-8C3D-400E-AEBB-A6AAE6C02F3C}" type="presParOf" srcId="{99D345DF-8EB1-43B2-BFFB-107E94C75167}" destId="{30ED47CA-61B4-40C9-A186-42783C906AE0}" srcOrd="1" destOrd="0" presId="urn:microsoft.com/office/officeart/2005/8/layout/hierarchy1"/>
    <dgm:cxn modelId="{45F5D910-6891-4C78-ADEF-B3DEC0D689CE}" type="presParOf" srcId="{9F75AEF8-61ED-41F1-9A80-5C5014809477}" destId="{7DED9096-9BCF-4B90-A9E8-109B300824A2}" srcOrd="1" destOrd="0" presId="urn:microsoft.com/office/officeart/2005/8/layout/hierarchy1"/>
    <dgm:cxn modelId="{6A5AE639-346D-42AE-A479-F05F6D94FC6F}" type="presParOf" srcId="{DA5DFD97-0488-404B-8CB4-5CE334B0B20B}" destId="{DE581CAD-645B-47B6-9F8F-64FF02A79DB6}" srcOrd="2" destOrd="0" presId="urn:microsoft.com/office/officeart/2005/8/layout/hierarchy1"/>
    <dgm:cxn modelId="{88F76F49-96E5-4C93-AC4C-467FFAD353F2}" type="presParOf" srcId="{DA5DFD97-0488-404B-8CB4-5CE334B0B20B}" destId="{FB55A404-8A55-48F5-9374-61B07AEDFB75}" srcOrd="3" destOrd="0" presId="urn:microsoft.com/office/officeart/2005/8/layout/hierarchy1"/>
    <dgm:cxn modelId="{A7E20555-FD9B-402E-AF58-DE3B2F759E08}" type="presParOf" srcId="{FB55A404-8A55-48F5-9374-61B07AEDFB75}" destId="{C5AAD005-0F8F-4C63-A2BD-2B59C76D5762}" srcOrd="0" destOrd="0" presId="urn:microsoft.com/office/officeart/2005/8/layout/hierarchy1"/>
    <dgm:cxn modelId="{2B95B5E3-0822-4A0E-9F42-7FB403250A0E}" type="presParOf" srcId="{C5AAD005-0F8F-4C63-A2BD-2B59C76D5762}" destId="{614C46C8-EB4E-4E2D-97AA-E7A2431B7B57}" srcOrd="0" destOrd="0" presId="urn:microsoft.com/office/officeart/2005/8/layout/hierarchy1"/>
    <dgm:cxn modelId="{5EF35008-98E2-44FA-B4C2-44B964072E55}" type="presParOf" srcId="{C5AAD005-0F8F-4C63-A2BD-2B59C76D5762}" destId="{E45B4EEE-F4CC-4345-A5E5-586ADD2E2605}" srcOrd="1" destOrd="0" presId="urn:microsoft.com/office/officeart/2005/8/layout/hierarchy1"/>
    <dgm:cxn modelId="{982804DA-C9FC-4F30-9EC9-F1D1199028F3}" type="presParOf" srcId="{FB55A404-8A55-48F5-9374-61B07AEDFB75}" destId="{8281E679-C5D6-4504-920E-0B9D362C4DF4}" srcOrd="1" destOrd="0" presId="urn:microsoft.com/office/officeart/2005/8/layout/hierarchy1"/>
    <dgm:cxn modelId="{6397F209-4C5E-48F4-8B20-6E545BE78926}" type="presParOf" srcId="{B1012D06-9A93-43C1-BB50-5971518EEC7F}" destId="{C1630F1E-63BF-40F0-AF5A-9ED8CAE20789}" srcOrd="2" destOrd="0" presId="urn:microsoft.com/office/officeart/2005/8/layout/hierarchy1"/>
    <dgm:cxn modelId="{C6405181-975D-4721-9A64-6AA9B1A6938C}" type="presParOf" srcId="{B1012D06-9A93-43C1-BB50-5971518EEC7F}" destId="{DCFB191F-CB92-4472-A930-14C1BB77E3CD}" srcOrd="3" destOrd="0" presId="urn:microsoft.com/office/officeart/2005/8/layout/hierarchy1"/>
    <dgm:cxn modelId="{999AA9BD-948D-4351-BCD2-E5878B7952E2}" type="presParOf" srcId="{DCFB191F-CB92-4472-A930-14C1BB77E3CD}" destId="{7F186D9B-A4C7-49D9-BADE-0D5A090B98B1}" srcOrd="0" destOrd="0" presId="urn:microsoft.com/office/officeart/2005/8/layout/hierarchy1"/>
    <dgm:cxn modelId="{3263225C-3568-43F8-B543-C69DAA9BD233}" type="presParOf" srcId="{7F186D9B-A4C7-49D9-BADE-0D5A090B98B1}" destId="{075539F4-7C5B-4BE5-9334-A7E4A24A51E8}" srcOrd="0" destOrd="0" presId="urn:microsoft.com/office/officeart/2005/8/layout/hierarchy1"/>
    <dgm:cxn modelId="{3B47E16A-095D-445E-8128-7DBD2F9F743B}" type="presParOf" srcId="{7F186D9B-A4C7-49D9-BADE-0D5A090B98B1}" destId="{8397D8C0-1EB4-4512-9A4C-E98C04C83AE4}" srcOrd="1" destOrd="0" presId="urn:microsoft.com/office/officeart/2005/8/layout/hierarchy1"/>
    <dgm:cxn modelId="{7A90CB71-7B97-4A54-BDFF-CD3C468FD22D}" type="presParOf" srcId="{DCFB191F-CB92-4472-A930-14C1BB77E3CD}" destId="{6982F864-D9EE-41A7-B1EB-03ADB0D2C32E}" srcOrd="1" destOrd="0" presId="urn:microsoft.com/office/officeart/2005/8/layout/hierarchy1"/>
    <dgm:cxn modelId="{FA3D0DE2-0BCF-40BF-9EB2-F50541E7F01B}" type="presParOf" srcId="{6982F864-D9EE-41A7-B1EB-03ADB0D2C32E}" destId="{FD163A6E-5D4C-4F0B-B5CD-16160C6095DC}" srcOrd="0" destOrd="0" presId="urn:microsoft.com/office/officeart/2005/8/layout/hierarchy1"/>
    <dgm:cxn modelId="{1FE35FFB-B131-45C3-AC33-AA5AE4A81214}" type="presParOf" srcId="{6982F864-D9EE-41A7-B1EB-03ADB0D2C32E}" destId="{4423DFE5-598B-45BF-830E-5908C6532D6B}" srcOrd="1" destOrd="0" presId="urn:microsoft.com/office/officeart/2005/8/layout/hierarchy1"/>
    <dgm:cxn modelId="{86B3B398-12B1-49C0-8A6D-D396CCFEE88F}" type="presParOf" srcId="{4423DFE5-598B-45BF-830E-5908C6532D6B}" destId="{0947C24A-EB35-4EA3-B191-D2A0D7D8F081}" srcOrd="0" destOrd="0" presId="urn:microsoft.com/office/officeart/2005/8/layout/hierarchy1"/>
    <dgm:cxn modelId="{CC3A0B7E-60B0-4168-B2B0-B4FAD4DBFBA6}" type="presParOf" srcId="{0947C24A-EB35-4EA3-B191-D2A0D7D8F081}" destId="{2FAA6C46-543C-4291-8ABF-A701777470E1}" srcOrd="0" destOrd="0" presId="urn:microsoft.com/office/officeart/2005/8/layout/hierarchy1"/>
    <dgm:cxn modelId="{32C4B37E-E4E2-4C5F-88B7-1A96DC605DD9}" type="presParOf" srcId="{0947C24A-EB35-4EA3-B191-D2A0D7D8F081}" destId="{666A672B-DF38-421D-9E0A-0756124E4FC4}" srcOrd="1" destOrd="0" presId="urn:microsoft.com/office/officeart/2005/8/layout/hierarchy1"/>
    <dgm:cxn modelId="{FABF9F2D-A6E2-4E2C-B3AF-7BFBE2C96FAF}" type="presParOf" srcId="{4423DFE5-598B-45BF-830E-5908C6532D6B}" destId="{8C90402B-A614-4E61-9129-7AA7E842AB09}" srcOrd="1" destOrd="0" presId="urn:microsoft.com/office/officeart/2005/8/layout/hierarchy1"/>
    <dgm:cxn modelId="{25B53959-E6A1-46A0-9186-8F970C099747}" type="presParOf" srcId="{6982F864-D9EE-41A7-B1EB-03ADB0D2C32E}" destId="{485822EC-4183-4558-BBE2-4A80D399678B}" srcOrd="2" destOrd="0" presId="urn:microsoft.com/office/officeart/2005/8/layout/hierarchy1"/>
    <dgm:cxn modelId="{5AB44804-0078-4ED4-A8CF-68BE81585C07}" type="presParOf" srcId="{6982F864-D9EE-41A7-B1EB-03ADB0D2C32E}" destId="{25FBE0F4-0D56-4B18-BF23-F30E1AFB99F0}" srcOrd="3" destOrd="0" presId="urn:microsoft.com/office/officeart/2005/8/layout/hierarchy1"/>
    <dgm:cxn modelId="{8D52EB05-4F4D-4F44-9DC9-AF131F0ED0DF}" type="presParOf" srcId="{25FBE0F4-0D56-4B18-BF23-F30E1AFB99F0}" destId="{70C2C29F-82A3-441E-9982-87312FB9F239}" srcOrd="0" destOrd="0" presId="urn:microsoft.com/office/officeart/2005/8/layout/hierarchy1"/>
    <dgm:cxn modelId="{CDFE3BCF-C90A-412A-9689-1A342740BB87}" type="presParOf" srcId="{70C2C29F-82A3-441E-9982-87312FB9F239}" destId="{534276F2-D03C-4493-81BC-52AD6CEC29A7}" srcOrd="0" destOrd="0" presId="urn:microsoft.com/office/officeart/2005/8/layout/hierarchy1"/>
    <dgm:cxn modelId="{DDC88F9A-23A5-4012-A073-AA6EE5E33316}" type="presParOf" srcId="{70C2C29F-82A3-441E-9982-87312FB9F239}" destId="{3EE68F6B-AB32-4CA7-86B3-617913DAEBE5}" srcOrd="1" destOrd="0" presId="urn:microsoft.com/office/officeart/2005/8/layout/hierarchy1"/>
    <dgm:cxn modelId="{1C10128A-5BEA-49E2-9E16-CBDBE43F1781}" type="presParOf" srcId="{25FBE0F4-0D56-4B18-BF23-F30E1AFB99F0}" destId="{86572956-1712-4DDF-A47D-51C0AA33DE5F}" srcOrd="1" destOrd="0" presId="urn:microsoft.com/office/officeart/2005/8/layout/hierarchy1"/>
    <dgm:cxn modelId="{385F68EC-CD06-46D9-AF67-5999C4968CE7}" type="presParOf" srcId="{6982F864-D9EE-41A7-B1EB-03ADB0D2C32E}" destId="{B0510CCF-9065-402F-BCD0-67E523CBB9B1}" srcOrd="4" destOrd="0" presId="urn:microsoft.com/office/officeart/2005/8/layout/hierarchy1"/>
    <dgm:cxn modelId="{C43BD4AE-63FA-4E6F-A311-ADF1BFAC4BDD}" type="presParOf" srcId="{6982F864-D9EE-41A7-B1EB-03ADB0D2C32E}" destId="{3B6775C6-9383-4969-BAAF-92A6FE31C3E9}" srcOrd="5" destOrd="0" presId="urn:microsoft.com/office/officeart/2005/8/layout/hierarchy1"/>
    <dgm:cxn modelId="{CDE89589-17C8-407E-B91B-2DA76D2555E6}" type="presParOf" srcId="{3B6775C6-9383-4969-BAAF-92A6FE31C3E9}" destId="{E69032D9-6A35-4BE5-98DD-9691B79DC3C9}" srcOrd="0" destOrd="0" presId="urn:microsoft.com/office/officeart/2005/8/layout/hierarchy1"/>
    <dgm:cxn modelId="{0CDFBDEF-9408-48CD-8A61-585317DB9837}" type="presParOf" srcId="{E69032D9-6A35-4BE5-98DD-9691B79DC3C9}" destId="{E34C636B-CD66-4A68-8D53-BA2644DEF990}" srcOrd="0" destOrd="0" presId="urn:microsoft.com/office/officeart/2005/8/layout/hierarchy1"/>
    <dgm:cxn modelId="{557CB083-49A9-4447-A0D1-E902560E2A14}" type="presParOf" srcId="{E69032D9-6A35-4BE5-98DD-9691B79DC3C9}" destId="{540411A0-7417-4449-86FE-B968D78A32FD}" srcOrd="1" destOrd="0" presId="urn:microsoft.com/office/officeart/2005/8/layout/hierarchy1"/>
    <dgm:cxn modelId="{3299F1AD-6AFC-4FEC-B7AD-544DDF71E7F4}" type="presParOf" srcId="{3B6775C6-9383-4969-BAAF-92A6FE31C3E9}" destId="{49063A8C-26D4-42D8-BCA5-90B6BD3E0CC6}" srcOrd="1" destOrd="0" presId="urn:microsoft.com/office/officeart/2005/8/layout/hierarchy1"/>
    <dgm:cxn modelId="{ED31F5F6-5D2A-4BB3-B05B-91D5F888AA9B}" type="presParOf" srcId="{6982F864-D9EE-41A7-B1EB-03ADB0D2C32E}" destId="{AE3270DC-ADFA-4EB8-8D7D-6FDA2F7E7F9E}" srcOrd="6" destOrd="0" presId="urn:microsoft.com/office/officeart/2005/8/layout/hierarchy1"/>
    <dgm:cxn modelId="{0B441210-1DF8-4B44-93E9-D2387FD36DA0}" type="presParOf" srcId="{6982F864-D9EE-41A7-B1EB-03ADB0D2C32E}" destId="{31FAB48F-83D0-4420-9DC3-EAFAC06A65A2}" srcOrd="7" destOrd="0" presId="urn:microsoft.com/office/officeart/2005/8/layout/hierarchy1"/>
    <dgm:cxn modelId="{D966A710-854B-4E96-8415-DC289214FA03}" type="presParOf" srcId="{31FAB48F-83D0-4420-9DC3-EAFAC06A65A2}" destId="{C01F15A2-0B02-4D1A-ADAE-207557E309A6}" srcOrd="0" destOrd="0" presId="urn:microsoft.com/office/officeart/2005/8/layout/hierarchy1"/>
    <dgm:cxn modelId="{14664735-328F-4FE1-B7F9-163C9D7A0CEB}" type="presParOf" srcId="{C01F15A2-0B02-4D1A-ADAE-207557E309A6}" destId="{F38F14BE-6580-45FD-B900-58EB6C7B26A5}" srcOrd="0" destOrd="0" presId="urn:microsoft.com/office/officeart/2005/8/layout/hierarchy1"/>
    <dgm:cxn modelId="{8923689D-C965-4601-8168-165D1334E998}" type="presParOf" srcId="{C01F15A2-0B02-4D1A-ADAE-207557E309A6}" destId="{2528E71E-1FF1-444C-A534-F34299CF9850}" srcOrd="1" destOrd="0" presId="urn:microsoft.com/office/officeart/2005/8/layout/hierarchy1"/>
    <dgm:cxn modelId="{20849467-8F79-4267-B55C-F186035E5EE2}" type="presParOf" srcId="{31FAB48F-83D0-4420-9DC3-EAFAC06A65A2}" destId="{72E4E309-242B-4C91-B855-4A6869B94D74}" srcOrd="1" destOrd="0" presId="urn:microsoft.com/office/officeart/2005/8/layout/hierarchy1"/>
    <dgm:cxn modelId="{ABAEAAC8-0221-4C88-9A13-9E15C355D5ED}" type="presParOf" srcId="{6982F864-D9EE-41A7-B1EB-03ADB0D2C32E}" destId="{922120E2-2D9A-4FEB-8BBE-8712297CCB8C}" srcOrd="8" destOrd="0" presId="urn:microsoft.com/office/officeart/2005/8/layout/hierarchy1"/>
    <dgm:cxn modelId="{AD838E39-27F7-4534-B886-DC9DAA046FD4}" type="presParOf" srcId="{6982F864-D9EE-41A7-B1EB-03ADB0D2C32E}" destId="{10C9402C-6CFF-4D43-AC32-7A62C056208C}" srcOrd="9" destOrd="0" presId="urn:microsoft.com/office/officeart/2005/8/layout/hierarchy1"/>
    <dgm:cxn modelId="{824A4067-C672-4A89-B0BC-638F892F3D06}" type="presParOf" srcId="{10C9402C-6CFF-4D43-AC32-7A62C056208C}" destId="{570F2771-5E3D-48DE-B3CB-C3505A03A572}" srcOrd="0" destOrd="0" presId="urn:microsoft.com/office/officeart/2005/8/layout/hierarchy1"/>
    <dgm:cxn modelId="{31D422D9-ED72-46DD-BF37-68C10378C002}" type="presParOf" srcId="{570F2771-5E3D-48DE-B3CB-C3505A03A572}" destId="{D6CE1694-8341-4893-AEF5-4A2F2DBDF6BC}" srcOrd="0" destOrd="0" presId="urn:microsoft.com/office/officeart/2005/8/layout/hierarchy1"/>
    <dgm:cxn modelId="{A12B1A2A-050A-412E-878D-157AE19065B4}" type="presParOf" srcId="{570F2771-5E3D-48DE-B3CB-C3505A03A572}" destId="{49E3C345-8EB6-4545-B203-999EF3EA02B7}" srcOrd="1" destOrd="0" presId="urn:microsoft.com/office/officeart/2005/8/layout/hierarchy1"/>
    <dgm:cxn modelId="{4FC83F3A-8DE1-4402-A468-D10FA6EAF0B0}" type="presParOf" srcId="{10C9402C-6CFF-4D43-AC32-7A62C056208C}" destId="{D2ABDDA0-9E33-440B-BA96-899F21E4C3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38162-E6F2-4CD5-B6BD-7DF4B4932A8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FB046-2E58-47ED-B1D0-6E0134E2DF1F}">
      <dgm:prSet phldrT="[Текст]" phldr="1" custT="1"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EBEC4552-1638-4F3F-B860-0B79C6102713}" type="parTrans" cxnId="{4BA196A5-9A85-445D-B3B9-F87E11D58FF5}">
      <dgm:prSet/>
      <dgm:spPr/>
      <dgm:t>
        <a:bodyPr/>
        <a:lstStyle/>
        <a:p>
          <a:endParaRPr lang="ru-RU"/>
        </a:p>
      </dgm:t>
    </dgm:pt>
    <dgm:pt modelId="{6E25B2C0-E762-4D9A-AB24-DC83A8D7B79B}" type="sibTrans" cxnId="{4BA196A5-9A85-445D-B3B9-F87E11D58FF5}">
      <dgm:prSet/>
      <dgm:spPr/>
      <dgm:t>
        <a:bodyPr/>
        <a:lstStyle/>
        <a:p>
          <a:endParaRPr lang="ru-RU"/>
        </a:p>
      </dgm:t>
    </dgm:pt>
    <dgm:pt modelId="{89842CEF-1FAD-4A69-931F-81ADC3A6A758}">
      <dgm:prSet phldrT="[Текст]" custT="1"/>
      <dgm:spPr/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диверсифікації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ризиків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боку НПФ;</a:t>
          </a:r>
        </a:p>
      </dgm:t>
    </dgm:pt>
    <dgm:pt modelId="{9F474ADE-C287-48C7-A5D6-CF759317CADB}" type="parTrans" cxnId="{46BBFE39-9B33-4807-8B3E-D63F0E4F37D6}">
      <dgm:prSet/>
      <dgm:spPr/>
      <dgm:t>
        <a:bodyPr/>
        <a:lstStyle/>
        <a:p>
          <a:endParaRPr lang="ru-RU"/>
        </a:p>
      </dgm:t>
    </dgm:pt>
    <dgm:pt modelId="{A22D8A56-C188-4E43-87A1-906ABB3161A8}" type="sibTrans" cxnId="{46BBFE39-9B33-4807-8B3E-D63F0E4F37D6}">
      <dgm:prSet/>
      <dgm:spPr/>
      <dgm:t>
        <a:bodyPr/>
        <a:lstStyle/>
        <a:p>
          <a:endParaRPr lang="ru-RU"/>
        </a:p>
      </dgm:t>
    </dgm:pt>
    <dgm:pt modelId="{D477360F-3634-4B7B-A513-D6102A5D2DB0}">
      <dgm:prSet phldrT="[Текст]" phldr="1" custT="1"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A63B0586-4FA9-42AB-844A-AAA672DBAF57}" type="parTrans" cxnId="{B5758B83-6B2A-4BDB-9544-7A03B26DB601}">
      <dgm:prSet/>
      <dgm:spPr/>
      <dgm:t>
        <a:bodyPr/>
        <a:lstStyle/>
        <a:p>
          <a:endParaRPr lang="ru-RU"/>
        </a:p>
      </dgm:t>
    </dgm:pt>
    <dgm:pt modelId="{17DBE4B0-B482-4CD8-9914-0B6B6C6346F7}" type="sibTrans" cxnId="{B5758B83-6B2A-4BDB-9544-7A03B26DB601}">
      <dgm:prSet/>
      <dgm:spPr/>
      <dgm:t>
        <a:bodyPr/>
        <a:lstStyle/>
        <a:p>
          <a:endParaRPr lang="ru-RU"/>
        </a:p>
      </dgm:t>
    </dgm:pt>
    <dgm:pt modelId="{76140F4B-5014-4B74-B3BF-2DE276AD6BD5}">
      <dgm:prSet phldrT="[Текст]" custT="1"/>
      <dgm:spPr/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непрозора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суб'єктів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4A025387-6FEC-4C79-A7D2-A74ED00B7891}" type="parTrans" cxnId="{707897DD-EF8E-4599-9D90-178F210D43F8}">
      <dgm:prSet/>
      <dgm:spPr/>
      <dgm:t>
        <a:bodyPr/>
        <a:lstStyle/>
        <a:p>
          <a:endParaRPr lang="ru-RU"/>
        </a:p>
      </dgm:t>
    </dgm:pt>
    <dgm:pt modelId="{3EEDFF9A-1559-43A5-BD7B-AA3C99498ACD}" type="sibTrans" cxnId="{707897DD-EF8E-4599-9D90-178F210D43F8}">
      <dgm:prSet/>
      <dgm:spPr/>
      <dgm:t>
        <a:bodyPr/>
        <a:lstStyle/>
        <a:p>
          <a:endParaRPr lang="ru-RU"/>
        </a:p>
      </dgm:t>
    </dgm:pt>
    <dgm:pt modelId="{D2E8C303-620C-4D82-8533-468A632814FD}">
      <dgm:prSet phldrT="[Текст]" phldr="1" custT="1"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439C8AAE-704D-4346-84FD-0A55BDC1CF8A}" type="parTrans" cxnId="{B653363C-F66E-4C10-8182-B66DC49C31CC}">
      <dgm:prSet/>
      <dgm:spPr/>
      <dgm:t>
        <a:bodyPr/>
        <a:lstStyle/>
        <a:p>
          <a:endParaRPr lang="ru-RU"/>
        </a:p>
      </dgm:t>
    </dgm:pt>
    <dgm:pt modelId="{FFAB0360-9FDF-4EC5-8A02-ACEDEF1DA8EF}" type="sibTrans" cxnId="{B653363C-F66E-4C10-8182-B66DC49C31CC}">
      <dgm:prSet/>
      <dgm:spPr/>
      <dgm:t>
        <a:bodyPr/>
        <a:lstStyle/>
        <a:p>
          <a:endParaRPr lang="ru-RU"/>
        </a:p>
      </dgm:t>
    </dgm:pt>
    <dgm:pt modelId="{978D707D-E5AE-4328-99C9-ACC86FC51BE0}">
      <dgm:prSet phldrT="[Текст]" custT="1"/>
      <dgm:spPr/>
      <dgm:t>
        <a:bodyPr/>
        <a:lstStyle/>
        <a:p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низький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менеджменту</a:t>
          </a:r>
        </a:p>
      </dgm:t>
    </dgm:pt>
    <dgm:pt modelId="{BE3C5FDA-C7E6-407A-9A62-DF039D114A04}" type="parTrans" cxnId="{6E27B2A9-3512-41D2-A785-EB122ADDE509}">
      <dgm:prSet/>
      <dgm:spPr/>
      <dgm:t>
        <a:bodyPr/>
        <a:lstStyle/>
        <a:p>
          <a:endParaRPr lang="ru-RU"/>
        </a:p>
      </dgm:t>
    </dgm:pt>
    <dgm:pt modelId="{1D7DE69C-D345-41F0-8CDA-72B719BF7239}" type="sibTrans" cxnId="{6E27B2A9-3512-41D2-A785-EB122ADDE509}">
      <dgm:prSet/>
      <dgm:spPr/>
      <dgm:t>
        <a:bodyPr/>
        <a:lstStyle/>
        <a:p>
          <a:endParaRPr lang="ru-RU"/>
        </a:p>
      </dgm:t>
    </dgm:pt>
    <dgm:pt modelId="{FCDA00FD-EACD-40A3-B770-BCA135965384}">
      <dgm:prSet custT="1"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63F13BBB-BF6E-4FBE-B560-E3A67B0DE57C}" type="parTrans" cxnId="{0E09C89A-06BA-4E95-AC34-6684DF0D77F7}">
      <dgm:prSet/>
      <dgm:spPr/>
      <dgm:t>
        <a:bodyPr/>
        <a:lstStyle/>
        <a:p>
          <a:endParaRPr lang="ru-RU"/>
        </a:p>
      </dgm:t>
    </dgm:pt>
    <dgm:pt modelId="{1F042140-0869-4DD1-8209-FAA201949D5A}" type="sibTrans" cxnId="{0E09C89A-06BA-4E95-AC34-6684DF0D77F7}">
      <dgm:prSet/>
      <dgm:spPr/>
      <dgm:t>
        <a:bodyPr/>
        <a:lstStyle/>
        <a:p>
          <a:endParaRPr lang="ru-RU"/>
        </a:p>
      </dgm:t>
    </dgm:pt>
    <dgm:pt modelId="{DD9CE8FD-7093-44BC-B9DE-CC7A3DCA3B3D}">
      <dgm:prSet custT="1"/>
      <dgm:spPr/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кримінальної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відповідальності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посадових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будуть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причетні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активами НПФ.</a:t>
          </a:r>
        </a:p>
      </dgm:t>
    </dgm:pt>
    <dgm:pt modelId="{12472B3E-A9D5-48BC-ABBD-B097505D8FDC}" type="parTrans" cxnId="{C2EBE7AA-DE76-4CC0-8FC3-49C3547A8DF4}">
      <dgm:prSet/>
      <dgm:spPr/>
      <dgm:t>
        <a:bodyPr/>
        <a:lstStyle/>
        <a:p>
          <a:endParaRPr lang="ru-RU"/>
        </a:p>
      </dgm:t>
    </dgm:pt>
    <dgm:pt modelId="{C5BA09D5-0A2C-46AC-9BB0-BAA11B1F6910}" type="sibTrans" cxnId="{C2EBE7AA-DE76-4CC0-8FC3-49C3547A8DF4}">
      <dgm:prSet/>
      <dgm:spPr/>
      <dgm:t>
        <a:bodyPr/>
        <a:lstStyle/>
        <a:p>
          <a:endParaRPr lang="ru-RU"/>
        </a:p>
      </dgm:t>
    </dgm:pt>
    <dgm:pt modelId="{15E755E8-B603-4FF0-A90B-C95A6177D1EA}" type="pres">
      <dgm:prSet presAssocID="{71A38162-E6F2-4CD5-B6BD-7DF4B4932A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604B9-096B-4C25-9F39-01DFF31DFA29}" type="pres">
      <dgm:prSet presAssocID="{10FFB046-2E58-47ED-B1D0-6E0134E2DF1F}" presName="composite" presStyleCnt="0"/>
      <dgm:spPr/>
    </dgm:pt>
    <dgm:pt modelId="{39DA38AA-C6E4-4C95-A3C3-B5AA7EB862D8}" type="pres">
      <dgm:prSet presAssocID="{10FFB046-2E58-47ED-B1D0-6E0134E2DF1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A20FF-881B-410B-9FC9-60BECC1B4250}" type="pres">
      <dgm:prSet presAssocID="{10FFB046-2E58-47ED-B1D0-6E0134E2DF1F}" presName="descendantText" presStyleLbl="alignAcc1" presStyleIdx="0" presStyleCnt="4" custLinFactNeighborX="-87" custLinFactNeighborY="-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9BBCF-DC0C-4D5B-BBF4-541BCB87666E}" type="pres">
      <dgm:prSet presAssocID="{6E25B2C0-E762-4D9A-AB24-DC83A8D7B79B}" presName="sp" presStyleCnt="0"/>
      <dgm:spPr/>
    </dgm:pt>
    <dgm:pt modelId="{8AB0B035-5126-4798-873E-5016376F6F5E}" type="pres">
      <dgm:prSet presAssocID="{D477360F-3634-4B7B-A513-D6102A5D2DB0}" presName="composite" presStyleCnt="0"/>
      <dgm:spPr/>
    </dgm:pt>
    <dgm:pt modelId="{EACC511D-0EC1-4D53-87F7-BE77F40BE1FC}" type="pres">
      <dgm:prSet presAssocID="{D477360F-3634-4B7B-A513-D6102A5D2DB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17B9D-A55C-470F-8A47-680583184FAC}" type="pres">
      <dgm:prSet presAssocID="{D477360F-3634-4B7B-A513-D6102A5D2DB0}" presName="descendantText" presStyleLbl="alignAcc1" presStyleIdx="1" presStyleCnt="4" custLinFactNeighborX="377" custLinFactNeighborY="-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36547-CA7F-466B-ABBD-57E7E247EA26}" type="pres">
      <dgm:prSet presAssocID="{17DBE4B0-B482-4CD8-9914-0B6B6C6346F7}" presName="sp" presStyleCnt="0"/>
      <dgm:spPr/>
    </dgm:pt>
    <dgm:pt modelId="{EFCDC2F1-6033-49C7-95A0-BDA2A9571A08}" type="pres">
      <dgm:prSet presAssocID="{D2E8C303-620C-4D82-8533-468A632814FD}" presName="composite" presStyleCnt="0"/>
      <dgm:spPr/>
    </dgm:pt>
    <dgm:pt modelId="{429023D1-926F-4789-A069-E000122C05F9}" type="pres">
      <dgm:prSet presAssocID="{D2E8C303-620C-4D82-8533-468A632814F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2CA1B-E36F-49B3-81D8-76E5807AAD91}" type="pres">
      <dgm:prSet presAssocID="{D2E8C303-620C-4D82-8533-468A632814FD}" presName="descendantText" presStyleLbl="alignAcc1" presStyleIdx="2" presStyleCnt="4" custLinFactNeighborX="172" custLinFactNeighborY="-4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C35D7-00BF-49F9-99F9-81239290D625}" type="pres">
      <dgm:prSet presAssocID="{FFAB0360-9FDF-4EC5-8A02-ACEDEF1DA8EF}" presName="sp" presStyleCnt="0"/>
      <dgm:spPr/>
    </dgm:pt>
    <dgm:pt modelId="{B119F233-5091-4845-B693-6E18F38666D9}" type="pres">
      <dgm:prSet presAssocID="{FCDA00FD-EACD-40A3-B770-BCA135965384}" presName="composite" presStyleCnt="0"/>
      <dgm:spPr/>
    </dgm:pt>
    <dgm:pt modelId="{FF805FFC-D572-4A68-BCE8-51EC3FE8736C}" type="pres">
      <dgm:prSet presAssocID="{FCDA00FD-EACD-40A3-B770-BCA13596538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1E65F-B4FD-469F-BB68-F93D632C05A3}" type="pres">
      <dgm:prSet presAssocID="{FCDA00FD-EACD-40A3-B770-BCA13596538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29A68-E122-40B8-B226-9F20567542FC}" type="presOf" srcId="{DD9CE8FD-7093-44BC-B9DE-CC7A3DCA3B3D}" destId="{F9E1E65F-B4FD-469F-BB68-F93D632C05A3}" srcOrd="0" destOrd="0" presId="urn:microsoft.com/office/officeart/2005/8/layout/chevron2"/>
    <dgm:cxn modelId="{B76204C0-FCB4-4C38-88EB-6A4273CED05E}" type="presOf" srcId="{71A38162-E6F2-4CD5-B6BD-7DF4B4932A89}" destId="{15E755E8-B603-4FF0-A90B-C95A6177D1EA}" srcOrd="0" destOrd="0" presId="urn:microsoft.com/office/officeart/2005/8/layout/chevron2"/>
    <dgm:cxn modelId="{2974A073-BE91-4F90-A875-F54DCB49C7FB}" type="presOf" srcId="{10FFB046-2E58-47ED-B1D0-6E0134E2DF1F}" destId="{39DA38AA-C6E4-4C95-A3C3-B5AA7EB862D8}" srcOrd="0" destOrd="0" presId="urn:microsoft.com/office/officeart/2005/8/layout/chevron2"/>
    <dgm:cxn modelId="{D3A461FE-8507-4546-9230-8580DDAC6D6A}" type="presOf" srcId="{76140F4B-5014-4B74-B3BF-2DE276AD6BD5}" destId="{E6917B9D-A55C-470F-8A47-680583184FAC}" srcOrd="0" destOrd="0" presId="urn:microsoft.com/office/officeart/2005/8/layout/chevron2"/>
    <dgm:cxn modelId="{707897DD-EF8E-4599-9D90-178F210D43F8}" srcId="{D477360F-3634-4B7B-A513-D6102A5D2DB0}" destId="{76140F4B-5014-4B74-B3BF-2DE276AD6BD5}" srcOrd="0" destOrd="0" parTransId="{4A025387-6FEC-4C79-A7D2-A74ED00B7891}" sibTransId="{3EEDFF9A-1559-43A5-BD7B-AA3C99498ACD}"/>
    <dgm:cxn modelId="{0E09C89A-06BA-4E95-AC34-6684DF0D77F7}" srcId="{71A38162-E6F2-4CD5-B6BD-7DF4B4932A89}" destId="{FCDA00FD-EACD-40A3-B770-BCA135965384}" srcOrd="3" destOrd="0" parTransId="{63F13BBB-BF6E-4FBE-B560-E3A67B0DE57C}" sibTransId="{1F042140-0869-4DD1-8209-FAA201949D5A}"/>
    <dgm:cxn modelId="{E6B6D28C-E053-400A-B0A2-8E95CF0A3E71}" type="presOf" srcId="{D477360F-3634-4B7B-A513-D6102A5D2DB0}" destId="{EACC511D-0EC1-4D53-87F7-BE77F40BE1FC}" srcOrd="0" destOrd="0" presId="urn:microsoft.com/office/officeart/2005/8/layout/chevron2"/>
    <dgm:cxn modelId="{B6A2F781-9AE9-4466-A71C-5C3CEC7D34EF}" type="presOf" srcId="{D2E8C303-620C-4D82-8533-468A632814FD}" destId="{429023D1-926F-4789-A069-E000122C05F9}" srcOrd="0" destOrd="0" presId="urn:microsoft.com/office/officeart/2005/8/layout/chevron2"/>
    <dgm:cxn modelId="{B653363C-F66E-4C10-8182-B66DC49C31CC}" srcId="{71A38162-E6F2-4CD5-B6BD-7DF4B4932A89}" destId="{D2E8C303-620C-4D82-8533-468A632814FD}" srcOrd="2" destOrd="0" parTransId="{439C8AAE-704D-4346-84FD-0A55BDC1CF8A}" sibTransId="{FFAB0360-9FDF-4EC5-8A02-ACEDEF1DA8EF}"/>
    <dgm:cxn modelId="{B5758B83-6B2A-4BDB-9544-7A03B26DB601}" srcId="{71A38162-E6F2-4CD5-B6BD-7DF4B4932A89}" destId="{D477360F-3634-4B7B-A513-D6102A5D2DB0}" srcOrd="1" destOrd="0" parTransId="{A63B0586-4FA9-42AB-844A-AAA672DBAF57}" sibTransId="{17DBE4B0-B482-4CD8-9914-0B6B6C6346F7}"/>
    <dgm:cxn modelId="{6E27B2A9-3512-41D2-A785-EB122ADDE509}" srcId="{D2E8C303-620C-4D82-8533-468A632814FD}" destId="{978D707D-E5AE-4328-99C9-ACC86FC51BE0}" srcOrd="0" destOrd="0" parTransId="{BE3C5FDA-C7E6-407A-9A62-DF039D114A04}" sibTransId="{1D7DE69C-D345-41F0-8CDA-72B719BF7239}"/>
    <dgm:cxn modelId="{680EF082-FD5C-4122-9365-4FB356774A49}" type="presOf" srcId="{89842CEF-1FAD-4A69-931F-81ADC3A6A758}" destId="{6C8A20FF-881B-410B-9FC9-60BECC1B4250}" srcOrd="0" destOrd="0" presId="urn:microsoft.com/office/officeart/2005/8/layout/chevron2"/>
    <dgm:cxn modelId="{BAB67C36-0F14-45B3-BC3E-40C3BE728E1B}" type="presOf" srcId="{FCDA00FD-EACD-40A3-B770-BCA135965384}" destId="{FF805FFC-D572-4A68-BCE8-51EC3FE8736C}" srcOrd="0" destOrd="0" presId="urn:microsoft.com/office/officeart/2005/8/layout/chevron2"/>
    <dgm:cxn modelId="{4BA196A5-9A85-445D-B3B9-F87E11D58FF5}" srcId="{71A38162-E6F2-4CD5-B6BD-7DF4B4932A89}" destId="{10FFB046-2E58-47ED-B1D0-6E0134E2DF1F}" srcOrd="0" destOrd="0" parTransId="{EBEC4552-1638-4F3F-B860-0B79C6102713}" sibTransId="{6E25B2C0-E762-4D9A-AB24-DC83A8D7B79B}"/>
    <dgm:cxn modelId="{46BBFE39-9B33-4807-8B3E-D63F0E4F37D6}" srcId="{10FFB046-2E58-47ED-B1D0-6E0134E2DF1F}" destId="{89842CEF-1FAD-4A69-931F-81ADC3A6A758}" srcOrd="0" destOrd="0" parTransId="{9F474ADE-C287-48C7-A5D6-CF759317CADB}" sibTransId="{A22D8A56-C188-4E43-87A1-906ABB3161A8}"/>
    <dgm:cxn modelId="{BC732074-42A6-4C56-851C-7461F6E9A125}" type="presOf" srcId="{978D707D-E5AE-4328-99C9-ACC86FC51BE0}" destId="{8782CA1B-E36F-49B3-81D8-76E5807AAD91}" srcOrd="0" destOrd="0" presId="urn:microsoft.com/office/officeart/2005/8/layout/chevron2"/>
    <dgm:cxn modelId="{C2EBE7AA-DE76-4CC0-8FC3-49C3547A8DF4}" srcId="{FCDA00FD-EACD-40A3-B770-BCA135965384}" destId="{DD9CE8FD-7093-44BC-B9DE-CC7A3DCA3B3D}" srcOrd="0" destOrd="0" parTransId="{12472B3E-A9D5-48BC-ABBD-B097505D8FDC}" sibTransId="{C5BA09D5-0A2C-46AC-9BB0-BAA11B1F6910}"/>
    <dgm:cxn modelId="{E2A45FF6-F4AF-451B-B189-21E8483AC8E4}" type="presParOf" srcId="{15E755E8-B603-4FF0-A90B-C95A6177D1EA}" destId="{D72604B9-096B-4C25-9F39-01DFF31DFA29}" srcOrd="0" destOrd="0" presId="urn:microsoft.com/office/officeart/2005/8/layout/chevron2"/>
    <dgm:cxn modelId="{4DA71E62-C023-4DD3-BB36-AE11B259916D}" type="presParOf" srcId="{D72604B9-096B-4C25-9F39-01DFF31DFA29}" destId="{39DA38AA-C6E4-4C95-A3C3-B5AA7EB862D8}" srcOrd="0" destOrd="0" presId="urn:microsoft.com/office/officeart/2005/8/layout/chevron2"/>
    <dgm:cxn modelId="{10EC9C78-8C49-47CD-8B67-34CF03B8569A}" type="presParOf" srcId="{D72604B9-096B-4C25-9F39-01DFF31DFA29}" destId="{6C8A20FF-881B-410B-9FC9-60BECC1B4250}" srcOrd="1" destOrd="0" presId="urn:microsoft.com/office/officeart/2005/8/layout/chevron2"/>
    <dgm:cxn modelId="{D4AE837C-C32E-4CE6-8095-CDA4AD058258}" type="presParOf" srcId="{15E755E8-B603-4FF0-A90B-C95A6177D1EA}" destId="{1289BBCF-DC0C-4D5B-BBF4-541BCB87666E}" srcOrd="1" destOrd="0" presId="urn:microsoft.com/office/officeart/2005/8/layout/chevron2"/>
    <dgm:cxn modelId="{7C67FE72-2F4A-48D2-A722-A8379578DAB6}" type="presParOf" srcId="{15E755E8-B603-4FF0-A90B-C95A6177D1EA}" destId="{8AB0B035-5126-4798-873E-5016376F6F5E}" srcOrd="2" destOrd="0" presId="urn:microsoft.com/office/officeart/2005/8/layout/chevron2"/>
    <dgm:cxn modelId="{83AECCDD-F240-4711-83D6-30271132389E}" type="presParOf" srcId="{8AB0B035-5126-4798-873E-5016376F6F5E}" destId="{EACC511D-0EC1-4D53-87F7-BE77F40BE1FC}" srcOrd="0" destOrd="0" presId="urn:microsoft.com/office/officeart/2005/8/layout/chevron2"/>
    <dgm:cxn modelId="{12D5523C-8894-47A9-BA95-C4481C0F7225}" type="presParOf" srcId="{8AB0B035-5126-4798-873E-5016376F6F5E}" destId="{E6917B9D-A55C-470F-8A47-680583184FAC}" srcOrd="1" destOrd="0" presId="urn:microsoft.com/office/officeart/2005/8/layout/chevron2"/>
    <dgm:cxn modelId="{A21EB687-1F97-42B3-A48D-3EDFE65205F5}" type="presParOf" srcId="{15E755E8-B603-4FF0-A90B-C95A6177D1EA}" destId="{CAF36547-CA7F-466B-ABBD-57E7E247EA26}" srcOrd="3" destOrd="0" presId="urn:microsoft.com/office/officeart/2005/8/layout/chevron2"/>
    <dgm:cxn modelId="{0473AD60-1C75-4DEE-A314-70B8D34E1BD6}" type="presParOf" srcId="{15E755E8-B603-4FF0-A90B-C95A6177D1EA}" destId="{EFCDC2F1-6033-49C7-95A0-BDA2A9571A08}" srcOrd="4" destOrd="0" presId="urn:microsoft.com/office/officeart/2005/8/layout/chevron2"/>
    <dgm:cxn modelId="{221D8B2C-06C6-43D3-858C-E55DC12F4A0F}" type="presParOf" srcId="{EFCDC2F1-6033-49C7-95A0-BDA2A9571A08}" destId="{429023D1-926F-4789-A069-E000122C05F9}" srcOrd="0" destOrd="0" presId="urn:microsoft.com/office/officeart/2005/8/layout/chevron2"/>
    <dgm:cxn modelId="{1A9B066B-ABA5-4D22-9805-E2C035FFBF0F}" type="presParOf" srcId="{EFCDC2F1-6033-49C7-95A0-BDA2A9571A08}" destId="{8782CA1B-E36F-49B3-81D8-76E5807AAD91}" srcOrd="1" destOrd="0" presId="urn:microsoft.com/office/officeart/2005/8/layout/chevron2"/>
    <dgm:cxn modelId="{B7DC99F0-37EA-450B-BD2A-A7BE99107772}" type="presParOf" srcId="{15E755E8-B603-4FF0-A90B-C95A6177D1EA}" destId="{E13C35D7-00BF-49F9-99F9-81239290D625}" srcOrd="5" destOrd="0" presId="urn:microsoft.com/office/officeart/2005/8/layout/chevron2"/>
    <dgm:cxn modelId="{9C97EB92-F452-44C9-962A-369B36CA18F5}" type="presParOf" srcId="{15E755E8-B603-4FF0-A90B-C95A6177D1EA}" destId="{B119F233-5091-4845-B693-6E18F38666D9}" srcOrd="6" destOrd="0" presId="urn:microsoft.com/office/officeart/2005/8/layout/chevron2"/>
    <dgm:cxn modelId="{8B3CE941-F46F-40E7-82E0-9C8648E55326}" type="presParOf" srcId="{B119F233-5091-4845-B693-6E18F38666D9}" destId="{FF805FFC-D572-4A68-BCE8-51EC3FE8736C}" srcOrd="0" destOrd="0" presId="urn:microsoft.com/office/officeart/2005/8/layout/chevron2"/>
    <dgm:cxn modelId="{2F672416-8B83-4A38-A9DC-9B3E9D4AF514}" type="presParOf" srcId="{B119F233-5091-4845-B693-6E18F38666D9}" destId="{F9E1E65F-B4FD-469F-BB68-F93D632C05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120E2-2D9A-4FEB-8BBE-8712297CCB8C}">
      <dsp:nvSpPr>
        <dsp:cNvPr id="0" name=""/>
        <dsp:cNvSpPr/>
      </dsp:nvSpPr>
      <dsp:spPr>
        <a:xfrm>
          <a:off x="5314113" y="1956216"/>
          <a:ext cx="2962662" cy="123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928"/>
              </a:lnTo>
              <a:lnTo>
                <a:pt x="2962662" y="1139928"/>
              </a:lnTo>
              <a:lnTo>
                <a:pt x="2962662" y="12377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270DC-ADFA-4EB8-8D7D-6FDA2F7E7F9E}">
      <dsp:nvSpPr>
        <dsp:cNvPr id="0" name=""/>
        <dsp:cNvSpPr/>
      </dsp:nvSpPr>
      <dsp:spPr>
        <a:xfrm>
          <a:off x="5314113" y="1956216"/>
          <a:ext cx="1672475" cy="123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928"/>
              </a:lnTo>
              <a:lnTo>
                <a:pt x="1672475" y="1139928"/>
              </a:lnTo>
              <a:lnTo>
                <a:pt x="1672475" y="12377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10CCF-9065-402F-BCD0-67E523CBB9B1}">
      <dsp:nvSpPr>
        <dsp:cNvPr id="0" name=""/>
        <dsp:cNvSpPr/>
      </dsp:nvSpPr>
      <dsp:spPr>
        <a:xfrm>
          <a:off x="5314113" y="1956216"/>
          <a:ext cx="382288" cy="123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928"/>
              </a:lnTo>
              <a:lnTo>
                <a:pt x="382288" y="1139928"/>
              </a:lnTo>
              <a:lnTo>
                <a:pt x="382288" y="12377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822EC-4183-4558-BBE2-4A80D399678B}">
      <dsp:nvSpPr>
        <dsp:cNvPr id="0" name=""/>
        <dsp:cNvSpPr/>
      </dsp:nvSpPr>
      <dsp:spPr>
        <a:xfrm>
          <a:off x="4406214" y="1956216"/>
          <a:ext cx="907898" cy="1237719"/>
        </a:xfrm>
        <a:custGeom>
          <a:avLst/>
          <a:gdLst/>
          <a:ahLst/>
          <a:cxnLst/>
          <a:rect l="0" t="0" r="0" b="0"/>
          <a:pathLst>
            <a:path>
              <a:moveTo>
                <a:pt x="907898" y="0"/>
              </a:moveTo>
              <a:lnTo>
                <a:pt x="907898" y="1139928"/>
              </a:lnTo>
              <a:lnTo>
                <a:pt x="0" y="1139928"/>
              </a:lnTo>
              <a:lnTo>
                <a:pt x="0" y="12377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3A6E-5D4C-4F0B-B5CD-16160C6095DC}">
      <dsp:nvSpPr>
        <dsp:cNvPr id="0" name=""/>
        <dsp:cNvSpPr/>
      </dsp:nvSpPr>
      <dsp:spPr>
        <a:xfrm>
          <a:off x="3116026" y="1956216"/>
          <a:ext cx="2198086" cy="1237719"/>
        </a:xfrm>
        <a:custGeom>
          <a:avLst/>
          <a:gdLst/>
          <a:ahLst/>
          <a:cxnLst/>
          <a:rect l="0" t="0" r="0" b="0"/>
          <a:pathLst>
            <a:path>
              <a:moveTo>
                <a:pt x="2198086" y="0"/>
              </a:moveTo>
              <a:lnTo>
                <a:pt x="2198086" y="1139928"/>
              </a:lnTo>
              <a:lnTo>
                <a:pt x="0" y="1139928"/>
              </a:lnTo>
              <a:lnTo>
                <a:pt x="0" y="12377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30F1E-63BF-40F0-AF5A-9ED8CAE20789}">
      <dsp:nvSpPr>
        <dsp:cNvPr id="0" name=""/>
        <dsp:cNvSpPr/>
      </dsp:nvSpPr>
      <dsp:spPr>
        <a:xfrm>
          <a:off x="4100218" y="757368"/>
          <a:ext cx="1213894" cy="528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746"/>
              </a:lnTo>
              <a:lnTo>
                <a:pt x="1213894" y="430746"/>
              </a:lnTo>
              <a:lnTo>
                <a:pt x="1213894" y="5285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81CAD-645B-47B6-9F8F-64FF02A79DB6}">
      <dsp:nvSpPr>
        <dsp:cNvPr id="0" name=""/>
        <dsp:cNvSpPr/>
      </dsp:nvSpPr>
      <dsp:spPr>
        <a:xfrm>
          <a:off x="1825839" y="1884781"/>
          <a:ext cx="1273705" cy="1309154"/>
        </a:xfrm>
        <a:custGeom>
          <a:avLst/>
          <a:gdLst/>
          <a:ahLst/>
          <a:cxnLst/>
          <a:rect l="0" t="0" r="0" b="0"/>
          <a:pathLst>
            <a:path>
              <a:moveTo>
                <a:pt x="1273705" y="0"/>
              </a:moveTo>
              <a:lnTo>
                <a:pt x="1273705" y="1211363"/>
              </a:lnTo>
              <a:lnTo>
                <a:pt x="0" y="1211363"/>
              </a:lnTo>
              <a:lnTo>
                <a:pt x="0" y="13091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B14CA-061C-46FD-9C5E-5604661CB08C}">
      <dsp:nvSpPr>
        <dsp:cNvPr id="0" name=""/>
        <dsp:cNvSpPr/>
      </dsp:nvSpPr>
      <dsp:spPr>
        <a:xfrm>
          <a:off x="535652" y="1884781"/>
          <a:ext cx="2563893" cy="1309154"/>
        </a:xfrm>
        <a:custGeom>
          <a:avLst/>
          <a:gdLst/>
          <a:ahLst/>
          <a:cxnLst/>
          <a:rect l="0" t="0" r="0" b="0"/>
          <a:pathLst>
            <a:path>
              <a:moveTo>
                <a:pt x="2563893" y="0"/>
              </a:moveTo>
              <a:lnTo>
                <a:pt x="2563893" y="1211363"/>
              </a:lnTo>
              <a:lnTo>
                <a:pt x="0" y="1211363"/>
              </a:lnTo>
              <a:lnTo>
                <a:pt x="0" y="13091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C7FDF-5B97-4FD8-91A5-BFA0D9CBBB87}">
      <dsp:nvSpPr>
        <dsp:cNvPr id="0" name=""/>
        <dsp:cNvSpPr/>
      </dsp:nvSpPr>
      <dsp:spPr>
        <a:xfrm>
          <a:off x="3099545" y="757368"/>
          <a:ext cx="1000672" cy="457101"/>
        </a:xfrm>
        <a:custGeom>
          <a:avLst/>
          <a:gdLst/>
          <a:ahLst/>
          <a:cxnLst/>
          <a:rect l="0" t="0" r="0" b="0"/>
          <a:pathLst>
            <a:path>
              <a:moveTo>
                <a:pt x="1000672" y="0"/>
              </a:moveTo>
              <a:lnTo>
                <a:pt x="1000672" y="359311"/>
              </a:lnTo>
              <a:lnTo>
                <a:pt x="0" y="359311"/>
              </a:lnTo>
              <a:lnTo>
                <a:pt x="0" y="457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6F07F-FD58-4AC8-A8E6-A48582285D03}">
      <dsp:nvSpPr>
        <dsp:cNvPr id="0" name=""/>
        <dsp:cNvSpPr/>
      </dsp:nvSpPr>
      <dsp:spPr>
        <a:xfrm>
          <a:off x="3572414" y="87057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352ED-C033-4B65-8265-845F5B557F8E}">
      <dsp:nvSpPr>
        <dsp:cNvPr id="0" name=""/>
        <dsp:cNvSpPr/>
      </dsp:nvSpPr>
      <dsp:spPr>
        <a:xfrm>
          <a:off x="3689703" y="198482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Фінансові послуги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9336" y="218115"/>
        <a:ext cx="1016341" cy="631044"/>
      </dsp:txXfrm>
    </dsp:sp>
    <dsp:sp modelId="{DE1032B0-02FD-4C26-9F2A-14CD57CEB3D6}">
      <dsp:nvSpPr>
        <dsp:cNvPr id="0" name=""/>
        <dsp:cNvSpPr/>
      </dsp:nvSpPr>
      <dsp:spPr>
        <a:xfrm>
          <a:off x="2571741" y="1214470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CD8E0-E090-4970-8F55-F074E3A25961}">
      <dsp:nvSpPr>
        <dsp:cNvPr id="0" name=""/>
        <dsp:cNvSpPr/>
      </dsp:nvSpPr>
      <dsp:spPr>
        <a:xfrm>
          <a:off x="2689031" y="1325895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Інвестування</a:t>
          </a:r>
          <a:r>
            <a:rPr lang="uk-UA" sz="1100" kern="1200" baseline="0" dirty="0">
              <a:latin typeface="Times New Roman" pitchFamily="18" charset="0"/>
              <a:cs typeface="Times New Roman" pitchFamily="18" charset="0"/>
            </a:rPr>
            <a:t> на безповоротній основі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8664" y="1345528"/>
        <a:ext cx="1016341" cy="631044"/>
      </dsp:txXfrm>
    </dsp:sp>
    <dsp:sp modelId="{438111F6-D86A-4676-8319-04715EF98F32}">
      <dsp:nvSpPr>
        <dsp:cNvPr id="0" name=""/>
        <dsp:cNvSpPr/>
      </dsp:nvSpPr>
      <dsp:spPr>
        <a:xfrm>
          <a:off x="7848" y="3193935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D47CA-61B4-40C9-A186-42783C906AE0}">
      <dsp:nvSpPr>
        <dsp:cNvPr id="0" name=""/>
        <dsp:cNvSpPr/>
      </dsp:nvSpPr>
      <dsp:spPr>
        <a:xfrm>
          <a:off x="125138" y="3305361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Субсидії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771" y="3324994"/>
        <a:ext cx="1016341" cy="631044"/>
      </dsp:txXfrm>
    </dsp:sp>
    <dsp:sp modelId="{614C46C8-EB4E-4E2D-97AA-E7A2431B7B57}">
      <dsp:nvSpPr>
        <dsp:cNvPr id="0" name=""/>
        <dsp:cNvSpPr/>
      </dsp:nvSpPr>
      <dsp:spPr>
        <a:xfrm>
          <a:off x="1298035" y="3193935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B4EEE-F4CC-4345-A5E5-586ADD2E2605}">
      <dsp:nvSpPr>
        <dsp:cNvPr id="0" name=""/>
        <dsp:cNvSpPr/>
      </dsp:nvSpPr>
      <dsp:spPr>
        <a:xfrm>
          <a:off x="1415325" y="3305361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Гранти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4958" y="3324994"/>
        <a:ext cx="1016341" cy="631044"/>
      </dsp:txXfrm>
    </dsp:sp>
    <dsp:sp modelId="{075539F4-7C5B-4BE5-9334-A7E4A24A51E8}">
      <dsp:nvSpPr>
        <dsp:cNvPr id="0" name=""/>
        <dsp:cNvSpPr/>
      </dsp:nvSpPr>
      <dsp:spPr>
        <a:xfrm>
          <a:off x="4786309" y="1285905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7D8C0-1EB4-4512-9A4C-E98C04C83AE4}">
      <dsp:nvSpPr>
        <dsp:cNvPr id="0" name=""/>
        <dsp:cNvSpPr/>
      </dsp:nvSpPr>
      <dsp:spPr>
        <a:xfrm>
          <a:off x="4903598" y="1397330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Інвестування на поворотній основі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3231" y="1416963"/>
        <a:ext cx="1016341" cy="631044"/>
      </dsp:txXfrm>
    </dsp:sp>
    <dsp:sp modelId="{2FAA6C46-543C-4291-8ABF-A701777470E1}">
      <dsp:nvSpPr>
        <dsp:cNvPr id="0" name=""/>
        <dsp:cNvSpPr/>
      </dsp:nvSpPr>
      <dsp:spPr>
        <a:xfrm>
          <a:off x="2588222" y="3193935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A672B-DF38-421D-9E0A-0756124E4FC4}">
      <dsp:nvSpPr>
        <dsp:cNvPr id="0" name=""/>
        <dsp:cNvSpPr/>
      </dsp:nvSpPr>
      <dsp:spPr>
        <a:xfrm>
          <a:off x="2705512" y="3305361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Позика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5145" y="3324994"/>
        <a:ext cx="1016341" cy="631044"/>
      </dsp:txXfrm>
    </dsp:sp>
    <dsp:sp modelId="{534276F2-D03C-4493-81BC-52AD6CEC29A7}">
      <dsp:nvSpPr>
        <dsp:cNvPr id="0" name=""/>
        <dsp:cNvSpPr/>
      </dsp:nvSpPr>
      <dsp:spPr>
        <a:xfrm>
          <a:off x="3878410" y="3193935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68F6B-AB32-4CA7-86B3-617913DAEBE5}">
      <dsp:nvSpPr>
        <dsp:cNvPr id="0" name=""/>
        <dsp:cNvSpPr/>
      </dsp:nvSpPr>
      <dsp:spPr>
        <a:xfrm>
          <a:off x="3995699" y="3305361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Кредит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5332" y="3324994"/>
        <a:ext cx="1016341" cy="631044"/>
      </dsp:txXfrm>
    </dsp:sp>
    <dsp:sp modelId="{E34C636B-CD66-4A68-8D53-BA2644DEF990}">
      <dsp:nvSpPr>
        <dsp:cNvPr id="0" name=""/>
        <dsp:cNvSpPr/>
      </dsp:nvSpPr>
      <dsp:spPr>
        <a:xfrm>
          <a:off x="5168597" y="3193935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411A0-7417-4449-86FE-B968D78A32FD}">
      <dsp:nvSpPr>
        <dsp:cNvPr id="0" name=""/>
        <dsp:cNvSpPr/>
      </dsp:nvSpPr>
      <dsp:spPr>
        <a:xfrm>
          <a:off x="5285887" y="3305361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Лізинг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5520" y="3324994"/>
        <a:ext cx="1016341" cy="631044"/>
      </dsp:txXfrm>
    </dsp:sp>
    <dsp:sp modelId="{F38F14BE-6580-45FD-B900-58EB6C7B26A5}">
      <dsp:nvSpPr>
        <dsp:cNvPr id="0" name=""/>
        <dsp:cNvSpPr/>
      </dsp:nvSpPr>
      <dsp:spPr>
        <a:xfrm>
          <a:off x="6458784" y="3193935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8E71E-1FF1-444C-A534-F34299CF9850}">
      <dsp:nvSpPr>
        <dsp:cNvPr id="0" name=""/>
        <dsp:cNvSpPr/>
      </dsp:nvSpPr>
      <dsp:spPr>
        <a:xfrm>
          <a:off x="6576074" y="3305361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Фінансові інвестиції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5707" y="3324994"/>
        <a:ext cx="1016341" cy="631044"/>
      </dsp:txXfrm>
    </dsp:sp>
    <dsp:sp modelId="{D6CE1694-8341-4893-AEF5-4A2F2DBDF6BC}">
      <dsp:nvSpPr>
        <dsp:cNvPr id="0" name=""/>
        <dsp:cNvSpPr/>
      </dsp:nvSpPr>
      <dsp:spPr>
        <a:xfrm>
          <a:off x="7748972" y="3193935"/>
          <a:ext cx="1055607" cy="67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3C345-8EB6-4545-B203-999EF3EA02B7}">
      <dsp:nvSpPr>
        <dsp:cNvPr id="0" name=""/>
        <dsp:cNvSpPr/>
      </dsp:nvSpPr>
      <dsp:spPr>
        <a:xfrm>
          <a:off x="7866261" y="3305361"/>
          <a:ext cx="1055607" cy="67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latin typeface="Times New Roman" pitchFamily="18" charset="0"/>
              <a:cs typeface="Times New Roman" pitchFamily="18" charset="0"/>
            </a:rPr>
            <a:t>Проведення спільної діяльності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85894" y="3324994"/>
        <a:ext cx="1016341" cy="631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38AA-C6E4-4C95-A3C3-B5AA7EB862D8}">
      <dsp:nvSpPr>
        <dsp:cNvPr id="0" name=""/>
        <dsp:cNvSpPr/>
      </dsp:nvSpPr>
      <dsp:spPr>
        <a:xfrm rot="5400000">
          <a:off x="-184815" y="188056"/>
          <a:ext cx="1232101" cy="862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434475"/>
        <a:ext cx="862470" cy="369631"/>
      </dsp:txXfrm>
    </dsp:sp>
    <dsp:sp modelId="{6C8A20FF-881B-410B-9FC9-60BECC1B4250}">
      <dsp:nvSpPr>
        <dsp:cNvPr id="0" name=""/>
        <dsp:cNvSpPr/>
      </dsp:nvSpPr>
      <dsp:spPr>
        <a:xfrm rot="5400000">
          <a:off x="4167747" y="-3309623"/>
          <a:ext cx="800865" cy="7424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диверсифікації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ризиків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боку НПФ;</a:t>
          </a:r>
        </a:p>
      </dsp:txBody>
      <dsp:txXfrm rot="-5400000">
        <a:off x="856012" y="41207"/>
        <a:ext cx="7385242" cy="722675"/>
      </dsp:txXfrm>
    </dsp:sp>
    <dsp:sp modelId="{EACC511D-0EC1-4D53-87F7-BE77F40BE1FC}">
      <dsp:nvSpPr>
        <dsp:cNvPr id="0" name=""/>
        <dsp:cNvSpPr/>
      </dsp:nvSpPr>
      <dsp:spPr>
        <a:xfrm rot="5400000">
          <a:off x="-184815" y="1273302"/>
          <a:ext cx="1232101" cy="862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1519721"/>
        <a:ext cx="862470" cy="369631"/>
      </dsp:txXfrm>
    </dsp:sp>
    <dsp:sp modelId="{E6917B9D-A55C-470F-8A47-680583184FAC}">
      <dsp:nvSpPr>
        <dsp:cNvPr id="0" name=""/>
        <dsp:cNvSpPr/>
      </dsp:nvSpPr>
      <dsp:spPr>
        <a:xfrm rot="5400000">
          <a:off x="4174206" y="-2223840"/>
          <a:ext cx="800865" cy="7424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непрозора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суб'єктів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 rot="-5400000">
        <a:off x="862471" y="1126990"/>
        <a:ext cx="7385242" cy="722675"/>
      </dsp:txXfrm>
    </dsp:sp>
    <dsp:sp modelId="{429023D1-926F-4789-A069-E000122C05F9}">
      <dsp:nvSpPr>
        <dsp:cNvPr id="0" name=""/>
        <dsp:cNvSpPr/>
      </dsp:nvSpPr>
      <dsp:spPr>
        <a:xfrm rot="5400000">
          <a:off x="-184815" y="2358549"/>
          <a:ext cx="1232101" cy="862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2604968"/>
        <a:ext cx="862470" cy="369631"/>
      </dsp:txXfrm>
    </dsp:sp>
    <dsp:sp modelId="{8782CA1B-E36F-49B3-81D8-76E5807AAD91}">
      <dsp:nvSpPr>
        <dsp:cNvPr id="0" name=""/>
        <dsp:cNvSpPr/>
      </dsp:nvSpPr>
      <dsp:spPr>
        <a:xfrm rot="5400000">
          <a:off x="4174206" y="-1176555"/>
          <a:ext cx="800865" cy="7424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низький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менеджменту</a:t>
          </a:r>
        </a:p>
      </dsp:txBody>
      <dsp:txXfrm rot="-5400000">
        <a:off x="862471" y="2174275"/>
        <a:ext cx="7385242" cy="722675"/>
      </dsp:txXfrm>
    </dsp:sp>
    <dsp:sp modelId="{FF805FFC-D572-4A68-BCE8-51EC3FE8736C}">
      <dsp:nvSpPr>
        <dsp:cNvPr id="0" name=""/>
        <dsp:cNvSpPr/>
      </dsp:nvSpPr>
      <dsp:spPr>
        <a:xfrm rot="5400000">
          <a:off x="-184815" y="3443795"/>
          <a:ext cx="1232101" cy="862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3690214"/>
        <a:ext cx="862470" cy="369631"/>
      </dsp:txXfrm>
    </dsp:sp>
    <dsp:sp modelId="{F9E1E65F-B4FD-469F-BB68-F93D632C05A3}">
      <dsp:nvSpPr>
        <dsp:cNvPr id="0" name=""/>
        <dsp:cNvSpPr/>
      </dsp:nvSpPr>
      <dsp:spPr>
        <a:xfrm rot="5400000">
          <a:off x="4174206" y="-52755"/>
          <a:ext cx="800865" cy="7424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кримінальної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відповідальності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посадових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будуть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причетні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активами НПФ.</a:t>
          </a:r>
        </a:p>
      </dsp:txBody>
      <dsp:txXfrm rot="-5400000">
        <a:off x="862471" y="3298075"/>
        <a:ext cx="7385242" cy="72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3" t="37391"/>
          <a:stretch/>
        </p:blipFill>
        <p:spPr>
          <a:xfrm>
            <a:off x="-1" y="-1"/>
            <a:ext cx="2348753" cy="19363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38301" y="1424886"/>
            <a:ext cx="4667398" cy="317154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Інші </a:t>
            </a:r>
            <a:br>
              <a:rPr lang="uk-UA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uk-UA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види фінансових послуг 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3194" y="4632689"/>
            <a:ext cx="3517612" cy="485870"/>
          </a:xfrm>
        </p:spPr>
        <p:txBody>
          <a:bodyPr>
            <a:noAutofit/>
          </a:bodyPr>
          <a:lstStyle/>
          <a:p>
            <a:r>
              <a:rPr lang="uk-UA" sz="2000" b="1" dirty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Тема №7 </a:t>
            </a:r>
            <a:endParaRPr lang="ru-RU" sz="2000" b="1" dirty="0">
              <a:ln w="12700">
                <a:noFill/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726" y="1903956"/>
            <a:ext cx="8580329" cy="2404998"/>
          </a:xfr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127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фінансовою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інновацією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ринку.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6510" y="87682"/>
            <a:ext cx="8417490" cy="162838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послуги у сфері                   інноваційної діяльності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726" y="4516159"/>
            <a:ext cx="8373650" cy="1938992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процедурою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сферу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54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bishelp.ru/sites/default/files/users/79480/content/innovac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50" cy="26955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99130" y="1945959"/>
            <a:ext cx="7000924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ринку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фінансових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— </a:t>
            </a:r>
            <a:r>
              <a:rPr lang="ru-RU" i="1" dirty="0"/>
              <a:t>одна </a:t>
            </a:r>
            <a:r>
              <a:rPr lang="ru-RU" i="1" dirty="0" err="1"/>
              <a:t>із</a:t>
            </a:r>
            <a:r>
              <a:rPr lang="ru-RU" i="1" dirty="0"/>
              <a:t> форм </a:t>
            </a:r>
            <a:r>
              <a:rPr lang="ru-RU" i="1" dirty="0" err="1"/>
              <a:t>інвестиційної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, яка </a:t>
            </a:r>
            <a:r>
              <a:rPr lang="ru-RU" i="1" dirty="0" err="1"/>
              <a:t>здійснюється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метою </a:t>
            </a:r>
            <a:r>
              <a:rPr lang="ru-RU" i="1" dirty="0" err="1"/>
              <a:t>отримання</a:t>
            </a:r>
            <a:r>
              <a:rPr lang="ru-RU" i="1" dirty="0"/>
              <a:t> </a:t>
            </a:r>
            <a:r>
              <a:rPr lang="ru-RU" i="1" dirty="0" err="1"/>
              <a:t>комерційного</a:t>
            </a:r>
            <a:r>
              <a:rPr lang="ru-RU" i="1" dirty="0"/>
              <a:t> результату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впровадження</a:t>
            </a:r>
            <a:r>
              <a:rPr lang="ru-RU" i="1" dirty="0"/>
              <a:t> </a:t>
            </a:r>
            <a:r>
              <a:rPr lang="ru-RU" i="1" dirty="0" err="1"/>
              <a:t>нових</a:t>
            </a:r>
            <a:r>
              <a:rPr lang="ru-RU" i="1" dirty="0"/>
              <a:t> </a:t>
            </a:r>
            <a:r>
              <a:rPr lang="ru-RU" i="1" dirty="0" err="1"/>
              <a:t>технологій</a:t>
            </a:r>
            <a:r>
              <a:rPr lang="ru-RU" i="1" dirty="0"/>
              <a:t> для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фінансового</a:t>
            </a:r>
            <a:r>
              <a:rPr lang="ru-RU" i="1" dirty="0"/>
              <a:t> </a:t>
            </a:r>
            <a:r>
              <a:rPr lang="ru-RU" i="1" dirty="0" err="1"/>
              <a:t>посередництва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послуг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надають</a:t>
            </a:r>
            <a:r>
              <a:rPr lang="ru-RU" i="1" dirty="0"/>
              <a:t> </a:t>
            </a:r>
            <a:r>
              <a:rPr lang="ru-RU" i="1" dirty="0" err="1"/>
              <a:t>фінансові</a:t>
            </a:r>
            <a:r>
              <a:rPr lang="ru-RU" i="1" dirty="0"/>
              <a:t> установи.</a:t>
            </a:r>
          </a:p>
          <a:p>
            <a:endParaRPr lang="ru-RU" dirty="0"/>
          </a:p>
        </p:txBody>
      </p:sp>
      <p:pic>
        <p:nvPicPr>
          <p:cNvPr id="37890" name="Picture 2" descr="http://gamesounds.ru/uploads/images/i/n/n/innovats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929174"/>
            <a:ext cx="200026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821909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i="1" dirty="0" err="1">
                <a:solidFill>
                  <a:srgbClr val="FF0000"/>
                </a:solidFill>
              </a:rPr>
              <a:t>Інновація</a:t>
            </a:r>
            <a:r>
              <a:rPr lang="ru-RU" sz="2400" b="1" i="1" dirty="0">
                <a:solidFill>
                  <a:srgbClr val="FF0000"/>
                </a:solidFill>
              </a:rPr>
              <a:t> на ринку </a:t>
            </a:r>
            <a:r>
              <a:rPr lang="ru-RU" sz="2400" b="1" i="1" dirty="0" err="1">
                <a:solidFill>
                  <a:srgbClr val="FF0000"/>
                </a:solidFill>
              </a:rPr>
              <a:t>фінансових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послуг</a:t>
            </a:r>
            <a:r>
              <a:rPr lang="ru-RU" sz="2400" b="1" i="1" dirty="0"/>
              <a:t> </a:t>
            </a:r>
            <a:r>
              <a:rPr lang="ru-RU" sz="2400" dirty="0"/>
              <a:t>— </a:t>
            </a: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комерційне</a:t>
            </a:r>
            <a:r>
              <a:rPr lang="ru-RU" sz="2400" i="1" dirty="0"/>
              <a:t> </a:t>
            </a:r>
            <a:r>
              <a:rPr lang="ru-RU" sz="2400" i="1" dirty="0" err="1"/>
              <a:t>застосування</a:t>
            </a:r>
            <a:r>
              <a:rPr lang="ru-RU" sz="2400" i="1" dirty="0"/>
              <a:t> </a:t>
            </a:r>
            <a:r>
              <a:rPr lang="ru-RU" sz="2400" i="1" dirty="0" err="1"/>
              <a:t>наукових</a:t>
            </a:r>
            <a:r>
              <a:rPr lang="ru-RU" sz="2400" i="1" dirty="0"/>
              <a:t> </a:t>
            </a:r>
            <a:r>
              <a:rPr lang="ru-RU" sz="2400" i="1" dirty="0" err="1"/>
              <a:t>розробок</a:t>
            </a:r>
            <a:r>
              <a:rPr lang="ru-RU" sz="2400" i="1" dirty="0"/>
              <a:t>, </a:t>
            </a:r>
            <a:r>
              <a:rPr lang="ru-RU" sz="2400" i="1" dirty="0" err="1"/>
              <a:t>нових</a:t>
            </a:r>
            <a:r>
              <a:rPr lang="ru-RU" sz="2400" i="1" dirty="0"/>
              <a:t> </a:t>
            </a:r>
            <a:r>
              <a:rPr lang="ru-RU" sz="2400" i="1" dirty="0" err="1"/>
              <a:t>технологій</a:t>
            </a:r>
            <a:r>
              <a:rPr lang="ru-RU" sz="2400" i="1" dirty="0"/>
              <a:t>, </a:t>
            </a:r>
            <a:r>
              <a:rPr lang="ru-RU" sz="2400" i="1" dirty="0" err="1"/>
              <a:t>які</a:t>
            </a:r>
            <a:r>
              <a:rPr lang="ru-RU" sz="2400" i="1" dirty="0"/>
              <a:t> </a:t>
            </a:r>
            <a:r>
              <a:rPr lang="ru-RU" sz="2400" i="1" dirty="0" err="1"/>
              <a:t>суттєво</a:t>
            </a:r>
            <a:r>
              <a:rPr lang="ru-RU" sz="2400" i="1" dirty="0"/>
              <a:t> </a:t>
            </a:r>
            <a:r>
              <a:rPr lang="ru-RU" sz="2400" i="1" dirty="0" err="1"/>
              <a:t>змінюють</a:t>
            </a:r>
            <a:r>
              <a:rPr lang="ru-RU" sz="2400" i="1" dirty="0"/>
              <a:t> </a:t>
            </a:r>
            <a:r>
              <a:rPr lang="ru-RU" sz="2400" i="1" dirty="0" err="1"/>
              <a:t>обсяги</a:t>
            </a:r>
            <a:r>
              <a:rPr lang="ru-RU" sz="2400" i="1" dirty="0"/>
              <a:t>, структуру та </a:t>
            </a:r>
            <a:r>
              <a:rPr lang="ru-RU" sz="2400" i="1" dirty="0" err="1"/>
              <a:t>якість</a:t>
            </a:r>
            <a:r>
              <a:rPr lang="ru-RU" sz="2400" i="1" dirty="0"/>
              <a:t> </a:t>
            </a:r>
            <a:r>
              <a:rPr lang="ru-RU" sz="2400" i="1" dirty="0" err="1"/>
              <a:t>послуг</a:t>
            </a:r>
            <a:r>
              <a:rPr lang="ru-RU" sz="2400" i="1" dirty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108757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Інновації</a:t>
            </a:r>
            <a:r>
              <a:rPr lang="ru-RU" sz="2400" dirty="0"/>
              <a:t> на ринку </a:t>
            </a:r>
            <a:r>
              <a:rPr lang="ru-RU" sz="2400" dirty="0" err="1"/>
              <a:t>фінансових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вдосконалених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технологічних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, </a:t>
            </a:r>
            <a:r>
              <a:rPr lang="ru-RU" sz="2400" dirty="0" err="1"/>
              <a:t>пов'язаних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наданням</a:t>
            </a:r>
            <a:r>
              <a:rPr lang="ru-RU" sz="2400" dirty="0"/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6510" y="87682"/>
            <a:ext cx="8417490" cy="162838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послуги у сфері                   інноваційної діяльності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0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469" y="1320279"/>
            <a:ext cx="6878956" cy="785834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надаються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суб’єктам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інноваційної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поділяються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на: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257681"/>
            <a:ext cx="8329642" cy="4286280"/>
          </a:xfrm>
        </p:spPr>
        <p:txBody>
          <a:bodyPr>
            <a:normAutofit lnSpcReduction="10000"/>
          </a:bodyPr>
          <a:lstStyle/>
          <a:p>
            <a:pPr algn="just">
              <a:buSzPct val="80000"/>
              <a:buBlip>
                <a:blip r:embed="rId2"/>
              </a:buBlip>
            </a:pPr>
            <a:r>
              <a:rPr lang="ru-RU" b="1" i="1" dirty="0" err="1"/>
              <a:t>послуги</a:t>
            </a:r>
            <a:r>
              <a:rPr lang="ru-RU" b="1" i="1" dirty="0"/>
              <a:t> </a:t>
            </a:r>
            <a:r>
              <a:rPr lang="ru-RU" b="1" i="1" dirty="0" err="1"/>
              <a:t>організаційно-управлінської</a:t>
            </a:r>
            <a:r>
              <a:rPr lang="ru-RU" b="1" i="1" dirty="0"/>
              <a:t> </a:t>
            </a:r>
            <a:r>
              <a:rPr lang="ru-RU" b="1" i="1" dirty="0" err="1"/>
              <a:t>підтримки</a:t>
            </a:r>
            <a:r>
              <a:rPr lang="ru-RU" b="1" i="1" dirty="0"/>
              <a:t> </a:t>
            </a:r>
            <a:r>
              <a:rPr lang="ru-RU" b="1" i="1" dirty="0" err="1"/>
              <a:t>інноваційних</a:t>
            </a:r>
            <a:r>
              <a:rPr lang="ru-RU" b="1" i="1" dirty="0"/>
              <a:t> </a:t>
            </a:r>
            <a:r>
              <a:rPr lang="ru-RU" b="1" i="1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передачею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- продукту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консультативного, </a:t>
            </a:r>
            <a:r>
              <a:rPr lang="ru-RU" dirty="0" err="1"/>
              <a:t>інжинірингового</a:t>
            </a:r>
            <a:r>
              <a:rPr lang="ru-RU" dirty="0"/>
              <a:t>, </a:t>
            </a:r>
            <a:r>
              <a:rPr lang="ru-RU" dirty="0" err="1"/>
              <a:t>реінжинірингового</a:t>
            </a:r>
            <a:r>
              <a:rPr lang="ru-RU" dirty="0"/>
              <a:t> характеру (консалтинг), </a:t>
            </a:r>
            <a:r>
              <a:rPr lang="ru-RU" dirty="0" err="1"/>
              <a:t>інформаційні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проектний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, </a:t>
            </a:r>
            <a:r>
              <a:rPr lang="ru-RU" dirty="0" err="1"/>
              <a:t>експертизу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algn="just">
              <a:buSzPct val="80000"/>
              <a:buBlip>
                <a:blip r:embed="rId2"/>
              </a:buBlip>
            </a:pPr>
            <a:r>
              <a:rPr lang="ru-RU" b="1" i="1" dirty="0" err="1"/>
              <a:t>фінансові</a:t>
            </a:r>
            <a:r>
              <a:rPr lang="ru-RU" b="1" i="1" dirty="0"/>
              <a:t> </a:t>
            </a:r>
            <a:r>
              <a:rPr lang="ru-RU" b="1" i="1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передачею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(</a:t>
            </a:r>
            <a:r>
              <a:rPr lang="ru-RU" dirty="0" err="1"/>
              <a:t>інвестування</a:t>
            </a:r>
            <a:r>
              <a:rPr lang="ru-RU" dirty="0"/>
              <a:t>)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)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на </a:t>
            </a:r>
            <a:r>
              <a:rPr lang="ru-RU" dirty="0" err="1"/>
              <a:t>безповоротній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- </a:t>
            </a:r>
            <a:r>
              <a:rPr lang="ru-RU" dirty="0" err="1"/>
              <a:t>субсидії</a:t>
            </a:r>
            <a:r>
              <a:rPr lang="ru-RU" dirty="0"/>
              <a:t>, </a:t>
            </a:r>
            <a:r>
              <a:rPr lang="ru-RU" dirty="0" err="1"/>
              <a:t>гранти</a:t>
            </a:r>
            <a:r>
              <a:rPr lang="ru-RU" dirty="0"/>
              <a:t>;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поворотній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- </a:t>
            </a:r>
            <a:r>
              <a:rPr lang="ru-RU" dirty="0" err="1"/>
              <a:t>позика</a:t>
            </a:r>
            <a:r>
              <a:rPr lang="ru-RU" dirty="0"/>
              <a:t>, кредит, </a:t>
            </a:r>
            <a:r>
              <a:rPr lang="ru-RU" dirty="0" err="1"/>
              <a:t>лізинг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;</a:t>
            </a:r>
          </a:p>
          <a:p>
            <a:pPr algn="just">
              <a:buSzPct val="80000"/>
              <a:buBlip>
                <a:blip r:embed="rId2"/>
              </a:buBlip>
            </a:pPr>
            <a:r>
              <a:rPr lang="ru-RU" b="1" i="1" dirty="0" err="1"/>
              <a:t>послуги</a:t>
            </a:r>
            <a:r>
              <a:rPr lang="ru-RU" b="1" i="1" dirty="0"/>
              <a:t> </a:t>
            </a:r>
            <a:r>
              <a:rPr lang="ru-RU" b="1" i="1" dirty="0" err="1"/>
              <a:t>організаційно-фінансової</a:t>
            </a:r>
            <a:r>
              <a:rPr lang="ru-RU" b="1" i="1" dirty="0"/>
              <a:t> та </a:t>
            </a:r>
            <a:r>
              <a:rPr lang="ru-RU" b="1" i="1" dirty="0" err="1"/>
              <a:t>матеріально-технічної</a:t>
            </a:r>
            <a:r>
              <a:rPr lang="ru-RU" b="1" i="1" dirty="0"/>
              <a:t> </a:t>
            </a:r>
            <a:r>
              <a:rPr lang="ru-RU" b="1" i="1" dirty="0" err="1"/>
              <a:t>підтримки</a:t>
            </a:r>
            <a:r>
              <a:rPr lang="ru-RU" b="1" i="1" dirty="0"/>
              <a:t> </a:t>
            </a:r>
            <a:r>
              <a:rPr lang="ru-RU" b="1" i="1" dirty="0" err="1"/>
              <a:t>інноваційних</a:t>
            </a:r>
            <a:r>
              <a:rPr lang="ru-RU" b="1" i="1" dirty="0"/>
              <a:t> </a:t>
            </a:r>
            <a:r>
              <a:rPr lang="ru-RU" b="1" i="1" dirty="0" err="1"/>
              <a:t>процесів</a:t>
            </a:r>
            <a:r>
              <a:rPr lang="ru-RU" dirty="0"/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6510" y="87682"/>
            <a:ext cx="8417490" cy="162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послуги у сфері                   інноваційної діяльності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6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26"/>
          <a:ext cx="89297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6510" y="87682"/>
            <a:ext cx="8417490" cy="162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послуги у сфері                   інноваційної діяльності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2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691" y="1650261"/>
            <a:ext cx="7886700" cy="917575"/>
          </a:xfrm>
          <a:solidFill>
            <a:schemeClr val="accent4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Розрахунково-касове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безготівкових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0285" y="200417"/>
            <a:ext cx="7665929" cy="162838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розрахунково - касового обслуговування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884" y="2716815"/>
            <a:ext cx="7841293" cy="707886"/>
          </a:xfrm>
          <a:prstGeom prst="rect">
            <a:avLst/>
          </a:prstGeom>
          <a:solidFill>
            <a:srgbClr val="F4AEA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безготівкові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є:</a:t>
            </a:r>
          </a:p>
        </p:txBody>
      </p:sp>
      <p:sp>
        <p:nvSpPr>
          <p:cNvPr id="7" name="Овал 6"/>
          <p:cNvSpPr/>
          <p:nvPr/>
        </p:nvSpPr>
        <p:spPr>
          <a:xfrm rot="699213">
            <a:off x="8126" y="3681824"/>
            <a:ext cx="1891165" cy="13896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416317">
            <a:off x="621286" y="4951121"/>
            <a:ext cx="1926045" cy="14853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вимоги-доручення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0221845">
            <a:off x="7309200" y="4739635"/>
            <a:ext cx="1396275" cy="10638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чеки</a:t>
            </a:r>
          </a:p>
        </p:txBody>
      </p:sp>
      <p:sp>
        <p:nvSpPr>
          <p:cNvPr id="10" name="Овал 9"/>
          <p:cNvSpPr/>
          <p:nvPr/>
        </p:nvSpPr>
        <p:spPr>
          <a:xfrm rot="20490118">
            <a:off x="5880558" y="5587206"/>
            <a:ext cx="2093195" cy="11110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акредитиви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10349" y="5577348"/>
            <a:ext cx="1709803" cy="11536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платіжні вимоги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32780" y="5577348"/>
            <a:ext cx="2426902" cy="12513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інкасові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Овал 14"/>
          <p:cNvSpPr/>
          <p:nvPr/>
        </p:nvSpPr>
        <p:spPr>
          <a:xfrm rot="20221845">
            <a:off x="7719350" y="3844723"/>
            <a:ext cx="1396275" cy="10638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853852" y="3505145"/>
            <a:ext cx="431077" cy="56651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284929" y="3624285"/>
            <a:ext cx="593655" cy="1514575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446231" y="3614459"/>
            <a:ext cx="455269" cy="1871941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552344" y="3597623"/>
            <a:ext cx="470594" cy="1979726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120152" y="3597623"/>
            <a:ext cx="1295256" cy="1362684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6814160" y="3658993"/>
            <a:ext cx="951977" cy="412665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19085" y="3588362"/>
            <a:ext cx="1256871" cy="1988986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87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307" y="1695426"/>
            <a:ext cx="8051887" cy="158145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0285" y="200417"/>
            <a:ext cx="7665929" cy="162838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розрахунково - касового обслуговування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307" y="3418272"/>
            <a:ext cx="845506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Платіжна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вимога-доручення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1495" y="4329106"/>
            <a:ext cx="6594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відвантаженої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8307" y="4734838"/>
            <a:ext cx="739035" cy="38830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88307" y="5672201"/>
            <a:ext cx="739035" cy="38830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8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046" y="198643"/>
            <a:ext cx="8686800" cy="6572272"/>
          </a:xfrm>
        </p:spPr>
        <p:txBody>
          <a:bodyPr>
            <a:noAutofit/>
          </a:bodyPr>
          <a:lstStyle/>
          <a:p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 — постачальник відвантажує продукцію (виконує роботи, надає послуги) і виписує рахунок-фактуру;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 — платник, отримавши товар і рахунок-фактуру від постачальника, передає платіжне доручення до банку, що його обслуговує;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 — якщо платник і постачальник обслуговуються в одному банку, то сума прийнятого банком до виконання доручення списується з рахунку платника і зараховується на рахунок одержувача; якщо рахунки відкрито в різних банках, то розрахунки проводяться в порядку міжбанківських розрахунків у день подачі платіжного доручення;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4 — банк платника направляє документи про перерахування коштів на рахунок до банку постачальника;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5 — банк постачальника зараховує відповідну суму на рахунок постачальника;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6 — банк постачальника передає постачальникові виписку з поточного рахунку про зарахування коштів, до якої додається копія платіжного доручення з відміткою банку платника підприємство може здійснювати перерахування коштів гарантованими платіж ними дорученнями через підприємства зв'язку.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bmp"/>
          <p:cNvPicPr>
            <a:picLocks noChangeAspect="1"/>
          </p:cNvPicPr>
          <p:nvPr/>
        </p:nvPicPr>
        <p:blipFill>
          <a:blip r:embed="rId2"/>
          <a:srcRect l="2362" t="45177" r="12598" b="35630"/>
          <a:stretch>
            <a:fillRect/>
          </a:stretch>
        </p:blipFill>
        <p:spPr>
          <a:xfrm>
            <a:off x="1241017" y="2383417"/>
            <a:ext cx="6500858" cy="117376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0285" y="200417"/>
            <a:ext cx="7665929" cy="162838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розрахунково - касового обслуговування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9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2915" y="240190"/>
            <a:ext cx="7503092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розрахунково - касового обслуговування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574083" y="1565753"/>
            <a:ext cx="3344450" cy="263046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чекодавця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(банку-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емітенту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чекодержателю суму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чеку.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307" y="1941534"/>
            <a:ext cx="5098093" cy="2580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Акредитив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емітент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акредитива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виконуючому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банку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501041" y="3031299"/>
            <a:ext cx="200417" cy="2004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15654" y="3822527"/>
            <a:ext cx="200417" cy="2004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945" y="4647157"/>
            <a:ext cx="4572000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Інкасо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(акцепт)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22521" y="4647157"/>
            <a:ext cx="4183696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зовнішньоторговельних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банками.</a:t>
            </a:r>
          </a:p>
        </p:txBody>
      </p:sp>
    </p:spTree>
    <p:extLst>
      <p:ext uri="{BB962C8B-B14F-4D97-AF65-F5344CB8AC3E}">
        <p14:creationId xmlns:p14="http://schemas.microsoft.com/office/powerpoint/2010/main" val="34864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5242" y="228307"/>
            <a:ext cx="8472518" cy="6072230"/>
          </a:xfrm>
        </p:spPr>
        <p:txBody>
          <a:bodyPr>
            <a:normAutofit fontScale="77500" lnSpcReduction="20000"/>
          </a:bodyPr>
          <a:lstStyle/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Вексель — безумовне грошове зобов'язання, за яким одна особа зобов'язана сплатити іншій визначену суму коштів у визначений строк, правовий статус якого регулюється законодавством про вексельний обіг.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Векселі бувають прості та переказні.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Простий вексель —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вексель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виданий у формі безумовного зобов'язання здійснити платіж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Процес обігу простого векселя: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1 — покупець (векселедавець) вручає вексель продавцю (векселетримачу); 2 — продавець (векселетримач) відвантажує товар, продукцію, виконує роботи, надає послуги покупцю, замовнику; 3 — продавець пред'являє вексель до оплати; 4 — покупець оплачує вексель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bmp"/>
          <p:cNvPicPr>
            <a:picLocks noChangeAspect="1"/>
          </p:cNvPicPr>
          <p:nvPr/>
        </p:nvPicPr>
        <p:blipFill>
          <a:blip r:embed="rId2"/>
          <a:srcRect r="25390" b="80762"/>
          <a:stretch>
            <a:fillRect/>
          </a:stretch>
        </p:blipFill>
        <p:spPr>
          <a:xfrm>
            <a:off x="1623856" y="3642899"/>
            <a:ext cx="6072230" cy="125257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2915" y="240190"/>
            <a:ext cx="7503092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розрахунково - касового обслуговування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8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000" y="1236902"/>
            <a:ext cx="7886700" cy="158145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(НПЗ)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8071" y="87684"/>
            <a:ext cx="7665929" cy="132775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у сфері недержавного пенсійного забезпечення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3463" y="2868461"/>
            <a:ext cx="1828800" cy="9394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455100" y="2868461"/>
            <a:ext cx="5774499" cy="1359074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150312" y="4340269"/>
            <a:ext cx="1954060" cy="2398734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ЄКТИ НПЗ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668044" y="4340270"/>
            <a:ext cx="6250487" cy="2491098"/>
            <a:chOff x="2893513" y="4342163"/>
            <a:chExt cx="6858000" cy="249109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2893513" y="4342163"/>
              <a:ext cx="6858000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dirty="0" err="1"/>
                <a:t>засновники</a:t>
              </a:r>
              <a:r>
                <a:rPr lang="ru-RU" dirty="0"/>
                <a:t> та </a:t>
              </a:r>
              <a:r>
                <a:rPr lang="ru-RU" dirty="0" err="1"/>
                <a:t>платники</a:t>
              </a:r>
              <a:r>
                <a:rPr lang="ru-RU" dirty="0"/>
                <a:t> </a:t>
              </a:r>
              <a:r>
                <a:rPr lang="ru-RU" dirty="0" err="1"/>
                <a:t>пенсійних</a:t>
              </a:r>
              <a:r>
                <a:rPr lang="ru-RU" dirty="0"/>
                <a:t> </a:t>
              </a:r>
              <a:r>
                <a:rPr lang="ru-RU" dirty="0" err="1"/>
                <a:t>фондів</a:t>
              </a:r>
              <a:r>
                <a:rPr lang="ru-RU" dirty="0"/>
                <a:t>;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93513" y="4742809"/>
              <a:ext cx="6858000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dirty="0" err="1"/>
                <a:t>вкладники</a:t>
              </a:r>
              <a:r>
                <a:rPr lang="ru-RU" dirty="0"/>
                <a:t> й </a:t>
              </a:r>
              <a:r>
                <a:rPr lang="ru-RU" dirty="0" err="1"/>
                <a:t>учасники</a:t>
              </a:r>
              <a:r>
                <a:rPr lang="ru-RU" dirty="0"/>
                <a:t> </a:t>
              </a:r>
              <a:r>
                <a:rPr lang="ru-RU" dirty="0" err="1"/>
                <a:t>пенсійних</a:t>
              </a:r>
              <a:r>
                <a:rPr lang="ru-RU" dirty="0"/>
                <a:t> </a:t>
              </a:r>
              <a:r>
                <a:rPr lang="ru-RU" dirty="0" err="1"/>
                <a:t>фондів</a:t>
              </a:r>
              <a:r>
                <a:rPr lang="ru-RU" dirty="0"/>
                <a:t>; </a:t>
              </a:r>
              <a:r>
                <a:rPr lang="ru-RU" dirty="0" err="1"/>
                <a:t>недержавні</a:t>
              </a:r>
              <a:r>
                <a:rPr lang="ru-RU" dirty="0"/>
                <a:t> </a:t>
              </a:r>
              <a:r>
                <a:rPr lang="ru-RU" dirty="0" err="1"/>
                <a:t>пенсійні</a:t>
              </a:r>
              <a:r>
                <a:rPr lang="ru-RU" dirty="0"/>
                <a:t> </a:t>
              </a:r>
              <a:r>
                <a:rPr lang="ru-RU" dirty="0" err="1"/>
                <a:t>фонди</a:t>
              </a:r>
              <a:r>
                <a:rPr lang="ru-RU" dirty="0"/>
                <a:t>;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93513" y="5355933"/>
              <a:ext cx="6858000" cy="147732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dirty="0" err="1"/>
                <a:t>компанії</a:t>
              </a:r>
              <a:r>
                <a:rPr lang="ru-RU" dirty="0"/>
                <a:t> з </a:t>
              </a:r>
              <a:r>
                <a:rPr lang="ru-RU" dirty="0" err="1"/>
                <a:t>управління</a:t>
              </a:r>
              <a:r>
                <a:rPr lang="ru-RU" dirty="0"/>
                <a:t> </a:t>
              </a:r>
              <a:r>
                <a:rPr lang="ru-RU" dirty="0" err="1"/>
                <a:t>пенсійним</a:t>
              </a:r>
              <a:r>
                <a:rPr lang="ru-RU" dirty="0"/>
                <a:t> фондом; </a:t>
              </a:r>
            </a:p>
            <a:p>
              <a:r>
                <a:rPr lang="ru-RU" dirty="0" err="1"/>
                <a:t>страхові</a:t>
              </a:r>
              <a:r>
                <a:rPr lang="ru-RU" dirty="0"/>
                <a:t> </a:t>
              </a:r>
              <a:r>
                <a:rPr lang="ru-RU" dirty="0" err="1"/>
                <a:t>організації</a:t>
              </a:r>
              <a:r>
                <a:rPr lang="ru-RU" dirty="0"/>
                <a:t>, </a:t>
              </a:r>
              <a:r>
                <a:rPr lang="ru-RU" dirty="0" err="1"/>
                <a:t>яким</a:t>
              </a:r>
              <a:r>
                <a:rPr lang="ru-RU" dirty="0"/>
                <a:t> дозволено </a:t>
              </a:r>
              <a:r>
                <a:rPr lang="ru-RU" dirty="0" err="1"/>
                <a:t>здійснювати</a:t>
              </a:r>
              <a:r>
                <a:rPr lang="ru-RU" dirty="0"/>
                <a:t> </a:t>
              </a:r>
              <a:r>
                <a:rPr lang="ru-RU" dirty="0" err="1"/>
                <a:t>страхування</a:t>
              </a:r>
              <a:r>
                <a:rPr lang="ru-RU" dirty="0"/>
                <a:t> </a:t>
              </a:r>
              <a:r>
                <a:rPr lang="ru-RU" dirty="0" err="1"/>
                <a:t>життя</a:t>
              </a:r>
              <a:r>
                <a:rPr lang="ru-RU" dirty="0"/>
                <a:t> та </a:t>
              </a:r>
              <a:r>
                <a:rPr lang="ru-RU" dirty="0" err="1"/>
                <a:t>страхування</a:t>
              </a:r>
              <a:r>
                <a:rPr lang="ru-RU" dirty="0"/>
                <a:t> </a:t>
              </a:r>
              <a:r>
                <a:rPr lang="ru-RU" dirty="0" err="1"/>
                <a:t>довічної</a:t>
              </a:r>
              <a:r>
                <a:rPr lang="ru-RU" dirty="0"/>
                <a:t> </a:t>
              </a:r>
              <a:r>
                <a:rPr lang="ru-RU" dirty="0" err="1"/>
                <a:t>пенсії</a:t>
              </a:r>
              <a:r>
                <a:rPr lang="ru-RU" dirty="0"/>
                <a:t>; </a:t>
              </a:r>
            </a:p>
            <a:p>
              <a:r>
                <a:rPr lang="ru-RU" dirty="0" err="1"/>
                <a:t>недержавного</a:t>
              </a:r>
              <a:r>
                <a:rPr lang="ru-RU" dirty="0"/>
                <a:t> </a:t>
              </a:r>
              <a:r>
                <a:rPr lang="ru-RU" dirty="0" err="1"/>
                <a:t>пенсійного</a:t>
              </a:r>
              <a:r>
                <a:rPr lang="ru-RU" dirty="0"/>
                <a:t> </a:t>
              </a:r>
              <a:r>
                <a:rPr lang="ru-RU" dirty="0" err="1"/>
                <a:t>забезпечення</a:t>
              </a:r>
              <a:r>
                <a:rPr lang="ru-RU" dirty="0"/>
                <a:t>; </a:t>
              </a:r>
            </a:p>
            <a:p>
              <a:r>
                <a:rPr lang="ru-RU" dirty="0" err="1"/>
                <a:t>аудитори</a:t>
              </a:r>
              <a:r>
                <a:rPr lang="ru-RU" dirty="0"/>
                <a:t>.</a:t>
              </a:r>
            </a:p>
          </p:txBody>
        </p:sp>
      </p:grpSp>
      <p:cxnSp>
        <p:nvCxnSpPr>
          <p:cNvPr id="13" name="Прямая со стрелкой 12"/>
          <p:cNvCxnSpPr>
            <a:endCxn id="8" idx="1"/>
          </p:cNvCxnSpPr>
          <p:nvPr/>
        </p:nvCxnSpPr>
        <p:spPr>
          <a:xfrm>
            <a:off x="1979112" y="4524936"/>
            <a:ext cx="68893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104372" y="5018867"/>
            <a:ext cx="56367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104372" y="5558239"/>
            <a:ext cx="56367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104372" y="5778533"/>
            <a:ext cx="56367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0" idx="1"/>
          </p:cNvCxnSpPr>
          <p:nvPr/>
        </p:nvCxnSpPr>
        <p:spPr>
          <a:xfrm>
            <a:off x="2104372" y="6092704"/>
            <a:ext cx="56367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25249" y="6370364"/>
            <a:ext cx="56367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691014" y="6708567"/>
            <a:ext cx="96659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1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63632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План 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717970" y="3826550"/>
            <a:ext cx="8367717" cy="896938"/>
            <a:chOff x="1248" y="1440"/>
            <a:chExt cx="5271" cy="565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91" y="1482"/>
              <a:ext cx="47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/>
                <a:t>Послуги розрахунково – касового </a:t>
              </a:r>
            </a:p>
            <a:p>
              <a:pPr algn="l"/>
              <a:r>
                <a:rPr lang="uk-UA" sz="2400" dirty="0"/>
                <a:t>обслуговування </a:t>
              </a:r>
              <a:endParaRPr lang="en-US" sz="2400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408238" y="1609119"/>
            <a:ext cx="5270501" cy="555625"/>
            <a:chOff x="1248" y="2030"/>
            <a:chExt cx="3320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80" y="2072"/>
              <a:ext cx="27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/>
                <a:t>Ринок ломбардних послуг </a:t>
              </a:r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830026" y="2273122"/>
            <a:ext cx="5465763" cy="555625"/>
            <a:chOff x="1248" y="2640"/>
            <a:chExt cx="3443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58" y="2682"/>
              <a:ext cx="29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/>
                <a:t>Діяльність кредитних спілок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233169" y="3022104"/>
            <a:ext cx="8334381" cy="896938"/>
            <a:chOff x="1248" y="3230"/>
            <a:chExt cx="5250" cy="565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93" y="3272"/>
              <a:ext cx="470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/>
                <a:t>Фінансові послуги у сфері</a:t>
              </a:r>
            </a:p>
            <a:p>
              <a:pPr algn="l"/>
              <a:r>
                <a:rPr lang="uk-UA" sz="2400" dirty="0"/>
                <a:t> інноваційної діяльності </a:t>
              </a:r>
              <a:endParaRPr lang="en-US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245951" y="4717247"/>
            <a:ext cx="9170994" cy="896938"/>
            <a:chOff x="1248" y="3230"/>
            <a:chExt cx="5777" cy="565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66" y="3272"/>
              <a:ext cx="525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/>
                <a:t>Послуги у сфері недержавного </a:t>
              </a:r>
            </a:p>
            <a:p>
              <a:pPr algn="l"/>
              <a:r>
                <a:rPr lang="uk-UA" sz="2400" dirty="0"/>
                <a:t>пенсійного забезпечення </a:t>
              </a:r>
              <a:endParaRPr lang="en-US" sz="2400" dirty="0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1741460" y="5650276"/>
            <a:ext cx="5270501" cy="896938"/>
            <a:chOff x="1248" y="2030"/>
            <a:chExt cx="3320" cy="565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780" y="2072"/>
              <a:ext cx="27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/>
                <a:t>Факторингові і форфейтингові послуги </a:t>
              </a:r>
              <a:endParaRPr lang="en-US" sz="2400" dirty="0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/>
                <a:t>6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696" y="1637735"/>
            <a:ext cx="7886700" cy="980205"/>
          </a:xfrm>
          <a:solidFill>
            <a:srgbClr val="FF99FF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фонду.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7300" y="2273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у сфері недержавного пенсійного забезпечення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75364" y="2705621"/>
            <a:ext cx="3720230" cy="2567835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НПФ є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(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непідприємницьким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яка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неприбуткової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розподіляється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засновників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НПФ, 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спрямовується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пенсійних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5907" y="2743198"/>
            <a:ext cx="4872625" cy="9394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НПФ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будь-яка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як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 без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45907" y="3893792"/>
            <a:ext cx="4897677" cy="255454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працедавець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364" y="5375456"/>
            <a:ext cx="3870543" cy="110799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Вкладниками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НПФ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бути:</a:t>
            </a:r>
          </a:p>
          <a:p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133589" y="3893792"/>
            <a:ext cx="175364" cy="40263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135676" y="4448827"/>
            <a:ext cx="175364" cy="40263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H="1">
            <a:off x="4107488" y="5072138"/>
            <a:ext cx="210857" cy="40263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110624" y="5728136"/>
            <a:ext cx="175364" cy="40263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64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inanc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357" y="4766671"/>
            <a:ext cx="2000248" cy="2000248"/>
          </a:xfrm>
          <a:prstGeom prst="rect">
            <a:avLst/>
          </a:prstGeom>
        </p:spPr>
      </p:pic>
      <p:pic>
        <p:nvPicPr>
          <p:cNvPr id="7" name="Рисунок 6" descr="analiz-finans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57586" cy="2125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Недержавне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пенсійне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забезпечення</a:t>
            </a:r>
            <a:r>
              <a:rPr lang="ru-RU" b="1" i="1" dirty="0">
                <a:solidFill>
                  <a:srgbClr val="FF0000"/>
                </a:solidFill>
              </a:rPr>
              <a:t>, як </a:t>
            </a:r>
            <a:r>
              <a:rPr lang="ru-RU" b="1" i="1" dirty="0" err="1">
                <a:solidFill>
                  <a:srgbClr val="FF0000"/>
                </a:solidFill>
              </a:rPr>
              <a:t>передбачено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законодавством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здійснюється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928934"/>
            <a:ext cx="7467600" cy="3545018"/>
          </a:xfrm>
        </p:spPr>
        <p:txBody>
          <a:bodyPr>
            <a:normAutofit/>
          </a:bodyPr>
          <a:lstStyle/>
          <a:p>
            <a:r>
              <a:rPr lang="ru-RU" b="1" dirty="0" err="1"/>
              <a:t>недержавними</a:t>
            </a:r>
            <a:r>
              <a:rPr lang="ru-RU" b="1" dirty="0"/>
              <a:t> </a:t>
            </a:r>
            <a:r>
              <a:rPr lang="ru-RU" b="1" dirty="0" err="1"/>
              <a:t>пенсійними</a:t>
            </a:r>
            <a:r>
              <a:rPr lang="ru-RU" b="1" dirty="0"/>
              <a:t> фондами (НПФ) </a:t>
            </a:r>
            <a:r>
              <a:rPr lang="ru-RU" dirty="0"/>
              <a:t>шляхом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пенсійних</a:t>
            </a:r>
            <a:r>
              <a:rPr lang="ru-RU" dirty="0"/>
              <a:t> </a:t>
            </a:r>
            <a:r>
              <a:rPr lang="ru-RU" dirty="0" err="1"/>
              <a:t>контрактів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адміністраторами</a:t>
            </a:r>
            <a:r>
              <a:rPr lang="ru-RU" dirty="0"/>
              <a:t> </a:t>
            </a:r>
            <a:r>
              <a:rPr lang="ru-RU" dirty="0" err="1"/>
              <a:t>пенсійних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та </a:t>
            </a:r>
            <a:r>
              <a:rPr lang="ru-RU" dirty="0" err="1"/>
              <a:t>вкладниками</a:t>
            </a:r>
            <a:r>
              <a:rPr lang="ru-RU" dirty="0"/>
              <a:t> таких </a:t>
            </a:r>
            <a:r>
              <a:rPr lang="ru-RU" dirty="0" err="1"/>
              <a:t>фондів</a:t>
            </a:r>
            <a:r>
              <a:rPr lang="ru-RU" dirty="0"/>
              <a:t>;</a:t>
            </a:r>
          </a:p>
          <a:p>
            <a:r>
              <a:rPr lang="ru-RU" b="1" dirty="0" err="1"/>
              <a:t>страховими</a:t>
            </a:r>
            <a:r>
              <a:rPr lang="ru-RU" b="1" dirty="0"/>
              <a:t> </a:t>
            </a:r>
            <a:r>
              <a:rPr lang="ru-RU" b="1" dirty="0" err="1"/>
              <a:t>організаціями</a:t>
            </a:r>
            <a:r>
              <a:rPr lang="ru-RU" dirty="0"/>
              <a:t> шляхом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довічної</a:t>
            </a:r>
            <a:r>
              <a:rPr lang="ru-RU" dirty="0"/>
              <a:t> </a:t>
            </a:r>
            <a:r>
              <a:rPr lang="ru-RU" dirty="0" err="1"/>
              <a:t>пенсії</a:t>
            </a:r>
            <a:r>
              <a:rPr lang="ru-RU" dirty="0"/>
              <a:t>,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настання</a:t>
            </a:r>
            <a:r>
              <a:rPr lang="ru-RU" dirty="0"/>
              <a:t> </a:t>
            </a:r>
            <a:r>
              <a:rPr lang="ru-RU" dirty="0" err="1"/>
              <a:t>інвалідності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учасника</a:t>
            </a:r>
            <a:r>
              <a:rPr lang="ru-RU" dirty="0"/>
              <a:t> фонду;</a:t>
            </a:r>
          </a:p>
          <a:p>
            <a:r>
              <a:rPr lang="ru-RU" b="1" dirty="0" err="1"/>
              <a:t>банківськими</a:t>
            </a:r>
            <a:r>
              <a:rPr lang="ru-RU" b="1" dirty="0"/>
              <a:t> </a:t>
            </a:r>
            <a:r>
              <a:rPr lang="ru-RU" b="1" dirty="0" err="1"/>
              <a:t>установами</a:t>
            </a:r>
            <a:r>
              <a:rPr lang="ru-RU" b="1" dirty="0"/>
              <a:t> </a:t>
            </a:r>
            <a:r>
              <a:rPr lang="ru-RU" dirty="0"/>
              <a:t>шляхом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про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пенсійних</a:t>
            </a:r>
            <a:r>
              <a:rPr lang="ru-RU" dirty="0"/>
              <a:t> </a:t>
            </a:r>
            <a:r>
              <a:rPr lang="ru-RU" dirty="0" err="1"/>
              <a:t>депозитних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 для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пенсійних</a:t>
            </a:r>
            <a:r>
              <a:rPr lang="ru-RU" dirty="0"/>
              <a:t> </a:t>
            </a:r>
            <a:r>
              <a:rPr lang="ru-RU" dirty="0" err="1"/>
              <a:t>заощаджень</a:t>
            </a:r>
            <a:r>
              <a:rPr lang="ru-RU" dirty="0"/>
              <a:t> у межах </a:t>
            </a:r>
            <a:r>
              <a:rPr lang="ru-RU" dirty="0" err="1"/>
              <a:t>суми</a:t>
            </a:r>
            <a:r>
              <a:rPr lang="ru-RU" dirty="0"/>
              <a:t>, </a:t>
            </a:r>
            <a:r>
              <a:rPr lang="ru-RU" dirty="0" err="1"/>
              <a:t>визначеної</a:t>
            </a:r>
            <a:r>
              <a:rPr lang="ru-RU" dirty="0"/>
              <a:t> для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вкладів</a:t>
            </a:r>
            <a:r>
              <a:rPr lang="ru-RU" dirty="0"/>
              <a:t> Фондом </a:t>
            </a:r>
            <a:r>
              <a:rPr lang="ru-RU" dirty="0" err="1"/>
              <a:t>гарантування</a:t>
            </a:r>
            <a:r>
              <a:rPr lang="ru-RU" dirty="0"/>
              <a:t> </a:t>
            </a:r>
            <a:r>
              <a:rPr lang="ru-RU" dirty="0" err="1"/>
              <a:t>вкладів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2066" y="3199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у сфері недержавного пенсійного забезпечення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4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60" y="1324583"/>
            <a:ext cx="8878605" cy="5351789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Недержавні</a:t>
            </a:r>
            <a:r>
              <a:rPr lang="ru-RU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пенсійні</a:t>
            </a:r>
            <a:r>
              <a:rPr lang="ru-RU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                         </a:t>
            </a:r>
            <a:r>
              <a:rPr lang="ru-RU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7300" y="1647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у сфері недержавного пенсійного забезпечення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37995" y="2192055"/>
            <a:ext cx="4359057" cy="81419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469" y="3100192"/>
            <a:ext cx="3620021" cy="8141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995" y="4070959"/>
            <a:ext cx="3306871" cy="789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0515" y="2192055"/>
            <a:ext cx="3870543" cy="2004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4597052" y="2599151"/>
            <a:ext cx="463463" cy="181627"/>
          </a:xfrm>
          <a:prstGeom prst="bentConnector3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60514" y="4346532"/>
            <a:ext cx="3870543" cy="23047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Корпоративним</a:t>
            </a:r>
            <a:r>
              <a:rPr lang="ru-RU" dirty="0"/>
              <a:t> </a:t>
            </a:r>
            <a:r>
              <a:rPr lang="ru-RU" dirty="0" err="1"/>
              <a:t>пенсійним</a:t>
            </a:r>
            <a:r>
              <a:rPr lang="ru-RU" dirty="0"/>
              <a:t> фондом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недержавний</a:t>
            </a:r>
            <a:r>
              <a:rPr lang="ru-RU" dirty="0"/>
              <a:t> </a:t>
            </a:r>
            <a:r>
              <a:rPr lang="ru-RU" dirty="0" err="1"/>
              <a:t>пенсійний</a:t>
            </a:r>
            <a:r>
              <a:rPr lang="ru-RU" dirty="0"/>
              <a:t> фонд, </a:t>
            </a:r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юридична</a:t>
            </a:r>
            <a:r>
              <a:rPr lang="ru-RU" dirty="0"/>
              <a:t> особа-</a:t>
            </a:r>
            <a:r>
              <a:rPr lang="ru-RU" dirty="0" err="1"/>
              <a:t>працедавець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осіб-працедавців</a:t>
            </a:r>
            <a:r>
              <a:rPr lang="ru-RU" dirty="0"/>
              <a:t>, та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приєднуватися</a:t>
            </a:r>
            <a:r>
              <a:rPr lang="ru-RU" dirty="0"/>
              <a:t> </a:t>
            </a:r>
            <a:r>
              <a:rPr lang="ru-RU" dirty="0" err="1"/>
              <a:t>працедавці-платники</a:t>
            </a:r>
            <a:r>
              <a:rPr lang="ru-RU" dirty="0"/>
              <a:t>. </a:t>
            </a: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>
            <a:off x="3845490" y="3507287"/>
            <a:ext cx="601250" cy="407096"/>
          </a:xfrm>
          <a:prstGeom prst="bentConnector3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46740" y="3914383"/>
            <a:ext cx="613774" cy="94571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37995" y="5260931"/>
            <a:ext cx="4590788" cy="13903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пенсійний</a:t>
            </a:r>
            <a:r>
              <a:rPr lang="ru-RU" dirty="0"/>
              <a:t> фонд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пенсійний</a:t>
            </a:r>
            <a:r>
              <a:rPr lang="ru-RU" dirty="0"/>
              <a:t> фонд, </a:t>
            </a:r>
            <a:r>
              <a:rPr lang="ru-RU" dirty="0" err="1"/>
              <a:t>засновниками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яке </a:t>
            </a:r>
            <a:r>
              <a:rPr lang="ru-RU" dirty="0" err="1"/>
              <a:t>створюється</a:t>
            </a:r>
            <a:r>
              <a:rPr lang="ru-RU" dirty="0"/>
              <a:t> за </a:t>
            </a:r>
            <a:r>
              <a:rPr lang="ru-RU" dirty="0" err="1"/>
              <a:t>професійною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. 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035479" y="4860099"/>
            <a:ext cx="0" cy="400832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664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9712" y="1731715"/>
            <a:ext cx="982139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недержавних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пенсійних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1877020"/>
              </p:ext>
            </p:extLst>
          </p:nvPr>
        </p:nvGraphicFramePr>
        <p:xfrm>
          <a:off x="291028" y="2508068"/>
          <a:ext cx="8286808" cy="449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57300" y="16470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у сфері недержавного пенсійного забезпечення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93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963" y="1249427"/>
            <a:ext cx="8277355" cy="16566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Факторинг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установи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переуступленням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клієнтом-постачальником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несплачених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платежів-вимог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-фактур)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018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Факторингові і форфейтингові послуги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63463" y="3106454"/>
            <a:ext cx="1653436" cy="86429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9737" y="2906039"/>
            <a:ext cx="6626268" cy="201669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своєчасне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інкасування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боргів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скорочення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втрат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прострочення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платежу,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запобігання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появі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сумнівних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боргів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тобто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боргів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своєчасна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оплата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сумнівна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надання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допомоги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підприємствам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управлінні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кредитом,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веденні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бухгалтерського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обліку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збільшенні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їхнього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обігу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прибутковості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985" y="5132911"/>
            <a:ext cx="7634613" cy="132343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факторингу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три особи: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(банк)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кредитор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банку) </a:t>
            </a:r>
          </a:p>
          <a:p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одержав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відстроченням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платежу.</a:t>
            </a:r>
          </a:p>
        </p:txBody>
      </p:sp>
    </p:spTree>
    <p:extLst>
      <p:ext uri="{BB962C8B-B14F-4D97-AF65-F5344CB8AC3E}">
        <p14:creationId xmlns:p14="http://schemas.microsoft.com/office/powerpoint/2010/main" val="12398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23841" cy="1938368"/>
          </a:xfrm>
          <a:prstGeom prst="rect">
            <a:avLst/>
          </a:prstGeom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1857356" y="131762"/>
            <a:ext cx="7467600" cy="654032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 здійснення факторингу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928934"/>
            <a:ext cx="8572560" cy="3929066"/>
          </a:xfrm>
        </p:spPr>
        <p:txBody>
          <a:bodyPr>
            <a:normAutofit fontScale="92500" lnSpcReduction="10000"/>
          </a:bodyPr>
          <a:lstStyle/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Відвантаження</a:t>
            </a:r>
            <a:r>
              <a:rPr lang="ru-RU" dirty="0"/>
              <a:t> </a:t>
            </a:r>
            <a:r>
              <a:rPr lang="ru-RU" dirty="0" err="1"/>
              <a:t>постачальником</a:t>
            </a:r>
            <a:r>
              <a:rPr lang="ru-RU" dirty="0"/>
              <a:t> </a:t>
            </a:r>
            <a:r>
              <a:rPr lang="ru-RU" dirty="0" err="1"/>
              <a:t>покупцеві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).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/>
              <a:t>Акцепт </a:t>
            </a:r>
            <a:r>
              <a:rPr lang="ru-RU" dirty="0" err="1"/>
              <a:t>покупцем</a:t>
            </a:r>
            <a:r>
              <a:rPr lang="ru-RU" dirty="0"/>
              <a:t> </a:t>
            </a:r>
            <a:r>
              <a:rPr lang="ru-RU" dirty="0" err="1"/>
              <a:t>боргових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за </a:t>
            </a:r>
            <a:r>
              <a:rPr lang="ru-RU" dirty="0" err="1"/>
              <a:t>товари</a:t>
            </a:r>
            <a:r>
              <a:rPr lang="ru-RU" dirty="0"/>
              <a:t> (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).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Пред’явлення</a:t>
            </a:r>
            <a:r>
              <a:rPr lang="ru-RU" dirty="0"/>
              <a:t> </a:t>
            </a:r>
            <a:r>
              <a:rPr lang="ru-RU" dirty="0" err="1"/>
              <a:t>постачальником</a:t>
            </a:r>
            <a:r>
              <a:rPr lang="ru-RU" dirty="0"/>
              <a:t> </a:t>
            </a:r>
            <a:r>
              <a:rPr lang="ru-RU" dirty="0" err="1"/>
              <a:t>боргових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фактору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перевідступлення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Вивчення</a:t>
            </a:r>
            <a:r>
              <a:rPr lang="ru-RU" dirty="0"/>
              <a:t> фактором </a:t>
            </a:r>
            <a:r>
              <a:rPr lang="ru-RU" dirty="0" err="1"/>
              <a:t>кредитоспроможності</a:t>
            </a:r>
            <a:r>
              <a:rPr lang="ru-RU" dirty="0"/>
              <a:t> </a:t>
            </a:r>
            <a:r>
              <a:rPr lang="ru-RU" dirty="0" err="1"/>
              <a:t>постачальника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позитивного результату,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ним договору факторингу.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Перерахування</a:t>
            </a:r>
            <a:r>
              <a:rPr lang="ru-RU" dirty="0"/>
              <a:t> </a:t>
            </a:r>
            <a:r>
              <a:rPr lang="ru-RU" dirty="0" err="1"/>
              <a:t>постачальникові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у </a:t>
            </a:r>
            <a:r>
              <a:rPr lang="ru-RU" dirty="0" err="1"/>
              <a:t>розмірі</a:t>
            </a:r>
            <a:r>
              <a:rPr lang="ru-RU" dirty="0"/>
              <a:t> 70-90% </a:t>
            </a:r>
            <a:r>
              <a:rPr lang="ru-RU" dirty="0" err="1"/>
              <a:t>суми</a:t>
            </a:r>
            <a:r>
              <a:rPr lang="ru-RU" dirty="0"/>
              <a:t> бор </a:t>
            </a:r>
            <a:r>
              <a:rPr lang="ru-RU" dirty="0" err="1"/>
              <a:t>гових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/>
              <a:t>придбаних</a:t>
            </a:r>
            <a:r>
              <a:rPr lang="ru-RU" dirty="0"/>
              <a:t> фактором.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Виставлення</a:t>
            </a:r>
            <a:r>
              <a:rPr lang="ru-RU" dirty="0"/>
              <a:t> фактором </a:t>
            </a:r>
            <a:r>
              <a:rPr lang="ru-RU" dirty="0" err="1"/>
              <a:t>боргових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для оплати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/>
              <a:t>Оплата </a:t>
            </a:r>
            <a:r>
              <a:rPr lang="ru-RU" dirty="0" err="1"/>
              <a:t>покупцем</a:t>
            </a:r>
            <a:r>
              <a:rPr lang="ru-RU" dirty="0"/>
              <a:t> </a:t>
            </a:r>
            <a:r>
              <a:rPr lang="ru-RU" dirty="0" err="1"/>
              <a:t>виставлених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фактором </a:t>
            </a:r>
            <a:r>
              <a:rPr lang="ru-RU" dirty="0" err="1"/>
              <a:t>боргових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платежу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фактор </a:t>
            </a:r>
            <a:r>
              <a:rPr lang="ru-RU" dirty="0" err="1"/>
              <a:t>перераховує</a:t>
            </a:r>
            <a:r>
              <a:rPr lang="ru-RU" dirty="0"/>
              <a:t> поста </a:t>
            </a:r>
            <a:r>
              <a:rPr lang="ru-RU" dirty="0" err="1"/>
              <a:t>чальнику</a:t>
            </a:r>
            <a:r>
              <a:rPr lang="ru-RU" dirty="0"/>
              <a:t> </a:t>
            </a:r>
            <a:r>
              <a:rPr lang="ru-RU" dirty="0" err="1"/>
              <a:t>залишок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(30–10%) за </a:t>
            </a:r>
            <a:r>
              <a:rPr lang="ru-RU" dirty="0" err="1"/>
              <a:t>мінусом</a:t>
            </a:r>
            <a:r>
              <a:rPr lang="ru-RU" dirty="0"/>
              <a:t> плати за </a:t>
            </a:r>
            <a:r>
              <a:rPr lang="ru-RU" dirty="0" err="1"/>
              <a:t>факторингове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143108" y="928670"/>
            <a:ext cx="1714512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ПОСТАЧАЛЬНИК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72066" y="928670"/>
            <a:ext cx="1714512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ПОКУПЕЦЬ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57488" y="2285992"/>
            <a:ext cx="3143272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ФАКТОРИНГОВА КОМПАНІЯ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654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l_Inclusive_350x190-2.png"/>
          <p:cNvPicPr>
            <a:picLocks noChangeAspect="1"/>
          </p:cNvPicPr>
          <p:nvPr/>
        </p:nvPicPr>
        <p:blipFill>
          <a:blip r:embed="rId2"/>
          <a:srcRect r="13953"/>
          <a:stretch>
            <a:fillRect/>
          </a:stretch>
        </p:blipFill>
        <p:spPr>
          <a:xfrm>
            <a:off x="6072198" y="5072074"/>
            <a:ext cx="2643207" cy="17859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78" y="1736680"/>
            <a:ext cx="7886700" cy="1325563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Факторингові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операції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крім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купівлі</a:t>
            </a:r>
            <a:r>
              <a:rPr lang="ru-RU" b="1" i="1" dirty="0">
                <a:solidFill>
                  <a:srgbClr val="FF0000"/>
                </a:solidFill>
              </a:rPr>
              <a:t> права на </a:t>
            </a:r>
            <a:r>
              <a:rPr lang="ru-RU" b="1" i="1" dirty="0" err="1">
                <a:solidFill>
                  <a:srgbClr val="FF0000"/>
                </a:solidFill>
              </a:rPr>
              <a:t>вимогу</a:t>
            </a:r>
            <a:r>
              <a:rPr lang="ru-RU" b="1" i="1" dirty="0">
                <a:solidFill>
                  <a:srgbClr val="FF0000"/>
                </a:solidFill>
              </a:rPr>
              <a:t> боргу, </a:t>
            </a:r>
            <a:r>
              <a:rPr lang="ru-RU" b="1" i="1" dirty="0" err="1">
                <a:solidFill>
                  <a:srgbClr val="FF0000"/>
                </a:solidFill>
              </a:rPr>
              <a:t>включають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3062243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err="1"/>
              <a:t>кредитування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попередньої</a:t>
            </a:r>
            <a:r>
              <a:rPr lang="ru-RU" dirty="0"/>
              <a:t> оплати </a:t>
            </a:r>
            <a:r>
              <a:rPr lang="ru-RU" dirty="0" err="1"/>
              <a:t>боргових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; </a:t>
            </a:r>
          </a:p>
          <a:p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постачальника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); </a:t>
            </a:r>
          </a:p>
          <a:p>
            <a:r>
              <a:rPr lang="ru-RU" dirty="0" err="1"/>
              <a:t>інкасування</a:t>
            </a:r>
            <a:r>
              <a:rPr lang="ru-RU" dirty="0"/>
              <a:t> </a:t>
            </a:r>
            <a:r>
              <a:rPr lang="ru-RU" dirty="0" err="1"/>
              <a:t>дебіторської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 </a:t>
            </a:r>
            <a:r>
              <a:rPr lang="ru-RU" dirty="0" err="1"/>
              <a:t>постачальника</a:t>
            </a:r>
            <a:r>
              <a:rPr lang="ru-RU" dirty="0"/>
              <a:t>; </a:t>
            </a:r>
          </a:p>
          <a:p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постачальника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кредитного </a:t>
            </a:r>
            <a:r>
              <a:rPr lang="ru-RU" dirty="0" err="1"/>
              <a:t>ризику</a:t>
            </a:r>
            <a:r>
              <a:rPr lang="ru-RU" dirty="0"/>
              <a:t>. </a:t>
            </a:r>
          </a:p>
        </p:txBody>
      </p:sp>
      <p:pic>
        <p:nvPicPr>
          <p:cNvPr id="5" name="Рисунок 4" descr="buget-n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5305525"/>
            <a:ext cx="2857488" cy="15524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90181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Факторингові і форфейтингові послуги </a:t>
            </a:r>
            <a:endParaRPr lang="uk-UA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00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817" y="1512474"/>
            <a:ext cx="8202199" cy="141861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Форфейтинг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глобального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схожих з факторингом,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одноразова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перепродажу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7300" y="1647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Факторингові і форфейтингові послуги 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25260" y="2680570"/>
            <a:ext cx="4634630" cy="2304789"/>
          </a:xfrm>
          <a:prstGeom prst="up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Форфейтування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розстроченням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5-7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4922729" y="2492680"/>
            <a:ext cx="4096011" cy="3870542"/>
          </a:xfrm>
          <a:prstGeom prst="leftArrowCallout">
            <a:avLst>
              <a:gd name="adj1" fmla="val 10760"/>
              <a:gd name="adj2" fmla="val 10760"/>
              <a:gd name="adj3" fmla="val 11732"/>
              <a:gd name="adj4" fmla="val 7714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форфейтування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форфейтор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(банк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придбаває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дисконтом,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усієї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дисконту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імпортера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кредита,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Форфейтор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перепродати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588723" y="5110620"/>
            <a:ext cx="4822521" cy="160333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56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Форфейтування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звільнює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дебіторську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заборгованість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векселя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вексель.</a:t>
            </a:r>
          </a:p>
        </p:txBody>
      </p:sp>
    </p:spTree>
    <p:extLst>
      <p:ext uri="{BB962C8B-B14F-4D97-AF65-F5344CB8AC3E}">
        <p14:creationId xmlns:p14="http://schemas.microsoft.com/office/powerpoint/2010/main" val="128852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619" y="1603331"/>
            <a:ext cx="8492645" cy="4985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Форфейтування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метод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рефінансування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спрощення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балансового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коливанням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 та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форфейтору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форфейтування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форфейтингової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угоди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угоди,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імпортера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валюту кредиту, характер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платіжних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угоди, строки та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7300" y="1002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Факторингові і форфейтингові послуги </a:t>
            </a:r>
          </a:p>
        </p:txBody>
      </p:sp>
    </p:spTree>
    <p:extLst>
      <p:ext uri="{BB962C8B-B14F-4D97-AF65-F5344CB8AC3E}">
        <p14:creationId xmlns:p14="http://schemas.microsoft.com/office/powerpoint/2010/main" val="3761387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187" y="1285860"/>
            <a:ext cx="4583813" cy="3937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836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здійснення </a:t>
            </a:r>
            <a:r>
              <a:rPr lang="uk-UA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форфейтингу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4429156" cy="6143644"/>
          </a:xfrm>
        </p:spPr>
        <p:txBody>
          <a:bodyPr>
            <a:normAutofit/>
          </a:bodyPr>
          <a:lstStyle/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Експортер</a:t>
            </a:r>
            <a:r>
              <a:rPr lang="ru-RU" dirty="0"/>
              <a:t> та </a:t>
            </a:r>
            <a:r>
              <a:rPr lang="ru-RU" dirty="0" err="1"/>
              <a:t>імпортер</a:t>
            </a:r>
            <a:r>
              <a:rPr lang="ru-RU" dirty="0"/>
              <a:t> </a:t>
            </a:r>
            <a:r>
              <a:rPr lang="ru-RU" dirty="0" err="1"/>
              <a:t>домовляються</a:t>
            </a:r>
            <a:r>
              <a:rPr lang="ru-RU" dirty="0"/>
              <a:t> про поставку </a:t>
            </a:r>
            <a:r>
              <a:rPr lang="ru-RU" dirty="0" err="1"/>
              <a:t>товарів</a:t>
            </a:r>
            <a:r>
              <a:rPr lang="ru-RU" dirty="0"/>
              <a:t> та порядок </a:t>
            </a:r>
            <a:r>
              <a:rPr lang="ru-RU" dirty="0" err="1"/>
              <a:t>їх</a:t>
            </a:r>
            <a:r>
              <a:rPr lang="ru-RU" dirty="0"/>
              <a:t> оплати.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Експортер</a:t>
            </a:r>
            <a:r>
              <a:rPr lang="ru-RU" dirty="0"/>
              <a:t> </a:t>
            </a:r>
            <a:r>
              <a:rPr lang="ru-RU" dirty="0" err="1"/>
              <a:t>шукає</a:t>
            </a:r>
            <a:r>
              <a:rPr lang="ru-RU" dirty="0"/>
              <a:t> </a:t>
            </a:r>
            <a:r>
              <a:rPr lang="ru-RU" dirty="0" err="1"/>
              <a:t>форфейтера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Імпортер</a:t>
            </a:r>
            <a:r>
              <a:rPr lang="ru-RU" dirty="0"/>
              <a:t> </a:t>
            </a:r>
            <a:r>
              <a:rPr lang="ru-RU" dirty="0" err="1"/>
              <a:t>оформляє</a:t>
            </a:r>
            <a:r>
              <a:rPr lang="ru-RU" dirty="0"/>
              <a:t>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векселів</a:t>
            </a:r>
            <a:r>
              <a:rPr lang="ru-RU" dirty="0"/>
              <a:t> та </a:t>
            </a:r>
            <a:r>
              <a:rPr lang="ru-RU" dirty="0" err="1"/>
              <a:t>знаходить</a:t>
            </a:r>
            <a:r>
              <a:rPr lang="ru-RU" dirty="0"/>
              <a:t> банк,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гарантує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авалює</a:t>
            </a:r>
            <a:r>
              <a:rPr lang="ru-RU" dirty="0"/>
              <a:t>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векселі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Направлення</a:t>
            </a:r>
            <a:r>
              <a:rPr lang="ru-RU" dirty="0"/>
              <a:t> в банк </a:t>
            </a:r>
            <a:r>
              <a:rPr lang="ru-RU" dirty="0" err="1"/>
              <a:t>експортера</a:t>
            </a:r>
            <a:r>
              <a:rPr lang="ru-RU" dirty="0"/>
              <a:t> </a:t>
            </a:r>
            <a:r>
              <a:rPr lang="ru-RU" dirty="0" err="1"/>
              <a:t>гарантованих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авальованих</a:t>
            </a:r>
            <a:r>
              <a:rPr lang="ru-RU" dirty="0"/>
              <a:t> </a:t>
            </a:r>
            <a:r>
              <a:rPr lang="ru-RU" dirty="0" err="1"/>
              <a:t>векселів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/>
              <a:t>Поставка </a:t>
            </a:r>
            <a:r>
              <a:rPr lang="ru-RU" dirty="0" err="1"/>
              <a:t>товарів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Дозвіл</a:t>
            </a:r>
            <a:r>
              <a:rPr lang="ru-RU" dirty="0"/>
              <a:t> на </a:t>
            </a:r>
            <a:r>
              <a:rPr lang="ru-RU" dirty="0" err="1"/>
              <a:t>передання</a:t>
            </a:r>
            <a:r>
              <a:rPr lang="ru-RU" dirty="0"/>
              <a:t> </a:t>
            </a:r>
            <a:r>
              <a:rPr lang="ru-RU" dirty="0" err="1"/>
              <a:t>векселів</a:t>
            </a:r>
            <a:r>
              <a:rPr lang="ru-RU" dirty="0"/>
              <a:t> </a:t>
            </a:r>
            <a:r>
              <a:rPr lang="ru-RU" dirty="0" err="1"/>
              <a:t>експортеру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векселів</a:t>
            </a:r>
            <a:r>
              <a:rPr lang="ru-RU" dirty="0"/>
              <a:t> </a:t>
            </a:r>
            <a:r>
              <a:rPr lang="ru-RU" dirty="0" err="1"/>
              <a:t>експортеру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/>
              <a:t>Продаж </a:t>
            </a:r>
            <a:r>
              <a:rPr lang="ru-RU" dirty="0" err="1"/>
              <a:t>векселів</a:t>
            </a:r>
            <a:r>
              <a:rPr lang="ru-RU" dirty="0"/>
              <a:t> </a:t>
            </a:r>
            <a:r>
              <a:rPr lang="ru-RU" dirty="0" err="1"/>
              <a:t>експортером</a:t>
            </a:r>
            <a:r>
              <a:rPr lang="ru-RU" dirty="0"/>
              <a:t> </a:t>
            </a:r>
            <a:r>
              <a:rPr lang="ru-RU" dirty="0" err="1"/>
              <a:t>форфейтеру</a:t>
            </a:r>
            <a:r>
              <a:rPr lang="ru-RU" dirty="0"/>
              <a:t>. </a:t>
            </a:r>
          </a:p>
          <a:p>
            <a:pPr marL="0" indent="179388">
              <a:buClr>
                <a:srgbClr val="FF0000"/>
              </a:buClr>
              <a:buSzPct val="80000"/>
              <a:buFont typeface="+mj-lt"/>
              <a:buAutoNum type="arabicPeriod"/>
            </a:pP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проданих</a:t>
            </a:r>
            <a:r>
              <a:rPr lang="ru-RU" dirty="0"/>
              <a:t> </a:t>
            </a:r>
            <a:r>
              <a:rPr lang="ru-RU" dirty="0" err="1"/>
              <a:t>векселів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214422"/>
            <a:ext cx="1214446" cy="9286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імпортера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2214554"/>
            <a:ext cx="1643074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Банк експортера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15272" y="2214554"/>
            <a:ext cx="1428728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Імпортер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3143248"/>
            <a:ext cx="1285884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Експортер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4572008"/>
            <a:ext cx="3286148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Форфейтер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40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365127"/>
            <a:ext cx="7351568" cy="70167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Ринок ломбардних послуг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791" y="140811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Ломбард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заставу майна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ломбарду.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ломбардних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приводу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ломбардні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позичкових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471055" y="2597726"/>
            <a:ext cx="678873" cy="66501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5900" y="4368800"/>
            <a:ext cx="4178299" cy="21082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Ломбардні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кваліфікуються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фінансові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надаються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фізичним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юридичним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 особам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позичення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ломбардною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установою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 заставу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валютних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35550" y="4368800"/>
            <a:ext cx="3276600" cy="635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фінансових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послуг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ломбарду належать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308600" y="5003800"/>
            <a:ext cx="431800" cy="55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467600" y="5003800"/>
            <a:ext cx="520700" cy="66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08500" y="5562600"/>
            <a:ext cx="2070100" cy="1047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надання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фінансових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кредитів</a:t>
            </a:r>
            <a:r>
              <a:rPr lang="ru-RU" sz="1600" dirty="0">
                <a:solidFill>
                  <a:schemeClr val="tx1"/>
                </a:solidFill>
              </a:rPr>
              <a:t> за </a:t>
            </a:r>
            <a:r>
              <a:rPr lang="ru-RU" sz="1600" dirty="0" err="1">
                <a:solidFill>
                  <a:schemeClr val="tx1"/>
                </a:solidFill>
              </a:rPr>
              <a:t>рахунок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власних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коштів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683250"/>
            <a:ext cx="2222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07200" y="5823634"/>
            <a:ext cx="2133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надання</a:t>
            </a:r>
            <a:r>
              <a:rPr lang="ru-RU" sz="1600" dirty="0"/>
              <a:t> </a:t>
            </a:r>
            <a:r>
              <a:rPr lang="ru-RU" sz="1600" dirty="0" err="1"/>
              <a:t>фінансових</a:t>
            </a:r>
            <a:r>
              <a:rPr lang="ru-RU" sz="1600" dirty="0"/>
              <a:t> </a:t>
            </a:r>
            <a:r>
              <a:rPr lang="ru-RU" sz="1600" dirty="0" err="1"/>
              <a:t>кредитів</a:t>
            </a:r>
            <a:r>
              <a:rPr lang="ru-RU" sz="1600" dirty="0"/>
              <a:t> за </a:t>
            </a:r>
            <a:r>
              <a:rPr lang="ru-RU" sz="1600" dirty="0" err="1"/>
              <a:t>рахунок</a:t>
            </a:r>
            <a:r>
              <a:rPr lang="ru-RU" sz="1600" dirty="0"/>
              <a:t> </a:t>
            </a:r>
            <a:r>
              <a:rPr lang="ru-RU" sz="1600" dirty="0" err="1"/>
              <a:t>залучених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41619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Основні відмінності між факторингом та </a:t>
            </a:r>
            <a:r>
              <a:rPr lang="uk-UA" b="1" i="1" dirty="0" err="1">
                <a:solidFill>
                  <a:srgbClr val="FF0000"/>
                </a:solidFill>
              </a:rPr>
              <a:t>форфейтингом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214283" y="928670"/>
          <a:ext cx="8929717" cy="58593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12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ФАКТОРИНГ</a:t>
                      </a:r>
                      <a:endParaRPr lang="ru-RU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ФОРФЕЙТИНГ</a:t>
                      </a:r>
                      <a:endParaRPr lang="ru-RU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uk-UA" dirty="0" err="1"/>
                        <a:t>Обслугову-вання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Обороту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Окремої угоди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76">
                <a:tc>
                  <a:txBody>
                    <a:bodyPr/>
                    <a:lstStyle/>
                    <a:p>
                      <a:r>
                        <a:rPr lang="uk-UA" dirty="0"/>
                        <a:t>Об’єкт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Рахунок-фактура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Вексель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uk-UA" dirty="0"/>
                        <a:t>Строк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Короткострокове</a:t>
                      </a:r>
                      <a:r>
                        <a:rPr lang="uk-UA" baseline="0" dirty="0"/>
                        <a:t> кредитування – до 180 днів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Середньострокове кредитування – від 180 до 10 років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uk-UA" dirty="0"/>
                        <a:t>Порядок</a:t>
                      </a:r>
                      <a:r>
                        <a:rPr lang="uk-UA" baseline="0" dirty="0"/>
                        <a:t> сплати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Фактор авансує оборотний капітал кредитора у розмірі 70-90% від</a:t>
                      </a:r>
                      <a:r>
                        <a:rPr lang="uk-UA" baseline="0" dirty="0"/>
                        <a:t> суми боргу. Інші 10-30% повертаються після сплати боргу покупцем за вирахуванням комісії та відсотків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Форфейтер</a:t>
                      </a:r>
                      <a:r>
                        <a:rPr lang="uk-UA" dirty="0"/>
                        <a:t> повертає суму боргу повність за виключенням дисконту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uk-UA" dirty="0"/>
                        <a:t>Додаткові</a:t>
                      </a:r>
                      <a:r>
                        <a:rPr lang="uk-UA" baseline="0" dirty="0"/>
                        <a:t> послуги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Операція може бути доповнена елементами бухгалтерського,</a:t>
                      </a:r>
                      <a:r>
                        <a:rPr lang="uk-UA" baseline="0" dirty="0"/>
                        <a:t> інформаційного, страхового, юридичного обслуговування клієнта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Не передбачає</a:t>
                      </a:r>
                      <a:r>
                        <a:rPr lang="uk-UA" baseline="0" dirty="0"/>
                        <a:t> додаткового обслуговування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http://www.apsense.com/blog_photo/20150505/1430815022536760.jpg"/>
          <p:cNvPicPr>
            <a:picLocks noChangeAspect="1" noChangeArrowheads="1"/>
          </p:cNvPicPr>
          <p:nvPr/>
        </p:nvPicPr>
        <p:blipFill>
          <a:blip r:embed="rId2"/>
          <a:srcRect t="10998" b="9270"/>
          <a:stretch>
            <a:fillRect/>
          </a:stretch>
        </p:blipFill>
        <p:spPr bwMode="auto">
          <a:xfrm>
            <a:off x="197070" y="857232"/>
            <a:ext cx="1874600" cy="1359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71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350" y="114300"/>
            <a:ext cx="7886700" cy="9667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ломбардних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7825" y="1023142"/>
            <a:ext cx="7219950" cy="500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супутніх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ломбарду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законом, належать: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чинного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умов договору;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чинного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умов договору.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706563"/>
            <a:ext cx="112712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74913"/>
            <a:ext cx="1127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344862"/>
            <a:ext cx="1127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0" y="4051300"/>
            <a:ext cx="2679700" cy="2641600"/>
          </a:xfrm>
          <a:prstGeom prst="verticalScroll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'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єктом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ломбардної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кредитором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позичальником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3100" y="3900487"/>
            <a:ext cx="572770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ломбардних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16200" y="4298486"/>
            <a:ext cx="3556000" cy="830997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позичок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виробах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брухті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6875" y="5163284"/>
            <a:ext cx="2997200" cy="830997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57775" y="5978880"/>
            <a:ext cx="1898650" cy="830997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позичок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56425" y="5841891"/>
            <a:ext cx="2057400" cy="830997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позичок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72200" y="4332287"/>
            <a:ext cx="2971800" cy="830997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чинного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34075" y="5111835"/>
            <a:ext cx="2044700" cy="830997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обороті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1100" y="5942832"/>
            <a:ext cx="2552700" cy="738664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невикупленого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 через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ломбарду</a:t>
            </a:r>
          </a:p>
        </p:txBody>
      </p:sp>
    </p:spTree>
    <p:extLst>
      <p:ext uri="{BB962C8B-B14F-4D97-AF65-F5344CB8AC3E}">
        <p14:creationId xmlns:p14="http://schemas.microsoft.com/office/powerpoint/2010/main" val="389367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24" y="0"/>
            <a:ext cx="73517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1554480" y="1149531"/>
            <a:ext cx="6923314" cy="653143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Ломбардна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операція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складається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двох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взаємозалежних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частин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1554480" y="1818366"/>
            <a:ext cx="2521131" cy="2636067"/>
          </a:xfrm>
          <a:prstGeom prst="upArrow">
            <a:avLst>
              <a:gd name="adj1" fmla="val 75000"/>
              <a:gd name="adj2" fmla="val 3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кредитором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позичальнику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строковості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платності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23" y="1830017"/>
            <a:ext cx="3200398" cy="337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13543" y="2206600"/>
            <a:ext cx="176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частина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30" y="2715773"/>
            <a:ext cx="23447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позичальника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кредитором:         а)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позичальником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та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б)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примусу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позичальника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0629" y="4558936"/>
            <a:ext cx="3840480" cy="2062103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позичальник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ru-RU" sz="1600" b="1" dirty="0" err="1">
                <a:solidFill>
                  <a:srgbClr val="FF0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1600" b="1" dirty="0">
                <a:solidFill>
                  <a:srgbClr val="FF0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кредиту.</a:t>
            </a:r>
          </a:p>
        </p:txBody>
      </p:sp>
      <p:sp>
        <p:nvSpPr>
          <p:cNvPr id="10" name="Стрелка углом 9"/>
          <p:cNvSpPr/>
          <p:nvPr/>
        </p:nvSpPr>
        <p:spPr>
          <a:xfrm>
            <a:off x="718457" y="3504463"/>
            <a:ext cx="836023" cy="949970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6594114" y="2206600"/>
            <a:ext cx="2455294" cy="3069593"/>
          </a:xfrm>
          <a:prstGeom prst="leftArrowCallout">
            <a:avLst>
              <a:gd name="adj1" fmla="val 13222"/>
              <a:gd name="adj2" fmla="val 19656"/>
              <a:gd name="adj3" fmla="val 16451"/>
              <a:gd name="adj4" fmla="val 7770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нотаріальній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заставником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позичальником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заставоутримувачем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(кредитором). </a:t>
            </a:r>
          </a:p>
        </p:txBody>
      </p:sp>
    </p:spTree>
    <p:extLst>
      <p:ext uri="{BB962C8B-B14F-4D97-AF65-F5344CB8AC3E}">
        <p14:creationId xmlns:p14="http://schemas.microsoft.com/office/powerpoint/2010/main" val="404445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62744" y="1339466"/>
            <a:ext cx="7782416" cy="6188224"/>
          </a:xfrm>
        </p:spPr>
        <p:txBody>
          <a:bodyPr/>
          <a:lstStyle/>
          <a:p>
            <a:pPr>
              <a:buNone/>
            </a:pP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ломбарди</a:t>
            </a:r>
            <a:r>
              <a:rPr lang="ru-RU" dirty="0"/>
              <a:t> </a:t>
            </a:r>
            <a:r>
              <a:rPr lang="ru-RU" dirty="0" err="1"/>
              <a:t>обирають</a:t>
            </a:r>
            <a:r>
              <a:rPr lang="ru-RU" dirty="0"/>
              <a:t> для </a:t>
            </a:r>
            <a:r>
              <a:rPr lang="ru-RU" dirty="0" err="1"/>
              <a:t>застави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ліквідне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. В </a:t>
            </a:r>
            <a:r>
              <a:rPr lang="ru-RU" dirty="0" err="1"/>
              <a:t>обсязі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станом на 30.06.2016 року за видами </a:t>
            </a:r>
            <a:r>
              <a:rPr lang="ru-RU" dirty="0" err="1"/>
              <a:t>застави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питому вагу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заставу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та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 – 81,8% (6 417,5 млн. </a:t>
            </a:r>
            <a:r>
              <a:rPr lang="ru-RU" dirty="0" err="1"/>
              <a:t>грн</a:t>
            </a:r>
            <a:r>
              <a:rPr lang="ru-RU" dirty="0"/>
              <a:t>.). 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28662" y="2928934"/>
          <a:ext cx="7786742" cy="336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24" y="0"/>
            <a:ext cx="73517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59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276" y="898072"/>
            <a:ext cx="7384454" cy="12469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неприбуткова</a:t>
            </a:r>
            <a:r>
              <a:rPr lang="ru-RU" sz="2000" dirty="0"/>
              <a:t> </a:t>
            </a:r>
            <a:r>
              <a:rPr lang="ru-RU" sz="2000" dirty="0" err="1"/>
              <a:t>організація</a:t>
            </a:r>
            <a:r>
              <a:rPr lang="ru-RU" sz="2000" dirty="0"/>
              <a:t>, заснована </a:t>
            </a:r>
            <a:r>
              <a:rPr lang="ru-RU" sz="2000" dirty="0" err="1"/>
              <a:t>фізичними</a:t>
            </a:r>
            <a:r>
              <a:rPr lang="ru-RU" sz="2000" dirty="0"/>
              <a:t> </a:t>
            </a:r>
            <a:r>
              <a:rPr lang="ru-RU" sz="2000" dirty="0" err="1"/>
              <a:t>собами</a:t>
            </a:r>
            <a:r>
              <a:rPr lang="ru-RU" sz="2000" dirty="0"/>
              <a:t>, </a:t>
            </a:r>
            <a:r>
              <a:rPr lang="ru-RU" sz="2000" dirty="0" err="1"/>
              <a:t>професійними</a:t>
            </a:r>
            <a:r>
              <a:rPr lang="ru-RU" sz="2000" dirty="0"/>
              <a:t> </a:t>
            </a:r>
            <a:r>
              <a:rPr lang="ru-RU" sz="2000" dirty="0" err="1"/>
              <a:t>спілками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об'єднаннями</a:t>
            </a:r>
            <a:r>
              <a:rPr lang="ru-RU" sz="2000" dirty="0"/>
              <a:t> на </a:t>
            </a:r>
            <a:r>
              <a:rPr lang="ru-RU" sz="2000" dirty="0" err="1"/>
              <a:t>кооперативних</a:t>
            </a:r>
            <a:r>
              <a:rPr lang="ru-RU" sz="2000" dirty="0"/>
              <a:t> засадах з метою </a:t>
            </a:r>
            <a:r>
              <a:rPr lang="ru-RU" sz="2000" dirty="0" err="1"/>
              <a:t>задоволення</a:t>
            </a:r>
            <a:r>
              <a:rPr lang="ru-RU" sz="2000" dirty="0"/>
              <a:t> потреб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 у </a:t>
            </a:r>
            <a:r>
              <a:rPr lang="ru-RU" sz="2000" dirty="0" err="1"/>
              <a:t>взаємному</a:t>
            </a:r>
            <a:r>
              <a:rPr lang="ru-RU" sz="2000" dirty="0"/>
              <a:t> </a:t>
            </a:r>
            <a:r>
              <a:rPr lang="ru-RU" sz="2000" dirty="0" err="1"/>
              <a:t>кредитуванні</a:t>
            </a:r>
            <a:r>
              <a:rPr lang="ru-RU" sz="2000" dirty="0"/>
              <a:t> та </a:t>
            </a:r>
            <a:r>
              <a:rPr lang="ru-RU" sz="2000" dirty="0" err="1"/>
              <a:t>наданні</a:t>
            </a:r>
            <a:r>
              <a:rPr lang="ru-RU" sz="2000" dirty="0"/>
              <a:t> </a:t>
            </a:r>
            <a:r>
              <a:rPr lang="ru-RU" sz="2000" dirty="0" err="1"/>
              <a:t>фінансових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об'єднаних</a:t>
            </a:r>
            <a:r>
              <a:rPr lang="ru-RU" sz="2000" dirty="0"/>
              <a:t> </a:t>
            </a:r>
            <a:r>
              <a:rPr lang="ru-RU" sz="2000" dirty="0" err="1"/>
              <a:t>грошових</a:t>
            </a:r>
            <a:r>
              <a:rPr lang="ru-RU" sz="2000" dirty="0"/>
              <a:t> </a:t>
            </a:r>
            <a:r>
              <a:rPr lang="ru-RU" sz="2000" dirty="0" err="1"/>
              <a:t>внесків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кредитної</a:t>
            </a:r>
            <a:r>
              <a:rPr lang="ru-RU" sz="2000" dirty="0"/>
              <a:t> </a:t>
            </a:r>
            <a:r>
              <a:rPr lang="ru-RU" sz="2000" dirty="0" err="1"/>
              <a:t>спілки</a:t>
            </a:r>
            <a:r>
              <a:rPr lang="ru-RU" sz="2000" dirty="0"/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96678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кредитних спілок 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542" y="2299848"/>
            <a:ext cx="6260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принципах: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233" y="3120944"/>
            <a:ext cx="61335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добровільності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рівноправності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гласності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трелка углом вверх 7"/>
          <p:cNvSpPr/>
          <p:nvPr/>
        </p:nvSpPr>
        <p:spPr>
          <a:xfrm rot="5400000">
            <a:off x="46136" y="3192782"/>
            <a:ext cx="470435" cy="337624"/>
          </a:xfrm>
          <a:prstGeom prst="bentUpArrow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5400000">
            <a:off x="46135" y="3848851"/>
            <a:ext cx="470435" cy="337624"/>
          </a:xfrm>
          <a:prstGeom prst="bentUpArrow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60204" y="4433845"/>
            <a:ext cx="470435" cy="337624"/>
          </a:xfrm>
          <a:prstGeom prst="bentUpArrow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rot="5400000">
            <a:off x="60204" y="5011874"/>
            <a:ext cx="470435" cy="337624"/>
          </a:xfrm>
          <a:prstGeom prst="bentUpArrow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6597747" y="2299847"/>
            <a:ext cx="2315141" cy="3116057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ба­ланс,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3365500" y="4470400"/>
            <a:ext cx="3733800" cy="198120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самофінансування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від­повідальність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зо­бов'язань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членами, партнерами та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бю­джетом.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99300" y="5061416"/>
            <a:ext cx="1925430" cy="1661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33CC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>
                <a:solidFill>
                  <a:srgbClr val="FF0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 err="1">
                <a:solidFill>
                  <a:srgbClr val="FF0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b="1" dirty="0">
                <a:solidFill>
                  <a:srgbClr val="FF0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співзаснов-ником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523080"/>
            <a:ext cx="3574877" cy="1200329"/>
          </a:xfrm>
          <a:prstGeom prst="rect">
            <a:avLst/>
          </a:prstGeom>
          <a:solidFill>
            <a:srgbClr val="FF99F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укладати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 і статуту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39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41" y="94284"/>
            <a:ext cx="78882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1828800" y="1137271"/>
            <a:ext cx="6325643" cy="7511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6840" y="2312092"/>
            <a:ext cx="3239022" cy="177869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примушений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статуту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050070" y="2312092"/>
            <a:ext cx="2993721" cy="177869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пайового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внесків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00623" y="4354881"/>
            <a:ext cx="5073041" cy="2022951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про­токолами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462391" y="4425860"/>
            <a:ext cx="3293302" cy="1880991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716351" y="1711498"/>
            <a:ext cx="468445" cy="644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620022" y="1990067"/>
            <a:ext cx="583553" cy="2435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</p:cNvCxnSpPr>
          <p:nvPr/>
        </p:nvCxnSpPr>
        <p:spPr>
          <a:xfrm>
            <a:off x="4991622" y="1888434"/>
            <a:ext cx="933189" cy="2537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269278" y="1888434"/>
            <a:ext cx="281834" cy="423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31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4" y="1157606"/>
            <a:ext cx="6616881" cy="1325563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(КС) в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37706"/>
            <a:ext cx="8258204" cy="4873752"/>
          </a:xfrm>
        </p:spPr>
        <p:txBody>
          <a:bodyPr>
            <a:norm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членам;</a:t>
            </a:r>
          </a:p>
          <a:p>
            <a:pPr>
              <a:buSzPct val="80000"/>
              <a:buBlip>
                <a:blip r:embed="rId2"/>
              </a:buBlip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SzPct val="100000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право: </a:t>
            </a:r>
          </a:p>
          <a:p>
            <a:pPr>
              <a:buSzPct val="80000"/>
              <a:buBlip>
                <a:blip r:embed="rId2"/>
              </a:buBlip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КС;</a:t>
            </a:r>
          </a:p>
          <a:p>
            <a:pPr>
              <a:buSzPct val="80000"/>
              <a:buBlip>
                <a:blip r:embed="rId2"/>
              </a:buBlip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систем; </a:t>
            </a:r>
          </a:p>
          <a:p>
            <a:pPr>
              <a:buSzPct val="80000"/>
              <a:buBlip>
                <a:blip r:embed="rId2"/>
              </a:buBlip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SzPct val="80000"/>
              <a:buBlip>
                <a:blip r:embed="rId2"/>
              </a:buBlip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КС заборонена законом.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41" y="94284"/>
            <a:ext cx="78882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7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2785</Words>
  <Application>Microsoft Office PowerPoint</Application>
  <PresentationFormat>Экран (4:3)</PresentationFormat>
  <Paragraphs>282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Інші  види фінансових послуг </vt:lpstr>
      <vt:lpstr>План </vt:lpstr>
      <vt:lpstr>Ринок ломбардних послуг </vt:lpstr>
      <vt:lpstr>Ринок ломбардних послуг </vt:lpstr>
      <vt:lpstr>Презентация PowerPoint</vt:lpstr>
      <vt:lpstr>Презентация PowerPoint</vt:lpstr>
      <vt:lpstr>Діяльність кредитних спілок </vt:lpstr>
      <vt:lpstr>Презентация PowerPoint</vt:lpstr>
      <vt:lpstr>Кредитні спілки (КС) в Україні мають право надавати такі послуги:</vt:lpstr>
      <vt:lpstr>Фінансові послуги у сфері                   інноваційної діяльності </vt:lpstr>
      <vt:lpstr>Фінансові послуги у сфері                   інноваційної діяльності </vt:lpstr>
      <vt:lpstr>Послуги, що надаються суб’єктам інноваційної діяльності поділяються на:</vt:lpstr>
      <vt:lpstr>Презентация PowerPoint</vt:lpstr>
      <vt:lpstr>Послуги розрахунково - касового обслуговування </vt:lpstr>
      <vt:lpstr>Послуги розрахунково - касового обслуговування </vt:lpstr>
      <vt:lpstr>Послуги розрахунково - касового обслуговування </vt:lpstr>
      <vt:lpstr>Послуги розрахунково - касового обслуговування </vt:lpstr>
      <vt:lpstr>Послуги розрахунково - касового обслуговування </vt:lpstr>
      <vt:lpstr>Послуги у сфері недержавного пенсійного забезпечення </vt:lpstr>
      <vt:lpstr>Послуги у сфері недержавного пенсійного забезпечення </vt:lpstr>
      <vt:lpstr>Недержавне пенсійне забезпечення, як передбачено законодавством, здійснюється:</vt:lpstr>
      <vt:lpstr>Послуги у сфері недержавного пенсійного забезпечення </vt:lpstr>
      <vt:lpstr>Основні проблеми у діяльності недержавних пенсійних фондів: </vt:lpstr>
      <vt:lpstr>Факторингові і форфейтингові послуги </vt:lpstr>
      <vt:lpstr>Механізм здійснення факторингу</vt:lpstr>
      <vt:lpstr>Факторингові операції, крім купівлі права на вимогу боргу, включають:</vt:lpstr>
      <vt:lpstr>Факторингові і форфейтингові послуги </vt:lpstr>
      <vt:lpstr>Факторингові і форфейтингові послуги </vt:lpstr>
      <vt:lpstr>Схема здійснення форфейтингу</vt:lpstr>
      <vt:lpstr>Основні відмінності між факторингом та форфейтингом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Инна</cp:lastModifiedBy>
  <cp:revision>134</cp:revision>
  <dcterms:created xsi:type="dcterms:W3CDTF">2014-11-21T11:00:06Z</dcterms:created>
  <dcterms:modified xsi:type="dcterms:W3CDTF">2024-01-04T14:30:46Z</dcterms:modified>
</cp:coreProperties>
</file>