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5" Type="http://schemas.openxmlformats.org/officeDocument/2006/relationships/image" Target="../media/image2.png"/><Relationship Id="rId4" Type="http://schemas.openxmlformats.org/officeDocument/2006/relationships/hyperlink" Target="http://buklib.net/books/23002/#_ftn9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err="1">
                <a:solidFill>
                  <a:srgbClr val="C00000"/>
                </a:solidFill>
                <a:effectLst/>
                <a:latin typeface="Segoe Script" pitchFamily="34" charset="0"/>
              </a:rPr>
              <a:t>Джерела</a:t>
            </a:r>
            <a:r>
              <a:rPr lang="ru-RU" sz="3200" dirty="0">
                <a:solidFill>
                  <a:srgbClr val="C00000"/>
                </a:solidFill>
                <a:effectLst/>
                <a:latin typeface="Segoe Script" pitchFamily="34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effectLst/>
                <a:latin typeface="Segoe Script" pitchFamily="34" charset="0"/>
              </a:rPr>
              <a:t>цивільного</a:t>
            </a:r>
            <a:r>
              <a:rPr lang="ru-RU" sz="3200" dirty="0">
                <a:solidFill>
                  <a:srgbClr val="C00000"/>
                </a:solidFill>
                <a:effectLst/>
                <a:latin typeface="Segoe Script" pitchFamily="34" charset="0"/>
              </a:rPr>
              <a:t> й торгового права </a:t>
            </a:r>
            <a:r>
              <a:rPr lang="ru-RU" sz="3200" dirty="0" err="1">
                <a:solidFill>
                  <a:srgbClr val="C00000"/>
                </a:solidFill>
                <a:effectLst/>
                <a:latin typeface="Segoe Script" pitchFamily="34" charset="0"/>
              </a:rPr>
              <a:t>зарубіжних</a:t>
            </a:r>
            <a:r>
              <a:rPr lang="ru-RU" sz="3200" dirty="0">
                <a:solidFill>
                  <a:srgbClr val="C00000"/>
                </a:solidFill>
                <a:effectLst/>
                <a:latin typeface="Segoe Script" pitchFamily="34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effectLst/>
                <a:latin typeface="Segoe Script" pitchFamily="34" charset="0"/>
              </a:rPr>
              <a:t>країн</a:t>
            </a:r>
            <a:r>
              <a:rPr lang="ru-RU" sz="3200" dirty="0" smtClean="0">
                <a:solidFill>
                  <a:srgbClr val="C00000"/>
                </a:solidFill>
                <a:effectLst/>
                <a:latin typeface="Segoe Script" pitchFamily="34" charset="0"/>
              </a:rPr>
              <a:t> - </a:t>
            </a:r>
            <a:r>
              <a:rPr lang="uk-UA" sz="3200" dirty="0" smtClean="0">
                <a:solidFill>
                  <a:srgbClr val="C00000"/>
                </a:solidFill>
                <a:effectLst/>
                <a:latin typeface="Segoe Script" pitchFamily="34" charset="0"/>
              </a:rPr>
              <a:t>це</a:t>
            </a:r>
            <a:endParaRPr lang="ru-RU" sz="3200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844824"/>
            <a:ext cx="7406640" cy="4176464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офіційні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вираження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закріплення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(а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скасування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правових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норм,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регулюють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цивільні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торгові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відносини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державах.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зовнішня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форма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вираження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правових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норм,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держава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санкціонує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визнає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апріорно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обов’язковими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межах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утворюють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сукупності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цілісну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систему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9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68">
        <p:split orient="vert"/>
      </p:transition>
    </mc:Choice>
    <mc:Fallback xmlns="">
      <p:transition spd="slow" advTm="706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4345"/>
            <a:ext cx="69847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 акт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НЦК </a:t>
            </a:r>
            <a:r>
              <a:rPr lang="ru-RU" sz="2400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24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приписами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характеру (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регулює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й не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казуїстичних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деталей).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Специфічною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рисою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НЦК є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невизначених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критеріїв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«добра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совість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довіра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«на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віру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та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Через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параграфи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каучуковими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—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настільки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еластичний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судді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тлумачити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по-різному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часом у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протилежному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значенні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Кодекс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науково-логічною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обґрунтованою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суворою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чіткою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системою.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параграфи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громіздкими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самі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формулювання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норм —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надзвичай­но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складними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доступний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фахівцям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цивільного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права й практично не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зрозумілий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пересічним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громадянам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1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25">
        <p:circle/>
      </p:transition>
    </mc:Choice>
    <mc:Fallback xmlns="">
      <p:transition spd="slow" advTm="1002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770485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sz="20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важливим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законодавчим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актом є </a:t>
            </a:r>
            <a:r>
              <a:rPr lang="ru-RU" sz="20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Німецьке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торгове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уложення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Німецький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торговий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комерційний</a:t>
            </a:r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кодекс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НТК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прийнятий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1897 р.,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уведений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дію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1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1900 р.;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первісно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містив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905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параграфів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НТК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5 книг. Перша книга «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Торговий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стан (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діячі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)»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регламентує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правила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комерсантів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торгових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реєстрів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торгової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фірми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прокури й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довіреності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справ,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торгових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службовців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торгових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справ (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підприємництва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торгових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маклерів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Друга книга «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товариства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негласне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товариство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повні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командит­ні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негласні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товариства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Третя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книга «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книги»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відведена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приписам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комерсантів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додатковим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приписам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товариства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об’єднаннями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капіталів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акціонерні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командитні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акціях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обмеженою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відповідальністю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про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зареєстровані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кооперативи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кредитні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інститути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Четверта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книга «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угоди»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регулює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угод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торгових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договорів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купівля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-продаж,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комісійні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угоди,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експедиційні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складські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перевезення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залізничні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Остання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книга —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п’ята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Заморська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торгівля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2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968">
        <p:fade/>
      </p:transition>
    </mc:Choice>
    <mc:Fallback xmlns="">
      <p:transition spd="med" advTm="109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70485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цивільного</a:t>
            </a: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й торгового права </a:t>
            </a:r>
            <a:r>
              <a:rPr lang="ru-RU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Франції</a:t>
            </a:r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Франція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кодифіковане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приватне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право з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дуалістичною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системою: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діють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Цивільний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кодекси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Французький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цивільний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кодекс (1804),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«Кодексом Наполеона»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розробили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відомі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той час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французькі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юристи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Порталіс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Тронше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Маллєвіль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спиралися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римське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право,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дореволюційну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судову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практику та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опрацювали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потреб нового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Кодекс Наполеона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епохи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революційне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відіграв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надзвичайну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роль у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розробці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ствердженні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нового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цивільного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права,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слугував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взірцем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реформ права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державах;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суттєво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вплинув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цивільне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кодекс і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діє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досконалим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виразом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юридичних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товарного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виробництва</a:t>
            </a:r>
            <a:endParaRPr lang="ru-RU" sz="2400" b="0" i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3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0650">
        <p14:honeycomb/>
      </p:transition>
    </mc:Choice>
    <mc:Fallback xmlns="">
      <p:transition spd="slow" advTm="106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764704"/>
            <a:ext cx="67687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Важливим</a:t>
            </a:r>
            <a:r>
              <a:rPr lang="ru-RU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sz="24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Французький</a:t>
            </a:r>
            <a:r>
              <a:rPr lang="ru-RU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торговий</a:t>
            </a:r>
            <a:r>
              <a:rPr lang="ru-RU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кодекс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кодифікований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акт у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торгового (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комерційного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права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прийнятий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1807 р.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доповнив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ФЦК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положеннями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юридичні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комерсантів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кодекс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закріпив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французькому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дуалізм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приватного права,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поділ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цивільне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уміщував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648 статей і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складався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4-х книг: 1-ша —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торгівлю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2-га — Про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морську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торгівлю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3-тя — Про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неспроможність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судове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санацію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банкрутство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правопорушення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пов’язані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неспроможністю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4-та — Про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юрисдикцію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(правила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0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154">
        <p14:prism isContent="1" isInverted="1"/>
      </p:transition>
    </mc:Choice>
    <mc:Fallback xmlns="">
      <p:transition spd="slow" advTm="91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0387" y="260648"/>
            <a:ext cx="59584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Акти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делегованого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законодавства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(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декрети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і т.п.) є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джерелами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цивільного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й торгового права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Франції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, часом вони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вносять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зміни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до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законів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та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кодексів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.</a:t>
            </a:r>
          </a:p>
          <a:p>
            <a:pPr algn="just"/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Звичай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також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є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джерелом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цивільного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й торгового права та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застосовується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аналогічно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до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германської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цивільно-правової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підсистеми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: в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доповнення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до норм закону,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незалежно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від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закону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або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всупереч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його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7030A0"/>
                </a:solidFill>
                <a:latin typeface="Monotype Corsiva" pitchFamily="66" charset="0"/>
              </a:rPr>
              <a:t>диспозитивним</a:t>
            </a:r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 нормам.</a:t>
            </a:r>
            <a:endParaRPr lang="ru-RU" sz="3200" b="0" i="0" dirty="0">
              <a:solidFill>
                <a:srgbClr val="7030A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67731"/>
      </p:ext>
    </p:extLst>
  </p:cSld>
  <p:clrMapOvr>
    <a:masterClrMapping/>
  </p:clrMapOvr>
  <p:transition spd="slow" advTm="795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80" y="188640"/>
            <a:ext cx="6408712" cy="8474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chemeClr val="tx1"/>
                </a:solidFill>
                <a:latin typeface="Tahoma"/>
              </a:rPr>
              <a:t>У </a:t>
            </a:r>
            <a:r>
              <a:rPr lang="ru-RU" sz="2000" i="1" dirty="0" err="1">
                <a:solidFill>
                  <a:schemeClr val="tx1"/>
                </a:solidFill>
                <a:latin typeface="Tahoma"/>
              </a:rPr>
              <a:t>доктрині</a:t>
            </a:r>
            <a:r>
              <a:rPr lang="ru-RU" sz="2000" i="1" dirty="0">
                <a:solidFill>
                  <a:schemeClr val="tx1"/>
                </a:solidFill>
                <a:latin typeface="Tahoma"/>
              </a:rPr>
              <a:t> англо-</a:t>
            </a:r>
            <a:r>
              <a:rPr lang="ru-RU" sz="2000" i="1" dirty="0" err="1">
                <a:solidFill>
                  <a:schemeClr val="tx1"/>
                </a:solidFill>
                <a:latin typeface="Tahoma"/>
              </a:rPr>
              <a:t>американського</a:t>
            </a:r>
            <a:r>
              <a:rPr lang="ru-RU" sz="2000" i="1" dirty="0">
                <a:solidFill>
                  <a:schemeClr val="tx1"/>
                </a:solidFill>
                <a:latin typeface="Tahoma"/>
              </a:rPr>
              <a:t> права система </a:t>
            </a:r>
            <a:r>
              <a:rPr lang="ru-RU" sz="2000" i="1" dirty="0" err="1">
                <a:solidFill>
                  <a:schemeClr val="tx1"/>
                </a:solidFill>
                <a:latin typeface="Tahoma"/>
              </a:rPr>
              <a:t>джерел</a:t>
            </a:r>
            <a:r>
              <a:rPr lang="ru-RU" sz="2000" i="1" dirty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latin typeface="Tahoma"/>
              </a:rPr>
              <a:t>поділяється</a:t>
            </a:r>
            <a:r>
              <a:rPr lang="ru-RU" sz="2000" i="1" dirty="0" smtClean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2000" i="1" dirty="0">
                <a:solidFill>
                  <a:schemeClr val="tx1"/>
                </a:solidFill>
                <a:latin typeface="Tahoma"/>
              </a:rPr>
              <a:t>на </a:t>
            </a:r>
            <a:r>
              <a:rPr lang="ru-RU" sz="2000" i="1" dirty="0" err="1">
                <a:solidFill>
                  <a:schemeClr val="tx1"/>
                </a:solidFill>
                <a:latin typeface="Tahoma"/>
              </a:rPr>
              <a:t>дві</a:t>
            </a:r>
            <a:r>
              <a:rPr lang="ru-RU" sz="2000" i="1" dirty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ahoma"/>
              </a:rPr>
              <a:t>групи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47900" y="1467628"/>
            <a:ext cx="2592288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  <a:latin typeface="Tahoma"/>
              </a:rPr>
              <a:t>обов’язкові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36096" y="1450651"/>
            <a:ext cx="2658825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  <a:latin typeface="Tahoma"/>
              </a:rPr>
              <a:t>необов’язкові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87860" y="2636912"/>
            <a:ext cx="2952328" cy="37444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судові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прецеденти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статути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підзаконні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звичаї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custom),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торгові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law merchant),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міжнародні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угоди,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справедливість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equity),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королівські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прерогативи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royal prerogative),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канонічне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право (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canon law),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розум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reason, natural law),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приватно-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правові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угоди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36096" y="2852936"/>
            <a:ext cx="2952328" cy="15841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зарубіжних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зарубіжних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судів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судова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практика,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Obiter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dictum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dictum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істина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правда)</a:t>
            </a: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8100392" y="260648"/>
            <a:ext cx="576064" cy="1206980"/>
          </a:xfrm>
          <a:prstGeom prst="curved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1259632" y="260648"/>
            <a:ext cx="432048" cy="1190003"/>
          </a:xfrm>
          <a:prstGeom prst="curv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771800" y="2170731"/>
            <a:ext cx="432048" cy="32216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549484" y="2187708"/>
            <a:ext cx="432048" cy="32216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Звук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0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9422">
        <p14:shred/>
      </p:transition>
    </mc:Choice>
    <mc:Fallback xmlns="">
      <p:transition spd="slow" advTm="94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68407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Англійське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суттєво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французького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німецького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систем,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до романо-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германської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правової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віднайти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ознаки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чіткого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розмежування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право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публічне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приватне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право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цивільне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торгове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адміністративне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англійському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праві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і таких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відомих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для нас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термінів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юридична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особа,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непереборна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сила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англійському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праві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норма права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звичного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для континентального права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вигляду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англійському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праві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й абстрактна,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аніж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французькому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німецькому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тут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неможливі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поділ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норм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імперативні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диспозитивні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кодифікація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континентальним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типом.</a:t>
            </a:r>
          </a:p>
          <a:p>
            <a:pPr algn="just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Англійське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право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історично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мало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двоїстичну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систему, яка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зберігається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поділ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загальне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право та право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справедливості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сукупності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становлять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систему прецедентного права.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02278"/>
      </p:ext>
    </p:extLst>
  </p:cSld>
  <p:clrMapOvr>
    <a:masterClrMapping/>
  </p:clrMapOvr>
  <p:transition spd="slow" advTm="982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20688"/>
            <a:ext cx="60304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цивільних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торгових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спеціальні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закони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(1985 р.),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векселі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(1882 р.),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власність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(1925 р.), про продаж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(1980 р.)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Англійські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закони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відрізняються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казуїстичністю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детальним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описом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конкретних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життєвих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обставин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та правил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поведін­ки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суд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спірних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посилаючись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конкретної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вона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регулюється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законом,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вирішити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встановлених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прецедентним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правом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730">
        <p14:conveyor dir="l"/>
      </p:transition>
    </mc:Choice>
    <mc:Fallback xmlns="">
      <p:transition spd="slow" advTm="97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-79653"/>
            <a:ext cx="763284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Прецедентне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право в США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відіграє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провідну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роль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правовій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По-перше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Верховний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Суд США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верховні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суди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штатів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зобов’язані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слідувати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рішенням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по-друге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нижчі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суди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необмежені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розсуду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по-третє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федерального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(прецедентного) права,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загальне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право кожного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окремого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штату. Формула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федерального права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федеральні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неправомочні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систему і через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федерального закону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право штату.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вона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право одного штату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автономне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незалежне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права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штатів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У США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постулат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4"/>
              </a:rPr>
              <a:t>[9]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єдність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є фундаментальною основою права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можливі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варіанти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вводяться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законодавцями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штатів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8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479">
        <p14:flip dir="r"/>
      </p:transition>
    </mc:Choice>
    <mc:Fallback xmlns="">
      <p:transition spd="slow" advTm="84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8847"/>
            <a:ext cx="69127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Важливе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торговий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кодекс США (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ЄТК),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діє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штатах, за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винятком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Луїзіани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Вірджинії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федерального округу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Колумбія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Починаючи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1952 р.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видано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вісім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редакцій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нормативно-правового акту,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останню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здійснено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1990 р.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кодекс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11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розділів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купівля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-продаж,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оборотні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банківські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депозити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інкасові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переведення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акредитиви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комплексна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купівля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-продаж,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складські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посвідчення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коносаменти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товаророзпорядчі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інвестиційні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папери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угод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продаж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платежів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паперів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нерухомість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дата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дію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відміна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законів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дата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дію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перехідні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ЄТК. Правила ЄТК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застосовуються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угод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фізичними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юридичними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особами,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стосуються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виключно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угод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комерсантами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3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736">
        <p14:flythrough/>
      </p:transition>
    </mc:Choice>
    <mc:Fallback xmlns="">
      <p:transition spd="slow" advTm="107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47664" y="116632"/>
            <a:ext cx="5904656" cy="864096"/>
          </a:xfrm>
          <a:prstGeom prst="round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666666"/>
                </a:solidFill>
                <a:latin typeface="Tahoma"/>
              </a:rPr>
              <a:t>У </a:t>
            </a:r>
            <a:r>
              <a:rPr lang="ru-RU" b="1" dirty="0" err="1">
                <a:solidFill>
                  <a:srgbClr val="666666"/>
                </a:solidFill>
                <a:latin typeface="Tahoma"/>
              </a:rPr>
              <a:t>науковій</a:t>
            </a:r>
            <a:r>
              <a:rPr lang="ru-RU" b="1" dirty="0">
                <a:solidFill>
                  <a:srgbClr val="666666"/>
                </a:solidFill>
                <a:latin typeface="Tahoma"/>
              </a:rPr>
              <a:t> </a:t>
            </a:r>
            <a:r>
              <a:rPr lang="ru-RU" b="1" dirty="0" err="1">
                <a:solidFill>
                  <a:srgbClr val="666666"/>
                </a:solidFill>
                <a:latin typeface="Tahoma"/>
              </a:rPr>
              <a:t>юридичній</a:t>
            </a:r>
            <a:r>
              <a:rPr lang="ru-RU" b="1" dirty="0">
                <a:solidFill>
                  <a:srgbClr val="666666"/>
                </a:solidFill>
                <a:latin typeface="Tahoma"/>
              </a:rPr>
              <a:t> </a:t>
            </a:r>
            <a:r>
              <a:rPr lang="ru-RU" b="1" dirty="0" err="1">
                <a:solidFill>
                  <a:srgbClr val="666666"/>
                </a:solidFill>
                <a:latin typeface="Tahoma"/>
              </a:rPr>
              <a:t>літературі</a:t>
            </a:r>
            <a:r>
              <a:rPr lang="ru-RU" b="1" dirty="0">
                <a:solidFill>
                  <a:srgbClr val="666666"/>
                </a:solidFill>
                <a:latin typeface="Tahoma"/>
              </a:rPr>
              <a:t> </a:t>
            </a:r>
            <a:r>
              <a:rPr lang="ru-RU" b="1" dirty="0" err="1">
                <a:solidFill>
                  <a:srgbClr val="666666"/>
                </a:solidFill>
                <a:latin typeface="Tahoma"/>
              </a:rPr>
              <a:t>розрізняють</a:t>
            </a:r>
            <a:r>
              <a:rPr lang="ru-RU" b="1" dirty="0">
                <a:solidFill>
                  <a:srgbClr val="666666"/>
                </a:solidFill>
                <a:latin typeface="Tahoma"/>
              </a:rPr>
              <a:t> </a:t>
            </a:r>
            <a:r>
              <a:rPr lang="ru-RU" b="1" dirty="0" err="1">
                <a:solidFill>
                  <a:srgbClr val="666666"/>
                </a:solidFill>
                <a:latin typeface="Tahoma"/>
              </a:rPr>
              <a:t>такі</a:t>
            </a:r>
            <a:r>
              <a:rPr lang="ru-RU" b="1" dirty="0">
                <a:solidFill>
                  <a:srgbClr val="666666"/>
                </a:solidFill>
                <a:latin typeface="Tahoma"/>
              </a:rPr>
              <a:t> </a:t>
            </a:r>
            <a:r>
              <a:rPr lang="ru-RU" b="1" dirty="0" err="1">
                <a:solidFill>
                  <a:srgbClr val="666666"/>
                </a:solidFill>
                <a:latin typeface="Tahoma"/>
              </a:rPr>
              <a:t>види</a:t>
            </a:r>
            <a:r>
              <a:rPr lang="ru-RU" b="1" dirty="0">
                <a:solidFill>
                  <a:srgbClr val="666666"/>
                </a:solidFill>
                <a:latin typeface="Tahoma"/>
              </a:rPr>
              <a:t> </a:t>
            </a:r>
            <a:r>
              <a:rPr lang="ru-RU" b="1" dirty="0" err="1">
                <a:solidFill>
                  <a:srgbClr val="666666"/>
                </a:solidFill>
                <a:latin typeface="Tahoma"/>
              </a:rPr>
              <a:t>уніфікації</a:t>
            </a:r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20072" y="1340768"/>
            <a:ext cx="3024336" cy="648072"/>
          </a:xfrm>
          <a:prstGeom prst="round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універсальна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4128" y="1340768"/>
            <a:ext cx="2952328" cy="648072"/>
          </a:xfrm>
          <a:prstGeom prst="round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регіональна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1286" y="2420888"/>
            <a:ext cx="2808312" cy="40324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межах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регіону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Скандинавські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Швеція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Норвегія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Данія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Фінляндія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Ісландія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прийняли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низку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уніфікованих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законів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торгового права;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ЄС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здійснюють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заходи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уніфікації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правових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інститутів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підприємницького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права; прикладом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бути й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Конвенція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СНД про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правову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правові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відносини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цивільних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сімейних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кримінальних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справах (1993 р.</a:t>
            </a:r>
            <a:r>
              <a:rPr lang="ru-RU" dirty="0">
                <a:solidFill>
                  <a:srgbClr val="666666"/>
                </a:solidFill>
                <a:latin typeface="Tahoma"/>
              </a:rPr>
              <a:t>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28084" y="2420888"/>
            <a:ext cx="2808312" cy="32403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регіонів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всесвітньою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Женевська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вексельна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(1930 р.) і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Женевська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чекова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(1931 р.)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Женевська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Всесвітня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конвенція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авторське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право (1952 р.),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Конвенція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ООН про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міжнародні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договори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купівлі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-продажу (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Відень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1980 р.) та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>
            <a:stCxn id="2" idx="3"/>
          </p:cNvCxnSpPr>
          <p:nvPr/>
        </p:nvCxnSpPr>
        <p:spPr>
          <a:xfrm>
            <a:off x="7452320" y="548680"/>
            <a:ext cx="504056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" idx="1"/>
          </p:cNvCxnSpPr>
          <p:nvPr/>
        </p:nvCxnSpPr>
        <p:spPr>
          <a:xfrm flipH="1">
            <a:off x="1271286" y="548680"/>
            <a:ext cx="276378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956376" y="548680"/>
            <a:ext cx="0" cy="43204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271286" y="548680"/>
            <a:ext cx="0" cy="43204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низ 16"/>
          <p:cNvSpPr/>
          <p:nvPr/>
        </p:nvSpPr>
        <p:spPr>
          <a:xfrm>
            <a:off x="2339752" y="1988840"/>
            <a:ext cx="576064" cy="28803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444208" y="1997224"/>
            <a:ext cx="576064" cy="28803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Звук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2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923">
        <p:split orient="vert"/>
      </p:transition>
    </mc:Choice>
    <mc:Fallback xmlns="">
      <p:transition spd="slow" advTm="992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5846"/>
            <a:ext cx="71287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зазначалося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цивільного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торгового права США, як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прецедентного, так і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законодавчого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діє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принцип: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компетенція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взятого штату.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правом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штатів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чимало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розбіжностей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пов’язаних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законодавчими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рішеннями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результатами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тлумачення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права. Та попри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можливі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відмінності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штатів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право США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єдине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фундаментальна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єдність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обумовлена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факторами. Перш за все, як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фахівці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вона є результатом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свідомості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стану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умів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американського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юристів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Окрім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того, на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надто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суттєвих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розбіжностей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50 системами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штатів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США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вони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тяжіють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єдності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створюючи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єдине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право, яке за сферою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федеральним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правом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8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868">
        <p14:window dir="vert"/>
      </p:transition>
    </mc:Choice>
    <mc:Fallback xmlns="">
      <p:transition spd="slow" advTm="108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188640"/>
            <a:ext cx="7704856" cy="72008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err="1">
                <a:solidFill>
                  <a:srgbClr val="C00000"/>
                </a:solidFill>
                <a:latin typeface="Tahoma"/>
              </a:rPr>
              <a:t>Джерелами</a:t>
            </a:r>
            <a:r>
              <a:rPr lang="ru-RU" sz="2000" i="1" dirty="0">
                <a:solidFill>
                  <a:srgbClr val="C00000"/>
                </a:solidFill>
                <a:latin typeface="Tahoma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Tahoma"/>
              </a:rPr>
              <a:t>цивільного</a:t>
            </a:r>
            <a:r>
              <a:rPr lang="ru-RU" sz="2000" i="1" dirty="0">
                <a:solidFill>
                  <a:srgbClr val="C00000"/>
                </a:solidFill>
                <a:latin typeface="Tahoma"/>
              </a:rPr>
              <a:t> й торгового права в </a:t>
            </a:r>
            <a:r>
              <a:rPr lang="ru-RU" sz="2000" i="1" dirty="0" err="1">
                <a:solidFill>
                  <a:srgbClr val="C00000"/>
                </a:solidFill>
                <a:latin typeface="Tahoma"/>
              </a:rPr>
              <a:t>зарубіжних</a:t>
            </a:r>
            <a:r>
              <a:rPr lang="ru-RU" sz="2000" i="1" dirty="0">
                <a:solidFill>
                  <a:srgbClr val="C00000"/>
                </a:solidFill>
                <a:latin typeface="Tahoma"/>
              </a:rPr>
              <a:t> </a:t>
            </a:r>
            <a:r>
              <a:rPr lang="ru-RU" sz="2000" i="1" dirty="0" err="1">
                <a:solidFill>
                  <a:srgbClr val="C00000"/>
                </a:solidFill>
                <a:latin typeface="Tahoma"/>
              </a:rPr>
              <a:t>країнах</a:t>
            </a:r>
            <a:r>
              <a:rPr lang="ru-RU" sz="2000" i="1" dirty="0">
                <a:solidFill>
                  <a:srgbClr val="C00000"/>
                </a:solidFill>
                <a:latin typeface="Tahoma"/>
              </a:rPr>
              <a:t> є</a:t>
            </a: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3581" y="2348880"/>
            <a:ext cx="3096344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latin typeface="Monotype Corsiva" pitchFamily="66" charset="0"/>
              </a:rPr>
              <a:t>Міжнародні</a:t>
            </a: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 угоди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1749" y="1421160"/>
            <a:ext cx="3096344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latin typeface="Monotype Corsiva" pitchFamily="66" charset="0"/>
              </a:rPr>
              <a:t>Закони</a:t>
            </a:r>
            <a:endParaRPr lang="ru-RU" sz="2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3007" y="3284984"/>
            <a:ext cx="3096344" cy="115212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latin typeface="Monotype Corsiva" pitchFamily="66" charset="0"/>
              </a:rPr>
              <a:t>Адміністративні</a:t>
            </a: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Monotype Corsiva" pitchFamily="66" charset="0"/>
              </a:rPr>
              <a:t>акти</a:t>
            </a: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 нормативного характеру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0487" y="4678676"/>
            <a:ext cx="3096344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latin typeface="Monotype Corsiva" pitchFamily="66" charset="0"/>
              </a:rPr>
              <a:t>Судовий</a:t>
            </a: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 прецедент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5694637"/>
            <a:ext cx="3096344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latin typeface="Monotype Corsiva" pitchFamily="66" charset="0"/>
              </a:rPr>
              <a:t>Судова</a:t>
            </a: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 практика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25218" y="5697760"/>
            <a:ext cx="3096344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latin typeface="Monotype Corsiva" pitchFamily="66" charset="0"/>
              </a:rPr>
              <a:t>Принципи</a:t>
            </a: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 права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25218" y="4678676"/>
            <a:ext cx="3096344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latin typeface="Monotype Corsiva" pitchFamily="66" charset="0"/>
              </a:rPr>
              <a:t>Нормативні</a:t>
            </a: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 договори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69517" y="3501008"/>
            <a:ext cx="3096344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latin typeface="Monotype Corsiva" pitchFamily="66" charset="0"/>
              </a:rPr>
              <a:t>Правова</a:t>
            </a: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 (</a:t>
            </a:r>
            <a:r>
              <a:rPr lang="ru-RU" sz="2400" b="1" dirty="0" err="1">
                <a:solidFill>
                  <a:srgbClr val="0070C0"/>
                </a:solidFill>
                <a:latin typeface="Monotype Corsiva" pitchFamily="66" charset="0"/>
              </a:rPr>
              <a:t>цивільна</a:t>
            </a: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) доктрина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76119" y="2348880"/>
            <a:ext cx="3096344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latin typeface="Monotype Corsiva" pitchFamily="66" charset="0"/>
              </a:rPr>
              <a:t>Звичаєвості</a:t>
            </a:r>
            <a:endParaRPr lang="ru-RU" sz="2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69517" y="1442833"/>
            <a:ext cx="3096344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latin typeface="Monotype Corsiva" pitchFamily="66" charset="0"/>
              </a:rPr>
              <a:t>Звичай</a:t>
            </a:r>
            <a:endParaRPr lang="ru-RU" sz="2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cxnSp>
        <p:nvCxnSpPr>
          <p:cNvPr id="14" name="Прямая соединительная линия 13"/>
          <p:cNvCxnSpPr>
            <a:stCxn id="2" idx="2"/>
          </p:cNvCxnSpPr>
          <p:nvPr/>
        </p:nvCxnSpPr>
        <p:spPr>
          <a:xfrm>
            <a:off x="5040052" y="908720"/>
            <a:ext cx="0" cy="54006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644008" y="1781200"/>
            <a:ext cx="864096" cy="0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644008" y="2689029"/>
            <a:ext cx="864096" cy="0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599442" y="3841157"/>
            <a:ext cx="864096" cy="0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599442" y="5038716"/>
            <a:ext cx="864096" cy="0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608004" y="6057800"/>
            <a:ext cx="864096" cy="0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3" name="Звук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42657"/>
      </p:ext>
    </p:extLst>
  </p:cSld>
  <p:clrMapOvr>
    <a:masterClrMapping/>
  </p:clrMapOvr>
  <p:transition spd="slow" advTm="782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4558" y="499103"/>
            <a:ext cx="1944216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C00000"/>
                </a:solidFill>
                <a:latin typeface="Tahoma"/>
              </a:rPr>
              <a:t>Закони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08018" y="1595233"/>
            <a:ext cx="1944216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C00000"/>
                </a:solidFill>
                <a:latin typeface="Tahoma"/>
              </a:rPr>
              <a:t>Міжнародні</a:t>
            </a:r>
            <a:r>
              <a:rPr lang="ru-RU" dirty="0">
                <a:solidFill>
                  <a:srgbClr val="C00000"/>
                </a:solidFill>
                <a:latin typeface="Tahoma"/>
              </a:rPr>
              <a:t> угоди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624" y="2780095"/>
            <a:ext cx="1944216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ahoma"/>
              </a:rPr>
              <a:t>Адміністративні</a:t>
            </a:r>
            <a:r>
              <a:rPr lang="ru-RU" sz="1600" dirty="0">
                <a:solidFill>
                  <a:srgbClr val="C00000"/>
                </a:solidFill>
                <a:latin typeface="Tahoma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ahoma"/>
              </a:rPr>
              <a:t>акти</a:t>
            </a:r>
            <a:r>
              <a:rPr lang="ru-RU" sz="1600" dirty="0">
                <a:solidFill>
                  <a:srgbClr val="C00000"/>
                </a:solidFill>
                <a:latin typeface="Tahoma"/>
              </a:rPr>
              <a:t> нормативного характеру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53974" y="1595233"/>
            <a:ext cx="5328592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договори,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стосуються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сфери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приватного права,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інкорпоровані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національні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правові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унаслідок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стають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частиною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97444" y="296651"/>
            <a:ext cx="5328592" cy="90896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нормативно-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правові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акти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юридичної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видаються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вищими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компетентними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законодавчими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органами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конкретної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як правило, парламентом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вста­новленої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процедури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42267" y="4378096"/>
            <a:ext cx="1944216" cy="60282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C00000"/>
                </a:solidFill>
                <a:latin typeface="Tahoma"/>
              </a:rPr>
              <a:t>Судовий</a:t>
            </a:r>
            <a:r>
              <a:rPr lang="ru-RU" dirty="0">
                <a:solidFill>
                  <a:srgbClr val="C00000"/>
                </a:solidFill>
                <a:latin typeface="Tahoma"/>
              </a:rPr>
              <a:t> прецедент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7075" y="2960115"/>
            <a:ext cx="532859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нормативні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акти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видаються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урядом та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органами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в межах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компетенції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38054" y="4279329"/>
            <a:ext cx="5327701" cy="7015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винесене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в будь-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цивільній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справі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яке є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обов’язковим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судів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рівнозначної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нижчої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інстанції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розгляду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тотожних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аналогічних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справ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77574" y="5517232"/>
            <a:ext cx="1944216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C00000"/>
                </a:solidFill>
                <a:latin typeface="Tahoma"/>
              </a:rPr>
              <a:t>Судова</a:t>
            </a:r>
            <a:r>
              <a:rPr lang="ru-RU" dirty="0">
                <a:solidFill>
                  <a:srgbClr val="C00000"/>
                </a:solidFill>
                <a:latin typeface="Tahoma"/>
              </a:rPr>
              <a:t> практика</a:t>
            </a:r>
            <a:r>
              <a:rPr lang="ru-RU" dirty="0">
                <a:solidFill>
                  <a:srgbClr val="666666"/>
                </a:solidFill>
                <a:latin typeface="Tahoma"/>
              </a:rPr>
              <a:t> 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18059" y="5373216"/>
            <a:ext cx="5292855" cy="79208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нормотворчі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акти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суду,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формуються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вищих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судів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нижчими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у справах,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ідентичними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подібними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до тих, у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виносяться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рішення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970642" y="1106612"/>
            <a:ext cx="432048" cy="337609"/>
          </a:xfrm>
          <a:prstGeom prst="down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963416" y="2385117"/>
            <a:ext cx="432048" cy="337609"/>
          </a:xfrm>
          <a:prstGeom prst="down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998351" y="3971397"/>
            <a:ext cx="432048" cy="337609"/>
          </a:xfrm>
          <a:prstGeom prst="down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961064" y="5035607"/>
            <a:ext cx="432048" cy="337609"/>
          </a:xfrm>
          <a:prstGeom prst="down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stCxn id="2" idx="3"/>
          </p:cNvCxnSpPr>
          <p:nvPr/>
        </p:nvCxnSpPr>
        <p:spPr>
          <a:xfrm>
            <a:off x="3158774" y="751131"/>
            <a:ext cx="33310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200574" y="1955273"/>
            <a:ext cx="33310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158774" y="3284151"/>
            <a:ext cx="33310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200574" y="4633110"/>
            <a:ext cx="33310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144621" y="5769260"/>
            <a:ext cx="33310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" name="Звук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99461"/>
      </p:ext>
    </p:extLst>
  </p:cSld>
  <p:clrMapOvr>
    <a:masterClrMapping/>
  </p:clrMapOvr>
  <p:transition spd="slow" advTm="1067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03948" y="228836"/>
            <a:ext cx="4752528" cy="792088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набуті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суспільною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практикою в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тривалого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постійного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конкретні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правила,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суперечать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публічному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порядку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15616" y="1628800"/>
            <a:ext cx="2232248" cy="648072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C00000"/>
                </a:solidFill>
                <a:latin typeface="Tahoma"/>
              </a:rPr>
              <a:t>Звичаєвості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87996" y="2852936"/>
            <a:ext cx="2232248" cy="720080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C00000"/>
                </a:solidFill>
                <a:latin typeface="Tahoma"/>
              </a:rPr>
              <a:t>Принципи</a:t>
            </a:r>
            <a:r>
              <a:rPr lang="ru-RU" dirty="0">
                <a:solidFill>
                  <a:srgbClr val="C00000"/>
                </a:solidFill>
                <a:latin typeface="Tahoma"/>
              </a:rPr>
              <a:t> права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0680" y="4293096"/>
            <a:ext cx="2232248" cy="792088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C00000"/>
                </a:solidFill>
                <a:latin typeface="Tahoma"/>
              </a:rPr>
              <a:t>Нормативні</a:t>
            </a:r>
            <a:r>
              <a:rPr lang="ru-RU" dirty="0">
                <a:solidFill>
                  <a:srgbClr val="C00000"/>
                </a:solidFill>
                <a:latin typeface="Tahoma"/>
              </a:rPr>
              <a:t> договори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5589240"/>
            <a:ext cx="2232248" cy="792088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C00000"/>
                </a:solidFill>
                <a:latin typeface="Tahoma"/>
              </a:rPr>
              <a:t>Правова</a:t>
            </a:r>
            <a:r>
              <a:rPr lang="ru-RU" dirty="0">
                <a:solidFill>
                  <a:srgbClr val="C00000"/>
                </a:solidFill>
                <a:latin typeface="Tahoma"/>
              </a:rPr>
              <a:t> (</a:t>
            </a:r>
            <a:r>
              <a:rPr lang="ru-RU" dirty="0" err="1">
                <a:solidFill>
                  <a:srgbClr val="C00000"/>
                </a:solidFill>
                <a:latin typeface="Tahoma"/>
              </a:rPr>
              <a:t>цивільна</a:t>
            </a:r>
            <a:r>
              <a:rPr lang="ru-RU" dirty="0">
                <a:solidFill>
                  <a:srgbClr val="C00000"/>
                </a:solidFill>
                <a:latin typeface="Tahoma"/>
              </a:rPr>
              <a:t>) доктрина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44499" y="341040"/>
            <a:ext cx="1964610" cy="567680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C00000"/>
                </a:solidFill>
                <a:latin typeface="Tahoma"/>
              </a:rPr>
              <a:t>Звичай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7944" y="1196752"/>
            <a:ext cx="4752528" cy="1080120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склалися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підприємництва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постійного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однакового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діють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відомі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сторонам і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відображені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угоді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розмежувати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звичаями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75956" y="2538085"/>
            <a:ext cx="4680520" cy="792088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вихідні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керівні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покладені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в основу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цивільного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й торгового права,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відображаються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рів­ні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правосвідомості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правових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норм і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правовідносин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39952" y="3501008"/>
            <a:ext cx="4680520" cy="1569368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договори,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містять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права.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Специфічними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різновидами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договорів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зарубіжних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є,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вводяться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комерційними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організаціями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мирові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угоди та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третейські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суди,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приймаються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торговими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палатами та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інститутами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кодекси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кодекси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етики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професійних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асоціацій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3968" y="5301208"/>
            <a:ext cx="4500500" cy="1296144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поглядів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суджень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цивільно-правові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явища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. Вона є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цивільного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та торгового права в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правових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системах, у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думкам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авторитетних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вчених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права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надається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обов’язкове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мусульманське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право, </a:t>
            </a:r>
            <a:r>
              <a:rPr lang="ru-RU" sz="1400" dirty="0" err="1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англійське</a:t>
            </a:r>
            <a:r>
              <a:rPr lang="ru-RU" sz="1400" dirty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 право)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051720" y="908720"/>
            <a:ext cx="432048" cy="432048"/>
          </a:xfrm>
          <a:prstGeom prst="down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010780" y="2276872"/>
            <a:ext cx="432048" cy="432048"/>
          </a:xfrm>
          <a:prstGeom prst="down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015716" y="3705703"/>
            <a:ext cx="432048" cy="432048"/>
          </a:xfrm>
          <a:prstGeom prst="down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988096" y="5085184"/>
            <a:ext cx="432048" cy="432048"/>
          </a:xfrm>
          <a:prstGeom prst="down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>
            <a:stCxn id="7" idx="3"/>
          </p:cNvCxnSpPr>
          <p:nvPr/>
        </p:nvCxnSpPr>
        <p:spPr>
          <a:xfrm>
            <a:off x="3209109" y="624880"/>
            <a:ext cx="426787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361509" y="1940407"/>
            <a:ext cx="426787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342928" y="3068960"/>
            <a:ext cx="426787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292666" y="4704420"/>
            <a:ext cx="426787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361509" y="5986709"/>
            <a:ext cx="426787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6" name="Звук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8682"/>
      </p:ext>
    </p:extLst>
  </p:cSld>
  <p:clrMapOvr>
    <a:masterClrMapping/>
  </p:clrMapOvr>
  <p:transition spd="slow" advTm="1085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916974"/>
          </a:xfrm>
        </p:spPr>
        <p:txBody>
          <a:bodyPr>
            <a:noAutofit/>
          </a:bodyPr>
          <a:lstStyle/>
          <a:p>
            <a:pPr algn="ctr"/>
            <a:r>
              <a:rPr lang="ru-RU" sz="3600" u="sng" dirty="0" err="1">
                <a:solidFill>
                  <a:srgbClr val="0070C0"/>
                </a:solidFill>
                <a:effectLst/>
                <a:latin typeface="Segoe Print" pitchFamily="2" charset="0"/>
              </a:rPr>
              <a:t>Уніфікацією</a:t>
            </a:r>
            <a:r>
              <a:rPr lang="ru-RU" sz="3600" dirty="0">
                <a:solidFill>
                  <a:srgbClr val="0070C0"/>
                </a:solidFill>
                <a:effectLst/>
                <a:latin typeface="Segoe Print" pitchFamily="2" charset="0"/>
              </a:rPr>
              <a:t> норм </a:t>
            </a:r>
            <a:r>
              <a:rPr lang="ru-RU" sz="3600" dirty="0" err="1">
                <a:solidFill>
                  <a:srgbClr val="0070C0"/>
                </a:solidFill>
                <a:effectLst/>
                <a:latin typeface="Segoe Print" pitchFamily="2" charset="0"/>
              </a:rPr>
              <a:t>цивільного</a:t>
            </a:r>
            <a:r>
              <a:rPr lang="ru-RU" sz="3600" dirty="0">
                <a:solidFill>
                  <a:srgbClr val="0070C0"/>
                </a:solidFill>
                <a:effectLst/>
                <a:latin typeface="Segoe Print" pitchFamily="2" charset="0"/>
              </a:rPr>
              <a:t> і торгового права </a:t>
            </a:r>
            <a:r>
              <a:rPr lang="ru-RU" sz="3600" dirty="0" err="1">
                <a:solidFill>
                  <a:srgbClr val="0070C0"/>
                </a:solidFill>
                <a:effectLst/>
                <a:latin typeface="Segoe Print" pitchFamily="2" charset="0"/>
              </a:rPr>
              <a:t>зарубіжних</a:t>
            </a:r>
            <a:r>
              <a:rPr lang="ru-RU" sz="3600" dirty="0">
                <a:solidFill>
                  <a:srgbClr val="0070C0"/>
                </a:solidFill>
                <a:effectLst/>
                <a:latin typeface="Segoe Print" pitchFamily="2" charset="0"/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  <a:effectLst/>
                <a:latin typeface="Segoe Print" pitchFamily="2" charset="0"/>
              </a:rPr>
              <a:t>країн</a:t>
            </a:r>
            <a:r>
              <a:rPr lang="ru-RU" sz="3600" dirty="0" smtClean="0">
                <a:solidFill>
                  <a:srgbClr val="0070C0"/>
                </a:solidFill>
                <a:effectLst/>
                <a:latin typeface="Segoe Print" pitchFamily="2" charset="0"/>
              </a:rPr>
              <a:t> є:</a:t>
            </a:r>
            <a:endParaRPr lang="ru-RU" sz="3600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708920"/>
            <a:ext cx="7406640" cy="2016224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приведення</a:t>
            </a:r>
            <a: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норм </a:t>
            </a:r>
            <a:r>
              <a:rPr lang="ru-RU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узгодженості</a:t>
            </a:r>
            <a: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єдності</a:t>
            </a:r>
            <a: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усунення</a:t>
            </a:r>
            <a: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суперечностей</a:t>
            </a:r>
            <a:endParaRPr lang="ru-RU" sz="3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6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170">
        <p14:vortex dir="r"/>
      </p:transition>
    </mc:Choice>
    <mc:Fallback xmlns="">
      <p:transition spd="slow" advTm="71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16632"/>
            <a:ext cx="554461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Існують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уніфікації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цивільного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й торгового права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зарубіжних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країн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59632" y="1340768"/>
            <a:ext cx="2808312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Укладання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угод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конвенцій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8104" y="1309936"/>
            <a:ext cx="2520280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укладання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угод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7664" y="2708920"/>
            <a:ext cx="2448272" cy="374441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учасники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угод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зобов’язуються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правове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визначених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такій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угоді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уніфікованих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норм,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надати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нормам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юридичної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необхідна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суб’єктами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права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00731" y="2708920"/>
            <a:ext cx="2160240" cy="346842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проекту типового (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уніфікованого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модельного,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єдиного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закону,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прийняти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зацікавлені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власною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ініціативою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міжнародного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зобов’язання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7380312" y="260648"/>
            <a:ext cx="648072" cy="936104"/>
          </a:xfrm>
          <a:prstGeom prst="curved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1259632" y="260648"/>
            <a:ext cx="576064" cy="936104"/>
          </a:xfrm>
          <a:prstGeom prst="curv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411760" y="2204864"/>
            <a:ext cx="504056" cy="28803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516216" y="2220710"/>
            <a:ext cx="504056" cy="28803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Звук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2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24">
        <p14:prism isContent="1"/>
      </p:transition>
    </mc:Choice>
    <mc:Fallback xmlns="">
      <p:transition spd="slow" advTm="101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63688" y="332656"/>
            <a:ext cx="5832648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  <a:latin typeface="Tahoma"/>
              </a:rPr>
              <a:t>У </a:t>
            </a:r>
            <a:r>
              <a:rPr lang="ru-RU" i="1" dirty="0" err="1">
                <a:solidFill>
                  <a:schemeClr val="tx1"/>
                </a:solidFill>
                <a:latin typeface="Tahoma"/>
              </a:rPr>
              <a:t>доктрині</a:t>
            </a:r>
            <a:r>
              <a:rPr lang="ru-RU" i="1" dirty="0">
                <a:solidFill>
                  <a:schemeClr val="tx1"/>
                </a:solidFill>
                <a:latin typeface="Tahoma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ahoma"/>
              </a:rPr>
              <a:t>країн</a:t>
            </a:r>
            <a:r>
              <a:rPr lang="ru-RU" i="1" dirty="0">
                <a:solidFill>
                  <a:schemeClr val="tx1"/>
                </a:solidFill>
                <a:latin typeface="Tahoma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ahoma"/>
              </a:rPr>
              <a:t>континентальної</a:t>
            </a:r>
            <a:r>
              <a:rPr lang="ru-RU" i="1" dirty="0">
                <a:solidFill>
                  <a:schemeClr val="tx1"/>
                </a:solidFill>
                <a:latin typeface="Tahoma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ahoma"/>
              </a:rPr>
              <a:t>цивільно-правової</a:t>
            </a:r>
            <a:r>
              <a:rPr lang="ru-RU" i="1" dirty="0">
                <a:solidFill>
                  <a:schemeClr val="tx1"/>
                </a:solidFill>
                <a:latin typeface="Tahoma"/>
              </a:rPr>
              <a:t> </a:t>
            </a:r>
            <a:r>
              <a:rPr lang="ru-RU" i="1" dirty="0" err="1">
                <a:solidFill>
                  <a:schemeClr val="tx1"/>
                </a:solidFill>
                <a:latin typeface="Tahoma"/>
              </a:rPr>
              <a:t>сім’ї</a:t>
            </a:r>
            <a:r>
              <a:rPr lang="ru-RU" i="1" dirty="0">
                <a:solidFill>
                  <a:schemeClr val="tx1"/>
                </a:solidFill>
                <a:latin typeface="Tahoma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ahoma"/>
              </a:rPr>
              <a:t>виділяють</a:t>
            </a:r>
            <a:r>
              <a:rPr lang="ru-RU" i="1" dirty="0" smtClean="0">
                <a:solidFill>
                  <a:schemeClr val="tx1"/>
                </a:solidFill>
                <a:latin typeface="Tahoma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ahoma"/>
              </a:rPr>
              <a:t>джерела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19672" y="1556792"/>
            <a:ext cx="2520280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ahoma"/>
              </a:rPr>
              <a:t>обов’язкові</a:t>
            </a:r>
            <a:r>
              <a:rPr lang="ru-RU" dirty="0">
                <a:solidFill>
                  <a:schemeClr val="tx1"/>
                </a:solidFill>
                <a:latin typeface="Tahoma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ahoma"/>
              </a:rPr>
              <a:t>нормативні</a:t>
            </a:r>
            <a:r>
              <a:rPr lang="ru-RU" dirty="0">
                <a:solidFill>
                  <a:schemeClr val="tx1"/>
                </a:solidFill>
                <a:latin typeface="Tahoma"/>
              </a:rPr>
              <a:t>)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6056" y="1548020"/>
            <a:ext cx="2520280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ahoma"/>
              </a:rPr>
              <a:t>необов’язкові</a:t>
            </a:r>
            <a:r>
              <a:rPr lang="ru-RU" dirty="0">
                <a:solidFill>
                  <a:schemeClr val="tx1"/>
                </a:solidFill>
                <a:latin typeface="Tahoma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ahoma"/>
              </a:rPr>
              <a:t>ненормативні</a:t>
            </a:r>
            <a:r>
              <a:rPr lang="ru-RU" dirty="0">
                <a:solidFill>
                  <a:schemeClr val="tx1"/>
                </a:solidFill>
                <a:latin typeface="Tahoma"/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2780928"/>
            <a:ext cx="2376264" cy="32403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 err="1" smtClean="0">
                <a:solidFill>
                  <a:schemeClr val="tx1"/>
                </a:solidFill>
                <a:latin typeface="Tahoma"/>
              </a:rPr>
              <a:t>конституція</a:t>
            </a:r>
            <a:r>
              <a:rPr lang="ru-RU" sz="1900" dirty="0" smtClean="0">
                <a:solidFill>
                  <a:schemeClr val="tx1"/>
                </a:solidFill>
                <a:latin typeface="Tahoma"/>
              </a:rPr>
              <a:t>,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міжнародні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 угоди,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кодекси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 та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галузеві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закони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,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підзаконні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акти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,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звичаї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,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торгові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звичаї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,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загальні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принципи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 права, приватно-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правові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 угоди</a:t>
            </a: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064" y="2763238"/>
            <a:ext cx="2376264" cy="25379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 err="1">
                <a:solidFill>
                  <a:schemeClr val="tx1"/>
                </a:solidFill>
                <a:latin typeface="Tahoma"/>
              </a:rPr>
              <a:t>судовий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1900" dirty="0" smtClean="0">
                <a:solidFill>
                  <a:schemeClr val="tx1"/>
                </a:solidFill>
                <a:latin typeface="Tahoma"/>
              </a:rPr>
              <a:t>прецедент</a:t>
            </a:r>
            <a:r>
              <a:rPr lang="ru-RU" sz="1900" u="sng" dirty="0">
                <a:solidFill>
                  <a:schemeClr val="tx1"/>
                </a:solidFill>
                <a:latin typeface="Times New Roman"/>
              </a:rPr>
              <a:t>,</a:t>
            </a:r>
            <a:r>
              <a:rPr lang="ru-RU" sz="1900" dirty="0" smtClean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судову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 практику, доктрину,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закони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зарубіжних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країн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,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рішення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ahoma"/>
              </a:rPr>
              <a:t>зарубіжних</a:t>
            </a:r>
            <a:r>
              <a:rPr lang="ru-RU" sz="1900" dirty="0">
                <a:solidFill>
                  <a:schemeClr val="tx1"/>
                </a:solidFill>
                <a:latin typeface="Tahoma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ahoma"/>
              </a:rPr>
              <a:t>судів</a:t>
            </a: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771800" y="1052736"/>
            <a:ext cx="504056" cy="28803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084168" y="1061120"/>
            <a:ext cx="504056" cy="28803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699792" y="2229450"/>
            <a:ext cx="504056" cy="28803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084168" y="2229450"/>
            <a:ext cx="504056" cy="28803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Звук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05268"/>
      </p:ext>
    </p:extLst>
  </p:cSld>
  <p:clrMapOvr>
    <a:masterClrMapping/>
  </p:clrMapOvr>
  <p:transition spd="slow" advTm="816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20688"/>
            <a:ext cx="68407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цивільного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й торгового права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(ФРН)</a:t>
            </a:r>
          </a:p>
          <a:p>
            <a:pPr algn="just"/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ФРН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цивільне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кодифіковане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система приватного пра­ва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дуалістична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Німецьке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цивільне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уложення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яке в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сучасній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літературі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Німецьким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цивільним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кодексом. НЦК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прийнятий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1896 р. та вступив в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дію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1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1900 р.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Первісна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параграфів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(так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називаються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НЦК) становила 2385</a:t>
            </a:r>
            <a:endParaRPr lang="ru-RU" sz="2800" b="0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1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7">
        <p14:prism isContent="1"/>
      </p:transition>
    </mc:Choice>
    <mc:Fallback xmlns="">
      <p:transition spd="slow" advTm="79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249</TotalTime>
  <Words>2062</Words>
  <Application>Microsoft Office PowerPoint</Application>
  <PresentationFormat>Экран (4:3)</PresentationFormat>
  <Paragraphs>71</Paragraphs>
  <Slides>20</Slides>
  <Notes>0</Notes>
  <HiddenSlides>0</HiddenSlides>
  <MMClips>20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Corbel</vt:lpstr>
      <vt:lpstr>Gill Sans MT</vt:lpstr>
      <vt:lpstr>Monotype Corsiva</vt:lpstr>
      <vt:lpstr>Segoe Print</vt:lpstr>
      <vt:lpstr>Segoe Script</vt:lpstr>
      <vt:lpstr>Tahoma</vt:lpstr>
      <vt:lpstr>Times New Roman</vt:lpstr>
      <vt:lpstr>Verdana</vt:lpstr>
      <vt:lpstr>Wingdings 2</vt:lpstr>
      <vt:lpstr>Солнцестояние</vt:lpstr>
      <vt:lpstr>Джерела цивільного й торгового права зарубіжних країн - це</vt:lpstr>
      <vt:lpstr>Презентация PowerPoint</vt:lpstr>
      <vt:lpstr>Презентация PowerPoint</vt:lpstr>
      <vt:lpstr>Презентация PowerPoint</vt:lpstr>
      <vt:lpstr>Презентация PowerPoint</vt:lpstr>
      <vt:lpstr>Уніфікацією норм цивільного і торгового права зарубіжних країн є: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Джерела цивільного й торгового права зарубіжних країн - це</dc:title>
  <dc:creator>Януля</dc:creator>
  <cp:lastModifiedBy>George</cp:lastModifiedBy>
  <cp:revision>72</cp:revision>
  <dcterms:created xsi:type="dcterms:W3CDTF">2014-12-19T19:22:42Z</dcterms:created>
  <dcterms:modified xsi:type="dcterms:W3CDTF">2020-11-29T21:14:26Z</dcterms:modified>
</cp:coreProperties>
</file>