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74" r:id="rId6"/>
    <p:sldId id="280" r:id="rId7"/>
    <p:sldId id="273" r:id="rId8"/>
    <p:sldId id="279" r:id="rId9"/>
    <p:sldId id="277" r:id="rId10"/>
    <p:sldId id="278" r:id="rId11"/>
    <p:sldId id="271" r:id="rId12"/>
    <p:sldId id="272" r:id="rId13"/>
    <p:sldId id="270" r:id="rId14"/>
    <p:sldId id="269" r:id="rId15"/>
    <p:sldId id="268" r:id="rId16"/>
    <p:sldId id="260" r:id="rId17"/>
    <p:sldId id="276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FDA"/>
    <a:srgbClr val="FFFF43"/>
    <a:srgbClr val="FBD0B5"/>
    <a:srgbClr val="FF7171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2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2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6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6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0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DE75E"/>
            </a:gs>
            <a:gs pos="0">
              <a:srgbClr val="FFFF43"/>
            </a:gs>
            <a:gs pos="74000">
              <a:srgbClr val="FBD0B5"/>
            </a:gs>
            <a:gs pos="100000">
              <a:srgbClr val="FBD0B5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C5E0-AE0B-4137-9C28-D003B00C973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5C4E-B443-45B8-A7FB-AC716F92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052736"/>
            <a:ext cx="4749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ResearchGate</a:t>
            </a:r>
            <a:r>
              <a: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earchgate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3020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80809" cy="53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45224"/>
            <a:ext cx="8580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Переглянути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статті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пов'язані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сферою </a:t>
            </a:r>
            <a:r>
              <a:rPr lang="ru-RU" sz="2000" dirty="0" err="1"/>
              <a:t>вашої</a:t>
            </a:r>
            <a:r>
              <a:rPr lang="ru-RU" sz="2000" dirty="0"/>
              <a:t> </a:t>
            </a:r>
            <a:r>
              <a:rPr lang="ru-RU" sz="2000" dirty="0" err="1"/>
              <a:t>спеціалізації</a:t>
            </a:r>
            <a:r>
              <a:rPr lang="ru-RU" sz="2000" dirty="0"/>
              <a:t>, </a:t>
            </a:r>
            <a:r>
              <a:rPr lang="ru-RU" sz="2000" dirty="0" err="1"/>
              <a:t>ви</a:t>
            </a:r>
            <a:r>
              <a:rPr lang="ru-RU" sz="2000" dirty="0"/>
              <a:t> можете на </a:t>
            </a:r>
            <a:r>
              <a:rPr lang="ru-RU" sz="2000" dirty="0" err="1"/>
              <a:t>сторінці</a:t>
            </a:r>
            <a:r>
              <a:rPr lang="ru-RU" sz="2000" dirty="0"/>
              <a:t> «</a:t>
            </a:r>
            <a:r>
              <a:rPr lang="en-US" sz="2000" dirty="0"/>
              <a:t>Publications» (</a:t>
            </a:r>
            <a:r>
              <a:rPr lang="ru-RU" sz="2000" dirty="0" err="1"/>
              <a:t>знаходиться</a:t>
            </a:r>
            <a:r>
              <a:rPr lang="ru-RU" sz="2000" dirty="0"/>
              <a:t> у </a:t>
            </a:r>
            <a:r>
              <a:rPr lang="ru-RU" sz="2000" dirty="0" err="1"/>
              <a:t>верхньому</a:t>
            </a:r>
            <a:r>
              <a:rPr lang="ru-RU" sz="2000" dirty="0"/>
              <a:t> головному меню). </a:t>
            </a:r>
            <a:r>
              <a:rPr lang="ru-RU" sz="2000" dirty="0" err="1"/>
              <a:t>Поруч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знайдете</a:t>
            </a:r>
            <a:r>
              <a:rPr lang="ru-RU" sz="2000" dirty="0"/>
              <a:t> список </a:t>
            </a:r>
            <a:r>
              <a:rPr lang="ru-RU" sz="2000" dirty="0" err="1"/>
              <a:t>вакансій</a:t>
            </a:r>
            <a:r>
              <a:rPr lang="ru-RU" sz="2000" dirty="0"/>
              <a:t> і резюме, </a:t>
            </a:r>
            <a:r>
              <a:rPr lang="ru-RU" sz="2000" dirty="0" err="1"/>
              <a:t>обговорювані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в </a:t>
            </a:r>
            <a:r>
              <a:rPr lang="ru-RU" sz="2000" dirty="0" err="1"/>
              <a:t>світовому</a:t>
            </a:r>
            <a:r>
              <a:rPr lang="ru-RU" sz="2000" dirty="0"/>
              <a:t> </a:t>
            </a:r>
            <a:r>
              <a:rPr lang="ru-RU" sz="2000" dirty="0" err="1"/>
              <a:t>науковому</a:t>
            </a:r>
            <a:r>
              <a:rPr lang="ru-RU" sz="2000" dirty="0"/>
              <a:t> </a:t>
            </a:r>
            <a:r>
              <a:rPr lang="ru-RU" sz="2000" dirty="0" err="1"/>
              <a:t>співтоваристві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вихід</a:t>
            </a:r>
            <a:r>
              <a:rPr lang="ru-RU" sz="2000" dirty="0"/>
              <a:t> на </a:t>
            </a:r>
            <a:r>
              <a:rPr lang="ru-RU" sz="2000" dirty="0" err="1"/>
              <a:t>головну</a:t>
            </a:r>
            <a:r>
              <a:rPr lang="ru-RU" sz="2000" dirty="0"/>
              <a:t> </a:t>
            </a:r>
            <a:r>
              <a:rPr lang="ru-RU" sz="2000" dirty="0" err="1"/>
              <a:t>сторінку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6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qeustsandmess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4772"/>
            <a:ext cx="5743927" cy="9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8800"/>
            <a:ext cx="76485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3789040"/>
            <a:ext cx="7648574" cy="105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5169449"/>
            <a:ext cx="7648574" cy="9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8" y="129449"/>
            <a:ext cx="7033386" cy="668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3" y="295242"/>
            <a:ext cx="7319162" cy="435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473036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Вам будет предложено несколько способов добавления статьи: указать свое авторство для уже добавленных в систему статей вашими соавторами, попытаться найти другие статьи с помощью поиска, воспользоваться менеджером ссылок (для продвинутых пользователей, поскольку нужно уметь генерировать *.</a:t>
            </a:r>
            <a:r>
              <a:rPr lang="ru-RU" sz="2000" dirty="0" err="1"/>
              <a:t>xml</a:t>
            </a:r>
            <a:r>
              <a:rPr lang="ru-RU" sz="2000" dirty="0"/>
              <a:t> файлы) или добавить статью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30675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65" y="742057"/>
            <a:ext cx="6871667" cy="591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488" y="-27384"/>
            <a:ext cx="8233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Вакансії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 і резюме в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ResearchGate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1DF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23683" cy="376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429" y="4437112"/>
            <a:ext cx="8196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en-US" sz="2400" dirty="0" err="1" smtClean="0"/>
              <a:t>ResearchGate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не т</a:t>
            </a:r>
            <a:r>
              <a:rPr lang="uk-UA" sz="2400" dirty="0" err="1" smtClean="0"/>
              <a:t>ільки</a:t>
            </a:r>
            <a:r>
              <a:rPr lang="uk-UA" sz="2400" dirty="0" smtClean="0"/>
              <a:t> шукати роботу чи статті</a:t>
            </a:r>
            <a:r>
              <a:rPr lang="ru-RU" sz="2400" dirty="0" smtClean="0"/>
              <a:t>, а і </a:t>
            </a:r>
            <a:r>
              <a:rPr lang="ru-RU" sz="2400" dirty="0" err="1" smtClean="0"/>
              <a:t>обговорювати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/>
              <a:t>переглянути</a:t>
            </a:r>
            <a:r>
              <a:rPr lang="ru-RU" sz="2400" dirty="0"/>
              <a:t> список </a:t>
            </a:r>
            <a:r>
              <a:rPr lang="ru-RU" sz="2400" dirty="0" err="1"/>
              <a:t>обговорюваних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сферою </a:t>
            </a:r>
            <a:r>
              <a:rPr lang="ru-RU" sz="2400" dirty="0" err="1"/>
              <a:t>вашої</a:t>
            </a:r>
            <a:r>
              <a:rPr lang="ru-RU" sz="2400" dirty="0"/>
              <a:t> </a:t>
            </a:r>
            <a:r>
              <a:rPr lang="ru-RU" sz="2400" dirty="0" err="1"/>
              <a:t>спеціалізації</a:t>
            </a:r>
            <a:r>
              <a:rPr lang="ru-RU" sz="2400" dirty="0"/>
              <a:t>,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натиснути</a:t>
            </a:r>
            <a:r>
              <a:rPr lang="ru-RU" sz="2400" dirty="0"/>
              <a:t> «</a:t>
            </a:r>
            <a:r>
              <a:rPr lang="en-US" sz="2400" dirty="0"/>
              <a:t>QUESTIONS».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87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earchgate_manual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62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6003" y="2348880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1DFDA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4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План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err="1">
                <a:solidFill>
                  <a:srgbClr val="7030A0"/>
                </a:solidFill>
              </a:rPr>
              <a:t>ResearchGate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– щ</a:t>
            </a:r>
            <a:r>
              <a:rPr lang="uk-UA" sz="2800" dirty="0" smtClean="0">
                <a:solidFill>
                  <a:srgbClr val="7030A0"/>
                </a:solidFill>
              </a:rPr>
              <a:t>о </a:t>
            </a:r>
            <a:r>
              <a:rPr lang="uk-UA" sz="2800" dirty="0">
                <a:solidFill>
                  <a:srgbClr val="7030A0"/>
                </a:solidFill>
              </a:rPr>
              <a:t>це?</a:t>
            </a:r>
            <a:endParaRPr lang="ru-RU" sz="2800" dirty="0">
              <a:solidFill>
                <a:srgbClr val="7030A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800" dirty="0">
                <a:solidFill>
                  <a:srgbClr val="7030A0"/>
                </a:solidFill>
              </a:rPr>
              <a:t>Чим може нам допомогти?</a:t>
            </a:r>
            <a:endParaRPr lang="ru-RU" sz="2800" dirty="0">
              <a:solidFill>
                <a:srgbClr val="7030A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800" dirty="0">
                <a:solidFill>
                  <a:srgbClr val="7030A0"/>
                </a:solidFill>
              </a:rPr>
              <a:t>Як користуватись?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741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ResearchGate</a:t>
            </a:r>
            <a:r>
              <a:rPr lang="en-US" sz="2400" dirty="0"/>
              <a:t> (</a:t>
            </a:r>
            <a:r>
              <a:rPr lang="ru-RU" sz="2400" dirty="0" err="1"/>
              <a:t>дослідницька</a:t>
            </a:r>
            <a:r>
              <a:rPr lang="ru-RU" sz="2400" dirty="0"/>
              <a:t> брама) – </a:t>
            </a:r>
            <a:r>
              <a:rPr lang="ru-RU" sz="2400" dirty="0" err="1"/>
              <a:t>науковий</a:t>
            </a:r>
            <a:r>
              <a:rPr lang="ru-RU" sz="2400" dirty="0"/>
              <a:t> портал та </a:t>
            </a:r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smtClean="0"/>
              <a:t>мережа,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вченими</a:t>
            </a:r>
            <a:r>
              <a:rPr lang="ru-RU" sz="2400" dirty="0"/>
              <a:t> з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дисциплін</a:t>
            </a:r>
            <a:r>
              <a:rPr lang="ru-RU" sz="2400" dirty="0"/>
              <a:t>. </a:t>
            </a:r>
            <a:r>
              <a:rPr lang="en-US" sz="2400" dirty="0" err="1"/>
              <a:t>ResearchGate</a:t>
            </a:r>
            <a:r>
              <a:rPr lang="en-US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веб-</a:t>
            </a:r>
            <a:r>
              <a:rPr lang="ru-RU" sz="2400" dirty="0" err="1"/>
              <a:t>застосунки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семантичний</a:t>
            </a:r>
            <a:r>
              <a:rPr lang="ru-RU" sz="2400" dirty="0"/>
              <a:t> </a:t>
            </a:r>
            <a:r>
              <a:rPr lang="ru-RU" sz="2400" dirty="0" err="1"/>
              <a:t>пошук</a:t>
            </a:r>
            <a:r>
              <a:rPr lang="ru-RU" sz="2400" dirty="0"/>
              <a:t> (</a:t>
            </a:r>
            <a:r>
              <a:rPr lang="ru-RU" sz="2400" dirty="0" err="1"/>
              <a:t>пошук</a:t>
            </a:r>
            <a:r>
              <a:rPr lang="ru-RU" sz="2400" dirty="0"/>
              <a:t> по резюме</a:t>
            </a:r>
            <a:r>
              <a:rPr lang="ru-RU" sz="2400" dirty="0" smtClean="0"/>
              <a:t>), </a:t>
            </a:r>
            <a:r>
              <a:rPr lang="ru-RU" sz="2400" dirty="0" err="1"/>
              <a:t>обмін</a:t>
            </a:r>
            <a:r>
              <a:rPr lang="ru-RU" sz="2400" dirty="0"/>
              <a:t> файлами, </a:t>
            </a:r>
            <a:r>
              <a:rPr lang="ru-RU" sz="2400" dirty="0" err="1"/>
              <a:t>спільне</a:t>
            </a:r>
            <a:r>
              <a:rPr lang="ru-RU" sz="2400" dirty="0"/>
              <a:t> </a:t>
            </a:r>
            <a:r>
              <a:rPr lang="ru-RU" sz="2400" dirty="0" err="1"/>
              <a:t>користування</a:t>
            </a:r>
            <a:r>
              <a:rPr lang="ru-RU" sz="2400" dirty="0"/>
              <a:t> базою </a:t>
            </a:r>
            <a:r>
              <a:rPr lang="ru-RU" sz="2400" dirty="0" err="1"/>
              <a:t>публікацій</a:t>
            </a:r>
            <a:r>
              <a:rPr lang="ru-RU" sz="2400" dirty="0"/>
              <a:t>, </a:t>
            </a:r>
            <a:r>
              <a:rPr lang="ru-RU" sz="2400" dirty="0" err="1"/>
              <a:t>форуми</a:t>
            </a:r>
            <a:r>
              <a:rPr lang="ru-RU" sz="2400" dirty="0"/>
              <a:t>, </a:t>
            </a:r>
            <a:r>
              <a:rPr lang="ru-RU" sz="2400" dirty="0" err="1"/>
              <a:t>методологічні</a:t>
            </a:r>
            <a:r>
              <a:rPr lang="ru-RU" sz="2400" dirty="0"/>
              <a:t> </a:t>
            </a:r>
            <a:r>
              <a:rPr lang="ru-RU" sz="2400" dirty="0" err="1"/>
              <a:t>дискусії</a:t>
            </a:r>
            <a:r>
              <a:rPr lang="ru-RU" sz="2400" dirty="0"/>
              <a:t>,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Члени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персональний</a:t>
            </a:r>
            <a:r>
              <a:rPr lang="ru-RU" sz="2400" dirty="0"/>
              <a:t> блог у межах </a:t>
            </a:r>
            <a:r>
              <a:rPr lang="ru-RU" sz="2400" dirty="0" err="1"/>
              <a:t>мережі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ÐÐ°ÑÑÐ¸Ð½ÐºÐ¸ Ð¿Ð¾ Ð·Ð°Ð¿ÑÐ¾ÑÑ ÑÐµÑÐµÑÑ Ð³ÐµÐ¹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" y="443711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07" y="4437112"/>
            <a:ext cx="550333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6182" y="116632"/>
            <a:ext cx="6911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ResearchGate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 –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що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це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9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5593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 </a:t>
            </a:r>
            <a:r>
              <a:rPr lang="ru-RU" sz="2400" dirty="0" err="1"/>
              <a:t>травня</a:t>
            </a:r>
            <a:r>
              <a:rPr lang="ru-RU" sz="2400" dirty="0"/>
              <a:t> 2011, </a:t>
            </a:r>
            <a:r>
              <a:rPr lang="en-US" sz="2400" dirty="0" err="1"/>
              <a:t>ResearchGate</a:t>
            </a:r>
            <a:r>
              <a:rPr lang="en-US" sz="2400" dirty="0"/>
              <a:t> </a:t>
            </a:r>
            <a:r>
              <a:rPr lang="ru-RU" sz="2400" dirty="0" err="1"/>
              <a:t>зібрала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1,400,000 </a:t>
            </a:r>
            <a:r>
              <a:rPr lang="ru-RU" sz="2400" dirty="0" err="1" smtClean="0"/>
              <a:t>науковців</a:t>
            </a:r>
            <a:r>
              <a:rPr lang="ru-RU" sz="2400" dirty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/>
              <a:t>192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 Станом </a:t>
            </a:r>
            <a:r>
              <a:rPr lang="ru-RU" sz="2400" dirty="0"/>
              <a:t>на 2016 </a:t>
            </a:r>
            <a:r>
              <a:rPr lang="ru-RU" sz="2400" dirty="0" err="1"/>
              <a:t>рік</a:t>
            </a:r>
            <a:r>
              <a:rPr lang="ru-RU" sz="2400" dirty="0"/>
              <a:t> </a:t>
            </a:r>
            <a:r>
              <a:rPr lang="en-US" sz="2400" dirty="0" err="1"/>
              <a:t>ResearchGate</a:t>
            </a:r>
            <a:r>
              <a:rPr lang="en-US" sz="2400" dirty="0"/>
              <a:t> </a:t>
            </a:r>
            <a:r>
              <a:rPr lang="ru-RU" sz="2400" dirty="0" smtClean="0"/>
              <a:t>мала </a:t>
            </a:r>
            <a:r>
              <a:rPr lang="ru-RU" sz="2400" dirty="0" err="1"/>
              <a:t>понад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11 млн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користувачів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uk-UA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, </a:t>
            </a:r>
            <a:r>
              <a:rPr lang="en-US" sz="2400" dirty="0" err="1"/>
              <a:t>ResearchGate</a:t>
            </a:r>
            <a:r>
              <a:rPr lang="en-US" sz="2400" dirty="0"/>
              <a:t> </a:t>
            </a:r>
            <a:r>
              <a:rPr lang="ru-RU" sz="2400" dirty="0" err="1"/>
              <a:t>розвинув</a:t>
            </a:r>
            <a:r>
              <a:rPr lang="ru-RU" sz="2400" dirty="0"/>
              <a:t> </a:t>
            </a:r>
            <a:r>
              <a:rPr lang="ru-RU" sz="2400" dirty="0" err="1"/>
              <a:t>семантичний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пошуковий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механізм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пошук</a:t>
            </a:r>
            <a:r>
              <a:rPr lang="ru-RU" sz="2400" dirty="0"/>
              <a:t> по </a:t>
            </a:r>
            <a:r>
              <a:rPr lang="ru-RU" sz="2400" dirty="0" err="1"/>
              <a:t>внутрішніх</a:t>
            </a:r>
            <a:r>
              <a:rPr lang="ru-RU" sz="2400" dirty="0"/>
              <a:t> ресурсах і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базах </a:t>
            </a:r>
            <a:r>
              <a:rPr lang="ru-RU" sz="2400" dirty="0" err="1"/>
              <a:t>даних</a:t>
            </a:r>
            <a:r>
              <a:rPr lang="ru-RU" sz="2400" dirty="0"/>
              <a:t>, таких як </a:t>
            </a:r>
            <a:r>
              <a:rPr lang="en-US" sz="2400" dirty="0"/>
              <a:t>PubMed, </a:t>
            </a:r>
            <a:r>
              <a:rPr lang="en-US" sz="2400" dirty="0" err="1"/>
              <a:t>CiteSeer</a:t>
            </a:r>
            <a:r>
              <a:rPr lang="en-US" sz="2400" dirty="0"/>
              <a:t>, </a:t>
            </a:r>
            <a:r>
              <a:rPr lang="en-US" sz="2400" dirty="0" err="1"/>
              <a:t>arXiv</a:t>
            </a:r>
            <a:r>
              <a:rPr lang="en-US" sz="2400" dirty="0"/>
              <a:t>, </a:t>
            </a:r>
            <a:r>
              <a:rPr lang="ru-RU" sz="2400" dirty="0" err="1"/>
              <a:t>Бібліотеку</a:t>
            </a:r>
            <a:r>
              <a:rPr lang="ru-RU" sz="2400" dirty="0"/>
              <a:t> </a:t>
            </a:r>
            <a:r>
              <a:rPr lang="en-US" sz="2400" dirty="0"/>
              <a:t>NASA </a:t>
            </a:r>
            <a:r>
              <a:rPr lang="ru-RU" sz="2400" dirty="0" err="1"/>
              <a:t>тощо</a:t>
            </a:r>
            <a:r>
              <a:rPr lang="ru-RU" sz="2400" dirty="0"/>
              <a:t>, для </a:t>
            </a:r>
            <a:r>
              <a:rPr lang="ru-RU" sz="2400" dirty="0" err="1"/>
              <a:t>знаходження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статей. </a:t>
            </a:r>
            <a:r>
              <a:rPr lang="ru-RU" sz="2400" dirty="0" err="1"/>
              <a:t>Розроблено</a:t>
            </a:r>
            <a:r>
              <a:rPr lang="ru-RU" sz="2400" dirty="0"/>
              <a:t> </a:t>
            </a:r>
            <a:r>
              <a:rPr lang="ru-RU" sz="2400" dirty="0" err="1"/>
              <a:t>пошуковий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для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більшої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в </a:t>
            </a:r>
            <a:r>
              <a:rPr lang="ru-RU" sz="2400" dirty="0" err="1"/>
              <a:t>стандартних</a:t>
            </a:r>
            <a:r>
              <a:rPr lang="ru-RU" sz="2400" dirty="0"/>
              <a:t> </a:t>
            </a:r>
            <a:r>
              <a:rPr lang="ru-RU" sz="2400" dirty="0" err="1"/>
              <a:t>пошуках</a:t>
            </a:r>
            <a:r>
              <a:rPr lang="ru-RU" sz="2400" dirty="0"/>
              <a:t> за </a:t>
            </a:r>
            <a:r>
              <a:rPr lang="ru-RU" sz="2400" dirty="0" err="1"/>
              <a:t>ключовими</a:t>
            </a:r>
            <a:r>
              <a:rPr lang="ru-RU" sz="2400" dirty="0"/>
              <a:t> словами, </a:t>
            </a:r>
            <a:r>
              <a:rPr lang="ru-RU" sz="2400" dirty="0" err="1"/>
              <a:t>який</a:t>
            </a:r>
            <a:r>
              <a:rPr lang="ru-RU" sz="2400" dirty="0"/>
              <a:t> дозволить </a:t>
            </a:r>
            <a:r>
              <a:rPr lang="ru-RU" sz="2400" dirty="0" err="1"/>
              <a:t>аналізувати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резюме статей.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більша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термінів</a:t>
            </a:r>
            <a:r>
              <a:rPr lang="ru-RU" sz="2400" dirty="0"/>
              <a:t> дозволить </a:t>
            </a:r>
            <a:r>
              <a:rPr lang="ru-RU" sz="2400" dirty="0" err="1"/>
              <a:t>отримувати</a:t>
            </a:r>
            <a:r>
              <a:rPr lang="ru-RU" sz="2400" dirty="0"/>
              <a:t> </a:t>
            </a:r>
            <a:r>
              <a:rPr lang="ru-RU" sz="2400" dirty="0" err="1"/>
              <a:t>точніші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0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Такий</a:t>
            </a:r>
            <a:r>
              <a:rPr lang="ru-RU" sz="2400" dirty="0"/>
              <a:t> же тип </a:t>
            </a:r>
            <a:r>
              <a:rPr lang="ru-RU" sz="2400" dirty="0" err="1"/>
              <a:t>семантичної</a:t>
            </a:r>
            <a:r>
              <a:rPr lang="ru-RU" sz="2400" dirty="0"/>
              <a:t> </a:t>
            </a:r>
            <a:r>
              <a:rPr lang="ru-RU" sz="2400" dirty="0" err="1"/>
              <a:t>відповідності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платформою </a:t>
            </a:r>
            <a:r>
              <a:rPr lang="ru-RU" sz="2400" dirty="0" err="1"/>
              <a:t>також</a:t>
            </a:r>
            <a:r>
              <a:rPr lang="ru-RU" sz="2400" dirty="0"/>
              <a:t> і для </a:t>
            </a:r>
            <a:r>
              <a:rPr lang="ru-RU" sz="2400" dirty="0" err="1"/>
              <a:t>налагодження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членами </a:t>
            </a:r>
            <a:r>
              <a:rPr lang="ru-RU" sz="2400" dirty="0" err="1"/>
              <a:t>мережі</a:t>
            </a:r>
            <a:r>
              <a:rPr lang="ru-RU" sz="2400" dirty="0"/>
              <a:t>. Шляхом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наданої</a:t>
            </a:r>
            <a:r>
              <a:rPr lang="ru-RU" sz="2400" dirty="0"/>
              <a:t> </a:t>
            </a:r>
            <a:r>
              <a:rPr lang="ru-RU" sz="2400" dirty="0" err="1"/>
              <a:t>користувачем</a:t>
            </a:r>
            <a:r>
              <a:rPr lang="ru-RU" sz="2400" dirty="0"/>
              <a:t> на </a:t>
            </a:r>
            <a:r>
              <a:rPr lang="ru-RU" sz="2400" dirty="0" err="1"/>
              <a:t>його</a:t>
            </a:r>
            <a:r>
              <a:rPr lang="ru-RU" sz="2400" dirty="0"/>
              <a:t> 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) </a:t>
            </a:r>
            <a:r>
              <a:rPr lang="ru-RU" sz="2400" dirty="0" err="1"/>
              <a:t>профайлі</a:t>
            </a:r>
            <a:r>
              <a:rPr lang="ru-RU" sz="2400" dirty="0"/>
              <a:t>, платформа </a:t>
            </a:r>
            <a:r>
              <a:rPr lang="ru-RU" sz="2400" dirty="0" err="1"/>
              <a:t>пропонуватиме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та </a:t>
            </a:r>
            <a:r>
              <a:rPr lang="ru-RU" sz="2400" dirty="0" err="1"/>
              <a:t>літературу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можливими</a:t>
            </a:r>
            <a:r>
              <a:rPr lang="ru-RU" sz="2400" dirty="0"/>
              <a:t> </a:t>
            </a:r>
            <a:r>
              <a:rPr lang="ru-RU" sz="2400" dirty="0" err="1"/>
              <a:t>науковими</a:t>
            </a:r>
            <a:r>
              <a:rPr lang="ru-RU" sz="2400" dirty="0"/>
              <a:t> </a:t>
            </a:r>
            <a:r>
              <a:rPr lang="ru-RU" sz="2400" dirty="0" err="1"/>
              <a:t>інтересами</a:t>
            </a:r>
            <a:r>
              <a:rPr lang="ru-RU" sz="2400" dirty="0"/>
              <a:t> </a:t>
            </a:r>
            <a:r>
              <a:rPr lang="ru-RU" sz="2400" dirty="0" err="1" smtClean="0"/>
              <a:t>користувача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Загалом</a:t>
            </a:r>
            <a:r>
              <a:rPr lang="ru-RU" sz="2400" dirty="0" smtClean="0"/>
              <a:t> </a:t>
            </a:r>
            <a:r>
              <a:rPr lang="ru-RU" sz="2400" dirty="0"/>
              <a:t>в межах </a:t>
            </a:r>
            <a:r>
              <a:rPr lang="en-US" sz="2400" dirty="0" err="1"/>
              <a:t>ResearchGate</a:t>
            </a:r>
            <a:r>
              <a:rPr lang="en-US" sz="2400" dirty="0"/>
              <a:t> </a:t>
            </a:r>
            <a:r>
              <a:rPr lang="ru-RU" sz="2400" dirty="0"/>
              <a:t>створено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1100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. Вони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i="1" dirty="0" err="1">
                <a:solidFill>
                  <a:srgbClr val="0070C0"/>
                </a:solidFill>
              </a:rPr>
              <a:t>відкритими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користувачів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створюватися</a:t>
            </a:r>
            <a:r>
              <a:rPr lang="ru-RU" sz="2400" dirty="0"/>
              <a:t> як </a:t>
            </a:r>
            <a:r>
              <a:rPr lang="ru-RU" sz="2400" i="1" dirty="0" err="1">
                <a:solidFill>
                  <a:srgbClr val="0070C0"/>
                </a:solidFill>
              </a:rPr>
              <a:t>приватні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/>
              <a:t>групи</a:t>
            </a:r>
            <a:r>
              <a:rPr lang="ru-RU" sz="2400" dirty="0"/>
              <a:t>; </a:t>
            </a:r>
            <a:r>
              <a:rPr lang="ru-RU" sz="2400" dirty="0" err="1"/>
              <a:t>кожен</a:t>
            </a:r>
            <a:r>
              <a:rPr lang="ru-RU" sz="2400" dirty="0"/>
              <a:t> член </a:t>
            </a:r>
            <a:r>
              <a:rPr lang="ru-RU" sz="2400" dirty="0" err="1"/>
              <a:t>мережі</a:t>
            </a:r>
            <a:r>
              <a:rPr lang="ru-RU" sz="2400" dirty="0"/>
              <a:t> у будь-</a:t>
            </a:r>
            <a:r>
              <a:rPr lang="ru-RU" sz="2400" dirty="0" err="1"/>
              <a:t>який</a:t>
            </a:r>
            <a:r>
              <a:rPr lang="ru-RU" sz="2400" dirty="0"/>
              <a:t> час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.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програмні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;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обміну</a:t>
            </a:r>
            <a:r>
              <a:rPr lang="ru-RU" sz="2400" dirty="0"/>
              <a:t> файлами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користувачам</a:t>
            </a:r>
            <a:r>
              <a:rPr lang="ru-RU" sz="2400" dirty="0"/>
              <a:t> </a:t>
            </a:r>
            <a:r>
              <a:rPr lang="ru-RU" sz="2400" dirty="0" err="1"/>
              <a:t>співпрацювати</a:t>
            </a:r>
            <a:r>
              <a:rPr lang="ru-RU" sz="2400" dirty="0"/>
              <a:t> з </a:t>
            </a:r>
            <a:r>
              <a:rPr lang="ru-RU" sz="2400" dirty="0" err="1"/>
              <a:t>колегами</a:t>
            </a:r>
            <a:r>
              <a:rPr lang="ru-RU" sz="2400" dirty="0"/>
              <a:t> у </a:t>
            </a:r>
            <a:r>
              <a:rPr lang="ru-RU" sz="2400" dirty="0" err="1"/>
              <a:t>написанні</a:t>
            </a:r>
            <a:r>
              <a:rPr lang="ru-RU" sz="2400" dirty="0"/>
              <a:t> і </a:t>
            </a:r>
            <a:r>
              <a:rPr lang="ru-RU" sz="2400" dirty="0" err="1"/>
              <a:t>опублікуванні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.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 </a:t>
            </a:r>
            <a:r>
              <a:rPr lang="ru-RU" sz="2400" dirty="0" err="1"/>
              <a:t>планувальник</a:t>
            </a:r>
            <a:r>
              <a:rPr lang="ru-RU" sz="2400" dirty="0"/>
              <a:t> </a:t>
            </a:r>
            <a:r>
              <a:rPr lang="ru-RU" sz="2400" dirty="0" err="1"/>
              <a:t>зустрічей</a:t>
            </a:r>
            <a:r>
              <a:rPr lang="ru-RU" sz="2400" dirty="0"/>
              <a:t> та </a:t>
            </a:r>
            <a:r>
              <a:rPr lang="ru-RU" sz="2400" dirty="0" err="1"/>
              <a:t>опитувальні</a:t>
            </a:r>
            <a:r>
              <a:rPr lang="ru-RU" sz="2400" dirty="0"/>
              <a:t> </a:t>
            </a:r>
            <a:r>
              <a:rPr lang="ru-RU" sz="2400" dirty="0" err="1" smtClean="0"/>
              <a:t>опції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66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593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у вас </a:t>
            </a:r>
            <a:r>
              <a:rPr lang="ru-RU" sz="2400" dirty="0" err="1"/>
              <a:t>з'явиться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:</a:t>
            </a:r>
          </a:p>
          <a:p>
            <a:pPr algn="just"/>
            <a:endParaRPr lang="ru-RU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пошук</a:t>
            </a:r>
            <a:r>
              <a:rPr lang="ru-RU" sz="2400" dirty="0"/>
              <a:t> і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копіювання</a:t>
            </a:r>
            <a:r>
              <a:rPr lang="ru-RU" sz="2400" dirty="0"/>
              <a:t> </a:t>
            </a:r>
            <a:r>
              <a:rPr lang="ru-RU" sz="2400" dirty="0" err="1"/>
              <a:t>повних</a:t>
            </a:r>
            <a:r>
              <a:rPr lang="ru-RU" sz="2400" dirty="0"/>
              <a:t> </a:t>
            </a:r>
            <a:r>
              <a:rPr lang="ru-RU" sz="2400" dirty="0" err="1"/>
              <a:t>текстів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десятків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статей;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/>
              <a:t>входити</a:t>
            </a:r>
            <a:r>
              <a:rPr lang="ru-RU" sz="2400" dirty="0"/>
              <a:t> в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дослідницькі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/>
              <a:t>мати</a:t>
            </a:r>
            <a:r>
              <a:rPr lang="ru-RU" sz="2400" dirty="0"/>
              <a:t> доступ до </a:t>
            </a:r>
            <a:r>
              <a:rPr lang="ru-RU" sz="2400" dirty="0" err="1"/>
              <a:t>бази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вакансій</a:t>
            </a:r>
            <a:r>
              <a:rPr lang="ru-RU" sz="2400" dirty="0"/>
              <a:t> для </a:t>
            </a:r>
            <a:r>
              <a:rPr lang="ru-RU" sz="2400" dirty="0" err="1"/>
              <a:t>вчених</a:t>
            </a:r>
            <a:r>
              <a:rPr lang="ru-RU" sz="2400" dirty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розширити</a:t>
            </a:r>
            <a:r>
              <a:rPr lang="ru-RU" sz="2400" dirty="0" smtClean="0"/>
              <a:t> </a:t>
            </a:r>
            <a:r>
              <a:rPr lang="ru-RU" sz="2400" dirty="0"/>
              <a:t>мережу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endParaRPr lang="ru-RU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/>
              <a:t>… і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646" y="260648"/>
            <a:ext cx="844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Чим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може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 нам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допомогти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46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" y="332656"/>
            <a:ext cx="3915221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6957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7" y="3789040"/>
            <a:ext cx="3915221" cy="269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789040"/>
            <a:ext cx="3479676" cy="269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1986" y="44624"/>
            <a:ext cx="5720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Як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користуватись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1DFDA"/>
                </a:solidFill>
              </a:rPr>
              <a:t>?</a:t>
            </a:r>
          </a:p>
        </p:txBody>
      </p:sp>
      <p:pic>
        <p:nvPicPr>
          <p:cNvPr id="11266" name="Picture 2" descr="researchgate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6563"/>
            <a:ext cx="8352928" cy="51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earchgate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143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453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</dc:creator>
  <cp:lastModifiedBy>Marina</cp:lastModifiedBy>
  <cp:revision>11</cp:revision>
  <dcterms:created xsi:type="dcterms:W3CDTF">2016-10-08T15:35:39Z</dcterms:created>
  <dcterms:modified xsi:type="dcterms:W3CDTF">2020-04-07T06:30:18Z</dcterms:modified>
</cp:coreProperties>
</file>