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650" y="1639019"/>
            <a:ext cx="7332452" cy="1747645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Тема 4.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Основи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формування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підприємств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готельно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-ресторанного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бізнесу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 у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розвинених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країнах</a:t>
            </a:r>
            <a:r>
              <a:rPr lang="ru-RU" sz="40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світу</a:t>
            </a:r>
            <a:endParaRPr lang="ru-RU" sz="40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5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також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класифікувати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поверховістю</a:t>
            </a:r>
            <a:r>
              <a:rPr lang="ru-RU" dirty="0">
                <a:latin typeface="Gabriola" panose="04040605051002020D02" pitchFamily="82" charset="0"/>
              </a:rPr>
              <a:t>. У </a:t>
            </a:r>
            <a:r>
              <a:rPr lang="ru-RU" dirty="0" err="1">
                <a:latin typeface="Gabriola" panose="04040605051002020D02" pitchFamily="82" charset="0"/>
              </a:rPr>
              <a:t>світі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зустрічаються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одного поверху до 30 - 40 і </a:t>
            </a:r>
            <a:r>
              <a:rPr lang="ru-RU" dirty="0" err="1">
                <a:latin typeface="Gabriola" panose="04040605051002020D02" pitchFamily="82" charset="0"/>
              </a:rPr>
              <a:t>більше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Будівництво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поверховості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залежить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ряду </a:t>
            </a:r>
            <a:r>
              <a:rPr lang="ru-RU" dirty="0" err="1">
                <a:latin typeface="Gabriola" panose="04040605051002020D02" pitchFamily="82" charset="0"/>
              </a:rPr>
              <a:t>нормативних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економічних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вимог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містобудівних</a:t>
            </a:r>
            <a:r>
              <a:rPr lang="ru-RU" dirty="0">
                <a:latin typeface="Gabriola" panose="04040605051002020D02" pitchFamily="82" charset="0"/>
              </a:rPr>
              <a:t> умов, </a:t>
            </a:r>
            <a:r>
              <a:rPr lang="ru-RU" dirty="0" err="1">
                <a:latin typeface="Gabriola" panose="04040605051002020D02" pitchFamily="82" charset="0"/>
              </a:rPr>
              <a:t>будівельних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матеріалів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конструкцій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методів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зведення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будівель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існують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тій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іншій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країні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Ціль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подорожі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основним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чинником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визначає</a:t>
            </a:r>
            <a:r>
              <a:rPr lang="ru-RU" dirty="0">
                <a:latin typeface="Gabriola" panose="04040605051002020D02" pitchFamily="82" charset="0"/>
              </a:rPr>
              <a:t> тип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основне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функціональне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призначення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вимоги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території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об'єму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доцільних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умовах</a:t>
            </a:r>
            <a:r>
              <a:rPr lang="ru-RU" dirty="0">
                <a:latin typeface="Gabriola" panose="04040605051002020D02" pitchFamily="82" charset="0"/>
              </a:rPr>
              <a:t> конкретного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комплексу. </a:t>
            </a:r>
            <a:r>
              <a:rPr lang="ru-RU" dirty="0" err="1">
                <a:latin typeface="Gabriola" panose="04040605051002020D02" pitchFamily="82" charset="0"/>
              </a:rPr>
              <a:t>Цей</a:t>
            </a:r>
            <a:r>
              <a:rPr lang="ru-RU" dirty="0">
                <a:latin typeface="Gabriola" panose="04040605051002020D02" pitchFamily="82" charset="0"/>
              </a:rPr>
              <a:t> фактор </a:t>
            </a:r>
            <a:r>
              <a:rPr lang="ru-RU" dirty="0" err="1">
                <a:latin typeface="Gabriola" panose="04040605051002020D02" pitchFamily="82" charset="0"/>
              </a:rPr>
              <a:t>визначається</a:t>
            </a:r>
            <a:r>
              <a:rPr lang="ru-RU" dirty="0">
                <a:latin typeface="Gabriola" panose="04040605051002020D02" pitchFamily="82" charset="0"/>
              </a:rPr>
              <a:t> сезоном, </a:t>
            </a:r>
            <a:r>
              <a:rPr lang="ru-RU" dirty="0" err="1">
                <a:latin typeface="Gabriola" panose="04040605051002020D02" pitchFamily="82" charset="0"/>
              </a:rPr>
              <a:t>тривалістю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відвідування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місцеположенням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Загальною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обов'язковою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вимогою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наявність</a:t>
            </a:r>
            <a:r>
              <a:rPr lang="ru-RU" dirty="0">
                <a:latin typeface="Gabriola" panose="04040605051002020D02" pitchFamily="82" charset="0"/>
              </a:rPr>
              <a:t> умов для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харчування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необхідного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мінімуму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побутового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486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72" y="2441275"/>
            <a:ext cx="10739886" cy="384738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latin typeface="Gabriola" panose="04040605051002020D02" pitchFamily="82" charset="0"/>
              </a:rPr>
              <a:t>Цільовий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ринок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-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конкретна </a:t>
            </a:r>
            <a:r>
              <a:rPr lang="ru-RU" dirty="0" err="1">
                <a:latin typeface="Gabriola" panose="04040605051002020D02" pitchFamily="82" charset="0"/>
              </a:rPr>
              <a:t>категорія</a:t>
            </a:r>
            <a:r>
              <a:rPr lang="ru-RU" dirty="0">
                <a:latin typeface="Gabriola" panose="04040605051002020D02" pitchFamily="82" charset="0"/>
              </a:rPr>
              <a:t> людей, яку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передбачає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бачити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якості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потенційних</a:t>
            </a:r>
            <a:r>
              <a:rPr lang="ru-RU" dirty="0">
                <a:latin typeface="Gabriola" panose="04040605051002020D02" pitchFamily="82" charset="0"/>
              </a:rPr>
              <a:t> гостей.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Деякі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проектуються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будуються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цільові</a:t>
            </a:r>
            <a:r>
              <a:rPr lang="ru-RU" dirty="0">
                <a:latin typeface="Gabriola" panose="04040605051002020D02" pitchFamily="82" charset="0"/>
              </a:rPr>
              <a:t> ринки, </a:t>
            </a:r>
            <a:r>
              <a:rPr lang="ru-RU" dirty="0" err="1">
                <a:latin typeface="Gabriola" panose="04040605051002020D02" pitchFamily="82" charset="0"/>
              </a:rPr>
              <a:t>інші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прагнуть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вийти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цільові</a:t>
            </a:r>
            <a:r>
              <a:rPr lang="ru-RU" dirty="0">
                <a:latin typeface="Gabriola" panose="04040605051002020D02" pitchFamily="82" charset="0"/>
              </a:rPr>
              <a:t> ринки, </a:t>
            </a:r>
            <a:r>
              <a:rPr lang="ru-RU" dirty="0" err="1">
                <a:latin typeface="Gabriola" panose="04040605051002020D02" pitchFamily="82" charset="0"/>
              </a:rPr>
              <a:t>використовуючи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маркетинговий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підхід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своїй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стратегії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b="1" dirty="0" err="1" smtClean="0">
                <a:latin typeface="Gabriola" panose="04040605051002020D02" pitchFamily="82" charset="0"/>
              </a:rPr>
              <a:t>Враховуючи</a:t>
            </a:r>
            <a:r>
              <a:rPr lang="ru-RU" b="1" dirty="0" smtClean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обслуговування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цільових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ринків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готелі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можна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класифікувати</a:t>
            </a:r>
            <a:r>
              <a:rPr lang="ru-RU" b="1" dirty="0">
                <a:latin typeface="Gabriola" panose="04040605051002020D02" pitchFamily="82" charset="0"/>
              </a:rPr>
              <a:t> так: </a:t>
            </a:r>
            <a:endParaRPr lang="en-US" b="1" dirty="0" smtClean="0">
              <a:latin typeface="Gabriola" panose="04040605051002020D02" pitchFamily="8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Gabriola" panose="04040605051002020D02" pitchFamily="82" charset="0"/>
              </a:rPr>
              <a:t>Готелі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, основною </a:t>
            </a:r>
            <a:r>
              <a:rPr lang="ru-RU" dirty="0" err="1">
                <a:latin typeface="Gabriola" panose="04040605051002020D02" pitchFamily="82" charset="0"/>
              </a:rPr>
              <a:t>ціллю</a:t>
            </a:r>
            <a:r>
              <a:rPr lang="ru-RU" dirty="0">
                <a:latin typeface="Gabriola" panose="04040605051002020D02" pitchFamily="82" charset="0"/>
              </a:rPr>
              <a:t> і мотивом </a:t>
            </a:r>
            <a:r>
              <a:rPr lang="ru-RU" dirty="0" err="1">
                <a:latin typeface="Gabriola" panose="04040605051002020D02" pitchFamily="82" charset="0"/>
              </a:rPr>
              <a:t>подорожі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яких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професійна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діяльність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бізнес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latin typeface="Gabriola" panose="04040605051002020D02" pitchFamily="82" charset="0"/>
              </a:rPr>
              <a:t>наради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симпозіуми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конференції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latin typeface="Gabriola" panose="04040605051002020D02" pitchFamily="82" charset="0"/>
              </a:rPr>
              <a:t>навчання</a:t>
            </a:r>
            <a:r>
              <a:rPr lang="en-US" dirty="0" smtClean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і </a:t>
            </a:r>
            <a:r>
              <a:rPr lang="ru-RU" dirty="0">
                <a:latin typeface="Gabriola" panose="04040605051002020D02" pitchFamily="82" charset="0"/>
              </a:rPr>
              <a:t>т.п.). </a:t>
            </a:r>
            <a:endParaRPr lang="en-US" dirty="0" smtClean="0">
              <a:latin typeface="Gabriola" panose="04040605051002020D02" pitchFamily="8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Gabriola" panose="04040605051002020D02" pitchFamily="82" charset="0"/>
              </a:rPr>
              <a:t>Готелі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, основною </a:t>
            </a:r>
            <a:r>
              <a:rPr lang="ru-RU" dirty="0" err="1">
                <a:latin typeface="Gabriola" panose="04040605051002020D02" pitchFamily="82" charset="0"/>
              </a:rPr>
              <a:t>ціллю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яких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відпочинок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лікування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r>
              <a:rPr lang="ru-RU" dirty="0" err="1">
                <a:latin typeface="Gabriola" panose="04040605051002020D02" pitchFamily="82" charset="0"/>
              </a:rPr>
              <a:t>курортні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пансіонати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будинки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відпочинку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туркомплекси</a:t>
            </a:r>
            <a:r>
              <a:rPr lang="ru-RU" dirty="0">
                <a:latin typeface="Gabriola" panose="04040605051002020D02" pitchFamily="82" charset="0"/>
              </a:rPr>
              <a:t>, казино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спеціалізовані</a:t>
            </a:r>
            <a:r>
              <a:rPr lang="ru-RU" dirty="0">
                <a:latin typeface="Gabriola" panose="04040605051002020D02" pitchFamily="82" charset="0"/>
              </a:rPr>
              <a:t> (з системою </a:t>
            </a:r>
            <a:r>
              <a:rPr lang="ru-RU" dirty="0" err="1">
                <a:latin typeface="Gabriola" panose="04040605051002020D02" pitchFamily="82" charset="0"/>
              </a:rPr>
              <a:t>технічного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особистих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транспортних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засобів</a:t>
            </a:r>
            <a:r>
              <a:rPr lang="ru-RU" dirty="0">
                <a:latin typeface="Gabriola" panose="04040605051002020D02" pitchFamily="82" charset="0"/>
              </a:rPr>
              <a:t>). </a:t>
            </a:r>
            <a:endParaRPr lang="en-US" dirty="0" smtClean="0">
              <a:latin typeface="Gabriola" panose="04040605051002020D02" pitchFamily="8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Gabriola" panose="04040605051002020D02" pitchFamily="82" charset="0"/>
              </a:rPr>
              <a:t>Транзитні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: на </a:t>
            </a:r>
            <a:r>
              <a:rPr lang="ru-RU" dirty="0" err="1">
                <a:latin typeface="Gabriola" panose="04040605051002020D02" pitchFamily="82" charset="0"/>
              </a:rPr>
              <a:t>авіатрасах</a:t>
            </a:r>
            <a:r>
              <a:rPr lang="ru-RU" dirty="0">
                <a:latin typeface="Gabriola" panose="04040605051002020D02" pitchFamily="82" charset="0"/>
              </a:rPr>
              <a:t> (при </a:t>
            </a:r>
            <a:r>
              <a:rPr lang="ru-RU" dirty="0" err="1">
                <a:latin typeface="Gabriola" panose="04040605051002020D02" pitchFamily="82" charset="0"/>
              </a:rPr>
              <a:t>аеропортах</a:t>
            </a:r>
            <a:r>
              <a:rPr lang="ru-RU" dirty="0">
                <a:latin typeface="Gabriola" panose="04040605051002020D02" pitchFamily="82" charset="0"/>
              </a:rPr>
              <a:t>), на </a:t>
            </a:r>
            <a:r>
              <a:rPr lang="ru-RU" dirty="0" err="1">
                <a:latin typeface="Gabriola" panose="04040605051002020D02" pitchFamily="82" charset="0"/>
              </a:rPr>
              <a:t>автотрасах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мотелі</a:t>
            </a:r>
            <a:r>
              <a:rPr lang="ru-RU" dirty="0">
                <a:latin typeface="Gabriola" panose="04040605051002020D02" pitchFamily="82" charset="0"/>
              </a:rPr>
              <a:t>), на </a:t>
            </a:r>
            <a:r>
              <a:rPr lang="ru-RU" dirty="0" err="1">
                <a:latin typeface="Gabriola" panose="04040605051002020D02" pitchFamily="82" charset="0"/>
              </a:rPr>
              <a:t>залізничних</a:t>
            </a:r>
            <a:r>
              <a:rPr lang="ru-RU" dirty="0">
                <a:latin typeface="Gabriola" panose="04040605051002020D02" pitchFamily="82" charset="0"/>
              </a:rPr>
              <a:t> трасах (</a:t>
            </a:r>
            <a:r>
              <a:rPr lang="ru-RU" dirty="0" err="1">
                <a:latin typeface="Gabriola" panose="04040605051002020D02" pitchFamily="82" charset="0"/>
              </a:rPr>
              <a:t>привокзальні</a:t>
            </a:r>
            <a:r>
              <a:rPr lang="ru-RU" dirty="0">
                <a:latin typeface="Gabriola" panose="04040605051002020D02" pitchFamily="82" charset="0"/>
              </a:rPr>
              <a:t>), на </a:t>
            </a:r>
            <a:r>
              <a:rPr lang="ru-RU" dirty="0" err="1">
                <a:latin typeface="Gabriola" panose="04040605051002020D02" pitchFamily="82" charset="0"/>
              </a:rPr>
              <a:t>водних</a:t>
            </a:r>
            <a:r>
              <a:rPr lang="ru-RU" dirty="0">
                <a:latin typeface="Gabriola" panose="04040605051002020D02" pitchFamily="82" charset="0"/>
              </a:rPr>
              <a:t> трасах (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поблизу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портів</a:t>
            </a:r>
            <a:r>
              <a:rPr lang="ru-RU" dirty="0" smtClean="0">
                <a:latin typeface="Gabriola" panose="04040605051002020D02" pitchFamily="82" charset="0"/>
              </a:rPr>
              <a:t>).</a:t>
            </a:r>
            <a:endParaRPr lang="en-US" dirty="0" smtClean="0">
              <a:latin typeface="Gabriola" panose="04040605051002020D02" pitchFamily="8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постійного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проживанн</a:t>
            </a:r>
            <a:r>
              <a:rPr lang="uk-UA" dirty="0" smtClean="0">
                <a:latin typeface="Gabriola" panose="04040605051002020D02" pitchFamily="82" charset="0"/>
              </a:rPr>
              <a:t>я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651" y="835483"/>
            <a:ext cx="9601196" cy="130386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377" y="2311880"/>
            <a:ext cx="10627744" cy="3769743"/>
          </a:xfrm>
        </p:spPr>
        <p:txBody>
          <a:bodyPr>
            <a:noAutofit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Крім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вищезгаданих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відмінностей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можуть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класифікуватися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abriola" panose="04040605051002020D02" pitchFamily="82" charset="0"/>
              </a:rPr>
              <a:t>за </a:t>
            </a:r>
            <a:r>
              <a:rPr lang="ru-RU" sz="2400" dirty="0" err="1">
                <a:latin typeface="Gabriola" panose="04040605051002020D02" pitchFamily="82" charset="0"/>
              </a:rPr>
              <a:t>місцем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розташування</a:t>
            </a:r>
            <a:r>
              <a:rPr lang="ru-RU" sz="2400" dirty="0">
                <a:latin typeface="Gabriola" panose="04040605051002020D02" pitchFamily="82" charset="0"/>
              </a:rPr>
              <a:t>: </a:t>
            </a:r>
            <a:r>
              <a:rPr lang="ru-RU" sz="2400" dirty="0" err="1">
                <a:latin typeface="Gabriola" panose="04040605051002020D02" pitchFamily="82" charset="0"/>
              </a:rPr>
              <a:t>міські</a:t>
            </a:r>
            <a:r>
              <a:rPr lang="ru-RU" sz="2400" dirty="0">
                <a:latin typeface="Gabriola" panose="04040605051002020D02" pitchFamily="82" charset="0"/>
              </a:rPr>
              <a:t> (</a:t>
            </a:r>
            <a:r>
              <a:rPr lang="ru-RU" sz="2400" dirty="0" err="1">
                <a:latin typeface="Gabriola" panose="04040605051002020D02" pitchFamily="82" charset="0"/>
              </a:rPr>
              <a:t>центральні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околичні</a:t>
            </a:r>
            <a:r>
              <a:rPr lang="ru-RU" sz="2400" dirty="0">
                <a:latin typeface="Gabriola" panose="04040605051002020D02" pitchFamily="82" charset="0"/>
              </a:rPr>
              <a:t>), </a:t>
            </a:r>
            <a:r>
              <a:rPr lang="ru-RU" sz="2400" dirty="0" err="1">
                <a:latin typeface="Gabriola" panose="04040605051002020D02" pitchFamily="82" charset="0"/>
              </a:rPr>
              <a:t>транзитні</a:t>
            </a:r>
            <a:r>
              <a:rPr lang="ru-RU" sz="2400" dirty="0">
                <a:latin typeface="Gabriola" panose="04040605051002020D02" pitchFamily="82" charset="0"/>
              </a:rPr>
              <a:t> (</a:t>
            </a:r>
            <a:r>
              <a:rPr lang="ru-RU" sz="2400" dirty="0" err="1">
                <a:latin typeface="Gabriola" panose="04040605051002020D02" pitchFamily="82" charset="0"/>
              </a:rPr>
              <a:t>поблизу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магістралей</a:t>
            </a:r>
            <a:r>
              <a:rPr lang="ru-RU" sz="2400" dirty="0">
                <a:latin typeface="Gabriola" panose="04040605051002020D02" pitchFamily="82" charset="0"/>
              </a:rPr>
              <a:t>), </a:t>
            </a:r>
            <a:r>
              <a:rPr lang="ru-RU" sz="2400" dirty="0" err="1">
                <a:latin typeface="Gabriola" panose="04040605051002020D02" pitchFamily="82" charset="0"/>
              </a:rPr>
              <a:t>приміські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 smtClean="0">
                <a:latin typeface="Gabriola" panose="04040605051002020D02" pitchFamily="82" charset="0"/>
              </a:rPr>
              <a:t>сільські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  <a:r>
              <a:rPr lang="ru-RU" sz="2400" dirty="0" err="1" smtClean="0">
                <a:latin typeface="Gabriola" panose="04040605051002020D02" pitchFamily="82" charset="0"/>
              </a:rPr>
              <a:t>також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готелі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розташовані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поблизу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географічних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особливостей</a:t>
            </a:r>
            <a:r>
              <a:rPr lang="ru-RU" sz="2400" dirty="0">
                <a:latin typeface="Gabriola" panose="04040605051002020D02" pitchFamily="82" charset="0"/>
              </a:rPr>
              <a:t> (береги </a:t>
            </a:r>
            <a:r>
              <a:rPr lang="ru-RU" sz="2400" dirty="0" err="1">
                <a:latin typeface="Gabriola" panose="04040605051002020D02" pitchFamily="82" charset="0"/>
              </a:rPr>
              <a:t>річок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smtClean="0">
                <a:latin typeface="Gabriola" panose="04040605051002020D02" pitchFamily="82" charset="0"/>
              </a:rPr>
              <a:t>в </a:t>
            </a:r>
            <a:r>
              <a:rPr lang="ru-RU" sz="2400" dirty="0">
                <a:latin typeface="Gabriola" panose="04040605051002020D02" pitchFamily="82" charset="0"/>
              </a:rPr>
              <a:t>горах і т.д.); </a:t>
            </a:r>
            <a:endParaRPr lang="ru-RU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abriola" panose="04040605051002020D02" pitchFamily="82" charset="0"/>
              </a:rPr>
              <a:t>за </a:t>
            </a:r>
            <a:r>
              <a:rPr lang="ru-RU" sz="2400" dirty="0" err="1">
                <a:latin typeface="Gabriola" panose="04040605051002020D02" pitchFamily="82" charset="0"/>
              </a:rPr>
              <a:t>природними</a:t>
            </a:r>
            <a:r>
              <a:rPr lang="ru-RU" sz="2400" dirty="0">
                <a:latin typeface="Gabriola" panose="04040605051002020D02" pitchFamily="82" charset="0"/>
              </a:rPr>
              <a:t> зонами </a:t>
            </a:r>
            <a:r>
              <a:rPr lang="ru-RU" sz="2400" dirty="0" err="1">
                <a:latin typeface="Gabriola" panose="04040605051002020D02" pitchFamily="82" charset="0"/>
              </a:rPr>
              <a:t>розміщення</a:t>
            </a:r>
            <a:r>
              <a:rPr lang="ru-RU" sz="2400" dirty="0">
                <a:latin typeface="Gabriola" panose="04040605051002020D02" pitchFamily="82" charset="0"/>
              </a:rPr>
              <a:t> (в </a:t>
            </a:r>
            <a:r>
              <a:rPr lang="ru-RU" sz="2400" dirty="0" err="1">
                <a:latin typeface="Gabriola" panose="04040605051002020D02" pitchFamily="82" charset="0"/>
              </a:rPr>
              <a:t>лісах</a:t>
            </a:r>
            <a:r>
              <a:rPr lang="ru-RU" sz="2400" dirty="0">
                <a:latin typeface="Gabriola" panose="04040605051002020D02" pitchFamily="82" charset="0"/>
              </a:rPr>
              <a:t>, горах, </a:t>
            </a:r>
            <a:r>
              <a:rPr lang="ru-RU" sz="2400" dirty="0" err="1">
                <a:latin typeface="Gabriola" panose="04040605051002020D02" pitchFamily="82" charset="0"/>
              </a:rPr>
              <a:t>пустелях</a:t>
            </a:r>
            <a:r>
              <a:rPr lang="ru-RU" sz="2400" dirty="0">
                <a:latin typeface="Gabriola" panose="04040605051002020D02" pitchFamily="82" charset="0"/>
              </a:rPr>
              <a:t> і т.д.) </a:t>
            </a:r>
            <a:endParaRPr lang="ru-RU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abriola" panose="04040605051002020D02" pitchFamily="82" charset="0"/>
              </a:rPr>
              <a:t>за </a:t>
            </a:r>
            <a:r>
              <a:rPr lang="ru-RU" sz="2400" dirty="0">
                <a:latin typeface="Gabriola" panose="04040605051002020D02" pitchFamily="82" charset="0"/>
              </a:rPr>
              <a:t>часом </a:t>
            </a:r>
            <a:r>
              <a:rPr lang="ru-RU" sz="2400" dirty="0" err="1">
                <a:latin typeface="Gabriola" panose="04040605051002020D02" pitchFamily="82" charset="0"/>
              </a:rPr>
              <a:t>функціонування</a:t>
            </a:r>
            <a:r>
              <a:rPr lang="ru-RU" sz="2400" dirty="0">
                <a:latin typeface="Gabriola" panose="04040605051002020D02" pitchFamily="82" charset="0"/>
              </a:rPr>
              <a:t>: </a:t>
            </a:r>
            <a:r>
              <a:rPr lang="ru-RU" sz="2400" dirty="0" err="1">
                <a:latin typeface="Gabriola" panose="04040605051002020D02" pitchFamily="82" charset="0"/>
              </a:rPr>
              <a:t>цілорічні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сезонні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abriola" panose="04040605051002020D02" pitchFamily="82" charset="0"/>
              </a:rPr>
              <a:t>за </a:t>
            </a:r>
            <a:r>
              <a:rPr lang="ru-RU" sz="2400" dirty="0" err="1">
                <a:latin typeface="Gabriola" panose="04040605051002020D02" pitchFamily="82" charset="0"/>
              </a:rPr>
              <a:t>рівнем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сервісу</a:t>
            </a:r>
            <a:r>
              <a:rPr lang="ru-RU" sz="2400" dirty="0">
                <a:latin typeface="Gabriola" panose="04040605051002020D02" pitchFamily="82" charset="0"/>
              </a:rPr>
              <a:t> (</a:t>
            </a:r>
            <a:r>
              <a:rPr lang="ru-RU" sz="24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2400" dirty="0">
                <a:latin typeface="Gabriola" panose="04040605051002020D02" pitchFamily="82" charset="0"/>
              </a:rPr>
              <a:t>), </a:t>
            </a:r>
            <a:r>
              <a:rPr lang="ru-RU" sz="2400" dirty="0" err="1">
                <a:latin typeface="Gabriola" panose="04040605051002020D02" pitchFamily="82" charset="0"/>
              </a:rPr>
              <a:t>асортименту</a:t>
            </a:r>
            <a:r>
              <a:rPr lang="ru-RU" sz="2400" dirty="0">
                <a:latin typeface="Gabriola" panose="04040605051002020D02" pitchFamily="82" charset="0"/>
              </a:rPr>
              <a:t> і </a:t>
            </a:r>
            <a:r>
              <a:rPr lang="ru-RU" sz="2400" dirty="0" err="1">
                <a:latin typeface="Gabriola" panose="04040605051002020D02" pitchFamily="82" charset="0"/>
              </a:rPr>
              <a:t>вартості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послуг</a:t>
            </a:r>
            <a:r>
              <a:rPr lang="ru-RU" sz="2400" dirty="0">
                <a:latin typeface="Gabriola" panose="04040605051002020D02" pitchFamily="82" charset="0"/>
              </a:rPr>
              <a:t>: </a:t>
            </a:r>
            <a:r>
              <a:rPr lang="ru-RU" sz="2400" dirty="0" err="1">
                <a:latin typeface="Gabriola" panose="04040605051002020D02" pitchFamily="82" charset="0"/>
              </a:rPr>
              <a:t>готелі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класу</a:t>
            </a:r>
            <a:r>
              <a:rPr lang="ru-RU" sz="2400" dirty="0">
                <a:latin typeface="Gabriola" panose="04040605051002020D02" pitchFamily="82" charset="0"/>
              </a:rPr>
              <a:t> «люкс», </a:t>
            </a:r>
            <a:r>
              <a:rPr lang="ru-RU" sz="2400" dirty="0" err="1">
                <a:latin typeface="Gabriola" panose="04040605051002020D02" pitchFamily="82" charset="0"/>
              </a:rPr>
              <a:t>першого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класу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економ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класу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готелі</a:t>
            </a:r>
            <a:r>
              <a:rPr lang="ru-RU" sz="2400" dirty="0">
                <a:latin typeface="Gabriola" panose="04040605051002020D02" pitchFamily="82" charset="0"/>
              </a:rPr>
              <a:t> з </a:t>
            </a:r>
            <a:r>
              <a:rPr lang="ru-RU" sz="2400" dirty="0" err="1">
                <a:latin typeface="Gabriola" panose="04040605051002020D02" pitchFamily="82" charset="0"/>
              </a:rPr>
              <a:t>обмеженим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сервісом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  <a:r>
              <a:rPr lang="ru-RU" sz="2400" dirty="0">
                <a:latin typeface="Gabriola" panose="04040605051002020D02" pitchFamily="82" charset="0"/>
              </a:rPr>
              <a:t>а </a:t>
            </a:r>
            <a:r>
              <a:rPr lang="ru-RU" sz="2400" dirty="0" err="1">
                <a:latin typeface="Gabriola" panose="04040605051002020D02" pitchFamily="82" charset="0"/>
              </a:rPr>
              <a:t>також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дешеві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готелі</a:t>
            </a:r>
            <a:r>
              <a:rPr lang="ru-RU" sz="2400" dirty="0">
                <a:latin typeface="Gabriola" panose="04040605051002020D02" pitchFamily="82" charset="0"/>
              </a:rPr>
              <a:t> типу </a:t>
            </a:r>
            <a:r>
              <a:rPr lang="ru-RU" sz="2400" dirty="0" err="1">
                <a:latin typeface="Gabriola" panose="04040605051002020D02" pitchFamily="82" charset="0"/>
              </a:rPr>
              <a:t>студентських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гуртожитків</a:t>
            </a:r>
            <a:r>
              <a:rPr lang="ru-RU" sz="2400" dirty="0" smtClean="0">
                <a:latin typeface="Gabriola" panose="04040605051002020D02" pitchFamily="82" charset="0"/>
              </a:rPr>
              <a:t>. </a:t>
            </a:r>
            <a:endParaRPr lang="ru-RU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9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Існуючі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стосуються</a:t>
            </a:r>
            <a:r>
              <a:rPr lang="ru-RU" dirty="0">
                <a:latin typeface="Gabriola" panose="04040605051002020D02" pitchFamily="82" charset="0"/>
              </a:rPr>
              <a:t> в основному </a:t>
            </a:r>
            <a:r>
              <a:rPr lang="ru-RU" dirty="0" err="1">
                <a:latin typeface="Gabriola" panose="04040605051002020D02" pitchFamily="82" charset="0"/>
              </a:rPr>
              <a:t>кількісних</a:t>
            </a:r>
            <a:r>
              <a:rPr lang="ru-RU" dirty="0">
                <a:latin typeface="Gabriola" panose="04040605051002020D02" pitchFamily="82" charset="0"/>
              </a:rPr>
              <a:t> характеристик </a:t>
            </a:r>
            <a:r>
              <a:rPr lang="ru-RU" dirty="0" err="1">
                <a:latin typeface="Gabriola" panose="04040605051002020D02" pitchFamily="82" charset="0"/>
              </a:rPr>
              <a:t>матеріальної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бази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повноти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сервісу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рівня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якості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 і не </a:t>
            </a:r>
            <a:r>
              <a:rPr lang="ru-RU" dirty="0" err="1">
                <a:latin typeface="Gabriola" panose="04040605051002020D02" pitchFamily="82" charset="0"/>
              </a:rPr>
              <a:t>торкаються</a:t>
            </a:r>
            <a:r>
              <a:rPr lang="ru-RU" dirty="0">
                <a:latin typeface="Gabriola" panose="04040605051002020D02" pitchFamily="82" charset="0"/>
              </a:rPr>
              <a:t> таких </a:t>
            </a:r>
            <a:r>
              <a:rPr lang="ru-RU" dirty="0" err="1">
                <a:latin typeface="Gabriola" panose="04040605051002020D02" pitchFamily="82" charset="0"/>
              </a:rPr>
              <a:t>ознак</a:t>
            </a:r>
            <a:r>
              <a:rPr lang="ru-RU" dirty="0">
                <a:latin typeface="Gabriola" panose="04040605051002020D02" pitchFamily="82" charset="0"/>
              </a:rPr>
              <a:t>, як </a:t>
            </a:r>
            <a:r>
              <a:rPr lang="ru-RU" dirty="0" err="1">
                <a:latin typeface="Gabriola" panose="04040605051002020D02" pitchFamily="82" charset="0"/>
              </a:rPr>
              <a:t>цільові</a:t>
            </a:r>
            <a:r>
              <a:rPr lang="ru-RU" dirty="0">
                <a:latin typeface="Gabriola" panose="04040605051002020D02" pitchFamily="82" charset="0"/>
              </a:rPr>
              <a:t> ринки, </a:t>
            </a:r>
            <a:r>
              <a:rPr lang="ru-RU" dirty="0" err="1">
                <a:latin typeface="Gabriola" panose="04040605051002020D02" pitchFamily="82" charset="0"/>
              </a:rPr>
              <a:t>специфічні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функціональні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вимоги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форми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власності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структури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принципи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розташування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ін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Нині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за </a:t>
            </a:r>
            <a:r>
              <a:rPr lang="ru-RU" dirty="0" err="1">
                <a:latin typeface="Gabriola" panose="04040605051002020D02" pitchFamily="82" charset="0"/>
              </a:rPr>
              <a:t>даними</a:t>
            </a:r>
            <a:r>
              <a:rPr lang="ru-RU" dirty="0">
                <a:latin typeface="Gabriola" panose="04040605051002020D02" pitchFamily="82" charset="0"/>
              </a:rPr>
              <a:t> МГА, </a:t>
            </a:r>
            <a:r>
              <a:rPr lang="ru-RU" dirty="0" err="1">
                <a:latin typeface="Gabriola" panose="04040605051002020D02" pitchFamily="82" charset="0"/>
              </a:rPr>
              <a:t>офіційна</a:t>
            </a:r>
            <a:r>
              <a:rPr lang="ru-RU" dirty="0">
                <a:latin typeface="Gabriola" panose="04040605051002020D02" pitchFamily="82" charset="0"/>
              </a:rPr>
              <a:t> система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прийнята</a:t>
            </a:r>
            <a:r>
              <a:rPr lang="ru-RU" dirty="0">
                <a:latin typeface="Gabriola" panose="04040605051002020D02" pitchFamily="82" charset="0"/>
              </a:rPr>
              <a:t> в 64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, в 11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вона </a:t>
            </a:r>
            <a:r>
              <a:rPr lang="ru-RU" dirty="0" err="1">
                <a:latin typeface="Gabriola" panose="04040605051002020D02" pitchFamily="82" charset="0"/>
              </a:rPr>
              <a:t>перебуває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стадії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розробки</a:t>
            </a:r>
            <a:r>
              <a:rPr lang="ru-RU" dirty="0">
                <a:latin typeface="Gabriola" panose="04040605051002020D02" pitchFamily="82" charset="0"/>
              </a:rPr>
              <a:t>, а в 58 –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мають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єдиної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Сьогодні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у </a:t>
            </a:r>
            <a:r>
              <a:rPr lang="ru-RU" dirty="0" err="1">
                <a:latin typeface="Gabriola" panose="04040605051002020D02" pitchFamily="82" charset="0"/>
              </a:rPr>
              <a:t>світі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діє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біля</a:t>
            </a:r>
            <a:r>
              <a:rPr lang="ru-RU" dirty="0">
                <a:latin typeface="Gabriola" panose="04040605051002020D02" pitchFamily="82" charset="0"/>
              </a:rPr>
              <a:t> 30 </a:t>
            </a:r>
            <a:r>
              <a:rPr lang="ru-RU" dirty="0" err="1">
                <a:latin typeface="Gabriola" panose="04040605051002020D02" pitchFamily="82" charset="0"/>
              </a:rPr>
              <a:t>різних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національних</a:t>
            </a:r>
            <a:r>
              <a:rPr lang="ru-RU" dirty="0">
                <a:latin typeface="Gabriola" panose="04040605051002020D02" pitchFamily="82" charset="0"/>
              </a:rPr>
              <a:t> систем </a:t>
            </a:r>
            <a:r>
              <a:rPr lang="ru-RU" dirty="0" err="1">
                <a:latin typeface="Gabriola" panose="04040605051002020D02" pitchFamily="82" charset="0"/>
              </a:rPr>
              <a:t>класифікацій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(система </a:t>
            </a:r>
            <a:r>
              <a:rPr lang="ru-RU" dirty="0" err="1">
                <a:latin typeface="Gabriola" panose="04040605051002020D02" pitchFamily="82" charset="0"/>
              </a:rPr>
              <a:t>зірок</a:t>
            </a:r>
            <a:r>
              <a:rPr lang="ru-RU" dirty="0">
                <a:latin typeface="Gabriola" panose="04040605051002020D02" pitchFamily="82" charset="0"/>
              </a:rPr>
              <a:t> (*)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1 до 5; система букв – А, В, С; система «корон»,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«</a:t>
            </a:r>
            <a:r>
              <a:rPr lang="ru-RU" dirty="0" err="1">
                <a:latin typeface="Gabriola" panose="04040605051002020D02" pitchFamily="82" charset="0"/>
              </a:rPr>
              <a:t>ключів</a:t>
            </a:r>
            <a:r>
              <a:rPr lang="ru-RU" dirty="0">
                <a:latin typeface="Gabriola" panose="04040605051002020D02" pitchFamily="82" charset="0"/>
              </a:rPr>
              <a:t>», «</a:t>
            </a:r>
            <a:r>
              <a:rPr lang="ru-RU" dirty="0" err="1">
                <a:latin typeface="Gabriola" panose="04040605051002020D02" pitchFamily="82" charset="0"/>
              </a:rPr>
              <a:t>діамантів</a:t>
            </a:r>
            <a:r>
              <a:rPr lang="ru-RU" dirty="0">
                <a:latin typeface="Gabriola" panose="04040605051002020D02" pitchFamily="82" charset="0"/>
              </a:rPr>
              <a:t>» </a:t>
            </a:r>
            <a:r>
              <a:rPr lang="ru-RU" dirty="0" err="1">
                <a:latin typeface="Gabriola" panose="04040605051002020D02" pitchFamily="82" charset="0"/>
              </a:rPr>
              <a:t>тощо</a:t>
            </a:r>
            <a:r>
              <a:rPr lang="ru-RU" dirty="0">
                <a:latin typeface="Gabriola" panose="04040605051002020D02" pitchFamily="82" charset="0"/>
              </a:rPr>
              <a:t>).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У </a:t>
            </a:r>
            <a:r>
              <a:rPr lang="ru-RU" dirty="0" err="1">
                <a:latin typeface="Gabriola" panose="04040605051002020D02" pitchFamily="82" charset="0"/>
              </a:rPr>
              <a:t>більшості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країн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 систему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приймають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державні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. В </a:t>
            </a:r>
            <a:r>
              <a:rPr lang="ru-RU" dirty="0" err="1">
                <a:latin typeface="Gabriola" panose="04040605051002020D02" pitchFamily="82" charset="0"/>
              </a:rPr>
              <a:t>процесі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використовують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певні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критерії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характеризують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рівень</a:t>
            </a:r>
            <a:r>
              <a:rPr lang="ru-RU" dirty="0">
                <a:latin typeface="Gabriola" panose="04040605051002020D02" pitchFamily="82" charset="0"/>
              </a:rPr>
              <a:t> комфорту. </a:t>
            </a:r>
            <a:r>
              <a:rPr lang="ru-RU" b="1" dirty="0" err="1">
                <a:latin typeface="Gabriola" panose="04040605051002020D02" pitchFamily="82" charset="0"/>
              </a:rPr>
              <a:t>Рівень</a:t>
            </a:r>
            <a:r>
              <a:rPr lang="ru-RU" b="1" dirty="0">
                <a:latin typeface="Gabriola" panose="04040605051002020D02" pitchFamily="82" charset="0"/>
              </a:rPr>
              <a:t> комфорту </a:t>
            </a:r>
            <a:r>
              <a:rPr lang="ru-RU" b="1" dirty="0" err="1">
                <a:latin typeface="Gabriola" panose="04040605051002020D02" pitchFamily="82" charset="0"/>
              </a:rPr>
              <a:t>готелів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визначається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їх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технічним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оснащенням</a:t>
            </a:r>
            <a:r>
              <a:rPr lang="ru-RU" b="1" dirty="0">
                <a:latin typeface="Gabriola" panose="04040605051002020D02" pitchFamily="82" charset="0"/>
              </a:rPr>
              <a:t>, складом та </a:t>
            </a:r>
            <a:r>
              <a:rPr lang="ru-RU" b="1" dirty="0" err="1">
                <a:latin typeface="Gabriola" panose="04040605051002020D02" pitchFamily="82" charset="0"/>
              </a:rPr>
              <a:t>якістю</a:t>
            </a:r>
            <a:r>
              <a:rPr lang="ru-RU" b="1" dirty="0">
                <a:latin typeface="Gabriola" panose="04040605051002020D02" pitchFamily="82" charset="0"/>
              </a:rPr>
              <a:t> номерного фонду, набором </a:t>
            </a:r>
            <a:r>
              <a:rPr lang="ru-RU" b="1" dirty="0" err="1">
                <a:latin typeface="Gabriola" panose="04040605051002020D02" pitchFamily="82" charset="0"/>
              </a:rPr>
              <a:t>послуг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тощо</a:t>
            </a:r>
            <a:endParaRPr lang="ru-RU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7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04" y="2458528"/>
            <a:ext cx="10670875" cy="369210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atin typeface="Gabriola" panose="04040605051002020D02" pitchFamily="82" charset="0"/>
              </a:rPr>
              <a:t>Отже</a:t>
            </a:r>
            <a:r>
              <a:rPr lang="ru-RU" sz="2800" b="1" dirty="0">
                <a:latin typeface="Gabriola" panose="04040605051002020D02" pitchFamily="82" charset="0"/>
              </a:rPr>
              <a:t>, </a:t>
            </a:r>
            <a:r>
              <a:rPr lang="ru-RU" sz="2800" b="1" dirty="0" err="1">
                <a:latin typeface="Gabriola" panose="04040605051002020D02" pitchFamily="82" charset="0"/>
              </a:rPr>
              <a:t>найпоширенішими</a:t>
            </a:r>
            <a:r>
              <a:rPr lang="ru-RU" sz="2800" b="1" dirty="0">
                <a:latin typeface="Gabriola" panose="04040605051002020D02" pitchFamily="82" charset="0"/>
              </a:rPr>
              <a:t> </a:t>
            </a:r>
            <a:r>
              <a:rPr lang="ru-RU" sz="2800" b="1" dirty="0" err="1">
                <a:latin typeface="Gabriola" panose="04040605051002020D02" pitchFamily="82" charset="0"/>
              </a:rPr>
              <a:t>класифікаціями</a:t>
            </a:r>
            <a:r>
              <a:rPr lang="ru-RU" sz="2800" b="1" dirty="0">
                <a:latin typeface="Gabriola" panose="04040605051002020D02" pitchFamily="82" charset="0"/>
              </a:rPr>
              <a:t> є: </a:t>
            </a:r>
            <a:endParaRPr lang="ru-RU" sz="2800" b="1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- </a:t>
            </a:r>
            <a:r>
              <a:rPr lang="ru-RU" sz="2400" dirty="0">
                <a:latin typeface="Gabriola" panose="04040605051002020D02" pitchFamily="82" charset="0"/>
              </a:rPr>
              <a:t>система </a:t>
            </a:r>
            <a:r>
              <a:rPr lang="ru-RU" sz="2400" dirty="0" err="1">
                <a:latin typeface="Gabriola" panose="04040605051002020D02" pitchFamily="82" charset="0"/>
              </a:rPr>
              <a:t>зірок</a:t>
            </a:r>
            <a:r>
              <a:rPr lang="ru-RU" sz="2400" dirty="0">
                <a:latin typeface="Gabriola" panose="04040605051002020D02" pitchFamily="82" charset="0"/>
              </a:rPr>
              <a:t>, яка </a:t>
            </a:r>
            <a:r>
              <a:rPr lang="ru-RU" sz="2400" dirty="0" err="1">
                <a:latin typeface="Gabriola" panose="04040605051002020D02" pitchFamily="82" charset="0"/>
              </a:rPr>
              <a:t>застосовується</a:t>
            </a:r>
            <a:r>
              <a:rPr lang="ru-RU" sz="2400" dirty="0">
                <a:latin typeface="Gabriola" panose="04040605051002020D02" pitchFamily="82" charset="0"/>
              </a:rPr>
              <a:t> у </a:t>
            </a:r>
            <a:r>
              <a:rPr lang="ru-RU" sz="2400" dirty="0" err="1">
                <a:latin typeface="Gabriola" panose="04040605051002020D02" pitchFamily="82" charset="0"/>
              </a:rPr>
              <a:t>Франції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Австрії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Угорщині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Єгипті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Китаї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Росії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України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ряді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інших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країн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- </a:t>
            </a:r>
            <a:r>
              <a:rPr lang="ru-RU" sz="2400" dirty="0">
                <a:latin typeface="Gabriola" panose="04040605051002020D02" pitchFamily="82" charset="0"/>
              </a:rPr>
              <a:t>система </a:t>
            </a:r>
            <a:r>
              <a:rPr lang="ru-RU" sz="2400" dirty="0" err="1">
                <a:latin typeface="Gabriola" panose="04040605051002020D02" pitchFamily="82" charset="0"/>
              </a:rPr>
              <a:t>літер</a:t>
            </a:r>
            <a:r>
              <a:rPr lang="ru-RU" sz="2400" dirty="0">
                <a:latin typeface="Gabriola" panose="04040605051002020D02" pitchFamily="82" charset="0"/>
              </a:rPr>
              <a:t>, яка </a:t>
            </a:r>
            <a:r>
              <a:rPr lang="ru-RU" sz="2400" dirty="0" err="1">
                <a:latin typeface="Gabriola" panose="04040605051002020D02" pitchFamily="82" charset="0"/>
              </a:rPr>
              <a:t>використовується</a:t>
            </a:r>
            <a:r>
              <a:rPr lang="ru-RU" sz="2400" dirty="0">
                <a:latin typeface="Gabriola" panose="04040605051002020D02" pitchFamily="82" charset="0"/>
              </a:rPr>
              <a:t> у </a:t>
            </a:r>
            <a:r>
              <a:rPr lang="ru-RU" sz="2400" dirty="0" err="1">
                <a:latin typeface="Gabriola" panose="04040605051002020D02" pitchFamily="82" charset="0"/>
              </a:rPr>
              <a:t>Греції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  <a:endParaRPr lang="ru-RU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- </a:t>
            </a:r>
            <a:r>
              <a:rPr lang="ru-RU" sz="2400" dirty="0">
                <a:latin typeface="Gabriola" panose="04040605051002020D02" pitchFamily="82" charset="0"/>
              </a:rPr>
              <a:t>система «корон», яка є характерною для </a:t>
            </a:r>
            <a:r>
              <a:rPr lang="ru-RU" sz="2400" dirty="0" err="1">
                <a:latin typeface="Gabriola" panose="04040605051002020D02" pitchFamily="82" charset="0"/>
              </a:rPr>
              <a:t>Великобританії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  <a:endParaRPr lang="ru-RU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- </a:t>
            </a:r>
            <a:r>
              <a:rPr lang="ru-RU" sz="2400" dirty="0">
                <a:latin typeface="Gabriola" panose="04040605051002020D02" pitchFamily="82" charset="0"/>
              </a:rPr>
              <a:t>система </a:t>
            </a:r>
            <a:r>
              <a:rPr lang="ru-RU" sz="2400" dirty="0" err="1">
                <a:latin typeface="Gabriola" panose="04040605051002020D02" pitchFamily="82" charset="0"/>
              </a:rPr>
              <a:t>розрядів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ін</a:t>
            </a:r>
            <a:endParaRPr lang="ru-RU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8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46" y="2285999"/>
            <a:ext cx="10662248" cy="3847381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Gabriola" panose="04040605051002020D02" pitchFamily="82" charset="0"/>
              </a:rPr>
              <a:t>У </a:t>
            </a:r>
            <a:r>
              <a:rPr lang="ru-RU" dirty="0" err="1">
                <a:latin typeface="Gabriola" panose="04040605051002020D02" pitchFamily="82" charset="0"/>
              </a:rPr>
              <a:t>відповідності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французької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поділяються</a:t>
            </a:r>
            <a:r>
              <a:rPr lang="ru-RU" dirty="0">
                <a:latin typeface="Gabriola" panose="04040605051002020D02" pitchFamily="82" charset="0"/>
              </a:rPr>
              <a:t> на 5 </a:t>
            </a:r>
            <a:r>
              <a:rPr lang="ru-RU" dirty="0" err="1">
                <a:latin typeface="Gabriola" panose="04040605051002020D02" pitchFamily="82" charset="0"/>
              </a:rPr>
              <a:t>категорій</a:t>
            </a:r>
            <a:r>
              <a:rPr lang="ru-RU" dirty="0">
                <a:latin typeface="Gabriola" panose="04040605051002020D02" pitchFamily="82" charset="0"/>
              </a:rPr>
              <a:t> (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1 до 5 </a:t>
            </a:r>
            <a:r>
              <a:rPr lang="ru-RU" dirty="0" err="1">
                <a:latin typeface="Gabriola" panose="04040605051002020D02" pitchFamily="82" charset="0"/>
              </a:rPr>
              <a:t>зірок</a:t>
            </a:r>
            <a:r>
              <a:rPr lang="ru-RU" dirty="0">
                <a:latin typeface="Gabriola" panose="04040605051002020D02" pitchFamily="82" charset="0"/>
              </a:rPr>
              <a:t> ,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4 </a:t>
            </a:r>
            <a:r>
              <a:rPr lang="ru-RU" dirty="0" err="1">
                <a:latin typeface="Gabriola" panose="04040605051002020D02" pitchFamily="82" charset="0"/>
              </a:rPr>
              <a:t>зірки</a:t>
            </a:r>
            <a:r>
              <a:rPr lang="ru-RU" dirty="0">
                <a:latin typeface="Gabriola" panose="04040605051002020D02" pitchFamily="82" charset="0"/>
              </a:rPr>
              <a:t> - «люкс»).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Але </a:t>
            </a:r>
            <a:r>
              <a:rPr lang="ru-RU" dirty="0">
                <a:latin typeface="Gabriola" panose="04040605051002020D02" pitchFamily="82" charset="0"/>
              </a:rPr>
              <a:t>дана система не є </a:t>
            </a:r>
            <a:r>
              <a:rPr lang="ru-RU" dirty="0" err="1">
                <a:latin typeface="Gabriola" panose="04040605051002020D02" pitchFamily="82" charset="0"/>
              </a:rPr>
              <a:t>універсальною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Наприклад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французька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національна</a:t>
            </a:r>
            <a:r>
              <a:rPr lang="ru-RU" dirty="0">
                <a:latin typeface="Gabriola" panose="04040605051002020D02" pitchFamily="82" charset="0"/>
              </a:rPr>
              <a:t> система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, яка </a:t>
            </a:r>
            <a:r>
              <a:rPr lang="ru-RU" dirty="0" err="1">
                <a:latin typeface="Gabriola" panose="04040605051002020D02" pitchFamily="82" charset="0"/>
              </a:rPr>
              <a:t>лягла</a:t>
            </a:r>
            <a:r>
              <a:rPr lang="ru-RU" dirty="0">
                <a:latin typeface="Gabriola" panose="04040605051002020D02" pitchFamily="82" charset="0"/>
              </a:rPr>
              <a:t> в основу </a:t>
            </a:r>
            <a:r>
              <a:rPr lang="ru-RU" dirty="0" err="1">
                <a:latin typeface="Gabriola" panose="04040605051002020D02" pitchFamily="82" charset="0"/>
              </a:rPr>
              <a:t>європейської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має</a:t>
            </a:r>
            <a:r>
              <a:rPr lang="ru-RU" dirty="0">
                <a:latin typeface="Gabriola" panose="04040605051002020D02" pitchFamily="82" charset="0"/>
              </a:rPr>
              <a:t> 5 </a:t>
            </a:r>
            <a:r>
              <a:rPr lang="ru-RU" dirty="0" err="1">
                <a:latin typeface="Gabriola" panose="04040605051002020D02" pitchFamily="82" charset="0"/>
              </a:rPr>
              <a:t>категорій</a:t>
            </a:r>
            <a:r>
              <a:rPr lang="ru-RU" dirty="0">
                <a:latin typeface="Gabriola" panose="04040605051002020D02" pitchFamily="82" charset="0"/>
              </a:rPr>
              <a:t>. Для </a:t>
            </a:r>
            <a:r>
              <a:rPr lang="ru-RU" dirty="0" err="1">
                <a:latin typeface="Gabriola" panose="04040605051002020D02" pitchFamily="82" charset="0"/>
              </a:rPr>
              <a:t>отримання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певної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повинні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відповідати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встановленим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вимогам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конкретної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щодо</a:t>
            </a:r>
            <a:r>
              <a:rPr lang="ru-RU" dirty="0">
                <a:latin typeface="Gabriola" panose="04040605051002020D02" pitchFamily="82" charset="0"/>
              </a:rPr>
              <a:t> : </a:t>
            </a:r>
            <a:r>
              <a:rPr lang="ru-RU" dirty="0" err="1" smtClean="0">
                <a:latin typeface="Gabriola" panose="04040605051002020D02" pitchFamily="82" charset="0"/>
              </a:rPr>
              <a:t>кількості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певною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площею</a:t>
            </a:r>
            <a:r>
              <a:rPr lang="ru-RU" dirty="0">
                <a:latin typeface="Gabriola" panose="04040605051002020D02" pitchFamily="82" charset="0"/>
              </a:rPr>
              <a:t>; </a:t>
            </a:r>
            <a:r>
              <a:rPr lang="ru-RU" dirty="0" err="1">
                <a:latin typeface="Gabriola" panose="04040605051002020D02" pitchFamily="82" charset="0"/>
              </a:rPr>
              <a:t>наявності</a:t>
            </a:r>
            <a:r>
              <a:rPr lang="ru-RU" dirty="0">
                <a:latin typeface="Gabriola" panose="04040605051002020D02" pitchFamily="82" charset="0"/>
              </a:rPr>
              <a:t> ресторану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кафе; </a:t>
            </a:r>
            <a:r>
              <a:rPr lang="ru-RU" dirty="0" err="1">
                <a:latin typeface="Gabriola" panose="04040605051002020D02" pitchFamily="82" charset="0"/>
              </a:rPr>
              <a:t>наявності</a:t>
            </a:r>
            <a:r>
              <a:rPr lang="ru-RU" dirty="0">
                <a:latin typeface="Gabriola" panose="04040605051002020D02" pitchFamily="82" charset="0"/>
              </a:rPr>
              <a:t> стоянки для </a:t>
            </a:r>
            <a:r>
              <a:rPr lang="ru-RU" dirty="0" err="1">
                <a:latin typeface="Gabriola" panose="04040605051002020D02" pitchFamily="82" charset="0"/>
              </a:rPr>
              <a:t>автомобілів</a:t>
            </a:r>
            <a:r>
              <a:rPr lang="ru-RU" dirty="0">
                <a:latin typeface="Gabriola" panose="04040605051002020D02" pitchFamily="82" charset="0"/>
              </a:rPr>
              <a:t>; </a:t>
            </a:r>
            <a:r>
              <a:rPr lang="ru-RU" dirty="0" err="1">
                <a:latin typeface="Gabriola" panose="04040605051002020D02" pitchFamily="82" charset="0"/>
              </a:rPr>
              <a:t>наявності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різного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устаткування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опалення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телефони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гаряче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холодне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водопостачання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тощо</a:t>
            </a:r>
            <a:r>
              <a:rPr lang="ru-RU" dirty="0">
                <a:latin typeface="Gabriola" panose="04040605051002020D02" pitchFamily="82" charset="0"/>
              </a:rPr>
              <a:t>); </a:t>
            </a:r>
            <a:r>
              <a:rPr lang="ru-RU" dirty="0" err="1">
                <a:latin typeface="Gabriola" panose="04040605051002020D02" pitchFamily="82" charset="0"/>
              </a:rPr>
              <a:t>переліку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кваліфікації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працівників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Французька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система </a:t>
            </a:r>
            <a:r>
              <a:rPr lang="ru-RU" dirty="0" err="1">
                <a:latin typeface="Gabriola" panose="04040605051002020D02" pitchFamily="82" charset="0"/>
              </a:rPr>
              <a:t>ґрунтується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забезпеченні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устаткуванням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окремих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елементах</a:t>
            </a:r>
            <a:r>
              <a:rPr lang="ru-RU" dirty="0">
                <a:latin typeface="Gabriola" panose="04040605051002020D02" pitchFamily="82" charset="0"/>
              </a:rPr>
              <a:t> комфорту та </a:t>
            </a:r>
            <a:r>
              <a:rPr lang="ru-RU" dirty="0" err="1">
                <a:latin typeface="Gabriola" panose="04040605051002020D02" pitchFamily="82" charset="0"/>
              </a:rPr>
              <a:t>розмірі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загальних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приміщень</a:t>
            </a:r>
            <a:r>
              <a:rPr lang="ru-RU" dirty="0">
                <a:latin typeface="Gabriola" panose="04040605051002020D02" pitchFamily="82" charset="0"/>
              </a:rPr>
              <a:t>. Тому, у </a:t>
            </a:r>
            <a:r>
              <a:rPr lang="ru-RU" dirty="0" err="1">
                <a:latin typeface="Gabriola" panose="04040605051002020D02" pitchFamily="82" charset="0"/>
              </a:rPr>
              <a:t>Франції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трохи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іншу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ніж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Європі</a:t>
            </a:r>
            <a:r>
              <a:rPr lang="ru-RU" dirty="0">
                <a:latin typeface="Gabriola" panose="04040605051002020D02" pitchFamily="82" charset="0"/>
              </a:rPr>
              <a:t> (1-5*)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Америці</a:t>
            </a:r>
            <a:r>
              <a:rPr lang="ru-RU" dirty="0">
                <a:latin typeface="Gabriola" panose="04040605051002020D02" pitchFamily="82" charset="0"/>
              </a:rPr>
              <a:t> (бюджет-люкс). </a:t>
            </a:r>
          </a:p>
        </p:txBody>
      </p:sp>
    </p:spTree>
    <p:extLst>
      <p:ext uri="{BB962C8B-B14F-4D97-AF65-F5344CB8AC3E}">
        <p14:creationId xmlns:p14="http://schemas.microsoft.com/office/powerpoint/2010/main" val="347121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751" y="2424023"/>
            <a:ext cx="10679502" cy="37438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З 2006 року </a:t>
            </a:r>
            <a:r>
              <a:rPr lang="ru-RU" dirty="0" err="1">
                <a:latin typeface="Gabriola" panose="04040605051002020D02" pitchFamily="82" charset="0"/>
              </a:rPr>
              <a:t>Греція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офіційно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перейшла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стандартну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наданням</a:t>
            </a:r>
            <a:r>
              <a:rPr lang="ru-RU" dirty="0">
                <a:latin typeface="Gabriola" panose="04040605051002020D02" pitchFamily="82" charset="0"/>
              </a:rPr>
              <a:t> «</a:t>
            </a:r>
            <a:r>
              <a:rPr lang="ru-RU" dirty="0" err="1">
                <a:latin typeface="Gabriola" panose="04040605051002020D02" pitchFamily="82" charset="0"/>
              </a:rPr>
              <a:t>зірок</a:t>
            </a:r>
            <a:r>
              <a:rPr lang="ru-RU" dirty="0">
                <a:latin typeface="Gabriola" panose="04040605051002020D02" pitchFamily="82" charset="0"/>
              </a:rPr>
              <a:t>»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однієї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п'яти</a:t>
            </a:r>
            <a:r>
              <a:rPr lang="ru-RU" dirty="0">
                <a:latin typeface="Gabriola" panose="04040605051002020D02" pitchFamily="82" charset="0"/>
              </a:rPr>
              <a:t>, а до </a:t>
            </a:r>
            <a:r>
              <a:rPr lang="ru-RU" dirty="0" err="1">
                <a:latin typeface="Gabriola" panose="04040605051002020D02" pitchFamily="82" charset="0"/>
              </a:rPr>
              <a:t>цього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грецькі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власники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дотримувалися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наступного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розподілу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r>
              <a:rPr lang="en-US" dirty="0">
                <a:latin typeface="Gabriola" panose="04040605051002020D02" pitchFamily="82" charset="0"/>
              </a:rPr>
              <a:t>de luxe, A, B, C, D, </a:t>
            </a:r>
            <a:r>
              <a:rPr lang="ru-RU" dirty="0">
                <a:latin typeface="Gabriola" panose="04040605051002020D02" pitchFamily="82" charset="0"/>
              </a:rPr>
              <a:t>Е. 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за «</a:t>
            </a:r>
            <a:r>
              <a:rPr lang="ru-RU" dirty="0" err="1">
                <a:latin typeface="Gabriola" panose="04040605051002020D02" pitchFamily="82" charset="0"/>
              </a:rPr>
              <a:t>зірковою</a:t>
            </a:r>
            <a:r>
              <a:rPr lang="ru-RU" dirty="0">
                <a:latin typeface="Gabriola" panose="04040605051002020D02" pitchFamily="82" charset="0"/>
              </a:rPr>
              <a:t>» </a:t>
            </a:r>
            <a:r>
              <a:rPr lang="ru-RU" dirty="0" err="1">
                <a:latin typeface="Gabriola" panose="04040605051002020D02" pitchFamily="82" charset="0"/>
              </a:rPr>
              <a:t>класифікацією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відповідають</a:t>
            </a:r>
            <a:r>
              <a:rPr lang="ru-RU" dirty="0">
                <a:latin typeface="Gabriola" panose="04040605051002020D02" pitchFamily="82" charset="0"/>
              </a:rPr>
              <a:t> 4-х, 3-х, 2-х та </a:t>
            </a:r>
            <a:r>
              <a:rPr lang="ru-RU" dirty="0" err="1">
                <a:latin typeface="Gabriola" panose="04040605051002020D02" pitchFamily="82" charset="0"/>
              </a:rPr>
              <a:t>однозірковому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рівням</a:t>
            </a:r>
            <a:r>
              <a:rPr lang="ru-RU" dirty="0">
                <a:latin typeface="Gabriola" panose="04040605051002020D02" pitchFamily="82" charset="0"/>
              </a:rPr>
              <a:t>. Але, </a:t>
            </a:r>
            <a:r>
              <a:rPr lang="ru-RU" dirty="0" err="1">
                <a:latin typeface="Gabriola" panose="04040605051002020D02" pitchFamily="82" charset="0"/>
              </a:rPr>
              <a:t>незважаючи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наведену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однакової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значно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відрізняються</a:t>
            </a:r>
            <a:r>
              <a:rPr lang="ru-RU" dirty="0">
                <a:latin typeface="Gabriola" panose="04040605051002020D02" pitchFamily="82" charset="0"/>
              </a:rPr>
              <a:t> один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одного. 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Gabriola" panose="04040605051002020D02" pitchFamily="82" charset="0"/>
              </a:rPr>
              <a:t>«</a:t>
            </a:r>
            <a:r>
              <a:rPr lang="en-US" dirty="0">
                <a:latin typeface="Gabriola" panose="04040605051002020D02" pitchFamily="82" charset="0"/>
              </a:rPr>
              <a:t>de Luxe» - 5 – 4*, </a:t>
            </a:r>
            <a:r>
              <a:rPr lang="ru-RU" dirty="0" err="1">
                <a:latin typeface="Gabriola" panose="04040605051002020D02" pitchFamily="82" charset="0"/>
              </a:rPr>
              <a:t>відповідають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міжнародним</a:t>
            </a:r>
            <a:r>
              <a:rPr lang="ru-RU" dirty="0">
                <a:latin typeface="Gabriola" panose="04040605051002020D02" pitchFamily="82" charset="0"/>
              </a:rPr>
              <a:t> стандартам; 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Gabriola" panose="04040605051002020D02" pitchFamily="82" charset="0"/>
              </a:rPr>
              <a:t>«</a:t>
            </a:r>
            <a:r>
              <a:rPr lang="en-US" dirty="0">
                <a:latin typeface="Gabriola" panose="04040605051002020D02" pitchFamily="82" charset="0"/>
              </a:rPr>
              <a:t>D, </a:t>
            </a:r>
            <a:r>
              <a:rPr lang="ru-RU" dirty="0">
                <a:latin typeface="Gabriola" panose="04040605051002020D02" pitchFamily="82" charset="0"/>
              </a:rPr>
              <a:t>Е» - 1*, </a:t>
            </a:r>
            <a:r>
              <a:rPr lang="ru-RU" dirty="0" err="1">
                <a:latin typeface="Gabriola" panose="04040605051002020D02" pitchFamily="82" charset="0"/>
              </a:rPr>
              <a:t>найменш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комфортні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розміщування</a:t>
            </a:r>
            <a:r>
              <a:rPr lang="ru-RU" dirty="0">
                <a:latin typeface="Gabriola" panose="04040605051002020D02" pitchFamily="82" charset="0"/>
              </a:rPr>
              <a:t> – </a:t>
            </a:r>
            <a:r>
              <a:rPr lang="ru-RU" dirty="0" err="1">
                <a:latin typeface="Gabriola" panose="04040605051002020D02" pitchFamily="82" charset="0"/>
              </a:rPr>
              <a:t>апартаменти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скромні</a:t>
            </a:r>
            <a:r>
              <a:rPr lang="ru-RU" dirty="0">
                <a:latin typeface="Gabriola" panose="04040605051002020D02" pitchFamily="82" charset="0"/>
              </a:rPr>
              <a:t> квартирки в невеликих </a:t>
            </a:r>
            <a:r>
              <a:rPr lang="ru-RU" dirty="0" err="1">
                <a:latin typeface="Gabriola" panose="04040605051002020D02" pitchFamily="82" charset="0"/>
              </a:rPr>
              <a:t>будинках</a:t>
            </a:r>
            <a:r>
              <a:rPr lang="ru-RU" dirty="0">
                <a:latin typeface="Gabriola" panose="04040605051002020D02" pitchFamily="82" charset="0"/>
              </a:rPr>
              <a:t>); 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Gabriola" panose="04040605051002020D02" pitchFamily="82" charset="0"/>
              </a:rPr>
              <a:t>«</a:t>
            </a:r>
            <a:r>
              <a:rPr lang="ru-RU" dirty="0">
                <a:latin typeface="Gabriola" panose="04040605051002020D02" pitchFamily="82" charset="0"/>
              </a:rPr>
              <a:t>С» - 1-2*, </a:t>
            </a:r>
            <a:r>
              <a:rPr lang="ru-RU" dirty="0" err="1">
                <a:latin typeface="Gabriola" panose="04040605051002020D02" pitchFamily="82" charset="0"/>
              </a:rPr>
              <a:t>надають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мінімальний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набір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місце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розташуван</a:t>
            </a:r>
            <a:r>
              <a:rPr lang="ru-RU" dirty="0">
                <a:latin typeface="Gabriola" panose="04040605051002020D02" pitchFamily="82" charset="0"/>
              </a:rPr>
              <a:t> – на </a:t>
            </a:r>
            <a:r>
              <a:rPr lang="ru-RU" dirty="0" err="1">
                <a:latin typeface="Gabriola" panose="04040605051002020D02" pitchFamily="82" charset="0"/>
              </a:rPr>
              <a:t>березі</a:t>
            </a:r>
            <a:r>
              <a:rPr lang="ru-RU" dirty="0">
                <a:latin typeface="Gabriola" panose="04040605051002020D02" pitchFamily="82" charset="0"/>
              </a:rPr>
              <a:t> моря; 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Gabriola" panose="04040605051002020D02" pitchFamily="82" charset="0"/>
              </a:rPr>
              <a:t>«</a:t>
            </a:r>
            <a:r>
              <a:rPr lang="ru-RU" dirty="0">
                <a:latin typeface="Gabriola" panose="04040605051002020D02" pitchFamily="82" charset="0"/>
              </a:rPr>
              <a:t>В» - 2-3*, </a:t>
            </a:r>
            <a:r>
              <a:rPr lang="ru-RU" dirty="0" err="1">
                <a:latin typeface="Gabriola" panose="04040605051002020D02" pitchFamily="82" charset="0"/>
              </a:rPr>
              <a:t>якщо</a:t>
            </a:r>
            <a:r>
              <a:rPr lang="ru-RU" dirty="0">
                <a:latin typeface="Gabriola" panose="04040605051002020D02" pitchFamily="82" charset="0"/>
              </a:rPr>
              <a:t> вони </a:t>
            </a:r>
            <a:r>
              <a:rPr lang="ru-RU" dirty="0" err="1">
                <a:latin typeface="Gabriola" panose="04040605051002020D02" pitchFamily="82" charset="0"/>
              </a:rPr>
              <a:t>знаходяться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курортній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зоні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майже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завжди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розшовуються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узбережжі</a:t>
            </a:r>
            <a:r>
              <a:rPr lang="ru-RU" dirty="0">
                <a:latin typeface="Gabriola" panose="04040605051002020D02" pitchFamily="82" charset="0"/>
              </a:rPr>
              <a:t>; </a:t>
            </a:r>
            <a:endParaRPr lang="ru-RU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>
                <a:latin typeface="Gabriola" panose="04040605051002020D02" pitchFamily="82" charset="0"/>
              </a:rPr>
              <a:t>«</a:t>
            </a:r>
            <a:r>
              <a:rPr lang="ru-RU" dirty="0">
                <a:latin typeface="Gabriola" panose="04040605051002020D02" pitchFamily="82" charset="0"/>
              </a:rPr>
              <a:t>А» - 4*, </a:t>
            </a:r>
            <a:r>
              <a:rPr lang="ru-RU" dirty="0" err="1">
                <a:latin typeface="Gabriola" panose="04040605051002020D02" pitchFamily="82" charset="0"/>
              </a:rPr>
              <a:t>відрізняються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більш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високим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рівнем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latin typeface="Gabriola" panose="04040605051002020D02" pitchFamily="82" charset="0"/>
              </a:rPr>
              <a:t>Сьогодні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класифікацією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займається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Грецька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туристична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організація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en-US" dirty="0">
                <a:latin typeface="Gabriola" panose="04040605051002020D02" pitchFamily="82" charset="0"/>
              </a:rPr>
              <a:t>Greek National Tourism </a:t>
            </a:r>
            <a:r>
              <a:rPr lang="en-US" dirty="0" err="1">
                <a:latin typeface="Gabriola" panose="04040605051002020D02" pitchFamily="82" charset="0"/>
              </a:rPr>
              <a:t>Organisation</a:t>
            </a:r>
            <a:r>
              <a:rPr lang="en-US" dirty="0">
                <a:latin typeface="Gabriola" panose="04040605051002020D02" pitchFamily="82" charset="0"/>
              </a:rPr>
              <a:t> – GNTO). 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860" y="2398143"/>
            <a:ext cx="10826151" cy="393364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latin typeface="Gabriola" panose="04040605051002020D02" pitchFamily="82" charset="0"/>
              </a:rPr>
              <a:t>Досить</a:t>
            </a:r>
            <a:r>
              <a:rPr lang="ru-RU" dirty="0" smtClean="0">
                <a:latin typeface="Gabriola" panose="04040605051002020D02" pitchFamily="82" charset="0"/>
              </a:rPr>
              <a:t> складною є система </a:t>
            </a:r>
            <a:r>
              <a:rPr lang="ru-RU" dirty="0" err="1" smtClean="0">
                <a:latin typeface="Gabriola" panose="04040605051002020D02" pitchFamily="82" charset="0"/>
              </a:rPr>
              <a:t>класифікації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підприємств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готельного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господарства</a:t>
            </a:r>
            <a:r>
              <a:rPr lang="ru-RU" dirty="0" smtClean="0">
                <a:latin typeface="Gabriola" panose="04040605051002020D02" pitchFamily="82" charset="0"/>
              </a:rPr>
              <a:t> у </a:t>
            </a:r>
            <a:r>
              <a:rPr lang="ru-RU" dirty="0" err="1" smtClean="0">
                <a:latin typeface="Gabriola" panose="04040605051002020D02" pitchFamily="82" charset="0"/>
              </a:rPr>
              <a:t>Великобританії</a:t>
            </a:r>
            <a:r>
              <a:rPr lang="ru-RU" dirty="0" smtClean="0">
                <a:latin typeface="Gabriola" panose="04040605051002020D02" pitchFamily="82" charset="0"/>
              </a:rPr>
              <a:t> де </a:t>
            </a:r>
            <a:r>
              <a:rPr lang="ru-RU" dirty="0" err="1" smtClean="0">
                <a:latin typeface="Gabriola" panose="04040605051002020D02" pitchFamily="82" charset="0"/>
              </a:rPr>
              <a:t>використовується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традиційна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зіркова</a:t>
            </a:r>
            <a:r>
              <a:rPr lang="ru-RU" dirty="0" smtClean="0">
                <a:latin typeface="Gabriola" panose="04040605051002020D02" pitchFamily="82" charset="0"/>
              </a:rPr>
              <a:t> система, але, як правило, на </a:t>
            </a:r>
            <a:r>
              <a:rPr lang="ru-RU" dirty="0" err="1" smtClean="0">
                <a:latin typeface="Gabriola" panose="04040605051002020D02" pitchFamily="82" charset="0"/>
              </a:rPr>
              <a:t>фасаді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зображено</a:t>
            </a:r>
            <a:r>
              <a:rPr lang="ru-RU" dirty="0" smtClean="0">
                <a:latin typeface="Gabriola" panose="04040605051002020D02" pitchFamily="82" charset="0"/>
              </a:rPr>
              <a:t> не «</a:t>
            </a:r>
            <a:r>
              <a:rPr lang="ru-RU" dirty="0" err="1" smtClean="0">
                <a:latin typeface="Gabriola" panose="04040605051002020D02" pitchFamily="82" charset="0"/>
              </a:rPr>
              <a:t>зірки</a:t>
            </a:r>
            <a:r>
              <a:rPr lang="ru-RU" dirty="0" smtClean="0">
                <a:latin typeface="Gabriola" panose="04040605051002020D02" pitchFamily="82" charset="0"/>
              </a:rPr>
              <a:t>», а «</a:t>
            </a:r>
            <a:r>
              <a:rPr lang="ru-RU" dirty="0" err="1" smtClean="0">
                <a:latin typeface="Gabriola" panose="04040605051002020D02" pitchFamily="82" charset="0"/>
              </a:rPr>
              <a:t>корони</a:t>
            </a:r>
            <a:r>
              <a:rPr lang="ru-RU" dirty="0" smtClean="0">
                <a:latin typeface="Gabriola" panose="04040605051002020D02" pitchFamily="82" charset="0"/>
              </a:rPr>
              <a:t>». </a:t>
            </a:r>
          </a:p>
          <a:p>
            <a:r>
              <a:rPr lang="ru-RU" dirty="0" smtClean="0">
                <a:latin typeface="Gabriola" panose="04040605051002020D02" pitchFamily="82" charset="0"/>
              </a:rPr>
              <a:t>Для того </a:t>
            </a:r>
            <a:r>
              <a:rPr lang="ru-RU" dirty="0" err="1" smtClean="0">
                <a:latin typeface="Gabriola" panose="04040605051002020D02" pitchFamily="82" charset="0"/>
              </a:rPr>
              <a:t>щоб</a:t>
            </a:r>
            <a:r>
              <a:rPr lang="ru-RU" dirty="0" smtClean="0">
                <a:latin typeface="Gabriola" panose="04040605051002020D02" pitchFamily="82" charset="0"/>
              </a:rPr>
              <a:t> перейти з «корон» на «</a:t>
            </a:r>
            <a:r>
              <a:rPr lang="ru-RU" dirty="0" err="1" smtClean="0">
                <a:latin typeface="Gabriola" panose="04040605051002020D02" pitchFamily="82" charset="0"/>
              </a:rPr>
              <a:t>зірки</a:t>
            </a:r>
            <a:r>
              <a:rPr lang="ru-RU" dirty="0" smtClean="0">
                <a:latin typeface="Gabriola" panose="04040605051002020D02" pitchFamily="82" charset="0"/>
              </a:rPr>
              <a:t>» </a:t>
            </a:r>
            <a:r>
              <a:rPr lang="ru-RU" dirty="0" err="1" smtClean="0">
                <a:latin typeface="Gabriola" panose="04040605051002020D02" pitchFamily="82" charset="0"/>
              </a:rPr>
              <a:t>необхідно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від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загальної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кількості</a:t>
            </a:r>
            <a:r>
              <a:rPr lang="ru-RU" dirty="0" smtClean="0">
                <a:latin typeface="Gabriola" panose="04040605051002020D02" pitchFamily="82" charset="0"/>
              </a:rPr>
              <a:t> корон </a:t>
            </a:r>
            <a:r>
              <a:rPr lang="ru-RU" dirty="0" err="1" smtClean="0">
                <a:latin typeface="Gabriola" panose="04040605051002020D02" pitchFamily="82" charset="0"/>
              </a:rPr>
              <a:t>відняти</a:t>
            </a:r>
            <a:r>
              <a:rPr lang="ru-RU" dirty="0" smtClean="0">
                <a:latin typeface="Gabriola" panose="04040605051002020D02" pitchFamily="82" charset="0"/>
              </a:rPr>
              <a:t> одну. </a:t>
            </a:r>
            <a:r>
              <a:rPr lang="ru-RU" dirty="0" err="1" smtClean="0">
                <a:latin typeface="Gabriola" panose="04040605051002020D02" pitchFamily="82" charset="0"/>
              </a:rPr>
              <a:t>Найбільш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уживаною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вважається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класифікація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latin typeface="Gabriola" panose="04040605051002020D02" pitchFamily="82" charset="0"/>
              </a:rPr>
              <a:t>запропонована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Британським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управлінням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подорожей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en-US" dirty="0" smtClean="0">
                <a:latin typeface="Gabriola" panose="04040605051002020D02" pitchFamily="82" charset="0"/>
              </a:rPr>
              <a:t>(</a:t>
            </a:r>
            <a:r>
              <a:rPr lang="ru-RU" dirty="0" smtClean="0">
                <a:latin typeface="Gabriola" panose="04040605051002020D02" pitchFamily="82" charset="0"/>
              </a:rPr>
              <a:t>ВТА) за </a:t>
            </a:r>
            <a:r>
              <a:rPr lang="ru-RU" dirty="0" err="1" smtClean="0">
                <a:latin typeface="Gabriola" panose="04040605051002020D02" pitchFamily="82" charset="0"/>
              </a:rPr>
              <a:t>якою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підприємства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готельного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господарства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поділяються</a:t>
            </a:r>
            <a:r>
              <a:rPr lang="ru-RU" dirty="0" smtClean="0">
                <a:latin typeface="Gabriola" panose="04040605051002020D02" pitchFamily="82" charset="0"/>
              </a:rPr>
              <a:t> так: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Gabriola" panose="04040605051002020D02" pitchFamily="82" charset="0"/>
              </a:rPr>
              <a:t>- 1* - </a:t>
            </a:r>
            <a:r>
              <a:rPr lang="ru-RU" sz="2200" dirty="0" err="1" smtClean="0">
                <a:latin typeface="Gabriola" panose="04040605051002020D02" pitchFamily="82" charset="0"/>
              </a:rPr>
              <a:t>бюджетні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готелі</a:t>
            </a:r>
            <a:r>
              <a:rPr lang="ru-RU" sz="2200" dirty="0" smtClean="0">
                <a:latin typeface="Gabriola" panose="04040605051002020D02" pitchFamily="82" charset="0"/>
              </a:rPr>
              <a:t>, </a:t>
            </a:r>
            <a:r>
              <a:rPr lang="ru-RU" sz="2200" dirty="0" err="1" smtClean="0">
                <a:latin typeface="Gabriola" panose="04040605051002020D02" pitchFamily="82" charset="0"/>
              </a:rPr>
              <a:t>які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переважно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знаходяться</a:t>
            </a:r>
            <a:r>
              <a:rPr lang="ru-RU" sz="2200" dirty="0" smtClean="0">
                <a:latin typeface="Gabriola" panose="04040605051002020D02" pitchFamily="82" charset="0"/>
              </a:rPr>
              <a:t> в </a:t>
            </a:r>
            <a:r>
              <a:rPr lang="ru-RU" sz="2200" dirty="0" err="1" smtClean="0">
                <a:latin typeface="Gabriola" panose="04040605051002020D02" pitchFamily="82" charset="0"/>
              </a:rPr>
              <a:t>центрі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міста</a:t>
            </a:r>
            <a:r>
              <a:rPr lang="ru-RU" sz="2200" dirty="0" smtClean="0">
                <a:latin typeface="Gabriola" panose="04040605051002020D02" pitchFamily="82" charset="0"/>
              </a:rPr>
              <a:t> і </a:t>
            </a:r>
            <a:r>
              <a:rPr lang="ru-RU" sz="2200" dirty="0" err="1" smtClean="0">
                <a:latin typeface="Gabriola" panose="04040605051002020D02" pitchFamily="82" charset="0"/>
              </a:rPr>
              <a:t>мають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мінімумом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зручностей</a:t>
            </a:r>
            <a:r>
              <a:rPr lang="ru-RU" sz="2200" dirty="0" smtClean="0">
                <a:latin typeface="Gabriola" panose="04040605051002020D02" pitchFamily="82" charset="0"/>
              </a:rPr>
              <a:t>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Gabriola" panose="04040605051002020D02" pitchFamily="82" charset="0"/>
              </a:rPr>
              <a:t>- 2* - </a:t>
            </a:r>
            <a:r>
              <a:rPr lang="ru-RU" sz="2200" dirty="0" err="1" smtClean="0">
                <a:latin typeface="Gabriola" panose="04040605051002020D02" pitchFamily="82" charset="0"/>
              </a:rPr>
              <a:t>готелі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туристичного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класу</a:t>
            </a:r>
            <a:r>
              <a:rPr lang="ru-RU" sz="2200" dirty="0" smtClean="0">
                <a:latin typeface="Gabriola" panose="04040605051002020D02" pitchFamily="82" charset="0"/>
              </a:rPr>
              <a:t>, </a:t>
            </a:r>
            <a:r>
              <a:rPr lang="ru-RU" sz="2200" dirty="0" err="1" smtClean="0">
                <a:latin typeface="Gabriola" panose="04040605051002020D02" pitchFamily="82" charset="0"/>
              </a:rPr>
              <a:t>що</a:t>
            </a:r>
            <a:r>
              <a:rPr lang="ru-RU" sz="2200" dirty="0" smtClean="0">
                <a:latin typeface="Gabriola" panose="04040605051002020D02" pitchFamily="82" charset="0"/>
              </a:rPr>
              <a:t> </a:t>
            </a:r>
            <a:r>
              <a:rPr lang="ru-RU" sz="2200" dirty="0" err="1" smtClean="0">
                <a:latin typeface="Gabriola" panose="04040605051002020D02" pitchFamily="82" charset="0"/>
              </a:rPr>
              <a:t>мають</a:t>
            </a:r>
            <a:r>
              <a:rPr lang="ru-RU" sz="2200" dirty="0" smtClean="0">
                <a:latin typeface="Gabriola" panose="04040605051002020D02" pitchFamily="82" charset="0"/>
              </a:rPr>
              <a:t> ресторан і бар;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Gabriola" panose="04040605051002020D02" pitchFamily="82" charset="0"/>
              </a:rPr>
              <a:t>- </a:t>
            </a:r>
            <a:r>
              <a:rPr lang="ru-RU" sz="2200" dirty="0">
                <a:latin typeface="Gabriola" panose="04040605051002020D02" pitchFamily="82" charset="0"/>
              </a:rPr>
              <a:t>3* - </a:t>
            </a:r>
            <a:r>
              <a:rPr lang="ru-RU" sz="2200" dirty="0" err="1">
                <a:latin typeface="Gabriola" panose="04040605051002020D02" pitchFamily="82" charset="0"/>
              </a:rPr>
              <a:t>готелі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середнього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класу</a:t>
            </a:r>
            <a:r>
              <a:rPr lang="ru-RU" sz="2200" dirty="0">
                <a:latin typeface="Gabriola" panose="04040605051002020D02" pitchFamily="82" charset="0"/>
              </a:rPr>
              <a:t>, </a:t>
            </a:r>
            <a:r>
              <a:rPr lang="ru-RU" sz="2200" dirty="0" err="1">
                <a:latin typeface="Gabriola" panose="04040605051002020D02" pitchFamily="82" charset="0"/>
              </a:rPr>
              <a:t>які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мають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досить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високий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рівень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2200" dirty="0">
                <a:latin typeface="Gabriola" panose="04040605051002020D02" pitchFamily="82" charset="0"/>
              </a:rPr>
              <a:t>; </a:t>
            </a:r>
            <a:endParaRPr lang="ru-RU" sz="22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Gabriola" panose="04040605051002020D02" pitchFamily="82" charset="0"/>
              </a:rPr>
              <a:t>- </a:t>
            </a:r>
            <a:r>
              <a:rPr lang="ru-RU" sz="2200" dirty="0">
                <a:latin typeface="Gabriola" panose="04040605051002020D02" pitchFamily="82" charset="0"/>
              </a:rPr>
              <a:t>4* - </a:t>
            </a:r>
            <a:r>
              <a:rPr lang="ru-RU" sz="2200" dirty="0" err="1">
                <a:latin typeface="Gabriola" panose="04040605051002020D02" pitchFamily="82" charset="0"/>
              </a:rPr>
              <a:t>готелі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першого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класу</a:t>
            </a:r>
            <a:r>
              <a:rPr lang="ru-RU" sz="2200" dirty="0">
                <a:latin typeface="Gabriola" panose="04040605051002020D02" pitchFamily="82" charset="0"/>
              </a:rPr>
              <a:t>, </a:t>
            </a:r>
            <a:r>
              <a:rPr lang="ru-RU" sz="2200" dirty="0" err="1">
                <a:latin typeface="Gabriola" panose="04040605051002020D02" pitchFamily="82" charset="0"/>
              </a:rPr>
              <a:t>які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мають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дуже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високу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комфортність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проживання</a:t>
            </a:r>
            <a:r>
              <a:rPr lang="ru-RU" sz="2200" dirty="0">
                <a:latin typeface="Gabriola" panose="04040605051002020D02" pitchFamily="82" charset="0"/>
              </a:rPr>
              <a:t> та </a:t>
            </a:r>
            <a:r>
              <a:rPr lang="ru-RU" sz="2200" dirty="0" err="1">
                <a:latin typeface="Gabriola" panose="04040605051002020D02" pitchFamily="82" charset="0"/>
              </a:rPr>
              <a:t>відмінний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рівень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2200" dirty="0">
                <a:latin typeface="Gabriola" panose="04040605051002020D02" pitchFamily="82" charset="0"/>
              </a:rPr>
              <a:t>; </a:t>
            </a:r>
            <a:endParaRPr lang="ru-RU" sz="22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Gabriola" panose="04040605051002020D02" pitchFamily="82" charset="0"/>
              </a:rPr>
              <a:t>- </a:t>
            </a:r>
            <a:r>
              <a:rPr lang="ru-RU" sz="2200" dirty="0">
                <a:latin typeface="Gabriola" panose="04040605051002020D02" pitchFamily="82" charset="0"/>
              </a:rPr>
              <a:t>5* - </a:t>
            </a:r>
            <a:r>
              <a:rPr lang="ru-RU" sz="2200" dirty="0" err="1">
                <a:latin typeface="Gabriola" panose="04040605051002020D02" pitchFamily="82" charset="0"/>
              </a:rPr>
              <a:t>готелі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вищої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категорії</a:t>
            </a:r>
            <a:r>
              <a:rPr lang="ru-RU" sz="2200" dirty="0">
                <a:latin typeface="Gabriola" panose="04040605051002020D02" pitchFamily="82" charset="0"/>
              </a:rPr>
              <a:t>, </a:t>
            </a:r>
            <a:r>
              <a:rPr lang="ru-RU" sz="2200" dirty="0" err="1">
                <a:latin typeface="Gabriola" panose="04040605051002020D02" pitchFamily="82" charset="0"/>
              </a:rPr>
              <a:t>які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забезпечують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рівень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2200" dirty="0">
                <a:latin typeface="Gabriola" panose="04040605051002020D02" pitchFamily="82" charset="0"/>
              </a:rPr>
              <a:t> і </a:t>
            </a:r>
            <a:r>
              <a:rPr lang="ru-RU" sz="2200" dirty="0" err="1">
                <a:latin typeface="Gabriola" panose="04040605051002020D02" pitchFamily="82" charset="0"/>
              </a:rPr>
              <a:t>проживання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екстракласу</a:t>
            </a:r>
            <a:r>
              <a:rPr lang="ru-RU" sz="2200" dirty="0">
                <a:latin typeface="Gabriola" panose="04040605051002020D02" pitchFamily="82" charset="0"/>
              </a:rPr>
              <a:t>. </a:t>
            </a:r>
            <a:endParaRPr lang="ru-RU" sz="2200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Крім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того, для </a:t>
            </a:r>
            <a:r>
              <a:rPr lang="ru-RU" dirty="0" err="1">
                <a:latin typeface="Gabriola" panose="04040605051002020D02" pitchFamily="82" charset="0"/>
              </a:rPr>
              <a:t>приватних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житла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вводять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символи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наприклад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сімейний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(маленький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однієї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сім'ї</a:t>
            </a:r>
            <a:r>
              <a:rPr lang="ru-RU" dirty="0">
                <a:latin typeface="Gabriola" panose="04040605051002020D02" pitchFamily="82" charset="0"/>
              </a:rPr>
              <a:t>) - «</a:t>
            </a:r>
            <a:r>
              <a:rPr lang="ru-RU" dirty="0" err="1">
                <a:latin typeface="Gabriola" panose="04040605051002020D02" pitchFamily="82" charset="0"/>
              </a:rPr>
              <a:t>алмази</a:t>
            </a:r>
            <a:r>
              <a:rPr lang="ru-RU" dirty="0">
                <a:latin typeface="Gabriola" panose="04040605051002020D02" pitchFamily="82" charset="0"/>
              </a:rPr>
              <a:t>», </a:t>
            </a:r>
            <a:r>
              <a:rPr lang="ru-RU" dirty="0" err="1">
                <a:latin typeface="Gabriola" panose="04040605051002020D02" pitchFamily="82" charset="0"/>
              </a:rPr>
              <a:t>апартаменти</a:t>
            </a:r>
            <a:r>
              <a:rPr lang="ru-RU" dirty="0">
                <a:latin typeface="Gabriola" panose="04040605051002020D02" pitchFamily="82" charset="0"/>
              </a:rPr>
              <a:t> - «</a:t>
            </a:r>
            <a:r>
              <a:rPr lang="ru-RU" dirty="0" err="1">
                <a:latin typeface="Gabriola" panose="04040605051002020D02" pitchFamily="82" charset="0"/>
              </a:rPr>
              <a:t>ключі</a:t>
            </a:r>
            <a:r>
              <a:rPr lang="ru-RU" dirty="0">
                <a:latin typeface="Gabriola" panose="04040605051002020D02" pitchFamily="82" charset="0"/>
              </a:rPr>
              <a:t>».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Великобританії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існує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цілих</a:t>
            </a:r>
            <a:r>
              <a:rPr lang="ru-RU" dirty="0">
                <a:latin typeface="Gabriola" panose="04040605051002020D02" pitchFamily="82" charset="0"/>
              </a:rPr>
              <a:t> три </a:t>
            </a:r>
            <a:r>
              <a:rPr lang="ru-RU" dirty="0" err="1">
                <a:latin typeface="Gabriola" panose="04040605051002020D02" pitchFamily="82" charset="0"/>
              </a:rPr>
              <a:t>типи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зірок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r>
              <a:rPr lang="ru-RU" dirty="0" err="1">
                <a:latin typeface="Gabriola" panose="04040605051002020D02" pitchFamily="82" charset="0"/>
              </a:rPr>
              <a:t>чорні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червоні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золоті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</a:p>
          <a:p>
            <a:r>
              <a:rPr lang="ru-RU" dirty="0" err="1" smtClean="0">
                <a:latin typeface="Gabriola" panose="04040605051002020D02" pitchFamily="82" charset="0"/>
              </a:rPr>
              <a:t>Спочатку</a:t>
            </a:r>
            <a:r>
              <a:rPr lang="ru-RU" dirty="0">
                <a:latin typeface="Gabriola" panose="04040605051002020D02" pitchFamily="82" charset="0"/>
              </a:rPr>
              <a:t>, як правило, </a:t>
            </a:r>
            <a:r>
              <a:rPr lang="ru-RU" dirty="0" err="1">
                <a:latin typeface="Gabriola" panose="04040605051002020D02" pitchFamily="82" charset="0"/>
              </a:rPr>
              <a:t>готелям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привласнюються</a:t>
            </a:r>
            <a:r>
              <a:rPr lang="ru-RU" dirty="0">
                <a:latin typeface="Gabriola" panose="04040605051002020D02" pitchFamily="82" charset="0"/>
              </a:rPr>
              <a:t> «</a:t>
            </a:r>
            <a:r>
              <a:rPr lang="ru-RU" dirty="0" err="1">
                <a:latin typeface="Gabriola" panose="04040605051002020D02" pitchFamily="82" charset="0"/>
              </a:rPr>
              <a:t>зірки</a:t>
            </a:r>
            <a:r>
              <a:rPr lang="ru-RU" dirty="0">
                <a:latin typeface="Gabriola" panose="04040605051002020D02" pitchFamily="82" charset="0"/>
              </a:rPr>
              <a:t>»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1 до 5 </a:t>
            </a:r>
            <a:r>
              <a:rPr lang="ru-RU" dirty="0" err="1">
                <a:latin typeface="Gabriola" panose="04040605051002020D02" pitchFamily="82" charset="0"/>
              </a:rPr>
              <a:t>чорного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кольору</a:t>
            </a:r>
            <a:r>
              <a:rPr lang="ru-RU" dirty="0">
                <a:latin typeface="Gabriola" panose="04040605051002020D02" pitchFamily="82" charset="0"/>
              </a:rPr>
              <a:t>. Вони </a:t>
            </a:r>
            <a:r>
              <a:rPr lang="ru-RU" dirty="0" err="1">
                <a:latin typeface="Gabriola" panose="04040605051002020D02" pitchFamily="82" charset="0"/>
              </a:rPr>
              <a:t>характеризують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відповідність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єдиним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прийнятим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в </a:t>
            </a:r>
            <a:r>
              <a:rPr lang="ru-RU" dirty="0" err="1">
                <a:latin typeface="Gabriola" panose="04040605051002020D02" pitchFamily="82" charset="0"/>
              </a:rPr>
              <a:t>країні</a:t>
            </a:r>
            <a:r>
              <a:rPr lang="ru-RU" dirty="0">
                <a:latin typeface="Gabriola" panose="04040605051002020D02" pitchFamily="82" charset="0"/>
              </a:rPr>
              <a:t> стандартам.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Окрім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чорних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зірок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готелям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привласнюються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додаткові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оцінки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відсотках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умовного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еталону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відповідно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якого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коливається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50% до </a:t>
            </a:r>
            <a:r>
              <a:rPr lang="ru-RU" dirty="0">
                <a:latin typeface="Gabriola" panose="04040605051002020D02" pitchFamily="82" charset="0"/>
              </a:rPr>
              <a:t>85</a:t>
            </a:r>
            <a:r>
              <a:rPr lang="ru-RU" dirty="0" smtClean="0">
                <a:latin typeface="Gabriola" panose="04040605051002020D02" pitchFamily="82" charset="0"/>
              </a:rPr>
              <a:t>%, </a:t>
            </a:r>
            <a:r>
              <a:rPr lang="ru-RU" dirty="0" err="1">
                <a:latin typeface="Gabriola" panose="04040605051002020D02" pitchFamily="82" charset="0"/>
              </a:rPr>
              <a:t>вище</a:t>
            </a:r>
            <a:r>
              <a:rPr lang="ru-RU" dirty="0">
                <a:latin typeface="Gabriola" panose="04040605051002020D02" pitchFamily="82" charset="0"/>
              </a:rPr>
              <a:t> за яке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привласнюють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відзнаку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«</a:t>
            </a:r>
            <a:r>
              <a:rPr lang="ru-RU" dirty="0" err="1">
                <a:latin typeface="Gabriola" panose="04040605051002020D02" pitchFamily="82" charset="0"/>
              </a:rPr>
              <a:t>червоні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зірки</a:t>
            </a:r>
            <a:r>
              <a:rPr lang="ru-RU" dirty="0">
                <a:latin typeface="Gabriola" panose="04040605051002020D02" pitchFamily="82" charset="0"/>
              </a:rPr>
              <a:t>».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Золоті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зірки</a:t>
            </a:r>
            <a:r>
              <a:rPr lang="ru-RU" dirty="0">
                <a:latin typeface="Gabriola" panose="04040605051002020D02" pitchFamily="82" charset="0"/>
              </a:rPr>
              <a:t> АА -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знак особливого </a:t>
            </a:r>
            <a:r>
              <a:rPr lang="ru-RU" dirty="0" err="1">
                <a:latin typeface="Gabriola" panose="04040605051002020D02" pitchFamily="82" charset="0"/>
              </a:rPr>
              <a:t>класу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встановлюється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наслідками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інспекції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представників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Royal Automobile </a:t>
            </a:r>
            <a:r>
              <a:rPr lang="en-US" dirty="0" smtClean="0">
                <a:latin typeface="Gabriola" panose="04040605051002020D02" pitchFamily="82" charset="0"/>
              </a:rPr>
              <a:t>Club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іншою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менш</a:t>
            </a:r>
            <a:r>
              <a:rPr lang="ru-RU" dirty="0">
                <a:latin typeface="Gabriola" panose="04040605051002020D02" pitchFamily="82" charset="0"/>
              </a:rPr>
              <a:t> авторитетною </a:t>
            </a:r>
            <a:r>
              <a:rPr lang="ru-RU" dirty="0" err="1">
                <a:latin typeface="Gabriola" panose="04040605051002020D02" pitchFamily="82" charset="0"/>
              </a:rPr>
              <a:t>організацією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ніж</a:t>
            </a:r>
            <a:r>
              <a:rPr lang="ru-RU" dirty="0">
                <a:latin typeface="Gabriola" panose="04040605051002020D02" pitchFamily="82" charset="0"/>
              </a:rPr>
              <a:t> АА. </a:t>
            </a:r>
            <a:r>
              <a:rPr lang="ru-RU" dirty="0" err="1">
                <a:latin typeface="Gabriola" panose="04040605051002020D02" pitchFamily="82" charset="0"/>
              </a:rPr>
              <a:t>Ця</a:t>
            </a:r>
            <a:r>
              <a:rPr lang="ru-RU" dirty="0">
                <a:latin typeface="Gabriola" panose="04040605051002020D02" pitchFamily="82" charset="0"/>
              </a:rPr>
              <a:t> ж </a:t>
            </a:r>
            <a:r>
              <a:rPr lang="ru-RU" dirty="0" err="1">
                <a:latin typeface="Gabriola" panose="04040605051002020D02" pitchFamily="82" charset="0"/>
              </a:rPr>
              <a:t>організація</a:t>
            </a:r>
            <a:r>
              <a:rPr lang="ru-RU" dirty="0">
                <a:latin typeface="Gabriola" panose="04040605051002020D02" pitchFamily="82" charset="0"/>
              </a:rPr>
              <a:t> проводить </a:t>
            </a:r>
            <a:r>
              <a:rPr lang="ru-RU" dirty="0" err="1">
                <a:latin typeface="Gabriola" panose="04040605051002020D02" pitchFamily="82" charset="0"/>
              </a:rPr>
              <a:t>класифікацію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придорожніх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мотелів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фермерських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будиночків</a:t>
            </a:r>
            <a:r>
              <a:rPr lang="ru-RU" dirty="0">
                <a:latin typeface="Gabriola" panose="04040605051002020D02" pitchFamily="82" charset="0"/>
              </a:rPr>
              <a:t> до 5</a:t>
            </a:r>
            <a:r>
              <a:rPr lang="en-US" dirty="0">
                <a:latin typeface="Gabriola" panose="04040605051002020D02" pitchFamily="82" charset="0"/>
              </a:rPr>
              <a:t>Q (</a:t>
            </a:r>
            <a:r>
              <a:rPr lang="ru-RU" dirty="0">
                <a:latin typeface="Gabriola" panose="04040605051002020D02" pitchFamily="82" charset="0"/>
              </a:rPr>
              <a:t>англ. </a:t>
            </a:r>
            <a:r>
              <a:rPr lang="en-US" dirty="0">
                <a:latin typeface="Gabriola" panose="04040605051002020D02" pitchFamily="82" charset="0"/>
              </a:rPr>
              <a:t>quality - </a:t>
            </a:r>
            <a:r>
              <a:rPr lang="ru-RU" dirty="0" err="1">
                <a:latin typeface="Gabriola" panose="04040605051002020D02" pitchFamily="82" charset="0"/>
              </a:rPr>
              <a:t>якість</a:t>
            </a:r>
            <a:r>
              <a:rPr lang="ru-RU" dirty="0">
                <a:latin typeface="Gabriola" panose="04040605051002020D02" pitchFamily="82" charset="0"/>
              </a:rPr>
              <a:t>) і </a:t>
            </a:r>
            <a:r>
              <a:rPr lang="ru-RU" dirty="0" err="1">
                <a:latin typeface="Gabriola" panose="04040605051002020D02" pitchFamily="82" charset="0"/>
              </a:rPr>
              <a:t>ресторанів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1 до 5 «розеток».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44" y="167172"/>
            <a:ext cx="4081553" cy="234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14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752" y="2415396"/>
            <a:ext cx="10696754" cy="374386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У </a:t>
            </a:r>
            <a:r>
              <a:rPr lang="ru-RU" dirty="0" err="1">
                <a:latin typeface="Gabriola" panose="04040605051002020D02" pitchFamily="82" charset="0"/>
              </a:rPr>
              <a:t>готелях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Великобританії</a:t>
            </a:r>
            <a:r>
              <a:rPr lang="ru-RU" dirty="0">
                <a:latin typeface="Gabriola" panose="04040605051002020D02" pitchFamily="82" charset="0"/>
              </a:rPr>
              <a:t>, а </a:t>
            </a:r>
            <a:r>
              <a:rPr lang="ru-RU" dirty="0" err="1">
                <a:latin typeface="Gabriola" panose="04040605051002020D02" pitchFamily="82" charset="0"/>
              </a:rPr>
              <a:t>точніше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готелях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Англії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збереглася</a:t>
            </a:r>
            <a:r>
              <a:rPr lang="ru-RU" dirty="0">
                <a:latin typeface="Gabriola" panose="04040605051002020D02" pitchFamily="82" charset="0"/>
              </a:rPr>
              <a:t> і стара система </a:t>
            </a:r>
            <a:r>
              <a:rPr lang="ru-RU" dirty="0" err="1">
                <a:latin typeface="Gabriola" panose="04040605051002020D02" pitchFamily="82" charset="0"/>
              </a:rPr>
              <a:t>оцінки</a:t>
            </a:r>
            <a:r>
              <a:rPr lang="ru-RU" dirty="0">
                <a:latin typeface="Gabriola" panose="04040605051002020D02" pitchFamily="82" charset="0"/>
              </a:rPr>
              <a:t>, де </a:t>
            </a:r>
            <a:r>
              <a:rPr lang="ru-RU" dirty="0" err="1">
                <a:latin typeface="Gabriola" panose="04040605051002020D02" pitchFamily="82" charset="0"/>
              </a:rPr>
              <a:t>готелям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привласнюються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зірки</a:t>
            </a:r>
            <a:r>
              <a:rPr lang="ru-RU" dirty="0">
                <a:latin typeface="Gabriola" panose="04040605051002020D02" pitchFamily="82" charset="0"/>
              </a:rPr>
              <a:t>, а </a:t>
            </a:r>
            <a:r>
              <a:rPr lang="ru-RU" dirty="0" err="1">
                <a:latin typeface="Gabriola" panose="04040605051002020D02" pitchFamily="82" charset="0"/>
              </a:rPr>
              <a:t>корони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Якість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привласнені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корони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підтверджує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Англійська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Туристична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Рада</a:t>
            </a:r>
            <a:r>
              <a:rPr lang="en-US" dirty="0" smtClean="0">
                <a:latin typeface="Gabriola" panose="04040605051002020D02" pitchFamily="82" charset="0"/>
              </a:rPr>
              <a:t>. </a:t>
            </a:r>
            <a:r>
              <a:rPr lang="ru-RU" dirty="0">
                <a:latin typeface="Gabriola" panose="04040605051002020D02" pitchFamily="82" charset="0"/>
              </a:rPr>
              <a:t>За </a:t>
            </a:r>
            <a:r>
              <a:rPr lang="ru-RU" dirty="0" err="1">
                <a:latin typeface="Gabriola" panose="04040605051002020D02" pitchFamily="82" charset="0"/>
              </a:rPr>
              <a:t>цією</a:t>
            </a:r>
            <a:r>
              <a:rPr lang="ru-RU" dirty="0">
                <a:latin typeface="Gabriola" panose="04040605051002020D02" pitchFamily="82" charset="0"/>
              </a:rPr>
              <a:t> системою </a:t>
            </a:r>
            <a:r>
              <a:rPr lang="ru-RU" dirty="0" err="1">
                <a:latin typeface="Gabriola" panose="04040605051002020D02" pitchFamily="82" charset="0"/>
              </a:rPr>
              <a:t>оцінки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диференціюються</a:t>
            </a:r>
            <a:r>
              <a:rPr lang="ru-RU" dirty="0">
                <a:latin typeface="Gabriola" panose="04040605051002020D02" pitchFamily="82" charset="0"/>
              </a:rPr>
              <a:t> за 6 </a:t>
            </a:r>
            <a:r>
              <a:rPr lang="ru-RU" dirty="0" err="1">
                <a:latin typeface="Gabriola" panose="04040605051002020D02" pitchFamily="82" charset="0"/>
              </a:rPr>
              <a:t>критеріями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Найнижчий</a:t>
            </a:r>
            <a:r>
              <a:rPr lang="ru-RU" dirty="0">
                <a:latin typeface="Gabriola" panose="04040605051002020D02" pitchFamily="82" charset="0"/>
              </a:rPr>
              <a:t> –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статус «</a:t>
            </a:r>
            <a:r>
              <a:rPr lang="en-US" dirty="0">
                <a:latin typeface="Gabriola" panose="04040605051002020D02" pitchFamily="82" charset="0"/>
              </a:rPr>
              <a:t>listed» (</a:t>
            </a:r>
            <a:r>
              <a:rPr lang="ru-RU" dirty="0" err="1">
                <a:latin typeface="Gabriola" panose="04040605051002020D02" pitchFamily="82" charset="0"/>
              </a:rPr>
              <a:t>анг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занесені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реєстру</a:t>
            </a:r>
            <a:r>
              <a:rPr lang="ru-RU" dirty="0">
                <a:latin typeface="Gabriola" panose="04040605051002020D02" pitchFamily="82" charset="0"/>
              </a:rPr>
              <a:t>),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передбачає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мінімум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зручностей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проте</a:t>
            </a:r>
            <a:r>
              <a:rPr lang="ru-RU" dirty="0">
                <a:latin typeface="Gabriola" panose="04040605051002020D02" pitchFamily="82" charset="0"/>
              </a:rPr>
              <a:t> при </a:t>
            </a:r>
            <a:r>
              <a:rPr lang="ru-RU" dirty="0" err="1">
                <a:latin typeface="Gabriola" panose="04040605051002020D02" pitchFamily="82" charset="0"/>
              </a:rPr>
              <a:t>цьому</a:t>
            </a:r>
            <a:r>
              <a:rPr lang="ru-RU" dirty="0">
                <a:latin typeface="Gabriola" panose="04040605051002020D02" pitchFamily="82" charset="0"/>
              </a:rPr>
              <a:t> служить </a:t>
            </a:r>
            <a:r>
              <a:rPr lang="ru-RU" dirty="0" err="1">
                <a:latin typeface="Gabriola" panose="04040605051002020D02" pitchFamily="82" charset="0"/>
              </a:rPr>
              <a:t>свого</a:t>
            </a:r>
            <a:r>
              <a:rPr lang="ru-RU" dirty="0">
                <a:latin typeface="Gabriola" panose="04040605051002020D02" pitchFamily="82" charset="0"/>
              </a:rPr>
              <a:t> роду </a:t>
            </a:r>
            <a:r>
              <a:rPr lang="ru-RU" dirty="0" err="1">
                <a:latin typeface="Gabriola" panose="04040605051002020D02" pitchFamily="82" charset="0"/>
              </a:rPr>
              <a:t>гарантією</a:t>
            </a:r>
            <a:r>
              <a:rPr lang="ru-RU" dirty="0">
                <a:latin typeface="Gabriola" panose="04040605051002020D02" pitchFamily="82" charset="0"/>
              </a:rPr>
              <a:t> того,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підтримуються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стандарти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чистоти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Після</a:t>
            </a:r>
            <a:r>
              <a:rPr lang="ru-RU" dirty="0">
                <a:latin typeface="Gabriola" panose="04040605051002020D02" pitchFamily="82" charset="0"/>
              </a:rPr>
              <a:t> «</a:t>
            </a:r>
            <a:r>
              <a:rPr lang="en-US" dirty="0">
                <a:latin typeface="Gabriola" panose="04040605051002020D02" pitchFamily="82" charset="0"/>
              </a:rPr>
              <a:t>listed»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Великобританії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диференціюються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звичним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вже</a:t>
            </a:r>
            <a:r>
              <a:rPr lang="ru-RU" dirty="0">
                <a:latin typeface="Gabriola" panose="04040605051002020D02" pitchFamily="82" charset="0"/>
              </a:rPr>
              <a:t> принципом,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однієї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п'яти</a:t>
            </a:r>
            <a:r>
              <a:rPr lang="ru-RU" dirty="0">
                <a:latin typeface="Gabriola" panose="04040605051002020D02" pitchFamily="82" charset="0"/>
              </a:rPr>
              <a:t> корон. Для переходу на «</a:t>
            </a:r>
            <a:r>
              <a:rPr lang="ru-RU" dirty="0" err="1">
                <a:latin typeface="Gabriola" panose="04040605051002020D02" pitchFamily="82" charset="0"/>
              </a:rPr>
              <a:t>Зоряну</a:t>
            </a:r>
            <a:r>
              <a:rPr lang="ru-RU" dirty="0">
                <a:latin typeface="Gabriola" panose="04040605051002020D02" pitchFamily="82" charset="0"/>
              </a:rPr>
              <a:t>» систему </a:t>
            </a:r>
            <a:r>
              <a:rPr lang="ru-RU" dirty="0" err="1">
                <a:latin typeface="Gabriola" panose="04040605051002020D02" pitchFamily="82" charset="0"/>
              </a:rPr>
              <a:t>необхідно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загального</a:t>
            </a:r>
            <a:r>
              <a:rPr lang="ru-RU" dirty="0">
                <a:latin typeface="Gabriola" panose="04040605051002020D02" pitchFamily="82" charset="0"/>
              </a:rPr>
              <a:t> числа корон </a:t>
            </a:r>
            <a:r>
              <a:rPr lang="ru-RU" dirty="0" err="1">
                <a:latin typeface="Gabriola" panose="04040605051002020D02" pitchFamily="82" charset="0"/>
              </a:rPr>
              <a:t>відняти</a:t>
            </a:r>
            <a:r>
              <a:rPr lang="ru-RU" dirty="0">
                <a:latin typeface="Gabriola" panose="04040605051002020D02" pitchFamily="82" charset="0"/>
              </a:rPr>
              <a:t> одну, </a:t>
            </a:r>
            <a:r>
              <a:rPr lang="ru-RU" dirty="0" err="1">
                <a:latin typeface="Gabriola" panose="04040605051002020D02" pitchFamily="82" charset="0"/>
              </a:rPr>
              <a:t>тобто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наявність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трьох</a:t>
            </a:r>
            <a:r>
              <a:rPr lang="ru-RU" dirty="0">
                <a:latin typeface="Gabriola" panose="04040605051002020D02" pitchFamily="82" charset="0"/>
              </a:rPr>
              <a:t> «корон» говорить про </a:t>
            </a:r>
            <a:r>
              <a:rPr lang="ru-RU" dirty="0" err="1">
                <a:latin typeface="Gabriola" panose="04040605051002020D02" pitchFamily="82" charset="0"/>
              </a:rPr>
              <a:t>рівень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двох</a:t>
            </a:r>
            <a:r>
              <a:rPr lang="ru-RU" dirty="0">
                <a:latin typeface="Gabriola" panose="04040605051002020D02" pitchFamily="82" charset="0"/>
              </a:rPr>
              <a:t> «</a:t>
            </a:r>
            <a:r>
              <a:rPr lang="ru-RU" dirty="0" err="1">
                <a:latin typeface="Gabriola" panose="04040605051002020D02" pitchFamily="82" charset="0"/>
              </a:rPr>
              <a:t>зірок</a:t>
            </a:r>
            <a:r>
              <a:rPr lang="ru-RU" dirty="0">
                <a:latin typeface="Gabriola" panose="04040605051002020D02" pitchFamily="82" charset="0"/>
              </a:rPr>
              <a:t>»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Особливістю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рейтингу «корон» є «</a:t>
            </a:r>
            <a:r>
              <a:rPr lang="en-US" dirty="0" err="1">
                <a:latin typeface="Gabriola" panose="04040605051002020D02" pitchFamily="82" charset="0"/>
              </a:rPr>
              <a:t>ensuite</a:t>
            </a:r>
            <a:r>
              <a:rPr lang="en-US" dirty="0">
                <a:latin typeface="Gabriola" panose="04040605051002020D02" pitchFamily="82" charset="0"/>
              </a:rPr>
              <a:t>», </a:t>
            </a:r>
            <a:r>
              <a:rPr lang="ru-RU" dirty="0" err="1">
                <a:latin typeface="Gabriola" panose="04040605051002020D02" pitchFamily="82" charset="0"/>
              </a:rPr>
              <a:t>готельні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номери</a:t>
            </a:r>
            <a:r>
              <a:rPr lang="ru-RU" dirty="0">
                <a:latin typeface="Gabriola" panose="04040605051002020D02" pitchFamily="82" charset="0"/>
              </a:rPr>
              <a:t>, де є </a:t>
            </a:r>
            <a:r>
              <a:rPr lang="ru-RU" dirty="0" err="1">
                <a:latin typeface="Gabriola" panose="04040605051002020D02" pitchFamily="82" charset="0"/>
              </a:rPr>
              <a:t>прямий</a:t>
            </a:r>
            <a:r>
              <a:rPr lang="ru-RU" dirty="0">
                <a:latin typeface="Gabriola" panose="04040605051002020D02" pitchFamily="82" charset="0"/>
              </a:rPr>
              <a:t> доступ </a:t>
            </a:r>
            <a:r>
              <a:rPr lang="ru-RU" dirty="0" err="1">
                <a:latin typeface="Gabriola" panose="04040605051002020D02" pitchFamily="82" charset="0"/>
              </a:rPr>
              <a:t>зі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спальні</a:t>
            </a:r>
            <a:r>
              <a:rPr lang="ru-RU" dirty="0">
                <a:latin typeface="Gabriola" panose="04040605051002020D02" pitchFamily="82" charset="0"/>
              </a:rPr>
              <a:t> у ванну </a:t>
            </a:r>
            <a:r>
              <a:rPr lang="ru-RU" dirty="0" err="1">
                <a:latin typeface="Gabriola" panose="04040605051002020D02" pitchFamily="82" charset="0"/>
              </a:rPr>
              <a:t>кімнату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Такі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повинні</a:t>
            </a:r>
            <a:r>
              <a:rPr lang="ru-RU" dirty="0">
                <a:latin typeface="Gabriola" panose="04040605051002020D02" pitchFamily="82" charset="0"/>
              </a:rPr>
              <a:t> бути, як </a:t>
            </a:r>
            <a:r>
              <a:rPr lang="ru-RU" dirty="0" err="1">
                <a:latin typeface="Gabriola" panose="04040605051002020D02" pitchFamily="82" charset="0"/>
              </a:rPr>
              <a:t>мінімум</a:t>
            </a:r>
            <a:r>
              <a:rPr lang="ru-RU" dirty="0">
                <a:latin typeface="Gabriola" panose="04040605051002020D02" pitchFamily="82" charset="0"/>
              </a:rPr>
              <a:t>, в </a:t>
            </a:r>
            <a:r>
              <a:rPr lang="ru-RU" dirty="0" err="1">
                <a:latin typeface="Gabriola" panose="04040605051002020D02" pitchFamily="82" charset="0"/>
              </a:rPr>
              <a:t>третині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Великобританії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класу</a:t>
            </a:r>
            <a:r>
              <a:rPr lang="ru-RU" dirty="0">
                <a:latin typeface="Gabriola" panose="04040605051002020D02" pitchFamily="82" charset="0"/>
              </a:rPr>
              <a:t> «3 </a:t>
            </a:r>
            <a:r>
              <a:rPr lang="ru-RU" dirty="0" err="1">
                <a:latin typeface="Gabriola" panose="04040605051002020D02" pitchFamily="82" charset="0"/>
              </a:rPr>
              <a:t>корони</a:t>
            </a:r>
            <a:r>
              <a:rPr lang="ru-RU" dirty="0">
                <a:latin typeface="Gabriola" panose="04040605051002020D02" pitchFamily="82" charset="0"/>
              </a:rPr>
              <a:t>» і у </a:t>
            </a:r>
            <a:r>
              <a:rPr lang="ru-RU" dirty="0" err="1">
                <a:latin typeface="Gabriola" panose="04040605051002020D02" pitchFamily="82" charset="0"/>
              </a:rPr>
              <a:t>всіх</a:t>
            </a:r>
            <a:r>
              <a:rPr lang="ru-RU" dirty="0">
                <a:latin typeface="Gabriola" panose="04040605051002020D02" pitchFamily="82" charset="0"/>
              </a:rPr>
              <a:t> номерах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класу</a:t>
            </a:r>
            <a:r>
              <a:rPr lang="ru-RU" dirty="0">
                <a:latin typeface="Gabriola" panose="04040605051002020D02" pitchFamily="82" charset="0"/>
              </a:rPr>
              <a:t> «5 корон». Рейтинг «корон» </a:t>
            </a:r>
            <a:r>
              <a:rPr lang="ru-RU" dirty="0" err="1">
                <a:latin typeface="Gabriola" panose="04040605051002020D02" pitchFamily="82" charset="0"/>
              </a:rPr>
              <a:t>використовується</a:t>
            </a:r>
            <a:r>
              <a:rPr lang="ru-RU" dirty="0">
                <a:latin typeface="Gabriola" panose="04040605051002020D02" pitchFamily="82" charset="0"/>
              </a:rPr>
              <a:t> як для великих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Лондона, Манчестера, </a:t>
            </a:r>
            <a:r>
              <a:rPr lang="ru-RU" dirty="0" err="1">
                <a:latin typeface="Gabriola" panose="04040605051002020D02" pitchFamily="82" charset="0"/>
              </a:rPr>
              <a:t>Ліверпуля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британських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міст</a:t>
            </a:r>
            <a:r>
              <a:rPr lang="ru-RU" dirty="0">
                <a:latin typeface="Gabriola" panose="04040605051002020D02" pitchFamily="82" charset="0"/>
              </a:rPr>
              <a:t>, так і для невеликих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за типом «</a:t>
            </a:r>
            <a:r>
              <a:rPr lang="en-US" dirty="0">
                <a:latin typeface="Gabriola" panose="04040605051002020D02" pitchFamily="82" charset="0"/>
              </a:rPr>
              <a:t>Bed </a:t>
            </a:r>
            <a:r>
              <a:rPr lang="ru-RU" dirty="0">
                <a:latin typeface="Gabriola" panose="04040605051002020D02" pitchFamily="82" charset="0"/>
              </a:rPr>
              <a:t>а</a:t>
            </a:r>
            <a:r>
              <a:rPr lang="en-US" dirty="0" err="1">
                <a:latin typeface="Gabriola" panose="04040605051002020D02" pitchFamily="82" charset="0"/>
              </a:rPr>
              <a:t>nd</a:t>
            </a:r>
            <a:r>
              <a:rPr lang="en-US" dirty="0">
                <a:latin typeface="Gabriola" panose="04040605051002020D02" pitchFamily="82" charset="0"/>
              </a:rPr>
              <a:t> Breakfast»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11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Gabriola" panose="04040605051002020D02" pitchFamily="82" charset="0"/>
              </a:rPr>
              <a:t>Асоціація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Скандинавії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Данія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Швеція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Норвегія</a:t>
            </a:r>
            <a:r>
              <a:rPr lang="ru-RU" dirty="0">
                <a:latin typeface="Gabriola" panose="04040605051002020D02" pitchFamily="82" charset="0"/>
              </a:rPr>
              <a:t>) </a:t>
            </a:r>
            <a:r>
              <a:rPr lang="ru-RU" dirty="0" err="1">
                <a:latin typeface="Gabriola" panose="04040605051002020D02" pitchFamily="82" charset="0"/>
              </a:rPr>
              <a:t>має</a:t>
            </a:r>
            <a:r>
              <a:rPr lang="ru-RU" dirty="0">
                <a:latin typeface="Gabriola" panose="04040605051002020D02" pitchFamily="82" charset="0"/>
              </a:rPr>
              <a:t> свою </a:t>
            </a:r>
            <a:r>
              <a:rPr lang="ru-RU" dirty="0" err="1">
                <a:latin typeface="Gabriola" panose="04040605051002020D02" pitchFamily="82" charset="0"/>
              </a:rPr>
              <a:t>міжнаціональну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класифікацію</a:t>
            </a:r>
            <a:r>
              <a:rPr lang="ru-RU" dirty="0">
                <a:latin typeface="Gabriola" panose="04040605051002020D02" pitchFamily="82" charset="0"/>
              </a:rPr>
              <a:t>. Вона </a:t>
            </a:r>
            <a:r>
              <a:rPr lang="ru-RU" dirty="0" err="1">
                <a:latin typeface="Gabriola" panose="04040605051002020D02" pitchFamily="82" charset="0"/>
              </a:rPr>
              <a:t>побудована</a:t>
            </a:r>
            <a:r>
              <a:rPr lang="ru-RU" dirty="0">
                <a:latin typeface="Gabriola" panose="04040605051002020D02" pitchFamily="82" charset="0"/>
              </a:rPr>
              <a:t> за принципом </a:t>
            </a:r>
            <a:r>
              <a:rPr lang="ru-RU" dirty="0" err="1">
                <a:latin typeface="Gabriola" panose="04040605051002020D02" pitchFamily="82" charset="0"/>
              </a:rPr>
              <a:t>французької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європейської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тільки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визначається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зірками</a:t>
            </a:r>
            <a:r>
              <a:rPr lang="ru-RU" dirty="0">
                <a:latin typeface="Gabriola" panose="04040605051002020D02" pitchFamily="82" charset="0"/>
              </a:rPr>
              <a:t>, а «</a:t>
            </a:r>
            <a:r>
              <a:rPr lang="ru-RU" dirty="0" err="1">
                <a:latin typeface="Gabriola" panose="04040605051002020D02" pitchFamily="82" charset="0"/>
              </a:rPr>
              <a:t>сонечками</a:t>
            </a:r>
            <a:r>
              <a:rPr lang="ru-RU" dirty="0">
                <a:latin typeface="Gabriola" panose="04040605051002020D02" pitchFamily="82" charset="0"/>
              </a:rPr>
              <a:t>». Знак </a:t>
            </a:r>
            <a:r>
              <a:rPr lang="ru-RU" dirty="0" err="1">
                <a:latin typeface="Gabriola" panose="04040605051002020D02" pitchFamily="82" charset="0"/>
              </a:rPr>
              <a:t>має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вигляд</a:t>
            </a:r>
            <a:r>
              <a:rPr lang="ru-RU" dirty="0">
                <a:latin typeface="Gabriola" panose="04040605051002020D02" pitchFamily="82" charset="0"/>
              </a:rPr>
              <a:t> половинки </a:t>
            </a:r>
            <a:r>
              <a:rPr lang="ru-RU" dirty="0" err="1">
                <a:latin typeface="Gabriola" panose="04040605051002020D02" pitchFamily="82" charset="0"/>
              </a:rPr>
              <a:t>сонця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сходить на </a:t>
            </a:r>
            <a:r>
              <a:rPr lang="ru-RU" dirty="0" err="1">
                <a:latin typeface="Gabriola" panose="04040605051002020D02" pitchFamily="82" charset="0"/>
              </a:rPr>
              <a:t>фоні</a:t>
            </a:r>
            <a:r>
              <a:rPr lang="ru-RU" dirty="0">
                <a:latin typeface="Gabriola" panose="04040605051002020D02" pitchFamily="82" charset="0"/>
              </a:rPr>
              <a:t> неба. </a:t>
            </a:r>
            <a:r>
              <a:rPr lang="ru-RU" dirty="0" err="1">
                <a:latin typeface="Gabriola" panose="04040605051002020D02" pitchFamily="82" charset="0"/>
              </a:rPr>
              <a:t>Категорію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визначають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експерти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Асоціації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9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 err="1" smtClean="0">
                <a:latin typeface="Gabriola" panose="04040605051002020D02" pitchFamily="82" charset="0"/>
              </a:rPr>
              <a:t>Підходи</a:t>
            </a:r>
            <a:r>
              <a:rPr lang="ru-RU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>
                <a:latin typeface="Gabriola" panose="04040605051002020D02" pitchFamily="82" charset="0"/>
              </a:rPr>
              <a:t>до </a:t>
            </a:r>
            <a:r>
              <a:rPr lang="ru-RU" sz="3600" b="1" dirty="0" err="1">
                <a:latin typeface="Gabriola" panose="04040605051002020D02" pitchFamily="82" charset="0"/>
              </a:rPr>
              <a:t>класифікації</a:t>
            </a:r>
            <a:r>
              <a:rPr lang="ru-RU" sz="3600" b="1" dirty="0">
                <a:latin typeface="Gabriola" panose="04040605051002020D02" pitchFamily="82" charset="0"/>
              </a:rPr>
              <a:t> та </a:t>
            </a:r>
            <a:r>
              <a:rPr lang="ru-RU" sz="3600" b="1" dirty="0" err="1">
                <a:latin typeface="Gabriola" panose="04040605051002020D02" pitchFamily="82" charset="0"/>
              </a:rPr>
              <a:t>типізація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підприємств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готельно</a:t>
            </a:r>
            <a:r>
              <a:rPr lang="ru-RU" sz="3600" b="1" dirty="0">
                <a:latin typeface="Gabriola" panose="04040605051002020D02" pitchFamily="82" charset="0"/>
              </a:rPr>
              <a:t>-ресторанного </a:t>
            </a:r>
            <a:r>
              <a:rPr lang="ru-RU" sz="3600" b="1" dirty="0" err="1">
                <a:latin typeface="Gabriola" panose="04040605051002020D02" pitchFamily="82" charset="0"/>
              </a:rPr>
              <a:t>господарства</a:t>
            </a:r>
            <a:r>
              <a:rPr lang="ru-RU" sz="3600" b="1" dirty="0">
                <a:latin typeface="Gabriola" panose="04040605051002020D02" pitchFamily="82" charset="0"/>
              </a:rPr>
              <a:t> в </a:t>
            </a:r>
            <a:r>
              <a:rPr lang="ru-RU" sz="3600" b="1" dirty="0" err="1">
                <a:latin typeface="Gabriola" panose="04040605051002020D02" pitchFamily="82" charset="0"/>
              </a:rPr>
              <a:t>країнах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світу</a:t>
            </a:r>
            <a:r>
              <a:rPr lang="ru-RU" sz="3600" b="1" dirty="0">
                <a:latin typeface="Gabriola" panose="04040605051002020D02" pitchFamily="82" charset="0"/>
              </a:rPr>
              <a:t>. </a:t>
            </a:r>
            <a:endParaRPr lang="en-US" sz="3600" b="1" dirty="0" smtClean="0">
              <a:latin typeface="Gabriola" panose="04040605051002020D02" pitchFamily="8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600" b="1" dirty="0" err="1" smtClean="0">
                <a:latin typeface="Gabriola" panose="04040605051002020D02" pitchFamily="82" charset="0"/>
              </a:rPr>
              <a:t>Особливості</a:t>
            </a:r>
            <a:r>
              <a:rPr lang="ru-RU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функціонування</a:t>
            </a:r>
            <a:r>
              <a:rPr lang="ru-RU" sz="3600" b="1" dirty="0">
                <a:latin typeface="Gabriola" panose="04040605051002020D02" pitchFamily="82" charset="0"/>
              </a:rPr>
              <a:t> та </a:t>
            </a:r>
            <a:r>
              <a:rPr lang="ru-RU" sz="3600" b="1" dirty="0" err="1">
                <a:latin typeface="Gabriola" panose="04040605051002020D02" pitchFamily="82" charset="0"/>
              </a:rPr>
              <a:t>розвиток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міжнародних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>
                <a:latin typeface="Gabriola" panose="04040605051002020D02" pitchFamily="82" charset="0"/>
              </a:rPr>
              <a:t>готельних</a:t>
            </a:r>
            <a:r>
              <a:rPr lang="ru-RU" sz="3600" b="1" dirty="0">
                <a:latin typeface="Gabriola" panose="04040605051002020D02" pitchFamily="82" charset="0"/>
              </a:rPr>
              <a:t> мереж</a:t>
            </a:r>
          </a:p>
        </p:txBody>
      </p:sp>
    </p:spTree>
    <p:extLst>
      <p:ext uri="{BB962C8B-B14F-4D97-AF65-F5344CB8AC3E}">
        <p14:creationId xmlns:p14="http://schemas.microsoft.com/office/powerpoint/2010/main" val="21499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Особливості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функціонування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міжнародних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готельних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мереж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72" y="2406771"/>
            <a:ext cx="10524225" cy="376974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Поглиблення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спеціалізації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гостинності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пов'язане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утворенням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міжнародних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мереж,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відіграють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величезну</a:t>
            </a:r>
            <a:r>
              <a:rPr lang="ru-RU" dirty="0">
                <a:latin typeface="Gabriola" panose="04040605051002020D02" pitchFamily="82" charset="0"/>
              </a:rPr>
              <a:t> роль у </a:t>
            </a:r>
            <a:r>
              <a:rPr lang="ru-RU" dirty="0" err="1">
                <a:latin typeface="Gabriola" panose="04040605051002020D02" pitchFamily="82" charset="0"/>
              </a:rPr>
              <a:t>розробці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просуванні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високих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стандартів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Готельний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передбачає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об'єднання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кількох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колективний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проводиться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єдиним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керівництвом</a:t>
            </a:r>
            <a:r>
              <a:rPr lang="ru-RU" dirty="0">
                <a:latin typeface="Gabriola" panose="04040605051002020D02" pitchFamily="82" charset="0"/>
              </a:rPr>
              <a:t>, у межах </a:t>
            </a:r>
            <a:r>
              <a:rPr lang="ru-RU" dirty="0" err="1">
                <a:latin typeface="Gabriola" panose="04040605051002020D02" pitchFamily="82" charset="0"/>
              </a:rPr>
              <a:t>єдиної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концепції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просування</a:t>
            </a:r>
            <a:r>
              <a:rPr lang="ru-RU" dirty="0">
                <a:latin typeface="Gabriola" panose="04040605051002020D02" pitchFamily="82" charset="0"/>
              </a:rPr>
              <a:t> продукту і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спільною</a:t>
            </a:r>
            <a:r>
              <a:rPr lang="ru-RU" dirty="0">
                <a:latin typeface="Gabriola" panose="04040605051002020D02" pitchFamily="82" charset="0"/>
              </a:rPr>
              <a:t> торговою маркою.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ланцюгах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можуть</a:t>
            </a:r>
            <a:r>
              <a:rPr lang="ru-RU" dirty="0">
                <a:latin typeface="Gabriola" panose="04040605051002020D02" pitchFamily="82" charset="0"/>
              </a:rPr>
              <a:t> бути </a:t>
            </a:r>
            <a:r>
              <a:rPr lang="ru-RU" dirty="0" err="1">
                <a:latin typeface="Gabriola" panose="04040605051002020D02" pitchFamily="82" charset="0"/>
              </a:rPr>
              <a:t>об'єднані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результаті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будівництва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купівлі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компанією</a:t>
            </a:r>
            <a:r>
              <a:rPr lang="ru-RU" dirty="0">
                <a:latin typeface="Gabriola" panose="04040605051002020D02" pitchFamily="82" charset="0"/>
              </a:rPr>
              <a:t>; </a:t>
            </a:r>
            <a:r>
              <a:rPr lang="ru-RU" dirty="0" err="1">
                <a:latin typeface="Gabriola" panose="04040605051002020D02" pitchFamily="82" charset="0"/>
              </a:rPr>
              <a:t>укладення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відомою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компанією-франчайзером</a:t>
            </a:r>
            <a:r>
              <a:rPr lang="ru-RU" dirty="0">
                <a:latin typeface="Gabriola" panose="04040605051002020D02" pitchFamily="82" charset="0"/>
              </a:rPr>
              <a:t> угоди франчайзингу; </a:t>
            </a:r>
            <a:r>
              <a:rPr lang="ru-RU" dirty="0" err="1">
                <a:latin typeface="Gabriola" panose="04040605051002020D02" pitchFamily="82" charset="0"/>
              </a:rPr>
              <a:t>підписання</a:t>
            </a:r>
            <a:r>
              <a:rPr lang="ru-RU" dirty="0">
                <a:latin typeface="Gabriola" panose="04040605051002020D02" pitchFamily="82" charset="0"/>
              </a:rPr>
              <a:t> контракту на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. У </a:t>
            </a:r>
            <a:r>
              <a:rPr lang="ru-RU" dirty="0" err="1">
                <a:latin typeface="Gabriola" panose="04040605051002020D02" pitchFamily="82" charset="0"/>
              </a:rPr>
              <a:t>зв</a:t>
            </a:r>
            <a:r>
              <a:rPr lang="ru-RU" dirty="0">
                <a:latin typeface="Gabriola" panose="04040605051002020D02" pitchFamily="82" charset="0"/>
              </a:rPr>
              <a:t>' </a:t>
            </a:r>
            <a:r>
              <a:rPr lang="ru-RU" dirty="0" err="1">
                <a:latin typeface="Gabriola" panose="04040605051002020D02" pitchFamily="82" charset="0"/>
              </a:rPr>
              <a:t>язку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цим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складі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ланцюга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крім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повноправних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членів</a:t>
            </a:r>
            <a:r>
              <a:rPr lang="ru-RU" dirty="0">
                <a:latin typeface="Gabriola" panose="04040605051002020D02" pitchFamily="82" charset="0"/>
              </a:rPr>
              <a:t>, є </a:t>
            </a:r>
            <a:r>
              <a:rPr lang="ru-RU" dirty="0" err="1">
                <a:latin typeface="Gabriola" panose="04040605051002020D02" pitchFamily="82" charset="0"/>
              </a:rPr>
              <a:t>асоційовані</a:t>
            </a:r>
            <a:r>
              <a:rPr lang="ru-RU" dirty="0">
                <a:latin typeface="Gabriola" panose="04040605051002020D02" pitchFamily="82" charset="0"/>
              </a:rPr>
              <a:t> члени,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беруть</a:t>
            </a:r>
            <a:r>
              <a:rPr lang="ru-RU" dirty="0">
                <a:latin typeface="Gabriola" panose="04040605051002020D02" pitchFamily="82" charset="0"/>
              </a:rPr>
              <a:t> участь у </a:t>
            </a:r>
            <a:r>
              <a:rPr lang="ru-RU" dirty="0" err="1">
                <a:latin typeface="Gabriola" panose="04040605051002020D02" pitchFamily="82" charset="0"/>
              </a:rPr>
              <a:t>бізнесі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основі</a:t>
            </a:r>
            <a:r>
              <a:rPr lang="ru-RU" dirty="0">
                <a:latin typeface="Gabriola" panose="04040605051002020D02" pitchFamily="82" charset="0"/>
              </a:rPr>
              <a:t> угоди франчайзингу. В таких </a:t>
            </a:r>
            <a:r>
              <a:rPr lang="ru-RU" dirty="0" err="1">
                <a:latin typeface="Gabriola" panose="04040605051002020D02" pitchFamily="82" charset="0"/>
              </a:rPr>
              <a:t>випадках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відповідає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втрати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франчайзинговими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операціями</a:t>
            </a:r>
            <a:r>
              <a:rPr lang="ru-RU" dirty="0">
                <a:latin typeface="Gabriola" panose="04040605051002020D02" pitchFamily="82" charset="0"/>
              </a:rPr>
              <a:t> і не </a:t>
            </a:r>
            <a:r>
              <a:rPr lang="ru-RU" dirty="0" err="1">
                <a:latin typeface="Gabriola" panose="04040605051002020D02" pitchFamily="82" charset="0"/>
              </a:rPr>
              <a:t>має</a:t>
            </a:r>
            <a:r>
              <a:rPr lang="ru-RU" dirty="0">
                <a:latin typeface="Gabriola" panose="04040605051002020D02" pitchFamily="82" charset="0"/>
              </a:rPr>
              <a:t> права на </a:t>
            </a:r>
            <a:r>
              <a:rPr lang="ru-RU" dirty="0" err="1">
                <a:latin typeface="Gabriola" panose="04040605051002020D02" pitchFamily="82" charset="0"/>
              </a:rPr>
              <a:t>прибутки</a:t>
            </a:r>
            <a:r>
              <a:rPr lang="ru-RU" dirty="0">
                <a:latin typeface="Gabriola" panose="04040605051002020D02" pitchFamily="82" charset="0"/>
              </a:rPr>
              <a:t>, за </a:t>
            </a:r>
            <a:r>
              <a:rPr lang="ru-RU" dirty="0" err="1">
                <a:latin typeface="Gabriola" panose="04040605051002020D02" pitchFamily="82" charset="0"/>
              </a:rPr>
              <a:t>винятком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суми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франчайзинговою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угодою</a:t>
            </a:r>
            <a:r>
              <a:rPr lang="ru-RU" dirty="0">
                <a:latin typeface="Gabriola" panose="04040605051002020D02" pitchFamily="82" charset="0"/>
              </a:rPr>
              <a:t>, яка </a:t>
            </a:r>
            <a:r>
              <a:rPr lang="ru-RU" dirty="0" err="1">
                <a:latin typeface="Gabriola" panose="04040605051002020D02" pitchFamily="82" charset="0"/>
              </a:rPr>
              <a:t>йому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належить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Значна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частина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таких </a:t>
            </a:r>
            <a:r>
              <a:rPr lang="ru-RU" dirty="0" err="1">
                <a:latin typeface="Gabriola" panose="04040605051002020D02" pitchFamily="82" charset="0"/>
              </a:rPr>
              <a:t>славнозвісних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ланцюгів</a:t>
            </a:r>
            <a:r>
              <a:rPr lang="ru-RU" dirty="0">
                <a:latin typeface="Gabriola" panose="04040605051002020D02" pitchFamily="82" charset="0"/>
              </a:rPr>
              <a:t>, як </a:t>
            </a:r>
            <a:r>
              <a:rPr lang="en-US" dirty="0">
                <a:latin typeface="Gabriola" panose="04040605051002020D02" pitchFamily="82" charset="0"/>
              </a:rPr>
              <a:t>Holiday Inn, Radisson Hotels, Ramada </a:t>
            </a:r>
            <a:r>
              <a:rPr lang="ru-RU" dirty="0">
                <a:latin typeface="Gabriola" panose="04040605051002020D02" pitchFamily="82" charset="0"/>
              </a:rPr>
              <a:t>та </a:t>
            </a:r>
            <a:r>
              <a:rPr lang="ru-RU" dirty="0" err="1">
                <a:latin typeface="Gabriola" panose="04040605051002020D02" pitchFamily="82" charset="0"/>
              </a:rPr>
              <a:t>ін</a:t>
            </a:r>
            <a:r>
              <a:rPr lang="ru-RU" dirty="0">
                <a:latin typeface="Gabriola" panose="04040605051002020D02" pitchFamily="82" charset="0"/>
              </a:rPr>
              <a:t>., входить до </a:t>
            </a:r>
            <a:r>
              <a:rPr lang="ru-RU" dirty="0" err="1">
                <a:latin typeface="Gabriola" panose="04040605051002020D02" pitchFamily="82" charset="0"/>
              </a:rPr>
              <a:t>їхнього</a:t>
            </a:r>
            <a:r>
              <a:rPr lang="ru-RU" dirty="0">
                <a:latin typeface="Gabriola" panose="04040605051002020D02" pitchFamily="82" charset="0"/>
              </a:rPr>
              <a:t> складу на </a:t>
            </a:r>
            <a:r>
              <a:rPr lang="ru-RU" dirty="0" err="1">
                <a:latin typeface="Gabriola" panose="04040605051002020D02" pitchFamily="82" charset="0"/>
              </a:rPr>
              <a:t>умовах</a:t>
            </a:r>
            <a:r>
              <a:rPr lang="ru-RU" dirty="0">
                <a:latin typeface="Gabriola" panose="04040605051002020D02" pitchFamily="82" charset="0"/>
              </a:rPr>
              <a:t> договору франчайзингу. </a:t>
            </a:r>
          </a:p>
        </p:txBody>
      </p:sp>
    </p:spTree>
    <p:extLst>
      <p:ext uri="{BB962C8B-B14F-4D97-AF65-F5344CB8AC3E}">
        <p14:creationId xmlns:p14="http://schemas.microsoft.com/office/powerpoint/2010/main" val="44276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538" y="1094275"/>
            <a:ext cx="10946921" cy="13038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З 1950-х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організаційній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структурі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готелями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світовій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індустрії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сформувалися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різні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моделі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справи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740" y="2398141"/>
            <a:ext cx="10870719" cy="3873263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Gabriola" panose="04040605051002020D02" pitchFamily="82" charset="0"/>
              </a:rPr>
              <a:t>Перша </a:t>
            </a:r>
            <a:r>
              <a:rPr lang="ru-RU" sz="1700" b="1" dirty="0">
                <a:latin typeface="Gabriola" panose="04040605051002020D02" pitchFamily="82" charset="0"/>
              </a:rPr>
              <a:t>модель </a:t>
            </a:r>
            <a:r>
              <a:rPr lang="ru-RU" sz="1700" dirty="0">
                <a:latin typeface="Gabriola" panose="04040605051002020D02" pitchFamily="82" charset="0"/>
              </a:rPr>
              <a:t>- модель </a:t>
            </a:r>
            <a:r>
              <a:rPr lang="ru-RU" sz="1700" dirty="0" err="1">
                <a:latin typeface="Gabriola" panose="04040605051002020D02" pitchFamily="82" charset="0"/>
              </a:rPr>
              <a:t>Рітца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пов'язана</a:t>
            </a:r>
            <a:r>
              <a:rPr lang="ru-RU" sz="1700" dirty="0">
                <a:latin typeface="Gabriola" panose="04040605051002020D02" pitchFamily="82" charset="0"/>
              </a:rPr>
              <a:t> з </a:t>
            </a:r>
            <a:r>
              <a:rPr lang="ru-RU" sz="1700" dirty="0" err="1">
                <a:latin typeface="Gabriola" panose="04040605051002020D02" pitchFamily="82" charset="0"/>
              </a:rPr>
              <a:t>іменем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швейцарського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підприємця</a:t>
            </a:r>
            <a:r>
              <a:rPr lang="ru-RU" sz="1700" dirty="0">
                <a:latin typeface="Gabriola" panose="04040605051002020D02" pitchFamily="82" charset="0"/>
              </a:rPr>
              <a:t> Цезаря </a:t>
            </a:r>
            <a:r>
              <a:rPr lang="ru-RU" sz="1700" dirty="0" err="1">
                <a:latin typeface="Gabriola" panose="04040605051002020D02" pitchFamily="82" charset="0"/>
              </a:rPr>
              <a:t>Рітца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r>
              <a:rPr lang="ru-RU" sz="1700" dirty="0" err="1">
                <a:latin typeface="Gabriola" panose="04040605051002020D02" pitchFamily="82" charset="0"/>
              </a:rPr>
              <a:t>Основна</a:t>
            </a:r>
            <a:r>
              <a:rPr lang="ru-RU" sz="1700" dirty="0">
                <a:latin typeface="Gabriola" panose="04040605051002020D02" pitchFamily="82" charset="0"/>
              </a:rPr>
              <a:t> ставка в </a:t>
            </a:r>
            <a:r>
              <a:rPr lang="ru-RU" sz="1700" dirty="0" err="1">
                <a:latin typeface="Gabriola" panose="04040605051002020D02" pitchFamily="82" charset="0"/>
              </a:rPr>
              <a:t>цих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престижних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готелях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робиться</a:t>
            </a:r>
            <a:r>
              <a:rPr lang="ru-RU" sz="1700" dirty="0">
                <a:latin typeface="Gabriola" panose="04040605051002020D02" pitchFamily="82" charset="0"/>
              </a:rPr>
              <a:t> на </a:t>
            </a:r>
            <a:r>
              <a:rPr lang="ru-RU" sz="1700" dirty="0" err="1">
                <a:latin typeface="Gabriola" panose="04040605051002020D02" pitchFamily="82" charset="0"/>
              </a:rPr>
              <a:t>європейські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традиції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вишуканості</a:t>
            </a:r>
            <a:r>
              <a:rPr lang="ru-RU" sz="1700" dirty="0">
                <a:latin typeface="Gabriola" panose="04040605051002020D02" pitchFamily="82" charset="0"/>
              </a:rPr>
              <a:t> та аристократизму. </a:t>
            </a:r>
            <a:r>
              <a:rPr lang="ru-RU" sz="1700" dirty="0" err="1">
                <a:latin typeface="Gabriola" panose="04040605051002020D02" pitchFamily="82" charset="0"/>
              </a:rPr>
              <a:t>Нині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ця</a:t>
            </a:r>
            <a:r>
              <a:rPr lang="ru-RU" sz="1700" dirty="0">
                <a:latin typeface="Gabriola" panose="04040605051002020D02" pitchFamily="82" charset="0"/>
              </a:rPr>
              <a:t> модель </a:t>
            </a:r>
            <a:r>
              <a:rPr lang="ru-RU" sz="1700" dirty="0" err="1">
                <a:latin typeface="Gabriola" panose="04040605051002020D02" pitchFamily="82" charset="0"/>
              </a:rPr>
              <a:t>зазнала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кризи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endParaRPr lang="ru-RU" sz="1700" dirty="0" smtClean="0">
              <a:latin typeface="Gabriola" panose="04040605051002020D02" pitchFamily="82" charset="0"/>
            </a:endParaRPr>
          </a:p>
          <a:p>
            <a:r>
              <a:rPr lang="ru-RU" sz="1700" b="1" dirty="0" smtClean="0">
                <a:latin typeface="Gabriola" panose="04040605051002020D02" pitchFamily="82" charset="0"/>
              </a:rPr>
              <a:t>Друга </a:t>
            </a:r>
            <a:r>
              <a:rPr lang="ru-RU" sz="1700" b="1" dirty="0">
                <a:latin typeface="Gabriola" panose="04040605051002020D02" pitchFamily="82" charset="0"/>
              </a:rPr>
              <a:t>модель </a:t>
            </a:r>
            <a:r>
              <a:rPr lang="ru-RU" sz="1700" dirty="0" err="1">
                <a:latin typeface="Gabriola" panose="04040605051002020D02" pitchFamily="82" charset="0"/>
              </a:rPr>
              <a:t>пов'язана</a:t>
            </a:r>
            <a:r>
              <a:rPr lang="ru-RU" sz="1700" dirty="0">
                <a:latin typeface="Gabriola" panose="04040605051002020D02" pitchFamily="82" charset="0"/>
              </a:rPr>
              <a:t> з </a:t>
            </a:r>
            <a:r>
              <a:rPr lang="ru-RU" sz="1700" dirty="0" err="1">
                <a:latin typeface="Gabriola" panose="04040605051002020D02" pitchFamily="82" charset="0"/>
              </a:rPr>
              <a:t>іменем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американця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Кемонса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Вілсона</a:t>
            </a:r>
            <a:r>
              <a:rPr lang="ru-RU" sz="1700" dirty="0">
                <a:latin typeface="Gabriola" panose="04040605051002020D02" pitchFamily="82" charset="0"/>
              </a:rPr>
              <a:t> (</a:t>
            </a:r>
            <a:r>
              <a:rPr lang="ru-RU" sz="1700" dirty="0" err="1">
                <a:latin typeface="Gabriola" panose="04040605051002020D02" pitchFamily="82" charset="0"/>
              </a:rPr>
              <a:t>готельний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ланцюг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en-US" sz="1700" dirty="0">
                <a:latin typeface="Gabriola" panose="04040605051002020D02" pitchFamily="82" charset="0"/>
              </a:rPr>
              <a:t>Holiday Inn). </a:t>
            </a:r>
            <a:r>
              <a:rPr lang="ru-RU" sz="1700" dirty="0">
                <a:latin typeface="Gabriola" panose="04040605051002020D02" pitchFamily="82" charset="0"/>
              </a:rPr>
              <a:t>Вона </a:t>
            </a:r>
            <a:r>
              <a:rPr lang="ru-RU" sz="1700" dirty="0" err="1">
                <a:latin typeface="Gabriola" panose="04040605051002020D02" pitchFamily="82" charset="0"/>
              </a:rPr>
              <a:t>вирізняється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значною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гнучкістю</a:t>
            </a:r>
            <a:r>
              <a:rPr lang="ru-RU" sz="1700" dirty="0">
                <a:latin typeface="Gabriola" panose="04040605051002020D02" pitchFamily="82" charset="0"/>
              </a:rPr>
              <a:t> при </a:t>
            </a:r>
            <a:r>
              <a:rPr lang="ru-RU" sz="1700" dirty="0" err="1">
                <a:latin typeface="Gabriola" panose="04040605051002020D02" pitchFamily="82" charset="0"/>
              </a:rPr>
              <a:t>задоволенні</a:t>
            </a:r>
            <a:r>
              <a:rPr lang="ru-RU" sz="1700" dirty="0">
                <a:latin typeface="Gabriola" panose="04040605051002020D02" pitchFamily="82" charset="0"/>
              </a:rPr>
              <a:t> потреб </a:t>
            </a:r>
            <a:r>
              <a:rPr lang="ru-RU" sz="1700" dirty="0" err="1">
                <a:latin typeface="Gabriola" panose="04040605051002020D02" pitchFamily="82" charset="0"/>
              </a:rPr>
              <a:t>клієнтів</a:t>
            </a:r>
            <a:r>
              <a:rPr lang="ru-RU" sz="1700" dirty="0">
                <a:latin typeface="Gabriola" panose="04040605051002020D02" pitchFamily="82" charset="0"/>
              </a:rPr>
              <a:t> у </a:t>
            </a:r>
            <a:r>
              <a:rPr lang="ru-RU" sz="1700" dirty="0" err="1">
                <a:latin typeface="Gabriola" panose="04040605051002020D02" pitchFamily="82" charset="0"/>
              </a:rPr>
              <a:t>поєднанні</a:t>
            </a:r>
            <a:r>
              <a:rPr lang="ru-RU" sz="1700" dirty="0">
                <a:latin typeface="Gabriola" panose="04040605051002020D02" pitchFamily="82" charset="0"/>
              </a:rPr>
              <a:t> з </a:t>
            </a:r>
            <a:r>
              <a:rPr lang="ru-RU" sz="1700" dirty="0" err="1">
                <a:latin typeface="Gabriola" panose="04040605051002020D02" pitchFamily="82" charset="0"/>
              </a:rPr>
              <a:t>дотриманням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високих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стандартів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r>
              <a:rPr lang="ru-RU" sz="1700" dirty="0" err="1">
                <a:latin typeface="Gabriola" panose="04040605051002020D02" pitchFamily="82" charset="0"/>
              </a:rPr>
              <a:t>Основні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вимоги</a:t>
            </a:r>
            <a:r>
              <a:rPr lang="ru-RU" sz="1700" dirty="0">
                <a:latin typeface="Gabriola" panose="04040605051002020D02" pitchFamily="82" charset="0"/>
              </a:rPr>
              <a:t> в </a:t>
            </a:r>
            <a:r>
              <a:rPr lang="ru-RU" sz="1700" dirty="0" err="1">
                <a:latin typeface="Gabriola" panose="04040605051002020D02" pitchFamily="82" charset="0"/>
              </a:rPr>
              <a:t>готельних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ланцюгах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організованих</a:t>
            </a:r>
            <a:r>
              <a:rPr lang="ru-RU" sz="1700" dirty="0">
                <a:latin typeface="Gabriola" panose="04040605051002020D02" pitchFamily="82" charset="0"/>
              </a:rPr>
              <a:t> за </a:t>
            </a:r>
            <a:r>
              <a:rPr lang="ru-RU" sz="1700" dirty="0" err="1">
                <a:latin typeface="Gabriola" panose="04040605051002020D02" pitchFamily="82" charset="0"/>
              </a:rPr>
              <a:t>цією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моделлю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зводяться</a:t>
            </a:r>
            <a:r>
              <a:rPr lang="ru-RU" sz="1700" dirty="0">
                <a:latin typeface="Gabriola" panose="04040605051002020D02" pitchFamily="82" charset="0"/>
              </a:rPr>
              <a:t> до таких </a:t>
            </a:r>
            <a:r>
              <a:rPr lang="ru-RU" sz="1700" dirty="0" err="1">
                <a:latin typeface="Gabriola" panose="04040605051002020D02" pitchFamily="82" charset="0"/>
              </a:rPr>
              <a:t>моментів</a:t>
            </a:r>
            <a:r>
              <a:rPr lang="ru-RU" sz="1700" dirty="0">
                <a:latin typeface="Gabriola" panose="04040605051002020D02" pitchFamily="82" charset="0"/>
              </a:rPr>
              <a:t>: </a:t>
            </a:r>
            <a:r>
              <a:rPr lang="ru-RU" sz="1700" dirty="0" err="1">
                <a:latin typeface="Gabriola" panose="04040605051002020D02" pitchFamily="82" charset="0"/>
              </a:rPr>
              <a:t>єдність</a:t>
            </a:r>
            <a:r>
              <a:rPr lang="ru-RU" sz="1700" dirty="0">
                <a:latin typeface="Gabriola" panose="04040605051002020D02" pitchFamily="82" charset="0"/>
              </a:rPr>
              <a:t> стилю (</a:t>
            </a:r>
            <a:r>
              <a:rPr lang="ru-RU" sz="1700" dirty="0" err="1">
                <a:latin typeface="Gabriola" panose="04040605051002020D02" pitchFamily="82" charset="0"/>
              </a:rPr>
              <a:t>архітектура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інтер'єр</a:t>
            </a:r>
            <a:r>
              <a:rPr lang="ru-RU" sz="1700" dirty="0">
                <a:latin typeface="Gabriola" panose="04040605051002020D02" pitchFamily="82" charset="0"/>
              </a:rPr>
              <a:t>); </a:t>
            </a:r>
            <a:r>
              <a:rPr lang="ru-RU" sz="1700" dirty="0" err="1">
                <a:latin typeface="Gabriola" panose="04040605051002020D02" pitchFamily="82" charset="0"/>
              </a:rPr>
              <a:t>єдність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позначень</a:t>
            </a:r>
            <a:r>
              <a:rPr lang="ru-RU" sz="1700" dirty="0">
                <a:latin typeface="Gabriola" panose="04040605051002020D02" pitchFamily="82" charset="0"/>
              </a:rPr>
              <a:t> і </a:t>
            </a:r>
            <a:r>
              <a:rPr lang="ru-RU" sz="1700" dirty="0" err="1">
                <a:latin typeface="Gabriola" panose="04040605051002020D02" pitchFamily="82" charset="0"/>
              </a:rPr>
              <a:t>зовнішньої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інформації</a:t>
            </a:r>
            <a:r>
              <a:rPr lang="ru-RU" sz="1700" dirty="0">
                <a:latin typeface="Gabriola" panose="04040605051002020D02" pitchFamily="82" charset="0"/>
              </a:rPr>
              <a:t>; </a:t>
            </a:r>
            <a:r>
              <a:rPr lang="ru-RU" sz="1700" dirty="0" err="1">
                <a:latin typeface="Gabriola" panose="04040605051002020D02" pitchFamily="82" charset="0"/>
              </a:rPr>
              <a:t>просторий</a:t>
            </a:r>
            <a:r>
              <a:rPr lang="ru-RU" sz="1700" dirty="0">
                <a:latin typeface="Gabriola" panose="04040605051002020D02" pitchFamily="82" charset="0"/>
              </a:rPr>
              <a:t> і </a:t>
            </a:r>
            <a:r>
              <a:rPr lang="ru-RU" sz="1700" dirty="0" err="1">
                <a:latin typeface="Gabriola" panose="04040605051002020D02" pitchFamily="82" charset="0"/>
              </a:rPr>
              <a:t>функціональний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хол</a:t>
            </a:r>
            <a:r>
              <a:rPr lang="ru-RU" sz="1700" dirty="0">
                <a:latin typeface="Gabriola" panose="04040605051002020D02" pitchFamily="82" charset="0"/>
              </a:rPr>
              <a:t>; </a:t>
            </a:r>
            <a:r>
              <a:rPr lang="ru-RU" sz="1700" dirty="0" err="1">
                <a:latin typeface="Gabriola" panose="04040605051002020D02" pitchFamily="82" charset="0"/>
              </a:rPr>
              <a:t>швидкість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реєстрації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клієнтів</a:t>
            </a:r>
            <a:r>
              <a:rPr lang="ru-RU" sz="1700" dirty="0">
                <a:latin typeface="Gabriola" panose="04040605051002020D02" pitchFamily="82" charset="0"/>
              </a:rPr>
              <a:t>; </a:t>
            </a:r>
            <a:r>
              <a:rPr lang="ru-RU" sz="1700" dirty="0" err="1">
                <a:latin typeface="Gabriola" panose="04040605051002020D02" pitchFamily="82" charset="0"/>
              </a:rPr>
              <a:t>номери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передбачені</a:t>
            </a:r>
            <a:r>
              <a:rPr lang="ru-RU" sz="1700" dirty="0">
                <a:latin typeface="Gabriola" panose="04040605051002020D02" pitchFamily="82" charset="0"/>
              </a:rPr>
              <a:t> для </a:t>
            </a:r>
            <a:r>
              <a:rPr lang="ru-RU" sz="1700" dirty="0" err="1">
                <a:latin typeface="Gabriola" panose="04040605051002020D02" pitchFamily="82" charset="0"/>
              </a:rPr>
              <a:t>постійних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клієнтів</a:t>
            </a:r>
            <a:r>
              <a:rPr lang="ru-RU" sz="1700" dirty="0">
                <a:latin typeface="Gabriola" panose="04040605051002020D02" pitchFamily="82" charset="0"/>
              </a:rPr>
              <a:t>; </a:t>
            </a:r>
            <a:r>
              <a:rPr lang="ru-RU" sz="1700" dirty="0" err="1">
                <a:latin typeface="Gabriola" panose="04040605051002020D02" pitchFamily="82" charset="0"/>
              </a:rPr>
              <a:t>сніданок</a:t>
            </a:r>
            <a:r>
              <a:rPr lang="ru-RU" sz="1700" dirty="0">
                <a:latin typeface="Gabriola" panose="04040605051002020D02" pitchFamily="82" charset="0"/>
              </a:rPr>
              <a:t> "</a:t>
            </a:r>
            <a:r>
              <a:rPr lang="ru-RU" sz="1700" dirty="0" err="1">
                <a:latin typeface="Gabriola" panose="04040605051002020D02" pitchFamily="82" charset="0"/>
              </a:rPr>
              <a:t>шведський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стіл</a:t>
            </a:r>
            <a:r>
              <a:rPr lang="ru-RU" sz="1700" dirty="0">
                <a:latin typeface="Gabriola" panose="04040605051002020D02" pitchFamily="82" charset="0"/>
              </a:rPr>
              <a:t>"; </a:t>
            </a:r>
            <a:r>
              <a:rPr lang="ru-RU" sz="1700" dirty="0" err="1">
                <a:latin typeface="Gabriola" panose="04040605051002020D02" pitchFamily="82" charset="0"/>
              </a:rPr>
              <a:t>наявність</a:t>
            </a:r>
            <a:r>
              <a:rPr lang="ru-RU" sz="1700" dirty="0">
                <a:latin typeface="Gabriola" panose="04040605051002020D02" pitchFamily="82" charset="0"/>
              </a:rPr>
              <a:t> конференц-залу; </a:t>
            </a:r>
            <a:r>
              <a:rPr lang="ru-RU" sz="1700" dirty="0" err="1">
                <a:latin typeface="Gabriola" panose="04040605051002020D02" pitchFamily="82" charset="0"/>
              </a:rPr>
              <a:t>гнучка</a:t>
            </a:r>
            <a:r>
              <a:rPr lang="ru-RU" sz="1700" dirty="0">
                <a:latin typeface="Gabriola" panose="04040605051002020D02" pitchFamily="82" charset="0"/>
              </a:rPr>
              <a:t> система </a:t>
            </a:r>
            <a:r>
              <a:rPr lang="ru-RU" sz="1700" dirty="0" err="1">
                <a:latin typeface="Gabriola" panose="04040605051002020D02" pitchFamily="82" charset="0"/>
              </a:rPr>
              <a:t>тарифів</a:t>
            </a:r>
            <a:r>
              <a:rPr lang="ru-RU" sz="1700" dirty="0">
                <a:latin typeface="Gabriola" panose="04040605051002020D02" pitchFamily="82" charset="0"/>
              </a:rPr>
              <a:t>; </a:t>
            </a:r>
            <a:r>
              <a:rPr lang="ru-RU" sz="1700" dirty="0" err="1">
                <a:latin typeface="Gabriola" panose="04040605051002020D02" pitchFamily="82" charset="0"/>
              </a:rPr>
              <a:t>єдине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управління</a:t>
            </a:r>
            <a:r>
              <a:rPr lang="ru-RU" sz="1700" dirty="0">
                <a:latin typeface="Gabriola" panose="04040605051002020D02" pitchFamily="82" charset="0"/>
              </a:rPr>
              <a:t>, маркетинг і служба </a:t>
            </a:r>
            <a:r>
              <a:rPr lang="ru-RU" sz="1700" dirty="0" err="1">
                <a:latin typeface="Gabriola" panose="04040605051002020D02" pitchFamily="82" charset="0"/>
              </a:rPr>
              <a:t>комунікації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r>
              <a:rPr lang="ru-RU" sz="1700" dirty="0" err="1">
                <a:latin typeface="Gabriola" panose="04040605051002020D02" pitchFamily="82" charset="0"/>
              </a:rPr>
              <a:t>Під</a:t>
            </a:r>
            <a:r>
              <a:rPr lang="ru-RU" sz="1700" dirty="0">
                <a:latin typeface="Gabriola" panose="04040605051002020D02" pitchFamily="82" charset="0"/>
              </a:rPr>
              <a:t> контролем </a:t>
            </a:r>
            <a:r>
              <a:rPr lang="ru-RU" sz="1700" dirty="0" err="1">
                <a:latin typeface="Gabriola" panose="04040605051002020D02" pitchFamily="82" charset="0"/>
              </a:rPr>
              <a:t>готельних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ланцюгів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збудованих</a:t>
            </a:r>
            <a:r>
              <a:rPr lang="ru-RU" sz="1700" dirty="0">
                <a:latin typeface="Gabriola" panose="04040605051002020D02" pitchFamily="82" charset="0"/>
              </a:rPr>
              <a:t> за другою </a:t>
            </a:r>
            <a:r>
              <a:rPr lang="ru-RU" sz="1700" dirty="0" err="1">
                <a:latin typeface="Gabriola" panose="04040605051002020D02" pitchFamily="82" charset="0"/>
              </a:rPr>
              <a:t>моделлю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перебуває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понад</a:t>
            </a:r>
            <a:r>
              <a:rPr lang="ru-RU" sz="1700" dirty="0">
                <a:latin typeface="Gabriola" panose="04040605051002020D02" pitchFamily="82" charset="0"/>
              </a:rPr>
              <a:t> 50 % </a:t>
            </a:r>
            <a:r>
              <a:rPr lang="ru-RU" sz="1700" dirty="0" err="1">
                <a:latin typeface="Gabriola" panose="04040605051002020D02" pitchFamily="82" charset="0"/>
              </a:rPr>
              <a:t>готельних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номерів</a:t>
            </a:r>
            <a:r>
              <a:rPr lang="ru-RU" sz="1700" dirty="0">
                <a:latin typeface="Gabriola" panose="04040605051002020D02" pitchFamily="82" charset="0"/>
              </a:rPr>
              <a:t> у </a:t>
            </a:r>
            <a:r>
              <a:rPr lang="ru-RU" sz="1700" dirty="0" err="1">
                <a:latin typeface="Gabriola" panose="04040605051002020D02" pitchFamily="82" charset="0"/>
              </a:rPr>
              <a:t>світі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endParaRPr lang="ru-RU" sz="1700" dirty="0" smtClean="0">
              <a:latin typeface="Gabriola" panose="04040605051002020D02" pitchFamily="82" charset="0"/>
            </a:endParaRPr>
          </a:p>
          <a:p>
            <a:r>
              <a:rPr lang="ru-RU" sz="1700" b="1" dirty="0" err="1" smtClean="0">
                <a:latin typeface="Gabriola" panose="04040605051002020D02" pitchFamily="82" charset="0"/>
              </a:rPr>
              <a:t>Третя</a:t>
            </a:r>
            <a:r>
              <a:rPr lang="ru-RU" sz="1700" b="1" dirty="0" smtClean="0">
                <a:latin typeface="Gabriola" panose="04040605051002020D02" pitchFamily="82" charset="0"/>
              </a:rPr>
              <a:t> </a:t>
            </a:r>
            <a:r>
              <a:rPr lang="ru-RU" sz="1700" b="1" dirty="0">
                <a:latin typeface="Gabriola" panose="04040605051002020D02" pitchFamily="82" charset="0"/>
              </a:rPr>
              <a:t>модель </a:t>
            </a:r>
            <a:r>
              <a:rPr lang="ru-RU" sz="1700" dirty="0">
                <a:latin typeface="Gabriola" panose="04040605051002020D02" pitchFamily="82" charset="0"/>
              </a:rPr>
              <a:t>- "</a:t>
            </a:r>
            <a:r>
              <a:rPr lang="ru-RU" sz="1700" dirty="0" err="1">
                <a:latin typeface="Gabriola" panose="04040605051002020D02" pitchFamily="82" charset="0"/>
              </a:rPr>
              <a:t>незалежні</a:t>
            </a:r>
            <a:r>
              <a:rPr lang="ru-RU" sz="1700" dirty="0">
                <a:latin typeface="Gabriola" panose="04040605051002020D02" pitchFamily="82" charset="0"/>
              </a:rPr>
              <a:t>" </a:t>
            </a:r>
            <a:r>
              <a:rPr lang="ru-RU" sz="1700" dirty="0" err="1">
                <a:latin typeface="Gabriola" panose="04040605051002020D02" pitchFamily="82" charset="0"/>
              </a:rPr>
              <a:t>готельні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ланцюжки</a:t>
            </a:r>
            <a:r>
              <a:rPr lang="ru-RU" sz="1700" dirty="0">
                <a:latin typeface="Gabriola" panose="04040605051002020D02" pitchFamily="82" charset="0"/>
              </a:rPr>
              <a:t> (</a:t>
            </a:r>
            <a:r>
              <a:rPr lang="ru-RU" sz="1700" dirty="0" err="1">
                <a:latin typeface="Gabriola" panose="04040605051002020D02" pitchFamily="82" charset="0"/>
              </a:rPr>
              <a:t>наприклад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en-US" sz="1700" dirty="0">
                <a:latin typeface="Gabriola" panose="04040605051002020D02" pitchFamily="82" charset="0"/>
              </a:rPr>
              <a:t>Best Western). </a:t>
            </a:r>
            <a:r>
              <a:rPr lang="ru-RU" sz="1700" dirty="0">
                <a:latin typeface="Gabriola" panose="04040605051002020D02" pitchFamily="82" charset="0"/>
              </a:rPr>
              <a:t>У </a:t>
            </a:r>
            <a:r>
              <a:rPr lang="ru-RU" sz="1700" dirty="0" err="1">
                <a:latin typeface="Gabriola" panose="04040605051002020D02" pitchFamily="82" charset="0"/>
              </a:rPr>
              <a:t>даному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випадку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під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єдиною</a:t>
            </a:r>
            <a:r>
              <a:rPr lang="ru-RU" sz="1700" dirty="0">
                <a:latin typeface="Gabriola" panose="04040605051002020D02" pitchFamily="82" charset="0"/>
              </a:rPr>
              <a:t> торговою маркою об' </a:t>
            </a:r>
            <a:r>
              <a:rPr lang="ru-RU" sz="1700" dirty="0" err="1">
                <a:latin typeface="Gabriola" panose="04040605051002020D02" pitchFamily="82" charset="0"/>
              </a:rPr>
              <a:t>єднуються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готелі</a:t>
            </a:r>
            <a:r>
              <a:rPr lang="ru-RU" sz="1700" dirty="0">
                <a:latin typeface="Gabriola" panose="04040605051002020D02" pitchFamily="82" charset="0"/>
              </a:rPr>
              <a:t> за </a:t>
            </a:r>
            <a:r>
              <a:rPr lang="ru-RU" sz="1700" dirty="0" err="1">
                <a:latin typeface="Gabriola" panose="04040605051002020D02" pitchFamily="82" charset="0"/>
              </a:rPr>
              <a:t>однорідними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ознаками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що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витримують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певні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стандарти</a:t>
            </a:r>
            <a:r>
              <a:rPr lang="ru-RU" sz="1700" dirty="0">
                <a:latin typeface="Gabriola" panose="04040605051002020D02" pitchFamily="82" charset="0"/>
              </a:rPr>
              <a:t> і </a:t>
            </a:r>
            <a:r>
              <a:rPr lang="ru-RU" sz="1700" dirty="0" err="1">
                <a:latin typeface="Gabriola" panose="04040605051002020D02" pitchFamily="82" charset="0"/>
              </a:rPr>
              <a:t>набори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послуг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незалежно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від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країни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розташування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r>
              <a:rPr lang="ru-RU" sz="1700" dirty="0" err="1">
                <a:latin typeface="Gabriola" panose="04040605051002020D02" pitchFamily="82" charset="0"/>
              </a:rPr>
              <a:t>Готелі</a:t>
            </a:r>
            <a:r>
              <a:rPr lang="ru-RU" sz="1700" dirty="0">
                <a:latin typeface="Gabriola" panose="04040605051002020D02" pitchFamily="82" charset="0"/>
              </a:rPr>
              <a:t>-члени </a:t>
            </a:r>
            <a:r>
              <a:rPr lang="ru-RU" sz="1700" dirty="0" err="1">
                <a:latin typeface="Gabriola" panose="04040605051002020D02" pitchFamily="82" charset="0"/>
              </a:rPr>
              <a:t>ланцюга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сплачують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внески</a:t>
            </a:r>
            <a:r>
              <a:rPr lang="ru-RU" sz="1700" dirty="0">
                <a:latin typeface="Gabriola" panose="04040605051002020D02" pitchFamily="82" charset="0"/>
              </a:rPr>
              <a:t> до </a:t>
            </a:r>
            <a:r>
              <a:rPr lang="ru-RU" sz="1700" dirty="0" err="1">
                <a:latin typeface="Gabriola" panose="04040605051002020D02" pitchFamily="82" charset="0"/>
              </a:rPr>
              <a:t>єдиного</a:t>
            </a:r>
            <a:r>
              <a:rPr lang="ru-RU" sz="1700" dirty="0">
                <a:latin typeface="Gabriola" panose="04040605051002020D02" pitchFamily="82" charset="0"/>
              </a:rPr>
              <a:t> фонду, </a:t>
            </a:r>
            <a:r>
              <a:rPr lang="ru-RU" sz="1700" dirty="0" err="1">
                <a:latin typeface="Gabriola" panose="04040605051002020D02" pitchFamily="82" charset="0"/>
              </a:rPr>
              <a:t>який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витрачається</a:t>
            </a:r>
            <a:r>
              <a:rPr lang="ru-RU" sz="1700" dirty="0">
                <a:latin typeface="Gabriola" panose="04040605051002020D02" pitchFamily="82" charset="0"/>
              </a:rPr>
              <a:t> на </a:t>
            </a:r>
            <a:r>
              <a:rPr lang="ru-RU" sz="1700" dirty="0" err="1">
                <a:latin typeface="Gabriola" panose="04040605051002020D02" pitchFamily="82" charset="0"/>
              </a:rPr>
              <a:t>спільну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рекламну</a:t>
            </a:r>
            <a:r>
              <a:rPr lang="ru-RU" sz="1700" dirty="0">
                <a:latin typeface="Gabriola" panose="04040605051002020D02" pitchFamily="82" charset="0"/>
              </a:rPr>
              <a:t> і </a:t>
            </a:r>
            <a:r>
              <a:rPr lang="ru-RU" sz="1700" dirty="0" err="1">
                <a:latin typeface="Gabriola" panose="04040605051002020D02" pitchFamily="82" charset="0"/>
              </a:rPr>
              <a:t>маркетингову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діяльність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ru-RU" sz="1700" dirty="0" err="1">
                <a:latin typeface="Gabriola" panose="04040605051002020D02" pitchFamily="82" charset="0"/>
              </a:rPr>
              <a:t>просування</a:t>
            </a:r>
            <a:r>
              <a:rPr lang="ru-RU" sz="1700" dirty="0">
                <a:latin typeface="Gabriola" panose="04040605051002020D02" pitchFamily="82" charset="0"/>
              </a:rPr>
              <a:t> продукту. При </a:t>
            </a:r>
            <a:r>
              <a:rPr lang="ru-RU" sz="1700" dirty="0" err="1">
                <a:latin typeface="Gabriola" panose="04040605051002020D02" pitchFamily="82" charset="0"/>
              </a:rPr>
              <a:t>цьому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повністю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зберігається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їхня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фінансово-економічна</a:t>
            </a:r>
            <a:r>
              <a:rPr lang="ru-RU" sz="1700" dirty="0">
                <a:latin typeface="Gabriola" panose="04040605051002020D02" pitchFamily="82" charset="0"/>
              </a:rPr>
              <a:t> та </a:t>
            </a:r>
            <a:r>
              <a:rPr lang="ru-RU" sz="1700" dirty="0" err="1">
                <a:latin typeface="Gabriola" panose="04040605051002020D02" pitchFamily="82" charset="0"/>
              </a:rPr>
              <a:t>управлінська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самостійність</a:t>
            </a:r>
            <a:r>
              <a:rPr lang="ru-RU" sz="1700" dirty="0">
                <a:latin typeface="Gabriola" panose="04040605051002020D02" pitchFamily="82" charset="0"/>
              </a:rPr>
              <a:t>. </a:t>
            </a:r>
            <a:r>
              <a:rPr lang="ru-RU" sz="1700" dirty="0" err="1">
                <a:latin typeface="Gabriola" panose="04040605051002020D02" pitchFamily="82" charset="0"/>
              </a:rPr>
              <a:t>Можливе</a:t>
            </a:r>
            <a:r>
              <a:rPr lang="ru-RU" sz="1700" dirty="0">
                <a:latin typeface="Gabriola" panose="04040605051002020D02" pitchFamily="82" charset="0"/>
              </a:rPr>
              <a:t> й </a:t>
            </a:r>
            <a:r>
              <a:rPr lang="ru-RU" sz="1700" dirty="0" err="1">
                <a:latin typeface="Gabriola" panose="04040605051002020D02" pitchFamily="82" charset="0"/>
              </a:rPr>
              <a:t>поєднання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другої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моделі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із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третьою</a:t>
            </a:r>
            <a:r>
              <a:rPr lang="ru-RU" sz="1700" dirty="0">
                <a:latin typeface="Gabriola" panose="04040605051002020D02" pitchFamily="82" charset="0"/>
              </a:rPr>
              <a:t>. Прикладом такого </a:t>
            </a:r>
            <a:r>
              <a:rPr lang="ru-RU" sz="1700" dirty="0" err="1">
                <a:latin typeface="Gabriola" panose="04040605051002020D02" pitchFamily="82" charset="0"/>
              </a:rPr>
              <a:t>поєднання</a:t>
            </a:r>
            <a:r>
              <a:rPr lang="ru-RU" sz="1700" dirty="0">
                <a:latin typeface="Gabriola" panose="04040605051002020D02" pitchFamily="82" charset="0"/>
              </a:rPr>
              <a:t> є </a:t>
            </a:r>
            <a:r>
              <a:rPr lang="ru-RU" sz="1700" dirty="0" err="1">
                <a:latin typeface="Gabriola" panose="04040605051002020D02" pitchFamily="82" charset="0"/>
              </a:rPr>
              <a:t>ланцюг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готелів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en-US" sz="1700" dirty="0">
                <a:latin typeface="Gabriola" panose="04040605051002020D02" pitchFamily="82" charset="0"/>
              </a:rPr>
              <a:t>Accor (</a:t>
            </a:r>
            <a:r>
              <a:rPr lang="ru-RU" sz="1700" dirty="0" err="1">
                <a:latin typeface="Gabriola" panose="04040605051002020D02" pitchFamily="82" charset="0"/>
              </a:rPr>
              <a:t>найбільший</a:t>
            </a:r>
            <a:r>
              <a:rPr lang="ru-RU" sz="1700" dirty="0">
                <a:latin typeface="Gabriola" panose="04040605051002020D02" pitchFamily="82" charset="0"/>
              </a:rPr>
              <a:t> у </a:t>
            </a:r>
            <a:r>
              <a:rPr lang="ru-RU" sz="1700" dirty="0" err="1">
                <a:latin typeface="Gabriola" panose="04040605051002020D02" pitchFamily="82" charset="0"/>
              </a:rPr>
              <a:t>Європі</a:t>
            </a:r>
            <a:r>
              <a:rPr lang="ru-RU" sz="1700" dirty="0">
                <a:latin typeface="Gabriola" panose="04040605051002020D02" pitchFamily="82" charset="0"/>
              </a:rPr>
              <a:t>), </a:t>
            </a:r>
            <a:r>
              <a:rPr lang="ru-RU" sz="1700" dirty="0" err="1">
                <a:latin typeface="Gabriola" panose="04040605051002020D02" pitchFamily="82" charset="0"/>
              </a:rPr>
              <a:t>який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пропонує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готелі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різних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класів</a:t>
            </a:r>
            <a:r>
              <a:rPr lang="ru-RU" sz="1700" dirty="0">
                <a:latin typeface="Gabriola" panose="04040605051002020D02" pitchFamily="82" charset="0"/>
              </a:rPr>
              <a:t> і </a:t>
            </a:r>
            <a:r>
              <a:rPr lang="ru-RU" sz="1700" dirty="0" err="1">
                <a:latin typeface="Gabriola" panose="04040605051002020D02" pitchFamily="82" charset="0"/>
              </a:rPr>
              <a:t>виступає</a:t>
            </a:r>
            <a:r>
              <a:rPr lang="ru-RU" sz="1700" dirty="0">
                <a:latin typeface="Gabriola" panose="04040605051002020D02" pitchFamily="82" charset="0"/>
              </a:rPr>
              <a:t> на ринку </a:t>
            </a:r>
            <a:r>
              <a:rPr lang="ru-RU" sz="1700" dirty="0" err="1">
                <a:latin typeface="Gabriola" panose="04040605051002020D02" pitchFamily="82" charset="0"/>
              </a:rPr>
              <a:t>під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різними</a:t>
            </a:r>
            <a:r>
              <a:rPr lang="ru-RU" sz="1700" dirty="0">
                <a:latin typeface="Gabriola" panose="04040605051002020D02" pitchFamily="82" charset="0"/>
              </a:rPr>
              <a:t> марками. Марки </a:t>
            </a:r>
            <a:r>
              <a:rPr lang="en-US" sz="1700" dirty="0" err="1">
                <a:latin typeface="Gabriola" panose="04040605051002020D02" pitchFamily="82" charset="0"/>
              </a:rPr>
              <a:t>Pulman</a:t>
            </a:r>
            <a:r>
              <a:rPr lang="en-US" sz="1700" dirty="0">
                <a:latin typeface="Gabriola" panose="04040605051002020D02" pitchFamily="82" charset="0"/>
              </a:rPr>
              <a:t>, Sofitel, Novotel - </a:t>
            </a:r>
            <a:r>
              <a:rPr lang="ru-RU" sz="1700" dirty="0" err="1">
                <a:latin typeface="Gabriola" panose="04040605051002020D02" pitchFamily="82" charset="0"/>
              </a:rPr>
              <a:t>це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готелі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вищого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класу</a:t>
            </a:r>
            <a:r>
              <a:rPr lang="ru-RU" sz="1700" dirty="0">
                <a:latin typeface="Gabriola" panose="04040605051002020D02" pitchFamily="82" charset="0"/>
              </a:rPr>
              <a:t>, </a:t>
            </a:r>
            <a:r>
              <a:rPr lang="en-US" sz="1700" dirty="0">
                <a:latin typeface="Gabriola" panose="04040605051002020D02" pitchFamily="82" charset="0"/>
              </a:rPr>
              <a:t>Mercure - </a:t>
            </a:r>
            <a:r>
              <a:rPr lang="ru-RU" sz="1700" dirty="0" err="1">
                <a:latin typeface="Gabriola" panose="04040605051002020D02" pitchFamily="82" charset="0"/>
              </a:rPr>
              <a:t>середнього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класу</a:t>
            </a:r>
            <a:r>
              <a:rPr lang="ru-RU" sz="1700" dirty="0">
                <a:latin typeface="Gabriola" panose="04040605051002020D02" pitchFamily="82" charset="0"/>
              </a:rPr>
              <a:t>, а марки </a:t>
            </a:r>
            <a:r>
              <a:rPr lang="en-US" sz="1700" dirty="0">
                <a:latin typeface="Gabriola" panose="04040605051002020D02" pitchFamily="82" charset="0"/>
              </a:rPr>
              <a:t>Ibis, </a:t>
            </a:r>
            <a:r>
              <a:rPr lang="en-US" sz="1700" dirty="0" err="1">
                <a:latin typeface="Gabriola" panose="04040605051002020D02" pitchFamily="82" charset="0"/>
              </a:rPr>
              <a:t>Etap</a:t>
            </a:r>
            <a:r>
              <a:rPr lang="en-US" sz="1700" dirty="0">
                <a:latin typeface="Gabriola" panose="04040605051002020D02" pitchFamily="82" charset="0"/>
              </a:rPr>
              <a:t>, </a:t>
            </a:r>
            <a:r>
              <a:rPr lang="en-US" sz="1700" dirty="0" err="1">
                <a:latin typeface="Gabriola" panose="04040605051002020D02" pitchFamily="82" charset="0"/>
              </a:rPr>
              <a:t>Formule</a:t>
            </a:r>
            <a:r>
              <a:rPr lang="en-US" sz="1700" dirty="0">
                <a:latin typeface="Gabriola" panose="04040605051002020D02" pitchFamily="82" charset="0"/>
              </a:rPr>
              <a:t> 1, Motel 6 - </a:t>
            </a:r>
            <a:r>
              <a:rPr lang="ru-RU" sz="1700" dirty="0" err="1">
                <a:latin typeface="Gabriola" panose="04040605051002020D02" pitchFamily="82" charset="0"/>
              </a:rPr>
              <a:t>готелі</a:t>
            </a:r>
            <a:r>
              <a:rPr lang="ru-RU" sz="1700" dirty="0">
                <a:latin typeface="Gabriola" panose="04040605051002020D02" pitchFamily="82" charset="0"/>
              </a:rPr>
              <a:t> </a:t>
            </a:r>
            <a:r>
              <a:rPr lang="ru-RU" sz="1700" dirty="0" err="1">
                <a:latin typeface="Gabriola" panose="04040605051002020D02" pitchFamily="82" charset="0"/>
              </a:rPr>
              <a:t>економ-класу</a:t>
            </a:r>
            <a:r>
              <a:rPr lang="ru-RU" sz="1700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02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98" y="2458528"/>
            <a:ext cx="10611931" cy="3666228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Gabriola" panose="04040605051002020D02" pitchFamily="82" charset="0"/>
              </a:rPr>
              <a:t>Згідно</a:t>
            </a:r>
            <a:r>
              <a:rPr lang="ru-RU" sz="2800" dirty="0">
                <a:latin typeface="Gabriola" panose="04040605051002020D02" pitchFamily="82" charset="0"/>
              </a:rPr>
              <a:t> з </a:t>
            </a:r>
            <a:r>
              <a:rPr lang="ru-RU" sz="2800" dirty="0" err="1">
                <a:latin typeface="Gabriola" panose="04040605051002020D02" pitchFamily="82" charset="0"/>
              </a:rPr>
              <a:t>класифікацією</a:t>
            </a:r>
            <a:r>
              <a:rPr lang="ru-RU" sz="2800" dirty="0">
                <a:latin typeface="Gabriola" panose="04040605051002020D02" pitchFamily="82" charset="0"/>
              </a:rPr>
              <a:t>, </a:t>
            </a:r>
            <a:r>
              <a:rPr lang="ru-RU" sz="2800" dirty="0" err="1">
                <a:latin typeface="Gabriola" panose="04040605051002020D02" pitchFamily="82" charset="0"/>
              </a:rPr>
              <a:t>запропонованою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Міжнародною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готельною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асоціацією</a:t>
            </a:r>
            <a:r>
              <a:rPr lang="ru-RU" sz="2800" dirty="0">
                <a:latin typeface="Gabriola" panose="04040605051002020D02" pitchFamily="82" charset="0"/>
              </a:rPr>
              <a:t> (МГА), </a:t>
            </a:r>
            <a:r>
              <a:rPr lang="ru-RU" sz="2800" dirty="0" err="1">
                <a:latin typeface="Gabriola" panose="04040605051002020D02" pitchFamily="82" charset="0"/>
              </a:rPr>
              <a:t>готельні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ланцюги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можна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умовно</a:t>
            </a:r>
            <a:r>
              <a:rPr lang="ru-RU" sz="2800" dirty="0">
                <a:latin typeface="Gabriola" panose="04040605051002020D02" pitchFamily="82" charset="0"/>
              </a:rPr>
              <a:t> </a:t>
            </a:r>
            <a:r>
              <a:rPr lang="ru-RU" sz="2800" dirty="0" err="1">
                <a:latin typeface="Gabriola" panose="04040605051002020D02" pitchFamily="82" charset="0"/>
              </a:rPr>
              <a:t>поділити</a:t>
            </a:r>
            <a:r>
              <a:rPr lang="ru-RU" sz="2800" dirty="0">
                <a:latin typeface="Gabriola" panose="04040605051002020D02" pitchFamily="82" charset="0"/>
              </a:rPr>
              <a:t> на </a:t>
            </a:r>
            <a:r>
              <a:rPr lang="ru-RU" sz="2800" dirty="0" err="1">
                <a:latin typeface="Gabriola" panose="04040605051002020D02" pitchFamily="82" charset="0"/>
              </a:rPr>
              <a:t>такі</a:t>
            </a:r>
            <a:r>
              <a:rPr lang="ru-RU" sz="2800" dirty="0">
                <a:latin typeface="Gabriola" panose="04040605051002020D02" pitchFamily="82" charset="0"/>
              </a:rPr>
              <a:t> три </a:t>
            </a:r>
            <a:r>
              <a:rPr lang="ru-RU" sz="2800" dirty="0" err="1">
                <a:latin typeface="Gabriola" panose="04040605051002020D02" pitchFamily="82" charset="0"/>
              </a:rPr>
              <a:t>категорії</a:t>
            </a:r>
            <a:r>
              <a:rPr lang="ru-RU" sz="2800" dirty="0">
                <a:latin typeface="Gabriola" panose="04040605051002020D02" pitchFamily="82" charset="0"/>
              </a:rPr>
              <a:t>: </a:t>
            </a:r>
            <a:endParaRPr lang="en-US" sz="2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abriola" panose="04040605051002020D02" pitchFamily="82" charset="0"/>
              </a:rPr>
              <a:t>перша </a:t>
            </a:r>
            <a:r>
              <a:rPr lang="ru-RU" sz="2400" dirty="0">
                <a:latin typeface="Gabriola" panose="04040605051002020D02" pitchFamily="82" charset="0"/>
              </a:rPr>
              <a:t>- </a:t>
            </a:r>
            <a:r>
              <a:rPr lang="ru-RU" sz="2400" dirty="0" err="1">
                <a:latin typeface="Gabriola" panose="04040605051002020D02" pitchFamily="82" charset="0"/>
              </a:rPr>
              <a:t>корпоративні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ланцюги</a:t>
            </a:r>
            <a:r>
              <a:rPr lang="ru-RU" sz="2400" dirty="0">
                <a:latin typeface="Gabriola" panose="04040605051002020D02" pitchFamily="82" charset="0"/>
              </a:rPr>
              <a:t> - </a:t>
            </a:r>
            <a:r>
              <a:rPr lang="ru-RU" sz="2400" dirty="0" err="1">
                <a:latin typeface="Gabriola" panose="04040605051002020D02" pitchFamily="82" charset="0"/>
              </a:rPr>
              <a:t>готельні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корпорації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володіють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численними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підприємствами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  <a:endParaRPr lang="en-US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abriola" panose="04040605051002020D02" pitchFamily="82" charset="0"/>
              </a:rPr>
              <a:t>друга </a:t>
            </a:r>
            <a:r>
              <a:rPr lang="ru-RU" sz="2400" dirty="0">
                <a:latin typeface="Gabriola" panose="04040605051002020D02" pitchFamily="82" charset="0"/>
              </a:rPr>
              <a:t>- </a:t>
            </a:r>
            <a:r>
              <a:rPr lang="ru-RU" sz="2400" dirty="0" err="1">
                <a:latin typeface="Gabriola" panose="04040605051002020D02" pitchFamily="82" charset="0"/>
              </a:rPr>
              <a:t>ланцюги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незалежних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підприємств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об'єднуються</a:t>
            </a:r>
            <a:r>
              <a:rPr lang="ru-RU" sz="2400" dirty="0">
                <a:latin typeface="Gabriola" panose="04040605051002020D02" pitchFamily="82" charset="0"/>
              </a:rPr>
              <a:t> для </a:t>
            </a:r>
            <a:r>
              <a:rPr lang="ru-RU" sz="2400" dirty="0" err="1">
                <a:latin typeface="Gabriola" panose="04040605051002020D02" pitchFamily="82" charset="0"/>
              </a:rPr>
              <a:t>використання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загальної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системи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бронювання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концепції</a:t>
            </a:r>
            <a:r>
              <a:rPr lang="ru-RU" sz="2400" dirty="0">
                <a:latin typeface="Gabriola" panose="04040605051002020D02" pitchFamily="82" charset="0"/>
              </a:rPr>
              <a:t> маркетингу, </a:t>
            </a:r>
            <a:r>
              <a:rPr lang="ru-RU" sz="2400" dirty="0" err="1">
                <a:latin typeface="Gabriola" panose="04040605051002020D02" pitchFamily="82" charset="0"/>
              </a:rPr>
              <a:t>реклами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інших</a:t>
            </a:r>
            <a:r>
              <a:rPr lang="ru-RU" sz="2400" dirty="0">
                <a:latin typeface="Gabriola" panose="04040605051002020D02" pitchFamily="82" charset="0"/>
              </a:rPr>
              <a:t> дорогих для </a:t>
            </a:r>
            <a:r>
              <a:rPr lang="ru-RU" sz="2400" dirty="0" err="1">
                <a:latin typeface="Gabriola" panose="04040605051002020D02" pitchFamily="82" charset="0"/>
              </a:rPr>
              <a:t>окремого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підприємства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послуг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  <a:endParaRPr lang="en-US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Gabriola" panose="04040605051002020D02" pitchFamily="82" charset="0"/>
              </a:rPr>
              <a:t>третя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>
                <a:latin typeface="Gabriola" panose="04040605051002020D02" pitchFamily="82" charset="0"/>
              </a:rPr>
              <a:t>- </a:t>
            </a:r>
            <a:r>
              <a:rPr lang="ru-RU" sz="2400" dirty="0" err="1">
                <a:latin typeface="Gabriola" panose="04040605051002020D02" pitchFamily="82" charset="0"/>
              </a:rPr>
              <a:t>ланцюги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надають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управлінські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послуги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960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Існує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багато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поглядів</a:t>
            </a:r>
            <a:r>
              <a:rPr lang="ru-RU" dirty="0">
                <a:latin typeface="Gabriola" panose="04040605051002020D02" pitchFamily="82" charset="0"/>
              </a:rPr>
              <a:t> на причини </a:t>
            </a:r>
            <a:r>
              <a:rPr lang="ru-RU" dirty="0" err="1">
                <a:latin typeface="Gabriola" panose="04040605051002020D02" pitchFamily="82" charset="0"/>
              </a:rPr>
              <a:t>успіху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серед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найважливіші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сталість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якості</a:t>
            </a:r>
            <a:r>
              <a:rPr lang="ru-RU" dirty="0">
                <a:latin typeface="Gabriola" panose="04040605051002020D02" pitchFamily="82" charset="0"/>
              </a:rPr>
              <a:t> продукту, </a:t>
            </a:r>
            <a:r>
              <a:rPr lang="ru-RU" dirty="0" err="1">
                <a:latin typeface="Gabriola" panose="04040605051002020D02" pitchFamily="82" charset="0"/>
              </a:rPr>
              <a:t>ідентичність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різних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підприємствах</a:t>
            </a:r>
            <a:r>
              <a:rPr lang="ru-RU" dirty="0">
                <a:latin typeface="Gabriola" panose="04040605051002020D02" pitchFamily="82" charset="0"/>
              </a:rPr>
              <a:t>, а </a:t>
            </a:r>
            <a:r>
              <a:rPr lang="ru-RU" dirty="0" err="1">
                <a:latin typeface="Gabriola" panose="04040605051002020D02" pitchFamily="82" charset="0"/>
              </a:rPr>
              <a:t>також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доступність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цін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Кожний</a:t>
            </a:r>
            <a:r>
              <a:rPr lang="ru-RU" dirty="0">
                <a:latin typeface="Gabriola" panose="04040605051002020D02" pitchFamily="82" charset="0"/>
              </a:rPr>
              <a:t> тип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входить до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ланцюга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має</a:t>
            </a:r>
            <a:r>
              <a:rPr lang="ru-RU" dirty="0">
                <a:latin typeface="Gabriola" panose="04040605051002020D02" pitchFamily="82" charset="0"/>
              </a:rPr>
              <a:t> свою марку</a:t>
            </a:r>
            <a:r>
              <a:rPr lang="ru-RU" dirty="0" smtClean="0">
                <a:latin typeface="Gabriola" panose="04040605051002020D02" pitchFamily="82" charset="0"/>
              </a:rPr>
              <a:t>.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Перевагою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компаній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суворо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дотримуються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своїх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фірмових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найменувань</a:t>
            </a:r>
            <a:r>
              <a:rPr lang="ru-RU" dirty="0">
                <a:latin typeface="Gabriola" panose="04040605051002020D02" pitchFamily="82" charset="0"/>
              </a:rPr>
              <a:t>, є те,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користувачі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 одного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чітко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уявляють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підприємстві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належить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цієї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мережі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незалежно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місця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розташування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дозволяє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задовго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відкриття</a:t>
            </a:r>
            <a:r>
              <a:rPr lang="ru-RU" dirty="0">
                <a:latin typeface="Gabriola" panose="04040605051002020D02" pitchFamily="82" charset="0"/>
              </a:rPr>
              <a:t> нового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проводити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рекламу і </a:t>
            </a:r>
            <a:r>
              <a:rPr lang="ru-RU" dirty="0" err="1">
                <a:latin typeface="Gabriola" panose="04040605051002020D02" pitchFamily="82" charset="0"/>
              </a:rPr>
              <a:t>бронювання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3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630" y="2432649"/>
            <a:ext cx="10636370" cy="373523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Хоча</a:t>
            </a:r>
            <a:r>
              <a:rPr lang="ru-RU" dirty="0">
                <a:latin typeface="Gabriola" panose="04040605051002020D02" pitchFamily="82" charset="0"/>
              </a:rPr>
              <a:t> першим </a:t>
            </a:r>
            <a:r>
              <a:rPr lang="ru-RU" dirty="0" err="1">
                <a:latin typeface="Gabriola" panose="04040605051002020D02" pitchFamily="82" charset="0"/>
              </a:rPr>
              <a:t>готельним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ланцюгом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світі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вважається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європейський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Cesar Ritz, </a:t>
            </a:r>
            <a:r>
              <a:rPr lang="ru-RU" dirty="0" err="1">
                <a:latin typeface="Gabriola" panose="04040605051002020D02" pitchFamily="82" charset="0"/>
              </a:rPr>
              <a:t>бурхливий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розвиток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вдосконалення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цієї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тенденції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припадає</a:t>
            </a:r>
            <a:r>
              <a:rPr lang="ru-RU" dirty="0">
                <a:latin typeface="Gabriola" panose="04040605051002020D02" pitchFamily="82" charset="0"/>
              </a:rPr>
              <a:t> на США. Особливо </a:t>
            </a:r>
            <a:r>
              <a:rPr lang="ru-RU" dirty="0" err="1">
                <a:latin typeface="Gabriola" panose="04040605051002020D02" pitchFamily="82" charset="0"/>
              </a:rPr>
              <a:t>швидкими</a:t>
            </a:r>
            <a:r>
              <a:rPr lang="ru-RU" dirty="0">
                <a:latin typeface="Gabriola" panose="04040605051002020D02" pitchFamily="82" charset="0"/>
              </a:rPr>
              <a:t> темпами </a:t>
            </a:r>
            <a:r>
              <a:rPr lang="ru-RU" dirty="0" err="1">
                <a:latin typeface="Gabriola" panose="04040605051002020D02" pitchFamily="82" charset="0"/>
              </a:rPr>
              <a:t>цей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процес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відбувався</a:t>
            </a:r>
            <a:r>
              <a:rPr lang="ru-RU" dirty="0">
                <a:latin typeface="Gabriola" panose="04040605051002020D02" pitchFamily="82" charset="0"/>
              </a:rPr>
              <a:t> в 1950-60-х роках.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тоді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розпочали</a:t>
            </a:r>
            <a:r>
              <a:rPr lang="ru-RU" dirty="0">
                <a:latin typeface="Gabriola" panose="04040605051002020D02" pitchFamily="82" charset="0"/>
              </a:rPr>
              <a:t> свою </a:t>
            </a:r>
            <a:r>
              <a:rPr lang="ru-RU" dirty="0" err="1">
                <a:latin typeface="Gabriola" panose="04040605051002020D02" pitchFamily="82" charset="0"/>
              </a:rPr>
              <a:t>діяльність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найбільші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мережі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. У 90-х </a:t>
            </a:r>
            <a:r>
              <a:rPr lang="ru-RU" dirty="0" err="1">
                <a:latin typeface="Gabriola" panose="04040605051002020D02" pitchFamily="82" charset="0"/>
              </a:rPr>
              <a:t>рр</a:t>
            </a:r>
            <a:r>
              <a:rPr lang="ru-RU" dirty="0">
                <a:latin typeface="Gabriola" panose="04040605051002020D02" pitchFamily="82" charset="0"/>
              </a:rPr>
              <a:t>. ХХ ст. </a:t>
            </a:r>
            <a:r>
              <a:rPr lang="ru-RU" dirty="0" err="1">
                <a:latin typeface="Gabriola" panose="04040605051002020D02" pitchFamily="82" charset="0"/>
              </a:rPr>
              <a:t>лідерами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міжнародної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діяльності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були</a:t>
            </a:r>
            <a:r>
              <a:rPr lang="ru-RU" dirty="0">
                <a:latin typeface="Gabriola" panose="04040605051002020D02" pitchFamily="82" charset="0"/>
              </a:rPr>
              <a:t>: США - </a:t>
            </a:r>
            <a:r>
              <a:rPr lang="en-US" dirty="0">
                <a:latin typeface="Gabriola" panose="04040605051002020D02" pitchFamily="82" charset="0"/>
              </a:rPr>
              <a:t>Best Western International, Choice International, Holiday Hospitality, Marriott Hotels, ITT Sheraton; </a:t>
            </a:r>
            <a:r>
              <a:rPr lang="ru-RU" dirty="0" err="1">
                <a:latin typeface="Gabriola" panose="04040605051002020D02" pitchFamily="82" charset="0"/>
              </a:rPr>
              <a:t>Франція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en-US" dirty="0">
                <a:latin typeface="Gabriola" panose="04040605051002020D02" pitchFamily="82" charset="0"/>
              </a:rPr>
              <a:t>Accor, Club </a:t>
            </a:r>
            <a:r>
              <a:rPr lang="en-US" dirty="0" err="1">
                <a:latin typeface="Gabriola" panose="04040605051002020D02" pitchFamily="82" charset="0"/>
              </a:rPr>
              <a:t>Mediterrance</a:t>
            </a:r>
            <a:r>
              <a:rPr lang="en-US" dirty="0">
                <a:latin typeface="Gabriola" panose="04040605051002020D02" pitchFamily="82" charset="0"/>
              </a:rPr>
              <a:t>; </a:t>
            </a:r>
            <a:r>
              <a:rPr lang="ru-RU" dirty="0" err="1">
                <a:latin typeface="Gabriola" panose="04040605051002020D02" pitchFamily="82" charset="0"/>
              </a:rPr>
              <a:t>Великобританія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en-US" dirty="0">
                <a:latin typeface="Gabriola" panose="04040605051002020D02" pitchFamily="82" charset="0"/>
              </a:rPr>
              <a:t>Forte Hotels, Hilton International; </a:t>
            </a:r>
            <a:r>
              <a:rPr lang="ru-RU" dirty="0" err="1">
                <a:latin typeface="Gabriola" panose="04040605051002020D02" pitchFamily="82" charset="0"/>
              </a:rPr>
              <a:t>Іспанія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en-US" dirty="0">
                <a:latin typeface="Gabriola" panose="04040605051002020D02" pitchFamily="82" charset="0"/>
              </a:rPr>
              <a:t>Sol-Melia; </a:t>
            </a:r>
            <a:r>
              <a:rPr lang="ru-RU" dirty="0">
                <a:latin typeface="Gabriola" panose="04040605051002020D02" pitchFamily="82" charset="0"/>
              </a:rPr>
              <a:t>Гонконг - </a:t>
            </a:r>
            <a:r>
              <a:rPr lang="en-US" dirty="0">
                <a:latin typeface="Gabriola" panose="04040605051002020D02" pitchFamily="82" charset="0"/>
              </a:rPr>
              <a:t>New World Renaissance, Shangri-La, Mandarin Oriental; </a:t>
            </a:r>
            <a:r>
              <a:rPr lang="ru-RU" dirty="0" err="1">
                <a:latin typeface="Gabriola" panose="04040605051002020D02" pitchFamily="82" charset="0"/>
              </a:rPr>
              <a:t>Японія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en-US" dirty="0">
                <a:latin typeface="Gabriola" panose="04040605051002020D02" pitchFamily="82" charset="0"/>
              </a:rPr>
              <a:t>Prince Hotels, Tokyo Hotel Group; </a:t>
            </a:r>
            <a:r>
              <a:rPr lang="ru-RU" dirty="0">
                <a:latin typeface="Gabriola" panose="04040605051002020D02" pitchFamily="82" charset="0"/>
              </a:rPr>
              <a:t>ПАР - </a:t>
            </a:r>
            <a:r>
              <a:rPr lang="en-US" dirty="0" err="1">
                <a:latin typeface="Gabriola" panose="04040605051002020D02" pitchFamily="82" charset="0"/>
              </a:rPr>
              <a:t>Protra</a:t>
            </a:r>
            <a:r>
              <a:rPr lang="en-US" dirty="0">
                <a:latin typeface="Gabriola" panose="04040605051002020D02" pitchFamily="82" charset="0"/>
              </a:rPr>
              <a:t> Hotels and Inns, </a:t>
            </a:r>
            <a:r>
              <a:rPr lang="en-US" dirty="0" err="1">
                <a:latin typeface="Gabriola" panose="04040605051002020D02" pitchFamily="82" charset="0"/>
              </a:rPr>
              <a:t>Karos</a:t>
            </a:r>
            <a:r>
              <a:rPr lang="en-US" dirty="0">
                <a:latin typeface="Gabriola" panose="04040605051002020D02" pitchFamily="82" charset="0"/>
              </a:rPr>
              <a:t> Hotels; </a:t>
            </a:r>
            <a:r>
              <a:rPr lang="ru-RU" dirty="0">
                <a:latin typeface="Gabriola" panose="04040605051002020D02" pitchFamily="82" charset="0"/>
              </a:rPr>
              <a:t>Мексика - </a:t>
            </a:r>
            <a:r>
              <a:rPr lang="en-US" dirty="0" err="1">
                <a:latin typeface="Gabriola" panose="04040605051002020D02" pitchFamily="82" charset="0"/>
              </a:rPr>
              <a:t>Grupo</a:t>
            </a:r>
            <a:r>
              <a:rPr lang="en-US" dirty="0">
                <a:latin typeface="Gabriola" panose="04040605051002020D02" pitchFamily="82" charset="0"/>
              </a:rPr>
              <a:t> Posadas de Mexico, </a:t>
            </a:r>
            <a:r>
              <a:rPr lang="en-US" dirty="0" err="1">
                <a:latin typeface="Gabriola" panose="04040605051002020D02" pitchFamily="82" charset="0"/>
              </a:rPr>
              <a:t>Grupo</a:t>
            </a:r>
            <a:r>
              <a:rPr lang="en-US" dirty="0">
                <a:latin typeface="Gabriola" panose="04040605051002020D02" pitchFamily="82" charset="0"/>
              </a:rPr>
              <a:t> </a:t>
            </a:r>
            <a:r>
              <a:rPr lang="en-US" dirty="0" err="1">
                <a:latin typeface="Gabriola" panose="04040605051002020D02" pitchFamily="82" charset="0"/>
              </a:rPr>
              <a:t>Situr</a:t>
            </a:r>
            <a:r>
              <a:rPr lang="en-US" dirty="0">
                <a:latin typeface="Gabriola" panose="04040605051002020D02" pitchFamily="82" charset="0"/>
              </a:rPr>
              <a:t>; </a:t>
            </a:r>
            <a:r>
              <a:rPr lang="ru-RU" dirty="0">
                <a:latin typeface="Gabriola" panose="04040605051002020D02" pitchFamily="82" charset="0"/>
              </a:rPr>
              <a:t>Куба - </a:t>
            </a:r>
            <a:r>
              <a:rPr lang="en-US" dirty="0" err="1">
                <a:latin typeface="Gabriola" panose="04040605051002020D02" pitchFamily="82" charset="0"/>
              </a:rPr>
              <a:t>Cubatur</a:t>
            </a:r>
            <a:r>
              <a:rPr lang="en-US" dirty="0">
                <a:latin typeface="Gabriola" panose="04040605051002020D02" pitchFamily="82" charset="0"/>
              </a:rPr>
              <a:t>; </a:t>
            </a:r>
            <a:r>
              <a:rPr lang="ru-RU" dirty="0" err="1">
                <a:latin typeface="Gabriola" panose="04040605051002020D02" pitchFamily="82" charset="0"/>
              </a:rPr>
              <a:t>Бразилія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en-US" dirty="0" err="1">
                <a:latin typeface="Gabriola" panose="04040605051002020D02" pitchFamily="82" charset="0"/>
              </a:rPr>
              <a:t>Othon</a:t>
            </a:r>
            <a:r>
              <a:rPr lang="en-US" dirty="0">
                <a:latin typeface="Gabriola" panose="04040605051002020D02" pitchFamily="82" charset="0"/>
              </a:rPr>
              <a:t> Hotels </a:t>
            </a:r>
            <a:r>
              <a:rPr lang="ru-RU" dirty="0">
                <a:latin typeface="Gabriola" panose="04040605051002020D02" pitchFamily="82" charset="0"/>
              </a:rPr>
              <a:t>та </a:t>
            </a:r>
            <a:r>
              <a:rPr lang="ru-RU" dirty="0" err="1">
                <a:latin typeface="Gabriola" panose="04040605051002020D02" pitchFamily="82" charset="0"/>
              </a:rPr>
              <a:t>ін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855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45" y="2389517"/>
            <a:ext cx="5287993" cy="3830128"/>
          </a:xfrm>
        </p:spPr>
        <p:txBody>
          <a:bodyPr/>
          <a:lstStyle/>
          <a:p>
            <a:r>
              <a:rPr lang="ru-RU" dirty="0">
                <a:latin typeface="Gabriola" panose="04040605051002020D02" pitchFamily="82" charset="0"/>
              </a:rPr>
              <a:t>Уже </a:t>
            </a:r>
            <a:r>
              <a:rPr lang="ru-RU" dirty="0" err="1">
                <a:latin typeface="Gabriola" panose="04040605051002020D02" pitchFamily="82" charset="0"/>
              </a:rPr>
              <a:t>понад</a:t>
            </a:r>
            <a:r>
              <a:rPr lang="ru-RU" dirty="0">
                <a:latin typeface="Gabriola" panose="04040605051002020D02" pitchFamily="82" charset="0"/>
              </a:rPr>
              <a:t> 30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журнал "</a:t>
            </a:r>
            <a:r>
              <a:rPr lang="en-US" dirty="0">
                <a:latin typeface="Gabriola" panose="04040605051002020D02" pitchFamily="82" charset="0"/>
              </a:rPr>
              <a:t>Hotels" </a:t>
            </a:r>
            <a:r>
              <a:rPr lang="ru-RU" dirty="0" err="1">
                <a:latin typeface="Gabriola" panose="04040605051002020D02" pitchFamily="82" charset="0"/>
              </a:rPr>
              <a:t>публікує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готельні</a:t>
            </a:r>
            <a:r>
              <a:rPr lang="ru-RU" dirty="0">
                <a:latin typeface="Gabriola" panose="04040605051002020D02" pitchFamily="82" charset="0"/>
              </a:rPr>
              <a:t> рейтинги. У 1971 </a:t>
            </a:r>
            <a:r>
              <a:rPr lang="ru-RU" dirty="0" err="1">
                <a:latin typeface="Gabriola" panose="04040605051002020D02" pitchFamily="82" charset="0"/>
              </a:rPr>
              <a:t>році</a:t>
            </a:r>
            <a:r>
              <a:rPr lang="ru-RU" dirty="0">
                <a:latin typeface="Gabriola" panose="04040605051002020D02" pitchFamily="82" charset="0"/>
              </a:rPr>
              <a:t>, коли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започаткована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традиція</a:t>
            </a:r>
            <a:r>
              <a:rPr lang="ru-RU" dirty="0">
                <a:latin typeface="Gabriola" panose="04040605051002020D02" pitchFamily="82" charset="0"/>
              </a:rPr>
              <a:t>, список </a:t>
            </a:r>
            <a:r>
              <a:rPr lang="ru-RU" dirty="0" err="1">
                <a:latin typeface="Gabriola" panose="04040605051002020D02" pitchFamily="82" charset="0"/>
              </a:rPr>
              <a:t>налічував</a:t>
            </a:r>
            <a:r>
              <a:rPr lang="ru-RU" dirty="0">
                <a:latin typeface="Gabriola" panose="04040605051002020D02" pitchFamily="82" charset="0"/>
              </a:rPr>
              <a:t> 100 </a:t>
            </a:r>
            <a:r>
              <a:rPr lang="ru-RU" dirty="0" err="1">
                <a:latin typeface="Gabriola" panose="04040605051002020D02" pitchFamily="82" charset="0"/>
              </a:rPr>
              <a:t>найбільших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ланцюгів</a:t>
            </a:r>
            <a:r>
              <a:rPr lang="ru-RU" dirty="0">
                <a:latin typeface="Gabriola" panose="04040605051002020D02" pitchFamily="82" charset="0"/>
              </a:rPr>
              <a:t>. У 2000 р.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збільшився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втричі</a:t>
            </a:r>
            <a:r>
              <a:rPr lang="en-US" dirty="0">
                <a:latin typeface="Gabriola" panose="04040605051002020D02" pitchFamily="82" charset="0"/>
              </a:rPr>
              <a:t>.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00" t="14466" r="23797" b="15346"/>
          <a:stretch/>
        </p:blipFill>
        <p:spPr>
          <a:xfrm>
            <a:off x="6165012" y="2456755"/>
            <a:ext cx="5118340" cy="37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0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Gabriola" panose="04040605051002020D02" pitchFamily="82" charset="0"/>
              </a:rPr>
              <a:t>Район </a:t>
            </a:r>
            <a:r>
              <a:rPr lang="ru-RU" dirty="0" err="1">
                <a:latin typeface="Gabriola" panose="04040605051002020D02" pitchFamily="82" charset="0"/>
              </a:rPr>
              <a:t>дії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кожної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значно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перевищує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територію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однієї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держави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Готельні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ресторанні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корпорації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Marriott" </a:t>
            </a:r>
            <a:r>
              <a:rPr lang="ru-RU" dirty="0">
                <a:latin typeface="Gabriola" panose="04040605051002020D02" pitchFamily="82" charset="0"/>
              </a:rPr>
              <a:t>є в </a:t>
            </a:r>
            <a:r>
              <a:rPr lang="ru-RU" dirty="0" err="1">
                <a:latin typeface="Gabriola" panose="04040605051002020D02" pitchFamily="82" charset="0"/>
              </a:rPr>
              <a:t>усіх</a:t>
            </a:r>
            <a:r>
              <a:rPr lang="ru-RU" dirty="0">
                <a:latin typeface="Gabriola" panose="04040605051002020D02" pitchFamily="82" charset="0"/>
              </a:rPr>
              <a:t> штатах США та в 27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Кількість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цієї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корпорації</a:t>
            </a:r>
            <a:r>
              <a:rPr lang="ru-RU" dirty="0">
                <a:latin typeface="Gabriola" panose="04040605051002020D02" pitchFamily="82" charset="0"/>
              </a:rPr>
              <a:t>, за </a:t>
            </a:r>
            <a:r>
              <a:rPr lang="ru-RU" dirty="0" err="1">
                <a:latin typeface="Gabriola" panose="04040605051002020D02" pitchFamily="82" charset="0"/>
              </a:rPr>
              <a:t>даними</a:t>
            </a:r>
            <a:r>
              <a:rPr lang="ru-RU" dirty="0">
                <a:latin typeface="Gabriola" panose="04040605051002020D02" pitchFamily="82" charset="0"/>
              </a:rPr>
              <a:t> на 2000 р</a:t>
            </a:r>
            <a:r>
              <a:rPr lang="ru-RU" dirty="0" smtClean="0">
                <a:latin typeface="Gabriola" panose="04040605051002020D02" pitchFamily="82" charset="0"/>
              </a:rPr>
              <a:t>., </a:t>
            </a:r>
            <a:r>
              <a:rPr lang="ru-RU" dirty="0" err="1">
                <a:latin typeface="Gabriola" panose="04040605051002020D02" pitchFamily="82" charset="0"/>
              </a:rPr>
              <a:t>досягла</a:t>
            </a:r>
            <a:r>
              <a:rPr lang="ru-RU" dirty="0">
                <a:latin typeface="Gabriola" panose="04040605051002020D02" pitchFamily="82" charset="0"/>
              </a:rPr>
              <a:t> 1381 на </a:t>
            </a:r>
            <a:r>
              <a:rPr lang="ru-RU" dirty="0" err="1">
                <a:latin typeface="Gabriola" panose="04040605051002020D02" pitchFamily="82" charset="0"/>
              </a:rPr>
              <a:t>понад</a:t>
            </a:r>
            <a:r>
              <a:rPr lang="ru-RU" dirty="0">
                <a:latin typeface="Gabriola" panose="04040605051002020D02" pitchFamily="82" charset="0"/>
              </a:rPr>
              <a:t> 280 тис.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. А </a:t>
            </a:r>
            <a:r>
              <a:rPr lang="ru-RU" dirty="0" err="1">
                <a:latin typeface="Gabriola" panose="04040605051002020D02" pitchFamily="82" charset="0"/>
              </a:rPr>
              <a:t>готельна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корпорація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Інтеркон-тинентальотель</a:t>
            </a:r>
            <a:r>
              <a:rPr lang="ru-RU" dirty="0">
                <a:latin typeface="Gabriola" panose="04040605051002020D02" pitchFamily="82" charset="0"/>
              </a:rPr>
              <a:t>" (США) </a:t>
            </a:r>
            <a:r>
              <a:rPr lang="ru-RU" dirty="0" err="1">
                <a:latin typeface="Gabriola" panose="04040605051002020D02" pitchFamily="82" charset="0"/>
              </a:rPr>
              <a:t>володіє</a:t>
            </a:r>
            <a:r>
              <a:rPr lang="ru-RU" dirty="0">
                <a:latin typeface="Gabriola" panose="04040605051002020D02" pitchFamily="82" charset="0"/>
              </a:rPr>
              <a:t> 74 </a:t>
            </a:r>
            <a:r>
              <a:rPr lang="ru-RU" dirty="0" err="1">
                <a:latin typeface="Gabriola" panose="04040605051002020D02" pitchFamily="82" charset="0"/>
              </a:rPr>
              <a:t>готелями</a:t>
            </a:r>
            <a:r>
              <a:rPr lang="ru-RU" dirty="0">
                <a:latin typeface="Gabriola" panose="04040605051002020D02" pitchFamily="82" charset="0"/>
              </a:rPr>
              <a:t> (27 540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) у 48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продовжує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їхнє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будівництво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тощо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Окрім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ланцюгів</a:t>
            </a:r>
            <a:r>
              <a:rPr lang="ru-RU" dirty="0">
                <a:latin typeface="Gabriola" panose="04040605051002020D02" pitchFamily="82" charset="0"/>
              </a:rPr>
              <a:t>, на </a:t>
            </a:r>
            <a:r>
              <a:rPr lang="ru-RU" dirty="0" err="1">
                <a:latin typeface="Gabriola" panose="04040605051002020D02" pitchFamily="82" charset="0"/>
              </a:rPr>
              <a:t>світовому</a:t>
            </a:r>
            <a:r>
              <a:rPr lang="ru-RU" dirty="0">
                <a:latin typeface="Gabriola" panose="04040605051002020D02" pitchFamily="82" charset="0"/>
              </a:rPr>
              <a:t> ринку активно </a:t>
            </a:r>
            <a:r>
              <a:rPr lang="ru-RU" dirty="0" err="1">
                <a:latin typeface="Gabriola" panose="04040605051002020D02" pitchFamily="82" charset="0"/>
              </a:rPr>
              <a:t>функціонують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специфічні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об'єднання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основна</a:t>
            </a:r>
            <a:r>
              <a:rPr lang="ru-RU" dirty="0">
                <a:latin typeface="Gabriola" panose="04040605051002020D02" pitchFamily="82" charset="0"/>
              </a:rPr>
              <a:t> мета </a:t>
            </a:r>
            <a:r>
              <a:rPr lang="ru-RU" dirty="0" err="1">
                <a:latin typeface="Gabriola" panose="04040605051002020D02" pitchFamily="82" charset="0"/>
              </a:rPr>
              <a:t>яких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виявляти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найкращих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представників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Серед</a:t>
            </a:r>
            <a:r>
              <a:rPr lang="ru-RU" dirty="0">
                <a:latin typeface="Gabriola" panose="04040605051002020D02" pitchFamily="82" charset="0"/>
              </a:rPr>
              <a:t> них </a:t>
            </a:r>
            <a:r>
              <a:rPr lang="ru-RU" dirty="0" err="1">
                <a:latin typeface="Gabriola" panose="04040605051002020D02" pitchFamily="82" charset="0"/>
              </a:rPr>
              <a:t>міжнародна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корпорація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Провідні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" (з 1928 р.), </a:t>
            </a:r>
            <a:r>
              <a:rPr lang="ru-RU" dirty="0" err="1">
                <a:latin typeface="Gabriola" panose="04040605051002020D02" pitchFamily="82" charset="0"/>
              </a:rPr>
              <a:t>міжнародна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організація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Привілейовані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курорти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", </a:t>
            </a:r>
            <a:r>
              <a:rPr lang="ru-RU" dirty="0" err="1">
                <a:latin typeface="Gabriola" panose="04040605051002020D02" pitchFamily="82" charset="0"/>
              </a:rPr>
              <a:t>міжнародна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асоціація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Найтихіші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" (з 1968 р.) та </a:t>
            </a:r>
            <a:r>
              <a:rPr lang="ru-RU" dirty="0" err="1">
                <a:latin typeface="Gabriola" panose="04040605051002020D02" pitchFamily="82" charset="0"/>
              </a:rPr>
              <a:t>інші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48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Gabriola" panose="04040605051002020D02" pitchFamily="82" charset="0"/>
              </a:rPr>
              <a:t>Питаннями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координації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функціонування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готельних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ланцюгів</a:t>
            </a:r>
            <a:r>
              <a:rPr lang="ru-RU" sz="3200" dirty="0">
                <a:latin typeface="Gabriola" panose="04040605051002020D02" pitchFamily="82" charset="0"/>
              </a:rPr>
              <a:t> і </a:t>
            </a:r>
            <a:r>
              <a:rPr lang="ru-RU" sz="3200" dirty="0" err="1">
                <a:latin typeface="Gabriola" panose="04040605051002020D02" pitchFamily="82" charset="0"/>
              </a:rPr>
              <a:t>асоціацій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незалежних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готелів</a:t>
            </a:r>
            <a:r>
              <a:rPr lang="ru-RU" sz="3200" dirty="0">
                <a:latin typeface="Gabriola" panose="04040605051002020D02" pitchFamily="82" charset="0"/>
              </a:rPr>
              <a:t> і </a:t>
            </a:r>
            <a:r>
              <a:rPr lang="ru-RU" sz="3200" dirty="0" err="1">
                <a:latin typeface="Gabriola" panose="04040605051002020D02" pitchFamily="82" charset="0"/>
              </a:rPr>
              <a:t>ресторанів</a:t>
            </a:r>
            <a:r>
              <a:rPr lang="ru-RU" sz="3200" dirty="0">
                <a:latin typeface="Gabriola" panose="04040605051002020D02" pitchFamily="82" charset="0"/>
              </a:rPr>
              <a:t> у </a:t>
            </a:r>
            <a:r>
              <a:rPr lang="ru-RU" sz="3200" dirty="0" err="1">
                <a:latin typeface="Gabriola" panose="04040605051002020D02" pitchFamily="82" charset="0"/>
              </a:rPr>
              <a:t>Європі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займається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Конфедерація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національних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асоціацій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готелів</a:t>
            </a:r>
            <a:r>
              <a:rPr lang="ru-RU" sz="3200" dirty="0">
                <a:latin typeface="Gabriola" panose="04040605051002020D02" pitchFamily="82" charset="0"/>
              </a:rPr>
              <a:t> і </a:t>
            </a:r>
            <a:r>
              <a:rPr lang="ru-RU" sz="3200" dirty="0" err="1">
                <a:latin typeface="Gabriola" panose="04040605051002020D02" pitchFamily="82" charset="0"/>
              </a:rPr>
              <a:t>ресторанів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Європейського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економічного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співтовариства</a:t>
            </a:r>
            <a:r>
              <a:rPr lang="ru-RU" sz="3200" dirty="0">
                <a:latin typeface="Gabriola" panose="04040605051002020D02" pitchFamily="82" charset="0"/>
              </a:rPr>
              <a:t> (ХОТРЕК).</a:t>
            </a:r>
          </a:p>
        </p:txBody>
      </p:sp>
    </p:spTree>
    <p:extLst>
      <p:ext uri="{BB962C8B-B14F-4D97-AF65-F5344CB8AC3E}">
        <p14:creationId xmlns:p14="http://schemas.microsoft.com/office/powerpoint/2010/main" val="838263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Кількісне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зростання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мереж, </a:t>
            </a:r>
            <a:r>
              <a:rPr lang="ru-RU" dirty="0" err="1">
                <a:latin typeface="Gabriola" panose="04040605051002020D02" pitchFamily="82" charset="0"/>
              </a:rPr>
              <a:t>їхнє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злиття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об'єднання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формують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хибне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враження</a:t>
            </a:r>
            <a:r>
              <a:rPr lang="ru-RU" dirty="0">
                <a:latin typeface="Gabriola" panose="04040605051002020D02" pitchFamily="82" charset="0"/>
              </a:rPr>
              <a:t> про </a:t>
            </a:r>
            <a:r>
              <a:rPr lang="ru-RU" dirty="0" err="1">
                <a:latin typeface="Gabriola" panose="04040605051002020D02" pitchFamily="82" charset="0"/>
              </a:rPr>
              <a:t>зниження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різноманітності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пропозиції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відпочинку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Проте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практиці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спостерігається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інша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тенденція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r>
              <a:rPr lang="ru-RU" dirty="0" err="1">
                <a:latin typeface="Gabriola" panose="04040605051002020D02" pitchFamily="82" charset="0"/>
              </a:rPr>
              <a:t>поширення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ланцюгів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може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задовольнити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індивідуальні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вимоги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 (через </a:t>
            </a:r>
            <a:r>
              <a:rPr lang="ru-RU" dirty="0" err="1">
                <a:latin typeface="Gabriola" panose="04040605051002020D02" pitchFamily="82" charset="0"/>
              </a:rPr>
              <a:t>деяку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знеособленість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latin typeface="Gabriola" panose="04040605051002020D02" pitchFamily="82" charset="0"/>
              </a:rPr>
              <a:t>стандартизованість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тощо</a:t>
            </a:r>
            <a:r>
              <a:rPr lang="ru-RU" dirty="0">
                <a:latin typeface="Gabriola" panose="04040605051002020D02" pitchFamily="82" charset="0"/>
              </a:rPr>
              <a:t>),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створює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підґрунтя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розвитку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малих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незалежних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роблять</a:t>
            </a:r>
            <a:r>
              <a:rPr lang="ru-RU" dirty="0">
                <a:latin typeface="Gabriola" panose="04040605051002020D02" pitchFamily="82" charset="0"/>
              </a:rPr>
              <a:t> ставку на </a:t>
            </a:r>
            <a:r>
              <a:rPr lang="ru-RU" dirty="0" err="1">
                <a:latin typeface="Gabriola" panose="04040605051002020D02" pitchFamily="82" charset="0"/>
              </a:rPr>
              <a:t>унікальність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неповторність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Такі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спеціалісти-готельєри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називають</a:t>
            </a:r>
            <a:r>
              <a:rPr lang="ru-RU" dirty="0">
                <a:latin typeface="Gabriola" panose="04040605051002020D02" pitchFamily="82" charset="0"/>
              </a:rPr>
              <a:t> прототипами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ХХІ ст.: </a:t>
            </a:r>
            <a:r>
              <a:rPr lang="ru-RU" dirty="0" err="1">
                <a:latin typeface="Gabriola" panose="04040605051002020D02" pitchFamily="82" charset="0"/>
              </a:rPr>
              <a:t>комфортабельні</a:t>
            </a:r>
            <a:r>
              <a:rPr lang="ru-RU" dirty="0">
                <a:latin typeface="Gabriola" panose="04040605051002020D02" pitchFamily="82" charset="0"/>
              </a:rPr>
              <a:t>, без ресторану (ресторан </a:t>
            </a:r>
            <a:r>
              <a:rPr lang="ru-RU" dirty="0" err="1">
                <a:latin typeface="Gabriola" panose="04040605051002020D02" pitchFamily="82" charset="0"/>
              </a:rPr>
              <a:t>знаходиться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поруч</a:t>
            </a:r>
            <a:r>
              <a:rPr lang="ru-RU" dirty="0">
                <a:latin typeface="Gabriola" panose="04040605051002020D02" pitchFamily="82" charset="0"/>
              </a:rPr>
              <a:t>), </a:t>
            </a:r>
            <a:r>
              <a:rPr lang="ru-RU" dirty="0" err="1">
                <a:latin typeface="Gabriola" panose="04040605051002020D02" pitchFamily="82" charset="0"/>
              </a:rPr>
              <a:t>збудовані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сільському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стилі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пропонують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послуги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помірними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цінами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мають</a:t>
            </a:r>
            <a:r>
              <a:rPr lang="ru-RU" dirty="0">
                <a:latin typeface="Gabriola" panose="04040605051002020D02" pitchFamily="82" charset="0"/>
              </a:rPr>
              <a:t> все </a:t>
            </a:r>
            <a:r>
              <a:rPr lang="ru-RU" dirty="0" err="1">
                <a:latin typeface="Gabriola" panose="04040605051002020D02" pitchFamily="82" charset="0"/>
              </a:rPr>
              <a:t>необхідне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роботи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відпочинку</a:t>
            </a:r>
            <a:r>
              <a:rPr lang="ru-RU" dirty="0">
                <a:latin typeface="Gabriola" panose="04040605051002020D02" pitchFamily="82" charset="0"/>
              </a:rPr>
              <a:t>, де </a:t>
            </a:r>
            <a:r>
              <a:rPr lang="ru-RU" dirty="0" err="1">
                <a:latin typeface="Gabriola" panose="04040605051002020D02" pitchFamily="82" charset="0"/>
              </a:rPr>
              <a:t>клієнти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отримають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вишукане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персоніфіковане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унікальність</a:t>
            </a:r>
            <a:r>
              <a:rPr lang="ru-RU" dirty="0">
                <a:latin typeface="Gabriola" panose="04040605051002020D02" pitchFamily="82" charset="0"/>
              </a:rPr>
              <a:t> малого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основним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інструментом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ринкової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політики</a:t>
            </a:r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28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98" y="2415396"/>
            <a:ext cx="10722634" cy="386463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Визначальною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тенденцією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розвитку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світового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залишається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централізація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. Практично </a:t>
            </a:r>
            <a:r>
              <a:rPr lang="ru-RU" dirty="0" err="1">
                <a:latin typeface="Gabriola" panose="04040605051002020D02" pitchFamily="82" charset="0"/>
              </a:rPr>
              <a:t>всі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незалежно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їхнього</a:t>
            </a:r>
            <a:r>
              <a:rPr lang="ru-RU" dirty="0">
                <a:latin typeface="Gabriola" panose="04040605051002020D02" pitchFamily="82" charset="0"/>
              </a:rPr>
              <a:t> рейтингу, </a:t>
            </a:r>
            <a:r>
              <a:rPr lang="ru-RU" dirty="0" err="1">
                <a:latin typeface="Gabriola" panose="04040605051002020D02" pitchFamily="82" charset="0"/>
              </a:rPr>
              <a:t>зазнаючи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жорсткої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конкуренції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шукають</a:t>
            </a:r>
            <a:r>
              <a:rPr lang="ru-RU" dirty="0">
                <a:latin typeface="Gabriola" panose="04040605051002020D02" pitchFamily="82" charset="0"/>
              </a:rPr>
              <a:t> будь-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можливості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збільшення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потенціалу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Причому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централізація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дрібних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відбувається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інтенсивніше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ніж</a:t>
            </a:r>
            <a:r>
              <a:rPr lang="ru-RU" dirty="0">
                <a:latin typeface="Gabriola" panose="04040605051002020D02" pitchFamily="82" charset="0"/>
              </a:rPr>
              <a:t> у великих. До </a:t>
            </a:r>
            <a:r>
              <a:rPr lang="ru-RU" dirty="0" err="1">
                <a:latin typeface="Gabriola" panose="04040605051002020D02" pitchFamily="82" charset="0"/>
              </a:rPr>
              <a:t>централізації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менш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схильні</a:t>
            </a:r>
            <a:r>
              <a:rPr lang="ru-RU" dirty="0">
                <a:latin typeface="Gabriola" panose="04040605051002020D02" pitchFamily="82" charset="0"/>
              </a:rPr>
              <a:t> так </a:t>
            </a:r>
            <a:r>
              <a:rPr lang="ru-RU" dirty="0" err="1">
                <a:latin typeface="Gabriola" panose="04040605051002020D02" pitchFamily="82" charset="0"/>
              </a:rPr>
              <a:t>звані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управлінські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en-US" dirty="0">
                <a:latin typeface="Gabriola" panose="04040605051002020D02" pitchFamily="82" charset="0"/>
              </a:rPr>
              <a:t>consortia). </a:t>
            </a:r>
            <a:r>
              <a:rPr lang="ru-RU" dirty="0" err="1">
                <a:latin typeface="Gabriola" panose="04040605051002020D02" pitchFamily="82" charset="0"/>
              </a:rPr>
              <a:t>Процес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укрупнення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мереж </a:t>
            </a:r>
            <a:r>
              <a:rPr lang="ru-RU" dirty="0" err="1">
                <a:latin typeface="Gabriola" panose="04040605051002020D02" pitchFamily="82" charset="0"/>
              </a:rPr>
              <a:t>ґрунтується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насамперед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розвитку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 франчайзингу (</a:t>
            </a:r>
            <a:r>
              <a:rPr lang="ru-RU" dirty="0" err="1">
                <a:latin typeface="Gabriola" panose="04040605051002020D02" pitchFamily="82" charset="0"/>
              </a:rPr>
              <a:t>нині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приблизно</a:t>
            </a:r>
            <a:r>
              <a:rPr lang="ru-RU" dirty="0">
                <a:latin typeface="Gabriola" panose="04040605051002020D02" pitchFamily="82" charset="0"/>
              </a:rPr>
              <a:t> 80 %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входять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ланцюги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на правах франчайзингу).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Останнім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часом у </a:t>
            </a:r>
            <a:r>
              <a:rPr lang="ru-RU" dirty="0" err="1">
                <a:latin typeface="Gabriola" panose="04040605051002020D02" pitchFamily="82" charset="0"/>
              </a:rPr>
              <a:t>деяких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 почали </a:t>
            </a:r>
            <a:r>
              <a:rPr lang="ru-RU" dirty="0" err="1">
                <a:latin typeface="Gabriola" panose="04040605051002020D02" pitchFamily="82" charset="0"/>
              </a:rPr>
              <a:t>створюватися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багатопрофільні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концерни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майже</a:t>
            </a:r>
            <a:r>
              <a:rPr lang="ru-RU" dirty="0">
                <a:latin typeface="Gabriola" panose="04040605051002020D02" pitchFamily="82" charset="0"/>
              </a:rPr>
              <a:t> всю сферу туризму. </a:t>
            </a:r>
            <a:r>
              <a:rPr lang="ru-RU" dirty="0" err="1">
                <a:latin typeface="Gabriola" panose="04040605051002020D02" pitchFamily="82" charset="0"/>
              </a:rPr>
              <a:t>Цьому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сприяв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значний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розвиток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авіації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призвів</a:t>
            </a:r>
            <a:r>
              <a:rPr lang="ru-RU" dirty="0">
                <a:latin typeface="Gabriola" panose="04040605051002020D02" pitchFamily="82" charset="0"/>
              </a:rPr>
              <a:t> до того,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кількість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пасажирських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місць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літаках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набагато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перевищила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можливість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. У </a:t>
            </a:r>
            <a:r>
              <a:rPr lang="ru-RU" dirty="0" err="1">
                <a:latin typeface="Gabriola" panose="04040605051002020D02" pitchFamily="82" charset="0"/>
              </a:rPr>
              <a:t>зв'язку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цим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авіаційні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 почали активно </a:t>
            </a:r>
            <a:r>
              <a:rPr lang="ru-RU" dirty="0" err="1">
                <a:latin typeface="Gabriola" panose="04040605051002020D02" pitchFamily="82" charset="0"/>
              </a:rPr>
              <a:t>залучатися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сфери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. Так, </a:t>
            </a:r>
            <a:r>
              <a:rPr lang="ru-RU" dirty="0" err="1">
                <a:latin typeface="Gabriola" panose="04040605051002020D02" pitchFamily="82" charset="0"/>
              </a:rPr>
              <a:t>американська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авіакомпанія</a:t>
            </a:r>
            <a:r>
              <a:rPr lang="ru-RU" dirty="0">
                <a:latin typeface="Gabriola" panose="04040605051002020D02" pitchFamily="82" charset="0"/>
              </a:rPr>
              <a:t> ТВА </a:t>
            </a:r>
            <a:r>
              <a:rPr lang="ru-RU" dirty="0" err="1">
                <a:latin typeface="Gabriola" panose="04040605051002020D02" pitchFamily="82" charset="0"/>
              </a:rPr>
              <a:t>придбала</a:t>
            </a:r>
            <a:r>
              <a:rPr lang="ru-RU" dirty="0">
                <a:latin typeface="Gabriola" panose="04040605051002020D02" pitchFamily="82" charset="0"/>
              </a:rPr>
              <a:t> за кордоном 53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відомої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корпорації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Hilton", </a:t>
            </a:r>
            <a:r>
              <a:rPr lang="ru-RU" dirty="0" err="1">
                <a:latin typeface="Gabriola" panose="04040605051002020D02" pitchFamily="82" charset="0"/>
              </a:rPr>
              <a:t>утворивши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нову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компанію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Hilton International", </a:t>
            </a:r>
            <a:r>
              <a:rPr lang="ru-RU" dirty="0" err="1">
                <a:latin typeface="Gabriola" panose="04040605051002020D02" pitchFamily="82" charset="0"/>
              </a:rPr>
              <a:t>підприємства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розташовані</a:t>
            </a:r>
            <a:r>
              <a:rPr lang="ru-RU" dirty="0">
                <a:latin typeface="Gabriola" panose="04040605051002020D02" pitchFamily="82" charset="0"/>
              </a:rPr>
              <a:t> в 36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. А </a:t>
            </a:r>
            <a:r>
              <a:rPr lang="ru-RU" dirty="0" err="1">
                <a:latin typeface="Gabriola" panose="04040605051002020D02" pitchFamily="82" charset="0"/>
              </a:rPr>
              <a:t>французька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авіаційна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компанія</a:t>
            </a:r>
            <a:r>
              <a:rPr lang="ru-RU" dirty="0">
                <a:latin typeface="Gabriola" panose="04040605051002020D02" pitchFamily="82" charset="0"/>
              </a:rPr>
              <a:t> "Ер-Франс" </a:t>
            </a:r>
            <a:r>
              <a:rPr lang="ru-RU" dirty="0" err="1">
                <a:latin typeface="Gabriola" panose="04040605051002020D02" pitchFamily="82" charset="0"/>
              </a:rPr>
              <a:t>заснувала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готельну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туристичну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корпорацію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Сотер</a:t>
            </a:r>
            <a:r>
              <a:rPr lang="ru-RU" dirty="0">
                <a:latin typeface="Gabriola" panose="04040605051002020D02" pitchFamily="82" charset="0"/>
              </a:rPr>
              <a:t>". </a:t>
            </a:r>
            <a:r>
              <a:rPr lang="ru-RU" dirty="0" err="1">
                <a:latin typeface="Gabriola" panose="04040605051002020D02" pitchFamily="82" charset="0"/>
              </a:rPr>
              <a:t>Інтеграція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фірм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авіаційними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компаніями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дозволяє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надати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клієнтам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різні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тарифні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пільги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наприклад</a:t>
            </a:r>
            <a:r>
              <a:rPr lang="ru-RU" dirty="0">
                <a:latin typeface="Gabriola" panose="04040605051002020D02" pitchFamily="82" charset="0"/>
              </a:rPr>
              <a:t> продаж </a:t>
            </a:r>
            <a:r>
              <a:rPr lang="ru-RU" dirty="0" err="1">
                <a:latin typeface="Gabriola" panose="04040605051002020D02" pitchFamily="82" charset="0"/>
              </a:rPr>
              <a:t>авіаквитків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пільговими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цінами</a:t>
            </a:r>
            <a:r>
              <a:rPr lang="ru-RU" dirty="0">
                <a:latin typeface="Gabriola" panose="04040605051002020D02" pitchFamily="82" charset="0"/>
              </a:rPr>
              <a:t>, продаж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 у кредит та </a:t>
            </a:r>
            <a:r>
              <a:rPr lang="ru-RU" dirty="0" err="1">
                <a:latin typeface="Gabriola" panose="04040605051002020D02" pitchFamily="82" charset="0"/>
              </a:rPr>
              <a:t>ін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Має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місце</a:t>
            </a:r>
            <a:r>
              <a:rPr lang="ru-RU" dirty="0">
                <a:latin typeface="Gabriola" panose="04040605051002020D02" pitchFamily="82" charset="0"/>
              </a:rPr>
              <a:t> й </a:t>
            </a:r>
            <a:r>
              <a:rPr lang="ru-RU" dirty="0" err="1">
                <a:latin typeface="Gabriola" panose="04040605051002020D02" pitchFamily="82" charset="0"/>
              </a:rPr>
              <a:t>інтеграція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судноплавними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компаніями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14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Підходи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до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класифікації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типізація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підприємств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готельно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-ресторанного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господарства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в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країнах</a:t>
            </a:r>
            <a:r>
              <a:rPr lang="ru-RU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світу</a:t>
            </a:r>
            <a:endParaRPr lang="ru-RU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Gabriola" panose="04040605051002020D02" pitchFamily="82" charset="0"/>
              </a:rPr>
              <a:t>Класифікація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підприємств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готельного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господарства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–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об'єднання</a:t>
            </a:r>
            <a:r>
              <a:rPr lang="ru-RU" dirty="0">
                <a:latin typeface="Gabriola" panose="04040605051002020D02" pitchFamily="82" charset="0"/>
              </a:rPr>
              <a:t> в один </a:t>
            </a:r>
            <a:r>
              <a:rPr lang="ru-RU" dirty="0" err="1">
                <a:latin typeface="Gabriola" panose="04040605051002020D02" pitchFamily="82" charset="0"/>
              </a:rPr>
              <a:t>клас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групу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або</a:t>
            </a:r>
            <a:r>
              <a:rPr lang="ru-RU" dirty="0">
                <a:latin typeface="Gabriola" panose="04040605051002020D02" pitchFamily="82" charset="0"/>
              </a:rPr>
              <a:t> комплекс </a:t>
            </a:r>
            <a:r>
              <a:rPr lang="ru-RU" dirty="0" err="1">
                <a:latin typeface="Gabriola" panose="04040605051002020D02" pitchFamily="82" charset="0"/>
              </a:rPr>
              <a:t>засобів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основі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їхніх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подібних</a:t>
            </a:r>
            <a:r>
              <a:rPr lang="ru-RU" dirty="0">
                <a:latin typeface="Gabriola" panose="04040605051002020D02" pitchFamily="82" charset="0"/>
              </a:rPr>
              <a:t> характеристик,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вирішальне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значення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визначення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рівня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комфортності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культури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b="1" dirty="0" smtClean="0">
                <a:latin typeface="Gabriola" panose="04040605051002020D02" pitchFamily="82" charset="0"/>
              </a:rPr>
              <a:t>Для </a:t>
            </a:r>
            <a:r>
              <a:rPr lang="ru-RU" b="1" dirty="0" err="1">
                <a:latin typeface="Gabriola" panose="04040605051002020D02" pitchFamily="82" charset="0"/>
              </a:rPr>
              <a:t>підприємств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готельного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господарства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класифікація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–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засіб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надати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необхідну</a:t>
            </a:r>
            <a:r>
              <a:rPr lang="ru-RU" dirty="0">
                <a:latin typeface="Gabriola" panose="04040605051002020D02" pitchFamily="82" charset="0"/>
              </a:rPr>
              <a:t> туристам </a:t>
            </a:r>
            <a:r>
              <a:rPr lang="ru-RU" dirty="0" err="1">
                <a:latin typeface="Gabriola" panose="04040605051002020D02" pitchFamily="82" charset="0"/>
              </a:rPr>
              <a:t>інформацію</a:t>
            </a:r>
            <a:r>
              <a:rPr lang="ru-RU" dirty="0">
                <a:latin typeface="Gabriola" panose="04040605051002020D02" pitchFamily="82" charset="0"/>
              </a:rPr>
              <a:t> про </a:t>
            </a:r>
            <a:r>
              <a:rPr lang="ru-RU" dirty="0" err="1">
                <a:latin typeface="Gabriola" panose="04040605051002020D02" pitchFamily="82" charset="0"/>
              </a:rPr>
              <a:t>якість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сервісу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додаткові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інфраструктуру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інші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можливості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підприємства</a:t>
            </a:r>
            <a:r>
              <a:rPr lang="ru-RU" dirty="0">
                <a:latin typeface="Gabriola" panose="04040605051002020D02" pitchFamily="82" charset="0"/>
              </a:rPr>
              <a:t>, з метою </a:t>
            </a:r>
            <a:r>
              <a:rPr lang="ru-RU" dirty="0" err="1">
                <a:latin typeface="Gabriola" panose="04040605051002020D02" pitchFamily="82" charset="0"/>
              </a:rPr>
              <a:t>допомоги</a:t>
            </a:r>
            <a:r>
              <a:rPr lang="ru-RU" dirty="0">
                <a:latin typeface="Gabriola" panose="04040605051002020D02" pitchFamily="82" charset="0"/>
              </a:rPr>
              <a:t> туристам та </a:t>
            </a:r>
            <a:r>
              <a:rPr lang="ru-RU" dirty="0" err="1">
                <a:latin typeface="Gabriola" panose="04040605051002020D02" pitchFamily="82" charset="0"/>
              </a:rPr>
              <a:t>демонстрації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лояльності</a:t>
            </a:r>
            <a:r>
              <a:rPr lang="ru-RU" dirty="0">
                <a:latin typeface="Gabriola" panose="04040605051002020D02" pitchFamily="82" charset="0"/>
              </a:rPr>
              <a:t> до них. </a:t>
            </a:r>
          </a:p>
        </p:txBody>
      </p:sp>
    </p:spTree>
    <p:extLst>
      <p:ext uri="{BB962C8B-B14F-4D97-AF65-F5344CB8AC3E}">
        <p14:creationId xmlns:p14="http://schemas.microsoft.com/office/powerpoint/2010/main" val="537278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залучення</a:t>
            </a:r>
            <a:r>
              <a:rPr lang="ru-RU" dirty="0">
                <a:latin typeface="Gabriola" panose="04040605051002020D02" pitchFamily="82" charset="0"/>
              </a:rPr>
              <a:t> потоку </a:t>
            </a:r>
            <a:r>
              <a:rPr lang="ru-RU" dirty="0" err="1">
                <a:latin typeface="Gabriola" panose="04040605051002020D02" pitchFamily="82" charset="0"/>
              </a:rPr>
              <a:t>іноземних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багатьох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використовуються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найрізноманітніші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розвивається</a:t>
            </a:r>
            <a:r>
              <a:rPr lang="ru-RU" dirty="0">
                <a:latin typeface="Gabriola" panose="04040605051002020D02" pitchFamily="82" charset="0"/>
              </a:rPr>
              <a:t> мережа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іноземних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поліпшується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рівень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їхнього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оснащення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реставруються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архітектурні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пам</a:t>
            </a:r>
            <a:r>
              <a:rPr lang="ru-RU" dirty="0">
                <a:latin typeface="Gabriola" panose="04040605051002020D02" pitchFamily="82" charset="0"/>
              </a:rPr>
              <a:t>' </a:t>
            </a:r>
            <a:r>
              <a:rPr lang="ru-RU" dirty="0" err="1">
                <a:latin typeface="Gabriola" panose="04040605051002020D02" pitchFamily="82" charset="0"/>
              </a:rPr>
              <a:t>ятки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світову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цінність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будуються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унікальні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рекреаційні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об'єкти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Наприклад</a:t>
            </a:r>
            <a:r>
              <a:rPr lang="ru-RU" dirty="0">
                <a:latin typeface="Gabriola" panose="04040605051002020D02" pitchFamily="82" charset="0"/>
              </a:rPr>
              <a:t>, у </a:t>
            </a:r>
            <a:r>
              <a:rPr lang="ru-RU" dirty="0" err="1">
                <a:latin typeface="Gabriola" panose="04040605051002020D02" pitchFamily="82" charset="0"/>
              </a:rPr>
              <a:t>Франції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помітну</a:t>
            </a:r>
            <a:r>
              <a:rPr lang="ru-RU" dirty="0">
                <a:latin typeface="Gabriola" panose="04040605051002020D02" pitchFamily="82" charset="0"/>
              </a:rPr>
              <a:t> роль у </a:t>
            </a:r>
            <a:r>
              <a:rPr lang="ru-RU" dirty="0" err="1">
                <a:latin typeface="Gabriola" panose="04040605051002020D02" pitchFamily="82" charset="0"/>
              </a:rPr>
              <a:t>залученні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країни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додаткових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потоків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іноземних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відіграє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відкритий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Парижем парк </a:t>
            </a:r>
            <a:r>
              <a:rPr lang="ru-RU" dirty="0" err="1">
                <a:latin typeface="Gabriola" panose="04040605051002020D02" pitchFamily="82" charset="0"/>
              </a:rPr>
              <a:t>атракціонів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Євродисней</a:t>
            </a:r>
            <a:r>
              <a:rPr lang="ru-RU" dirty="0">
                <a:latin typeface="Gabriola" panose="04040605051002020D02" pitchFamily="82" charset="0"/>
              </a:rPr>
              <a:t>", аналог знаменитого "Диснейленду" в </a:t>
            </a:r>
            <a:r>
              <a:rPr lang="ru-RU" dirty="0" err="1">
                <a:latin typeface="Gabriola" panose="04040605051002020D02" pitchFamily="82" charset="0"/>
              </a:rPr>
              <a:t>Америці</a:t>
            </a:r>
            <a:r>
              <a:rPr lang="ru-RU" dirty="0">
                <a:latin typeface="Gabriola" panose="04040605051002020D02" pitchFamily="82" charset="0"/>
              </a:rPr>
              <a:t>. Ключ до </a:t>
            </a:r>
            <a:r>
              <a:rPr lang="ru-RU" dirty="0" err="1">
                <a:latin typeface="Gabriola" panose="04040605051002020D02" pitchFamily="82" charset="0"/>
              </a:rPr>
              <a:t>успіху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цій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справі</a:t>
            </a:r>
            <a:r>
              <a:rPr lang="ru-RU" dirty="0">
                <a:latin typeface="Gabriola" panose="04040605051002020D02" pitchFamily="82" charset="0"/>
              </a:rPr>
              <a:t>, як </a:t>
            </a:r>
            <a:r>
              <a:rPr lang="ru-RU" dirty="0" err="1">
                <a:latin typeface="Gabriola" panose="04040605051002020D02" pitchFamily="82" charset="0"/>
              </a:rPr>
              <a:t>вважають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фахівці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прихований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особистості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людини</a:t>
            </a:r>
            <a:r>
              <a:rPr lang="ru-RU" dirty="0">
                <a:latin typeface="Gabriola" panose="04040605051002020D02" pitchFamily="82" charset="0"/>
              </a:rPr>
              <a:t>, про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свідчать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досягнення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найвідоміших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готельєрів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26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Цезар</a:t>
            </a:r>
            <a:r>
              <a:rPr lang="ru-RU" sz="60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60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Рітц</a:t>
            </a:r>
            <a:endParaRPr lang="ru-RU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72" y="2415395"/>
            <a:ext cx="7635813" cy="383012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Я</a:t>
            </a:r>
            <a:r>
              <a:rPr lang="ru-RU" dirty="0" smtClean="0">
                <a:latin typeface="Gabriola" panose="04040605051002020D02" pitchFamily="82" charset="0"/>
              </a:rPr>
              <a:t>к </a:t>
            </a:r>
            <a:r>
              <a:rPr lang="ru-RU" dirty="0">
                <a:latin typeface="Gabriola" panose="04040605051002020D02" pitchFamily="82" charset="0"/>
              </a:rPr>
              <a:t>і </a:t>
            </a:r>
            <a:r>
              <a:rPr lang="ru-RU" dirty="0" err="1">
                <a:latin typeface="Gabriola" panose="04040605051002020D02" pitchFamily="82" charset="0"/>
              </a:rPr>
              <a:t>інші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піонери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індустрії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розпочав</a:t>
            </a:r>
            <a:r>
              <a:rPr lang="ru-RU" dirty="0">
                <a:latin typeface="Gabriola" panose="04040605051002020D02" pitchFamily="82" charset="0"/>
              </a:rPr>
              <a:t> свою кар' </a:t>
            </a:r>
            <a:r>
              <a:rPr lang="ru-RU" dirty="0" err="1">
                <a:latin typeface="Gabriola" panose="04040605051002020D02" pitchFamily="82" charset="0"/>
              </a:rPr>
              <a:t>єру</a:t>
            </a:r>
            <a:r>
              <a:rPr lang="ru-RU" dirty="0">
                <a:latin typeface="Gabriola" panose="04040605051002020D02" pitchFamily="82" charset="0"/>
              </a:rPr>
              <a:t> в 15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учнем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управляючого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, а </a:t>
            </a:r>
            <a:r>
              <a:rPr lang="ru-RU" dirty="0" err="1">
                <a:latin typeface="Gabriola" panose="04040605051002020D02" pitchFamily="82" charset="0"/>
              </a:rPr>
              <a:t>вже</a:t>
            </a:r>
            <a:r>
              <a:rPr lang="ru-RU" dirty="0">
                <a:latin typeface="Gabriola" panose="04040605051002020D02" pitchFamily="82" charset="0"/>
              </a:rPr>
              <a:t> в 19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керував</a:t>
            </a:r>
            <a:r>
              <a:rPr lang="ru-RU" dirty="0">
                <a:latin typeface="Gabriola" panose="04040605051002020D02" pitchFamily="82" charset="0"/>
              </a:rPr>
              <a:t> одним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паризьких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ресторанів</a:t>
            </a:r>
            <a:r>
              <a:rPr lang="ru-RU" dirty="0">
                <a:latin typeface="Gabriola" panose="04040605051002020D02" pitchFamily="82" charset="0"/>
              </a:rPr>
              <a:t>, але </a:t>
            </a:r>
            <a:r>
              <a:rPr lang="ru-RU" dirty="0" err="1">
                <a:latin typeface="Gabriola" panose="04040605051002020D02" pitchFamily="82" charset="0"/>
              </a:rPr>
              <a:t>залишив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цю</a:t>
            </a:r>
            <a:r>
              <a:rPr lang="ru-RU" dirty="0">
                <a:latin typeface="Gabriola" panose="04040605051002020D02" pitchFamily="82" charset="0"/>
              </a:rPr>
              <a:t> роботу і </a:t>
            </a:r>
            <a:r>
              <a:rPr lang="ru-RU" dirty="0" err="1">
                <a:latin typeface="Gabriola" panose="04040605051002020D02" pitchFamily="82" charset="0"/>
              </a:rPr>
              <a:t>влаштувався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помічником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офіціанта</a:t>
            </a:r>
            <a:r>
              <a:rPr lang="ru-RU" dirty="0">
                <a:latin typeface="Gabriola" panose="04040605051002020D02" pitchFamily="82" charset="0"/>
              </a:rPr>
              <a:t> в знаменитому </a:t>
            </a:r>
            <a:r>
              <a:rPr lang="ru-RU" dirty="0" err="1">
                <a:latin typeface="Gabriola" panose="04040605051002020D02" pitchFamily="82" charset="0"/>
              </a:rPr>
              <a:t>ресторані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 err="1">
                <a:latin typeface="Gabriola" panose="04040605051002020D02" pitchFamily="82" charset="0"/>
              </a:rPr>
              <a:t>Voisin</a:t>
            </a:r>
            <a:r>
              <a:rPr lang="en-US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там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засвоїв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мистецтво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догоджати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смакам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багатих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знаменитих</a:t>
            </a:r>
            <a:r>
              <a:rPr lang="ru-RU" dirty="0">
                <a:latin typeface="Gabriola" panose="04040605051002020D02" pitchFamily="82" charset="0"/>
              </a:rPr>
              <a:t>. В 22 роки </a:t>
            </a:r>
            <a:r>
              <a:rPr lang="ru-RU" dirty="0" err="1">
                <a:latin typeface="Gabriola" panose="04040605051002020D02" pitchFamily="82" charset="0"/>
              </a:rPr>
              <a:t>Рітц</a:t>
            </a:r>
            <a:r>
              <a:rPr lang="ru-RU" dirty="0">
                <a:latin typeface="Gabriola" panose="04040605051002020D02" pitchFamily="82" charset="0"/>
              </a:rPr>
              <a:t> став менеджером </a:t>
            </a:r>
            <a:r>
              <a:rPr lang="en-US" dirty="0">
                <a:latin typeface="Gabriola" panose="04040605051002020D02" pitchFamily="82" charset="0"/>
              </a:rPr>
              <a:t>Grand National Hotel </a:t>
            </a:r>
            <a:r>
              <a:rPr lang="ru-RU" dirty="0">
                <a:latin typeface="Gabriola" panose="04040605051002020D02" pitchFamily="82" charset="0"/>
              </a:rPr>
              <a:t>у </a:t>
            </a:r>
            <a:r>
              <a:rPr lang="ru-RU" dirty="0" err="1">
                <a:latin typeface="Gabriola" panose="04040605051002020D02" pitchFamily="82" charset="0"/>
              </a:rPr>
              <a:t>Люцерні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Швейцарія</a:t>
            </a:r>
            <a:r>
              <a:rPr lang="ru-RU" dirty="0">
                <a:latin typeface="Gabriola" panose="04040605051002020D02" pitchFamily="82" charset="0"/>
              </a:rPr>
              <a:t>),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завдяки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винахідливості</a:t>
            </a:r>
            <a:r>
              <a:rPr lang="ru-RU" dirty="0">
                <a:latin typeface="Gabriola" panose="04040605051002020D02" pitchFamily="82" charset="0"/>
              </a:rPr>
              <a:t> став </a:t>
            </a:r>
            <a:r>
              <a:rPr lang="ru-RU" dirty="0" err="1">
                <a:latin typeface="Gabriola" panose="04040605051002020D02" pitchFamily="82" charset="0"/>
              </a:rPr>
              <a:t>надзвичайно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популярним</a:t>
            </a:r>
            <a:r>
              <a:rPr lang="ru-RU" dirty="0">
                <a:latin typeface="Gabriola" panose="04040605051002020D02" pitchFamily="82" charset="0"/>
              </a:rPr>
              <a:t>. Через </a:t>
            </a:r>
            <a:r>
              <a:rPr lang="ru-RU" dirty="0" smtClean="0">
                <a:latin typeface="Gabriola" panose="04040605051002020D02" pitchFamily="82" charset="0"/>
              </a:rPr>
              <a:t>11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очолив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Savoy Hotel </a:t>
            </a:r>
            <a:r>
              <a:rPr lang="ru-RU" dirty="0">
                <a:latin typeface="Gabriola" panose="04040605051002020D02" pitchFamily="82" charset="0"/>
              </a:rPr>
              <a:t>у </a:t>
            </a:r>
            <a:r>
              <a:rPr lang="ru-RU" dirty="0" err="1">
                <a:latin typeface="Gabriola" panose="04040605051002020D02" pitchFamily="82" charset="0"/>
              </a:rPr>
              <a:t>Лондоні</a:t>
            </a:r>
            <a:r>
              <a:rPr lang="ru-RU" dirty="0">
                <a:latin typeface="Gabriola" panose="04040605051002020D02" pitchFamily="82" charset="0"/>
              </a:rPr>
              <a:t> - один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найфешенебельніших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зробив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центром культурного </a:t>
            </a:r>
            <a:r>
              <a:rPr lang="ru-RU" dirty="0" err="1">
                <a:latin typeface="Gabriola" panose="04040605051002020D02" pitchFamily="82" charset="0"/>
              </a:rPr>
              <a:t>життя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вищого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товариства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запровадивши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традицію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згідно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якою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відвідувачі</a:t>
            </a:r>
            <a:r>
              <a:rPr lang="ru-RU" dirty="0">
                <a:latin typeface="Gabriola" panose="04040605051002020D02" pitchFamily="82" charset="0"/>
              </a:rPr>
              <a:t> приходили до ресторану </a:t>
            </a:r>
            <a:r>
              <a:rPr lang="ru-RU" dirty="0" err="1">
                <a:latin typeface="Gabriola" panose="04040605051002020D02" pitchFamily="82" charset="0"/>
              </a:rPr>
              <a:t>тільки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вечірніх</a:t>
            </a:r>
            <a:r>
              <a:rPr lang="ru-RU" dirty="0">
                <a:latin typeface="Gabriola" panose="04040605051002020D02" pitchFamily="82" charset="0"/>
              </a:rPr>
              <a:t> костюмах і </a:t>
            </a:r>
            <a:r>
              <a:rPr lang="ru-RU" dirty="0" err="1">
                <a:latin typeface="Gabriola" panose="04040605051002020D02" pitchFamily="82" charset="0"/>
              </a:rPr>
              <a:t>сукнях</a:t>
            </a:r>
            <a:r>
              <a:rPr lang="ru-RU" dirty="0">
                <a:latin typeface="Gabriola" panose="04040605051002020D02" pitchFamily="82" charset="0"/>
              </a:rPr>
              <a:t>. Разом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Огюстом </a:t>
            </a:r>
            <a:r>
              <a:rPr lang="ru-RU" dirty="0" err="1">
                <a:latin typeface="Gabriola" panose="04040605051002020D02" pitchFamily="82" charset="0"/>
              </a:rPr>
              <a:t>Ескоф</a:t>
            </a:r>
            <a:r>
              <a:rPr lang="ru-RU" dirty="0">
                <a:latin typeface="Gabriola" panose="04040605051002020D02" pitchFamily="82" charset="0"/>
              </a:rPr>
              <a:t>' є (шеф-кухарем) </a:t>
            </a:r>
            <a:r>
              <a:rPr lang="ru-RU" dirty="0" err="1">
                <a:latin typeface="Gabriola" panose="04040605051002020D02" pitchFamily="82" charset="0"/>
              </a:rPr>
              <a:t>Рітц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сформував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колектив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умів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готувати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найвишуканіші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європейські</a:t>
            </a:r>
            <a:r>
              <a:rPr lang="ru-RU" dirty="0">
                <a:latin typeface="Gabriola" panose="04040605051002020D02" pitchFamily="82" charset="0"/>
              </a:rPr>
              <a:t> страви, а </a:t>
            </a:r>
            <a:r>
              <a:rPr lang="ru-RU" dirty="0" err="1">
                <a:latin typeface="Gabriola" panose="04040605051002020D02" pitchFamily="82" charset="0"/>
              </a:rPr>
              <a:t>також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створювати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витончену</a:t>
            </a:r>
            <a:r>
              <a:rPr lang="ru-RU" dirty="0">
                <a:latin typeface="Gabriola" panose="04040605051002020D02" pitchFamily="82" charset="0"/>
              </a:rPr>
              <a:t> атмосферу в </a:t>
            </a:r>
            <a:r>
              <a:rPr lang="ru-RU" dirty="0" err="1">
                <a:latin typeface="Gabriola" panose="04040605051002020D02" pitchFamily="82" charset="0"/>
              </a:rPr>
              <a:t>ресторані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відповідала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стравам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запрошував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найкращі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інструментальні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оркестри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взагалі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шкодував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коштів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різні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спецефекти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Найважливішою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рисою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керівника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Рітц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вважав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уміння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спілкуватися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публікою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увага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клієнтів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їхніх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бажань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підняли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мистецтво</a:t>
            </a:r>
            <a:r>
              <a:rPr lang="ru-RU" dirty="0">
                <a:latin typeface="Gabriola" panose="04040605051002020D02" pitchFamily="82" charset="0"/>
              </a:rPr>
              <a:t> менеджера на </a:t>
            </a:r>
            <a:r>
              <a:rPr lang="ru-RU" dirty="0" err="1">
                <a:latin typeface="Gabriola" panose="04040605051002020D02" pitchFamily="82" charset="0"/>
              </a:rPr>
              <a:t>новий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щабель</a:t>
            </a:r>
            <a:r>
              <a:rPr lang="ru-RU" dirty="0">
                <a:latin typeface="Gabriola" panose="04040605051002020D02" pitchFamily="82" charset="0"/>
              </a:rPr>
              <a:t>. До </a:t>
            </a:r>
            <a:r>
              <a:rPr lang="ru-RU" dirty="0" err="1">
                <a:latin typeface="Gabriola" panose="04040605051002020D02" pitchFamily="82" charset="0"/>
              </a:rPr>
              <a:t>сьогодні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ім'я</a:t>
            </a:r>
            <a:r>
              <a:rPr lang="ru-RU" dirty="0">
                <a:latin typeface="Gabriola" panose="04040605051002020D02" pitchFamily="82" charset="0"/>
              </a:rPr>
              <a:t> Цезаря </a:t>
            </a:r>
            <a:r>
              <a:rPr lang="ru-RU" dirty="0" err="1">
                <a:latin typeface="Gabriola" panose="04040605051002020D02" pitchFamily="82" charset="0"/>
              </a:rPr>
              <a:t>Рітца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готельному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бізнесі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синонім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елегантності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вишуканості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686" y="2449721"/>
            <a:ext cx="3009181" cy="376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Елсворт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Мілтон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Статлер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22" y="2363639"/>
            <a:ext cx="8100204" cy="397677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В</a:t>
            </a:r>
            <a:r>
              <a:rPr lang="ru-RU" dirty="0" err="1" smtClean="0">
                <a:latin typeface="Gabriola" panose="04040605051002020D02" pitchFamily="82" charset="0"/>
              </a:rPr>
              <a:t>важається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одним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найвидатніших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представників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всіх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часів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народів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запровадив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високі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стандарти</a:t>
            </a:r>
            <a:r>
              <a:rPr lang="ru-RU" dirty="0">
                <a:latin typeface="Gabriola" panose="04040605051002020D02" pitchFamily="82" charset="0"/>
              </a:rPr>
              <a:t> комфорту і </a:t>
            </a:r>
            <a:r>
              <a:rPr lang="ru-RU" dirty="0" err="1">
                <a:latin typeface="Gabriola" panose="04040605051002020D02" pitchFamily="82" charset="0"/>
              </a:rPr>
              <a:t>зручностей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готелях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середнього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класу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доступними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цінами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smtClean="0">
                <a:latin typeface="Gabriola" panose="04040605051002020D02" pitchFamily="82" charset="0"/>
              </a:rPr>
              <a:t>У </a:t>
            </a:r>
            <a:r>
              <a:rPr lang="ru-RU" dirty="0">
                <a:latin typeface="Gabriola" panose="04040605051002020D02" pitchFamily="82" charset="0"/>
              </a:rPr>
              <a:t>15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маючи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плечима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всього</a:t>
            </a:r>
            <a:r>
              <a:rPr lang="ru-RU" dirty="0">
                <a:latin typeface="Gabriola" panose="04040605051002020D02" pitchFamily="82" charset="0"/>
              </a:rPr>
              <a:t> 2 роки </a:t>
            </a:r>
            <a:r>
              <a:rPr lang="ru-RU" dirty="0" err="1">
                <a:latin typeface="Gabriola" panose="04040605051002020D02" pitchFamily="82" charset="0"/>
              </a:rPr>
              <a:t>роботи</a:t>
            </a:r>
            <a:r>
              <a:rPr lang="ru-RU" dirty="0">
                <a:latin typeface="Gabriola" panose="04040605051002020D02" pitchFamily="82" charset="0"/>
              </a:rPr>
              <a:t> кур' </a:t>
            </a:r>
            <a:r>
              <a:rPr lang="ru-RU" dirty="0" err="1">
                <a:latin typeface="Gabriola" panose="04040605051002020D02" pitchFamily="82" charset="0"/>
              </a:rPr>
              <a:t>єром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провідному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м. </a:t>
            </a:r>
            <a:r>
              <a:rPr lang="ru-RU" dirty="0" err="1" smtClean="0">
                <a:latin typeface="Gabriola" panose="04040605051002020D02" pitchFamily="82" charset="0"/>
              </a:rPr>
              <a:t>Вілінга</a:t>
            </a:r>
            <a:r>
              <a:rPr lang="ru-RU" dirty="0" smtClean="0"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latin typeface="Gabriola" panose="04040605051002020D02" pitchFamily="82" charset="0"/>
              </a:rPr>
              <a:t>Статлер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обійняв</a:t>
            </a:r>
            <a:r>
              <a:rPr lang="ru-RU" dirty="0">
                <a:latin typeface="Gabriola" panose="04040605051002020D02" pitchFamily="82" charset="0"/>
              </a:rPr>
              <a:t> посаду старшого коридорного. </a:t>
            </a:r>
            <a:r>
              <a:rPr lang="ru-RU" dirty="0" err="1">
                <a:latin typeface="Gabriola" panose="04040605051002020D02" pitchFamily="82" charset="0"/>
              </a:rPr>
              <a:t>Помітивши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більярдна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кімната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готельний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стіл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замовлень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залізничних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квитків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приносять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найбільші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прибутки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переконав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власника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віддати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</a:t>
            </a:r>
            <a:r>
              <a:rPr lang="ru-RU" dirty="0">
                <a:latin typeface="Gabriola" panose="04040605051002020D02" pitchFamily="82" charset="0"/>
              </a:rPr>
              <a:t> два </a:t>
            </a:r>
            <a:r>
              <a:rPr lang="ru-RU" dirty="0" err="1">
                <a:latin typeface="Gabriola" panose="04040605051002020D02" pitchFamily="82" charset="0"/>
              </a:rPr>
              <a:t>місця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концесію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Статлер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змагання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з </a:t>
            </a:r>
            <a:r>
              <a:rPr lang="ru-RU" dirty="0" err="1">
                <a:latin typeface="Gabriola" panose="04040605051002020D02" pitchFamily="82" charset="0"/>
              </a:rPr>
              <a:t>більярду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пізніше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майданчик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боулінга</a:t>
            </a:r>
            <a:r>
              <a:rPr lang="ru-RU" dirty="0">
                <a:latin typeface="Gabriola" panose="04040605051002020D02" pitchFamily="82" charset="0"/>
              </a:rPr>
              <a:t>, а </a:t>
            </a:r>
            <a:r>
              <a:rPr lang="ru-RU" dirty="0" err="1">
                <a:latin typeface="Gabriola" panose="04040605051002020D02" pitchFamily="82" charset="0"/>
              </a:rPr>
              <a:t>потім</a:t>
            </a:r>
            <a:r>
              <a:rPr lang="ru-RU" dirty="0">
                <a:latin typeface="Gabriola" panose="04040605051002020D02" pitchFamily="82" charset="0"/>
              </a:rPr>
              <a:t> - і </a:t>
            </a:r>
            <a:r>
              <a:rPr lang="ru-RU" dirty="0" err="1">
                <a:latin typeface="Gabriola" panose="04040605051002020D02" pitchFamily="82" charset="0"/>
              </a:rPr>
              <a:t>власний</a:t>
            </a:r>
            <a:r>
              <a:rPr lang="ru-RU" dirty="0">
                <a:latin typeface="Gabriola" panose="04040605051002020D02" pitchFamily="82" charset="0"/>
              </a:rPr>
              <a:t> ресторан - </a:t>
            </a:r>
            <a:r>
              <a:rPr lang="en-US" dirty="0">
                <a:latin typeface="Gabriola" panose="04040605051002020D02" pitchFamily="82" charset="0"/>
              </a:rPr>
              <a:t>The Pie House,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став </a:t>
            </a:r>
            <a:r>
              <a:rPr lang="ru-RU" dirty="0" err="1">
                <a:latin typeface="Gabriola" panose="04040605051002020D02" pitchFamily="82" charset="0"/>
              </a:rPr>
              <a:t>найкращим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місті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smtClean="0">
                <a:latin typeface="Gabriola" panose="04040605051002020D02" pitchFamily="82" charset="0"/>
              </a:rPr>
              <a:t>У </a:t>
            </a:r>
            <a:r>
              <a:rPr lang="ru-RU" dirty="0">
                <a:latin typeface="Gabriola" panose="04040605051002020D02" pitchFamily="82" charset="0"/>
              </a:rPr>
              <a:t>1908 р.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відкрив</a:t>
            </a:r>
            <a:r>
              <a:rPr lang="ru-RU" dirty="0">
                <a:latin typeface="Gabriola" panose="04040605051002020D02" pitchFamily="82" charset="0"/>
              </a:rPr>
              <a:t> у м. </a:t>
            </a:r>
            <a:r>
              <a:rPr lang="ru-RU" dirty="0" err="1">
                <a:latin typeface="Gabriola" panose="04040605051002020D02" pitchFamily="82" charset="0"/>
              </a:rPr>
              <a:t>Буфало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готель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Buffalo </a:t>
            </a:r>
            <a:r>
              <a:rPr lang="en-US" dirty="0" err="1">
                <a:latin typeface="Gabriola" panose="04040605051002020D02" pitchFamily="82" charset="0"/>
              </a:rPr>
              <a:t>Statler</a:t>
            </a:r>
            <a:r>
              <a:rPr lang="en-US" dirty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на 300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зорієнтований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представників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середнього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класу</a:t>
            </a:r>
            <a:r>
              <a:rPr lang="ru-RU" dirty="0">
                <a:latin typeface="Gabriola" panose="04040605051002020D02" pitchFamily="82" charset="0"/>
              </a:rPr>
              <a:t>. В кожному </a:t>
            </a:r>
            <a:r>
              <a:rPr lang="ru-RU" dirty="0" err="1">
                <a:latin typeface="Gabriola" panose="04040605051002020D02" pitchFamily="82" charset="0"/>
              </a:rPr>
              <a:t>номері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ванна </a:t>
            </a:r>
            <a:r>
              <a:rPr lang="ru-RU" dirty="0" err="1" smtClean="0">
                <a:latin typeface="Gabriola" panose="04040605051002020D02" pitchFamily="82" charset="0"/>
              </a:rPr>
              <a:t>кімната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Статлер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запропонував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розмістити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ванні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кімнати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двох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сусідніх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поруч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щоб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</a:t>
            </a:r>
            <a:r>
              <a:rPr lang="ru-RU" dirty="0">
                <a:latin typeface="Gabriola" panose="04040605051002020D02" pitchFamily="82" charset="0"/>
              </a:rPr>
              <a:t> ними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шахта для труб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гарячою</a:t>
            </a:r>
            <a:r>
              <a:rPr lang="ru-RU" dirty="0">
                <a:latin typeface="Gabriola" panose="04040605051002020D02" pitchFamily="82" charset="0"/>
              </a:rPr>
              <a:t> водою і для </a:t>
            </a:r>
            <a:r>
              <a:rPr lang="ru-RU" dirty="0" err="1">
                <a:latin typeface="Gabriola" panose="04040605051002020D02" pitchFamily="82" charset="0"/>
              </a:rPr>
              <a:t>електричної</a:t>
            </a:r>
            <a:r>
              <a:rPr lang="ru-RU" dirty="0">
                <a:latin typeface="Gabriola" panose="04040605051002020D02" pitchFamily="82" charset="0"/>
              </a:rPr>
              <a:t> проводки. </a:t>
            </a:r>
            <a:r>
              <a:rPr lang="ru-RU" dirty="0" err="1">
                <a:latin typeface="Gabriola" panose="04040605051002020D02" pitchFamily="82" charset="0"/>
              </a:rPr>
              <a:t>Крім</a:t>
            </a:r>
            <a:r>
              <a:rPr lang="ru-RU" dirty="0">
                <a:latin typeface="Gabriola" panose="04040605051002020D02" pitchFamily="82" charset="0"/>
              </a:rPr>
              <a:t> того, </a:t>
            </a:r>
            <a:r>
              <a:rPr lang="ru-RU" dirty="0" err="1">
                <a:latin typeface="Gabriola" panose="04040605051002020D02" pitchFamily="82" charset="0"/>
              </a:rPr>
              <a:t>цей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першим, де в кожному </a:t>
            </a:r>
            <a:r>
              <a:rPr lang="ru-RU" dirty="0" err="1">
                <a:latin typeface="Gabriola" panose="04040605051002020D02" pitchFamily="82" charset="0"/>
              </a:rPr>
              <a:t>номері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крани</a:t>
            </a:r>
            <a:r>
              <a:rPr lang="ru-RU" dirty="0">
                <a:latin typeface="Gabriola" panose="04040605051002020D02" pitchFamily="82" charset="0"/>
              </a:rPr>
              <a:t> з водою, </a:t>
            </a:r>
            <a:r>
              <a:rPr lang="ru-RU" dirty="0" err="1">
                <a:latin typeface="Gabriola" panose="04040605051002020D02" pitchFamily="82" charset="0"/>
              </a:rPr>
              <a:t>вішалки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рушників</a:t>
            </a:r>
            <a:r>
              <a:rPr lang="ru-RU" dirty="0">
                <a:latin typeface="Gabriola" panose="04040605051002020D02" pitchFamily="82" charset="0"/>
              </a:rPr>
              <a:t>, телефон і великий туалет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освітленням</a:t>
            </a:r>
            <a:r>
              <a:rPr lang="ru-RU" dirty="0">
                <a:latin typeface="Gabriola" panose="04040605051002020D02" pitchFamily="82" charset="0"/>
              </a:rPr>
              <a:t>. 1912 року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збудував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Cleveland </a:t>
            </a:r>
            <a:r>
              <a:rPr lang="en-US" dirty="0" err="1">
                <a:latin typeface="Gabriola" panose="04040605051002020D02" pitchFamily="82" charset="0"/>
              </a:rPr>
              <a:t>Statler</a:t>
            </a:r>
            <a:r>
              <a:rPr lang="en-US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який</a:t>
            </a:r>
            <a:r>
              <a:rPr lang="ru-RU" dirty="0">
                <a:latin typeface="Gabriola" panose="04040605051002020D02" pitchFamily="82" charset="0"/>
              </a:rPr>
              <a:t> надавав </a:t>
            </a:r>
            <a:r>
              <a:rPr lang="ru-RU" dirty="0" err="1">
                <a:latin typeface="Gabriola" panose="04040605051002020D02" pitchFamily="82" charset="0"/>
              </a:rPr>
              <a:t>послуги</a:t>
            </a:r>
            <a:r>
              <a:rPr lang="ru-RU" dirty="0">
                <a:latin typeface="Gabriola" panose="04040605051002020D02" pitchFamily="82" charset="0"/>
              </a:rPr>
              <a:t> великим </a:t>
            </a:r>
            <a:r>
              <a:rPr lang="ru-RU" dirty="0" err="1">
                <a:latin typeface="Gabriola" panose="04040605051002020D02" pitchFamily="82" charset="0"/>
              </a:rPr>
              <a:t>бізнес-групам</a:t>
            </a:r>
            <a:r>
              <a:rPr lang="ru-RU" dirty="0">
                <a:latin typeface="Gabriola" panose="04040605051002020D02" pitchFamily="82" charset="0"/>
              </a:rPr>
              <a:t>, а одним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нововведень</a:t>
            </a:r>
            <a:r>
              <a:rPr lang="ru-RU" dirty="0">
                <a:latin typeface="Gabriola" panose="04040605051002020D02" pitchFamily="82" charset="0"/>
              </a:rPr>
              <a:t> стала "</a:t>
            </a:r>
            <a:r>
              <a:rPr lang="ru-RU" dirty="0" err="1">
                <a:latin typeface="Gabriola" panose="04040605051002020D02" pitchFamily="82" charset="0"/>
              </a:rPr>
              <a:t>щоденна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ранкова</a:t>
            </a:r>
            <a:r>
              <a:rPr lang="ru-RU" dirty="0">
                <a:latin typeface="Gabriola" panose="04040605051002020D02" pitchFamily="82" charset="0"/>
              </a:rPr>
              <a:t> газета" кожному </a:t>
            </a:r>
            <a:r>
              <a:rPr lang="ru-RU" dirty="0" err="1" smtClean="0">
                <a:latin typeface="Gabriola" panose="04040605051002020D02" pitchFamily="82" charset="0"/>
              </a:rPr>
              <a:t>клієнтові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Серед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новинок </a:t>
            </a:r>
            <a:r>
              <a:rPr lang="ru-RU" dirty="0" err="1">
                <a:latin typeface="Gabriola" panose="04040605051002020D02" pitchFamily="82" charset="0"/>
              </a:rPr>
              <a:t>Статлера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запровадження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готелях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поштових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</a:t>
            </a:r>
            <a:r>
              <a:rPr lang="ru-RU" dirty="0">
                <a:latin typeface="Gabriola" panose="04040605051002020D02" pitchFamily="82" charset="0"/>
              </a:rPr>
              <a:t>, а в номерах </a:t>
            </a:r>
            <a:r>
              <a:rPr lang="ru-RU" dirty="0" err="1">
                <a:latin typeface="Gabriola" panose="04040605051002020D02" pitchFamily="82" charset="0"/>
              </a:rPr>
              <a:t>біля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ліжка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освітлювальних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пристроїв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безкоштовних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радіоточок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наявність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кількості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рушників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письмового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приладдя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дзеркала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повний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зріст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Статлер</a:t>
            </a:r>
            <a:r>
              <a:rPr lang="ru-RU" dirty="0">
                <a:latin typeface="Gabriola" panose="04040605051002020D02" pitchFamily="82" charset="0"/>
              </a:rPr>
              <a:t> створив </a:t>
            </a:r>
            <a:r>
              <a:rPr lang="ru-RU" dirty="0" err="1">
                <a:latin typeface="Gabriola" panose="04040605051002020D02" pitchFamily="82" charset="0"/>
              </a:rPr>
              <a:t>власну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радіостанцію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ввів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центральну</a:t>
            </a:r>
            <a:r>
              <a:rPr lang="ru-RU" dirty="0">
                <a:latin typeface="Gabriola" panose="04040605051002020D02" pitchFamily="82" charset="0"/>
              </a:rPr>
              <a:t> систему </a:t>
            </a:r>
            <a:r>
              <a:rPr lang="ru-RU" dirty="0" err="1" smtClean="0">
                <a:latin typeface="Gabriola" panose="04040605051002020D02" pitchFamily="82" charset="0"/>
              </a:rPr>
              <a:t>кондиціонування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>
                <a:latin typeface="Gabriola" panose="04040605051002020D02" pitchFamily="82" charset="0"/>
              </a:rPr>
              <a:t>Але в 1954 р. </a:t>
            </a:r>
            <a:r>
              <a:rPr lang="ru-RU" dirty="0" err="1">
                <a:latin typeface="Gabriola" panose="04040605051002020D02" pitchFamily="82" charset="0"/>
              </a:rPr>
              <a:t>компанія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 err="1">
                <a:latin typeface="Gabriola" panose="04040605051002020D02" pitchFamily="82" charset="0"/>
              </a:rPr>
              <a:t>Statler</a:t>
            </a:r>
            <a:r>
              <a:rPr lang="en-US" dirty="0">
                <a:latin typeface="Gabriola" panose="04040605051002020D02" pitchFamily="82" charset="0"/>
              </a:rPr>
              <a:t> Hotel Company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придбана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Гілтоном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за $111 млн.,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на той час </a:t>
            </a:r>
            <a:r>
              <a:rPr lang="ru-RU" dirty="0" err="1">
                <a:latin typeface="Gabriola" panose="04040605051002020D02" pitchFamily="82" charset="0"/>
              </a:rPr>
              <a:t>вважалося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найвигіднішою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угодою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історії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139" y="2430052"/>
            <a:ext cx="3027872" cy="384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545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Gabriola" panose="04040605051002020D02" pitchFamily="82" charset="0"/>
              </a:rPr>
              <a:t>Статлер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підкреслював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готельній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справі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немає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важливих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другорядних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питань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немає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дрібниць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вперше</a:t>
            </a:r>
            <a:r>
              <a:rPr lang="ru-RU" dirty="0">
                <a:latin typeface="Gabriola" panose="04040605051002020D02" pitchFamily="82" charset="0"/>
              </a:rPr>
              <a:t> сказав,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клієнт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завжди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правий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Висловлювання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Статлера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>
                <a:latin typeface="Gabriola" panose="04040605051002020D02" pitchFamily="82" charset="0"/>
              </a:rPr>
              <a:t>наймайте</a:t>
            </a:r>
            <a:r>
              <a:rPr lang="ru-RU" dirty="0">
                <a:latin typeface="Gabriola" panose="04040605051002020D02" pitchFamily="82" charset="0"/>
              </a:rPr>
              <a:t> на роботу </a:t>
            </a:r>
            <a:r>
              <a:rPr lang="ru-RU" dirty="0" err="1">
                <a:latin typeface="Gabriola" panose="04040605051002020D02" pitchFamily="82" charset="0"/>
              </a:rPr>
              <a:t>тільки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добропорядних</a:t>
            </a:r>
            <a:r>
              <a:rPr lang="ru-RU" dirty="0">
                <a:latin typeface="Gabriola" panose="04040605051002020D02" pitchFamily="82" charset="0"/>
              </a:rPr>
              <a:t> людей, </a:t>
            </a:r>
            <a:r>
              <a:rPr lang="ru-RU" dirty="0" err="1">
                <a:latin typeface="Gabriola" panose="04040605051002020D02" pitchFamily="82" charset="0"/>
              </a:rPr>
              <a:t>щиросердних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ввічливих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часто й охоче </a:t>
            </a:r>
            <a:r>
              <a:rPr lang="ru-RU" dirty="0" err="1">
                <a:latin typeface="Gabriola" panose="04040605051002020D02" pitchFamily="82" charset="0"/>
              </a:rPr>
              <a:t>посміхаються</a:t>
            </a:r>
            <a:r>
              <a:rPr lang="ru-RU" dirty="0">
                <a:latin typeface="Gabriola" panose="04040605051002020D02" pitchFamily="82" charset="0"/>
              </a:rPr>
              <a:t>..." та </a:t>
            </a:r>
            <a:r>
              <a:rPr lang="ru-RU" dirty="0" err="1">
                <a:latin typeface="Gabriola" panose="04040605051002020D02" pitchFamily="82" charset="0"/>
              </a:rPr>
              <a:t>багато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майже</a:t>
            </a:r>
            <a:r>
              <a:rPr lang="ru-RU" dirty="0">
                <a:latin typeface="Gabriola" panose="04040605051002020D02" pitchFamily="82" charset="0"/>
              </a:rPr>
              <a:t> 80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тому </a:t>
            </a:r>
            <a:r>
              <a:rPr lang="ru-RU" dirty="0" err="1">
                <a:latin typeface="Gabriola" panose="04040605051002020D02" pitchFamily="82" charset="0"/>
              </a:rPr>
              <a:t>лягли</a:t>
            </a:r>
            <a:r>
              <a:rPr lang="ru-RU" dirty="0">
                <a:latin typeface="Gabriola" panose="04040605051002020D02" pitchFamily="82" charset="0"/>
              </a:rPr>
              <a:t> в основу "Кодексу </a:t>
            </a:r>
            <a:r>
              <a:rPr lang="ru-RU" dirty="0" err="1">
                <a:latin typeface="Gabriola" panose="04040605051002020D02" pitchFamily="82" charset="0"/>
              </a:rPr>
              <a:t>поведінки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обслуговуючого</a:t>
            </a:r>
            <a:r>
              <a:rPr lang="ru-RU" dirty="0">
                <a:latin typeface="Gabriola" panose="04040605051002020D02" pitchFamily="82" charset="0"/>
              </a:rPr>
              <a:t> персоналу" (</a:t>
            </a:r>
            <a:r>
              <a:rPr lang="en-US" dirty="0" err="1">
                <a:latin typeface="Gabriola" panose="04040605051002020D02" pitchFamily="82" charset="0"/>
              </a:rPr>
              <a:t>Statler</a:t>
            </a:r>
            <a:r>
              <a:rPr lang="en-US" dirty="0">
                <a:latin typeface="Gabriola" panose="04040605051002020D02" pitchFamily="82" charset="0"/>
              </a:rPr>
              <a:t> Service Code),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втратив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своєї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актуальності</a:t>
            </a:r>
            <a:r>
              <a:rPr lang="ru-RU" dirty="0">
                <a:latin typeface="Gabriola" panose="04040605051002020D02" pitchFamily="82" charset="0"/>
              </a:rPr>
              <a:t> й </a:t>
            </a:r>
            <a:r>
              <a:rPr lang="ru-RU" dirty="0" err="1">
                <a:latin typeface="Gabriola" panose="04040605051002020D02" pitchFamily="82" charset="0"/>
              </a:rPr>
              <a:t>донині</a:t>
            </a:r>
            <a:r>
              <a:rPr lang="ru-RU" dirty="0"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925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Конрад </a:t>
            </a:r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Ніколсон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Гілтон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endParaRPr lang="ru-RU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883" y="2415396"/>
            <a:ext cx="6495691" cy="381287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В</a:t>
            </a:r>
            <a:r>
              <a:rPr lang="ru-RU" dirty="0" err="1" smtClean="0">
                <a:latin typeface="Gabriola" panose="04040605051002020D02" pitchFamily="82" charset="0"/>
              </a:rPr>
              <a:t>війшов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до </a:t>
            </a:r>
            <a:r>
              <a:rPr lang="ru-RU" dirty="0" err="1">
                <a:latin typeface="Gabriola" panose="04040605051002020D02" pitchFamily="82" charset="0"/>
              </a:rPr>
              <a:t>світової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історії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піднявши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недосяжну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висоту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оскільки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ввів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поняття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ru-RU" dirty="0" err="1" smtClean="0">
                <a:latin typeface="Gabriola" panose="04040605051002020D02" pitchFamily="82" charset="0"/>
              </a:rPr>
              <a:t>п'ятизіркового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", </a:t>
            </a:r>
            <a:r>
              <a:rPr lang="ru-RU" dirty="0" err="1">
                <a:latin typeface="Gabriola" panose="04040605051002020D02" pitchFamily="82" charset="0"/>
              </a:rPr>
              <a:t>порівнявши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добрим</a:t>
            </a:r>
            <a:r>
              <a:rPr lang="ru-RU" dirty="0">
                <a:latin typeface="Gabriola" panose="04040605051002020D02" pitchFamily="82" charset="0"/>
              </a:rPr>
              <a:t> коньяком. Сам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є автором </a:t>
            </a:r>
            <a:r>
              <a:rPr lang="ru-RU" dirty="0" err="1">
                <a:latin typeface="Gabriola" panose="04040605051002020D02" pitchFamily="82" charset="0"/>
              </a:rPr>
              <a:t>тільки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трьох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нововведень</a:t>
            </a:r>
            <a:r>
              <a:rPr lang="ru-RU" dirty="0">
                <a:latin typeface="Gabriola" panose="04040605051002020D02" pitchFamily="82" charset="0"/>
              </a:rPr>
              <a:t>: у 1949 р. -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готельна</a:t>
            </a:r>
            <a:r>
              <a:rPr lang="ru-RU" dirty="0">
                <a:latin typeface="Gabriola" panose="04040605051002020D02" pitchFamily="82" charset="0"/>
              </a:rPr>
              <a:t> мережа стала </a:t>
            </a:r>
            <a:r>
              <a:rPr lang="ru-RU" dirty="0" err="1">
                <a:latin typeface="Gabriola" panose="04040605051002020D02" pitchFamily="82" charset="0"/>
              </a:rPr>
              <a:t>першою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серед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американських</a:t>
            </a:r>
            <a:r>
              <a:rPr lang="ru-RU" dirty="0">
                <a:latin typeface="Gabriola" panose="04040605051002020D02" pitchFamily="82" charset="0"/>
              </a:rPr>
              <a:t> мереж,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об'єкт</a:t>
            </a:r>
            <a:r>
              <a:rPr lang="ru-RU" dirty="0">
                <a:latin typeface="Gabriola" panose="04040605051002020D02" pitchFamily="82" charset="0"/>
              </a:rPr>
              <a:t> за кордоном (у </a:t>
            </a:r>
            <a:r>
              <a:rPr lang="ru-RU" dirty="0" err="1">
                <a:latin typeface="Gabriola" panose="04040605051002020D02" pitchFamily="82" charset="0"/>
              </a:rPr>
              <a:t>Пуерто-Рико</a:t>
            </a:r>
            <a:r>
              <a:rPr lang="ru-RU" dirty="0">
                <a:latin typeface="Gabriola" panose="04040605051002020D02" pitchFamily="82" charset="0"/>
              </a:rPr>
              <a:t>); в 1951 р. -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першим установив </a:t>
            </a:r>
            <a:r>
              <a:rPr lang="ru-RU" dirty="0" err="1">
                <a:latin typeface="Gabriola" panose="04040605051002020D02" pitchFamily="82" charset="0"/>
              </a:rPr>
              <a:t>телевізори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усі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номери</a:t>
            </a:r>
            <a:r>
              <a:rPr lang="en-US" dirty="0" smtClean="0">
                <a:latin typeface="Gabriola" panose="04040605051002020D02" pitchFamily="82" charset="0"/>
              </a:rPr>
              <a:t>; </a:t>
            </a:r>
            <a:r>
              <a:rPr lang="ru-RU" dirty="0">
                <a:latin typeface="Gabriola" panose="04040605051002020D02" pitchFamily="82" charset="0"/>
              </a:rPr>
              <a:t>а в 1957 р. - першим </a:t>
            </a:r>
            <a:r>
              <a:rPr lang="ru-RU" dirty="0" err="1">
                <a:latin typeface="Gabriola" panose="04040605051002020D02" pitchFamily="82" charset="0"/>
              </a:rPr>
              <a:t>запропонував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сервісні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послуги</a:t>
            </a:r>
            <a:r>
              <a:rPr lang="ru-RU" dirty="0">
                <a:latin typeface="Gabriola" panose="04040605051002020D02" pitchFamily="82" charset="0"/>
              </a:rPr>
              <a:t> з прямого набору </a:t>
            </a:r>
            <a:r>
              <a:rPr lang="ru-RU" dirty="0" err="1">
                <a:latin typeface="Gabriola" panose="04040605051002020D02" pitchFamily="82" charset="0"/>
              </a:rPr>
              <a:t>міжміських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телефонних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Всі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досягнення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Гілтона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пов'язані</a:t>
            </a:r>
            <a:r>
              <a:rPr lang="ru-RU" dirty="0">
                <a:latin typeface="Gabriola" panose="04040605051002020D02" pitchFamily="82" charset="0"/>
              </a:rPr>
              <a:t> не з </a:t>
            </a:r>
            <a:r>
              <a:rPr lang="en-US" dirty="0">
                <a:latin typeface="Gabriola" panose="04040605051002020D02" pitchFamily="82" charset="0"/>
              </a:rPr>
              <a:t>know-how, </a:t>
            </a:r>
            <a:r>
              <a:rPr lang="ru-RU" dirty="0">
                <a:latin typeface="Gabriola" panose="04040605051002020D02" pitchFamily="82" charset="0"/>
              </a:rPr>
              <a:t>а з </a:t>
            </a:r>
            <a:r>
              <a:rPr lang="ru-RU" dirty="0" err="1">
                <a:latin typeface="Gabriola" panose="04040605051002020D02" pitchFamily="82" charset="0"/>
              </a:rPr>
              <a:t>гучними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поглинаннями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. Конрад </a:t>
            </a:r>
            <a:r>
              <a:rPr lang="ru-RU" dirty="0" err="1">
                <a:latin typeface="Gabriola" panose="04040605051002020D02" pitchFamily="82" charset="0"/>
              </a:rPr>
              <a:t>Гілтон</a:t>
            </a:r>
            <a:r>
              <a:rPr lang="ru-RU" dirty="0">
                <a:latin typeface="Gabriola" panose="04040605051002020D02" pitchFamily="82" charset="0"/>
              </a:rPr>
              <a:t> першим у </a:t>
            </a:r>
            <a:r>
              <a:rPr lang="ru-RU" dirty="0" err="1">
                <a:latin typeface="Gabriola" panose="04040605051002020D02" pitchFamily="82" charset="0"/>
              </a:rPr>
              <a:t>готельному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зрозумів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багатий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клієнт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задоволенням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заощадить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невеликі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гроші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готельному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</a:t>
            </a:r>
            <a:r>
              <a:rPr lang="ru-RU" dirty="0">
                <a:latin typeface="Gabriola" panose="04040605051002020D02" pitchFamily="82" charset="0"/>
              </a:rPr>
              <a:t> і з не </a:t>
            </a:r>
            <a:r>
              <a:rPr lang="ru-RU" dirty="0" err="1">
                <a:latin typeface="Gabriola" panose="04040605051002020D02" pitchFamily="82" charset="0"/>
              </a:rPr>
              <a:t>меншим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задоволенням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викине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набагато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більші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гроші</a:t>
            </a:r>
            <a:r>
              <a:rPr lang="ru-RU" dirty="0">
                <a:latin typeface="Gabriola" panose="04040605051002020D02" pitchFamily="82" charset="0"/>
              </a:rPr>
              <a:t> в казино при тому ж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90" y="2556932"/>
            <a:ext cx="3475008" cy="34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97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126" y="2406770"/>
            <a:ext cx="10670874" cy="375249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Історія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кар'єри</a:t>
            </a:r>
            <a:r>
              <a:rPr lang="ru-RU" dirty="0">
                <a:latin typeface="Gabriola" panose="04040605051002020D02" pitchFamily="82" charset="0"/>
              </a:rPr>
              <a:t> Конрада </a:t>
            </a:r>
            <a:r>
              <a:rPr lang="ru-RU" dirty="0" err="1">
                <a:latin typeface="Gabriola" panose="04040605051002020D02" pitchFamily="82" charset="0"/>
              </a:rPr>
              <a:t>Гілтона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розпочалась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червні</a:t>
            </a:r>
            <a:r>
              <a:rPr lang="ru-RU" dirty="0">
                <a:latin typeface="Gabriola" panose="04040605051002020D02" pitchFamily="82" charset="0"/>
              </a:rPr>
              <a:t> 1919 р., коли, </a:t>
            </a:r>
            <a:r>
              <a:rPr lang="ru-RU" dirty="0" err="1">
                <a:latin typeface="Gabriola" panose="04040605051002020D02" pitchFamily="82" charset="0"/>
              </a:rPr>
              <a:t>відвідавши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техаське</a:t>
            </a:r>
            <a:r>
              <a:rPr lang="ru-RU" dirty="0">
                <a:latin typeface="Gabriola" panose="04040605051002020D02" pitchFamily="82" charset="0"/>
              </a:rPr>
              <a:t> невеличке селище </a:t>
            </a:r>
            <a:r>
              <a:rPr lang="ru-RU" dirty="0" err="1">
                <a:latin typeface="Gabriola" panose="04040605051002020D02" pitchFamily="82" charset="0"/>
              </a:rPr>
              <a:t>Сиско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замість</a:t>
            </a:r>
            <a:r>
              <a:rPr lang="ru-RU" dirty="0">
                <a:latin typeface="Gabriola" panose="04040605051002020D02" pitchFamily="82" charset="0"/>
              </a:rPr>
              <a:t> банку,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придбав</a:t>
            </a:r>
            <a:r>
              <a:rPr lang="ru-RU" dirty="0">
                <a:latin typeface="Gabriola" panose="04040605051002020D02" pitchFamily="82" charset="0"/>
              </a:rPr>
              <a:t> за $5000 </a:t>
            </a:r>
            <a:r>
              <a:rPr lang="ru-RU" dirty="0" err="1">
                <a:latin typeface="Gabriola" panose="04040605051002020D02" pitchFamily="82" charset="0"/>
              </a:rPr>
              <a:t>місцевий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Mobley". </a:t>
            </a:r>
            <a:r>
              <a:rPr lang="ru-RU" dirty="0" err="1">
                <a:latin typeface="Gabriola" panose="04040605051002020D02" pitchFamily="82" charset="0"/>
              </a:rPr>
              <a:t>Новий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власник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здавав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робітникам-нафтовикам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ліжка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щодобово</a:t>
            </a:r>
            <a:r>
              <a:rPr lang="ru-RU" dirty="0">
                <a:latin typeface="Gabriola" panose="04040605051002020D02" pitchFamily="82" charset="0"/>
              </a:rPr>
              <a:t>, а </a:t>
            </a:r>
            <a:r>
              <a:rPr lang="ru-RU" dirty="0" err="1">
                <a:latin typeface="Gabriola" panose="04040605051002020D02" pitchFamily="82" charset="0"/>
              </a:rPr>
              <a:t>восьмигодинними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змінами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Невдовзі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зароблені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гроші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докупив </a:t>
            </a:r>
            <a:r>
              <a:rPr lang="ru-RU" dirty="0" err="1">
                <a:latin typeface="Gabriola" panose="04040605051002020D02" pitchFamily="82" charset="0"/>
              </a:rPr>
              <a:t>пансіон</a:t>
            </a:r>
            <a:r>
              <a:rPr lang="ru-RU" dirty="0">
                <a:latin typeface="Gabriola" panose="04040605051002020D02" pitchFamily="82" charset="0"/>
              </a:rPr>
              <a:t> у Форт </a:t>
            </a:r>
            <a:r>
              <a:rPr lang="ru-RU" dirty="0" err="1">
                <a:latin typeface="Gabriola" panose="04040605051002020D02" pitchFamily="82" charset="0"/>
              </a:rPr>
              <a:t>Ворті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дві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маленькі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техаські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нічліжки</a:t>
            </a:r>
            <a:r>
              <a:rPr lang="ru-RU" dirty="0">
                <a:latin typeface="Gabriola" panose="04040605051002020D02" pitchFamily="82" charset="0"/>
              </a:rPr>
              <a:t>. До </a:t>
            </a:r>
            <a:r>
              <a:rPr lang="ru-RU" dirty="0" err="1">
                <a:latin typeface="Gabriola" panose="04040605051002020D02" pitchFamily="82" charset="0"/>
              </a:rPr>
              <a:t>кінця</a:t>
            </a:r>
            <a:r>
              <a:rPr lang="ru-RU" dirty="0">
                <a:latin typeface="Gabriola" panose="04040605051002020D02" pitchFamily="82" charset="0"/>
              </a:rPr>
              <a:t> 1923 року в Конрада </a:t>
            </a:r>
            <a:r>
              <a:rPr lang="ru-RU" dirty="0" err="1">
                <a:latin typeface="Gabriola" panose="04040605051002020D02" pitchFamily="82" charset="0"/>
              </a:rPr>
              <a:t>Гілтона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вже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налічувалося</a:t>
            </a:r>
            <a:r>
              <a:rPr lang="ru-RU" dirty="0">
                <a:latin typeface="Gabriola" panose="04040605051002020D02" pitchFamily="82" charset="0"/>
              </a:rPr>
              <a:t> 530 </a:t>
            </a:r>
            <a:r>
              <a:rPr lang="ru-RU" dirty="0" err="1">
                <a:latin typeface="Gabriola" panose="04040605051002020D02" pitchFamily="82" charset="0"/>
              </a:rPr>
              <a:t>придбаних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вирішив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настав час 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чужих </a:t>
            </a:r>
            <a:r>
              <a:rPr lang="ru-RU" dirty="0" err="1">
                <a:latin typeface="Gabriola" panose="04040605051002020D02" pitchFamily="82" charset="0"/>
              </a:rPr>
              <a:t>недоїдків</a:t>
            </a:r>
            <a:r>
              <a:rPr lang="ru-RU" dirty="0">
                <a:latin typeface="Gabriola" panose="04040605051002020D02" pitchFamily="82" charset="0"/>
              </a:rPr>
              <a:t> перейти до "</a:t>
            </a:r>
            <a:r>
              <a:rPr lang="ru-RU" dirty="0" err="1">
                <a:latin typeface="Gabriola" panose="04040605051002020D02" pitchFamily="82" charset="0"/>
              </a:rPr>
              <a:t>виготовлення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власної</a:t>
            </a:r>
            <a:r>
              <a:rPr lang="ru-RU" dirty="0">
                <a:latin typeface="Gabriola" panose="04040605051002020D02" pitchFamily="82" charset="0"/>
              </a:rPr>
              <a:t> страви". </a:t>
            </a:r>
            <a:r>
              <a:rPr lang="ru-RU" dirty="0" err="1">
                <a:latin typeface="Gabriola" panose="04040605051002020D02" pitchFamily="82" charset="0"/>
              </a:rPr>
              <a:t>Урочиста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інавгурація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першого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Dallas Hilton" </a:t>
            </a:r>
            <a:r>
              <a:rPr lang="ru-RU" dirty="0" err="1">
                <a:latin typeface="Gabriola" panose="04040605051002020D02" pitchFamily="82" charset="0"/>
              </a:rPr>
              <a:t>відбулася</a:t>
            </a:r>
            <a:r>
              <a:rPr lang="ru-RU" dirty="0">
                <a:latin typeface="Gabriola" panose="04040605051002020D02" pitchFamily="82" charset="0"/>
              </a:rPr>
              <a:t> 2 </a:t>
            </a:r>
            <a:r>
              <a:rPr lang="ru-RU" dirty="0" err="1">
                <a:latin typeface="Gabriola" panose="04040605051002020D02" pitchFamily="82" charset="0"/>
              </a:rPr>
              <a:t>серпня</a:t>
            </a:r>
            <a:r>
              <a:rPr lang="ru-RU" dirty="0">
                <a:latin typeface="Gabriola" panose="04040605051002020D02" pitchFamily="82" charset="0"/>
              </a:rPr>
              <a:t> 1925 року у </a:t>
            </a:r>
            <a:r>
              <a:rPr lang="ru-RU" dirty="0" err="1">
                <a:latin typeface="Gabriola" panose="04040605051002020D02" pitchFamily="82" charset="0"/>
              </a:rPr>
              <a:t>столиці</a:t>
            </a:r>
            <a:r>
              <a:rPr lang="ru-RU" dirty="0">
                <a:latin typeface="Gabriola" panose="04040605051002020D02" pitchFamily="82" charset="0"/>
              </a:rPr>
              <a:t> Техасу. </a:t>
            </a:r>
            <a:r>
              <a:rPr lang="ru-RU" dirty="0" err="1">
                <a:latin typeface="Gabriola" panose="04040605051002020D02" pitchFamily="82" charset="0"/>
              </a:rPr>
              <a:t>Ця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подія</a:t>
            </a:r>
            <a:r>
              <a:rPr lang="ru-RU" dirty="0">
                <a:latin typeface="Gabriola" panose="04040605051002020D02" pitchFamily="82" charset="0"/>
              </a:rPr>
              <a:t> стала </a:t>
            </a:r>
            <a:r>
              <a:rPr lang="ru-RU" dirty="0" err="1">
                <a:latin typeface="Gabriola" panose="04040605051002020D02" pitchFamily="82" charset="0"/>
              </a:rPr>
              <a:t>кульмінацією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самостійного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Гілтона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піком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незалежної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ділової</a:t>
            </a:r>
            <a:r>
              <a:rPr lang="ru-RU" dirty="0">
                <a:latin typeface="Gabriola" panose="04040605051002020D02" pitchFamily="82" charset="0"/>
              </a:rPr>
              <a:t> кар' </a:t>
            </a:r>
            <a:r>
              <a:rPr lang="ru-RU" dirty="0" err="1">
                <a:latin typeface="Gabriola" panose="04040605051002020D02" pitchFamily="82" charset="0"/>
              </a:rPr>
              <a:t>єри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ru-RU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Стратегія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Гілтона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полягала</a:t>
            </a:r>
            <a:r>
              <a:rPr lang="ru-RU" dirty="0">
                <a:latin typeface="Gabriola" panose="04040605051002020D02" pitchFamily="82" charset="0"/>
              </a:rPr>
              <a:t> в тому,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намагався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позичити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якомога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більше</a:t>
            </a:r>
            <a:r>
              <a:rPr lang="ru-RU" dirty="0">
                <a:latin typeface="Gabriola" panose="04040605051002020D02" pitchFamily="82" charset="0"/>
              </a:rPr>
              <a:t> грошей для </a:t>
            </a:r>
            <a:r>
              <a:rPr lang="ru-RU" dirty="0" err="1">
                <a:latin typeface="Gabriola" panose="04040605051002020D02" pitchFamily="82" charset="0"/>
              </a:rPr>
              <a:t>швидкого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розширення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Ця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стратегія</a:t>
            </a:r>
            <a:r>
              <a:rPr lang="ru-RU" dirty="0">
                <a:latin typeface="Gabriola" panose="04040605051002020D02" pitchFamily="82" charset="0"/>
              </a:rPr>
              <a:t> добре </a:t>
            </a:r>
            <a:r>
              <a:rPr lang="ru-RU" dirty="0" err="1">
                <a:latin typeface="Gabriola" panose="04040605051002020D02" pitchFamily="82" charset="0"/>
              </a:rPr>
              <a:t>працювала</a:t>
            </a:r>
            <a:r>
              <a:rPr lang="ru-RU" dirty="0">
                <a:latin typeface="Gabriola" panose="04040605051002020D02" pitchFamily="82" charset="0"/>
              </a:rPr>
              <a:t> до початку </a:t>
            </a:r>
            <a:r>
              <a:rPr lang="ru-RU" dirty="0" err="1">
                <a:latin typeface="Gabriola" panose="04040605051002020D02" pitchFamily="82" charset="0"/>
              </a:rPr>
              <a:t>Великої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депресії</a:t>
            </a:r>
            <a:r>
              <a:rPr lang="ru-RU" dirty="0">
                <a:latin typeface="Gabriola" panose="04040605051002020D02" pitchFamily="82" charset="0"/>
              </a:rPr>
              <a:t> 1930- х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Гілтон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зміг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повернути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гроші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придбані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заклади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втратив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деякі</a:t>
            </a:r>
            <a:r>
              <a:rPr lang="ru-RU" dirty="0">
                <a:latin typeface="Gabriola" panose="04040605051002020D02" pitchFamily="82" charset="0"/>
              </a:rPr>
              <a:t> з них, </a:t>
            </a:r>
            <a:r>
              <a:rPr lang="ru-RU" dirty="0" err="1">
                <a:latin typeface="Gabriola" panose="04040605051002020D02" pitchFamily="82" charset="0"/>
              </a:rPr>
              <a:t>пройшовши</a:t>
            </a:r>
            <a:r>
              <a:rPr lang="ru-RU" dirty="0">
                <a:latin typeface="Gabriola" panose="04040605051002020D02" pitchFamily="82" charset="0"/>
              </a:rPr>
              <a:t> через процедуру </a:t>
            </a:r>
            <a:r>
              <a:rPr lang="ru-RU" dirty="0" err="1">
                <a:latin typeface="Gabriola" panose="04040605051002020D02" pitchFamily="82" charset="0"/>
              </a:rPr>
              <a:t>банкрутства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Компанія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Hilton Hotels Inc. </a:t>
            </a:r>
            <a:r>
              <a:rPr lang="ru-RU" dirty="0" err="1">
                <a:latin typeface="Gabriola" panose="04040605051002020D02" pitchFamily="82" charset="0"/>
              </a:rPr>
              <a:t>влилася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Національну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корпорацію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Муді</a:t>
            </a:r>
            <a:r>
              <a:rPr lang="ru-RU" dirty="0">
                <a:latin typeface="Gabriola" panose="04040605051002020D02" pitchFamily="82" charset="0"/>
              </a:rPr>
              <a:t>, де Конрад </a:t>
            </a:r>
            <a:r>
              <a:rPr lang="ru-RU" dirty="0" err="1">
                <a:latin typeface="Gabriola" panose="04040605051002020D02" pitchFamily="82" charset="0"/>
              </a:rPr>
              <a:t>Гілтон</a:t>
            </a:r>
            <a:r>
              <a:rPr lang="ru-RU" dirty="0">
                <a:latin typeface="Gabriola" panose="04040605051002020D02" pitchFamily="82" charset="0"/>
              </a:rPr>
              <a:t> став </a:t>
            </a:r>
            <a:r>
              <a:rPr lang="ru-RU" dirty="0" err="1">
                <a:latin typeface="Gabriola" panose="04040605051002020D02" pitchFamily="82" charset="0"/>
              </a:rPr>
              <a:t>управляючим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Гілтон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першим, </a:t>
            </a:r>
            <a:r>
              <a:rPr lang="ru-RU" dirty="0" err="1">
                <a:latin typeface="Gabriola" panose="04040605051002020D02" pitchFamily="82" charset="0"/>
              </a:rPr>
              <a:t>хто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запровадив</a:t>
            </a:r>
            <a:r>
              <a:rPr lang="ru-RU" dirty="0">
                <a:latin typeface="Gabriola" panose="04040605051002020D02" pitchFamily="82" charset="0"/>
              </a:rPr>
              <a:t> у великих коридорах </a:t>
            </a:r>
            <a:r>
              <a:rPr lang="ru-RU" dirty="0" err="1" smtClean="0">
                <a:latin typeface="Gabriola" panose="04040605051002020D02" pitchFamily="82" charset="0"/>
              </a:rPr>
              <a:t>спеціальні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бари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стали </a:t>
            </a:r>
            <a:r>
              <a:rPr lang="ru-RU" dirty="0" err="1">
                <a:latin typeface="Gabriola" panose="04040605051002020D02" pitchFamily="82" charset="0"/>
              </a:rPr>
              <a:t>місцем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зустрічей</a:t>
            </a:r>
            <a:r>
              <a:rPr lang="ru-RU" dirty="0">
                <a:latin typeface="Gabriola" panose="04040605051002020D02" pitchFamily="82" charset="0"/>
              </a:rPr>
              <a:t>; </a:t>
            </a:r>
            <a:r>
              <a:rPr lang="ru-RU" dirty="0" err="1">
                <a:latin typeface="Gabriola" panose="04040605051002020D02" pitchFamily="82" charset="0"/>
              </a:rPr>
              <a:t>здав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оренду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площі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крамниці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подарунків</a:t>
            </a:r>
            <a:r>
              <a:rPr lang="ru-RU" dirty="0">
                <a:latin typeface="Gabriola" panose="04040605051002020D02" pitchFamily="82" charset="0"/>
              </a:rPr>
              <a:t> і газет</a:t>
            </a:r>
          </a:p>
        </p:txBody>
      </p:sp>
    </p:spTree>
    <p:extLst>
      <p:ext uri="{BB962C8B-B14F-4D97-AF65-F5344CB8AC3E}">
        <p14:creationId xmlns:p14="http://schemas.microsoft.com/office/powerpoint/2010/main" val="1182762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Джон </a:t>
            </a:r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Вілард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Маріот</a:t>
            </a:r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751" y="2415396"/>
            <a:ext cx="6819181" cy="381287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Gabriola" panose="04040605051002020D02" pitchFamily="82" charset="0"/>
              </a:rPr>
              <a:t>Д</a:t>
            </a:r>
            <a:r>
              <a:rPr lang="ru-RU" dirty="0" smtClean="0">
                <a:latin typeface="Gabriola" panose="04040605051002020D02" pitchFamily="82" charset="0"/>
              </a:rPr>
              <a:t>о </a:t>
            </a:r>
            <a:r>
              <a:rPr lang="ru-RU" dirty="0" err="1">
                <a:latin typeface="Gabriola" panose="04040605051002020D02" pitchFamily="82" charset="0"/>
              </a:rPr>
              <a:t>вершини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слави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йшов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довгим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тернистим</a:t>
            </a:r>
            <a:r>
              <a:rPr lang="ru-RU" dirty="0">
                <a:latin typeface="Gabriola" panose="04040605051002020D02" pitchFamily="82" charset="0"/>
              </a:rPr>
              <a:t> шляхом. Будучи другим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восьми </a:t>
            </a:r>
            <a:r>
              <a:rPr lang="ru-RU" dirty="0" err="1">
                <a:latin typeface="Gabriola" panose="04040605051002020D02" pitchFamily="82" charset="0"/>
              </a:rPr>
              <a:t>дітей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сім</a:t>
            </a:r>
            <a:r>
              <a:rPr lang="ru-RU" dirty="0">
                <a:latin typeface="Gabriola" panose="04040605051002020D02" pitchFamily="82" charset="0"/>
              </a:rPr>
              <a:t>' ї, </a:t>
            </a:r>
            <a:r>
              <a:rPr lang="ru-RU" dirty="0" err="1">
                <a:latin typeface="Gabriola" panose="04040605051002020D02" pitchFamily="82" charset="0"/>
              </a:rPr>
              <a:t>вже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юні</a:t>
            </a:r>
            <a:r>
              <a:rPr lang="ru-RU" dirty="0">
                <a:latin typeface="Gabriola" panose="04040605051002020D02" pitchFamily="82" charset="0"/>
              </a:rPr>
              <a:t> роки почав </a:t>
            </a:r>
            <a:r>
              <a:rPr lang="ru-RU" dirty="0" err="1">
                <a:latin typeface="Gabriola" panose="04040605051002020D02" pitchFamily="82" charset="0"/>
              </a:rPr>
              <a:t>заробляти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гроші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виконуючи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найрізноманітніші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види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latin typeface="Gabriola" panose="04040605051002020D02" pitchFamily="82" charset="0"/>
              </a:rPr>
              <a:t>робіт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>
                <a:latin typeface="Gabriola" panose="04040605051002020D02" pitchFamily="82" charset="0"/>
              </a:rPr>
              <a:t>В 1927 </a:t>
            </a:r>
            <a:r>
              <a:rPr lang="ru-RU" dirty="0" err="1">
                <a:latin typeface="Gabriola" panose="04040605051002020D02" pitchFamily="82" charset="0"/>
              </a:rPr>
              <a:t>році</a:t>
            </a:r>
            <a:r>
              <a:rPr lang="ru-RU" dirty="0">
                <a:latin typeface="Gabriola" panose="04040605051002020D02" pitchFamily="82" charset="0"/>
              </a:rPr>
              <a:t> разом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дружиною </a:t>
            </a:r>
            <a:r>
              <a:rPr lang="ru-RU" dirty="0" err="1">
                <a:latin typeface="Gabriola" panose="04040605051002020D02" pitchFamily="82" charset="0"/>
              </a:rPr>
              <a:t>Еліс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Маріот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розпочав</a:t>
            </a:r>
            <a:r>
              <a:rPr lang="ru-RU" dirty="0">
                <a:latin typeface="Gabriola" panose="04040605051002020D02" pitchFamily="82" charset="0"/>
              </a:rPr>
              <a:t> продаж пива в </a:t>
            </a:r>
            <a:r>
              <a:rPr lang="ru-RU" dirty="0" err="1">
                <a:latin typeface="Gabriola" panose="04040605051002020D02" pitchFamily="82" charset="0"/>
              </a:rPr>
              <a:t>кіоску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A&amp;W Root Beer, </a:t>
            </a:r>
            <a:r>
              <a:rPr lang="ru-RU" dirty="0" err="1">
                <a:latin typeface="Gabriola" panose="04040605051002020D02" pitchFamily="82" charset="0"/>
              </a:rPr>
              <a:t>збудованому</a:t>
            </a:r>
            <a:r>
              <a:rPr lang="ru-RU" dirty="0">
                <a:latin typeface="Gabriola" panose="04040605051002020D02" pitchFamily="82" charset="0"/>
              </a:rPr>
              <a:t> ним </a:t>
            </a:r>
            <a:r>
              <a:rPr lang="ru-RU" dirty="0" err="1">
                <a:latin typeface="Gabriola" panose="04040605051002020D02" pitchFamily="82" charset="0"/>
              </a:rPr>
              <a:t>власноруч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Вашингтоні</a:t>
            </a:r>
            <a:r>
              <a:rPr lang="ru-RU" dirty="0">
                <a:latin typeface="Gabriola" panose="04040605051002020D02" pitchFamily="82" charset="0"/>
              </a:rPr>
              <a:t>. В </a:t>
            </a:r>
            <a:r>
              <a:rPr lang="ru-RU" dirty="0" err="1">
                <a:latin typeface="Gabriola" panose="04040605051002020D02" pitchFamily="82" charset="0"/>
              </a:rPr>
              <a:t>зимову</a:t>
            </a:r>
            <a:r>
              <a:rPr lang="ru-RU" dirty="0">
                <a:latin typeface="Gabriola" panose="04040605051002020D02" pitchFamily="82" charset="0"/>
              </a:rPr>
              <a:t> пору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додав до </a:t>
            </a:r>
            <a:r>
              <a:rPr lang="ru-RU" dirty="0" err="1">
                <a:latin typeface="Gabriola" panose="04040605051002020D02" pitchFamily="82" charset="0"/>
              </a:rPr>
              <a:t>асортименту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гарячі</a:t>
            </a:r>
            <a:r>
              <a:rPr lang="ru-RU" dirty="0">
                <a:latin typeface="Gabriola" panose="04040605051002020D02" pitchFamily="82" charset="0"/>
              </a:rPr>
              <a:t> страви і </a:t>
            </a:r>
            <a:r>
              <a:rPr lang="ru-RU" dirty="0" err="1">
                <a:latin typeface="Gabriola" panose="04040605051002020D02" pitchFamily="82" charset="0"/>
              </a:rPr>
              <a:t>змінив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назву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en-US" dirty="0">
                <a:latin typeface="Gabriola" panose="04040605051002020D02" pitchFamily="82" charset="0"/>
              </a:rPr>
              <a:t>Hot </a:t>
            </a:r>
            <a:r>
              <a:rPr lang="en-US" dirty="0" smtClean="0">
                <a:latin typeface="Gabriola" panose="04040605051002020D02" pitchFamily="82" charset="0"/>
              </a:rPr>
              <a:t>Shoppe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Ідея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спрацювала</a:t>
            </a:r>
            <a:r>
              <a:rPr lang="ru-RU" dirty="0">
                <a:latin typeface="Gabriola" panose="04040605051002020D02" pitchFamily="82" charset="0"/>
              </a:rPr>
              <a:t>, і до </a:t>
            </a:r>
            <a:r>
              <a:rPr lang="ru-RU" dirty="0" smtClean="0">
                <a:latin typeface="Gabriola" panose="04040605051002020D02" pitchFamily="82" charset="0"/>
              </a:rPr>
              <a:t>30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Маріот</a:t>
            </a:r>
            <a:r>
              <a:rPr lang="ru-RU" dirty="0">
                <a:latin typeface="Gabriola" panose="04040605051002020D02" pitchFamily="82" charset="0"/>
              </a:rPr>
              <a:t> став </a:t>
            </a:r>
            <a:r>
              <a:rPr lang="ru-RU" dirty="0" err="1">
                <a:latin typeface="Gabriola" panose="04040605051002020D02" pitchFamily="82" charset="0"/>
              </a:rPr>
              <a:t>мільйонером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вперше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запропонував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годувати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пасажирів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час </a:t>
            </a:r>
            <a:r>
              <a:rPr lang="ru-RU" dirty="0" err="1">
                <a:latin typeface="Gabriola" panose="04040605051002020D02" pitchFamily="82" charset="0"/>
              </a:rPr>
              <a:t>перельоту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Ця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ідея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реалізована</a:t>
            </a:r>
            <a:r>
              <a:rPr lang="ru-RU" dirty="0">
                <a:latin typeface="Gabriola" panose="04040605051002020D02" pitchFamily="82" charset="0"/>
              </a:rPr>
              <a:t> ним в 1937 р. </a:t>
            </a:r>
            <a:r>
              <a:rPr lang="ru-RU" dirty="0" err="1">
                <a:latin typeface="Gabriola" panose="04040605051002020D02" pitchFamily="82" charset="0"/>
              </a:rPr>
              <a:t>спільно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вашингтонською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компанією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Hoover Airfield. </a:t>
            </a:r>
            <a:r>
              <a:rPr lang="ru-RU" dirty="0">
                <a:latin typeface="Gabriola" panose="04040605051002020D02" pitchFamily="82" charset="0"/>
              </a:rPr>
              <a:t>А через два роки </a:t>
            </a:r>
            <a:r>
              <a:rPr lang="ru-RU" dirty="0" err="1">
                <a:latin typeface="Gabriola" panose="04040605051002020D02" pitchFamily="82" charset="0"/>
              </a:rPr>
              <a:t>після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цього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вийшов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ринок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продуктів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харчування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запропонувавши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послуги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даній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галузі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урядовим</a:t>
            </a:r>
            <a:r>
              <a:rPr lang="ru-RU" dirty="0">
                <a:latin typeface="Gabriola" panose="04040605051002020D02" pitchFamily="82" charset="0"/>
              </a:rPr>
              <a:t> закладам, </a:t>
            </a:r>
            <a:r>
              <a:rPr lang="ru-RU" dirty="0" err="1">
                <a:latin typeface="Gabriola" panose="04040605051002020D02" pitchFamily="82" charset="0"/>
              </a:rPr>
              <a:t>шкільним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кафетеріям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лікарням</a:t>
            </a:r>
            <a:r>
              <a:rPr lang="ru-RU" dirty="0">
                <a:latin typeface="Gabriola" panose="04040605051002020D02" pitchFamily="82" charset="0"/>
              </a:rPr>
              <a:t>. 1957 року </a:t>
            </a:r>
            <a:r>
              <a:rPr lang="ru-RU" dirty="0" err="1">
                <a:latin typeface="Gabriola" panose="04040605051002020D02" pitchFamily="82" charset="0"/>
              </a:rPr>
              <a:t>Маріот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відкрив</a:t>
            </a:r>
            <a:r>
              <a:rPr lang="ru-RU" dirty="0">
                <a:latin typeface="Gabriola" panose="04040605051002020D02" pitchFamily="82" charset="0"/>
              </a:rPr>
              <a:t> перший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>
                <a:latin typeface="Gabriola" panose="04040605051002020D02" pitchFamily="82" charset="0"/>
              </a:rPr>
              <a:t>Marriott. </a:t>
            </a:r>
            <a:r>
              <a:rPr lang="ru-RU" dirty="0" err="1">
                <a:latin typeface="Gabriola" panose="04040605051002020D02" pitchFamily="82" charset="0"/>
              </a:rPr>
              <a:t>Завдяки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успіху</a:t>
            </a:r>
            <a:r>
              <a:rPr lang="ru-RU" dirty="0">
                <a:latin typeface="Gabriola" panose="04040605051002020D02" pitchFamily="82" charset="0"/>
              </a:rPr>
              <a:t> і позитивному </a:t>
            </a:r>
            <a:r>
              <a:rPr lang="ru-RU" dirty="0" err="1">
                <a:latin typeface="Gabriola" panose="04040605051002020D02" pitchFamily="82" charset="0"/>
              </a:rPr>
              <a:t>іміджу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Маріот</a:t>
            </a:r>
            <a:r>
              <a:rPr lang="ru-RU" dirty="0">
                <a:latin typeface="Gabriola" panose="04040605051002020D02" pitchFamily="82" charset="0"/>
              </a:rPr>
              <a:t> у 1967 р. </a:t>
            </a:r>
            <a:r>
              <a:rPr lang="ru-RU" dirty="0" err="1">
                <a:latin typeface="Gabriola" panose="04040605051002020D02" pitchFamily="82" charset="0"/>
              </a:rPr>
              <a:t>назва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її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змінена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en-US" dirty="0">
                <a:latin typeface="Gabriola" panose="04040605051002020D02" pitchFamily="82" charset="0"/>
              </a:rPr>
              <a:t>Marriott Corporation.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32" y="2477938"/>
            <a:ext cx="3687792" cy="36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245" y="2424023"/>
            <a:ext cx="10636370" cy="376974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Маріоти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розвивали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родинний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</a:t>
            </a:r>
            <a:r>
              <a:rPr lang="ru-RU" dirty="0">
                <a:latin typeface="Gabriola" panose="04040605051002020D02" pitchFamily="82" charset="0"/>
              </a:rPr>
              <a:t> - </a:t>
            </a:r>
            <a:r>
              <a:rPr lang="ru-RU" dirty="0" err="1">
                <a:latin typeface="Gabriola" panose="04040605051002020D02" pitchFamily="82" charset="0"/>
              </a:rPr>
              <a:t>ресторани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банкетне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організацію</a:t>
            </a:r>
            <a:r>
              <a:rPr lang="ru-RU" dirty="0">
                <a:latin typeface="Gabriola" panose="04040605051002020D02" pitchFamily="82" charset="0"/>
              </a:rPr>
              <a:t> бортового </a:t>
            </a:r>
            <a:r>
              <a:rPr lang="ru-RU" dirty="0" err="1">
                <a:latin typeface="Gabriola" panose="04040605051002020D02" pitchFamily="82" charset="0"/>
              </a:rPr>
              <a:t>харчування</a:t>
            </a:r>
            <a:r>
              <a:rPr lang="ru-RU" dirty="0">
                <a:latin typeface="Gabriola" panose="04040605051002020D02" pitchFamily="82" charset="0"/>
              </a:rPr>
              <a:t>. У 1981 р.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відкритий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сотий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назвою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 smtClean="0">
                <a:latin typeface="Gabriola" panose="04040605051002020D02" pitchFamily="82" charset="0"/>
              </a:rPr>
              <a:t>Marriott"</a:t>
            </a:r>
            <a:r>
              <a:rPr lang="ru-RU" dirty="0" smtClean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Усередині</a:t>
            </a:r>
            <a:r>
              <a:rPr lang="ru-RU" dirty="0">
                <a:latin typeface="Gabriola" panose="04040605051002020D02" pitchFamily="82" charset="0"/>
              </a:rPr>
              <a:t> 80-х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ХХ ст. </a:t>
            </a:r>
            <a:r>
              <a:rPr lang="ru-RU" dirty="0" err="1">
                <a:latin typeface="Gabriola" panose="04040605051002020D02" pitchFamily="82" charset="0"/>
              </a:rPr>
              <a:t>компанія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витрачала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будівництво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щорічно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понад</a:t>
            </a:r>
            <a:r>
              <a:rPr lang="ru-RU" dirty="0">
                <a:latin typeface="Gabriola" panose="04040605051002020D02" pitchFamily="82" charset="0"/>
              </a:rPr>
              <a:t> $1 млрд., до 1989 р. вона </a:t>
            </a:r>
            <a:r>
              <a:rPr lang="ru-RU" dirty="0" err="1">
                <a:latin typeface="Gabriola" panose="04040605051002020D02" pitchFamily="82" charset="0"/>
              </a:rPr>
              <a:t>відкривала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щотижня</a:t>
            </a:r>
            <a:r>
              <a:rPr lang="ru-RU" dirty="0">
                <a:latin typeface="Gabriola" panose="04040605051002020D02" pitchFamily="82" charset="0"/>
              </a:rPr>
              <a:t>, і вони </a:t>
            </a:r>
            <a:r>
              <a:rPr lang="ru-RU" dirty="0" err="1">
                <a:latin typeface="Gabriola" panose="04040605051002020D02" pitchFamily="82" charset="0"/>
              </a:rPr>
              <a:t>відразу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заповнювалися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тарифи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проживання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зростали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ціни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акції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Marriott" </a:t>
            </a:r>
            <a:r>
              <a:rPr lang="ru-RU" dirty="0" err="1">
                <a:latin typeface="Gabriola" panose="04040605051002020D02" pitchFamily="82" charset="0"/>
              </a:rPr>
              <a:t>стрімко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збільшувалися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Впродовж</a:t>
            </a:r>
            <a:r>
              <a:rPr lang="ru-RU" dirty="0">
                <a:latin typeface="Gabriola" panose="04040605051002020D02" pitchFamily="82" charset="0"/>
              </a:rPr>
              <a:t> 1980-х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 доходи й </a:t>
            </a:r>
            <a:r>
              <a:rPr lang="ru-RU" dirty="0" err="1">
                <a:latin typeface="Gabriola" panose="04040605051002020D02" pitchFamily="82" charset="0"/>
              </a:rPr>
              <a:t>активи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щорічно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зростали</a:t>
            </a:r>
            <a:r>
              <a:rPr lang="ru-RU" dirty="0">
                <a:latin typeface="Gabriola" panose="04040605051002020D02" pitchFamily="82" charset="0"/>
              </a:rPr>
              <a:t> на 20 %.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 довелось </a:t>
            </a:r>
            <a:r>
              <a:rPr lang="ru-RU" dirty="0" err="1">
                <a:latin typeface="Gabriola" panose="04040605051002020D02" pitchFamily="82" charset="0"/>
              </a:rPr>
              <a:t>пережити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скрутні</a:t>
            </a:r>
            <a:r>
              <a:rPr lang="ru-RU" dirty="0">
                <a:latin typeface="Gabriola" panose="04040605051002020D02" pitchFamily="82" charset="0"/>
              </a:rPr>
              <a:t> й </a:t>
            </a:r>
            <a:r>
              <a:rPr lang="ru-RU" dirty="0" err="1">
                <a:latin typeface="Gabriola" panose="04040605051002020D02" pitchFamily="82" charset="0"/>
              </a:rPr>
              <a:t>критичні</a:t>
            </a:r>
            <a:r>
              <a:rPr lang="ru-RU" dirty="0">
                <a:latin typeface="Gabriola" panose="04040605051002020D02" pitchFamily="82" charset="0"/>
              </a:rPr>
              <a:t> 90-ті роки ХХ ст. Катастрофа ринку </a:t>
            </a:r>
            <a:r>
              <a:rPr lang="ru-RU" dirty="0" err="1">
                <a:latin typeface="Gabriola" panose="04040605051002020D02" pitchFamily="82" charset="0"/>
              </a:rPr>
              <a:t>нерухомості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підкинула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можливості</a:t>
            </a:r>
            <a:r>
              <a:rPr lang="ru-RU" dirty="0">
                <a:latin typeface="Gabriola" panose="04040605051002020D02" pitchFamily="82" charset="0"/>
              </a:rPr>
              <a:t> для росту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Багато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конкурентів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виявилися</a:t>
            </a:r>
            <a:r>
              <a:rPr lang="ru-RU" dirty="0">
                <a:latin typeface="Gabriola" panose="04040605051002020D02" pitchFamily="82" charset="0"/>
              </a:rPr>
              <a:t> в руках </a:t>
            </a:r>
            <a:r>
              <a:rPr lang="ru-RU" dirty="0" err="1">
                <a:latin typeface="Gabriola" panose="04040605051002020D02" pitchFamily="82" charset="0"/>
              </a:rPr>
              <a:t>банків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кредиторів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й </a:t>
            </a:r>
            <a:r>
              <a:rPr lang="ru-RU" dirty="0" err="1">
                <a:latin typeface="Gabriola" panose="04040605051002020D02" pitchFamily="82" charset="0"/>
              </a:rPr>
              <a:t>уяви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мали</a:t>
            </a:r>
            <a:r>
              <a:rPr lang="ru-RU" dirty="0">
                <a:latin typeface="Gabriola" panose="04040605051002020D02" pitchFamily="82" charset="0"/>
              </a:rPr>
              <a:t> про </a:t>
            </a:r>
            <a:r>
              <a:rPr lang="ru-RU" dirty="0" err="1">
                <a:latin typeface="Gabriola" panose="04040605051002020D02" pitchFamily="82" charset="0"/>
              </a:rPr>
              <a:t>готельний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</a:t>
            </a:r>
            <a:r>
              <a:rPr lang="ru-RU" dirty="0">
                <a:latin typeface="Gabriola" panose="04040605051002020D02" pitchFamily="82" charset="0"/>
              </a:rPr>
              <a:t> і не </a:t>
            </a:r>
            <a:r>
              <a:rPr lang="ru-RU" dirty="0" err="1">
                <a:latin typeface="Gabriola" panose="04040605051002020D02" pitchFamily="82" charset="0"/>
              </a:rPr>
              <a:t>хотіли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навчатися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en-US" dirty="0">
                <a:latin typeface="Gabriola" panose="04040605051002020D02" pitchFamily="82" charset="0"/>
              </a:rPr>
              <a:t>Marriott </a:t>
            </a:r>
            <a:r>
              <a:rPr lang="ru-RU" dirty="0" err="1">
                <a:latin typeface="Gabriola" panose="04040605051002020D02" pitchFamily="82" charset="0"/>
              </a:rPr>
              <a:t>збирав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контракти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управління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Починаючи</a:t>
            </a:r>
            <a:r>
              <a:rPr lang="ru-RU" dirty="0">
                <a:latin typeface="Gabriola" panose="04040605051002020D02" pitchFamily="82" charset="0"/>
              </a:rPr>
              <a:t> з 1994 р., </a:t>
            </a:r>
            <a:r>
              <a:rPr lang="ru-RU" dirty="0" err="1">
                <a:latin typeface="Gabriola" panose="04040605051002020D02" pitchFamily="82" charset="0"/>
              </a:rPr>
              <a:t>компанія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знову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прогресує</a:t>
            </a:r>
            <a:r>
              <a:rPr lang="ru-RU" dirty="0">
                <a:latin typeface="Gabriola" panose="04040605051002020D02" pitchFamily="82" charset="0"/>
              </a:rPr>
              <a:t>. За </a:t>
            </a:r>
            <a:r>
              <a:rPr lang="ru-RU" dirty="0" err="1">
                <a:latin typeface="Gabriola" panose="04040605051002020D02" pitchFamily="82" charset="0"/>
              </a:rPr>
              <a:t>п'ять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років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із</a:t>
            </a:r>
            <a:r>
              <a:rPr lang="ru-RU" dirty="0">
                <a:latin typeface="Gabriola" panose="04040605051002020D02" pitchFamily="82" charset="0"/>
              </a:rPr>
              <a:t> 1995 по 2000 </a:t>
            </a:r>
            <a:r>
              <a:rPr lang="ru-RU" dirty="0" err="1">
                <a:latin typeface="Gabriola" panose="04040605051002020D02" pitchFamily="82" charset="0"/>
              </a:rPr>
              <a:t>рр</a:t>
            </a:r>
            <a:r>
              <a:rPr lang="ru-RU" dirty="0">
                <a:latin typeface="Gabriola" panose="04040605051002020D02" pitchFamily="82" charset="0"/>
              </a:rPr>
              <a:t>., </a:t>
            </a:r>
            <a:r>
              <a:rPr lang="ru-RU" dirty="0" err="1">
                <a:latin typeface="Gabriola" panose="04040605051002020D02" pitchFamily="82" charset="0"/>
              </a:rPr>
              <a:t>кількість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збільшилася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вдвічі</a:t>
            </a:r>
            <a:r>
              <a:rPr lang="ru-RU" dirty="0">
                <a:latin typeface="Gabriola" panose="04040605051002020D02" pitchFamily="82" charset="0"/>
              </a:rPr>
              <a:t> - з 1000 до 2000. </a:t>
            </a:r>
          </a:p>
        </p:txBody>
      </p:sp>
    </p:spTree>
    <p:extLst>
      <p:ext uri="{BB962C8B-B14F-4D97-AF65-F5344CB8AC3E}">
        <p14:creationId xmlns:p14="http://schemas.microsoft.com/office/powerpoint/2010/main" val="351039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Кемонс</a:t>
            </a:r>
            <a:r>
              <a:rPr lang="ru-RU" sz="54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ru-RU" sz="54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Вілсон</a:t>
            </a:r>
            <a:r>
              <a:rPr lang="ru-RU" sz="54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98" y="2432649"/>
            <a:ext cx="7556740" cy="383012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Б</a:t>
            </a:r>
            <a:r>
              <a:rPr lang="ru-RU" dirty="0" err="1" smtClean="0">
                <a:latin typeface="Gabriola" panose="04040605051002020D02" pitchFamily="82" charset="0"/>
              </a:rPr>
              <a:t>ув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для </a:t>
            </a:r>
            <a:r>
              <a:rPr lang="ru-RU" dirty="0" err="1">
                <a:latin typeface="Gabriola" panose="04040605051002020D02" pitchFamily="82" charset="0"/>
              </a:rPr>
              <a:t>готельної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індустрії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тим</a:t>
            </a:r>
            <a:r>
              <a:rPr lang="ru-RU" dirty="0">
                <a:latin typeface="Gabriola" panose="04040605051002020D02" pitchFamily="82" charset="0"/>
              </a:rPr>
              <a:t>, ким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ресторанної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індустрії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засновник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імперії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en-US" dirty="0" smtClean="0">
                <a:latin typeface="Gabriola" panose="04040605051002020D02" pitchFamily="82" charset="0"/>
              </a:rPr>
              <a:t>McDonald </a:t>
            </a:r>
            <a:r>
              <a:rPr lang="en-US" dirty="0">
                <a:latin typeface="Gabriola" panose="04040605051002020D02" pitchFamily="82" charset="0"/>
              </a:rPr>
              <a:t>S" </a:t>
            </a:r>
            <a:r>
              <a:rPr lang="ru-RU" dirty="0">
                <a:latin typeface="Gabriola" panose="04040605051002020D02" pitchFamily="82" charset="0"/>
              </a:rPr>
              <a:t>Рей </a:t>
            </a:r>
            <a:r>
              <a:rPr lang="ru-RU" dirty="0" err="1">
                <a:latin typeface="Gabriola" panose="04040605051002020D02" pitchFamily="82" charset="0"/>
              </a:rPr>
              <a:t>Крок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Влітку</a:t>
            </a:r>
            <a:r>
              <a:rPr lang="ru-RU" dirty="0">
                <a:latin typeface="Gabriola" panose="04040605051002020D02" pitchFamily="82" charset="0"/>
              </a:rPr>
              <a:t> 1951 </a:t>
            </a:r>
            <a:r>
              <a:rPr lang="en-US" dirty="0">
                <a:latin typeface="Gabriola" panose="04040605051002020D02" pitchFamily="82" charset="0"/>
              </a:rPr>
              <a:t>p., </a:t>
            </a:r>
            <a:r>
              <a:rPr lang="ru-RU" dirty="0" err="1">
                <a:latin typeface="Gabriola" panose="04040605051002020D02" pitchFamily="82" charset="0"/>
              </a:rPr>
              <a:t>перебуваючи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сім'єю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відпочинку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latin typeface="Gabriola" panose="04040605051002020D02" pitchFamily="82" charset="0"/>
              </a:rPr>
              <a:t>Вілсон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змушений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заплатити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великі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гроші</a:t>
            </a:r>
            <a:r>
              <a:rPr lang="ru-RU" dirty="0">
                <a:latin typeface="Gabriola" panose="04040605051002020D02" pitchFamily="82" charset="0"/>
              </a:rPr>
              <a:t> за погано </a:t>
            </a:r>
            <a:r>
              <a:rPr lang="ru-RU" dirty="0" err="1">
                <a:latin typeface="Gabriola" panose="04040605051002020D02" pitchFamily="82" charset="0"/>
              </a:rPr>
              <a:t>облаштований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незатишний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тісний</a:t>
            </a:r>
            <a:r>
              <a:rPr lang="ru-RU" dirty="0">
                <a:latin typeface="Gabriola" panose="04040605051002020D02" pitchFamily="82" charset="0"/>
              </a:rPr>
              <a:t> номер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тут </a:t>
            </a:r>
            <a:r>
              <a:rPr lang="ru-RU" dirty="0" err="1">
                <a:latin typeface="Gabriola" panose="04040605051002020D02" pitchFamily="82" charset="0"/>
              </a:rPr>
              <a:t>він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прийшов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несподіваного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відкриття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</a:t>
            </a:r>
            <a:r>
              <a:rPr lang="ru-RU" dirty="0">
                <a:latin typeface="Gabriola" panose="04040605051002020D02" pitchFamily="82" charset="0"/>
              </a:rPr>
              <a:t> є </a:t>
            </a:r>
            <a:r>
              <a:rPr lang="ru-RU" dirty="0" err="1">
                <a:latin typeface="Gabriola" panose="04040605051002020D02" pitchFamily="82" charset="0"/>
              </a:rPr>
              <a:t>найнерозвиненішим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елементом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сфери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й стало </a:t>
            </a:r>
            <a:r>
              <a:rPr lang="ru-RU" dirty="0" err="1">
                <a:latin typeface="Gabriola" panose="04040605051002020D02" pitchFamily="82" charset="0"/>
              </a:rPr>
              <a:t>поштовхом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створення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мотелів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Holiday Inns",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став </a:t>
            </a:r>
            <a:r>
              <a:rPr lang="ru-RU" dirty="0" err="1">
                <a:latin typeface="Gabriola" panose="04040605051002020D02" pitchFamily="82" charset="0"/>
              </a:rPr>
              <a:t>найбільшим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найпопулярнішим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ланцюгом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світі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Підприємства</a:t>
            </a:r>
            <a:r>
              <a:rPr lang="ru-RU" dirty="0">
                <a:latin typeface="Gabriola" panose="04040605051002020D02" pitchFamily="82" charset="0"/>
              </a:rPr>
              <a:t> "</a:t>
            </a:r>
            <a:r>
              <a:rPr lang="en-US" dirty="0">
                <a:latin typeface="Gabriola" panose="04040605051002020D02" pitchFamily="82" charset="0"/>
              </a:rPr>
              <a:t>Holiday Inns" </a:t>
            </a:r>
            <a:r>
              <a:rPr lang="ru-RU" dirty="0" err="1">
                <a:latin typeface="Gabriola" panose="04040605051002020D02" pitchFamily="82" charset="0"/>
              </a:rPr>
              <a:t>орієнтуються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сімейне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повне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харчування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безкоштовне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обслуговування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дітей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187" y="2467154"/>
            <a:ext cx="2507411" cy="37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894" y="2406770"/>
            <a:ext cx="10481095" cy="373523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abriola" panose="04040605051002020D02" pitchFamily="82" charset="0"/>
              </a:rPr>
              <a:t>Для </a:t>
            </a:r>
            <a:r>
              <a:rPr lang="ru-RU" sz="3200" dirty="0" err="1">
                <a:latin typeface="Gabriola" panose="04040605051002020D02" pitchFamily="82" charset="0"/>
              </a:rPr>
              <a:t>туристів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класифікація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означає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більшу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прозорість</a:t>
            </a:r>
            <a:r>
              <a:rPr lang="ru-RU" sz="3200" dirty="0">
                <a:latin typeface="Gabriola" panose="04040605051002020D02" pitchFamily="82" charset="0"/>
              </a:rPr>
              <a:t>, </a:t>
            </a:r>
            <a:r>
              <a:rPr lang="ru-RU" sz="3200" dirty="0" err="1">
                <a:latin typeface="Gabriola" panose="04040605051002020D02" pitchFamily="82" charset="0"/>
              </a:rPr>
              <a:t>інформованість</a:t>
            </a:r>
            <a:r>
              <a:rPr lang="ru-RU" sz="3200" dirty="0">
                <a:latin typeface="Gabriola" panose="04040605051002020D02" pitchFamily="82" charset="0"/>
              </a:rPr>
              <a:t> і </a:t>
            </a:r>
            <a:r>
              <a:rPr lang="ru-RU" sz="3200" dirty="0" err="1">
                <a:latin typeface="Gabriola" panose="04040605051002020D02" pitchFamily="82" charset="0"/>
              </a:rPr>
              <a:t>більшу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узгодженість</a:t>
            </a:r>
            <a:r>
              <a:rPr lang="ru-RU" sz="3200" dirty="0">
                <a:latin typeface="Gabriola" panose="04040605051002020D02" pitchFamily="82" charset="0"/>
              </a:rPr>
              <a:t> в </a:t>
            </a:r>
            <a:r>
              <a:rPr lang="ru-RU" sz="3200" dirty="0" err="1">
                <a:latin typeface="Gabriola" panose="04040605051002020D02" pitchFamily="82" charset="0"/>
              </a:rPr>
              <a:t>оцінці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підприємств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готельного</a:t>
            </a:r>
            <a:r>
              <a:rPr lang="ru-RU" sz="3200" dirty="0">
                <a:latin typeface="Gabriola" panose="04040605051002020D02" pitchFamily="82" charset="0"/>
              </a:rPr>
              <a:t> </a:t>
            </a:r>
            <a:r>
              <a:rPr lang="ru-RU" sz="3200" dirty="0" err="1">
                <a:latin typeface="Gabriola" panose="04040605051002020D02" pitchFamily="82" charset="0"/>
              </a:rPr>
              <a:t>господарства</a:t>
            </a:r>
            <a:r>
              <a:rPr lang="ru-RU" sz="3200" dirty="0">
                <a:latin typeface="Gabriola" panose="04040605051002020D02" pitchFamily="82" charset="0"/>
              </a:rPr>
              <a:t>, а </a:t>
            </a:r>
            <a:r>
              <a:rPr lang="ru-RU" sz="3200" dirty="0" err="1">
                <a:latin typeface="Gabriola" panose="04040605051002020D02" pitchFamily="82" charset="0"/>
              </a:rPr>
              <a:t>саме</a:t>
            </a:r>
            <a:r>
              <a:rPr lang="ru-RU" sz="3200" dirty="0">
                <a:latin typeface="Gabriola" panose="04040605051002020D02" pitchFamily="82" charset="0"/>
              </a:rPr>
              <a:t>: </a:t>
            </a:r>
            <a:endParaRPr lang="en-US" sz="32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- </a:t>
            </a:r>
            <a:r>
              <a:rPr lang="ru-RU" sz="2400" dirty="0" err="1">
                <a:latin typeface="Gabriola" panose="04040605051002020D02" pitchFamily="82" charset="0"/>
              </a:rPr>
              <a:t>категорія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готелю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допомагає</a:t>
            </a:r>
            <a:r>
              <a:rPr lang="ru-RU" sz="2400" dirty="0">
                <a:latin typeface="Gabriola" panose="04040605051002020D02" pitchFamily="82" charset="0"/>
              </a:rPr>
              <a:t> туристу </a:t>
            </a:r>
            <a:r>
              <a:rPr lang="ru-RU" sz="2400" dirty="0" err="1">
                <a:latin typeface="Gabriola" panose="04040605051002020D02" pitchFamily="82" charset="0"/>
              </a:rPr>
              <a:t>чітко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співвіднести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якість</a:t>
            </a:r>
            <a:r>
              <a:rPr lang="ru-RU" sz="2400" dirty="0">
                <a:latin typeface="Gabriola" panose="04040605051002020D02" pitchFamily="82" charset="0"/>
              </a:rPr>
              <a:t> та </a:t>
            </a:r>
            <a:r>
              <a:rPr lang="ru-RU" sz="2400" dirty="0" err="1">
                <a:latin typeface="Gabriola" panose="04040605051002020D02" pitchFamily="82" charset="0"/>
              </a:rPr>
              <a:t>кількість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послуг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що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надаються</a:t>
            </a:r>
            <a:r>
              <a:rPr lang="ru-RU" sz="2400" dirty="0">
                <a:latin typeface="Gabriola" panose="04040605051002020D02" pitchFamily="82" charset="0"/>
              </a:rPr>
              <a:t> , з </a:t>
            </a:r>
            <a:r>
              <a:rPr lang="ru-RU" sz="2400" dirty="0" err="1">
                <a:latin typeface="Gabriola" panose="04040605051002020D02" pitchFamily="82" charset="0"/>
              </a:rPr>
              <a:t>їхньою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ціною</a:t>
            </a:r>
            <a:r>
              <a:rPr lang="ru-RU" sz="2400" dirty="0">
                <a:latin typeface="Gabriola" panose="04040605051002020D02" pitchFamily="82" charset="0"/>
              </a:rPr>
              <a:t> в </a:t>
            </a:r>
            <a:r>
              <a:rPr lang="ru-RU" sz="2400" dirty="0" err="1">
                <a:latin typeface="Gabriola" panose="04040605051002020D02" pitchFamily="82" charset="0"/>
              </a:rPr>
              <a:t>незнайомих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туристичних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об'єктах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країнах</a:t>
            </a:r>
            <a:r>
              <a:rPr lang="ru-RU" sz="2400" dirty="0">
                <a:latin typeface="Gabriola" panose="04040605051002020D02" pitchFamily="82" charset="0"/>
              </a:rPr>
              <a:t>; </a:t>
            </a:r>
            <a:endParaRPr lang="en-US" sz="24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Gabriola" panose="04040605051002020D02" pitchFamily="82" charset="0"/>
              </a:rPr>
              <a:t>- </a:t>
            </a:r>
            <a:r>
              <a:rPr lang="ru-RU" sz="2400" dirty="0">
                <a:latin typeface="Gabriola" panose="04040605051002020D02" pitchFamily="82" charset="0"/>
              </a:rPr>
              <a:t>на </a:t>
            </a:r>
            <a:r>
              <a:rPr lang="ru-RU" sz="2400" dirty="0" err="1">
                <a:latin typeface="Gabriola" panose="04040605051002020D02" pitchFamily="82" charset="0"/>
              </a:rPr>
              <a:t>національному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рівні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категорія</a:t>
            </a:r>
            <a:r>
              <a:rPr lang="ru-RU" sz="2400" dirty="0">
                <a:latin typeface="Gabriola" panose="04040605051002020D02" pitchFamily="82" charset="0"/>
              </a:rPr>
              <a:t> служить </a:t>
            </a:r>
            <a:r>
              <a:rPr lang="ru-RU" sz="2400" dirty="0" err="1">
                <a:latin typeface="Gabriola" panose="04040605051002020D02" pitchFamily="82" charset="0"/>
              </a:rPr>
              <a:t>тим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критерієм</a:t>
            </a:r>
            <a:r>
              <a:rPr lang="ru-RU" sz="2400" dirty="0">
                <a:latin typeface="Gabriola" panose="04040605051002020D02" pitchFamily="82" charset="0"/>
              </a:rPr>
              <a:t>, на </a:t>
            </a:r>
            <a:r>
              <a:rPr lang="ru-RU" sz="2400" dirty="0" err="1">
                <a:latin typeface="Gabriola" panose="04040605051002020D02" pitchFamily="82" charset="0"/>
              </a:rPr>
              <a:t>основі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якого</a:t>
            </a:r>
            <a:r>
              <a:rPr lang="ru-RU" sz="2400" dirty="0">
                <a:latin typeface="Gabriola" panose="04040605051002020D02" pitchFamily="82" charset="0"/>
              </a:rPr>
              <a:t> держава </a:t>
            </a:r>
            <a:r>
              <a:rPr lang="ru-RU" sz="2400" dirty="0" err="1">
                <a:latin typeface="Gabriola" panose="04040605051002020D02" pitchFamily="82" charset="0"/>
              </a:rPr>
              <a:t>встановлює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розмір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податків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регулює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рівень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цін</a:t>
            </a:r>
            <a:r>
              <a:rPr lang="ru-RU" sz="2400" dirty="0">
                <a:latin typeface="Gabriola" panose="04040605051002020D02" pitchFamily="82" charset="0"/>
              </a:rPr>
              <a:t> і </a:t>
            </a:r>
            <a:r>
              <a:rPr lang="ru-RU" sz="2400" dirty="0" err="1">
                <a:latin typeface="Gabriola" panose="04040605051002020D02" pitchFamily="82" charset="0"/>
              </a:rPr>
              <a:t>визначає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міру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підтримки</a:t>
            </a:r>
            <a:r>
              <a:rPr lang="ru-RU" sz="2400" dirty="0">
                <a:latin typeface="Gabriola" panose="04040605051002020D02" pitchFamily="82" charset="0"/>
              </a:rPr>
              <a:t> тих </a:t>
            </a:r>
            <a:r>
              <a:rPr lang="ru-RU" sz="2400" dirty="0" err="1">
                <a:latin typeface="Gabriola" panose="04040605051002020D02" pitchFamily="82" charset="0"/>
              </a:rPr>
              <a:t>чи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інших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підприємств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готельного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господарства</a:t>
            </a:r>
            <a:r>
              <a:rPr lang="ru-RU" sz="2400" dirty="0">
                <a:latin typeface="Gabriola" panose="04040605051002020D02" pitchFamily="82" charset="0"/>
              </a:rPr>
              <a:t> шляхом </a:t>
            </a:r>
            <a:r>
              <a:rPr lang="ru-RU" sz="2400" dirty="0" err="1">
                <a:latin typeface="Gabriola" panose="04040605051002020D02" pitchFamily="82" charset="0"/>
              </a:rPr>
              <a:t>надання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>
                <a:latin typeface="Gabriola" panose="04040605051002020D02" pitchFamily="82" charset="0"/>
              </a:rPr>
              <a:t>пільг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субсидій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інвестицій</a:t>
            </a:r>
            <a:r>
              <a:rPr lang="ru-RU" sz="2400" dirty="0">
                <a:latin typeface="Gabriola" panose="04040605051002020D02" pitchFamily="82" charset="0"/>
              </a:rPr>
              <a:t>, </a:t>
            </a:r>
            <a:r>
              <a:rPr lang="ru-RU" sz="2400" dirty="0" err="1">
                <a:latin typeface="Gabriola" panose="04040605051002020D02" pitchFamily="82" charset="0"/>
              </a:rPr>
              <a:t>тощо</a:t>
            </a:r>
            <a:r>
              <a:rPr lang="ru-RU" sz="2400" dirty="0"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893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498" y="2432649"/>
            <a:ext cx="10696755" cy="3735238"/>
          </a:xfrm>
        </p:spPr>
        <p:txBody>
          <a:bodyPr>
            <a:normAutofit/>
          </a:bodyPr>
          <a:lstStyle/>
          <a:p>
            <a:r>
              <a:rPr lang="ru-RU" dirty="0">
                <a:latin typeface="Gabriola" panose="04040605051002020D02" pitchFamily="82" charset="0"/>
              </a:rPr>
              <a:t>Першу </a:t>
            </a:r>
            <a:r>
              <a:rPr lang="ru-RU" dirty="0" err="1">
                <a:latin typeface="Gabriola" panose="04040605051002020D02" pitchFamily="82" charset="0"/>
              </a:rPr>
              <a:t>спробу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зробити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єдину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світову</a:t>
            </a:r>
            <a:r>
              <a:rPr lang="ru-RU" dirty="0">
                <a:latin typeface="Gabriola" panose="04040605051002020D02" pitchFamily="82" charset="0"/>
              </a:rPr>
              <a:t> систему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намагався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здійснити</a:t>
            </a:r>
            <a:r>
              <a:rPr lang="ru-RU" dirty="0">
                <a:latin typeface="Gabriola" panose="04040605051002020D02" pitchFamily="82" charset="0"/>
              </a:rPr>
              <a:t> у 1952 </a:t>
            </a:r>
            <a:r>
              <a:rPr lang="ru-RU" dirty="0" err="1">
                <a:latin typeface="Gabriola" panose="04040605051002020D02" pitchFamily="82" charset="0"/>
              </a:rPr>
              <a:t>році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Міжнародний</a:t>
            </a:r>
            <a:r>
              <a:rPr lang="ru-RU" dirty="0">
                <a:latin typeface="Gabriola" panose="04040605051002020D02" pitchFamily="82" charset="0"/>
              </a:rPr>
              <a:t> союз </a:t>
            </a:r>
            <a:r>
              <a:rPr lang="ru-RU" dirty="0" err="1">
                <a:latin typeface="Gabriola" panose="04040605051002020D02" pitchFamily="82" charset="0"/>
              </a:rPr>
              <a:t>офіційних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туристичних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організацій</a:t>
            </a:r>
            <a:r>
              <a:rPr lang="ru-RU" dirty="0">
                <a:latin typeface="Gabriola" panose="04040605051002020D02" pitchFamily="82" charset="0"/>
              </a:rPr>
              <a:t> (МСОТО) – </a:t>
            </a:r>
            <a:r>
              <a:rPr lang="ru-RU" dirty="0" err="1">
                <a:latin typeface="Gabriola" panose="04040605051002020D02" pitchFamily="82" charset="0"/>
              </a:rPr>
              <a:t>попередник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Всесвітньої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туристичної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організації</a:t>
            </a:r>
            <a:r>
              <a:rPr lang="ru-RU" dirty="0">
                <a:latin typeface="Gabriola" panose="04040605051002020D02" pitchFamily="82" charset="0"/>
              </a:rPr>
              <a:t> (ВТО). На </a:t>
            </a:r>
            <a:r>
              <a:rPr lang="ru-RU" dirty="0" err="1">
                <a:latin typeface="Gabriola" panose="04040605051002020D02" pitchFamily="82" charset="0"/>
              </a:rPr>
              <a:t>основі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цих</a:t>
            </a:r>
            <a:r>
              <a:rPr lang="ru-RU" dirty="0">
                <a:latin typeface="Gabriola" panose="04040605051002020D02" pitchFamily="82" charset="0"/>
              </a:rPr>
              <a:t> перших </a:t>
            </a:r>
            <a:r>
              <a:rPr lang="ru-RU" dirty="0" err="1">
                <a:latin typeface="Gabriola" panose="04040605051002020D02" pitchFamily="82" charset="0"/>
              </a:rPr>
              <a:t>розробок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регіональні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комісії</a:t>
            </a:r>
            <a:r>
              <a:rPr lang="ru-RU" dirty="0">
                <a:latin typeface="Gabriola" panose="04040605051002020D02" pitchFamily="82" charset="0"/>
              </a:rPr>
              <a:t> ВТО у 1976 – 1982 роках створили свою, </a:t>
            </a:r>
            <a:r>
              <a:rPr lang="ru-RU" dirty="0" err="1">
                <a:latin typeface="Gabriola" panose="04040605051002020D02" pitchFamily="82" charset="0"/>
              </a:rPr>
              <a:t>кожна</a:t>
            </a:r>
            <a:r>
              <a:rPr lang="ru-RU" dirty="0">
                <a:latin typeface="Gabriola" panose="04040605051002020D02" pitchFamily="82" charset="0"/>
              </a:rPr>
              <a:t> для себе, систему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. Але </a:t>
            </a:r>
            <a:r>
              <a:rPr lang="ru-RU" dirty="0" err="1">
                <a:latin typeface="Gabriola" panose="04040605051002020D02" pitchFamily="82" charset="0"/>
              </a:rPr>
              <a:t>багато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експертів</a:t>
            </a:r>
            <a:r>
              <a:rPr lang="ru-RU" dirty="0">
                <a:latin typeface="Gabriola" panose="04040605051002020D02" pitchFamily="82" charset="0"/>
              </a:rPr>
              <a:t>, у тому </a:t>
            </a:r>
            <a:r>
              <a:rPr lang="ru-RU" dirty="0" err="1">
                <a:latin typeface="Gabriola" panose="04040605051002020D02" pitchFamily="82" charset="0"/>
              </a:rPr>
              <a:t>числі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Міжнародної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Асоціації</a:t>
            </a:r>
            <a:r>
              <a:rPr lang="ru-RU" dirty="0">
                <a:latin typeface="Gabriola" panose="04040605051002020D02" pitchFamily="82" charset="0"/>
              </a:rPr>
              <a:t> (МГА), </a:t>
            </a:r>
            <a:r>
              <a:rPr lang="ru-RU" dirty="0" err="1">
                <a:latin typeface="Gabriola" panose="04040605051002020D02" pitchFamily="82" charset="0"/>
              </a:rPr>
              <a:t>висловили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сумніви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відносно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можливості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доцільності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прийняття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єдиної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світової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Це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пов’язано</a:t>
            </a:r>
            <a:r>
              <a:rPr lang="ru-RU" dirty="0">
                <a:latin typeface="Gabriola" panose="04040605051002020D02" pitchFamily="82" charset="0"/>
              </a:rPr>
              <a:t> з </a:t>
            </a:r>
            <a:r>
              <a:rPr lang="ru-RU" dirty="0" err="1">
                <a:latin typeface="Gabriola" panose="04040605051002020D02" pitchFamily="82" charset="0"/>
              </a:rPr>
              <a:t>тим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дуже</a:t>
            </a:r>
            <a:r>
              <a:rPr lang="ru-RU" dirty="0">
                <a:latin typeface="Gabriola" panose="04040605051002020D02" pitchFamily="82" charset="0"/>
              </a:rPr>
              <a:t> часто характеристики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порівняльні</a:t>
            </a:r>
            <a:r>
              <a:rPr lang="ru-RU" dirty="0">
                <a:latin typeface="Gabriola" panose="04040605051002020D02" pitchFamily="82" charset="0"/>
              </a:rPr>
              <a:t> за типом, </a:t>
            </a:r>
            <a:r>
              <a:rPr lang="ru-RU" dirty="0" err="1">
                <a:latin typeface="Gabriola" panose="04040605051002020D02" pitchFamily="82" charset="0"/>
              </a:rPr>
              <a:t>їхнім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місцезнаходженням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місткістю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географічним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знаходженням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національним</a:t>
            </a:r>
            <a:r>
              <a:rPr lang="ru-RU" dirty="0">
                <a:latin typeface="Gabriola" panose="04040605051002020D02" pitchFamily="82" charset="0"/>
              </a:rPr>
              <a:t> характером. </a:t>
            </a:r>
            <a:r>
              <a:rPr lang="ru-RU" dirty="0" err="1">
                <a:latin typeface="Gabriola" panose="04040605051002020D02" pitchFamily="82" charset="0"/>
              </a:rPr>
              <a:t>Крім</a:t>
            </a:r>
            <a:r>
              <a:rPr lang="ru-RU" dirty="0">
                <a:latin typeface="Gabriola" panose="04040605051002020D02" pitchFamily="82" charset="0"/>
              </a:rPr>
              <a:t> того, </a:t>
            </a:r>
            <a:r>
              <a:rPr lang="ru-RU" dirty="0" err="1">
                <a:latin typeface="Gabriola" panose="04040605051002020D02" pitchFamily="82" charset="0"/>
              </a:rPr>
              <a:t>навіть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національному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рівні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існують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різні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підходи</a:t>
            </a:r>
            <a:r>
              <a:rPr lang="ru-RU" dirty="0">
                <a:latin typeface="Gabriola" panose="04040605051002020D02" pitchFamily="82" charset="0"/>
              </a:rPr>
              <a:t>, як з </a:t>
            </a:r>
            <a:r>
              <a:rPr lang="ru-RU" dirty="0" err="1">
                <a:latin typeface="Gabriola" panose="04040605051002020D02" pitchFamily="82" charset="0"/>
              </a:rPr>
              <a:t>юридичної</a:t>
            </a:r>
            <a:r>
              <a:rPr lang="ru-RU" dirty="0">
                <a:latin typeface="Gabriola" panose="04040605051002020D02" pitchFamily="82" charset="0"/>
              </a:rPr>
              <a:t>, так і з </a:t>
            </a:r>
            <a:r>
              <a:rPr lang="ru-RU" dirty="0" err="1">
                <a:latin typeface="Gabriola" panose="04040605051002020D02" pitchFamily="82" charset="0"/>
              </a:rPr>
              <a:t>адміністративної</a:t>
            </a:r>
            <a:r>
              <a:rPr lang="ru-RU" dirty="0">
                <a:latin typeface="Gabriola" panose="04040605051002020D02" pitchFamily="82" charset="0"/>
              </a:rPr>
              <a:t> точки </a:t>
            </a:r>
            <a:r>
              <a:rPr lang="ru-RU" dirty="0" err="1">
                <a:latin typeface="Gabriola" panose="04040605051002020D02" pitchFamily="82" charset="0"/>
              </a:rPr>
              <a:t>зору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щодо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en-US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20155"/>
            <a:ext cx="10972800" cy="1303867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Gabriola" panose="04040605051002020D02" pitchFamily="82" charset="0"/>
              </a:rPr>
              <a:t>На початку 1989 року </a:t>
            </a:r>
            <a:r>
              <a:rPr lang="ru-RU" sz="2200" dirty="0" err="1">
                <a:latin typeface="Gabriola" panose="04040605051002020D02" pitchFamily="82" charset="0"/>
              </a:rPr>
              <a:t>Секретаріат</a:t>
            </a:r>
            <a:r>
              <a:rPr lang="ru-RU" sz="2200" dirty="0">
                <a:latin typeface="Gabriola" panose="04040605051002020D02" pitchFamily="82" charset="0"/>
              </a:rPr>
              <a:t> ВТО </a:t>
            </a:r>
            <a:r>
              <a:rPr lang="ru-RU" sz="2200" dirty="0" err="1">
                <a:latin typeface="Gabriola" panose="04040605051002020D02" pitchFamily="82" charset="0"/>
              </a:rPr>
              <a:t>видав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рекомендації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щодо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міжрегіональної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гармонізації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критеріїв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класифікації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підприємств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готельного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господарства</a:t>
            </a:r>
            <a:r>
              <a:rPr lang="ru-RU" sz="2200" dirty="0">
                <a:latin typeface="Gabriola" panose="04040605051002020D02" pitchFamily="82" charset="0"/>
              </a:rPr>
              <a:t> на </a:t>
            </a:r>
            <a:r>
              <a:rPr lang="ru-RU" sz="2200" dirty="0" err="1">
                <a:latin typeface="Gabriola" panose="04040605051002020D02" pitchFamily="82" charset="0"/>
              </a:rPr>
              <a:t>основі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стандартів</a:t>
            </a:r>
            <a:r>
              <a:rPr lang="ru-RU" sz="2200" dirty="0">
                <a:latin typeface="Gabriola" panose="04040605051002020D02" pitchFamily="82" charset="0"/>
              </a:rPr>
              <a:t>, </a:t>
            </a:r>
            <a:r>
              <a:rPr lang="ru-RU" sz="2200" dirty="0" err="1">
                <a:latin typeface="Gabriola" panose="04040605051002020D02" pitchFamily="82" charset="0"/>
              </a:rPr>
              <a:t>прийнятих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регіональними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комісіями</a:t>
            </a:r>
            <a:r>
              <a:rPr lang="ru-RU" sz="2200" dirty="0">
                <a:latin typeface="Gabriola" panose="04040605051002020D02" pitchFamily="82" charset="0"/>
              </a:rPr>
              <a:t>. </a:t>
            </a:r>
            <a:r>
              <a:rPr lang="ru-RU" sz="2200" dirty="0" err="1">
                <a:latin typeface="Gabriola" panose="04040605051002020D02" pitchFamily="82" charset="0"/>
              </a:rPr>
              <a:t>Цей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підхід</a:t>
            </a:r>
            <a:r>
              <a:rPr lang="ru-RU" sz="2200" dirty="0">
                <a:latin typeface="Gabriola" panose="04040605051002020D02" pitchFamily="82" charset="0"/>
              </a:rPr>
              <a:t> до </a:t>
            </a:r>
            <a:r>
              <a:rPr lang="ru-RU" sz="2200" dirty="0" err="1">
                <a:latin typeface="Gabriola" panose="04040605051002020D02" pitchFamily="82" charset="0"/>
              </a:rPr>
              <a:t>визначення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критеріїв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класифікації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відображає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сучасні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тенденції</a:t>
            </a:r>
            <a:r>
              <a:rPr lang="ru-RU" sz="2200" dirty="0">
                <a:latin typeface="Gabriola" panose="04040605051002020D02" pitchFamily="82" charset="0"/>
              </a:rPr>
              <a:t> у </a:t>
            </a:r>
            <a:r>
              <a:rPr lang="ru-RU" sz="2200" dirty="0" err="1">
                <a:latin typeface="Gabriola" panose="04040605051002020D02" pitchFamily="82" charset="0"/>
              </a:rPr>
              <a:t>підвищенні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рівня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комфортності</a:t>
            </a:r>
            <a:r>
              <a:rPr lang="ru-RU" sz="2200" dirty="0">
                <a:latin typeface="Gabriola" panose="04040605051002020D02" pitchFamily="82" charset="0"/>
              </a:rPr>
              <a:t> і </a:t>
            </a:r>
            <a:r>
              <a:rPr lang="ru-RU" sz="2200" dirty="0" err="1">
                <a:latin typeface="Gabriola" panose="04040605051002020D02" pitchFamily="82" charset="0"/>
              </a:rPr>
              <a:t>культури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туристів</a:t>
            </a:r>
            <a:r>
              <a:rPr lang="ru-RU" sz="2200" dirty="0">
                <a:latin typeface="Gabriola" panose="04040605051002020D02" pitchFamily="82" charset="0"/>
              </a:rPr>
              <a:t> і повинен </a:t>
            </a:r>
            <a:r>
              <a:rPr lang="ru-RU" sz="2200" dirty="0" err="1">
                <a:latin typeface="Gabriola" panose="04040605051002020D02" pitchFamily="82" charset="0"/>
              </a:rPr>
              <a:t>враховуватися</a:t>
            </a:r>
            <a:r>
              <a:rPr lang="ru-RU" sz="2200" dirty="0">
                <a:latin typeface="Gabriola" panose="04040605051002020D02" pitchFamily="82" charset="0"/>
              </a:rPr>
              <a:t> при </a:t>
            </a:r>
            <a:r>
              <a:rPr lang="ru-RU" sz="2200" dirty="0" err="1">
                <a:latin typeface="Gabriola" panose="04040605051002020D02" pitchFamily="82" charset="0"/>
              </a:rPr>
              <a:t>оцінці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діяльності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підприємств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готельного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господарства</a:t>
            </a:r>
            <a:r>
              <a:rPr lang="ru-RU" sz="2200" dirty="0">
                <a:latin typeface="Gabriola" panose="04040605051002020D02" pitchFamily="82" charset="0"/>
              </a:rPr>
              <a:t>, </a:t>
            </a:r>
            <a:r>
              <a:rPr lang="ru-RU" sz="2200" dirty="0" err="1">
                <a:latin typeface="Gabriola" panose="04040605051002020D02" pitchFamily="82" charset="0"/>
              </a:rPr>
              <a:t>що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приймають</a:t>
            </a:r>
            <a:r>
              <a:rPr lang="ru-RU" sz="2200" dirty="0">
                <a:latin typeface="Gabriola" panose="04040605051002020D02" pitchFamily="82" charset="0"/>
              </a:rPr>
              <a:t> та </a:t>
            </a:r>
            <a:r>
              <a:rPr lang="ru-RU" sz="2200" dirty="0" err="1">
                <a:latin typeface="Gabriola" panose="04040605051002020D02" pitchFamily="82" charset="0"/>
              </a:rPr>
              <a:t>обслуговують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іноземних</a:t>
            </a:r>
            <a:r>
              <a:rPr lang="ru-RU" sz="2200" dirty="0">
                <a:latin typeface="Gabriola" panose="04040605051002020D02" pitchFamily="82" charset="0"/>
              </a:rPr>
              <a:t> </a:t>
            </a:r>
            <a:r>
              <a:rPr lang="ru-RU" sz="2200" dirty="0" err="1">
                <a:latin typeface="Gabriola" panose="04040605051002020D02" pitchFamily="82" charset="0"/>
              </a:rPr>
              <a:t>туристів</a:t>
            </a:r>
            <a:r>
              <a:rPr lang="ru-RU" sz="2200" dirty="0">
                <a:latin typeface="Gabriola" panose="04040605051002020D02" pitchFamily="82" charset="0"/>
              </a:rPr>
              <a:t>.</a:t>
            </a:r>
            <a:br>
              <a:rPr lang="ru-RU" sz="2200" dirty="0">
                <a:latin typeface="Gabriola" panose="04040605051002020D02" pitchFamily="8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ru-RU" sz="2000" b="1" dirty="0" err="1" smtClean="0">
                <a:latin typeface="Gabriola" panose="04040605051002020D02" pitchFamily="82" charset="0"/>
              </a:rPr>
              <a:t>Вимоги</a:t>
            </a:r>
            <a:r>
              <a:rPr lang="ru-RU" sz="2000" b="1" dirty="0" smtClean="0">
                <a:latin typeface="Gabriola" panose="04040605051002020D02" pitchFamily="82" charset="0"/>
              </a:rPr>
              <a:t> </a:t>
            </a:r>
            <a:r>
              <a:rPr lang="ru-RU" sz="2000" b="1" dirty="0">
                <a:latin typeface="Gabriola" panose="04040605051002020D02" pitchFamily="82" charset="0"/>
              </a:rPr>
              <a:t>до </a:t>
            </a:r>
            <a:r>
              <a:rPr lang="ru-RU" sz="2000" b="1" dirty="0" err="1">
                <a:latin typeface="Gabriola" panose="04040605051002020D02" pitchFamily="82" charset="0"/>
              </a:rPr>
              <a:t>класифікації</a:t>
            </a:r>
            <a:r>
              <a:rPr lang="ru-RU" sz="2000" b="1" dirty="0">
                <a:latin typeface="Gabriola" panose="04040605051002020D02" pitchFamily="82" charset="0"/>
              </a:rPr>
              <a:t> </a:t>
            </a:r>
            <a:r>
              <a:rPr lang="ru-RU" sz="2000" dirty="0">
                <a:latin typeface="Gabriola" panose="04040605051002020D02" pitchFamily="82" charset="0"/>
              </a:rPr>
              <a:t>: </a:t>
            </a:r>
            <a:endParaRPr lang="en-US" sz="20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будівель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навколишньої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території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якості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устаткування</a:t>
            </a:r>
            <a:r>
              <a:rPr lang="ru-RU" sz="1800" dirty="0">
                <a:latin typeface="Gabriola" panose="04040605051002020D02" pitchFamily="82" charset="0"/>
              </a:rPr>
              <a:t> та </a:t>
            </a:r>
            <a:r>
              <a:rPr lang="ru-RU" sz="1800" dirty="0" err="1">
                <a:latin typeface="Gabriola" panose="04040605051002020D02" pitchFamily="82" charset="0"/>
              </a:rPr>
              <a:t>обладнання</a:t>
            </a:r>
            <a:r>
              <a:rPr lang="ru-RU" sz="1800" dirty="0" smtClean="0">
                <a:latin typeface="Gabriola" panose="04040605051002020D02" pitchFamily="82" charset="0"/>
              </a:rPr>
              <a:t>;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 </a:t>
            </a:r>
            <a:r>
              <a:rPr lang="ru-RU" sz="1800" dirty="0">
                <a:latin typeface="Gabriola" panose="04040605051002020D02" pitchFamily="82" charset="0"/>
              </a:rPr>
              <a:t>- систем водо- та </a:t>
            </a:r>
            <a:r>
              <a:rPr lang="ru-RU" sz="1800" dirty="0" err="1">
                <a:latin typeface="Gabriola" panose="04040605051002020D02" pitchFamily="82" charset="0"/>
              </a:rPr>
              <a:t>енергопостачання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опалення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вентиляції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рівня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санітарно-технічного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>
              <a:latin typeface="Gabriola" panose="04040605051002020D02" pitchFamily="82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якості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обслуговування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інвалідів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житлового</a:t>
            </a:r>
            <a:r>
              <a:rPr lang="ru-RU" sz="1800" dirty="0">
                <a:latin typeface="Gabriola" panose="04040605051002020D02" pitchFamily="82" charset="0"/>
              </a:rPr>
              <a:t> фонду;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санітарного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обладнання</a:t>
            </a:r>
            <a:r>
              <a:rPr lang="ru-RU" sz="1800" dirty="0">
                <a:latin typeface="Gabriola" panose="04040605051002020D02" pitchFamily="82" charset="0"/>
              </a:rPr>
              <a:t> в номерах та </a:t>
            </a:r>
            <a:r>
              <a:rPr lang="ru-RU" sz="1800" dirty="0" err="1">
                <a:latin typeface="Gabriola" panose="04040605051002020D02" pitchFamily="82" charset="0"/>
              </a:rPr>
              <a:t>громадських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приміщеннях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>
                <a:latin typeface="Gabriola" panose="04040605051002020D02" pitchFamily="82" charset="0"/>
              </a:rPr>
              <a:t>ресторанного </a:t>
            </a:r>
            <a:r>
              <a:rPr lang="ru-RU" sz="1800" dirty="0" err="1">
                <a:latin typeface="Gabriola" panose="04040605051002020D02" pitchFamily="82" charset="0"/>
              </a:rPr>
              <a:t>господарства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надання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додаткових</a:t>
            </a:r>
            <a:r>
              <a:rPr lang="ru-RU" sz="1800" dirty="0">
                <a:latin typeface="Gabriola" panose="04040605051002020D02" pitchFamily="82" charset="0"/>
              </a:rPr>
              <a:t> </a:t>
            </a:r>
            <a:r>
              <a:rPr lang="ru-RU" sz="1800" dirty="0" err="1">
                <a:latin typeface="Gabriola" panose="04040605051002020D02" pitchFamily="82" charset="0"/>
              </a:rPr>
              <a:t>послуг</a:t>
            </a:r>
            <a:r>
              <a:rPr lang="ru-RU" sz="1800" dirty="0">
                <a:latin typeface="Gabriola" panose="04040605051002020D02" pitchFamily="82" charset="0"/>
              </a:rPr>
              <a:t>; </a:t>
            </a:r>
            <a:endParaRPr lang="en-US" sz="1800" dirty="0" smtClean="0">
              <a:latin typeface="Gabriola" panose="04040605051002020D02" pitchFamily="8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Gabriola" panose="04040605051002020D02" pitchFamily="82" charset="0"/>
              </a:rPr>
              <a:t>- </a:t>
            </a:r>
            <a:r>
              <a:rPr lang="ru-RU" sz="1800" dirty="0" err="1">
                <a:latin typeface="Gabriola" panose="04040605051002020D02" pitchFamily="82" charset="0"/>
              </a:rPr>
              <a:t>обслуговуючого</a:t>
            </a:r>
            <a:r>
              <a:rPr lang="ru-RU" sz="1800" dirty="0">
                <a:latin typeface="Gabriola" panose="04040605051002020D02" pitchFamily="82" charset="0"/>
              </a:rPr>
              <a:t> персоналу.</a:t>
            </a:r>
          </a:p>
        </p:txBody>
      </p:sp>
    </p:spTree>
    <p:extLst>
      <p:ext uri="{BB962C8B-B14F-4D97-AF65-F5344CB8AC3E}">
        <p14:creationId xmlns:p14="http://schemas.microsoft.com/office/powerpoint/2010/main" val="323932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Отже</a:t>
            </a:r>
            <a:r>
              <a:rPr lang="ru-RU" dirty="0">
                <a:latin typeface="Gabriola" panose="04040605051002020D02" pitchFamily="82" charset="0"/>
              </a:rPr>
              <a:t>, не </a:t>
            </a:r>
            <a:r>
              <a:rPr lang="ru-RU" dirty="0" err="1">
                <a:latin typeface="Gabriola" panose="04040605051002020D02" pitchFamily="82" charset="0"/>
              </a:rPr>
              <a:t>дивлячись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зусилля</a:t>
            </a:r>
            <a:r>
              <a:rPr lang="ru-RU" dirty="0">
                <a:latin typeface="Gabriola" panose="04040605051002020D02" pitchFamily="82" charset="0"/>
              </a:rPr>
              <a:t> ВТО та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зацікавлених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сторін</a:t>
            </a:r>
            <a:r>
              <a:rPr lang="ru-RU" dirty="0">
                <a:latin typeface="Gabriola" panose="04040605051002020D02" pitchFamily="82" charset="0"/>
              </a:rPr>
              <a:t>, до </a:t>
            </a:r>
            <a:r>
              <a:rPr lang="ru-RU" dirty="0" err="1">
                <a:latin typeface="Gabriola" panose="04040605051002020D02" pitchFamily="82" charset="0"/>
              </a:rPr>
              <a:t>сьогодні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існує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єдиної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, тому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більшість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країн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визнали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неможливим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створення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єдиної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придатної</a:t>
            </a:r>
            <a:r>
              <a:rPr lang="ru-RU" dirty="0">
                <a:latin typeface="Gabriola" panose="04040605051002020D02" pitchFamily="82" charset="0"/>
              </a:rPr>
              <a:t> для </a:t>
            </a:r>
            <a:r>
              <a:rPr lang="ru-RU" dirty="0" err="1">
                <a:latin typeface="Gabriola" panose="04040605051002020D02" pitchFamily="82" charset="0"/>
              </a:rPr>
              <a:t>використання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кожній</a:t>
            </a:r>
            <a:r>
              <a:rPr lang="ru-RU" dirty="0">
                <a:latin typeface="Gabriola" panose="04040605051002020D02" pitchFamily="82" charset="0"/>
              </a:rPr>
              <a:t> з них, </a:t>
            </a:r>
            <a:r>
              <a:rPr lang="ru-RU" dirty="0" err="1">
                <a:latin typeface="Gabriola" panose="04040605051002020D02" pitchFamily="82" charset="0"/>
              </a:rPr>
              <a:t>хоча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Міжнародною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Асоціацією</a:t>
            </a:r>
            <a:r>
              <a:rPr lang="ru-RU" dirty="0">
                <a:latin typeface="Gabriola" panose="04040605051002020D02" pitchFamily="82" charset="0"/>
              </a:rPr>
              <a:t> (МГА) разом з </a:t>
            </a:r>
            <a:r>
              <a:rPr lang="ru-RU" dirty="0" err="1">
                <a:latin typeface="Gabriola" panose="04040605051002020D02" pitchFamily="82" charset="0"/>
              </a:rPr>
              <a:t>Міжнародною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Торговельною</a:t>
            </a:r>
            <a:r>
              <a:rPr lang="ru-RU" dirty="0">
                <a:latin typeface="Gabriola" panose="04040605051002020D02" pitchFamily="82" charset="0"/>
              </a:rPr>
              <a:t> Палатою й </a:t>
            </a:r>
            <a:r>
              <a:rPr lang="ru-RU" dirty="0" err="1">
                <a:latin typeface="Gabriola" panose="04040605051002020D02" pitchFamily="82" charset="0"/>
              </a:rPr>
              <a:t>Міжнародним</a:t>
            </a:r>
            <a:r>
              <a:rPr lang="ru-RU" dirty="0">
                <a:latin typeface="Gabriola" panose="04040605051002020D02" pitchFamily="82" charset="0"/>
              </a:rPr>
              <a:t> Союзом </a:t>
            </a:r>
            <a:r>
              <a:rPr lang="ru-RU" dirty="0" err="1">
                <a:latin typeface="Gabriola" panose="04040605051002020D02" pitchFamily="82" charset="0"/>
              </a:rPr>
              <a:t>Офіційних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Туристичних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було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розроблено</a:t>
            </a:r>
            <a:r>
              <a:rPr lang="ru-RU" dirty="0">
                <a:latin typeface="Gabriola" panose="04040605051002020D02" pitchFamily="82" charset="0"/>
              </a:rPr>
              <a:t> проект </a:t>
            </a:r>
            <a:r>
              <a:rPr lang="ru-RU" dirty="0" err="1">
                <a:latin typeface="Gabriola" panose="04040605051002020D02" pitchFamily="82" charset="0"/>
              </a:rPr>
              <a:t>єдиної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. Даний проект не </a:t>
            </a:r>
            <a:r>
              <a:rPr lang="ru-RU" dirty="0" err="1">
                <a:latin typeface="Gabriola" panose="04040605051002020D02" pitchFamily="82" charset="0"/>
              </a:rPr>
              <a:t>був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прийнятий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багатьма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асоціаціями</a:t>
            </a:r>
            <a:r>
              <a:rPr lang="ru-RU" dirty="0">
                <a:latin typeface="Gabriola" panose="04040605051002020D02" pitchFamily="82" charset="0"/>
              </a:rPr>
              <a:t>, членами МГА через </a:t>
            </a:r>
            <a:r>
              <a:rPr lang="ru-RU" dirty="0" err="1">
                <a:latin typeface="Gabriola" panose="04040605051002020D02" pitchFamily="82" charset="0"/>
              </a:rPr>
              <a:t>розбіжності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щодо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оцінки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якості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устаткування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різниці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кліматичних</a:t>
            </a:r>
            <a:r>
              <a:rPr lang="ru-RU" dirty="0">
                <a:latin typeface="Gabriola" panose="04040605051002020D02" pitchFamily="82" charset="0"/>
              </a:rPr>
              <a:t> й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умовах</a:t>
            </a:r>
            <a:r>
              <a:rPr lang="ru-RU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98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18" y="2398143"/>
            <a:ext cx="10739887" cy="384738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Всесвітня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туристична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організація</a:t>
            </a:r>
            <a:r>
              <a:rPr lang="ru-RU" dirty="0">
                <a:latin typeface="Gabriola" panose="04040605051002020D02" pitchFamily="82" charset="0"/>
              </a:rPr>
              <a:t> (ВТО) </a:t>
            </a:r>
            <a:r>
              <a:rPr lang="ru-RU" dirty="0" err="1">
                <a:latin typeface="Gabriola" panose="04040605051002020D02" pitchFamily="82" charset="0"/>
              </a:rPr>
              <a:t>наприкінці</a:t>
            </a:r>
            <a:r>
              <a:rPr lang="ru-RU" dirty="0">
                <a:latin typeface="Gabriola" panose="04040605051002020D02" pitchFamily="82" charset="0"/>
              </a:rPr>
              <a:t> ХХ ст. </a:t>
            </a:r>
            <a:r>
              <a:rPr lang="ru-RU" dirty="0" err="1">
                <a:latin typeface="Gabriola" panose="04040605051002020D02" pitchFamily="82" charset="0"/>
              </a:rPr>
              <a:t>здійснила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ще</a:t>
            </a:r>
            <a:r>
              <a:rPr lang="ru-RU" dirty="0">
                <a:latin typeface="Gabriola" panose="04040605051002020D02" pitchFamily="82" charset="0"/>
              </a:rPr>
              <a:t> одну </a:t>
            </a:r>
            <a:r>
              <a:rPr lang="ru-RU" dirty="0" err="1">
                <a:latin typeface="Gabriola" panose="04040605051002020D02" pitchFamily="82" charset="0"/>
              </a:rPr>
              <a:t>спробу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розробити</a:t>
            </a:r>
            <a:r>
              <a:rPr lang="ru-RU" dirty="0">
                <a:latin typeface="Gabriola" panose="04040605051002020D02" pitchFamily="82" charset="0"/>
              </a:rPr>
              <a:t> та ввести </a:t>
            </a:r>
            <a:r>
              <a:rPr lang="ru-RU" dirty="0" err="1">
                <a:latin typeface="Gabriola" panose="04040605051002020D02" pitchFamily="82" charset="0"/>
              </a:rPr>
              <a:t>універсальну</a:t>
            </a:r>
            <a:r>
              <a:rPr lang="ru-RU" dirty="0">
                <a:latin typeface="Gabriola" panose="04040605051002020D02" pitchFamily="82" charset="0"/>
              </a:rPr>
              <a:t> систему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, для </a:t>
            </a:r>
            <a:r>
              <a:rPr lang="ru-RU" dirty="0" err="1">
                <a:latin typeface="Gabriola" panose="04040605051002020D02" pitchFamily="82" charset="0"/>
              </a:rPr>
              <a:t>чого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Секретаріат</a:t>
            </a:r>
            <a:r>
              <a:rPr lang="ru-RU" dirty="0">
                <a:latin typeface="Gabriola" panose="04040605051002020D02" pitchFamily="82" charset="0"/>
              </a:rPr>
              <a:t> ВТО </a:t>
            </a:r>
            <a:r>
              <a:rPr lang="ru-RU" dirty="0" err="1">
                <a:latin typeface="Gabriola" panose="04040605051002020D02" pitchFamily="82" charset="0"/>
              </a:rPr>
              <a:t>виніс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розгляд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міжнародним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компаніям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новий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перелік</a:t>
            </a:r>
            <a:r>
              <a:rPr lang="ru-RU" dirty="0">
                <a:latin typeface="Gabriola" panose="04040605051002020D02" pitchFamily="82" charset="0"/>
              </a:rPr>
              <a:t> правил для </a:t>
            </a:r>
            <a:r>
              <a:rPr lang="ru-RU" dirty="0" err="1">
                <a:latin typeface="Gabriola" panose="04040605051002020D02" pitchFamily="82" charset="0"/>
              </a:rPr>
              <a:t>визначення</a:t>
            </a:r>
            <a:r>
              <a:rPr lang="ru-RU" dirty="0">
                <a:latin typeface="Gabriola" panose="04040605051002020D02" pitchFamily="82" charset="0"/>
              </a:rPr>
              <a:t> «</a:t>
            </a:r>
            <a:r>
              <a:rPr lang="ru-RU" dirty="0" err="1">
                <a:latin typeface="Gabriola" panose="04040605051002020D02" pitchFamily="82" charset="0"/>
              </a:rPr>
              <a:t>зірковості</a:t>
            </a:r>
            <a:r>
              <a:rPr lang="ru-RU" dirty="0">
                <a:latin typeface="Gabriola" panose="04040605051002020D02" pitchFamily="82" charset="0"/>
              </a:rPr>
              <a:t>» </a:t>
            </a:r>
            <a:r>
              <a:rPr lang="ru-RU" dirty="0" err="1">
                <a:latin typeface="Gabriola" panose="04040605051002020D02" pitchFamily="82" charset="0"/>
              </a:rPr>
              <a:t>готелів</a:t>
            </a:r>
            <a:r>
              <a:rPr lang="ru-RU" dirty="0">
                <a:latin typeface="Gabriola" panose="04040605051002020D02" pitchFamily="82" charset="0"/>
              </a:rPr>
              <a:t>. Але, </a:t>
            </a:r>
            <a:r>
              <a:rPr lang="ru-RU" dirty="0" err="1">
                <a:latin typeface="Gabriola" panose="04040605051002020D02" pitchFamily="82" charset="0"/>
              </a:rPr>
              <a:t>більшість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фахівців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бізнесу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вважають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критерії</a:t>
            </a:r>
            <a:r>
              <a:rPr lang="ru-RU" dirty="0">
                <a:latin typeface="Gabriola" panose="04040605051002020D02" pitchFamily="82" charset="0"/>
              </a:rPr>
              <a:t> ВТО </a:t>
            </a:r>
            <a:r>
              <a:rPr lang="ru-RU" dirty="0" err="1">
                <a:latin typeface="Gabriola" panose="04040605051002020D02" pitchFamily="82" charset="0"/>
              </a:rPr>
              <a:t>також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недосконалі</a:t>
            </a:r>
            <a:r>
              <a:rPr lang="ru-RU" dirty="0">
                <a:latin typeface="Gabriola" panose="04040605051002020D02" pitchFamily="82" charset="0"/>
              </a:rPr>
              <a:t>, так як не </a:t>
            </a:r>
            <a:r>
              <a:rPr lang="ru-RU" dirty="0" err="1">
                <a:latin typeface="Gabriola" panose="04040605051002020D02" pitchFamily="82" charset="0"/>
              </a:rPr>
              <a:t>враховують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існуючі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національні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системи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Нині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цей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перелік</a:t>
            </a:r>
            <a:r>
              <a:rPr lang="ru-RU" dirty="0">
                <a:latin typeface="Gabriola" panose="04040605051002020D02" pitchFamily="82" charset="0"/>
              </a:rPr>
              <a:t> правил ВТО </a:t>
            </a:r>
            <a:r>
              <a:rPr lang="ru-RU" dirty="0" err="1">
                <a:latin typeface="Gabriola" panose="04040605051002020D02" pitchFamily="82" charset="0"/>
              </a:rPr>
              <a:t>прийнятий</a:t>
            </a:r>
            <a:r>
              <a:rPr lang="ru-RU" dirty="0">
                <a:latin typeface="Gabriola" panose="04040605051002020D02" pitchFamily="82" charset="0"/>
              </a:rPr>
              <a:t> за основу </a:t>
            </a:r>
            <a:r>
              <a:rPr lang="ru-RU" dirty="0" err="1">
                <a:latin typeface="Gabriola" panose="04040605051002020D02" pitchFamily="82" charset="0"/>
              </a:rPr>
              <a:t>національної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тільки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Польщі</a:t>
            </a:r>
            <a:r>
              <a:rPr lang="ru-RU" dirty="0">
                <a:latin typeface="Gabriola" panose="04040605051002020D02" pitchFamily="82" charset="0"/>
              </a:rPr>
              <a:t>, де </a:t>
            </a:r>
            <a:r>
              <a:rPr lang="ru-RU" dirty="0" err="1">
                <a:latin typeface="Gabriola" panose="04040605051002020D02" pitchFamily="82" charset="0"/>
              </a:rPr>
              <a:t>більшість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готельного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відкрито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американськими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фірмами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які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саме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будують</a:t>
            </a:r>
            <a:r>
              <a:rPr lang="ru-RU" dirty="0">
                <a:latin typeface="Gabriola" panose="04040605051002020D02" pitchFamily="82" charset="0"/>
              </a:rPr>
              <a:t> свою роботу на стандартах ВТО.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Слід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також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зауважити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в </a:t>
            </a:r>
            <a:r>
              <a:rPr lang="ru-RU" dirty="0" err="1">
                <a:latin typeface="Gabriola" panose="04040605051002020D02" pitchFamily="82" charset="0"/>
              </a:rPr>
              <a:t>різних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країнах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застосовуються</a:t>
            </a:r>
            <a:r>
              <a:rPr lang="ru-RU" dirty="0">
                <a:latin typeface="Gabriola" panose="04040605051002020D02" pitchFamily="82" charset="0"/>
              </a:rPr>
              <a:t> два </a:t>
            </a:r>
            <a:r>
              <a:rPr lang="ru-RU" dirty="0" err="1">
                <a:latin typeface="Gabriola" panose="04040605051002020D02" pitchFamily="82" charset="0"/>
              </a:rPr>
              <a:t>різних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підходи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оцінки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відповідності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готелю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певній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категорії</a:t>
            </a:r>
            <a:r>
              <a:rPr lang="ru-RU" dirty="0">
                <a:latin typeface="Gabriola" panose="04040605051002020D02" pitchFamily="82" charset="0"/>
              </a:rPr>
              <a:t>. При </a:t>
            </a:r>
            <a:r>
              <a:rPr lang="ru-RU" dirty="0" err="1">
                <a:latin typeface="Gabriola" panose="04040605051002020D02" pitchFamily="82" charset="0"/>
              </a:rPr>
              <a:t>першому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підході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розробкою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проведенням</a:t>
            </a:r>
            <a:r>
              <a:rPr lang="ru-RU" dirty="0">
                <a:latin typeface="Gabriola" panose="04040605051002020D02" pitchFamily="82" charset="0"/>
              </a:rPr>
              <a:t> і контролем </a:t>
            </a:r>
            <a:r>
              <a:rPr lang="ru-RU" dirty="0" err="1">
                <a:latin typeface="Gabriola" panose="04040605051002020D02" pitchFamily="82" charset="0"/>
              </a:rPr>
              <a:t>займаються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державні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органи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тобто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існує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офіційна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державна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класифікація</a:t>
            </a:r>
            <a:r>
              <a:rPr lang="ru-RU" dirty="0">
                <a:latin typeface="Gabriola" panose="04040605051002020D02" pitchFamily="82" charset="0"/>
              </a:rPr>
              <a:t> за </a:t>
            </a:r>
            <a:r>
              <a:rPr lang="ru-RU" dirty="0" err="1">
                <a:latin typeface="Gabriola" panose="04040605051002020D02" pitchFamily="82" charset="0"/>
              </a:rPr>
              <a:t>рівнем</a:t>
            </a:r>
            <a:r>
              <a:rPr lang="ru-RU" dirty="0">
                <a:latin typeface="Gabriola" panose="04040605051002020D02" pitchFamily="82" charset="0"/>
              </a:rPr>
              <a:t> комфорту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підприємств</a:t>
            </a:r>
            <a:r>
              <a:rPr lang="ru-RU" dirty="0">
                <a:latin typeface="Gabriola" panose="04040605051002020D02" pitchFamily="82" charset="0"/>
              </a:rPr>
              <a:t> та, </a:t>
            </a:r>
            <a:r>
              <a:rPr lang="ru-RU" dirty="0" err="1">
                <a:latin typeface="Gabriola" panose="04040605051002020D02" pitchFamily="82" charset="0"/>
              </a:rPr>
              <a:t>можливо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інших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Зокрема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приклади</a:t>
            </a:r>
            <a:r>
              <a:rPr lang="ru-RU" dirty="0">
                <a:latin typeface="Gabriola" panose="04040605051002020D02" pitchFamily="82" charset="0"/>
              </a:rPr>
              <a:t> такого </a:t>
            </a:r>
            <a:r>
              <a:rPr lang="ru-RU" dirty="0" err="1">
                <a:latin typeface="Gabriola" panose="04040605051002020D02" pitchFamily="82" charset="0"/>
              </a:rPr>
              <a:t>підходу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спостерігаються</a:t>
            </a:r>
            <a:r>
              <a:rPr lang="ru-RU" dirty="0">
                <a:latin typeface="Gabriola" panose="04040605051002020D02" pitchFamily="82" charset="0"/>
              </a:rPr>
              <a:t> у </a:t>
            </a:r>
            <a:r>
              <a:rPr lang="ru-RU" dirty="0" err="1">
                <a:latin typeface="Gabriola" panose="04040605051002020D02" pitchFamily="82" charset="0"/>
              </a:rPr>
              <a:t>Франції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Україні</a:t>
            </a:r>
            <a:r>
              <a:rPr lang="ru-RU" dirty="0">
                <a:latin typeface="Gabriola" panose="04040605051002020D02" pitchFamily="82" charset="0"/>
              </a:rPr>
              <a:t> та </a:t>
            </a:r>
            <a:r>
              <a:rPr lang="ru-RU" dirty="0" err="1">
                <a:latin typeface="Gabriola" panose="04040605051002020D02" pitchFamily="82" charset="0"/>
              </a:rPr>
              <a:t>Росії</a:t>
            </a:r>
            <a:r>
              <a:rPr lang="ru-RU" dirty="0">
                <a:latin typeface="Gabriola" panose="04040605051002020D02" pitchFamily="82" charset="0"/>
              </a:rPr>
              <a:t>. При другому </a:t>
            </a:r>
            <a:r>
              <a:rPr lang="ru-RU" dirty="0" err="1">
                <a:latin typeface="Gabriola" panose="04040605051002020D02" pitchFamily="82" charset="0"/>
              </a:rPr>
              <a:t>підході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розробкою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проведенням</a:t>
            </a:r>
            <a:r>
              <a:rPr lang="ru-RU" dirty="0">
                <a:latin typeface="Gabriola" panose="04040605051002020D02" pitchFamily="82" charset="0"/>
              </a:rPr>
              <a:t> і контролем </a:t>
            </a:r>
            <a:r>
              <a:rPr lang="ru-RU" dirty="0" err="1">
                <a:latin typeface="Gabriola" panose="04040605051002020D02" pitchFamily="82" charset="0"/>
              </a:rPr>
              <a:t>займаються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професійні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об'єднання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союзи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r>
              <a:rPr lang="ru-RU" dirty="0" err="1">
                <a:latin typeface="Gabriola" panose="04040605051002020D02" pitchFamily="82" charset="0"/>
              </a:rPr>
              <a:t>Наприклад</a:t>
            </a:r>
            <a:r>
              <a:rPr lang="ru-RU" dirty="0">
                <a:latin typeface="Gabriola" panose="04040605051002020D02" pitchFamily="82" charset="0"/>
              </a:rPr>
              <a:t>, у </a:t>
            </a:r>
            <a:r>
              <a:rPr lang="ru-RU" dirty="0" err="1">
                <a:latin typeface="Gabriola" panose="04040605051002020D02" pitchFamily="82" charset="0"/>
              </a:rPr>
              <a:t>Німеччині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ці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процеси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здійснює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Об'єднання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готельних</a:t>
            </a:r>
            <a:r>
              <a:rPr lang="ru-RU" dirty="0">
                <a:latin typeface="Gabriola" panose="04040605051002020D02" pitchFamily="82" charset="0"/>
              </a:rPr>
              <a:t> і </a:t>
            </a:r>
            <a:r>
              <a:rPr lang="ru-RU" dirty="0" err="1">
                <a:latin typeface="Gabriola" panose="04040605051002020D02" pitchFamily="82" charset="0"/>
              </a:rPr>
              <a:t>ресторанних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господарств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en-US" dirty="0">
                <a:latin typeface="Gabriola" panose="04040605051002020D02" pitchFamily="82" charset="0"/>
              </a:rPr>
              <a:t>EHOGA).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b="1" dirty="0" err="1" smtClean="0">
                <a:latin typeface="Gabriola" panose="04040605051002020D02" pitchFamily="82" charset="0"/>
              </a:rPr>
              <a:t>Отже</a:t>
            </a:r>
            <a:r>
              <a:rPr lang="ru-RU" b="1" dirty="0">
                <a:latin typeface="Gabriola" panose="04040605051002020D02" pitchFamily="82" charset="0"/>
              </a:rPr>
              <a:t>, </a:t>
            </a:r>
            <a:r>
              <a:rPr lang="ru-RU" b="1" dirty="0" err="1">
                <a:latin typeface="Gabriola" panose="04040605051002020D02" pitchFamily="82" charset="0"/>
              </a:rPr>
              <a:t>процес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класифікації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готелів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достатньо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трудомісткий</a:t>
            </a:r>
            <a:r>
              <a:rPr lang="ru-RU" b="1" dirty="0">
                <a:latin typeface="Gabriola" panose="04040605051002020D02" pitchFamily="82" charset="0"/>
              </a:rPr>
              <a:t> через </a:t>
            </a:r>
            <a:r>
              <a:rPr lang="ru-RU" b="1" dirty="0" err="1">
                <a:latin typeface="Gabriola" panose="04040605051002020D02" pitchFamily="82" charset="0"/>
              </a:rPr>
              <a:t>їх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різноманіття</a:t>
            </a:r>
            <a:r>
              <a:rPr lang="ru-RU" b="1" dirty="0">
                <a:latin typeface="Gabriola" panose="04040605051002020D02" pitchFamily="82" charset="0"/>
              </a:rPr>
              <a:t>, </a:t>
            </a:r>
            <a:r>
              <a:rPr lang="ru-RU" b="1" dirty="0" err="1">
                <a:latin typeface="Gabriola" panose="04040605051002020D02" pitchFamily="82" charset="0"/>
              </a:rPr>
              <a:t>обумовлене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безліччю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видів</a:t>
            </a:r>
            <a:r>
              <a:rPr lang="ru-RU" b="1" dirty="0">
                <a:latin typeface="Gabriola" panose="04040605051002020D02" pitchFamily="82" charset="0"/>
              </a:rPr>
              <a:t> туризму та </a:t>
            </a:r>
            <a:r>
              <a:rPr lang="ru-RU" b="1" dirty="0" err="1">
                <a:latin typeface="Gabriola" panose="04040605051002020D02" pitchFamily="82" charset="0"/>
              </a:rPr>
              <a:t>подорожей</a:t>
            </a:r>
            <a:r>
              <a:rPr lang="ru-RU" b="1" dirty="0">
                <a:latin typeface="Gabriola" panose="04040605051002020D02" pitchFamily="82" charset="0"/>
              </a:rPr>
              <a:t>, </a:t>
            </a:r>
            <a:r>
              <a:rPr lang="ru-RU" b="1" dirty="0" err="1">
                <a:latin typeface="Gabriola" panose="04040605051002020D02" pitchFamily="82" charset="0"/>
              </a:rPr>
              <a:t>відповідною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спеціалізацією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засобів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розміщення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туристів</a:t>
            </a:r>
            <a:r>
              <a:rPr lang="ru-RU" b="1" dirty="0">
                <a:latin typeface="Gabriola" panose="04040605051002020D02" pitchFamily="82" charset="0"/>
              </a:rPr>
              <a:t>, </a:t>
            </a:r>
            <a:r>
              <a:rPr lang="ru-RU" b="1" dirty="0" err="1">
                <a:latin typeface="Gabriola" panose="04040605051002020D02" pitchFamily="82" charset="0"/>
              </a:rPr>
              <a:t>різноманітністю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мотивів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подорожей</a:t>
            </a:r>
            <a:r>
              <a:rPr lang="ru-RU" b="1" dirty="0">
                <a:latin typeface="Gabriola" panose="04040605051002020D02" pitchFamily="82" charset="0"/>
              </a:rPr>
              <a:t>, </a:t>
            </a:r>
            <a:r>
              <a:rPr lang="ru-RU" b="1" dirty="0" err="1">
                <a:latin typeface="Gabriola" panose="04040605051002020D02" pitchFamily="82" charset="0"/>
              </a:rPr>
              <a:t>істотною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відмінністю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матеріального</a:t>
            </a:r>
            <a:r>
              <a:rPr lang="ru-RU" b="1" dirty="0">
                <a:latin typeface="Gabriola" panose="04040605051002020D02" pitchFamily="82" charset="0"/>
              </a:rPr>
              <a:t> достатку </a:t>
            </a:r>
            <a:r>
              <a:rPr lang="ru-RU" b="1" dirty="0" err="1">
                <a:latin typeface="Gabriola" panose="04040605051002020D02" pitchFamily="82" charset="0"/>
              </a:rPr>
              <a:t>мандрівників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b="1" dirty="0" err="1">
                <a:latin typeface="Gabriola" panose="04040605051002020D02" pitchFamily="82" charset="0"/>
              </a:rPr>
              <a:t>тощо</a:t>
            </a:r>
            <a:r>
              <a:rPr lang="ru-RU" b="1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29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72" y="2355009"/>
            <a:ext cx="7988060" cy="3985405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Gabriola" panose="04040605051002020D02" pitchFamily="82" charset="0"/>
              </a:rPr>
              <a:t>Проте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існує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декілька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загальних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класифікаційних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ознак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Природно</a:t>
            </a:r>
            <a:r>
              <a:rPr lang="ru-RU" dirty="0">
                <a:latin typeface="Gabriola" panose="04040605051002020D02" pitchFamily="82" charset="0"/>
              </a:rPr>
              <a:t>, будь яка </a:t>
            </a:r>
            <a:r>
              <a:rPr lang="ru-RU" dirty="0" err="1">
                <a:latin typeface="Gabriola" panose="04040605051002020D02" pitchFamily="82" charset="0"/>
              </a:rPr>
              <a:t>класифікація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певної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міри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умовна</a:t>
            </a:r>
            <a:r>
              <a:rPr lang="ru-RU" dirty="0">
                <a:latin typeface="Gabriola" panose="04040605051002020D02" pitchFamily="82" charset="0"/>
              </a:rPr>
              <a:t>, і </a:t>
            </a:r>
            <a:r>
              <a:rPr lang="ru-RU" dirty="0" err="1">
                <a:latin typeface="Gabriola" panose="04040605051002020D02" pitchFamily="82" charset="0"/>
              </a:rPr>
              <a:t>ця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умовність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виявляється</a:t>
            </a:r>
            <a:r>
              <a:rPr lang="ru-RU" dirty="0">
                <a:latin typeface="Gabriola" panose="04040605051002020D02" pitchFamily="82" charset="0"/>
              </a:rPr>
              <a:t> в тому,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конкретний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готель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може</a:t>
            </a:r>
            <a:r>
              <a:rPr lang="ru-RU" dirty="0">
                <a:latin typeface="Gabriola" panose="04040605051002020D02" pitchFamily="82" charset="0"/>
              </a:rPr>
              <a:t> бути </a:t>
            </a:r>
            <a:r>
              <a:rPr lang="ru-RU" dirty="0" err="1">
                <a:latin typeface="Gabriola" panose="04040605051002020D02" pitchFamily="82" charset="0"/>
              </a:rPr>
              <a:t>віднесений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відразу</a:t>
            </a:r>
            <a:r>
              <a:rPr lang="ru-RU" dirty="0">
                <a:latin typeface="Gabriola" panose="04040605051002020D02" pitchFamily="82" charset="0"/>
              </a:rPr>
              <a:t> до </a:t>
            </a:r>
            <a:r>
              <a:rPr lang="ru-RU" dirty="0" err="1">
                <a:latin typeface="Gabriola" panose="04040605051002020D02" pitchFamily="82" charset="0"/>
              </a:rPr>
              <a:t>декількох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категорій</a:t>
            </a:r>
            <a:r>
              <a:rPr lang="ru-RU" dirty="0">
                <a:latin typeface="Gabriola" panose="04040605051002020D02" pitchFamily="82" charset="0"/>
              </a:rPr>
              <a:t> і, </a:t>
            </a:r>
            <a:r>
              <a:rPr lang="ru-RU" dirty="0" err="1">
                <a:latin typeface="Gabriola" panose="04040605051002020D02" pitchFamily="82" charset="0"/>
              </a:rPr>
              <a:t>навпаки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певні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туристів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взагалі</a:t>
            </a:r>
            <a:r>
              <a:rPr lang="ru-RU" dirty="0">
                <a:latin typeface="Gabriola" panose="04040605051002020D02" pitchFamily="82" charset="0"/>
              </a:rPr>
              <a:t> не </a:t>
            </a:r>
            <a:r>
              <a:rPr lang="ru-RU" dirty="0" err="1">
                <a:latin typeface="Gabriola" panose="04040605051002020D02" pitchFamily="82" charset="0"/>
              </a:rPr>
              <a:t>можна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віднести</a:t>
            </a:r>
            <a:r>
              <a:rPr lang="ru-RU" dirty="0">
                <a:latin typeface="Gabriola" panose="04040605051002020D02" pitchFamily="82" charset="0"/>
              </a:rPr>
              <a:t> до будь </a:t>
            </a:r>
            <a:r>
              <a:rPr lang="ru-RU" dirty="0" err="1">
                <a:latin typeface="Gabriola" panose="04040605051002020D02" pitchFamily="82" charset="0"/>
              </a:rPr>
              <a:t>якої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конкретної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категорії</a:t>
            </a:r>
            <a:r>
              <a:rPr lang="ru-RU" dirty="0">
                <a:latin typeface="Gabriola" panose="04040605051002020D02" pitchFamily="82" charset="0"/>
              </a:rPr>
              <a:t>.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smtClean="0">
                <a:latin typeface="Gabriola" panose="04040605051002020D02" pitchFamily="82" charset="0"/>
              </a:rPr>
              <a:t>За </a:t>
            </a:r>
            <a:r>
              <a:rPr lang="ru-RU" dirty="0" err="1">
                <a:latin typeface="Gabriola" panose="04040605051002020D02" pitchFamily="82" charset="0"/>
              </a:rPr>
              <a:t>міжнародними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рекомендаціями</a:t>
            </a:r>
            <a:r>
              <a:rPr lang="ru-RU" dirty="0">
                <a:latin typeface="Gabriola" panose="04040605051002020D02" pitchFamily="82" charset="0"/>
              </a:rPr>
              <a:t> ВТО,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поділяються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чотири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групи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endParaRPr lang="en-US" dirty="0" smtClean="0">
              <a:latin typeface="Gabriola" panose="04040605051002020D02" pitchFamily="8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й </a:t>
            </a:r>
            <a:r>
              <a:rPr lang="ru-RU" dirty="0" err="1">
                <a:latin typeface="Gabriola" panose="04040605051002020D02" pitchFamily="82" charset="0"/>
              </a:rPr>
              <a:t>аналогічні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endParaRPr lang="en-US" dirty="0" smtClean="0">
              <a:latin typeface="Gabriola" panose="04040605051002020D02" pitchFamily="8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err="1" smtClean="0">
                <a:latin typeface="Gabriola" panose="04040605051002020D02" pitchFamily="82" charset="0"/>
              </a:rPr>
              <a:t>Комерційні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>
                <a:latin typeface="Gabriola" panose="04040605051002020D02" pitchFamily="82" charset="0"/>
              </a:rPr>
              <a:t>та </a:t>
            </a:r>
            <a:r>
              <a:rPr lang="ru-RU" dirty="0" err="1">
                <a:latin typeface="Gabriola" panose="04040605051002020D02" pitchFamily="82" charset="0"/>
              </a:rPr>
              <a:t>соціальні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endParaRPr lang="en-US" dirty="0" smtClean="0">
              <a:latin typeface="Gabriola" panose="04040605051002020D02" pitchFamily="8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err="1" smtClean="0">
                <a:latin typeface="Gabriola" panose="04040605051002020D02" pitchFamily="82" charset="0"/>
              </a:rPr>
              <a:t>Спеціалізовані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endParaRPr lang="en-US" dirty="0" smtClean="0">
              <a:latin typeface="Gabriola" panose="04040605051002020D02" pitchFamily="8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dirty="0" err="1" smtClean="0">
                <a:latin typeface="Gabriola" panose="04040605051002020D02" pitchFamily="82" charset="0"/>
              </a:rPr>
              <a:t>Приватні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засоби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розміщення</a:t>
            </a:r>
            <a:r>
              <a:rPr lang="ru-RU" dirty="0">
                <a:latin typeface="Gabriola" panose="04040605051002020D02" pitchFamily="82" charset="0"/>
              </a:rPr>
              <a:t>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ru-RU" dirty="0" err="1" smtClean="0">
                <a:latin typeface="Gabriola" panose="04040605051002020D02" pitchFamily="82" charset="0"/>
              </a:rPr>
              <a:t>Отже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можна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зробити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висновок</a:t>
            </a:r>
            <a:r>
              <a:rPr lang="ru-RU" dirty="0">
                <a:latin typeface="Gabriola" panose="04040605051002020D02" pitchFamily="82" charset="0"/>
              </a:rPr>
              <a:t>, </a:t>
            </a:r>
            <a:r>
              <a:rPr lang="ru-RU" dirty="0" err="1">
                <a:latin typeface="Gabriola" panose="04040605051002020D02" pitchFamily="82" charset="0"/>
              </a:rPr>
              <a:t>що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b="1" dirty="0">
                <a:latin typeface="Gabriola" panose="04040605051002020D02" pitchFamily="82" charset="0"/>
              </a:rPr>
              <a:t>за </a:t>
            </a:r>
            <a:r>
              <a:rPr lang="ru-RU" b="1" dirty="0" err="1">
                <a:latin typeface="Gabriola" panose="04040605051002020D02" pitchFamily="82" charset="0"/>
              </a:rPr>
              <a:t>місткістю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готелі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можна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поділити</a:t>
            </a:r>
            <a:r>
              <a:rPr lang="ru-RU" dirty="0">
                <a:latin typeface="Gabriola" panose="04040605051002020D02" pitchFamily="82" charset="0"/>
              </a:rPr>
              <a:t> на </a:t>
            </a:r>
            <a:r>
              <a:rPr lang="ru-RU" dirty="0" err="1">
                <a:latin typeface="Gabriola" panose="04040605051002020D02" pitchFamily="82" charset="0"/>
              </a:rPr>
              <a:t>такі</a:t>
            </a:r>
            <a:r>
              <a:rPr lang="ru-RU" dirty="0">
                <a:latin typeface="Gabriola" panose="04040605051002020D02" pitchFamily="82" charset="0"/>
              </a:rPr>
              <a:t> </a:t>
            </a:r>
            <a:r>
              <a:rPr lang="ru-RU" dirty="0" err="1">
                <a:latin typeface="Gabriola" panose="04040605051002020D02" pitchFamily="82" charset="0"/>
              </a:rPr>
              <a:t>категорії</a:t>
            </a:r>
            <a:r>
              <a:rPr lang="ru-RU" dirty="0">
                <a:latin typeface="Gabriola" panose="04040605051002020D02" pitchFamily="82" charset="0"/>
              </a:rPr>
              <a:t>: </a:t>
            </a:r>
            <a:r>
              <a:rPr lang="ru-RU" b="1" dirty="0" err="1">
                <a:latin typeface="Gabriola" panose="04040605051002020D02" pitchFamily="82" charset="0"/>
              </a:rPr>
              <a:t>малі</a:t>
            </a:r>
            <a:r>
              <a:rPr lang="ru-RU" dirty="0">
                <a:latin typeface="Gabriola" panose="04040605051002020D02" pitchFamily="82" charset="0"/>
              </a:rPr>
              <a:t> (до 100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); </a:t>
            </a:r>
            <a:r>
              <a:rPr lang="ru-RU" b="1" dirty="0" err="1">
                <a:latin typeface="Gabriola" panose="04040605051002020D02" pitchFamily="82" charset="0"/>
              </a:rPr>
              <a:t>середні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100 до 300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); </a:t>
            </a:r>
            <a:r>
              <a:rPr lang="ru-RU" b="1" dirty="0" err="1">
                <a:latin typeface="Gabriola" panose="04040605051002020D02" pitchFamily="82" charset="0"/>
              </a:rPr>
              <a:t>великі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від</a:t>
            </a:r>
            <a:r>
              <a:rPr lang="ru-RU" dirty="0">
                <a:latin typeface="Gabriola" panose="04040605051002020D02" pitchFamily="82" charset="0"/>
              </a:rPr>
              <a:t> 300 до 600 - 1000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); </a:t>
            </a:r>
            <a:r>
              <a:rPr lang="ru-RU" b="1" dirty="0" err="1">
                <a:latin typeface="Gabriola" panose="04040605051002020D02" pitchFamily="82" charset="0"/>
              </a:rPr>
              <a:t>гіганти</a:t>
            </a:r>
            <a:r>
              <a:rPr lang="ru-RU" dirty="0">
                <a:latin typeface="Gabriola" panose="04040605051002020D02" pitchFamily="82" charset="0"/>
              </a:rPr>
              <a:t> (</a:t>
            </a:r>
            <a:r>
              <a:rPr lang="ru-RU" dirty="0" err="1">
                <a:latin typeface="Gabriola" panose="04040605051002020D02" pitchFamily="82" charset="0"/>
              </a:rPr>
              <a:t>більше</a:t>
            </a:r>
            <a:r>
              <a:rPr lang="ru-RU" dirty="0">
                <a:latin typeface="Gabriola" panose="04040605051002020D02" pitchFamily="82" charset="0"/>
              </a:rPr>
              <a:t> 1000 </a:t>
            </a:r>
            <a:r>
              <a:rPr lang="ru-RU" dirty="0" err="1">
                <a:latin typeface="Gabriola" panose="04040605051002020D02" pitchFamily="82" charset="0"/>
              </a:rPr>
              <a:t>номерів</a:t>
            </a:r>
            <a:r>
              <a:rPr lang="ru-RU" dirty="0">
                <a:latin typeface="Gabriola" panose="04040605051002020D02" pitchFamily="82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746" y="2251491"/>
            <a:ext cx="2760363" cy="38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0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5155</Words>
  <Application>Microsoft Office PowerPoint</Application>
  <PresentationFormat>Широкоэкранный</PresentationFormat>
  <Paragraphs>123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Courier New</vt:lpstr>
      <vt:lpstr>Gabriola</vt:lpstr>
      <vt:lpstr>Garamond</vt:lpstr>
      <vt:lpstr>Wingdings</vt:lpstr>
      <vt:lpstr>Натуральные материалы</vt:lpstr>
      <vt:lpstr>Тема 4. Основи формування підприємств готельно-ресторанного бізнесу у розвинених країнах світу</vt:lpstr>
      <vt:lpstr>Презентация PowerPoint</vt:lpstr>
      <vt:lpstr>Підходи до класифікації та типізація підприємств готельно-ресторанного господарства в країнах світу</vt:lpstr>
      <vt:lpstr>Презентация PowerPoint</vt:lpstr>
      <vt:lpstr>Презентация PowerPoint</vt:lpstr>
      <vt:lpstr>На початку 1989 року Секретаріат ВТО видав рекомендації щодо міжрегіональної гармонізації критеріїв класифікації підприємств готельного господарства на основі стандартів, прийнятих регіональними комісіями. Цей підхід до визначення критеріїв класифікації відображає сучасні тенденції у підвищенні рівня комфортності і культури обслуговування туристів і повинен враховуватися при оцінці діяльності підприємств готельного господарства, що приймають та обслуговують іноземних туристів.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функціонування та розвиток міжнародних готельних мереж</vt:lpstr>
      <vt:lpstr>З 1950-х років в організаційній структурі управління готелями у світовій готельній індустрії сформувалися різні моделі організації готельної справи.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Цезар Рітц</vt:lpstr>
      <vt:lpstr>Елсворт Мілтон Статлер </vt:lpstr>
      <vt:lpstr>Презентация PowerPoint</vt:lpstr>
      <vt:lpstr>Конрад Ніколсон Гілтон </vt:lpstr>
      <vt:lpstr>Презентация PowerPoint</vt:lpstr>
      <vt:lpstr>Джон Вілард Маріот </vt:lpstr>
      <vt:lpstr>Презентация PowerPoint</vt:lpstr>
      <vt:lpstr>Кемонс Вілсон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Основи формування підприємств готельно-ресторанного бізнесу у розвинених країнах світу</dc:title>
  <dc:creator>Лилия Мелихова</dc:creator>
  <cp:lastModifiedBy>Лилия Мелихова</cp:lastModifiedBy>
  <cp:revision>14</cp:revision>
  <dcterms:created xsi:type="dcterms:W3CDTF">2021-10-28T07:10:57Z</dcterms:created>
  <dcterms:modified xsi:type="dcterms:W3CDTF">2021-10-28T09:11:30Z</dcterms:modified>
</cp:coreProperties>
</file>