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37" r:id="rId16"/>
    <p:sldId id="272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38" r:id="rId59"/>
    <p:sldId id="339" r:id="rId60"/>
    <p:sldId id="314" r:id="rId61"/>
    <p:sldId id="315" r:id="rId62"/>
    <p:sldId id="316" r:id="rId63"/>
    <p:sldId id="319" r:id="rId64"/>
    <p:sldId id="336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40" r:id="rId80"/>
    <p:sldId id="341" r:id="rId81"/>
    <p:sldId id="335" r:id="rId8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042A-B3F3-4D91-9E90-FF0C36E51FE7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C3313-4B80-40A9-96A0-8EE2D6BB7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39092-4C32-438D-91A6-B635F770DF3B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1B4B-1DBD-449A-8FF0-463E0B16C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3AF8A-DB17-47C8-AC3A-3672F559FB88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A9FA-1A1F-407D-B951-0D1DE08C6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6F26-6466-47B7-8DF9-B608E6B5F71E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CBA1-2EA2-4F29-B029-07B493AAE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1C13-AFE4-419A-B313-F33F9FA5D57B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2CEB-2B1F-4D11-8FC3-B37D4DB0B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8BAA-818F-46B8-A0E0-4DC204D7C602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85260-B6C4-4058-9F04-02629452D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36C4-5E7E-48E5-AAD1-1EE3347D6EF3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2AF36-61A5-43E7-B85B-E3F70F90D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20AB2-B744-40A7-AC49-916AB3828193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5186-C341-4188-82E1-5E804F0C7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CD9DE-2341-4E61-8627-BE784B9A1E33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3D0D-7540-4ADB-8621-3315BA442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55048-35EB-44D5-A7C2-BCBA80A8ED6D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0CB91-F8B5-496C-9CCA-8B48E38B2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8A11-746C-4BC2-A2AD-7A433C8B7707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2179-C64C-43BC-B8E0-137309519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EDD65B-8378-4421-B00B-A5CAFDE3AB94}" type="datetimeFigureOut">
              <a:rPr lang="ru-RU"/>
              <a:pPr>
                <a:defRPr/>
              </a:pPr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A808CF-97A8-4F2D-A24B-4AC86C54B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b="1" dirty="0" err="1" smtClean="0"/>
              <a:t>Хронофармаколог</a:t>
            </a:r>
            <a:r>
              <a:rPr lang="uk-UA" sz="4800" b="1" dirty="0"/>
              <a:t>і</a:t>
            </a:r>
            <a:r>
              <a:rPr lang="ru-RU" sz="4800" b="1" dirty="0" smtClean="0">
                <a:latin typeface="Arial" charset="0"/>
              </a:rPr>
              <a:t>я</a:t>
            </a: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експериментально-клінічні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468313" y="476250"/>
            <a:ext cx="84248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0" dirty="0">
                <a:latin typeface="Calibri" pitchFamily="34" charset="0"/>
              </a:rPr>
              <a:t>У </a:t>
            </a:r>
            <a:r>
              <a:rPr lang="ru-RU" sz="2800" b="0" dirty="0" err="1">
                <a:latin typeface="Calibri" pitchFamily="34" charset="0"/>
              </a:rPr>
              <a:t>назвах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багатьох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ритмів</a:t>
            </a:r>
            <a:r>
              <a:rPr lang="ru-RU" sz="2800" b="0" dirty="0">
                <a:latin typeface="Calibri" pitchFamily="34" charset="0"/>
              </a:rPr>
              <a:t> є слово «цирк».</a:t>
            </a:r>
          </a:p>
          <a:p>
            <a:r>
              <a:rPr lang="ru-RU" sz="2800" b="0" dirty="0" err="1">
                <a:latin typeface="Calibri" pitchFamily="34" charset="0"/>
              </a:rPr>
              <a:t>Латинське</a:t>
            </a:r>
            <a:r>
              <a:rPr lang="ru-RU" sz="2800" b="0" dirty="0">
                <a:latin typeface="Calibri" pitchFamily="34" charset="0"/>
              </a:rPr>
              <a:t> слово «</a:t>
            </a:r>
            <a:r>
              <a:rPr lang="ru-RU" sz="2800" b="0" dirty="0" err="1">
                <a:latin typeface="Calibri" pitchFamily="34" charset="0"/>
              </a:rPr>
              <a:t>circa</a:t>
            </a:r>
            <a:r>
              <a:rPr lang="ru-RU" sz="2800" b="0" dirty="0">
                <a:latin typeface="Calibri" pitchFamily="34" charset="0"/>
              </a:rPr>
              <a:t>» </a:t>
            </a:r>
            <a:r>
              <a:rPr lang="ru-RU" sz="2800" b="0" dirty="0" err="1">
                <a:latin typeface="Calibri" pitchFamily="34" charset="0"/>
              </a:rPr>
              <a:t>перекладається</a:t>
            </a:r>
            <a:r>
              <a:rPr lang="ru-RU" sz="2800" b="0" dirty="0">
                <a:latin typeface="Calibri" pitchFamily="34" charset="0"/>
              </a:rPr>
              <a:t> як «</a:t>
            </a:r>
            <a:r>
              <a:rPr lang="ru-RU" sz="2800" b="0" dirty="0" err="1">
                <a:latin typeface="Calibri" pitchFamily="34" charset="0"/>
              </a:rPr>
              <a:t>навколо</a:t>
            </a:r>
            <a:r>
              <a:rPr lang="ru-RU" sz="2800" b="0" dirty="0">
                <a:latin typeface="Calibri" pitchFamily="34" charset="0"/>
              </a:rPr>
              <a:t>, </a:t>
            </a:r>
            <a:r>
              <a:rPr lang="ru-RU" sz="2800" b="0" dirty="0" err="1">
                <a:latin typeface="Calibri" pitchFamily="34" charset="0"/>
              </a:rPr>
              <a:t>близько</a:t>
            </a:r>
            <a:r>
              <a:rPr lang="ru-RU" sz="2800" b="0" dirty="0">
                <a:latin typeface="Calibri" pitchFamily="34" charset="0"/>
              </a:rPr>
              <a:t>, </a:t>
            </a:r>
            <a:r>
              <a:rPr lang="ru-RU" sz="2800" b="0" dirty="0" err="1">
                <a:latin typeface="Calibri" pitchFamily="34" charset="0"/>
              </a:rPr>
              <a:t>приблизно</a:t>
            </a:r>
            <a:r>
              <a:rPr lang="ru-RU" sz="2800" b="0" dirty="0">
                <a:latin typeface="Calibri" pitchFamily="34" charset="0"/>
              </a:rPr>
              <a:t>», а </a:t>
            </a:r>
            <a:r>
              <a:rPr lang="ru-RU" sz="2800" b="0" dirty="0" err="1">
                <a:latin typeface="Calibri" pitchFamily="34" charset="0"/>
              </a:rPr>
              <a:t>всі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біоритми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мають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періоди</a:t>
            </a:r>
            <a:r>
              <a:rPr lang="ru-RU" sz="2800" b="0" dirty="0">
                <a:latin typeface="Calibri" pitchFamily="34" charset="0"/>
              </a:rPr>
              <a:t>, </a:t>
            </a:r>
            <a:r>
              <a:rPr lang="ru-RU" sz="2800" b="0" dirty="0" err="1">
                <a:latin typeface="Calibri" pitchFamily="34" charset="0"/>
              </a:rPr>
              <a:t>наближені</a:t>
            </a:r>
            <a:r>
              <a:rPr lang="ru-RU" sz="2800" b="0" dirty="0">
                <a:latin typeface="Calibri" pitchFamily="34" charset="0"/>
              </a:rPr>
              <a:t> до наших </a:t>
            </a:r>
            <a:r>
              <a:rPr lang="ru-RU" sz="2800" b="0" dirty="0" err="1">
                <a:latin typeface="Calibri" pitchFamily="34" charset="0"/>
              </a:rPr>
              <a:t>календарних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інтервалів</a:t>
            </a:r>
            <a:r>
              <a:rPr lang="ru-RU" sz="2800" b="0" dirty="0">
                <a:latin typeface="Calibri" pitchFamily="34" charset="0"/>
              </a:rPr>
              <a:t>, але не </a:t>
            </a:r>
            <a:r>
              <a:rPr lang="ru-RU" sz="2800" b="0" dirty="0" err="1">
                <a:latin typeface="Calibri" pitchFamily="34" charset="0"/>
              </a:rPr>
              <a:t>збігаються</a:t>
            </a:r>
            <a:r>
              <a:rPr lang="ru-RU" sz="2800" b="0" dirty="0">
                <a:latin typeface="Calibri" pitchFamily="34" charset="0"/>
              </a:rPr>
              <a:t> з ними.</a:t>
            </a:r>
            <a:endParaRPr lang="ru-RU" sz="2800" b="0" dirty="0">
              <a:latin typeface="Calibri" pitchFamily="34" charset="0"/>
            </a:endParaRPr>
          </a:p>
        </p:txBody>
      </p:sp>
      <p:pic>
        <p:nvPicPr>
          <p:cNvPr id="22530" name="Picture 2" descr="C:\Users\prof-frm\Desktop\ча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429000"/>
            <a:ext cx="31861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>
          <a:xfrm>
            <a:off x="611188" y="47625"/>
            <a:ext cx="7772400" cy="1470025"/>
          </a:xfrm>
        </p:spPr>
        <p:txBody>
          <a:bodyPr/>
          <a:lstStyle/>
          <a:p>
            <a:pPr eaLnBrk="1" hangingPunct="1"/>
            <a:r>
              <a:rPr lang="ru-RU" u="sng" dirty="0" err="1" smtClean="0"/>
              <a:t>Терміни</a:t>
            </a:r>
            <a:r>
              <a:rPr lang="ru-RU" u="sng" dirty="0" smtClean="0"/>
              <a:t> за </a:t>
            </a:r>
            <a:r>
              <a:rPr lang="en-US" u="sng" dirty="0" err="1" smtClean="0"/>
              <a:t>F.Halberg</a:t>
            </a:r>
            <a:r>
              <a:rPr lang="en-US" u="sng" dirty="0" smtClean="0"/>
              <a:t>(1969)</a:t>
            </a:r>
            <a:r>
              <a:rPr lang="ru-RU" u="sng" dirty="0" smtClean="0"/>
              <a:t>:</a:t>
            </a:r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1484313"/>
            <a:ext cx="7161212" cy="1752600"/>
          </a:xfrm>
        </p:spPr>
        <p:txBody>
          <a:bodyPr/>
          <a:lstStyle/>
          <a:p>
            <a:pPr algn="l" eaLnBrk="1" hangingPunct="1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Циркадіанний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близькодобовий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  <a:endParaRPr lang="ru-RU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Циркасептальний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близьконедільний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  <a:endParaRPr lang="ru-RU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Циркануальний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близькорічний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>
          <a:xfrm>
            <a:off x="827584" y="39688"/>
            <a:ext cx="7556004" cy="1228725"/>
          </a:xfrm>
        </p:spPr>
        <p:txBody>
          <a:bodyPr/>
          <a:lstStyle/>
          <a:p>
            <a:pPr eaLnBrk="1" hangingPunct="1"/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біологічних</a:t>
            </a:r>
            <a:r>
              <a:rPr lang="ru-RU" dirty="0" smtClean="0"/>
              <a:t> </a:t>
            </a:r>
            <a:r>
              <a:rPr lang="ru-RU" dirty="0" err="1" smtClean="0"/>
              <a:t>ритмів</a:t>
            </a:r>
            <a:r>
              <a:rPr lang="ru-RU" dirty="0" smtClean="0"/>
              <a:t>:</a:t>
            </a:r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268413"/>
            <a:ext cx="8496300" cy="41052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Ритм </a:t>
            </a:r>
            <a:r>
              <a:rPr lang="ru-RU" sz="2800" b="1" dirty="0" err="1">
                <a:solidFill>
                  <a:schemeClr val="tx1"/>
                </a:solidFill>
              </a:rPr>
              <a:t>високої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частоти</a:t>
            </a:r>
            <a:r>
              <a:rPr lang="ru-RU" sz="2800" b="1" dirty="0">
                <a:solidFill>
                  <a:schemeClr val="tx1"/>
                </a:solidFill>
              </a:rPr>
              <a:t> (</a:t>
            </a:r>
            <a:r>
              <a:rPr lang="ru-RU" sz="2800" b="1" dirty="0" err="1">
                <a:solidFill>
                  <a:schemeClr val="tx1"/>
                </a:solidFill>
              </a:rPr>
              <a:t>від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часток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секунди</a:t>
            </a:r>
            <a:r>
              <a:rPr lang="ru-RU" sz="2800" b="1" dirty="0">
                <a:solidFill>
                  <a:schemeClr val="tx1"/>
                </a:solidFill>
              </a:rPr>
              <a:t> до </a:t>
            </a:r>
            <a:r>
              <a:rPr lang="ru-RU" sz="2800" b="1" dirty="0" err="1">
                <a:solidFill>
                  <a:schemeClr val="tx1"/>
                </a:solidFill>
              </a:rPr>
              <a:t>зо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хв</a:t>
            </a:r>
            <a:r>
              <a:rPr lang="ru-RU" sz="2800" b="1" dirty="0">
                <a:solidFill>
                  <a:schemeClr val="tx1"/>
                </a:solidFill>
              </a:rPr>
              <a:t>);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800" b="1" dirty="0" err="1">
                <a:solidFill>
                  <a:schemeClr val="tx1"/>
                </a:solidFill>
              </a:rPr>
              <a:t>Ритми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середньої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частоти</a:t>
            </a:r>
            <a:r>
              <a:rPr lang="ru-RU" sz="2800" b="1" dirty="0">
                <a:solidFill>
                  <a:schemeClr val="tx1"/>
                </a:solidFill>
              </a:rPr>
              <a:t> (</a:t>
            </a:r>
            <a:r>
              <a:rPr lang="ru-RU" sz="2800" b="1" dirty="0" err="1">
                <a:solidFill>
                  <a:schemeClr val="tx1"/>
                </a:solidFill>
              </a:rPr>
              <a:t>від</a:t>
            </a:r>
            <a:r>
              <a:rPr lang="ru-RU" sz="2800" b="1" dirty="0">
                <a:solidFill>
                  <a:schemeClr val="tx1"/>
                </a:solidFill>
              </a:rPr>
              <a:t> 30 </a:t>
            </a:r>
            <a:r>
              <a:rPr lang="ru-RU" sz="2800" b="1" dirty="0" err="1">
                <a:solidFill>
                  <a:schemeClr val="tx1"/>
                </a:solidFill>
              </a:rPr>
              <a:t>хв</a:t>
            </a:r>
            <a:r>
              <a:rPr lang="ru-RU" sz="2800" b="1" dirty="0">
                <a:solidFill>
                  <a:schemeClr val="tx1"/>
                </a:solidFill>
              </a:rPr>
              <a:t> до 28 годин - </a:t>
            </a:r>
            <a:r>
              <a:rPr lang="ru-RU" sz="2800" b="1" dirty="0" err="1">
                <a:solidFill>
                  <a:schemeClr val="tx1"/>
                </a:solidFill>
              </a:rPr>
              <a:t>ультрадіані</a:t>
            </a:r>
            <a:r>
              <a:rPr lang="ru-RU" sz="2800" b="1" dirty="0">
                <a:solidFill>
                  <a:schemeClr val="tx1"/>
                </a:solidFill>
              </a:rPr>
              <a:t> та </a:t>
            </a:r>
            <a:r>
              <a:rPr lang="ru-RU" sz="2800" b="1" dirty="0" err="1">
                <a:solidFill>
                  <a:schemeClr val="tx1"/>
                </a:solidFill>
              </a:rPr>
              <a:t>циркадіані</a:t>
            </a:r>
            <a:r>
              <a:rPr lang="ru-RU" sz="2800" b="1" dirty="0">
                <a:solidFill>
                  <a:schemeClr val="tx1"/>
                </a:solidFill>
              </a:rPr>
              <a:t>);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800" b="1" dirty="0" err="1">
                <a:solidFill>
                  <a:schemeClr val="tx1"/>
                </a:solidFill>
              </a:rPr>
              <a:t>Мезоритми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інфрадіанні</a:t>
            </a:r>
            <a:r>
              <a:rPr lang="ru-RU" sz="2800" b="1" dirty="0">
                <a:solidFill>
                  <a:schemeClr val="tx1"/>
                </a:solidFill>
              </a:rPr>
              <a:t> (</a:t>
            </a:r>
            <a:r>
              <a:rPr lang="ru-RU" sz="2800" b="1" dirty="0" err="1">
                <a:solidFill>
                  <a:schemeClr val="tx1"/>
                </a:solidFill>
              </a:rPr>
              <a:t>від</a:t>
            </a:r>
            <a:r>
              <a:rPr lang="ru-RU" sz="2800" b="1" dirty="0">
                <a:solidFill>
                  <a:schemeClr val="tx1"/>
                </a:solidFill>
              </a:rPr>
              <a:t> 28 год до 6 </a:t>
            </a:r>
            <a:r>
              <a:rPr lang="ru-RU" sz="2800" b="1" dirty="0" err="1">
                <a:solidFill>
                  <a:schemeClr val="tx1"/>
                </a:solidFill>
              </a:rPr>
              <a:t>днів</a:t>
            </a:r>
            <a:r>
              <a:rPr lang="ru-RU" sz="2800" b="1" dirty="0">
                <a:solidFill>
                  <a:schemeClr val="tx1"/>
                </a:solidFill>
              </a:rPr>
              <a:t>),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800" b="1" dirty="0" err="1">
                <a:solidFill>
                  <a:schemeClr val="tx1"/>
                </a:solidFill>
              </a:rPr>
              <a:t>циркасептальні</a:t>
            </a:r>
            <a:r>
              <a:rPr lang="ru-RU" sz="2800" b="1" dirty="0">
                <a:solidFill>
                  <a:schemeClr val="tx1"/>
                </a:solidFill>
              </a:rPr>
              <a:t> (</a:t>
            </a:r>
            <a:r>
              <a:rPr lang="ru-RU" sz="2800" b="1" dirty="0" err="1">
                <a:solidFill>
                  <a:schemeClr val="tx1"/>
                </a:solidFill>
              </a:rPr>
              <a:t>близько</a:t>
            </a:r>
            <a:r>
              <a:rPr lang="ru-RU" sz="2800" b="1" dirty="0">
                <a:solidFill>
                  <a:schemeClr val="tx1"/>
                </a:solidFill>
              </a:rPr>
              <a:t> 7 </a:t>
            </a:r>
            <a:r>
              <a:rPr lang="ru-RU" sz="2800" b="1" dirty="0" err="1">
                <a:solidFill>
                  <a:schemeClr val="tx1"/>
                </a:solidFill>
              </a:rPr>
              <a:t>днів</a:t>
            </a:r>
            <a:r>
              <a:rPr lang="ru-RU" sz="2800" b="1" dirty="0">
                <a:solidFill>
                  <a:schemeClr val="tx1"/>
                </a:solidFill>
              </a:rPr>
              <a:t>);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800" b="1" dirty="0" err="1">
                <a:solidFill>
                  <a:schemeClr val="tx1"/>
                </a:solidFill>
              </a:rPr>
              <a:t>Макроритми</a:t>
            </a:r>
            <a:r>
              <a:rPr lang="ru-RU" sz="2800" b="1" dirty="0">
                <a:solidFill>
                  <a:schemeClr val="tx1"/>
                </a:solidFill>
              </a:rPr>
              <a:t> з </a:t>
            </a:r>
            <a:r>
              <a:rPr lang="ru-RU" sz="2800" b="1" dirty="0" err="1">
                <a:solidFill>
                  <a:schemeClr val="tx1"/>
                </a:solidFill>
              </a:rPr>
              <a:t>періодом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від</a:t>
            </a:r>
            <a:r>
              <a:rPr lang="ru-RU" sz="2800" b="1" dirty="0">
                <a:solidFill>
                  <a:schemeClr val="tx1"/>
                </a:solidFill>
              </a:rPr>
              <a:t> 30 </a:t>
            </a:r>
            <a:r>
              <a:rPr lang="ru-RU" sz="2800" b="1" dirty="0" err="1">
                <a:solidFill>
                  <a:schemeClr val="tx1"/>
                </a:solidFill>
              </a:rPr>
              <a:t>днів</a:t>
            </a:r>
            <a:r>
              <a:rPr lang="ru-RU" sz="2800" b="1" dirty="0">
                <a:solidFill>
                  <a:schemeClr val="tx1"/>
                </a:solidFill>
              </a:rPr>
              <a:t> до 1 року (</a:t>
            </a:r>
            <a:r>
              <a:rPr lang="ru-RU" sz="2800" b="1" dirty="0" err="1">
                <a:solidFill>
                  <a:schemeClr val="tx1"/>
                </a:solidFill>
              </a:rPr>
              <a:t>місячні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сезонні</a:t>
            </a:r>
            <a:r>
              <a:rPr lang="ru-RU" sz="2800" b="1" dirty="0">
                <a:solidFill>
                  <a:schemeClr val="tx1"/>
                </a:solidFill>
              </a:rPr>
              <a:t> та </a:t>
            </a:r>
            <a:r>
              <a:rPr lang="ru-RU" sz="2800" b="1" dirty="0" err="1">
                <a:solidFill>
                  <a:schemeClr val="tx1"/>
                </a:solidFill>
              </a:rPr>
              <a:t>річні</a:t>
            </a:r>
            <a:r>
              <a:rPr lang="ru-RU" sz="2800" b="1" dirty="0">
                <a:solidFill>
                  <a:schemeClr val="tx1"/>
                </a:solidFill>
              </a:rPr>
              <a:t>);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800" b="1" dirty="0" err="1">
                <a:solidFill>
                  <a:schemeClr val="tx1"/>
                </a:solidFill>
              </a:rPr>
              <a:t>Мегаритми</a:t>
            </a:r>
            <a:r>
              <a:rPr lang="ru-RU" sz="2800" b="1" dirty="0">
                <a:solidFill>
                  <a:schemeClr val="tx1"/>
                </a:solidFill>
              </a:rPr>
              <a:t> з </a:t>
            </a:r>
            <a:r>
              <a:rPr lang="ru-RU" sz="2800" b="1" dirty="0" err="1">
                <a:solidFill>
                  <a:schemeClr val="tx1"/>
                </a:solidFill>
              </a:rPr>
              <a:t>періодом</a:t>
            </a:r>
            <a:r>
              <a:rPr lang="ru-RU" sz="2800" b="1" dirty="0">
                <a:solidFill>
                  <a:schemeClr val="tx1"/>
                </a:solidFill>
              </a:rPr>
              <a:t> у десятки та </a:t>
            </a:r>
            <a:r>
              <a:rPr lang="ru-RU" sz="2800" b="1" dirty="0" err="1">
                <a:solidFill>
                  <a:schemeClr val="tx1"/>
                </a:solidFill>
              </a:rPr>
              <a:t>багато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десятків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років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404813"/>
            <a:ext cx="8569325" cy="6048375"/>
          </a:xfrm>
        </p:spPr>
        <p:txBody>
          <a:bodyPr/>
          <a:lstStyle/>
          <a:p>
            <a:pPr algn="l" eaLnBrk="1" hangingPunct="1"/>
            <a:r>
              <a:rPr lang="ru-RU" dirty="0">
                <a:solidFill>
                  <a:schemeClr val="tx1"/>
                </a:solidFill>
              </a:rPr>
              <a:t>Будь-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біоритм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характеризується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зокрема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акрофазою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період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найбільшої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активності</a:t>
            </a:r>
            <a:r>
              <a:rPr lang="ru-RU" dirty="0">
                <a:solidFill>
                  <a:schemeClr val="tx1"/>
                </a:solidFill>
              </a:rPr>
              <a:t>) та </a:t>
            </a:r>
            <a:r>
              <a:rPr lang="ru-RU" dirty="0" err="1">
                <a:solidFill>
                  <a:schemeClr val="tx1"/>
                </a:solidFill>
              </a:rPr>
              <a:t>мініфазою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період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найменшої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активності</a:t>
            </a:r>
            <a:r>
              <a:rPr lang="ru-RU" dirty="0">
                <a:solidFill>
                  <a:schemeClr val="tx1"/>
                </a:solidFill>
              </a:rPr>
              <a:t>). Як правило, в </a:t>
            </a:r>
            <a:r>
              <a:rPr lang="ru-RU" dirty="0" err="1">
                <a:solidFill>
                  <a:schemeClr val="tx1"/>
                </a:solidFill>
              </a:rPr>
              <a:t>період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акрофази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найбільша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чутливість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реактивність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стимулюючих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лікарських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засобів</a:t>
            </a:r>
            <a:r>
              <a:rPr lang="ru-RU" dirty="0">
                <a:solidFill>
                  <a:schemeClr val="tx1"/>
                </a:solidFill>
              </a:rPr>
              <a:t>, а в </a:t>
            </a:r>
            <a:r>
              <a:rPr lang="ru-RU" dirty="0" err="1">
                <a:solidFill>
                  <a:schemeClr val="tx1"/>
                </a:solidFill>
              </a:rPr>
              <a:t>мініфазі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найменша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стимулюючих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найбільш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пригнічують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>
          <a:xfrm>
            <a:off x="684213" y="115888"/>
            <a:ext cx="7772400" cy="1470025"/>
          </a:xfrm>
        </p:spPr>
        <p:txBody>
          <a:bodyPr/>
          <a:lstStyle/>
          <a:p>
            <a:pPr eaLnBrk="1" hangingPunct="1"/>
            <a:r>
              <a:rPr lang="ru-RU" dirty="0" smtClean="0"/>
              <a:t>Структура  </a:t>
            </a:r>
            <a:r>
              <a:rPr lang="ru-RU" dirty="0" err="1" smtClean="0"/>
              <a:t>біологічного</a:t>
            </a:r>
            <a:r>
              <a:rPr lang="ru-RU" dirty="0" smtClean="0"/>
              <a:t> ритму</a:t>
            </a:r>
            <a:endParaRPr lang="ru-RU" dirty="0" smtClean="0"/>
          </a:p>
        </p:txBody>
      </p:sp>
      <p:pic>
        <p:nvPicPr>
          <p:cNvPr id="26626" name="Picture 2" descr="C:\Users\prof-frm\Desktop\fa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8202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950"/>
          </a:xfrm>
        </p:spPr>
        <p:txBody>
          <a:bodyPr/>
          <a:lstStyle/>
          <a:p>
            <a:r>
              <a:rPr lang="ru-RU" sz="3200" dirty="0"/>
              <a:t>Для </a:t>
            </a:r>
            <a:r>
              <a:rPr lang="ru-RU" sz="3200" dirty="0" err="1"/>
              <a:t>судження</a:t>
            </a:r>
            <a:r>
              <a:rPr lang="ru-RU" sz="3200" dirty="0"/>
              <a:t> про </a:t>
            </a:r>
            <a:r>
              <a:rPr lang="ru-RU" sz="3200" dirty="0" err="1"/>
              <a:t>раціональне</a:t>
            </a:r>
            <a:r>
              <a:rPr lang="ru-RU" sz="3200" dirty="0"/>
              <a:t> </a:t>
            </a:r>
            <a:r>
              <a:rPr lang="ru-RU" sz="3200" dirty="0" err="1"/>
              <a:t>введення</a:t>
            </a:r>
            <a:r>
              <a:rPr lang="ru-RU" sz="3200" dirty="0"/>
              <a:t> </a:t>
            </a:r>
            <a:r>
              <a:rPr lang="ru-RU" sz="3200" dirty="0" err="1"/>
              <a:t>лікарських</a:t>
            </a:r>
            <a:r>
              <a:rPr lang="ru-RU" sz="3200" dirty="0"/>
              <a:t> </a:t>
            </a:r>
            <a:r>
              <a:rPr lang="ru-RU" sz="3200" dirty="0" err="1"/>
              <a:t>засобів</a:t>
            </a:r>
            <a:r>
              <a:rPr lang="ru-RU" sz="3200" dirty="0"/>
              <a:t>, треба знати </a:t>
            </a:r>
            <a:r>
              <a:rPr lang="ru-RU" sz="3200" dirty="0" err="1"/>
              <a:t>фізіологічні</a:t>
            </a:r>
            <a:r>
              <a:rPr lang="ru-RU" sz="3200" dirty="0"/>
              <a:t> та </a:t>
            </a:r>
            <a:r>
              <a:rPr lang="ru-RU" sz="3200" dirty="0" err="1"/>
              <a:t>патологічні</a:t>
            </a:r>
            <a:r>
              <a:rPr lang="ru-RU" sz="3200" dirty="0"/>
              <a:t> </a:t>
            </a:r>
            <a:r>
              <a:rPr lang="ru-RU" sz="3200" dirty="0" err="1"/>
              <a:t>біоритми</a:t>
            </a:r>
            <a:r>
              <a:rPr lang="ru-RU" sz="3200" dirty="0"/>
              <a:t> з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акрофазою</a:t>
            </a:r>
            <a:r>
              <a:rPr lang="ru-RU" sz="3200" dirty="0"/>
              <a:t> та </a:t>
            </a:r>
            <a:r>
              <a:rPr lang="ru-RU" sz="3200" dirty="0" err="1"/>
              <a:t>мініфазою</a:t>
            </a:r>
            <a:endParaRPr lang="ru-RU" sz="32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825" y="404813"/>
            <a:ext cx="8424863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atin typeface="+mn-lt"/>
                <a:cs typeface="+mn-cs"/>
              </a:rPr>
              <a:t>Термінологія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хронобіологічних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напрямків</a:t>
            </a:r>
            <a:r>
              <a:rPr lang="ru-RU" sz="2800" dirty="0">
                <a:latin typeface="+mn-lt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latin typeface="+mn-lt"/>
                <a:cs typeface="+mn-cs"/>
              </a:rPr>
              <a:t>Хронобіологія</a:t>
            </a:r>
            <a:endParaRPr lang="ru-RU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latin typeface="+mn-lt"/>
                <a:cs typeface="+mn-cs"/>
              </a:rPr>
              <a:t>Хрономедицина</a:t>
            </a:r>
            <a:endParaRPr lang="ru-RU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latin typeface="+mn-lt"/>
                <a:cs typeface="+mn-cs"/>
              </a:rPr>
              <a:t>Хронофізіологія</a:t>
            </a:r>
            <a:endParaRPr lang="ru-RU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latin typeface="+mn-lt"/>
                <a:cs typeface="+mn-cs"/>
              </a:rPr>
              <a:t>Хронопатологія</a:t>
            </a:r>
            <a:endParaRPr lang="ru-RU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latin typeface="+mn-lt"/>
                <a:cs typeface="+mn-cs"/>
              </a:rPr>
              <a:t>Хронодіагностика</a:t>
            </a:r>
            <a:endParaRPr lang="ru-RU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latin typeface="+mn-lt"/>
                <a:cs typeface="+mn-cs"/>
              </a:rPr>
              <a:t>Хронофармакологія</a:t>
            </a:r>
            <a:r>
              <a:rPr lang="ru-RU" sz="2800" dirty="0">
                <a:latin typeface="+mn-lt"/>
                <a:cs typeface="+mn-cs"/>
              </a:rPr>
              <a:t>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 smtClean="0">
                <a:latin typeface="+mn-lt"/>
                <a:cs typeface="+mn-cs"/>
              </a:rPr>
              <a:t>Експериментальна</a:t>
            </a:r>
            <a:r>
              <a:rPr lang="ru-RU" sz="2800" dirty="0" smtClean="0">
                <a:latin typeface="+mn-lt"/>
                <a:cs typeface="+mn-cs"/>
              </a:rPr>
              <a:t> </a:t>
            </a:r>
            <a:r>
              <a:rPr lang="ru-RU" sz="2800" dirty="0" err="1" smtClean="0">
                <a:latin typeface="+mn-lt"/>
                <a:cs typeface="+mn-cs"/>
              </a:rPr>
              <a:t>клінічна</a:t>
            </a:r>
            <a:endParaRPr lang="ru-RU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latin typeface="+mn-lt"/>
                <a:cs typeface="+mn-cs"/>
              </a:rPr>
              <a:t>хронофармакокінетика</a:t>
            </a:r>
            <a:endParaRPr lang="ru-RU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latin typeface="+mn-lt"/>
                <a:cs typeface="+mn-cs"/>
              </a:rPr>
              <a:t>хронофармакодинаміка</a:t>
            </a:r>
            <a:endParaRPr lang="ru-RU" sz="2800" b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539750" y="549275"/>
            <a:ext cx="82804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u="sng" dirty="0" err="1">
                <a:latin typeface="Calibri" pitchFamily="34" charset="0"/>
              </a:rPr>
              <a:t>Хронофармакодинаміка</a:t>
            </a:r>
            <a:endParaRPr lang="ru-RU" sz="3200" u="sng" dirty="0">
              <a:latin typeface="Calibri" pitchFamily="34" charset="0"/>
            </a:endParaRPr>
          </a:p>
          <a:p>
            <a:pPr algn="ctr"/>
            <a:endParaRPr lang="ru-RU" sz="3200" u="sng" dirty="0">
              <a:latin typeface="Calibri" pitchFamily="34" charset="0"/>
            </a:endParaRPr>
          </a:p>
          <a:p>
            <a:r>
              <a:rPr lang="ru-RU" sz="3200" b="0" dirty="0" err="1">
                <a:latin typeface="Calibri" pitchFamily="34" charset="0"/>
              </a:rPr>
              <a:t>Вивчає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залежність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фармакотерапевтичного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ефекту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лікарського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засобу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від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добового</a:t>
            </a:r>
            <a:r>
              <a:rPr lang="ru-RU" sz="3200" b="0" dirty="0">
                <a:latin typeface="Calibri" pitchFamily="34" charset="0"/>
              </a:rPr>
              <a:t> та </a:t>
            </a:r>
            <a:r>
              <a:rPr lang="ru-RU" sz="3200" b="0" dirty="0" err="1">
                <a:latin typeface="Calibri" pitchFamily="34" charset="0"/>
              </a:rPr>
              <a:t>ін</a:t>
            </a:r>
            <a:r>
              <a:rPr lang="ru-RU" sz="3200" b="0" dirty="0">
                <a:latin typeface="Calibri" pitchFamily="34" charset="0"/>
              </a:rPr>
              <a:t>. </a:t>
            </a:r>
            <a:r>
              <a:rPr lang="ru-RU" sz="3200" b="0" dirty="0" err="1">
                <a:latin typeface="Calibri" pitchFamily="34" charset="0"/>
              </a:rPr>
              <a:t>ритмів</a:t>
            </a:r>
            <a:r>
              <a:rPr lang="ru-RU" sz="3200" b="0" dirty="0">
                <a:latin typeface="Calibri" pitchFamily="34" charset="0"/>
              </a:rPr>
              <a:t>, </a:t>
            </a:r>
            <a:r>
              <a:rPr lang="ru-RU" sz="3200" b="0" dirty="0" err="1">
                <a:latin typeface="Calibri" pitchFamily="34" charset="0"/>
              </a:rPr>
              <a:t>зокрема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від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чутливості</a:t>
            </a:r>
            <a:r>
              <a:rPr lang="ru-RU" sz="3200" b="0" dirty="0">
                <a:latin typeface="Calibri" pitchFamily="34" charset="0"/>
              </a:rPr>
              <a:t> до </a:t>
            </a:r>
            <a:r>
              <a:rPr lang="ru-RU" sz="3200" b="0" dirty="0" err="1">
                <a:latin typeface="Calibri" pitchFamily="34" charset="0"/>
              </a:rPr>
              <a:t>фармпрепарату</a:t>
            </a:r>
            <a:r>
              <a:rPr lang="ru-RU" sz="3200" b="0" dirty="0">
                <a:latin typeface="Calibri" pitchFamily="34" charset="0"/>
              </a:rPr>
              <a:t> в </a:t>
            </a:r>
            <a:r>
              <a:rPr lang="ru-RU" sz="3200" b="0" dirty="0" err="1">
                <a:latin typeface="Calibri" pitchFamily="34" charset="0"/>
              </a:rPr>
              <a:t>різний</a:t>
            </a:r>
            <a:r>
              <a:rPr lang="ru-RU" sz="3200" b="0" dirty="0">
                <a:latin typeface="Calibri" pitchFamily="34" charset="0"/>
              </a:rPr>
              <a:t> час </a:t>
            </a:r>
            <a:r>
              <a:rPr lang="ru-RU" sz="3200" b="0" dirty="0" err="1">
                <a:latin typeface="Calibri" pitchFamily="34" charset="0"/>
              </a:rPr>
              <a:t>доби</a:t>
            </a:r>
            <a:r>
              <a:rPr lang="ru-RU" sz="3200" b="0" dirty="0">
                <a:latin typeface="Calibri" pitchFamily="34" charset="0"/>
              </a:rPr>
              <a:t>. При </a:t>
            </a:r>
            <a:r>
              <a:rPr lang="ru-RU" sz="3200" b="0" dirty="0" err="1">
                <a:latin typeface="Calibri" pitchFamily="34" charset="0"/>
              </a:rPr>
              <a:t>підвищенні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хроностезії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організму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виникає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достатній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лікувальний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ефект</a:t>
            </a:r>
            <a:r>
              <a:rPr lang="ru-RU" sz="3200" b="0" dirty="0">
                <a:latin typeface="Calibri" pitchFamily="34" charset="0"/>
              </a:rPr>
              <a:t> при </a:t>
            </a:r>
            <a:r>
              <a:rPr lang="ru-RU" sz="3200" b="0" dirty="0" err="1">
                <a:latin typeface="Calibri" pitchFamily="34" charset="0"/>
              </a:rPr>
              <a:t>зменшенні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середньої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дози</a:t>
            </a:r>
            <a:r>
              <a:rPr lang="ru-RU" sz="3200" b="0" dirty="0">
                <a:latin typeface="Calibri" pitchFamily="34" charset="0"/>
              </a:rPr>
              <a:t>.</a:t>
            </a:r>
          </a:p>
          <a:p>
            <a:r>
              <a:rPr lang="ru-RU" sz="3200" b="0" dirty="0">
                <a:latin typeface="Calibri" pitchFamily="34" charset="0"/>
              </a:rPr>
              <a:t>     </a:t>
            </a:r>
            <a:r>
              <a:rPr lang="ru-RU" sz="3200" b="0" dirty="0" err="1">
                <a:latin typeface="Calibri" pitchFamily="34" charset="0"/>
              </a:rPr>
              <a:t>Детермінованої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залежності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між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хронофармакодинамікою</a:t>
            </a:r>
            <a:r>
              <a:rPr lang="ru-RU" sz="3200" b="0" dirty="0">
                <a:latin typeface="Calibri" pitchFamily="34" charset="0"/>
              </a:rPr>
              <a:t>, </a:t>
            </a:r>
            <a:r>
              <a:rPr lang="ru-RU" sz="3200" b="0" dirty="0" err="1">
                <a:latin typeface="Calibri" pitchFamily="34" charset="0"/>
              </a:rPr>
              <a:t>хронофармокінетикою</a:t>
            </a:r>
            <a:r>
              <a:rPr lang="ru-RU" sz="3200" b="0" dirty="0">
                <a:latin typeface="Calibri" pitchFamily="34" charset="0"/>
              </a:rPr>
              <a:t> та </a:t>
            </a:r>
            <a:r>
              <a:rPr lang="ru-RU" sz="3200" b="0" dirty="0" err="1">
                <a:latin typeface="Calibri" pitchFamily="34" charset="0"/>
              </a:rPr>
              <a:t>хронометаболізмом</a:t>
            </a:r>
            <a:r>
              <a:rPr lang="ru-RU" sz="3200" b="0" dirty="0">
                <a:latin typeface="Calibri" pitchFamily="34" charset="0"/>
              </a:rPr>
              <a:t> ЛП не </a:t>
            </a:r>
            <a:r>
              <a:rPr lang="ru-RU" sz="3200" b="0" dirty="0" err="1">
                <a:latin typeface="Calibri" pitchFamily="34" charset="0"/>
              </a:rPr>
              <a:t>існує</a:t>
            </a:r>
            <a:r>
              <a:rPr lang="ru-RU" sz="3200" b="0" dirty="0">
                <a:latin typeface="Calibri" pitchFamily="34" charset="0"/>
              </a:rPr>
              <a:t>, т.к. </a:t>
            </a:r>
            <a:r>
              <a:rPr lang="ru-RU" sz="3200" b="0" dirty="0" err="1">
                <a:latin typeface="Calibri" pitchFamily="34" charset="0"/>
              </a:rPr>
              <a:t>ці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явища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протікають</a:t>
            </a:r>
            <a:r>
              <a:rPr lang="ru-RU" sz="3200" b="0" dirty="0">
                <a:latin typeface="Calibri" pitchFamily="34" charset="0"/>
              </a:rPr>
              <a:t> за </a:t>
            </a:r>
            <a:r>
              <a:rPr lang="ru-RU" sz="3200" b="0" dirty="0" err="1">
                <a:latin typeface="Calibri" pitchFamily="34" charset="0"/>
              </a:rPr>
              <a:t>участю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різних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процесів</a:t>
            </a:r>
            <a:r>
              <a:rPr lang="ru-RU" sz="3200" b="0" dirty="0">
                <a:latin typeface="Calibri" pitchFamily="34" charset="0"/>
              </a:rPr>
              <a:t> у </a:t>
            </a:r>
            <a:r>
              <a:rPr lang="ru-RU" sz="3200" b="0" dirty="0" err="1">
                <a:latin typeface="Calibri" pitchFamily="34" charset="0"/>
              </a:rPr>
              <a:t>різних</a:t>
            </a:r>
            <a:r>
              <a:rPr lang="ru-RU" sz="3200" b="0" dirty="0">
                <a:latin typeface="Calibri" pitchFamily="34" charset="0"/>
              </a:rPr>
              <a:t> системах.</a:t>
            </a:r>
            <a:endParaRPr lang="ru-RU" b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400" b="1" u="sng" dirty="0" smtClean="0">
                <a:solidFill>
                  <a:srgbClr val="7030A0"/>
                </a:solidFill>
              </a:rPr>
              <a:t/>
            </a:r>
            <a:br>
              <a:rPr lang="ru-RU" sz="2400" b="1" u="sng" dirty="0" smtClean="0">
                <a:solidFill>
                  <a:srgbClr val="7030A0"/>
                </a:solidFill>
              </a:rPr>
            </a:br>
            <a:r>
              <a:rPr lang="ru-RU" sz="2500" dirty="0" smtClean="0"/>
              <a:t> 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3200" dirty="0"/>
              <a:t>Тому </a:t>
            </a:r>
            <a:r>
              <a:rPr lang="ru-RU" sz="3200" dirty="0" err="1"/>
              <a:t>визначальним</a:t>
            </a:r>
            <a:r>
              <a:rPr lang="ru-RU" sz="3200" dirty="0"/>
              <a:t> </a:t>
            </a:r>
            <a:r>
              <a:rPr lang="ru-RU" sz="3200" dirty="0" err="1"/>
              <a:t>чинником</a:t>
            </a:r>
            <a:r>
              <a:rPr lang="ru-RU" sz="3200" dirty="0"/>
              <a:t> </a:t>
            </a:r>
            <a:r>
              <a:rPr lang="ru-RU" sz="3200" dirty="0" err="1"/>
              <a:t>встановлення</a:t>
            </a:r>
            <a:r>
              <a:rPr lang="ru-RU" sz="3200" dirty="0"/>
              <a:t> оптимального часу </a:t>
            </a:r>
            <a:r>
              <a:rPr lang="ru-RU" sz="3200" dirty="0" err="1"/>
              <a:t>прийому</a:t>
            </a:r>
            <a:r>
              <a:rPr lang="ru-RU" sz="3200" dirty="0"/>
              <a:t> ЛЗ є </a:t>
            </a:r>
            <a:r>
              <a:rPr lang="ru-RU" sz="3200" dirty="0" err="1"/>
              <a:t>періодичність</a:t>
            </a:r>
            <a:r>
              <a:rPr lang="ru-RU" sz="3200" dirty="0"/>
              <a:t> фаз </a:t>
            </a:r>
            <a:r>
              <a:rPr lang="ru-RU" sz="3200" dirty="0" err="1"/>
              <a:t>хвороби</a:t>
            </a:r>
            <a:r>
              <a:rPr lang="ru-RU" sz="3200" dirty="0"/>
              <a:t>. </a:t>
            </a:r>
            <a:r>
              <a:rPr lang="ru-RU" sz="3200" dirty="0" err="1"/>
              <a:t>Хроноестезія</a:t>
            </a:r>
            <a:r>
              <a:rPr lang="ru-RU" sz="3200" dirty="0"/>
              <a:t> - </a:t>
            </a:r>
            <a:r>
              <a:rPr lang="ru-RU" sz="3200" dirty="0" err="1"/>
              <a:t>чутливість</a:t>
            </a:r>
            <a:r>
              <a:rPr lang="ru-RU" sz="3200" dirty="0"/>
              <a:t> </a:t>
            </a:r>
            <a:r>
              <a:rPr lang="ru-RU" sz="3200" dirty="0" err="1"/>
              <a:t>системи</a:t>
            </a:r>
            <a:r>
              <a:rPr lang="ru-RU" sz="3200" dirty="0"/>
              <a:t> </a:t>
            </a:r>
            <a:r>
              <a:rPr lang="ru-RU" sz="3200" dirty="0" err="1"/>
              <a:t>організму</a:t>
            </a:r>
            <a:r>
              <a:rPr lang="ru-RU" sz="3200" dirty="0"/>
              <a:t> </a:t>
            </a:r>
            <a:r>
              <a:rPr lang="ru-RU" sz="3200" dirty="0" err="1"/>
              <a:t>залежно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часу </a:t>
            </a:r>
            <a:r>
              <a:rPr lang="ru-RU" sz="3200" dirty="0" err="1"/>
              <a:t>доби</a:t>
            </a:r>
            <a:r>
              <a:rPr lang="ru-RU" sz="3200" dirty="0"/>
              <a:t>, сезону, року та </a:t>
            </a:r>
            <a:r>
              <a:rPr lang="ru-RU" sz="3200" dirty="0" err="1"/>
              <a:t>ін</a:t>
            </a:r>
            <a:r>
              <a:rPr lang="ru-RU" sz="3200" dirty="0"/>
              <a:t>. Для </a:t>
            </a:r>
            <a:r>
              <a:rPr lang="ru-RU" sz="3200" dirty="0" err="1"/>
              <a:t>судження</a:t>
            </a:r>
            <a:r>
              <a:rPr lang="ru-RU" sz="3200" dirty="0"/>
              <a:t> про </a:t>
            </a:r>
            <a:r>
              <a:rPr lang="ru-RU" sz="3200" dirty="0" err="1"/>
              <a:t>раціональне</a:t>
            </a:r>
            <a:r>
              <a:rPr lang="ru-RU" sz="3200" dirty="0"/>
              <a:t> </a:t>
            </a:r>
            <a:r>
              <a:rPr lang="ru-RU" sz="3200" dirty="0" err="1"/>
              <a:t>введення</a:t>
            </a:r>
            <a:r>
              <a:rPr lang="ru-RU" sz="3200" dirty="0"/>
              <a:t> ЛЗ треба знати </a:t>
            </a:r>
            <a:r>
              <a:rPr lang="ru-RU" sz="3200" dirty="0" err="1"/>
              <a:t>фізіологічні</a:t>
            </a:r>
            <a:r>
              <a:rPr lang="ru-RU" sz="3200" dirty="0"/>
              <a:t> та </a:t>
            </a:r>
            <a:r>
              <a:rPr lang="ru-RU" sz="3200" dirty="0" err="1"/>
              <a:t>патологічні</a:t>
            </a:r>
            <a:r>
              <a:rPr lang="ru-RU" sz="3200" dirty="0"/>
              <a:t> </a:t>
            </a:r>
            <a:r>
              <a:rPr lang="ru-RU" sz="3200" dirty="0" err="1"/>
              <a:t>біоритми</a:t>
            </a:r>
            <a:r>
              <a:rPr lang="ru-RU" sz="3200" dirty="0"/>
              <a:t> з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акрофазою</a:t>
            </a:r>
            <a:r>
              <a:rPr lang="ru-RU" sz="3200" dirty="0"/>
              <a:t> та </a:t>
            </a:r>
            <a:r>
              <a:rPr lang="ru-RU" sz="3200" dirty="0" err="1"/>
              <a:t>мініфазою</a:t>
            </a:r>
            <a:r>
              <a:rPr lang="ru-RU" sz="3200" dirty="0"/>
              <a:t>.</a:t>
            </a:r>
            <a:endParaRPr lang="ru-RU" sz="40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3"/>
          <p:cNvSpPr txBox="1">
            <a:spLocks noChangeArrowheads="1"/>
          </p:cNvSpPr>
          <p:nvPr/>
        </p:nvSpPr>
        <p:spPr bwMode="auto">
          <a:xfrm>
            <a:off x="395288" y="836613"/>
            <a:ext cx="83534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0" dirty="0" err="1">
                <a:latin typeface="Calibri" pitchFamily="34" charset="0"/>
              </a:rPr>
              <a:t>Хронорезистентність</a:t>
            </a:r>
            <a:r>
              <a:rPr lang="ru-RU" sz="4000" b="0" dirty="0">
                <a:latin typeface="Calibri" pitchFamily="34" charset="0"/>
              </a:rPr>
              <a:t> (</a:t>
            </a:r>
            <a:r>
              <a:rPr lang="ru-RU" sz="4000" b="0" dirty="0" err="1">
                <a:latin typeface="Calibri" pitchFamily="34" charset="0"/>
              </a:rPr>
              <a:t>тимчасова</a:t>
            </a:r>
            <a:r>
              <a:rPr lang="ru-RU" sz="4000" b="0" dirty="0">
                <a:latin typeface="Calibri" pitchFamily="34" charset="0"/>
              </a:rPr>
              <a:t> </a:t>
            </a:r>
            <a:r>
              <a:rPr lang="ru-RU" sz="4000" b="0" dirty="0" err="1">
                <a:latin typeface="Calibri" pitchFamily="34" charset="0"/>
              </a:rPr>
              <a:t>стійкість</a:t>
            </a:r>
            <a:r>
              <a:rPr lang="ru-RU" sz="4000" b="0" dirty="0">
                <a:latin typeface="Calibri" pitchFamily="34" charset="0"/>
              </a:rPr>
              <a:t> до </a:t>
            </a:r>
            <a:r>
              <a:rPr lang="ru-RU" sz="4000" b="0" dirty="0" err="1">
                <a:latin typeface="Calibri" pitchFamily="34" charset="0"/>
              </a:rPr>
              <a:t>впливу</a:t>
            </a:r>
            <a:r>
              <a:rPr lang="ru-RU" sz="4000" b="0" dirty="0">
                <a:latin typeface="Calibri" pitchFamily="34" charset="0"/>
              </a:rPr>
              <a:t> </a:t>
            </a:r>
            <a:r>
              <a:rPr lang="ru-RU" sz="4000" b="0" dirty="0" err="1">
                <a:latin typeface="Calibri" pitchFamily="34" charset="0"/>
              </a:rPr>
              <a:t>зовнішніх</a:t>
            </a:r>
            <a:r>
              <a:rPr lang="ru-RU" sz="4000" b="0" dirty="0">
                <a:latin typeface="Calibri" pitchFamily="34" charset="0"/>
              </a:rPr>
              <a:t> </a:t>
            </a:r>
            <a:r>
              <a:rPr lang="ru-RU" sz="4000" b="0" dirty="0" err="1">
                <a:latin typeface="Calibri" pitchFamily="34" charset="0"/>
              </a:rPr>
              <a:t>факторів</a:t>
            </a:r>
            <a:r>
              <a:rPr lang="ru-RU" sz="4000" b="0" dirty="0">
                <a:latin typeface="Calibri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4000" b="0" dirty="0">
                <a:latin typeface="Calibri" pitchFamily="34" charset="0"/>
              </a:rPr>
              <a:t>  </a:t>
            </a:r>
            <a:r>
              <a:rPr lang="ru-RU" sz="4000" b="0" dirty="0" err="1">
                <a:latin typeface="Calibri" pitchFamily="34" charset="0"/>
              </a:rPr>
              <a:t>Хронотерапія</a:t>
            </a:r>
            <a:endParaRPr lang="ru-RU" sz="4000" b="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0" dirty="0">
                <a:latin typeface="Calibri" pitchFamily="34" charset="0"/>
              </a:rPr>
              <a:t>  </a:t>
            </a:r>
            <a:r>
              <a:rPr lang="ru-RU" sz="4000" b="0" dirty="0" err="1">
                <a:latin typeface="Calibri" pitchFamily="34" charset="0"/>
              </a:rPr>
              <a:t>Хронопрофілактика</a:t>
            </a:r>
            <a:endParaRPr lang="ru-RU" sz="4000" b="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0" dirty="0">
                <a:latin typeface="Calibri" pitchFamily="34" charset="0"/>
              </a:rPr>
              <a:t>  </a:t>
            </a:r>
            <a:r>
              <a:rPr lang="ru-RU" sz="4000" b="0" dirty="0" err="1">
                <a:latin typeface="Calibri" pitchFamily="34" charset="0"/>
              </a:rPr>
              <a:t>Екохронобіологія</a:t>
            </a:r>
            <a:endParaRPr lang="ru-RU" sz="4000" b="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0" dirty="0">
                <a:latin typeface="Calibri" pitchFamily="34" charset="0"/>
              </a:rPr>
              <a:t>  </a:t>
            </a:r>
            <a:r>
              <a:rPr lang="ru-RU" sz="4000" b="0" dirty="0" err="1">
                <a:latin typeface="Calibri" pitchFamily="34" charset="0"/>
              </a:rPr>
              <a:t>Екохронотоксикологія</a:t>
            </a:r>
            <a:endParaRPr lang="ru-RU" sz="4000" b="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0" dirty="0">
                <a:latin typeface="Calibri" pitchFamily="34" charset="0"/>
              </a:rPr>
              <a:t>  </a:t>
            </a:r>
            <a:r>
              <a:rPr lang="ru-RU" sz="4000" b="0" dirty="0" err="1">
                <a:latin typeface="Calibri" pitchFamily="34" charset="0"/>
              </a:rPr>
              <a:t>Екохронофармакологія</a:t>
            </a:r>
            <a:endParaRPr lang="ru-RU" sz="4000" b="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0" dirty="0">
                <a:latin typeface="Calibri" pitchFamily="34" charset="0"/>
              </a:rPr>
              <a:t>  </a:t>
            </a:r>
            <a:r>
              <a:rPr lang="ru-RU" sz="4000" b="0" dirty="0" err="1">
                <a:latin typeface="Calibri" pitchFamily="34" charset="0"/>
              </a:rPr>
              <a:t>Екохрономедицина</a:t>
            </a:r>
            <a:endParaRPr lang="ru-RU" sz="4000" b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/>
              <a:t>Хронофармакологія</a:t>
            </a:r>
            <a:endParaRPr lang="ru-RU" b="1" dirty="0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err="1"/>
              <a:t>Розділ</a:t>
            </a:r>
            <a:r>
              <a:rPr lang="ru-RU" dirty="0"/>
              <a:t> </a:t>
            </a:r>
            <a:r>
              <a:rPr lang="ru-RU" dirty="0" err="1"/>
              <a:t>фармакології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мінливість</a:t>
            </a:r>
            <a:r>
              <a:rPr lang="ru-RU" dirty="0"/>
              <a:t> </a:t>
            </a:r>
            <a:r>
              <a:rPr lang="ru-RU" dirty="0" err="1"/>
              <a:t>чутливості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до </a:t>
            </a:r>
            <a:r>
              <a:rPr lang="ru-RU" dirty="0" err="1"/>
              <a:t>фармакологічних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часу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(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, </a:t>
            </a:r>
            <a:r>
              <a:rPr lang="ru-RU" dirty="0" err="1"/>
              <a:t>місяць</a:t>
            </a:r>
            <a:r>
              <a:rPr lang="ru-RU" dirty="0"/>
              <a:t>, сезон року </a:t>
            </a:r>
            <a:r>
              <a:rPr lang="ru-RU" dirty="0" err="1"/>
              <a:t>тощо</a:t>
            </a:r>
            <a:r>
              <a:rPr lang="ru-RU" dirty="0"/>
              <a:t>)</a:t>
            </a:r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/>
          <p:cNvSpPr txBox="1">
            <a:spLocks noChangeArrowheads="1"/>
          </p:cNvSpPr>
          <p:nvPr/>
        </p:nvSpPr>
        <p:spPr bwMode="auto">
          <a:xfrm>
            <a:off x="323850" y="333375"/>
            <a:ext cx="8424863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0" dirty="0" err="1">
                <a:latin typeface="Calibri" pitchFamily="34" charset="0"/>
              </a:rPr>
              <a:t>Найважливішим</a:t>
            </a:r>
            <a:r>
              <a:rPr lang="ru-RU" sz="2800" b="0" dirty="0">
                <a:latin typeface="Calibri" pitchFamily="34" charset="0"/>
              </a:rPr>
              <a:t> для </a:t>
            </a:r>
            <a:r>
              <a:rPr lang="ru-RU" sz="2800" b="0" dirty="0" err="1">
                <a:latin typeface="Calibri" pitchFamily="34" charset="0"/>
              </a:rPr>
              <a:t>людини</a:t>
            </a:r>
            <a:r>
              <a:rPr lang="ru-RU" sz="2800" b="0" dirty="0">
                <a:latin typeface="Calibri" pitchFamily="34" charset="0"/>
              </a:rPr>
              <a:t> та </a:t>
            </a:r>
            <a:r>
              <a:rPr lang="ru-RU" sz="2800" b="0" dirty="0" err="1">
                <a:latin typeface="Calibri" pitchFamily="34" charset="0"/>
              </a:rPr>
              <a:t>тварин</a:t>
            </a:r>
            <a:r>
              <a:rPr lang="ru-RU" sz="2800" b="0" dirty="0">
                <a:latin typeface="Calibri" pitchFamily="34" charset="0"/>
              </a:rPr>
              <a:t> є </a:t>
            </a:r>
            <a:r>
              <a:rPr lang="ru-RU" sz="2800" b="0" dirty="0" err="1">
                <a:latin typeface="Calibri" pitchFamily="34" charset="0"/>
              </a:rPr>
              <a:t>близькодобовий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біоритм</a:t>
            </a:r>
            <a:r>
              <a:rPr lang="ru-RU" sz="2800" b="0" dirty="0">
                <a:latin typeface="Calibri" pitchFamily="34" charset="0"/>
              </a:rPr>
              <a:t>. З ним </a:t>
            </a:r>
            <a:r>
              <a:rPr lang="ru-RU" sz="2800" b="0" dirty="0" err="1">
                <a:latin typeface="Calibri" pitchFamily="34" charset="0"/>
              </a:rPr>
              <a:t>пов'язані</a:t>
            </a:r>
            <a:r>
              <a:rPr lang="ru-RU" sz="2800" b="0" dirty="0">
                <a:latin typeface="Calibri" pitchFamily="34" charset="0"/>
              </a:rPr>
              <a:t> цикли </a:t>
            </a:r>
            <a:r>
              <a:rPr lang="ru-RU" sz="2800" b="0" dirty="0" err="1">
                <a:latin typeface="Calibri" pitchFamily="34" charset="0"/>
              </a:rPr>
              <a:t>активності</a:t>
            </a:r>
            <a:r>
              <a:rPr lang="ru-RU" sz="2800" b="0" dirty="0">
                <a:latin typeface="Calibri" pitchFamily="34" charset="0"/>
              </a:rPr>
              <a:t> та </a:t>
            </a:r>
            <a:r>
              <a:rPr lang="ru-RU" sz="2800" b="0" dirty="0" err="1">
                <a:latin typeface="Calibri" pitchFamily="34" charset="0"/>
              </a:rPr>
              <a:t>відносного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спокою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всіх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внутрішніх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органів</a:t>
            </a:r>
            <a:r>
              <a:rPr lang="ru-RU" sz="2800" b="0" dirty="0">
                <a:latin typeface="Calibri" pitchFamily="34" charset="0"/>
              </a:rPr>
              <a:t> та систем, а </a:t>
            </a:r>
            <a:r>
              <a:rPr lang="ru-RU" sz="2800" b="0" dirty="0" err="1">
                <a:latin typeface="Calibri" pitchFamily="34" charset="0"/>
              </a:rPr>
              <a:t>також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циклічний</a:t>
            </a:r>
            <a:r>
              <a:rPr lang="ru-RU" sz="2800" b="0" dirty="0">
                <a:latin typeface="Calibri" pitchFamily="34" charset="0"/>
              </a:rPr>
              <a:t> синтез </a:t>
            </a:r>
            <a:r>
              <a:rPr lang="ru-RU" sz="2800" b="0" dirty="0" err="1">
                <a:latin typeface="Calibri" pitchFamily="34" charset="0"/>
              </a:rPr>
              <a:t>метаболітів</a:t>
            </a:r>
            <a:r>
              <a:rPr lang="ru-RU" sz="2800" b="0" dirty="0">
                <a:latin typeface="Calibri" pitchFamily="34" charset="0"/>
              </a:rPr>
              <a:t> та </a:t>
            </a:r>
            <a:r>
              <a:rPr lang="ru-RU" sz="2800" b="0" dirty="0" err="1">
                <a:latin typeface="Calibri" pitchFamily="34" charset="0"/>
              </a:rPr>
              <a:t>процеси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обміну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речовин</a:t>
            </a:r>
            <a:r>
              <a:rPr lang="ru-RU" sz="2800" b="0" dirty="0">
                <a:latin typeface="Calibri" pitchFamily="34" charset="0"/>
              </a:rPr>
              <a:t>.</a:t>
            </a:r>
          </a:p>
          <a:p>
            <a:r>
              <a:rPr lang="ru-RU" sz="2800" b="0" dirty="0">
                <a:latin typeface="Calibri" pitchFamily="34" charset="0"/>
              </a:rPr>
              <a:t>Тому </a:t>
            </a:r>
            <a:r>
              <a:rPr lang="ru-RU" sz="2800" b="0" dirty="0" err="1">
                <a:latin typeface="Calibri" pitchFamily="34" charset="0"/>
              </a:rPr>
              <a:t>тривале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порушення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добового</a:t>
            </a:r>
            <a:r>
              <a:rPr lang="ru-RU" sz="2800" b="0" dirty="0">
                <a:latin typeface="Calibri" pitchFamily="34" charset="0"/>
              </a:rPr>
              <a:t> ритму (</a:t>
            </a:r>
            <a:r>
              <a:rPr lang="ru-RU" sz="2800" b="0" dirty="0" err="1">
                <a:latin typeface="Calibri" pitchFamily="34" charset="0"/>
              </a:rPr>
              <a:t>наприклад</a:t>
            </a:r>
            <a:r>
              <a:rPr lang="ru-RU" sz="2800" b="0" dirty="0">
                <a:latin typeface="Calibri" pitchFamily="34" charset="0"/>
              </a:rPr>
              <a:t>, </a:t>
            </a:r>
            <a:r>
              <a:rPr lang="ru-RU" sz="2800" b="0" dirty="0" err="1">
                <a:latin typeface="Calibri" pitchFamily="34" charset="0"/>
              </a:rPr>
              <a:t>неможливість</a:t>
            </a:r>
            <a:r>
              <a:rPr lang="ru-RU" sz="2800" b="0" dirty="0">
                <a:latin typeface="Calibri" pitchFamily="34" charset="0"/>
              </a:rPr>
              <a:t> нормально </a:t>
            </a:r>
            <a:r>
              <a:rPr lang="ru-RU" sz="2800" b="0" dirty="0" err="1">
                <a:latin typeface="Calibri" pitchFamily="34" charset="0"/>
              </a:rPr>
              <a:t>виспатися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або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дотримуватися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звичного</a:t>
            </a:r>
            <a:r>
              <a:rPr lang="ru-RU" sz="2800" b="0" dirty="0">
                <a:latin typeface="Calibri" pitchFamily="34" charset="0"/>
              </a:rPr>
              <a:t> режиму </a:t>
            </a:r>
            <a:r>
              <a:rPr lang="ru-RU" sz="2800" b="0" dirty="0" err="1">
                <a:latin typeface="Calibri" pitchFamily="34" charset="0"/>
              </a:rPr>
              <a:t>харчування</a:t>
            </a:r>
            <a:r>
              <a:rPr lang="ru-RU" sz="2800" b="0" dirty="0">
                <a:latin typeface="Calibri" pitchFamily="34" charset="0"/>
              </a:rPr>
              <a:t>) негативно </a:t>
            </a:r>
            <a:r>
              <a:rPr lang="ru-RU" sz="2800" b="0" dirty="0" err="1">
                <a:latin typeface="Calibri" pitchFamily="34" charset="0"/>
              </a:rPr>
              <a:t>позначається</a:t>
            </a:r>
            <a:r>
              <a:rPr lang="ru-RU" sz="2800" b="0" dirty="0">
                <a:latin typeface="Calibri" pitchFamily="34" charset="0"/>
              </a:rPr>
              <a:t> на </a:t>
            </a:r>
            <a:r>
              <a:rPr lang="ru-RU" sz="2800" b="0" dirty="0" err="1">
                <a:latin typeface="Calibri" pitchFamily="34" charset="0"/>
              </a:rPr>
              <a:t>самопочутті</a:t>
            </a:r>
            <a:r>
              <a:rPr lang="ru-RU" sz="2800" b="0" dirty="0">
                <a:latin typeface="Calibri" pitchFamily="34" charset="0"/>
              </a:rPr>
              <a:t> і </a:t>
            </a:r>
            <a:r>
              <a:rPr lang="ru-RU" sz="2800" b="0" dirty="0" err="1">
                <a:latin typeface="Calibri" pitchFamily="34" charset="0"/>
              </a:rPr>
              <a:t>навіть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призводить</a:t>
            </a:r>
            <a:r>
              <a:rPr lang="ru-RU" sz="2800" b="0" dirty="0">
                <a:latin typeface="Calibri" pitchFamily="34" charset="0"/>
              </a:rPr>
              <a:t> до </a:t>
            </a:r>
            <a:r>
              <a:rPr lang="ru-RU" sz="2800" b="0" dirty="0" err="1">
                <a:latin typeface="Calibri" pitchFamily="34" charset="0"/>
              </a:rPr>
              <a:t>серйозних</a:t>
            </a:r>
            <a:r>
              <a:rPr lang="ru-RU" sz="2800" b="0" dirty="0">
                <a:latin typeface="Calibri" pitchFamily="34" charset="0"/>
              </a:rPr>
              <a:t> хвороб.</a:t>
            </a:r>
          </a:p>
          <a:p>
            <a:endParaRPr lang="ru-RU" sz="2800" b="0" dirty="0">
              <a:latin typeface="Calibri" pitchFamily="34" charset="0"/>
            </a:endParaRPr>
          </a:p>
          <a:p>
            <a:r>
              <a:rPr lang="ru-RU" sz="2800" b="0" dirty="0">
                <a:latin typeface="Calibri" pitchFamily="34" charset="0"/>
              </a:rPr>
              <a:t>Картина </a:t>
            </a:r>
            <a:r>
              <a:rPr lang="ru-RU" sz="2800" b="0" dirty="0" err="1">
                <a:latin typeface="Calibri" pitchFamily="34" charset="0"/>
              </a:rPr>
              <a:t>здоров'я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людини</a:t>
            </a:r>
            <a:r>
              <a:rPr lang="ru-RU" sz="2800" b="0" dirty="0">
                <a:latin typeface="Calibri" pitchFamily="34" charset="0"/>
              </a:rPr>
              <a:t>- </a:t>
            </a:r>
            <a:r>
              <a:rPr lang="ru-RU" sz="2800" b="0" dirty="0" err="1">
                <a:latin typeface="Calibri" pitchFamily="34" charset="0"/>
              </a:rPr>
              <a:t>це</a:t>
            </a:r>
            <a:r>
              <a:rPr lang="ru-RU" sz="2800" b="0" dirty="0">
                <a:latin typeface="Calibri" pitchFamily="34" charset="0"/>
              </a:rPr>
              <a:t> не «</a:t>
            </a:r>
            <a:r>
              <a:rPr lang="ru-RU" sz="2800" b="0" dirty="0" err="1">
                <a:latin typeface="Calibri" pitchFamily="34" charset="0"/>
              </a:rPr>
              <a:t>застиглий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знімок</a:t>
            </a:r>
            <a:r>
              <a:rPr lang="ru-RU" sz="2800" b="0" dirty="0">
                <a:latin typeface="Calibri" pitchFamily="34" charset="0"/>
              </a:rPr>
              <a:t>», а жива, </a:t>
            </a:r>
            <a:r>
              <a:rPr lang="ru-RU" sz="2800" b="0" dirty="0" err="1">
                <a:latin typeface="Calibri" pitchFamily="34" charset="0"/>
              </a:rPr>
              <a:t>постійно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змінюється</a:t>
            </a:r>
            <a:r>
              <a:rPr lang="ru-RU" sz="2800" b="0" dirty="0">
                <a:latin typeface="Calibri" pitchFamily="34" charset="0"/>
              </a:rPr>
              <a:t> картинка на </a:t>
            </a:r>
            <a:r>
              <a:rPr lang="ru-RU" sz="2800" b="0" dirty="0" err="1">
                <a:latin typeface="Calibri" pitchFamily="34" charset="0"/>
              </a:rPr>
              <a:t>екрані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телевізора</a:t>
            </a:r>
            <a:r>
              <a:rPr lang="ru-RU" sz="2800" b="0" dirty="0">
                <a:latin typeface="Calibri" pitchFamily="34" charset="0"/>
              </a:rPr>
              <a:t>».</a:t>
            </a:r>
            <a:endParaRPr lang="ru-RU" sz="2800" b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3"/>
          <p:cNvSpPr txBox="1">
            <a:spLocks noChangeArrowheads="1"/>
          </p:cNvSpPr>
          <p:nvPr/>
        </p:nvSpPr>
        <p:spPr bwMode="auto">
          <a:xfrm>
            <a:off x="468313" y="333375"/>
            <a:ext cx="820737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u="sng" dirty="0" err="1" smtClean="0">
                <a:latin typeface="Calibri" pitchFamily="34" charset="0"/>
              </a:rPr>
              <a:t>Наприклад</a:t>
            </a:r>
            <a:r>
              <a:rPr lang="ru-RU" sz="2400" u="sng" dirty="0" smtClean="0">
                <a:latin typeface="Calibri" pitchFamily="34" charset="0"/>
              </a:rPr>
              <a:t>:</a:t>
            </a:r>
            <a:endParaRPr lang="ru-RU" sz="2400" u="sng" dirty="0">
              <a:latin typeface="Calibri" pitchFamily="34" charset="0"/>
            </a:endParaRPr>
          </a:p>
          <a:p>
            <a:pPr algn="ctr"/>
            <a:endParaRPr lang="ru-RU" sz="2400" dirty="0">
              <a:latin typeface="Calibri" pitchFamily="34" charset="0"/>
            </a:endParaRPr>
          </a:p>
          <a:p>
            <a:r>
              <a:rPr lang="ru-RU" sz="3200" b="0" dirty="0" err="1">
                <a:latin typeface="Calibri" pitchFamily="34" charset="0"/>
              </a:rPr>
              <a:t>Вранці</a:t>
            </a:r>
            <a:r>
              <a:rPr lang="ru-RU" sz="3200" b="0" dirty="0">
                <a:latin typeface="Calibri" pitchFamily="34" charset="0"/>
              </a:rPr>
              <a:t> величина </a:t>
            </a:r>
            <a:r>
              <a:rPr lang="ru-RU" sz="3200" b="0" dirty="0" err="1">
                <a:latin typeface="Calibri" pitchFamily="34" charset="0"/>
              </a:rPr>
              <a:t>артеріального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тиску</a:t>
            </a:r>
            <a:r>
              <a:rPr lang="ru-RU" sz="3200" b="0" dirty="0">
                <a:latin typeface="Calibri" pitchFamily="34" charset="0"/>
              </a:rPr>
              <a:t> – одна,</a:t>
            </a:r>
          </a:p>
          <a:p>
            <a:r>
              <a:rPr lang="ru-RU" sz="3200" b="0" dirty="0" err="1">
                <a:latin typeface="Calibri" pitchFamily="34" charset="0"/>
              </a:rPr>
              <a:t>Увечері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може</a:t>
            </a:r>
            <a:r>
              <a:rPr lang="ru-RU" sz="3200" b="0" dirty="0">
                <a:latin typeface="Calibri" pitchFamily="34" charset="0"/>
              </a:rPr>
              <a:t> бути </a:t>
            </a:r>
            <a:r>
              <a:rPr lang="ru-RU" sz="3200" b="0" dirty="0" err="1">
                <a:latin typeface="Calibri" pitchFamily="34" charset="0"/>
              </a:rPr>
              <a:t>зовсім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інша</a:t>
            </a:r>
            <a:r>
              <a:rPr lang="ru-RU" sz="3200" b="0" dirty="0">
                <a:latin typeface="Calibri" pitchFamily="34" charset="0"/>
              </a:rPr>
              <a:t>;</a:t>
            </a:r>
          </a:p>
          <a:p>
            <a:r>
              <a:rPr lang="ru-RU" sz="3200" b="0" dirty="0" err="1">
                <a:latin typeface="Calibri" pitchFamily="34" charset="0"/>
              </a:rPr>
              <a:t>Вночі</a:t>
            </a:r>
            <a:r>
              <a:rPr lang="ru-RU" sz="3200" b="0" dirty="0">
                <a:latin typeface="Calibri" pitchFamily="34" charset="0"/>
              </a:rPr>
              <a:t> – одна панорама </a:t>
            </a:r>
            <a:r>
              <a:rPr lang="ru-RU" sz="3200" b="0" dirty="0" err="1">
                <a:latin typeface="Calibri" pitchFamily="34" charset="0"/>
              </a:rPr>
              <a:t>гормональної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активності</a:t>
            </a:r>
            <a:r>
              <a:rPr lang="ru-RU" sz="3200" b="0" dirty="0">
                <a:latin typeface="Calibri" pitchFamily="34" charset="0"/>
              </a:rPr>
              <a:t>,</a:t>
            </a:r>
          </a:p>
          <a:p>
            <a:r>
              <a:rPr lang="ru-RU" sz="3200" b="0" dirty="0">
                <a:latin typeface="Calibri" pitchFamily="34" charset="0"/>
              </a:rPr>
              <a:t>Вдень – </a:t>
            </a:r>
            <a:r>
              <a:rPr lang="ru-RU" sz="3200" b="0" dirty="0" err="1">
                <a:latin typeface="Calibri" pitchFamily="34" charset="0"/>
              </a:rPr>
              <a:t>інша</a:t>
            </a:r>
            <a:r>
              <a:rPr lang="ru-RU" sz="3200" b="0" dirty="0">
                <a:latin typeface="Calibri" pitchFamily="34" charset="0"/>
              </a:rPr>
              <a:t>;</a:t>
            </a:r>
          </a:p>
          <a:p>
            <a:r>
              <a:rPr lang="ru-RU" sz="3200" b="0" dirty="0" err="1">
                <a:latin typeface="Calibri" pitchFamily="34" charset="0"/>
              </a:rPr>
              <a:t>Опівдні</a:t>
            </a:r>
            <a:r>
              <a:rPr lang="ru-RU" sz="3200" b="0" dirty="0">
                <a:latin typeface="Calibri" pitchFamily="34" charset="0"/>
              </a:rPr>
              <a:t> – </a:t>
            </a:r>
            <a:r>
              <a:rPr lang="ru-RU" sz="3200" b="0" dirty="0" err="1">
                <a:latin typeface="Calibri" pitchFamily="34" charset="0"/>
              </a:rPr>
              <a:t>одні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фізичні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кондиції</a:t>
            </a:r>
            <a:r>
              <a:rPr lang="ru-RU" sz="3200" b="0" dirty="0">
                <a:latin typeface="Calibri" pitchFamily="34" charset="0"/>
              </a:rPr>
              <a:t>,</a:t>
            </a:r>
          </a:p>
          <a:p>
            <a:r>
              <a:rPr lang="ru-RU" sz="3200" b="0" dirty="0" err="1">
                <a:latin typeface="Calibri" pitchFamily="34" charset="0"/>
              </a:rPr>
              <a:t>надвечір</a:t>
            </a:r>
            <a:r>
              <a:rPr lang="ru-RU" sz="3200" b="0" dirty="0">
                <a:latin typeface="Calibri" pitchFamily="34" charset="0"/>
              </a:rPr>
              <a:t> - </a:t>
            </a:r>
            <a:r>
              <a:rPr lang="ru-RU" sz="3200" b="0" dirty="0" err="1">
                <a:latin typeface="Calibri" pitchFamily="34" charset="0"/>
              </a:rPr>
              <a:t>зовсім</a:t>
            </a:r>
            <a:r>
              <a:rPr lang="ru-RU" sz="3200" b="0" dirty="0">
                <a:latin typeface="Calibri" pitchFamily="34" charset="0"/>
              </a:rPr>
              <a:t> </a:t>
            </a:r>
            <a:r>
              <a:rPr lang="ru-RU" sz="3200" b="0" dirty="0" err="1">
                <a:latin typeface="Calibri" pitchFamily="34" charset="0"/>
              </a:rPr>
              <a:t>інші</a:t>
            </a:r>
            <a:r>
              <a:rPr lang="ru-RU" sz="3200" b="0" dirty="0">
                <a:latin typeface="Calibri" pitchFamily="34" charset="0"/>
              </a:rPr>
              <a:t>.</a:t>
            </a:r>
            <a:endParaRPr lang="ru-RU" b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/>
            <a:r>
              <a:rPr lang="ru-RU" sz="3200" dirty="0" err="1"/>
              <a:t>Сьогодні</a:t>
            </a:r>
            <a:r>
              <a:rPr lang="ru-RU" sz="3200" dirty="0"/>
              <a:t> </a:t>
            </a:r>
            <a:r>
              <a:rPr lang="ru-RU" sz="3200" dirty="0" err="1"/>
              <a:t>найдостовірнішим</a:t>
            </a:r>
            <a:r>
              <a:rPr lang="ru-RU" sz="3200" dirty="0"/>
              <a:t> </a:t>
            </a:r>
            <a:r>
              <a:rPr lang="ru-RU" sz="3200" dirty="0" err="1"/>
              <a:t>вважається</a:t>
            </a:r>
            <a:r>
              <a:rPr lang="ru-RU" sz="3200" dirty="0"/>
              <a:t> не </a:t>
            </a:r>
            <a:r>
              <a:rPr lang="ru-RU" sz="3200" dirty="0" err="1"/>
              <a:t>секундний</a:t>
            </a:r>
            <a:r>
              <a:rPr lang="ru-RU" sz="3200" dirty="0"/>
              <a:t> </a:t>
            </a:r>
            <a:r>
              <a:rPr lang="ru-RU" sz="3200" dirty="0" err="1"/>
              <a:t>зріз</a:t>
            </a:r>
            <a:r>
              <a:rPr lang="ru-RU" sz="3200" dirty="0"/>
              <a:t> стану, не </a:t>
            </a:r>
            <a:r>
              <a:rPr lang="ru-RU" sz="3200" dirty="0" err="1"/>
              <a:t>кількісні</a:t>
            </a:r>
            <a:r>
              <a:rPr lang="ru-RU" sz="3200" dirty="0"/>
              <a:t> </a:t>
            </a:r>
            <a:r>
              <a:rPr lang="ru-RU" sz="3200" dirty="0" err="1"/>
              <a:t>виміри</a:t>
            </a:r>
            <a:r>
              <a:rPr lang="ru-RU" sz="3200" dirty="0"/>
              <a:t>, а </a:t>
            </a:r>
            <a:r>
              <a:rPr lang="ru-RU" sz="3200" dirty="0" err="1"/>
              <a:t>довготривалий</a:t>
            </a:r>
            <a:r>
              <a:rPr lang="ru-RU" sz="3200" dirty="0"/>
              <a:t> </a:t>
            </a:r>
            <a:r>
              <a:rPr lang="ru-RU" sz="3200" dirty="0" err="1"/>
              <a:t>моніторинг</a:t>
            </a:r>
            <a:r>
              <a:rPr lang="ru-RU" sz="3200" dirty="0"/>
              <a:t> </a:t>
            </a:r>
            <a:r>
              <a:rPr lang="ru-RU" sz="3200" dirty="0" err="1"/>
              <a:t>показників</a:t>
            </a:r>
            <a:r>
              <a:rPr lang="ru-RU" sz="3200" dirty="0"/>
              <a:t> </a:t>
            </a:r>
            <a:r>
              <a:rPr lang="ru-RU" sz="3200" dirty="0" err="1"/>
              <a:t>здоров'я</a:t>
            </a:r>
            <a:r>
              <a:rPr lang="ru-RU" sz="3200" dirty="0"/>
              <a:t> – </a:t>
            </a:r>
            <a:r>
              <a:rPr lang="ru-RU" sz="3200" dirty="0" err="1"/>
              <a:t>якісні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характеристики. </a:t>
            </a:r>
            <a:r>
              <a:rPr lang="ru-RU" sz="3200" dirty="0" err="1"/>
              <a:t>Саме</a:t>
            </a:r>
            <a:r>
              <a:rPr lang="ru-RU" sz="3200" dirty="0"/>
              <a:t> тому </a:t>
            </a:r>
            <a:r>
              <a:rPr lang="ru-RU" sz="3200" dirty="0" err="1"/>
              <a:t>дослідження</a:t>
            </a:r>
            <a:r>
              <a:rPr lang="ru-RU" sz="3200" dirty="0"/>
              <a:t> </a:t>
            </a:r>
            <a:r>
              <a:rPr lang="ru-RU" sz="3200" dirty="0" err="1"/>
              <a:t>проводять</a:t>
            </a:r>
            <a:r>
              <a:rPr lang="ru-RU" sz="3200" dirty="0"/>
              <a:t> за </a:t>
            </a:r>
            <a:r>
              <a:rPr lang="ru-RU" sz="3200" dirty="0" err="1"/>
              <a:t>допомогою</a:t>
            </a:r>
            <a:r>
              <a:rPr lang="ru-RU" sz="3200" dirty="0"/>
              <a:t> </a:t>
            </a:r>
            <a:r>
              <a:rPr lang="ru-RU" sz="3200" dirty="0" err="1"/>
              <a:t>моніторів</a:t>
            </a:r>
            <a:r>
              <a:rPr lang="ru-RU" sz="3200" dirty="0"/>
              <a:t> - </a:t>
            </a:r>
            <a:r>
              <a:rPr lang="ru-RU" sz="3200" dirty="0" err="1"/>
              <a:t>мініатюрних</a:t>
            </a:r>
            <a:r>
              <a:rPr lang="ru-RU" sz="3200" dirty="0"/>
              <a:t> </a:t>
            </a:r>
            <a:r>
              <a:rPr lang="ru-RU" sz="3200" dirty="0" err="1"/>
              <a:t>переносних</a:t>
            </a:r>
            <a:r>
              <a:rPr lang="ru-RU" sz="3200" dirty="0"/>
              <a:t> </a:t>
            </a:r>
            <a:r>
              <a:rPr lang="ru-RU" sz="3200" dirty="0" err="1"/>
              <a:t>пристроїв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відображають</a:t>
            </a:r>
            <a:r>
              <a:rPr lang="ru-RU" sz="3200" dirty="0"/>
              <a:t> роботу </a:t>
            </a:r>
            <a:r>
              <a:rPr lang="ru-RU" sz="3200" dirty="0" err="1"/>
              <a:t>організму</a:t>
            </a:r>
            <a:r>
              <a:rPr lang="ru-RU" sz="3200" dirty="0"/>
              <a:t> в </a:t>
            </a:r>
            <a:r>
              <a:rPr lang="ru-RU" sz="3200" dirty="0" err="1"/>
              <a:t>режимі</a:t>
            </a:r>
            <a:r>
              <a:rPr lang="ru-RU" sz="3200" dirty="0"/>
              <a:t> реального часу,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багаторазових</a:t>
            </a:r>
            <a:r>
              <a:rPr lang="ru-RU" sz="3200" dirty="0"/>
              <a:t> </a:t>
            </a:r>
            <a:r>
              <a:rPr lang="ru-RU" sz="3200" dirty="0" err="1"/>
              <a:t>аналізів-картограм</a:t>
            </a:r>
            <a:r>
              <a:rPr lang="ru-RU" sz="3200" dirty="0"/>
              <a:t>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idx="1"/>
          </p:nvPr>
        </p:nvSpPr>
        <p:spPr>
          <a:xfrm>
            <a:off x="179388" y="0"/>
            <a:ext cx="8964612" cy="6858000"/>
          </a:xfrm>
        </p:spPr>
        <p:txBody>
          <a:bodyPr/>
          <a:lstStyle/>
          <a:p>
            <a:pPr eaLnBrk="1" hangingPunct="1"/>
            <a:r>
              <a:rPr lang="ru-RU" dirty="0" err="1"/>
              <a:t>Навіть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лікар</a:t>
            </a:r>
            <a:r>
              <a:rPr lang="ru-RU" dirty="0"/>
              <a:t> </a:t>
            </a:r>
            <a:r>
              <a:rPr lang="ru-RU" dirty="0" err="1"/>
              <a:t>порекомендує</a:t>
            </a:r>
            <a:r>
              <a:rPr lang="ru-RU" dirty="0"/>
              <a:t> хворому не просто регулярно </a:t>
            </a:r>
            <a:r>
              <a:rPr lang="ru-RU" dirty="0" err="1"/>
              <a:t>вимірювати</a:t>
            </a:r>
            <a:r>
              <a:rPr lang="ru-RU" dirty="0"/>
              <a:t> </a:t>
            </a:r>
            <a:r>
              <a:rPr lang="ru-RU" dirty="0" err="1"/>
              <a:t>артеріальний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а </a:t>
            </a:r>
            <a:r>
              <a:rPr lang="ru-RU" dirty="0" err="1"/>
              <a:t>вимірювати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на </a:t>
            </a:r>
            <a:r>
              <a:rPr lang="ru-RU" dirty="0" err="1"/>
              <a:t>добу</a:t>
            </a:r>
            <a:r>
              <a:rPr lang="ru-RU" dirty="0"/>
              <a:t> - </a:t>
            </a:r>
            <a:r>
              <a:rPr lang="ru-RU" dirty="0" err="1"/>
              <a:t>одночасно</a:t>
            </a:r>
            <a:r>
              <a:rPr lang="ru-RU" dirty="0"/>
              <a:t>, в одних і тих же </a:t>
            </a:r>
            <a:r>
              <a:rPr lang="ru-RU" dirty="0" err="1"/>
              <a:t>умовах</a:t>
            </a:r>
            <a:r>
              <a:rPr lang="ru-RU" dirty="0"/>
              <a:t> і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записувати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.</a:t>
            </a:r>
          </a:p>
          <a:p>
            <a:pPr eaLnBrk="1" hangingPunct="1"/>
            <a:r>
              <a:rPr lang="ru-RU" dirty="0" err="1"/>
              <a:t>Тільки</a:t>
            </a:r>
            <a:r>
              <a:rPr lang="ru-RU" dirty="0"/>
              <a:t> так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справжній</a:t>
            </a:r>
            <a:r>
              <a:rPr lang="ru-RU" dirty="0"/>
              <a:t> характер </a:t>
            </a:r>
            <a:r>
              <a:rPr lang="ru-RU" dirty="0" err="1"/>
              <a:t>гіпертонії</a:t>
            </a:r>
            <a:r>
              <a:rPr lang="ru-RU" dirty="0"/>
              <a:t>, </a:t>
            </a:r>
            <a:r>
              <a:rPr lang="ru-RU" dirty="0" err="1"/>
              <a:t>гіпотонії</a:t>
            </a:r>
            <a:r>
              <a:rPr lang="ru-RU" dirty="0"/>
              <a:t> та правильно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dirty="0" err="1"/>
              <a:t>ліки</a:t>
            </a:r>
            <a:r>
              <a:rPr lang="ru-RU" dirty="0"/>
              <a:t>.</a:t>
            </a:r>
          </a:p>
          <a:p>
            <a:pPr eaLnBrk="1" hangingPunct="1"/>
            <a:r>
              <a:rPr lang="ru-RU" dirty="0" err="1"/>
              <a:t>Добові</a:t>
            </a:r>
            <a:r>
              <a:rPr lang="ru-RU" dirty="0"/>
              <a:t> </a:t>
            </a:r>
            <a:r>
              <a:rPr lang="ru-RU" dirty="0" err="1"/>
              <a:t>ритми</a:t>
            </a:r>
            <a:r>
              <a:rPr lang="ru-RU" dirty="0"/>
              <a:t> </a:t>
            </a:r>
            <a:r>
              <a:rPr lang="ru-RU" dirty="0" err="1"/>
              <a:t>обумовлені</a:t>
            </a:r>
            <a:r>
              <a:rPr lang="ru-RU" dirty="0"/>
              <a:t> </a:t>
            </a:r>
            <a:r>
              <a:rPr lang="ru-RU" dirty="0" err="1"/>
              <a:t>іонною</a:t>
            </a:r>
            <a:r>
              <a:rPr lang="ru-RU" dirty="0"/>
              <a:t> </a:t>
            </a:r>
            <a:r>
              <a:rPr lang="ru-RU" dirty="0" err="1"/>
              <a:t>функцією</a:t>
            </a:r>
            <a:r>
              <a:rPr lang="ru-RU" dirty="0"/>
              <a:t> </a:t>
            </a:r>
            <a:r>
              <a:rPr lang="ru-RU" dirty="0" err="1"/>
              <a:t>нирок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синтезом АДГ, альдостерону, </a:t>
            </a:r>
            <a:r>
              <a:rPr lang="ru-RU" dirty="0" err="1"/>
              <a:t>білка</a:t>
            </a:r>
            <a:r>
              <a:rPr lang="ru-RU" dirty="0"/>
              <a:t> та </a:t>
            </a:r>
            <a:r>
              <a:rPr lang="ru-RU" dirty="0" err="1"/>
              <a:t>глікогену</a:t>
            </a:r>
            <a:r>
              <a:rPr lang="ru-RU" dirty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idx="1"/>
          </p:nvPr>
        </p:nvSpPr>
        <p:spPr>
          <a:xfrm>
            <a:off x="179388" y="115888"/>
            <a:ext cx="8964612" cy="67421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000" i="1" dirty="0" err="1" smtClean="0"/>
              <a:t>Вміст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катехоламінів</a:t>
            </a:r>
            <a:r>
              <a:rPr lang="ru-RU" sz="4000" i="1" dirty="0" smtClean="0"/>
              <a:t> </a:t>
            </a:r>
            <a:r>
              <a:rPr lang="ru-RU" sz="4000" i="1" dirty="0" smtClean="0"/>
              <a:t>в </a:t>
            </a:r>
            <a:r>
              <a:rPr lang="ru-RU" sz="4000" i="1" dirty="0" err="1" smtClean="0"/>
              <a:t>сечі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людини</a:t>
            </a:r>
            <a:r>
              <a:rPr lang="en-US" sz="4000" i="1" dirty="0" smtClean="0"/>
              <a:t>:</a:t>
            </a:r>
            <a:endParaRPr lang="ru-RU" sz="4000" i="1" dirty="0" smtClean="0"/>
          </a:p>
          <a:p>
            <a:pPr eaLnBrk="1" hangingPunct="1">
              <a:buFont typeface="Arial" charset="0"/>
              <a:buNone/>
            </a:pPr>
            <a:r>
              <a:rPr lang="ru-RU" sz="4000" b="1" dirty="0" err="1" smtClean="0"/>
              <a:t>Період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доби</a:t>
            </a:r>
            <a:r>
              <a:rPr lang="en-US" sz="4000" b="1" dirty="0" smtClean="0"/>
              <a:t>:</a:t>
            </a:r>
            <a:r>
              <a:rPr lang="ru-RU" sz="4000" b="1" dirty="0" smtClean="0"/>
              <a:t>     </a:t>
            </a:r>
            <a:r>
              <a:rPr lang="ru-RU" sz="4000" b="1" u="sng" dirty="0" smtClean="0"/>
              <a:t>6-9 </a:t>
            </a:r>
            <a:r>
              <a:rPr lang="ru-RU" sz="4000" b="1" u="sng" dirty="0" smtClean="0"/>
              <a:t>годин</a:t>
            </a:r>
            <a:r>
              <a:rPr lang="ru-RU" sz="4000" b="1" dirty="0" smtClean="0"/>
              <a:t>   </a:t>
            </a:r>
            <a:r>
              <a:rPr lang="ru-RU" sz="4000" b="1" u="sng" dirty="0" smtClean="0"/>
              <a:t>17-19 </a:t>
            </a:r>
            <a:r>
              <a:rPr lang="ru-RU" sz="4000" b="1" u="sng" dirty="0" smtClean="0"/>
              <a:t>годин</a:t>
            </a:r>
            <a:endParaRPr lang="ru-RU" sz="4000" b="1" u="sng" dirty="0" smtClean="0"/>
          </a:p>
          <a:p>
            <a:pPr eaLnBrk="1" hangingPunct="1">
              <a:buFont typeface="Arial" charset="0"/>
              <a:buNone/>
            </a:pPr>
            <a:r>
              <a:rPr lang="ru-RU" sz="4000" b="1" dirty="0" err="1" smtClean="0"/>
              <a:t>Адреналін</a:t>
            </a:r>
            <a:r>
              <a:rPr lang="ru-RU" sz="4000" b="1" dirty="0" smtClean="0"/>
              <a:t>          </a:t>
            </a:r>
            <a:r>
              <a:rPr lang="ru-RU" sz="4000" b="1" dirty="0" smtClean="0"/>
              <a:t>2.26 мкг       0.57 мкг</a:t>
            </a:r>
          </a:p>
          <a:p>
            <a:pPr eaLnBrk="1" hangingPunct="1">
              <a:buFont typeface="Arial" charset="0"/>
              <a:buNone/>
            </a:pPr>
            <a:r>
              <a:rPr lang="ru-RU" sz="4000" b="1" dirty="0" err="1" smtClean="0"/>
              <a:t>Норадреналін</a:t>
            </a:r>
            <a:r>
              <a:rPr lang="ru-RU" sz="4000" b="1" dirty="0" smtClean="0"/>
              <a:t>   </a:t>
            </a:r>
            <a:r>
              <a:rPr lang="ru-RU" sz="4000" b="1" dirty="0" smtClean="0"/>
              <a:t>8.04 мкг       2.06 мкг</a:t>
            </a:r>
          </a:p>
          <a:p>
            <a:pPr eaLnBrk="1" hangingPunct="1">
              <a:buFont typeface="Arial" charset="0"/>
              <a:buNone/>
            </a:pPr>
            <a:r>
              <a:rPr lang="ru-RU" sz="4000" b="1" dirty="0" err="1" smtClean="0"/>
              <a:t>Дофамін</a:t>
            </a:r>
            <a:r>
              <a:rPr lang="ru-RU" sz="4000" b="1" dirty="0" smtClean="0"/>
              <a:t>             </a:t>
            </a:r>
            <a:r>
              <a:rPr lang="ru-RU" sz="4000" b="1" dirty="0" smtClean="0"/>
              <a:t>98.47 мкг     15.62 мкг</a:t>
            </a:r>
            <a:endParaRPr lang="en-US" sz="4000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6" descr="Безымянный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43" t="23929" r="28342" b="30492"/>
          <a:stretch>
            <a:fillRect/>
          </a:stretch>
        </p:blipFill>
        <p:spPr>
          <a:xfrm>
            <a:off x="539750" y="1268413"/>
            <a:ext cx="7859713" cy="42481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6" descr="Безымянный 2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780" t="25227" r="24594" b="32053"/>
          <a:stretch>
            <a:fillRect/>
          </a:stretch>
        </p:blipFill>
        <p:spPr>
          <a:xfrm>
            <a:off x="549275" y="1341438"/>
            <a:ext cx="7986713" cy="39592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4" descr="Безымянный 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267" t="24800" r="27866" b="34250"/>
          <a:stretch>
            <a:fillRect/>
          </a:stretch>
        </p:blipFill>
        <p:spPr>
          <a:xfrm>
            <a:off x="611188" y="1484313"/>
            <a:ext cx="7750175" cy="387508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 descr="Безымянный 3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457" t="27950" r="25426" b="33200"/>
          <a:stretch>
            <a:fillRect/>
          </a:stretch>
        </p:blipFill>
        <p:spPr>
          <a:xfrm>
            <a:off x="-12700" y="1268413"/>
            <a:ext cx="9097963" cy="396081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8" descr="Безымянный 4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355" t="7938" r="13940" b="16597"/>
          <a:stretch>
            <a:fillRect/>
          </a:stretch>
        </p:blipFill>
        <p:spPr>
          <a:xfrm>
            <a:off x="371475" y="549275"/>
            <a:ext cx="8521700" cy="54721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Цель </a:t>
            </a:r>
            <a:r>
              <a:rPr lang="ru-RU" b="1" dirty="0" err="1" smtClean="0"/>
              <a:t>хронофармакології</a:t>
            </a:r>
            <a:endParaRPr lang="ru-RU" b="1" dirty="0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err="1"/>
              <a:t>Оптимізація</a:t>
            </a:r>
            <a:r>
              <a:rPr lang="ru-RU" dirty="0"/>
              <a:t> </a:t>
            </a:r>
            <a:r>
              <a:rPr lang="ru-RU" dirty="0" err="1"/>
              <a:t>фармакотерапії</a:t>
            </a:r>
            <a:r>
              <a:rPr lang="ru-RU" dirty="0"/>
              <a:t> шляхом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разових</a:t>
            </a:r>
            <a:r>
              <a:rPr lang="ru-RU" dirty="0"/>
              <a:t>, </a:t>
            </a:r>
            <a:r>
              <a:rPr lang="ru-RU" dirty="0" err="1"/>
              <a:t>добових</a:t>
            </a:r>
            <a:r>
              <a:rPr lang="ru-RU" dirty="0"/>
              <a:t>, </a:t>
            </a:r>
            <a:r>
              <a:rPr lang="ru-RU" dirty="0" err="1"/>
              <a:t>курсових</a:t>
            </a:r>
            <a:r>
              <a:rPr lang="ru-RU" dirty="0"/>
              <a:t> доз ЛЗ,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вираженості</a:t>
            </a:r>
            <a:r>
              <a:rPr lang="ru-RU" dirty="0"/>
              <a:t> </a:t>
            </a:r>
            <a:r>
              <a:rPr lang="ru-RU" dirty="0" err="1"/>
              <a:t>побічних</a:t>
            </a:r>
            <a:r>
              <a:rPr lang="ru-RU" dirty="0"/>
              <a:t> </a:t>
            </a:r>
            <a:r>
              <a:rPr lang="ru-RU" dirty="0" err="1"/>
              <a:t>ефектів</a:t>
            </a:r>
            <a:r>
              <a:rPr lang="ru-RU" dirty="0"/>
              <a:t> (при </a:t>
            </a:r>
            <a:r>
              <a:rPr lang="ru-RU" dirty="0" err="1"/>
              <a:t>врахуванні</a:t>
            </a:r>
            <a:r>
              <a:rPr lang="ru-RU" dirty="0"/>
              <a:t> часу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модними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</a:t>
            </a:r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біоритмів</a:t>
            </a:r>
            <a:r>
              <a:rPr lang="ru-RU" dirty="0"/>
              <a:t> – </a:t>
            </a:r>
            <a:r>
              <a:rPr lang="ru-RU" dirty="0" err="1"/>
              <a:t>циклів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та </a:t>
            </a:r>
            <a:r>
              <a:rPr lang="ru-RU" dirty="0" err="1"/>
              <a:t>пасивності</a:t>
            </a:r>
            <a:r>
              <a:rPr lang="ru-RU" dirty="0"/>
              <a:t> у </a:t>
            </a:r>
            <a:r>
              <a:rPr lang="ru-RU" dirty="0" err="1"/>
              <a:t>фізичній</a:t>
            </a:r>
            <a:r>
              <a:rPr lang="ru-RU" dirty="0"/>
              <a:t>, </a:t>
            </a:r>
            <a:r>
              <a:rPr lang="ru-RU" dirty="0" err="1"/>
              <a:t>інтелектуальній</a:t>
            </a:r>
            <a:r>
              <a:rPr lang="ru-RU" dirty="0"/>
              <a:t> та </a:t>
            </a:r>
            <a:r>
              <a:rPr lang="ru-RU" dirty="0" err="1"/>
              <a:t>емоційній</a:t>
            </a:r>
            <a:r>
              <a:rPr lang="ru-RU" dirty="0"/>
              <a:t> сферах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err="1"/>
              <a:t>Відправна</a:t>
            </a:r>
            <a:r>
              <a:rPr lang="ru-RU" dirty="0"/>
              <a:t> точка таких </a:t>
            </a:r>
            <a:r>
              <a:rPr lang="ru-RU" dirty="0" err="1"/>
              <a:t>розрахунків</a:t>
            </a:r>
            <a:r>
              <a:rPr lang="ru-RU" dirty="0"/>
              <a:t> – дата </a:t>
            </a:r>
            <a:r>
              <a:rPr lang="ru-RU" dirty="0" err="1"/>
              <a:t>народження</a:t>
            </a:r>
            <a:endParaRPr lang="ru-RU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3"/>
          <p:cNvSpPr txBox="1">
            <a:spLocks noChangeArrowheads="1"/>
          </p:cNvSpPr>
          <p:nvPr/>
        </p:nvSpPr>
        <p:spPr bwMode="auto">
          <a:xfrm>
            <a:off x="1115616" y="548680"/>
            <a:ext cx="6553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 dirty="0"/>
              <a:t>Пример: среди лекарственных препаратов,  применяемых  с учетом суточного ритма, наибольшее внимание привлекают кортикостероиды. Именно для терапии этими гормонами был разработан метод имитации, т.к. было установлено, что минимальные изменения функции коры надпочечников  отмечаются при назначении кортикостероидов только в соответствии с естественным суточным ритмом их секреции и экскреции. </a:t>
            </a:r>
          </a:p>
          <a:p>
            <a:r>
              <a:rPr lang="ru-RU" b="0" dirty="0"/>
              <a:t>Если </a:t>
            </a:r>
            <a:r>
              <a:rPr lang="ru-RU" b="0" dirty="0" err="1"/>
              <a:t>глюкокортикоиды</a:t>
            </a:r>
            <a:r>
              <a:rPr lang="ru-RU" b="0" dirty="0"/>
              <a:t> применяют вне </a:t>
            </a:r>
            <a:r>
              <a:rPr lang="ru-RU" b="0" dirty="0" err="1"/>
              <a:t>акрофазы</a:t>
            </a:r>
            <a:r>
              <a:rPr lang="ru-RU" b="0" dirty="0"/>
              <a:t> особенно в вечерние и ночные часы, то это ведёт к усилению их катаболического эффекта, уменьшению массы тела и массы надпочечников, к резкому нарушению суточного ритма  деятельности коры надпочечников. </a:t>
            </a:r>
            <a:endParaRPr lang="ru-RU" b="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684213" y="549275"/>
            <a:ext cx="770413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 dirty="0"/>
              <a:t>При </a:t>
            </a:r>
            <a:r>
              <a:rPr lang="ru-RU" b="0" dirty="0" err="1"/>
              <a:t>лікуванні</a:t>
            </a:r>
            <a:r>
              <a:rPr lang="ru-RU" b="0" dirty="0"/>
              <a:t> </a:t>
            </a:r>
            <a:r>
              <a:rPr lang="ru-RU" b="0" dirty="0" err="1"/>
              <a:t>кортикостероїдами</a:t>
            </a:r>
            <a:r>
              <a:rPr lang="ru-RU" b="0" dirty="0"/>
              <a:t> </a:t>
            </a:r>
            <a:r>
              <a:rPr lang="ru-RU" b="0" dirty="0" err="1"/>
              <a:t>враховується</a:t>
            </a:r>
            <a:r>
              <a:rPr lang="ru-RU" b="0" dirty="0"/>
              <a:t> </a:t>
            </a:r>
            <a:r>
              <a:rPr lang="ru-RU" b="0" dirty="0" err="1"/>
              <a:t>протилежна</a:t>
            </a:r>
            <a:r>
              <a:rPr lang="ru-RU" b="0" dirty="0"/>
              <a:t> </a:t>
            </a:r>
            <a:r>
              <a:rPr lang="ru-RU" b="0" dirty="0" err="1"/>
              <a:t>спрямованість</a:t>
            </a:r>
            <a:r>
              <a:rPr lang="ru-RU" b="0" dirty="0"/>
              <a:t> </a:t>
            </a:r>
            <a:r>
              <a:rPr lang="ru-RU" b="0" dirty="0" err="1"/>
              <a:t>дії</a:t>
            </a:r>
            <a:r>
              <a:rPr lang="ru-RU" b="0" dirty="0"/>
              <a:t> кортизолу та альдостерону, </a:t>
            </a:r>
            <a:r>
              <a:rPr lang="ru-RU" b="0" dirty="0" err="1"/>
              <a:t>які</a:t>
            </a:r>
            <a:r>
              <a:rPr lang="ru-RU" b="0" dirty="0"/>
              <a:t> є </a:t>
            </a:r>
            <a:r>
              <a:rPr lang="ru-RU" b="0" dirty="0" err="1"/>
              <a:t>антагоністами</a:t>
            </a:r>
            <a:r>
              <a:rPr lang="ru-RU" b="0" dirty="0"/>
              <a:t>.</a:t>
            </a:r>
          </a:p>
          <a:p>
            <a:endParaRPr lang="ru-RU" b="0" dirty="0"/>
          </a:p>
          <a:p>
            <a:r>
              <a:rPr lang="ru-RU" b="0" dirty="0"/>
              <a:t>У </a:t>
            </a:r>
            <a:r>
              <a:rPr lang="ru-RU" b="0" dirty="0" err="1"/>
              <a:t>зв'язку</a:t>
            </a:r>
            <a:r>
              <a:rPr lang="ru-RU" b="0" dirty="0"/>
              <a:t> з </a:t>
            </a:r>
            <a:r>
              <a:rPr lang="ru-RU" b="0" dirty="0" err="1"/>
              <a:t>цим</a:t>
            </a:r>
            <a:r>
              <a:rPr lang="ru-RU" b="0" dirty="0"/>
              <a:t> </a:t>
            </a:r>
            <a:r>
              <a:rPr lang="ru-RU" b="0" dirty="0" err="1"/>
              <a:t>активність</a:t>
            </a:r>
            <a:r>
              <a:rPr lang="ru-RU" b="0" dirty="0"/>
              <a:t> </a:t>
            </a:r>
            <a:r>
              <a:rPr lang="ru-RU" b="0" dirty="0" err="1"/>
              <a:t>мінералкортикоїдів</a:t>
            </a:r>
            <a:r>
              <a:rPr lang="ru-RU" b="0" dirty="0"/>
              <a:t> (</a:t>
            </a:r>
            <a:r>
              <a:rPr lang="ru-RU" b="0" dirty="0" err="1"/>
              <a:t>противоспали</a:t>
            </a:r>
            <a:r>
              <a:rPr lang="ru-RU" b="0" dirty="0"/>
              <a:t>-</a:t>
            </a:r>
          </a:p>
          <a:p>
            <a:r>
              <a:rPr lang="ru-RU" b="0" dirty="0" err="1"/>
              <a:t>тельних</a:t>
            </a:r>
            <a:r>
              <a:rPr lang="ru-RU" b="0" dirty="0"/>
              <a:t> </a:t>
            </a:r>
            <a:r>
              <a:rPr lang="ru-RU" b="0" dirty="0" err="1"/>
              <a:t>гормонів</a:t>
            </a:r>
            <a:r>
              <a:rPr lang="ru-RU" b="0" dirty="0"/>
              <a:t>) </a:t>
            </a:r>
            <a:r>
              <a:rPr lang="ru-RU" b="0" dirty="0" err="1"/>
              <a:t>може</a:t>
            </a:r>
            <a:r>
              <a:rPr lang="ru-RU" b="0" dirty="0"/>
              <a:t> бути </a:t>
            </a:r>
            <a:r>
              <a:rPr lang="ru-RU" b="0" dirty="0" err="1"/>
              <a:t>пригнічена</a:t>
            </a:r>
            <a:r>
              <a:rPr lang="ru-RU" b="0" dirty="0"/>
              <a:t> </a:t>
            </a:r>
            <a:r>
              <a:rPr lang="ru-RU" b="0" dirty="0" err="1"/>
              <a:t>введенням</a:t>
            </a:r>
            <a:r>
              <a:rPr lang="ru-RU" b="0" dirty="0"/>
              <a:t> в </a:t>
            </a:r>
            <a:r>
              <a:rPr lang="ru-RU" b="0" dirty="0" err="1"/>
              <a:t>організм</a:t>
            </a:r>
            <a:r>
              <a:rPr lang="ru-RU" b="0" dirty="0"/>
              <a:t> у другу половину дня </a:t>
            </a:r>
            <a:r>
              <a:rPr lang="ru-RU" b="0" dirty="0" err="1"/>
              <a:t>адекватної</a:t>
            </a:r>
            <a:r>
              <a:rPr lang="ru-RU" b="0" dirty="0"/>
              <a:t> </a:t>
            </a:r>
            <a:r>
              <a:rPr lang="ru-RU" b="0" dirty="0" err="1"/>
              <a:t>дози</a:t>
            </a:r>
            <a:r>
              <a:rPr lang="ru-RU" b="0" dirty="0"/>
              <a:t> </a:t>
            </a:r>
            <a:r>
              <a:rPr lang="ru-RU" b="0" dirty="0" err="1"/>
              <a:t>глюкокортикоїдів</a:t>
            </a:r>
            <a:r>
              <a:rPr lang="ru-RU" b="0" dirty="0"/>
              <a:t> (</a:t>
            </a:r>
            <a:r>
              <a:rPr lang="ru-RU" b="0" dirty="0" err="1"/>
              <a:t>противо</a:t>
            </a:r>
            <a:r>
              <a:rPr lang="ru-RU" b="0" dirty="0"/>
              <a:t>-</a:t>
            </a:r>
          </a:p>
          <a:p>
            <a:r>
              <a:rPr lang="ru-RU" b="0" dirty="0" err="1"/>
              <a:t>запальних</a:t>
            </a:r>
            <a:r>
              <a:rPr lang="ru-RU" b="0" dirty="0"/>
              <a:t> </a:t>
            </a:r>
            <a:r>
              <a:rPr lang="ru-RU" b="0" dirty="0" err="1"/>
              <a:t>гормонів</a:t>
            </a:r>
            <a:r>
              <a:rPr lang="ru-RU" b="0" dirty="0"/>
              <a:t>).</a:t>
            </a:r>
          </a:p>
          <a:p>
            <a:endParaRPr lang="ru-RU" b="0" dirty="0"/>
          </a:p>
          <a:p>
            <a:r>
              <a:rPr lang="ru-RU" b="0" dirty="0"/>
              <a:t>При </a:t>
            </a:r>
            <a:r>
              <a:rPr lang="ru-RU" b="0" dirty="0" err="1"/>
              <a:t>цьому</a:t>
            </a:r>
            <a:r>
              <a:rPr lang="ru-RU" b="0" dirty="0"/>
              <a:t> </a:t>
            </a:r>
            <a:r>
              <a:rPr lang="ru-RU" b="0" dirty="0" err="1"/>
              <a:t>необхідно</a:t>
            </a:r>
            <a:r>
              <a:rPr lang="ru-RU" b="0" dirty="0"/>
              <a:t> </a:t>
            </a:r>
            <a:r>
              <a:rPr lang="ru-RU" b="0" dirty="0" err="1"/>
              <a:t>враховувати</a:t>
            </a:r>
            <a:r>
              <a:rPr lang="ru-RU" b="0" dirty="0"/>
              <a:t> </a:t>
            </a:r>
            <a:r>
              <a:rPr lang="ru-RU" b="0" dirty="0" err="1"/>
              <a:t>період</a:t>
            </a:r>
            <a:r>
              <a:rPr lang="ru-RU" b="0" dirty="0"/>
              <a:t> </a:t>
            </a:r>
            <a:r>
              <a:rPr lang="ru-RU" b="0" dirty="0" err="1"/>
              <a:t>напіврозпаду</a:t>
            </a:r>
            <a:r>
              <a:rPr lang="ru-RU" b="0" dirty="0"/>
              <a:t> </a:t>
            </a:r>
            <a:r>
              <a:rPr lang="ru-RU" b="0" dirty="0" err="1"/>
              <a:t>глюкокортикоїдних</a:t>
            </a:r>
            <a:r>
              <a:rPr lang="ru-RU" b="0" dirty="0"/>
              <a:t> </a:t>
            </a:r>
            <a:r>
              <a:rPr lang="ru-RU" b="0" dirty="0" err="1"/>
              <a:t>препаратів</a:t>
            </a:r>
            <a:r>
              <a:rPr lang="ru-RU" b="0" dirty="0"/>
              <a:t>: 90 </a:t>
            </a:r>
            <a:r>
              <a:rPr lang="ru-RU" b="0" dirty="0" err="1"/>
              <a:t>хвилин</a:t>
            </a:r>
            <a:r>
              <a:rPr lang="ru-RU" b="0" dirty="0"/>
              <a:t> у </a:t>
            </a:r>
            <a:r>
              <a:rPr lang="ru-RU" b="0" dirty="0" err="1"/>
              <a:t>гідрокортизону</a:t>
            </a:r>
            <a:r>
              <a:rPr lang="ru-RU" b="0" dirty="0"/>
              <a:t>, 3 </a:t>
            </a:r>
            <a:r>
              <a:rPr lang="ru-RU" b="0" dirty="0" err="1"/>
              <a:t>години</a:t>
            </a:r>
            <a:r>
              <a:rPr lang="ru-RU" b="0" dirty="0"/>
              <a:t> – у </a:t>
            </a:r>
            <a:r>
              <a:rPr lang="ru-RU" b="0" dirty="0" err="1"/>
              <a:t>преднізолону</a:t>
            </a:r>
            <a:r>
              <a:rPr lang="ru-RU" b="0" dirty="0"/>
              <a:t>.</a:t>
            </a:r>
          </a:p>
          <a:p>
            <a:endParaRPr lang="ru-RU" b="0" dirty="0"/>
          </a:p>
          <a:p>
            <a:r>
              <a:rPr lang="ru-RU" b="0" dirty="0"/>
              <a:t>При </a:t>
            </a:r>
            <a:r>
              <a:rPr lang="ru-RU" b="0" dirty="0" err="1"/>
              <a:t>замісній</a:t>
            </a:r>
            <a:r>
              <a:rPr lang="ru-RU" b="0" dirty="0"/>
              <a:t> </a:t>
            </a:r>
            <a:r>
              <a:rPr lang="ru-RU" b="0" dirty="0" err="1"/>
              <a:t>терапії</a:t>
            </a:r>
            <a:r>
              <a:rPr lang="ru-RU" b="0" dirty="0"/>
              <a:t> </a:t>
            </a:r>
            <a:r>
              <a:rPr lang="ru-RU" b="0" dirty="0" err="1"/>
              <a:t>глюкокортикоїди</a:t>
            </a:r>
            <a:r>
              <a:rPr lang="ru-RU" b="0" dirty="0"/>
              <a:t> </a:t>
            </a:r>
            <a:r>
              <a:rPr lang="ru-RU" b="0" dirty="0" err="1"/>
              <a:t>призначають</a:t>
            </a:r>
            <a:r>
              <a:rPr lang="ru-RU" b="0" dirty="0"/>
              <a:t> у </a:t>
            </a:r>
            <a:r>
              <a:rPr lang="ru-RU" b="0" dirty="0" err="1"/>
              <a:t>ранковий</a:t>
            </a:r>
            <a:r>
              <a:rPr lang="ru-RU" b="0" dirty="0"/>
              <a:t> час (6-7 год). Таким чином і </a:t>
            </a:r>
            <a:r>
              <a:rPr lang="ru-RU" b="0" dirty="0" err="1"/>
              <a:t>імітується</a:t>
            </a:r>
            <a:r>
              <a:rPr lang="ru-RU" b="0" dirty="0"/>
              <a:t> </a:t>
            </a:r>
            <a:r>
              <a:rPr lang="ru-RU" b="0" dirty="0" err="1"/>
              <a:t>добовий</a:t>
            </a:r>
            <a:r>
              <a:rPr lang="ru-RU" b="0" dirty="0"/>
              <a:t> ритм синтезу кортизолу та </a:t>
            </a:r>
            <a:r>
              <a:rPr lang="ru-RU" b="0" dirty="0" err="1"/>
              <a:t>враховується</a:t>
            </a:r>
            <a:r>
              <a:rPr lang="ru-RU" b="0" dirty="0"/>
              <a:t> час </a:t>
            </a:r>
            <a:r>
              <a:rPr lang="ru-RU" b="0" dirty="0" err="1"/>
              <a:t>найбільшої</a:t>
            </a:r>
            <a:r>
              <a:rPr lang="ru-RU" b="0" dirty="0"/>
              <a:t> потреби в </a:t>
            </a:r>
            <a:r>
              <a:rPr lang="ru-RU" b="0" dirty="0" err="1"/>
              <a:t>ньому</a:t>
            </a:r>
            <a:r>
              <a:rPr lang="ru-RU" b="0" dirty="0"/>
              <a:t>.</a:t>
            </a:r>
            <a:endParaRPr lang="ru-RU" b="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3"/>
          <p:cNvSpPr txBox="1">
            <a:spLocks noChangeArrowheads="1"/>
          </p:cNvSpPr>
          <p:nvPr/>
        </p:nvSpPr>
        <p:spPr bwMode="auto">
          <a:xfrm>
            <a:off x="684213" y="692150"/>
            <a:ext cx="76327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 dirty="0" err="1"/>
              <a:t>Профілактичний</a:t>
            </a:r>
            <a:r>
              <a:rPr lang="ru-RU" b="0" dirty="0"/>
              <a:t> (</a:t>
            </a:r>
            <a:r>
              <a:rPr lang="ru-RU" b="0" dirty="0" err="1"/>
              <a:t>превентивний</a:t>
            </a:r>
            <a:r>
              <a:rPr lang="ru-RU" b="0" dirty="0"/>
              <a:t>) метод – в </a:t>
            </a:r>
            <a:r>
              <a:rPr lang="ru-RU" b="0" dirty="0" err="1"/>
              <a:t>основі</a:t>
            </a:r>
            <a:r>
              <a:rPr lang="ru-RU" b="0" dirty="0"/>
              <a:t> методу </a:t>
            </a:r>
            <a:r>
              <a:rPr lang="ru-RU" b="0" dirty="0" err="1"/>
              <a:t>лежить</a:t>
            </a:r>
            <a:r>
              <a:rPr lang="ru-RU" b="0" dirty="0"/>
              <a:t> </a:t>
            </a:r>
            <a:r>
              <a:rPr lang="ru-RU" b="0" dirty="0" err="1"/>
              <a:t>уявлення</a:t>
            </a:r>
            <a:r>
              <a:rPr lang="ru-RU" b="0" dirty="0"/>
              <a:t> про те, </a:t>
            </a:r>
            <a:r>
              <a:rPr lang="ru-RU" b="0" dirty="0" err="1"/>
              <a:t>що</a:t>
            </a:r>
            <a:r>
              <a:rPr lang="ru-RU" b="0" dirty="0"/>
              <a:t> максимальна </a:t>
            </a:r>
            <a:r>
              <a:rPr lang="ru-RU" b="0" dirty="0" err="1"/>
              <a:t>ефективність</a:t>
            </a:r>
            <a:r>
              <a:rPr lang="ru-RU" b="0" dirty="0"/>
              <a:t> </a:t>
            </a:r>
            <a:r>
              <a:rPr lang="ru-RU" b="0" dirty="0" err="1"/>
              <a:t>лікарських</a:t>
            </a:r>
            <a:r>
              <a:rPr lang="ru-RU" b="0" dirty="0"/>
              <a:t> </a:t>
            </a:r>
            <a:r>
              <a:rPr lang="ru-RU" b="0" dirty="0" err="1"/>
              <a:t>засобів</a:t>
            </a:r>
            <a:r>
              <a:rPr lang="ru-RU" b="0" dirty="0"/>
              <a:t> </a:t>
            </a:r>
            <a:r>
              <a:rPr lang="ru-RU" b="0" dirty="0" err="1"/>
              <a:t>збігається</a:t>
            </a:r>
            <a:r>
              <a:rPr lang="ru-RU" b="0" dirty="0"/>
              <a:t> з </a:t>
            </a:r>
            <a:r>
              <a:rPr lang="ru-RU" b="0" dirty="0" err="1"/>
              <a:t>акрофазою</a:t>
            </a:r>
            <a:r>
              <a:rPr lang="ru-RU" b="0" dirty="0"/>
              <a:t> (часом максимального </a:t>
            </a:r>
            <a:r>
              <a:rPr lang="ru-RU" b="0" dirty="0" err="1"/>
              <a:t>значення</a:t>
            </a:r>
            <a:r>
              <a:rPr lang="ru-RU" b="0" dirty="0"/>
              <a:t>) </a:t>
            </a:r>
            <a:r>
              <a:rPr lang="ru-RU" b="0" dirty="0" err="1"/>
              <a:t>показників</a:t>
            </a:r>
            <a:r>
              <a:rPr lang="ru-RU" b="0" dirty="0"/>
              <a:t>.</a:t>
            </a:r>
          </a:p>
          <a:p>
            <a:endParaRPr lang="ru-RU" b="0" dirty="0"/>
          </a:p>
          <a:p>
            <a:r>
              <a:rPr lang="ru-RU" b="0" dirty="0" err="1"/>
              <a:t>Це</a:t>
            </a:r>
            <a:r>
              <a:rPr lang="ru-RU" b="0" dirty="0"/>
              <a:t> </a:t>
            </a:r>
            <a:r>
              <a:rPr lang="ru-RU" b="0" dirty="0" err="1"/>
              <a:t>уявлення</a:t>
            </a:r>
            <a:r>
              <a:rPr lang="ru-RU" b="0" dirty="0"/>
              <a:t> </a:t>
            </a:r>
            <a:r>
              <a:rPr lang="ru-RU" b="0" dirty="0" err="1"/>
              <a:t>засноване</a:t>
            </a:r>
            <a:r>
              <a:rPr lang="ru-RU" b="0" dirty="0"/>
              <a:t> на </a:t>
            </a:r>
            <a:r>
              <a:rPr lang="ru-RU" b="0" dirty="0" err="1"/>
              <a:t>законі</a:t>
            </a:r>
            <a:r>
              <a:rPr lang="ru-RU" b="0" dirty="0"/>
              <a:t> </a:t>
            </a:r>
            <a:r>
              <a:rPr lang="en-US" b="0" dirty="0"/>
              <a:t>J. Wilder (1962 </a:t>
            </a:r>
            <a:r>
              <a:rPr lang="ru-RU" b="0" dirty="0"/>
              <a:t>р.), </a:t>
            </a:r>
            <a:r>
              <a:rPr lang="ru-RU" b="0" dirty="0" err="1"/>
              <a:t>згідно</a:t>
            </a:r>
            <a:r>
              <a:rPr lang="ru-RU" b="0" dirty="0"/>
              <a:t> з </a:t>
            </a:r>
            <a:r>
              <a:rPr lang="ru-RU" b="0" dirty="0" err="1"/>
              <a:t>яким</a:t>
            </a:r>
            <a:r>
              <a:rPr lang="ru-RU" b="0" dirty="0"/>
              <a:t> </a:t>
            </a:r>
            <a:r>
              <a:rPr lang="ru-RU" b="0" dirty="0" err="1"/>
              <a:t>функція</a:t>
            </a:r>
            <a:r>
              <a:rPr lang="ru-RU" b="0" dirty="0"/>
              <a:t> </a:t>
            </a:r>
            <a:r>
              <a:rPr lang="ru-RU" b="0" dirty="0" err="1"/>
              <a:t>тим</a:t>
            </a:r>
            <a:r>
              <a:rPr lang="ru-RU" b="0" dirty="0"/>
              <a:t> </a:t>
            </a:r>
            <a:r>
              <a:rPr lang="ru-RU" b="0" dirty="0" err="1"/>
              <a:t>слабше</a:t>
            </a:r>
            <a:r>
              <a:rPr lang="ru-RU" b="0" dirty="0"/>
              <a:t> </a:t>
            </a:r>
            <a:r>
              <a:rPr lang="ru-RU" b="0" dirty="0" err="1"/>
              <a:t>стимулюється</a:t>
            </a:r>
            <a:r>
              <a:rPr lang="ru-RU" b="0" dirty="0"/>
              <a:t> і </a:t>
            </a:r>
            <a:r>
              <a:rPr lang="ru-RU" b="0" dirty="0" err="1"/>
              <a:t>легше</a:t>
            </a:r>
            <a:r>
              <a:rPr lang="ru-RU" b="0" dirty="0"/>
              <a:t> </a:t>
            </a:r>
            <a:r>
              <a:rPr lang="ru-RU" b="0" dirty="0" err="1"/>
              <a:t>пригнічується</a:t>
            </a:r>
            <a:r>
              <a:rPr lang="ru-RU" b="0" dirty="0"/>
              <a:t>, </a:t>
            </a:r>
            <a:r>
              <a:rPr lang="ru-RU" b="0" dirty="0" err="1"/>
              <a:t>чим</a:t>
            </a:r>
            <a:r>
              <a:rPr lang="ru-RU" b="0" dirty="0"/>
              <a:t> вона </a:t>
            </a:r>
            <a:r>
              <a:rPr lang="ru-RU" b="0" dirty="0" err="1"/>
              <a:t>сильніше</a:t>
            </a:r>
            <a:r>
              <a:rPr lang="ru-RU" b="0" dirty="0"/>
              <a:t> </a:t>
            </a:r>
            <a:r>
              <a:rPr lang="ru-RU" b="0" dirty="0" err="1"/>
              <a:t>активована</a:t>
            </a:r>
            <a:r>
              <a:rPr lang="ru-RU" b="0" dirty="0"/>
              <a:t>. </a:t>
            </a:r>
            <a:r>
              <a:rPr lang="ru-RU" b="0" dirty="0" err="1"/>
              <a:t>Оптимізація</a:t>
            </a:r>
            <a:r>
              <a:rPr lang="ru-RU" b="0" dirty="0"/>
              <a:t> </a:t>
            </a:r>
            <a:r>
              <a:rPr lang="ru-RU" b="0" dirty="0" err="1"/>
              <a:t>термінів</a:t>
            </a:r>
            <a:r>
              <a:rPr lang="ru-RU" b="0" dirty="0"/>
              <a:t> </a:t>
            </a:r>
            <a:r>
              <a:rPr lang="ru-RU" b="0" dirty="0" err="1"/>
              <a:t>введення</a:t>
            </a:r>
            <a:r>
              <a:rPr lang="ru-RU" b="0" dirty="0"/>
              <a:t> </a:t>
            </a:r>
            <a:r>
              <a:rPr lang="ru-RU" b="0" dirty="0" err="1"/>
              <a:t>ліків</a:t>
            </a:r>
            <a:r>
              <a:rPr lang="ru-RU" b="0" dirty="0"/>
              <a:t> </a:t>
            </a:r>
            <a:r>
              <a:rPr lang="ru-RU" b="0" dirty="0" err="1"/>
              <a:t>ґрунтується</a:t>
            </a:r>
            <a:r>
              <a:rPr lang="ru-RU" b="0" dirty="0"/>
              <a:t> на </a:t>
            </a:r>
            <a:r>
              <a:rPr lang="ru-RU" b="0" dirty="0" err="1"/>
              <a:t>розрахунку</a:t>
            </a:r>
            <a:r>
              <a:rPr lang="ru-RU" b="0" dirty="0"/>
              <a:t> часу, </a:t>
            </a:r>
            <a:r>
              <a:rPr lang="ru-RU" b="0" dirty="0" err="1"/>
              <a:t>необхідному</a:t>
            </a:r>
            <a:r>
              <a:rPr lang="ru-RU" b="0" dirty="0"/>
              <a:t> для </a:t>
            </a:r>
            <a:r>
              <a:rPr lang="ru-RU" b="0" dirty="0" err="1"/>
              <a:t>створення</a:t>
            </a:r>
            <a:r>
              <a:rPr lang="ru-RU" b="0" dirty="0"/>
              <a:t> </a:t>
            </a:r>
            <a:r>
              <a:rPr lang="ru-RU" b="0" dirty="0" err="1"/>
              <a:t>максимальної</a:t>
            </a:r>
            <a:r>
              <a:rPr lang="ru-RU" b="0" dirty="0"/>
              <a:t> </a:t>
            </a:r>
            <a:r>
              <a:rPr lang="ru-RU" b="0" dirty="0" err="1"/>
              <a:t>концентрації</a:t>
            </a:r>
            <a:r>
              <a:rPr lang="ru-RU" b="0" dirty="0"/>
              <a:t> препарату в </a:t>
            </a:r>
            <a:r>
              <a:rPr lang="ru-RU" b="0" dirty="0" err="1"/>
              <a:t>крові</a:t>
            </a:r>
            <a:r>
              <a:rPr lang="ru-RU" b="0" dirty="0"/>
              <a:t> у </a:t>
            </a:r>
            <a:r>
              <a:rPr lang="ru-RU" b="0" dirty="0" err="1"/>
              <a:t>часі</a:t>
            </a:r>
            <a:r>
              <a:rPr lang="ru-RU" b="0" dirty="0"/>
              <a:t> </a:t>
            </a:r>
            <a:r>
              <a:rPr lang="ru-RU" b="0" dirty="0" err="1"/>
              <a:t>розвитку</a:t>
            </a:r>
            <a:r>
              <a:rPr lang="ru-RU" b="0" dirty="0"/>
              <a:t> </a:t>
            </a:r>
            <a:r>
              <a:rPr lang="ru-RU" b="0" dirty="0" err="1"/>
              <a:t>певної</a:t>
            </a:r>
            <a:r>
              <a:rPr lang="ru-RU" b="0" dirty="0"/>
              <a:t> </a:t>
            </a:r>
            <a:r>
              <a:rPr lang="ru-RU" b="0" dirty="0" err="1"/>
              <a:t>події</a:t>
            </a:r>
            <a:r>
              <a:rPr lang="ru-RU" b="0" dirty="0"/>
              <a:t>.</a:t>
            </a:r>
            <a:endParaRPr lang="ru-RU" b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395288" y="836613"/>
            <a:ext cx="2692400" cy="1701800"/>
          </a:xfrm>
          <a:custGeom>
            <a:avLst/>
            <a:gdLst>
              <a:gd name="connsiteX0" fmla="*/ 0 w 2654060"/>
              <a:gd name="connsiteY0" fmla="*/ 1447801 h 1715220"/>
              <a:gd name="connsiteX1" fmla="*/ 871267 w 2654060"/>
              <a:gd name="connsiteY1" fmla="*/ 1301152 h 1715220"/>
              <a:gd name="connsiteX2" fmla="*/ 1518249 w 2654060"/>
              <a:gd name="connsiteY2" fmla="*/ 7189 h 1715220"/>
              <a:gd name="connsiteX3" fmla="*/ 2053086 w 2654060"/>
              <a:gd name="connsiteY3" fmla="*/ 1344284 h 1715220"/>
              <a:gd name="connsiteX4" fmla="*/ 2562045 w 2654060"/>
              <a:gd name="connsiteY4" fmla="*/ 1663461 h 1715220"/>
              <a:gd name="connsiteX5" fmla="*/ 2605177 w 2654060"/>
              <a:gd name="connsiteY5" fmla="*/ 1654835 h 171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4060" h="1715220">
                <a:moveTo>
                  <a:pt x="0" y="1447801"/>
                </a:moveTo>
                <a:cubicBezTo>
                  <a:pt x="309113" y="1494527"/>
                  <a:pt x="618226" y="1541254"/>
                  <a:pt x="871267" y="1301152"/>
                </a:cubicBezTo>
                <a:cubicBezTo>
                  <a:pt x="1124309" y="1061050"/>
                  <a:pt x="1321279" y="0"/>
                  <a:pt x="1518249" y="7189"/>
                </a:cubicBezTo>
                <a:cubicBezTo>
                  <a:pt x="1715219" y="14378"/>
                  <a:pt x="1879120" y="1068239"/>
                  <a:pt x="2053086" y="1344284"/>
                </a:cubicBezTo>
                <a:cubicBezTo>
                  <a:pt x="2227052" y="1620329"/>
                  <a:pt x="2470030" y="1611703"/>
                  <a:pt x="2562045" y="1663461"/>
                </a:cubicBezTo>
                <a:cubicBezTo>
                  <a:pt x="2654060" y="1715220"/>
                  <a:pt x="2629618" y="1685027"/>
                  <a:pt x="2605177" y="1654835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5" name="Молния 4"/>
          <p:cNvSpPr/>
          <p:nvPr/>
        </p:nvSpPr>
        <p:spPr>
          <a:xfrm>
            <a:off x="900113" y="1052513"/>
            <a:ext cx="647700" cy="576262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4211638" y="981075"/>
            <a:ext cx="4248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 dirty="0"/>
              <a:t>Як </a:t>
            </a:r>
            <a:r>
              <a:rPr lang="ru-RU" b="0" dirty="0" err="1"/>
              <a:t>це</a:t>
            </a:r>
            <a:r>
              <a:rPr lang="ru-RU" b="0" dirty="0"/>
              <a:t> </a:t>
            </a:r>
            <a:r>
              <a:rPr lang="ru-RU" b="0" dirty="0" err="1"/>
              <a:t>здійснюється</a:t>
            </a:r>
            <a:r>
              <a:rPr lang="ru-RU" b="0" dirty="0"/>
              <a:t>? </a:t>
            </a:r>
            <a:r>
              <a:rPr lang="ru-RU" b="0" dirty="0" err="1"/>
              <a:t>спочатку</a:t>
            </a:r>
            <a:endParaRPr lang="ru-RU" b="0" dirty="0"/>
          </a:p>
          <a:p>
            <a:r>
              <a:rPr lang="ru-RU" b="0" dirty="0" err="1"/>
              <a:t>визначають</a:t>
            </a:r>
            <a:r>
              <a:rPr lang="ru-RU" b="0" dirty="0"/>
              <a:t> </a:t>
            </a:r>
            <a:r>
              <a:rPr lang="ru-RU" b="0" dirty="0" err="1"/>
              <a:t>акрофазу</a:t>
            </a:r>
            <a:r>
              <a:rPr lang="ru-RU" b="0" dirty="0"/>
              <a:t> </a:t>
            </a:r>
            <a:r>
              <a:rPr lang="ru-RU" b="0" dirty="0" err="1"/>
              <a:t>патологічних</a:t>
            </a:r>
            <a:r>
              <a:rPr lang="ru-RU" b="0" dirty="0"/>
              <a:t> </a:t>
            </a:r>
            <a:r>
              <a:rPr lang="ru-RU" b="0" dirty="0" err="1"/>
              <a:t>процесів</a:t>
            </a:r>
            <a:r>
              <a:rPr lang="ru-RU" b="0" dirty="0"/>
              <a:t> в </a:t>
            </a:r>
            <a:r>
              <a:rPr lang="ru-RU" b="0" dirty="0" err="1"/>
              <a:t>організмі</a:t>
            </a:r>
            <a:r>
              <a:rPr lang="ru-RU" b="0" dirty="0"/>
              <a:t>, а</a:t>
            </a:r>
          </a:p>
          <a:p>
            <a:r>
              <a:rPr lang="ru-RU" b="0" dirty="0" err="1"/>
              <a:t>саме</a:t>
            </a:r>
            <a:r>
              <a:rPr lang="ru-RU" b="0" dirty="0"/>
              <a:t> на </a:t>
            </a:r>
            <a:r>
              <a:rPr lang="ru-RU" b="0" dirty="0" err="1"/>
              <a:t>цей</a:t>
            </a:r>
            <a:r>
              <a:rPr lang="ru-RU" b="0" dirty="0"/>
              <a:t> час </a:t>
            </a:r>
            <a:r>
              <a:rPr lang="ru-RU" b="0" dirty="0" err="1"/>
              <a:t>або</a:t>
            </a:r>
            <a:r>
              <a:rPr lang="ru-RU" b="0" dirty="0"/>
              <a:t> за </a:t>
            </a:r>
            <a:r>
              <a:rPr lang="ru-RU" b="0" dirty="0" err="1"/>
              <a:t>кілька</a:t>
            </a:r>
            <a:r>
              <a:rPr lang="ru-RU" b="0" dirty="0"/>
              <a:t> годин до </a:t>
            </a:r>
            <a:r>
              <a:rPr lang="ru-RU" b="0" dirty="0" err="1"/>
              <a:t>акрофази</a:t>
            </a:r>
            <a:r>
              <a:rPr lang="ru-RU" b="0" dirty="0"/>
              <a:t> </a:t>
            </a:r>
            <a:r>
              <a:rPr lang="ru-RU" b="0" dirty="0" err="1"/>
              <a:t>назв</a:t>
            </a:r>
            <a:r>
              <a:rPr lang="ru-RU" b="0" dirty="0"/>
              <a:t>-</a:t>
            </a:r>
          </a:p>
          <a:p>
            <a:r>
              <a:rPr lang="ru-RU" b="0" dirty="0" err="1"/>
              <a:t>розпочнуться</a:t>
            </a:r>
            <a:r>
              <a:rPr lang="ru-RU" b="0" dirty="0"/>
              <a:t> </a:t>
            </a:r>
            <a:r>
              <a:rPr lang="ru-RU" b="0" dirty="0" err="1"/>
              <a:t>необхідні</a:t>
            </a:r>
            <a:r>
              <a:rPr lang="ru-RU" b="0" dirty="0"/>
              <a:t> </a:t>
            </a:r>
            <a:r>
              <a:rPr lang="ru-RU" b="0" dirty="0" err="1"/>
              <a:t>ліки</a:t>
            </a:r>
            <a:r>
              <a:rPr lang="ru-RU" b="0" dirty="0"/>
              <a:t>.</a:t>
            </a:r>
            <a:endParaRPr lang="ru-RU" b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ctrTitle"/>
          </p:nvPr>
        </p:nvSpPr>
        <p:spPr>
          <a:xfrm>
            <a:off x="827088" y="260350"/>
            <a:ext cx="7772400" cy="1584325"/>
          </a:xfrm>
        </p:spPr>
        <p:txBody>
          <a:bodyPr/>
          <a:lstStyle/>
          <a:p>
            <a:pPr eaLnBrk="1" hangingPunct="1"/>
            <a:r>
              <a:rPr lang="ru-RU" sz="3200" dirty="0" err="1"/>
              <a:t>Можливе</a:t>
            </a:r>
            <a:r>
              <a:rPr lang="ru-RU" sz="3200" dirty="0"/>
              <a:t> </a:t>
            </a:r>
            <a:r>
              <a:rPr lang="ru-RU" sz="3200" dirty="0" err="1"/>
              <a:t>коливання</a:t>
            </a:r>
            <a:r>
              <a:rPr lang="ru-RU" sz="3200" dirty="0"/>
              <a:t> </a:t>
            </a:r>
            <a:r>
              <a:rPr lang="ru-RU" sz="3200" dirty="0" err="1"/>
              <a:t>рівнів</a:t>
            </a:r>
            <a:r>
              <a:rPr lang="ru-RU" sz="3200" dirty="0"/>
              <a:t> </a:t>
            </a:r>
            <a:r>
              <a:rPr lang="ru-RU" sz="3200" dirty="0" err="1"/>
              <a:t>електролітів</a:t>
            </a:r>
            <a:r>
              <a:rPr lang="ru-RU" sz="3200" dirty="0"/>
              <a:t> у </a:t>
            </a:r>
            <a:r>
              <a:rPr lang="ru-RU" sz="3200" dirty="0" err="1"/>
              <a:t>біологічних</a:t>
            </a:r>
            <a:r>
              <a:rPr lang="ru-RU" sz="3200" dirty="0"/>
              <a:t> </a:t>
            </a:r>
            <a:r>
              <a:rPr lang="ru-RU" sz="3200" dirty="0" err="1"/>
              <a:t>рідинах</a:t>
            </a:r>
            <a:r>
              <a:rPr lang="ru-RU" sz="3200" dirty="0"/>
              <a:t> та тканинах </a:t>
            </a:r>
            <a:r>
              <a:rPr lang="ru-RU" sz="3200" dirty="0" err="1"/>
              <a:t>організму</a:t>
            </a:r>
            <a:endParaRPr lang="ru-RU" sz="3200" dirty="0" smtClean="0"/>
          </a:p>
        </p:txBody>
      </p:sp>
      <p:pic>
        <p:nvPicPr>
          <p:cNvPr id="47106" name="Рисунок 20" descr="1.png"/>
          <p:cNvPicPr>
            <a:picLocks noChangeAspect="1"/>
          </p:cNvPicPr>
          <p:nvPr/>
        </p:nvPicPr>
        <p:blipFill>
          <a:blip r:embed="rId2"/>
          <a:srcRect l="11703" t="14055" r="22342" b="35059"/>
          <a:stretch>
            <a:fillRect/>
          </a:stretch>
        </p:blipFill>
        <p:spPr bwMode="auto">
          <a:xfrm>
            <a:off x="1042988" y="2133600"/>
            <a:ext cx="72485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3" descr="2.png"/>
          <p:cNvPicPr>
            <a:picLocks noChangeAspect="1"/>
          </p:cNvPicPr>
          <p:nvPr/>
        </p:nvPicPr>
        <p:blipFill>
          <a:blip r:embed="rId2"/>
          <a:srcRect l="11414" t="14999" r="22438" b="33200"/>
          <a:stretch>
            <a:fillRect/>
          </a:stretch>
        </p:blipFill>
        <p:spPr bwMode="auto">
          <a:xfrm>
            <a:off x="323850" y="1311275"/>
            <a:ext cx="8729663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3" descr="3.png"/>
          <p:cNvPicPr>
            <a:picLocks noChangeAspect="1"/>
          </p:cNvPicPr>
          <p:nvPr/>
        </p:nvPicPr>
        <p:blipFill>
          <a:blip r:embed="rId2"/>
          <a:srcRect l="12201" t="12201" r="23225" b="28999"/>
          <a:stretch>
            <a:fillRect/>
          </a:stretch>
        </p:blipFill>
        <p:spPr bwMode="auto">
          <a:xfrm>
            <a:off x="271463" y="1052513"/>
            <a:ext cx="82946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3" descr="4.png"/>
          <p:cNvPicPr>
            <a:picLocks noChangeAspect="1"/>
          </p:cNvPicPr>
          <p:nvPr/>
        </p:nvPicPr>
        <p:blipFill>
          <a:blip r:embed="rId2"/>
          <a:srcRect l="12201" t="20599" r="22438" b="27600"/>
          <a:stretch>
            <a:fillRect/>
          </a:stretch>
        </p:blipFill>
        <p:spPr bwMode="auto">
          <a:xfrm>
            <a:off x="-15875" y="1412875"/>
            <a:ext cx="888523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Синхронізація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хронофізіологія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02" name="Рисунок 12" descr="синх.png"/>
          <p:cNvPicPr>
            <a:picLocks noChangeAspect="1"/>
          </p:cNvPicPr>
          <p:nvPr/>
        </p:nvPicPr>
        <p:blipFill>
          <a:blip r:embed="rId2"/>
          <a:srcRect l="15512" r="44827" b="40773"/>
          <a:stretch>
            <a:fillRect/>
          </a:stretch>
        </p:blipFill>
        <p:spPr bwMode="auto">
          <a:xfrm>
            <a:off x="1881188" y="1844675"/>
            <a:ext cx="47180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err="1" smtClean="0"/>
              <a:t>Дисинхронізація</a:t>
            </a:r>
            <a:r>
              <a:rPr lang="ru-RU" sz="4000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 err="1" smtClean="0"/>
              <a:t>хронопатологія</a:t>
            </a:r>
            <a:r>
              <a:rPr lang="ru-RU" sz="4000" dirty="0" smtClean="0"/>
              <a:t>)</a:t>
            </a:r>
            <a:r>
              <a:rPr lang="ru-RU" sz="4000" dirty="0" smtClean="0">
                <a:latin typeface="Arial" charset="0"/>
              </a:rPr>
              <a:t/>
            </a:r>
            <a:br>
              <a:rPr lang="ru-RU" sz="4000" dirty="0" smtClean="0">
                <a:latin typeface="Arial" charset="0"/>
              </a:rPr>
            </a:br>
            <a:endParaRPr lang="ru-RU" sz="4000" dirty="0" smtClean="0">
              <a:latin typeface="Arial" charset="0"/>
            </a:endParaRPr>
          </a:p>
        </p:txBody>
      </p:sp>
      <p:pic>
        <p:nvPicPr>
          <p:cNvPr id="52226" name="Рисунок 3" descr="синх2.png"/>
          <p:cNvPicPr>
            <a:picLocks noChangeAspect="1"/>
          </p:cNvPicPr>
          <p:nvPr/>
        </p:nvPicPr>
        <p:blipFill>
          <a:blip r:embed="rId2"/>
          <a:srcRect l="13672" t="11189" r="46156" b="42612"/>
          <a:stretch>
            <a:fillRect/>
          </a:stretch>
        </p:blipFill>
        <p:spPr bwMode="auto">
          <a:xfrm>
            <a:off x="2392363" y="1989138"/>
            <a:ext cx="39798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Прямоугольник 3"/>
          <p:cNvSpPr>
            <a:spLocks noChangeArrowheads="1"/>
          </p:cNvSpPr>
          <p:nvPr/>
        </p:nvSpPr>
        <p:spPr bwMode="auto">
          <a:xfrm>
            <a:off x="2627313" y="4797425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 err="1"/>
              <a:t>Десинхроноз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/>
              <a:t>Наскільки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об’єктивно</a:t>
            </a:r>
            <a:r>
              <a:rPr lang="ru-RU" b="1" dirty="0" smtClean="0"/>
              <a:t>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2875"/>
            <a:ext cx="6891337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3"/>
          <p:cNvSpPr txBox="1">
            <a:spLocks noChangeArrowheads="1"/>
          </p:cNvSpPr>
          <p:nvPr/>
        </p:nvSpPr>
        <p:spPr bwMode="auto">
          <a:xfrm>
            <a:off x="611188" y="333375"/>
            <a:ext cx="80645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 err="1" smtClean="0">
                <a:latin typeface="Calibri" pitchFamily="34" charset="0"/>
              </a:rPr>
              <a:t>Хронофармакологія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речовин</a:t>
            </a:r>
            <a:r>
              <a:rPr lang="ru-RU" sz="3600" dirty="0" smtClean="0">
                <a:latin typeface="Calibri" pitchFamily="34" charset="0"/>
              </a:rPr>
              <a:t>, </a:t>
            </a:r>
            <a:r>
              <a:rPr lang="ru-RU" sz="3600" dirty="0" err="1" smtClean="0">
                <a:latin typeface="Calibri" pitchFamily="34" charset="0"/>
              </a:rPr>
              <a:t>що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впливають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>
                <a:latin typeface="Calibri" pitchFamily="34" charset="0"/>
              </a:rPr>
              <a:t>на ЦНС</a:t>
            </a:r>
          </a:p>
          <a:p>
            <a:endParaRPr lang="ru-RU" b="0" dirty="0">
              <a:latin typeface="Calibri" pitchFamily="34" charset="0"/>
            </a:endParaRPr>
          </a:p>
          <a:p>
            <a:r>
              <a:rPr lang="ru-RU" sz="2800" u="sng" dirty="0" err="1">
                <a:latin typeface="Calibri" pitchFamily="34" charset="0"/>
              </a:rPr>
              <a:t>Хроноергія</a:t>
            </a:r>
            <a:r>
              <a:rPr lang="ru-RU" sz="2800" u="sng" dirty="0">
                <a:latin typeface="Calibri" pitchFamily="34" charset="0"/>
              </a:rPr>
              <a:t> - </a:t>
            </a:r>
            <a:r>
              <a:rPr lang="ru-RU" sz="2800" u="sng" dirty="0" err="1">
                <a:latin typeface="Calibri" pitchFamily="34" charset="0"/>
              </a:rPr>
              <a:t>реагентність</a:t>
            </a:r>
            <a:r>
              <a:rPr lang="ru-RU" sz="2800" u="sng" dirty="0">
                <a:latin typeface="Calibri" pitchFamily="34" charset="0"/>
              </a:rPr>
              <a:t> </a:t>
            </a:r>
            <a:r>
              <a:rPr lang="ru-RU" sz="2800" u="sng" dirty="0" err="1">
                <a:latin typeface="Calibri" pitchFamily="34" charset="0"/>
              </a:rPr>
              <a:t>системи</a:t>
            </a:r>
            <a:r>
              <a:rPr lang="ru-RU" sz="2800" u="sng" dirty="0">
                <a:latin typeface="Calibri" pitchFamily="34" charset="0"/>
              </a:rPr>
              <a:t> в </a:t>
            </a:r>
            <a:r>
              <a:rPr lang="ru-RU" sz="2800" u="sng" dirty="0" err="1">
                <a:latin typeface="Calibri" pitchFamily="34" charset="0"/>
              </a:rPr>
              <a:t>залежності</a:t>
            </a:r>
            <a:r>
              <a:rPr lang="ru-RU" sz="2800" u="sng" dirty="0">
                <a:latin typeface="Calibri" pitchFamily="34" charset="0"/>
              </a:rPr>
              <a:t> </a:t>
            </a:r>
            <a:r>
              <a:rPr lang="ru-RU" sz="2800" u="sng" dirty="0" err="1">
                <a:latin typeface="Calibri" pitchFamily="34" charset="0"/>
              </a:rPr>
              <a:t>від</a:t>
            </a:r>
            <a:r>
              <a:rPr lang="ru-RU" sz="2800" u="sng" dirty="0">
                <a:latin typeface="Calibri" pitchFamily="34" charset="0"/>
              </a:rPr>
              <a:t> часу </a:t>
            </a:r>
            <a:r>
              <a:rPr lang="ru-RU" sz="2800" u="sng" dirty="0" err="1">
                <a:latin typeface="Calibri" pitchFamily="34" charset="0"/>
              </a:rPr>
              <a:t>доби</a:t>
            </a:r>
            <a:r>
              <a:rPr lang="ru-RU" sz="2800" u="sng" dirty="0">
                <a:latin typeface="Calibri" pitchFamily="34" charset="0"/>
              </a:rPr>
              <a:t>, року та </a:t>
            </a:r>
            <a:r>
              <a:rPr lang="ru-RU" sz="2800" u="sng" dirty="0" err="1">
                <a:latin typeface="Calibri" pitchFamily="34" charset="0"/>
              </a:rPr>
              <a:t>ін</a:t>
            </a:r>
            <a:r>
              <a:rPr lang="ru-RU" sz="2800" u="sng" dirty="0">
                <a:latin typeface="Calibri" pitchFamily="34" charset="0"/>
              </a:rPr>
              <a:t>.</a:t>
            </a:r>
          </a:p>
          <a:p>
            <a:endParaRPr lang="ru-RU" sz="2800" u="sng" dirty="0">
              <a:latin typeface="Calibri" pitchFamily="34" charset="0"/>
            </a:endParaRPr>
          </a:p>
          <a:p>
            <a:r>
              <a:rPr lang="ru-RU" sz="2800" u="sng" dirty="0" err="1">
                <a:latin typeface="Calibri" pitchFamily="34" charset="0"/>
              </a:rPr>
              <a:t>Хроностезія</a:t>
            </a:r>
            <a:r>
              <a:rPr lang="ru-RU" sz="2800" u="sng" dirty="0">
                <a:latin typeface="Calibri" pitchFamily="34" charset="0"/>
              </a:rPr>
              <a:t> та </a:t>
            </a:r>
            <a:r>
              <a:rPr lang="ru-RU" sz="2800" u="sng" dirty="0" err="1">
                <a:latin typeface="Calibri" pitchFamily="34" charset="0"/>
              </a:rPr>
              <a:t>хроноергія</a:t>
            </a:r>
            <a:r>
              <a:rPr lang="ru-RU" sz="2800" u="sng" dirty="0">
                <a:latin typeface="Calibri" pitchFamily="34" charset="0"/>
              </a:rPr>
              <a:t> до </a:t>
            </a:r>
            <a:r>
              <a:rPr lang="ru-RU" sz="2800" u="sng" dirty="0" err="1">
                <a:latin typeface="Calibri" pitchFamily="34" charset="0"/>
              </a:rPr>
              <a:t>засобів</a:t>
            </a:r>
            <a:r>
              <a:rPr lang="ru-RU" sz="2800" u="sng" dirty="0">
                <a:latin typeface="Calibri" pitchFamily="34" charset="0"/>
              </a:rPr>
              <a:t>, </a:t>
            </a:r>
            <a:r>
              <a:rPr lang="ru-RU" sz="2800" u="sng" dirty="0" err="1">
                <a:latin typeface="Calibri" pitchFamily="34" charset="0"/>
              </a:rPr>
              <a:t>що</a:t>
            </a:r>
            <a:r>
              <a:rPr lang="ru-RU" sz="2800" u="sng" dirty="0">
                <a:latin typeface="Calibri" pitchFamily="34" charset="0"/>
              </a:rPr>
              <a:t> </a:t>
            </a:r>
            <a:r>
              <a:rPr lang="ru-RU" sz="2800" u="sng" dirty="0" err="1">
                <a:latin typeface="Calibri" pitchFamily="34" charset="0"/>
              </a:rPr>
              <a:t>стимулюють</a:t>
            </a:r>
            <a:r>
              <a:rPr lang="ru-RU" sz="2800" u="sng" dirty="0">
                <a:latin typeface="Calibri" pitchFamily="34" charset="0"/>
              </a:rPr>
              <a:t> ЦНС, </a:t>
            </a:r>
            <a:r>
              <a:rPr lang="ru-RU" sz="2800" u="sng" dirty="0" err="1">
                <a:latin typeface="Calibri" pitchFamily="34" charset="0"/>
              </a:rPr>
              <a:t>найбільша</a:t>
            </a:r>
            <a:r>
              <a:rPr lang="ru-RU" sz="2800" u="sng" dirty="0">
                <a:latin typeface="Calibri" pitchFamily="34" charset="0"/>
              </a:rPr>
              <a:t> в </a:t>
            </a:r>
            <a:r>
              <a:rPr lang="ru-RU" sz="2800" u="sng" dirty="0" err="1">
                <a:latin typeface="Calibri" pitchFamily="34" charset="0"/>
              </a:rPr>
              <a:t>акрофазу</a:t>
            </a:r>
            <a:r>
              <a:rPr lang="ru-RU" sz="2800" u="sng" dirty="0">
                <a:latin typeface="Calibri" pitchFamily="34" charset="0"/>
              </a:rPr>
              <a:t> </a:t>
            </a:r>
            <a:r>
              <a:rPr lang="ru-RU" sz="2800" u="sng" dirty="0" err="1">
                <a:latin typeface="Calibri" pitchFamily="34" charset="0"/>
              </a:rPr>
              <a:t>біоритму</a:t>
            </a:r>
            <a:r>
              <a:rPr lang="ru-RU" sz="2800" u="sng" dirty="0">
                <a:latin typeface="Calibri" pitchFamily="34" charset="0"/>
              </a:rPr>
              <a:t> </a:t>
            </a:r>
            <a:r>
              <a:rPr lang="ru-RU" sz="2800" u="sng" dirty="0" err="1">
                <a:latin typeface="Calibri" pitchFamily="34" charset="0"/>
              </a:rPr>
              <a:t>цієї</a:t>
            </a:r>
            <a:r>
              <a:rPr lang="ru-RU" sz="2800" u="sng" dirty="0">
                <a:latin typeface="Calibri" pitchFamily="34" charset="0"/>
              </a:rPr>
              <a:t> </a:t>
            </a:r>
            <a:r>
              <a:rPr lang="ru-RU" sz="2800" u="sng" dirty="0" err="1">
                <a:latin typeface="Calibri" pitchFamily="34" charset="0"/>
              </a:rPr>
              <a:t>фізіологічної</a:t>
            </a:r>
            <a:r>
              <a:rPr lang="ru-RU" sz="2800" u="sng" dirty="0">
                <a:latin typeface="Calibri" pitchFamily="34" charset="0"/>
              </a:rPr>
              <a:t> </a:t>
            </a:r>
            <a:r>
              <a:rPr lang="ru-RU" sz="2800" u="sng" dirty="0" err="1">
                <a:latin typeface="Calibri" pitchFamily="34" charset="0"/>
              </a:rPr>
              <a:t>системи</a:t>
            </a:r>
            <a:r>
              <a:rPr lang="ru-RU" sz="2800" u="sng" dirty="0">
                <a:latin typeface="Calibri" pitchFamily="34" charset="0"/>
              </a:rPr>
              <a:t>.</a:t>
            </a:r>
          </a:p>
          <a:p>
            <a:endParaRPr lang="ru-RU" sz="2800" u="sng" dirty="0">
              <a:latin typeface="Calibri" pitchFamily="34" charset="0"/>
            </a:endParaRPr>
          </a:p>
          <a:p>
            <a:r>
              <a:rPr lang="ru-RU" sz="2800" u="sng" dirty="0" err="1">
                <a:latin typeface="Calibri" pitchFamily="34" charset="0"/>
              </a:rPr>
              <a:t>Хроностезія</a:t>
            </a:r>
            <a:r>
              <a:rPr lang="ru-RU" sz="2800" u="sng" dirty="0">
                <a:latin typeface="Calibri" pitchFamily="34" charset="0"/>
              </a:rPr>
              <a:t> та </a:t>
            </a:r>
            <a:r>
              <a:rPr lang="ru-RU" sz="2800" u="sng" dirty="0" err="1">
                <a:latin typeface="Calibri" pitchFamily="34" charset="0"/>
              </a:rPr>
              <a:t>хроноергія</a:t>
            </a:r>
            <a:r>
              <a:rPr lang="ru-RU" sz="2800" u="sng" dirty="0">
                <a:latin typeface="Calibri" pitchFamily="34" charset="0"/>
              </a:rPr>
              <a:t> до </a:t>
            </a:r>
            <a:r>
              <a:rPr lang="ru-RU" sz="2800" u="sng" dirty="0" err="1">
                <a:latin typeface="Calibri" pitchFamily="34" charset="0"/>
              </a:rPr>
              <a:t>засобів</a:t>
            </a:r>
            <a:r>
              <a:rPr lang="ru-RU" sz="2800" u="sng" dirty="0">
                <a:latin typeface="Calibri" pitchFamily="34" charset="0"/>
              </a:rPr>
              <a:t>, </a:t>
            </a:r>
            <a:r>
              <a:rPr lang="ru-RU" sz="2800" u="sng" dirty="0" err="1">
                <a:latin typeface="Calibri" pitchFamily="34" charset="0"/>
              </a:rPr>
              <a:t>що</a:t>
            </a:r>
            <a:r>
              <a:rPr lang="ru-RU" sz="2800" u="sng" dirty="0">
                <a:latin typeface="Calibri" pitchFamily="34" charset="0"/>
              </a:rPr>
              <a:t> </a:t>
            </a:r>
            <a:r>
              <a:rPr lang="ru-RU" sz="2800" u="sng" dirty="0" err="1">
                <a:latin typeface="Calibri" pitchFamily="34" charset="0"/>
              </a:rPr>
              <a:t>гальмують</a:t>
            </a:r>
            <a:r>
              <a:rPr lang="ru-RU" sz="2800" u="sng" dirty="0">
                <a:latin typeface="Calibri" pitchFamily="34" charset="0"/>
              </a:rPr>
              <a:t> ЦНС, </a:t>
            </a:r>
            <a:r>
              <a:rPr lang="ru-RU" sz="2800" u="sng" dirty="0" err="1">
                <a:latin typeface="Calibri" pitchFamily="34" charset="0"/>
              </a:rPr>
              <a:t>найбільша</a:t>
            </a:r>
            <a:r>
              <a:rPr lang="ru-RU" sz="2800" u="sng" dirty="0">
                <a:latin typeface="Calibri" pitchFamily="34" charset="0"/>
              </a:rPr>
              <a:t> у </a:t>
            </a:r>
            <a:r>
              <a:rPr lang="ru-RU" sz="2800" u="sng" dirty="0" err="1">
                <a:latin typeface="Calibri" pitchFamily="34" charset="0"/>
              </a:rPr>
              <a:t>мініфазі</a:t>
            </a:r>
            <a:r>
              <a:rPr lang="ru-RU" sz="2800" u="sng" dirty="0">
                <a:latin typeface="Calibri" pitchFamily="34" charset="0"/>
              </a:rPr>
              <a:t> </a:t>
            </a:r>
            <a:r>
              <a:rPr lang="ru-RU" sz="2800" u="sng" dirty="0" err="1">
                <a:latin typeface="Calibri" pitchFamily="34" charset="0"/>
              </a:rPr>
              <a:t>цієї</a:t>
            </a:r>
            <a:r>
              <a:rPr lang="ru-RU" sz="2800" u="sng" dirty="0">
                <a:latin typeface="Calibri" pitchFamily="34" charset="0"/>
              </a:rPr>
              <a:t> </a:t>
            </a:r>
            <a:r>
              <a:rPr lang="ru-RU" sz="2800" u="sng" dirty="0" err="1">
                <a:latin typeface="Calibri" pitchFamily="34" charset="0"/>
              </a:rPr>
              <a:t>фізіологічної</a:t>
            </a:r>
            <a:r>
              <a:rPr lang="ru-RU" sz="2800" u="sng" dirty="0">
                <a:latin typeface="Calibri" pitchFamily="34" charset="0"/>
              </a:rPr>
              <a:t> </a:t>
            </a:r>
            <a:r>
              <a:rPr lang="ru-RU" sz="2800" u="sng" dirty="0" err="1">
                <a:latin typeface="Calibri" pitchFamily="34" charset="0"/>
              </a:rPr>
              <a:t>системи</a:t>
            </a:r>
            <a:r>
              <a:rPr lang="ru-RU" sz="2800" u="sng" dirty="0" smtClean="0">
                <a:latin typeface="Calibri" pitchFamily="34" charset="0"/>
              </a:rPr>
              <a:t>.</a:t>
            </a:r>
            <a:endParaRPr lang="ru-RU" sz="2800" u="sng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/>
          <p:cNvSpPr txBox="1">
            <a:spLocks noChangeArrowheads="1"/>
          </p:cNvSpPr>
          <p:nvPr/>
        </p:nvSpPr>
        <p:spPr bwMode="auto">
          <a:xfrm>
            <a:off x="468313" y="404813"/>
            <a:ext cx="7848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err="1">
                <a:latin typeface="Calibri" pitchFamily="34" charset="0"/>
              </a:rPr>
              <a:t>Класифікація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dirty="0" err="1">
                <a:latin typeface="Calibri" pitchFamily="34" charset="0"/>
              </a:rPr>
              <a:t>хронофармакологічних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dirty="0" err="1">
                <a:latin typeface="Calibri" pitchFamily="34" charset="0"/>
              </a:rPr>
              <a:t>речовин</a:t>
            </a:r>
            <a:r>
              <a:rPr lang="ru-RU" sz="3200" dirty="0">
                <a:latin typeface="Calibri" pitchFamily="34" charset="0"/>
              </a:rPr>
              <a:t>, </a:t>
            </a:r>
            <a:r>
              <a:rPr lang="ru-RU" sz="3200" dirty="0" err="1">
                <a:latin typeface="Calibri" pitchFamily="34" charset="0"/>
              </a:rPr>
              <a:t>що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dirty="0" err="1">
                <a:latin typeface="Calibri" pitchFamily="34" charset="0"/>
              </a:rPr>
              <a:t>впливають</a:t>
            </a:r>
            <a:r>
              <a:rPr lang="ru-RU" sz="3200" dirty="0">
                <a:latin typeface="Calibri" pitchFamily="34" charset="0"/>
              </a:rPr>
              <a:t> на ЦНС</a:t>
            </a:r>
          </a:p>
          <a:p>
            <a:pPr algn="ctr"/>
            <a:endParaRPr lang="ru-RU" sz="3200" dirty="0"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Calibri" pitchFamily="34" charset="0"/>
              </a:rPr>
              <a:t>  </a:t>
            </a:r>
            <a:r>
              <a:rPr lang="ru-RU" sz="3200" dirty="0" err="1">
                <a:latin typeface="Calibri" pitchFamily="34" charset="0"/>
              </a:rPr>
              <a:t>Снодійні</a:t>
            </a:r>
            <a:endParaRPr lang="ru-RU" sz="3200" dirty="0"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Calibri" pitchFamily="34" charset="0"/>
              </a:rPr>
              <a:t>  </a:t>
            </a:r>
            <a:r>
              <a:rPr lang="ru-RU" sz="3200" dirty="0" err="1">
                <a:latin typeface="Calibri" pitchFamily="34" charset="0"/>
              </a:rPr>
              <a:t>Седативні</a:t>
            </a:r>
            <a:endParaRPr lang="ru-RU" sz="3200" dirty="0"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Calibri" pitchFamily="34" charset="0"/>
              </a:rPr>
              <a:t>  </a:t>
            </a:r>
            <a:r>
              <a:rPr lang="ru-RU" sz="3200" dirty="0" err="1">
                <a:latin typeface="Calibri" pitchFamily="34" charset="0"/>
              </a:rPr>
              <a:t>Транквілізатори</a:t>
            </a:r>
            <a:endParaRPr lang="ru-RU" sz="3200" dirty="0"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Calibri" pitchFamily="34" charset="0"/>
              </a:rPr>
              <a:t>  Нейролептики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Calibri" pitchFamily="34" charset="0"/>
              </a:rPr>
              <a:t>  </a:t>
            </a:r>
            <a:r>
              <a:rPr lang="ru-RU" sz="3200" dirty="0" err="1">
                <a:latin typeface="Calibri" pitchFamily="34" charset="0"/>
              </a:rPr>
              <a:t>Наркотичні</a:t>
            </a:r>
            <a:r>
              <a:rPr lang="ru-RU" sz="3200" dirty="0">
                <a:latin typeface="Calibri" pitchFamily="34" charset="0"/>
              </a:rPr>
              <a:t> анальгетики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Calibri" pitchFamily="34" charset="0"/>
              </a:rPr>
              <a:t>  </a:t>
            </a:r>
            <a:r>
              <a:rPr lang="ru-RU" sz="3200" dirty="0" err="1">
                <a:latin typeface="Calibri" pitchFamily="34" charset="0"/>
              </a:rPr>
              <a:t>Неінгаляційні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наркотичні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>
                <a:latin typeface="Calibri" pitchFamily="34" charset="0"/>
              </a:rPr>
              <a:t>засоби</a:t>
            </a:r>
            <a:r>
              <a:rPr lang="ru-RU" sz="3200" dirty="0">
                <a:latin typeface="Calibri" pitchFamily="34" charset="0"/>
              </a:rPr>
              <a:t>.</a:t>
            </a:r>
            <a:endParaRPr lang="ru-RU" sz="3600" b="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38321"/>
              </p:ext>
            </p:extLst>
          </p:nvPr>
        </p:nvGraphicFramePr>
        <p:xfrm>
          <a:off x="323850" y="1397000"/>
          <a:ext cx="8496943" cy="41922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8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0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348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ПРЕПАРАТ</a:t>
                      </a:r>
                      <a:endParaRPr lang="ru-RU" sz="2400" b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400" b="0" dirty="0" smtClean="0"/>
                        <a:t>стать</a:t>
                      </a:r>
                      <a:endParaRPr lang="ru-RU" sz="2400" b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ПЕРІОДИ</a:t>
                      </a:r>
                      <a:r>
                        <a:rPr lang="ru-RU" sz="2400" b="0" baseline="0" dirty="0" smtClean="0"/>
                        <a:t> ЧАСУ ДОБИ</a:t>
                      </a:r>
                      <a:endParaRPr lang="ru-RU" sz="24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6 ДО 14 </a:t>
                      </a:r>
                      <a:r>
                        <a:rPr lang="ru-RU" dirty="0" smtClean="0"/>
                        <a:t>год.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14 ДО 22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22 ДО 6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91">
                <a:tc rowSpan="2">
                  <a:txBody>
                    <a:bodyPr/>
                    <a:lstStyle/>
                    <a:p>
                      <a:r>
                        <a:rPr lang="ru-RU" sz="2000" dirty="0" err="1" smtClean="0"/>
                        <a:t>Фентаніл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Ж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029 (106%)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029 (106%)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024 (88%)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029 (97%)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032 (108%)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028 (93%)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591">
                <a:tc rowSpan="2">
                  <a:txBody>
                    <a:bodyPr/>
                    <a:lstStyle/>
                    <a:p>
                      <a:r>
                        <a:rPr lang="ru-RU" sz="2000" dirty="0" err="1" smtClean="0"/>
                        <a:t>Дроперідол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Ж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6.1 (101%)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6.7 (110%)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5.4 (90%)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6.4 (128%)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6.4 (128%)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5.5 (92%)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591">
                <a:tc rowSpan="2">
                  <a:txBody>
                    <a:bodyPr/>
                    <a:lstStyle/>
                    <a:p>
                      <a:r>
                        <a:rPr lang="ru-RU" sz="2000" dirty="0" err="1" smtClean="0"/>
                        <a:t>Гексанал</a:t>
                      </a:r>
                      <a:endParaRPr lang="ru-RU" sz="2000" dirty="0" smtClean="0"/>
                    </a:p>
                    <a:p>
                      <a:r>
                        <a:rPr lang="ru-RU" sz="2000" dirty="0" err="1" smtClean="0"/>
                        <a:t>Тіопентал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Ж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410 (102%)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423 (106%)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370 (92%)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450 (99%)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500 (110%)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417 (91.5%)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"/>
          <p:cNvSpPr txBox="1">
            <a:spLocks noChangeArrowheads="1"/>
          </p:cNvSpPr>
          <p:nvPr/>
        </p:nvSpPr>
        <p:spPr bwMode="auto">
          <a:xfrm>
            <a:off x="684213" y="476250"/>
            <a:ext cx="81359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0" dirty="0" err="1">
                <a:latin typeface="Calibri" pitchFamily="34" charset="0"/>
              </a:rPr>
              <a:t>Психостимуляторы</a:t>
            </a:r>
            <a:endParaRPr lang="ru-RU" sz="3600" b="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3600" b="0" dirty="0"/>
              <a:t>               </a:t>
            </a:r>
            <a:r>
              <a:rPr lang="ru-RU" sz="3600" b="0" dirty="0">
                <a:latin typeface="Calibri" pitchFamily="34" charset="0"/>
              </a:rPr>
              <a:t>Антидепрес</a:t>
            </a:r>
            <a:r>
              <a:rPr lang="ru-RU" sz="3600" b="0" dirty="0"/>
              <a:t>с</a:t>
            </a:r>
            <a:r>
              <a:rPr lang="ru-RU" sz="3600" b="0" dirty="0">
                <a:latin typeface="Calibri" pitchFamily="34" charset="0"/>
              </a:rPr>
              <a:t>анты</a:t>
            </a:r>
            <a:endParaRPr lang="ru-RU" sz="3600" b="0" dirty="0"/>
          </a:p>
          <a:p>
            <a:pPr>
              <a:buFont typeface="Arial" charset="0"/>
              <a:buChar char="•"/>
            </a:pPr>
            <a:r>
              <a:rPr lang="ru-RU" sz="3600" b="0" dirty="0"/>
              <a:t>               </a:t>
            </a:r>
            <a:r>
              <a:rPr lang="ru-RU" sz="3600" b="0" dirty="0">
                <a:latin typeface="Calibri" pitchFamily="34" charset="0"/>
              </a:rPr>
              <a:t>Адаптогены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684213" y="333375"/>
            <a:ext cx="77041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Calibri" pitchFamily="34" charset="0"/>
              </a:rPr>
              <a:t>ХРОНОПАТОЛОГІЯ СЕРЦЕВО-СУДИННОЇ СИСТЕМИ</a:t>
            </a:r>
            <a:endParaRPr lang="ru-RU" sz="3200" dirty="0">
              <a:latin typeface="Calibri" pitchFamily="34" charset="0"/>
            </a:endParaRPr>
          </a:p>
          <a:p>
            <a:r>
              <a:rPr lang="ru-RU" sz="2800" b="0" dirty="0" err="1">
                <a:latin typeface="Calibri" pitchFamily="34" charset="0"/>
              </a:rPr>
              <a:t>Найчастіше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розвиваються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гострі</a:t>
            </a:r>
            <a:r>
              <a:rPr lang="ru-RU" sz="2800" b="0" dirty="0">
                <a:latin typeface="Calibri" pitchFamily="34" charset="0"/>
              </a:rPr>
              <a:t> прояви </a:t>
            </a:r>
            <a:r>
              <a:rPr lang="ru-RU" sz="2800" b="0" dirty="0" err="1">
                <a:latin typeface="Calibri" pitchFamily="34" charset="0"/>
              </a:rPr>
              <a:t>наступних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порушень</a:t>
            </a:r>
            <a:r>
              <a:rPr lang="ru-RU" sz="2800" b="0" dirty="0">
                <a:latin typeface="Calibri" pitchFamily="34" charset="0"/>
              </a:rPr>
              <a:t>:</a:t>
            </a:r>
          </a:p>
          <a:p>
            <a:endParaRPr lang="ru-RU" sz="2800" b="0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dirty="0">
                <a:latin typeface="Calibri" pitchFamily="34" charset="0"/>
              </a:rPr>
              <a:t>  </a:t>
            </a:r>
            <a:r>
              <a:rPr lang="ru-RU" sz="2800" b="0" dirty="0" err="1">
                <a:latin typeface="Calibri" pitchFamily="34" charset="0"/>
              </a:rPr>
              <a:t>зміна</a:t>
            </a:r>
            <a:r>
              <a:rPr lang="ru-RU" sz="2800" b="0" dirty="0">
                <a:latin typeface="Calibri" pitchFamily="34" charset="0"/>
              </a:rPr>
              <a:t> ритму </a:t>
            </a:r>
            <a:r>
              <a:rPr lang="ru-RU" sz="2800" b="0" dirty="0" err="1">
                <a:latin typeface="Calibri" pitchFamily="34" charset="0"/>
              </a:rPr>
              <a:t>серця</a:t>
            </a:r>
            <a:endParaRPr lang="ru-RU" sz="2800" b="0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dirty="0">
                <a:latin typeface="Calibri" pitchFamily="34" charset="0"/>
              </a:rPr>
              <a:t>  </a:t>
            </a:r>
            <a:r>
              <a:rPr lang="ru-RU" sz="2800" b="0" dirty="0" err="1">
                <a:latin typeface="Calibri" pitchFamily="34" charset="0"/>
              </a:rPr>
              <a:t>розвиток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набряку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легенів</a:t>
            </a:r>
            <a:endParaRPr lang="ru-RU" sz="2800" b="0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dirty="0">
                <a:latin typeface="Calibri" pitchFamily="34" charset="0"/>
              </a:rPr>
              <a:t>  </a:t>
            </a:r>
            <a:r>
              <a:rPr lang="ru-RU" sz="2800" b="0" dirty="0" err="1">
                <a:latin typeface="Calibri" pitchFamily="34" charset="0"/>
              </a:rPr>
              <a:t>тромбоемболічні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ускладнення</a:t>
            </a:r>
            <a:endParaRPr lang="ru-RU" sz="2800" b="0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dirty="0">
                <a:latin typeface="Calibri" pitchFamily="34" charset="0"/>
              </a:rPr>
              <a:t>  </a:t>
            </a:r>
            <a:r>
              <a:rPr lang="ru-RU" sz="2800" b="0" dirty="0" err="1">
                <a:latin typeface="Calibri" pitchFamily="34" charset="0"/>
              </a:rPr>
              <a:t>розвиток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гіпертонічного</a:t>
            </a:r>
            <a:r>
              <a:rPr lang="ru-RU" sz="2800" b="0" dirty="0">
                <a:latin typeface="Calibri" pitchFamily="34" charset="0"/>
              </a:rPr>
              <a:t> кризу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dirty="0">
                <a:latin typeface="Calibri" pitchFamily="34" charset="0"/>
              </a:rPr>
              <a:t>  </a:t>
            </a:r>
            <a:r>
              <a:rPr lang="ru-RU" sz="2800" b="0" dirty="0" err="1">
                <a:latin typeface="Calibri" pitchFamily="34" charset="0"/>
              </a:rPr>
              <a:t>розвиток</a:t>
            </a:r>
            <a:r>
              <a:rPr lang="ru-RU" sz="2800" b="0" dirty="0">
                <a:latin typeface="Calibri" pitchFamily="34" charset="0"/>
              </a:rPr>
              <a:t> </a:t>
            </a:r>
            <a:r>
              <a:rPr lang="ru-RU" sz="2800" b="0" dirty="0" err="1">
                <a:latin typeface="Calibri" pitchFamily="34" charset="0"/>
              </a:rPr>
              <a:t>інсультів</a:t>
            </a:r>
            <a:r>
              <a:rPr lang="ru-RU" sz="2800" b="0" dirty="0">
                <a:latin typeface="Calibri" pitchFamily="34" charset="0"/>
              </a:rPr>
              <a:t> та </a:t>
            </a:r>
            <a:r>
              <a:rPr lang="ru-RU" sz="2800" b="0" dirty="0" err="1">
                <a:latin typeface="Calibri" pitchFamily="34" charset="0"/>
              </a:rPr>
              <a:t>ін</a:t>
            </a:r>
            <a:r>
              <a:rPr lang="ru-RU" sz="2800" b="0" dirty="0">
                <a:latin typeface="Calibri" pitchFamily="34" charset="0"/>
              </a:rPr>
              <a:t>.</a:t>
            </a:r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58369" name="Диаграмма 1"/>
          <p:cNvGraphicFramePr>
            <a:graphicFrameLocks/>
          </p:cNvGraphicFramePr>
          <p:nvPr/>
        </p:nvGraphicFramePr>
        <p:xfrm>
          <a:off x="5076825" y="4437063"/>
          <a:ext cx="381635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r:id="rId3" imgW="7449958" imgH="5432007" progId="Excel.Sheet.8">
                  <p:embed/>
                </p:oleObj>
              </mc:Choice>
              <mc:Fallback>
                <p:oleObj r:id="rId3" imgW="7449958" imgH="5432007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437063"/>
                        <a:ext cx="3816350" cy="230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395288" y="333375"/>
            <a:ext cx="76327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err="1" smtClean="0">
                <a:latin typeface="Calibri" pitchFamily="34" charset="0"/>
              </a:rPr>
              <a:t>Гемокоагуляція</a:t>
            </a:r>
            <a:endParaRPr lang="ru-RU" sz="3200" dirty="0">
              <a:latin typeface="Calibri" pitchFamily="34" charset="0"/>
            </a:endParaRPr>
          </a:p>
          <a:p>
            <a:r>
              <a:rPr lang="ru-RU" sz="2400" b="0" dirty="0">
                <a:latin typeface="Calibri" pitchFamily="34" charset="0"/>
              </a:rPr>
              <a:t>При </a:t>
            </a:r>
            <a:r>
              <a:rPr lang="ru-RU" sz="2400" b="0" dirty="0" err="1">
                <a:latin typeface="Calibri" pitchFamily="34" charset="0"/>
              </a:rPr>
              <a:t>введенні</a:t>
            </a:r>
            <a:r>
              <a:rPr lang="ru-RU" sz="2400" b="0" dirty="0">
                <a:latin typeface="Calibri" pitchFamily="34" charset="0"/>
              </a:rPr>
              <a:t> гепарину по 10000 од. через 4-6 годин </a:t>
            </a:r>
            <a:r>
              <a:rPr lang="ru-RU" sz="2400" b="0" dirty="0" err="1">
                <a:latin typeface="Calibri" pitchFamily="34" charset="0"/>
              </a:rPr>
              <a:t>хворим</a:t>
            </a:r>
            <a:r>
              <a:rPr lang="ru-RU" sz="2400" b="0" dirty="0">
                <a:latin typeface="Calibri" pitchFamily="34" charset="0"/>
              </a:rPr>
              <a:t> з </a:t>
            </a:r>
            <a:r>
              <a:rPr lang="ru-RU" sz="2400" b="0" dirty="0" err="1">
                <a:latin typeface="Calibri" pitchFamily="34" charset="0"/>
              </a:rPr>
              <a:t>інфарктом</a:t>
            </a:r>
            <a:r>
              <a:rPr lang="ru-RU" sz="2400" b="0" dirty="0">
                <a:latin typeface="Calibri" pitchFamily="34" charset="0"/>
              </a:rPr>
              <a:t> </a:t>
            </a:r>
            <a:r>
              <a:rPr lang="ru-RU" sz="2400" b="0" dirty="0" err="1">
                <a:latin typeface="Calibri" pitchFamily="34" charset="0"/>
              </a:rPr>
              <a:t>міокарда</a:t>
            </a:r>
            <a:r>
              <a:rPr lang="ru-RU" sz="2400" b="0" dirty="0">
                <a:latin typeface="Calibri" pitchFamily="34" charset="0"/>
              </a:rPr>
              <a:t> – </a:t>
            </a:r>
            <a:r>
              <a:rPr lang="ru-RU" sz="2400" b="0" dirty="0" err="1">
                <a:latin typeface="Calibri" pitchFamily="34" charset="0"/>
              </a:rPr>
              <a:t>відновлюється</a:t>
            </a:r>
            <a:r>
              <a:rPr lang="ru-RU" sz="2400" b="0" dirty="0">
                <a:latin typeface="Calibri" pitchFamily="34" charset="0"/>
              </a:rPr>
              <a:t> </a:t>
            </a:r>
            <a:r>
              <a:rPr lang="ru-RU" sz="2400" b="0" dirty="0" err="1">
                <a:latin typeface="Calibri" pitchFamily="34" charset="0"/>
              </a:rPr>
              <a:t>динаміка</a:t>
            </a:r>
            <a:r>
              <a:rPr lang="ru-RU" sz="2400" b="0" dirty="0">
                <a:latin typeface="Calibri" pitchFamily="34" charset="0"/>
              </a:rPr>
              <a:t> гемостазу.</a:t>
            </a:r>
          </a:p>
          <a:p>
            <a:r>
              <a:rPr lang="ru-RU" sz="2400" b="0" dirty="0">
                <a:latin typeface="Calibri" pitchFamily="34" charset="0"/>
              </a:rPr>
              <a:t>При </a:t>
            </a:r>
            <a:r>
              <a:rPr lang="ru-RU" sz="2400" b="0" dirty="0" err="1">
                <a:latin typeface="Calibri" pitchFamily="34" charset="0"/>
              </a:rPr>
              <a:t>паралельному</a:t>
            </a:r>
            <a:r>
              <a:rPr lang="ru-RU" sz="2400" b="0" dirty="0">
                <a:latin typeface="Calibri" pitchFamily="34" charset="0"/>
              </a:rPr>
              <a:t> </a:t>
            </a:r>
            <a:r>
              <a:rPr lang="ru-RU" sz="2400" b="0" dirty="0" err="1">
                <a:latin typeface="Calibri" pitchFamily="34" charset="0"/>
              </a:rPr>
              <a:t>використанні</a:t>
            </a:r>
            <a:r>
              <a:rPr lang="ru-RU" sz="2400" b="0" dirty="0">
                <a:latin typeface="Calibri" pitchFamily="34" charset="0"/>
              </a:rPr>
              <a:t> </a:t>
            </a:r>
            <a:r>
              <a:rPr lang="ru-RU" sz="2400" b="0" dirty="0" err="1">
                <a:latin typeface="Calibri" pitchFamily="34" charset="0"/>
              </a:rPr>
              <a:t>антиаритмічних</a:t>
            </a:r>
            <a:r>
              <a:rPr lang="ru-RU" sz="2400" b="0" dirty="0">
                <a:latin typeface="Calibri" pitchFamily="34" charset="0"/>
              </a:rPr>
              <a:t> </a:t>
            </a:r>
            <a:r>
              <a:rPr lang="ru-RU" sz="2400" b="0" dirty="0" err="1">
                <a:latin typeface="Calibri" pitchFamily="34" charset="0"/>
              </a:rPr>
              <a:t>засобів</a:t>
            </a:r>
            <a:r>
              <a:rPr lang="ru-RU" sz="2400" b="0" dirty="0">
                <a:latin typeface="Calibri" pitchFamily="34" charset="0"/>
              </a:rPr>
              <a:t> (</a:t>
            </a:r>
            <a:r>
              <a:rPr lang="ru-RU" sz="2400" b="0" dirty="0" err="1">
                <a:latin typeface="Calibri" pitchFamily="34" charset="0"/>
              </a:rPr>
              <a:t>етацизин</a:t>
            </a:r>
            <a:r>
              <a:rPr lang="ru-RU" sz="2400" b="0" dirty="0">
                <a:latin typeface="Calibri" pitchFamily="34" charset="0"/>
              </a:rPr>
              <a:t>, </a:t>
            </a:r>
            <a:r>
              <a:rPr lang="ru-RU" sz="2400" b="0" dirty="0" err="1">
                <a:latin typeface="Calibri" pitchFamily="34" charset="0"/>
              </a:rPr>
              <a:t>етмозин</a:t>
            </a:r>
            <a:r>
              <a:rPr lang="ru-RU" sz="2400" b="0" dirty="0">
                <a:latin typeface="Calibri" pitchFamily="34" charset="0"/>
              </a:rPr>
              <a:t>, </a:t>
            </a:r>
            <a:r>
              <a:rPr lang="ru-RU" sz="2400" b="0" dirty="0" err="1">
                <a:latin typeface="Calibri" pitchFamily="34" charset="0"/>
              </a:rPr>
              <a:t>ритмілен</a:t>
            </a:r>
            <a:r>
              <a:rPr lang="ru-RU" sz="2400" b="0" dirty="0">
                <a:latin typeface="Calibri" pitchFamily="34" charset="0"/>
              </a:rPr>
              <a:t>, </a:t>
            </a:r>
            <a:r>
              <a:rPr lang="ru-RU" sz="2400" b="0" dirty="0" err="1">
                <a:latin typeface="Calibri" pitchFamily="34" charset="0"/>
              </a:rPr>
              <a:t>коринфар</a:t>
            </a:r>
            <a:r>
              <a:rPr lang="ru-RU" sz="2400" b="0" dirty="0">
                <a:latin typeface="Calibri" pitchFamily="34" charset="0"/>
              </a:rPr>
              <a:t>, </a:t>
            </a:r>
            <a:r>
              <a:rPr lang="ru-RU" sz="2400" b="0" dirty="0" err="1">
                <a:latin typeface="Calibri" pitchFamily="34" charset="0"/>
              </a:rPr>
              <a:t>ізоптин</a:t>
            </a:r>
            <a:r>
              <a:rPr lang="ru-RU" sz="2400" b="0" dirty="0">
                <a:latin typeface="Calibri" pitchFamily="34" charset="0"/>
              </a:rPr>
              <a:t>) </a:t>
            </a:r>
            <a:r>
              <a:rPr lang="ru-RU" sz="2400" b="0" dirty="0" err="1">
                <a:latin typeface="Calibri" pitchFamily="34" charset="0"/>
              </a:rPr>
              <a:t>може</a:t>
            </a:r>
            <a:r>
              <a:rPr lang="ru-RU" sz="2400" b="0" dirty="0">
                <a:latin typeface="Calibri" pitchFamily="34" charset="0"/>
              </a:rPr>
              <a:t> </a:t>
            </a:r>
            <a:r>
              <a:rPr lang="ru-RU" sz="2400" b="0" dirty="0" err="1">
                <a:latin typeface="Calibri" pitchFamily="34" charset="0"/>
              </a:rPr>
              <a:t>збільшуватися</a:t>
            </a:r>
            <a:r>
              <a:rPr lang="ru-RU" sz="2400" b="0" dirty="0">
                <a:latin typeface="Calibri" pitchFamily="34" charset="0"/>
              </a:rPr>
              <a:t> </a:t>
            </a:r>
            <a:r>
              <a:rPr lang="ru-RU" sz="2400" b="0" dirty="0" err="1">
                <a:latin typeface="Calibri" pitchFamily="34" charset="0"/>
              </a:rPr>
              <a:t>згортання</a:t>
            </a:r>
            <a:r>
              <a:rPr lang="ru-RU" sz="2400" b="0" dirty="0">
                <a:latin typeface="Calibri" pitchFamily="34" charset="0"/>
              </a:rPr>
              <a:t> </a:t>
            </a:r>
            <a:r>
              <a:rPr lang="ru-RU" sz="2400" b="0" dirty="0" err="1">
                <a:latin typeface="Calibri" pitchFamily="34" charset="0"/>
              </a:rPr>
              <a:t>крові</a:t>
            </a:r>
            <a:r>
              <a:rPr lang="ru-RU" sz="2400" b="0" dirty="0">
                <a:latin typeface="Calibri" pitchFamily="34" charset="0"/>
              </a:rPr>
              <a:t> </a:t>
            </a:r>
            <a:r>
              <a:rPr lang="ru-RU" sz="2400" b="0" dirty="0" err="1">
                <a:latin typeface="Calibri" pitchFamily="34" charset="0"/>
              </a:rPr>
              <a:t>зі</a:t>
            </a:r>
            <a:r>
              <a:rPr lang="ru-RU" sz="2400" b="0" dirty="0">
                <a:latin typeface="Calibri" pitchFamily="34" charset="0"/>
              </a:rPr>
              <a:t> </a:t>
            </a:r>
            <a:r>
              <a:rPr lang="ru-RU" sz="2400" b="0" dirty="0" err="1">
                <a:latin typeface="Calibri" pitchFamily="34" charset="0"/>
              </a:rPr>
              <a:t>збереженням</a:t>
            </a:r>
            <a:r>
              <a:rPr lang="ru-RU" sz="2400" b="0" dirty="0">
                <a:latin typeface="Calibri" pitchFamily="34" charset="0"/>
              </a:rPr>
              <a:t> </a:t>
            </a:r>
            <a:r>
              <a:rPr lang="ru-RU" sz="2400" b="0" dirty="0" err="1">
                <a:latin typeface="Calibri" pitchFamily="34" charset="0"/>
              </a:rPr>
              <a:t>десинхронозу</a:t>
            </a:r>
            <a:r>
              <a:rPr lang="ru-RU" sz="2400" b="0" dirty="0">
                <a:latin typeface="Calibri" pitchFamily="34" charset="0"/>
              </a:rPr>
              <a:t>.</a:t>
            </a:r>
            <a:endParaRPr lang="ru-RU" sz="2400" b="0" dirty="0">
              <a:latin typeface="Calibri" pitchFamily="34" charset="0"/>
            </a:endParaRPr>
          </a:p>
        </p:txBody>
      </p:sp>
      <p:graphicFrame>
        <p:nvGraphicFramePr>
          <p:cNvPr id="65537" name="Диаграмма 1"/>
          <p:cNvGraphicFramePr>
            <a:graphicFrameLocks/>
          </p:cNvGraphicFramePr>
          <p:nvPr/>
        </p:nvGraphicFramePr>
        <p:xfrm>
          <a:off x="4284663" y="3429000"/>
          <a:ext cx="451485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r:id="rId3" imgW="8309568" imgH="5212532" progId="Excel.Sheet.8">
                  <p:embed/>
                </p:oleObj>
              </mc:Choice>
              <mc:Fallback>
                <p:oleObj r:id="rId3" imgW="8309568" imgH="5212532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429000"/>
                        <a:ext cx="4514850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588125" y="4508500"/>
            <a:ext cx="1296988" cy="15843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 smtClean="0">
                <a:solidFill>
                  <a:schemeClr val="tx1"/>
                </a:solidFill>
              </a:rPr>
              <a:t>K</a:t>
            </a:r>
            <a:endParaRPr lang="ru-RU" sz="3600" b="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025" y="3284538"/>
            <a:ext cx="1296988" cy="12239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 smtClean="0">
                <a:solidFill>
                  <a:schemeClr val="tx1"/>
                </a:solidFill>
              </a:rPr>
              <a:t>Na</a:t>
            </a:r>
            <a:endParaRPr lang="ru-RU" sz="4400" b="0" dirty="0">
              <a:solidFill>
                <a:schemeClr val="tx1"/>
              </a:solidFill>
            </a:endParaRPr>
          </a:p>
        </p:txBody>
      </p:sp>
      <p:graphicFrame>
        <p:nvGraphicFramePr>
          <p:cNvPr id="62467" name="Содержимое 5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20088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r:id="rId3" imgW="8321761" imgH="4883319" progId="Excel.Sheet.8">
                  <p:embed/>
                </p:oleObj>
              </mc:Choice>
              <mc:Fallback>
                <p:oleObj r:id="rId3" imgW="8321761" imgH="4883319" progId="Excel.Shee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20088" cy="488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err="1" smtClean="0"/>
              <a:t>Хронофармакологічний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підхід</a:t>
            </a:r>
            <a:r>
              <a:rPr lang="ru-RU" sz="3200" b="1" dirty="0" smtClean="0"/>
              <a:t> до </a:t>
            </a:r>
            <a:r>
              <a:rPr lang="ru-RU" sz="3200" b="1" dirty="0" err="1" smtClean="0"/>
              <a:t>лікування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хворих</a:t>
            </a:r>
            <a:r>
              <a:rPr lang="ru-RU" sz="3200" b="1" dirty="0" smtClean="0"/>
              <a:t> з </a:t>
            </a:r>
            <a:r>
              <a:rPr lang="ru-RU" sz="3200" b="1" dirty="0" err="1" smtClean="0"/>
              <a:t>серцево</a:t>
            </a:r>
            <a:r>
              <a:rPr lang="ru-RU" sz="3200" b="1" dirty="0" err="1" smtClean="0">
                <a:latin typeface="Arial" charset="0"/>
              </a:rPr>
              <a:t>-</a:t>
            </a:r>
            <a:r>
              <a:rPr lang="ru-RU" sz="3200" b="1" dirty="0" err="1" smtClean="0"/>
              <a:t>судинною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патологією</a:t>
            </a:r>
            <a:endParaRPr lang="ru-RU" sz="3200" b="1" dirty="0" smtClean="0"/>
          </a:p>
        </p:txBody>
      </p:sp>
      <p:sp>
        <p:nvSpPr>
          <p:cNvPr id="62471" name="TextBox 9"/>
          <p:cNvSpPr txBox="1">
            <a:spLocks noChangeArrowheads="1"/>
          </p:cNvSpPr>
          <p:nvPr/>
        </p:nvSpPr>
        <p:spPr bwMode="auto">
          <a:xfrm>
            <a:off x="755650" y="2276475"/>
            <a:ext cx="1871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Эффект нитроглицерина(94%)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Хронозависимость к сердечным гликозидам при сердечной недостаточности</a:t>
            </a:r>
            <a:endParaRPr lang="ru-RU" b="1" dirty="0"/>
          </a:p>
        </p:txBody>
      </p:sp>
      <p:graphicFrame>
        <p:nvGraphicFramePr>
          <p:cNvPr id="63490" name="Диаграмма 3"/>
          <p:cNvGraphicFramePr>
            <a:graphicFrameLocks/>
          </p:cNvGraphicFramePr>
          <p:nvPr/>
        </p:nvGraphicFramePr>
        <p:xfrm>
          <a:off x="344488" y="1506538"/>
          <a:ext cx="8455025" cy="512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r:id="rId3" imgW="8449788" imgH="5133277" progId="Excel.Sheet.8">
                  <p:embed/>
                </p:oleObj>
              </mc:Choice>
              <mc:Fallback>
                <p:oleObj r:id="rId3" imgW="8449788" imgH="5133277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506538"/>
                        <a:ext cx="8455025" cy="5129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err="1"/>
              <a:t>Хронозалежність</a:t>
            </a:r>
            <a:r>
              <a:rPr lang="ru-RU" sz="4000" b="1" dirty="0"/>
              <a:t> до </a:t>
            </a:r>
            <a:r>
              <a:rPr lang="ru-RU" sz="4000" b="1" dirty="0" err="1"/>
              <a:t>антигіпертензивних</a:t>
            </a:r>
            <a:r>
              <a:rPr lang="ru-RU" sz="4000" b="1" dirty="0"/>
              <a:t> </a:t>
            </a:r>
            <a:r>
              <a:rPr lang="ru-RU" sz="4000" b="1" dirty="0" err="1"/>
              <a:t>препаратів</a:t>
            </a:r>
            <a:endParaRPr lang="ru-RU" sz="4000" b="1" dirty="0" smtClean="0"/>
          </a:p>
        </p:txBody>
      </p:sp>
      <p:graphicFrame>
        <p:nvGraphicFramePr>
          <p:cNvPr id="6451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17513" y="1362075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r:id="rId3" imgW="8333954" imgH="4633362" progId="Excel.Sheet.8">
                  <p:embed/>
                </p:oleObj>
              </mc:Choice>
              <mc:Fallback>
                <p:oleObj r:id="rId3" imgW="8333954" imgH="4633362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362075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971550" y="5949950"/>
            <a:ext cx="75612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err="1">
                <a:latin typeface="Calibri" pitchFamily="34" charset="0"/>
              </a:rPr>
              <a:t>Антигіпертензивні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препарати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слід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призначати</a:t>
            </a:r>
            <a:r>
              <a:rPr lang="ru-RU" sz="2800" dirty="0">
                <a:latin typeface="Calibri" pitchFamily="34" charset="0"/>
              </a:rPr>
              <a:t> за 1,5-2,0 годин до </a:t>
            </a:r>
            <a:r>
              <a:rPr lang="ru-RU" sz="2800" dirty="0" err="1">
                <a:latin typeface="Calibri" pitchFamily="34" charset="0"/>
              </a:rPr>
              <a:t>можливого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підйому</a:t>
            </a:r>
            <a:r>
              <a:rPr lang="ru-RU" sz="2800" dirty="0">
                <a:latin typeface="Calibri" pitchFamily="34" charset="0"/>
              </a:rPr>
              <a:t> АТ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ctrTitle"/>
          </p:nvPr>
        </p:nvSpPr>
        <p:spPr>
          <a:xfrm>
            <a:off x="611188" y="404813"/>
            <a:ext cx="8305800" cy="922337"/>
          </a:xfrm>
        </p:spPr>
        <p:txBody>
          <a:bodyPr/>
          <a:lstStyle/>
          <a:p>
            <a:pPr eaLnBrk="1" hangingPunct="1"/>
            <a:r>
              <a:rPr lang="ru-RU" b="1" dirty="0" err="1" smtClean="0"/>
              <a:t>Терапія</a:t>
            </a:r>
            <a:r>
              <a:rPr lang="ru-RU" b="1" dirty="0" smtClean="0"/>
              <a:t> </a:t>
            </a:r>
            <a:r>
              <a:rPr lang="ru-RU" b="1" dirty="0" smtClean="0"/>
              <a:t>АГ</a:t>
            </a:r>
          </a:p>
        </p:txBody>
      </p:sp>
      <p:sp>
        <p:nvSpPr>
          <p:cNvPr id="696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773238"/>
            <a:ext cx="8305800" cy="273526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2500" dirty="0" err="1">
                <a:solidFill>
                  <a:schemeClr val="tx1"/>
                </a:solidFill>
              </a:rPr>
              <a:t>Грунтуючись</a:t>
            </a:r>
            <a:r>
              <a:rPr lang="ru-RU" sz="2500" dirty="0">
                <a:solidFill>
                  <a:schemeClr val="tx1"/>
                </a:solidFill>
              </a:rPr>
              <a:t> на </a:t>
            </a:r>
            <a:r>
              <a:rPr lang="ru-RU" sz="2500" dirty="0" err="1">
                <a:solidFill>
                  <a:schemeClr val="tx1"/>
                </a:solidFill>
              </a:rPr>
              <a:t>цілодобовому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визначенні</a:t>
            </a:r>
            <a:r>
              <a:rPr lang="ru-RU" sz="2500" dirty="0">
                <a:solidFill>
                  <a:schemeClr val="tx1"/>
                </a:solidFill>
              </a:rPr>
              <a:t> АТ (</a:t>
            </a:r>
            <a:r>
              <a:rPr lang="ru-RU" sz="2500" dirty="0" err="1">
                <a:solidFill>
                  <a:schemeClr val="tx1"/>
                </a:solidFill>
              </a:rPr>
              <a:t>дані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добового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моніторування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артеріального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тиску</a:t>
            </a:r>
            <a:r>
              <a:rPr lang="ru-RU" sz="2500" dirty="0">
                <a:solidFill>
                  <a:schemeClr val="tx1"/>
                </a:solidFill>
              </a:rPr>
              <a:t> (СМАД), </a:t>
            </a:r>
            <a:r>
              <a:rPr lang="ru-RU" sz="2500" dirty="0" err="1">
                <a:solidFill>
                  <a:schemeClr val="tx1"/>
                </a:solidFill>
              </a:rPr>
              <a:t>встановлюють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його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циркадіанний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профіль</a:t>
            </a:r>
            <a:r>
              <a:rPr lang="ru-RU" sz="2500" dirty="0">
                <a:solidFill>
                  <a:schemeClr val="tx1"/>
                </a:solidFill>
              </a:rPr>
              <a:t> та </a:t>
            </a:r>
            <a:r>
              <a:rPr lang="ru-RU" sz="2500" dirty="0" err="1">
                <a:solidFill>
                  <a:schemeClr val="tx1"/>
                </a:solidFill>
              </a:rPr>
              <a:t>оптимальний</a:t>
            </a:r>
            <a:r>
              <a:rPr lang="ru-RU" sz="2500" dirty="0">
                <a:solidFill>
                  <a:schemeClr val="tx1"/>
                </a:solidFill>
              </a:rPr>
              <a:t> час </a:t>
            </a:r>
            <a:r>
              <a:rPr lang="ru-RU" sz="2500" dirty="0" err="1">
                <a:solidFill>
                  <a:schemeClr val="tx1"/>
                </a:solidFill>
              </a:rPr>
              <a:t>прийому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ліків</a:t>
            </a:r>
            <a:r>
              <a:rPr lang="ru-RU" sz="2500" dirty="0">
                <a:solidFill>
                  <a:schemeClr val="tx1"/>
                </a:solidFill>
              </a:rPr>
              <a:t>. </a:t>
            </a:r>
            <a:r>
              <a:rPr lang="ru-RU" sz="2500" dirty="0" err="1">
                <a:solidFill>
                  <a:schemeClr val="tx1"/>
                </a:solidFill>
              </a:rPr>
              <a:t>Їх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призначають</a:t>
            </a:r>
            <a:r>
              <a:rPr lang="ru-RU" sz="2500" dirty="0">
                <a:solidFill>
                  <a:schemeClr val="tx1"/>
                </a:solidFill>
              </a:rPr>
              <a:t> з </a:t>
            </a:r>
            <a:r>
              <a:rPr lang="ru-RU" sz="2500" dirty="0" err="1">
                <a:solidFill>
                  <a:schemeClr val="tx1"/>
                </a:solidFill>
              </a:rPr>
              <a:t>урахуванням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піків</a:t>
            </a:r>
            <a:r>
              <a:rPr lang="ru-RU" sz="2500" dirty="0">
                <a:solidFill>
                  <a:schemeClr val="tx1"/>
                </a:solidFill>
              </a:rPr>
              <a:t> АТ і </a:t>
            </a:r>
            <a:r>
              <a:rPr lang="ru-RU" sz="2500" dirty="0" err="1">
                <a:solidFill>
                  <a:schemeClr val="tx1"/>
                </a:solidFill>
              </a:rPr>
              <a:t>фармакокінетики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використовуваних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засобів</a:t>
            </a:r>
            <a:r>
              <a:rPr lang="ru-RU" sz="2500" dirty="0">
                <a:solidFill>
                  <a:schemeClr val="tx1"/>
                </a:solidFill>
              </a:rPr>
              <a:t> таким чином, </a:t>
            </a:r>
            <a:r>
              <a:rPr lang="ru-RU" sz="2500" dirty="0" err="1">
                <a:solidFill>
                  <a:schemeClr val="tx1"/>
                </a:solidFill>
              </a:rPr>
              <a:t>щоб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очікуваний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максимальний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антиток</a:t>
            </a:r>
            <a:r>
              <a:rPr lang="ru-RU" sz="2500" dirty="0">
                <a:solidFill>
                  <a:schemeClr val="tx1"/>
                </a:solidFill>
              </a:rPr>
              <a:t> АТ.</a:t>
            </a:r>
            <a:endParaRPr lang="ru-RU" sz="25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/>
              <a:t>Основи</a:t>
            </a:r>
            <a:r>
              <a:rPr lang="ru-RU" b="1" dirty="0" smtClean="0"/>
              <a:t> </a:t>
            </a:r>
            <a:r>
              <a:rPr lang="ru-RU" b="1" dirty="0" err="1" smtClean="0"/>
              <a:t>хронофармакології</a:t>
            </a:r>
            <a:r>
              <a:rPr lang="ru-RU" b="1" dirty="0" smtClean="0"/>
              <a:t>:</a:t>
            </a:r>
            <a:endParaRPr lang="ru-RU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/>
              <a:t>Біологічна</a:t>
            </a:r>
            <a:r>
              <a:rPr lang="ru-RU" b="1" dirty="0"/>
              <a:t> </a:t>
            </a:r>
            <a:r>
              <a:rPr lang="ru-RU" b="1" dirty="0" err="1"/>
              <a:t>ритмічність</a:t>
            </a:r>
            <a:r>
              <a:rPr lang="ru-RU" b="1" dirty="0"/>
              <a:t> - </a:t>
            </a:r>
            <a:r>
              <a:rPr lang="ru-RU" b="1" dirty="0" err="1"/>
              <a:t>це</a:t>
            </a:r>
            <a:r>
              <a:rPr lang="ru-RU" b="1" dirty="0"/>
              <a:t> фундаментальна </a:t>
            </a:r>
            <a:r>
              <a:rPr lang="ru-RU" b="1" dirty="0" err="1"/>
              <a:t>властивість</a:t>
            </a:r>
            <a:r>
              <a:rPr lang="ru-RU" b="1" dirty="0"/>
              <a:t> </a:t>
            </a:r>
            <a:r>
              <a:rPr lang="ru-RU" b="1" dirty="0" err="1"/>
              <a:t>всіх</a:t>
            </a:r>
            <a:r>
              <a:rPr lang="ru-RU" b="1" dirty="0"/>
              <a:t> </a:t>
            </a:r>
            <a:r>
              <a:rPr lang="ru-RU" b="1" dirty="0" err="1"/>
              <a:t>живих</a:t>
            </a:r>
            <a:r>
              <a:rPr lang="ru-RU" b="1" dirty="0"/>
              <a:t> систем,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забезпечує</a:t>
            </a:r>
            <a:r>
              <a:rPr lang="ru-RU" b="1" dirty="0"/>
              <a:t> </a:t>
            </a:r>
            <a:r>
              <a:rPr lang="ru-RU" b="1" dirty="0" err="1"/>
              <a:t>пристосування</a:t>
            </a:r>
            <a:r>
              <a:rPr lang="ru-RU" b="1" dirty="0"/>
              <a:t> </a:t>
            </a:r>
            <a:r>
              <a:rPr lang="ru-RU" b="1" dirty="0" err="1"/>
              <a:t>організму</a:t>
            </a:r>
            <a:r>
              <a:rPr lang="ru-RU" b="1" dirty="0"/>
              <a:t> до </a:t>
            </a:r>
            <a:r>
              <a:rPr lang="ru-RU" b="1" dirty="0" err="1"/>
              <a:t>зовнішнього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впливом</a:t>
            </a:r>
            <a:r>
              <a:rPr lang="ru-RU" b="1" dirty="0"/>
              <a:t> </a:t>
            </a:r>
            <a:r>
              <a:rPr lang="ru-RU" b="1" dirty="0" err="1"/>
              <a:t>постійно</a:t>
            </a:r>
            <a:r>
              <a:rPr lang="ru-RU" b="1" dirty="0"/>
              <a:t> </a:t>
            </a:r>
            <a:r>
              <a:rPr lang="ru-RU" b="1" dirty="0" err="1"/>
              <a:t>повторюваних</a:t>
            </a:r>
            <a:r>
              <a:rPr lang="ru-RU" b="1" dirty="0"/>
              <a:t> </a:t>
            </a:r>
            <a:r>
              <a:rPr lang="ru-RU" b="1" dirty="0" err="1"/>
              <a:t>впливів</a:t>
            </a:r>
            <a:r>
              <a:rPr lang="ru-RU" b="1" dirty="0"/>
              <a:t> </a:t>
            </a:r>
            <a:r>
              <a:rPr lang="ru-RU" b="1" dirty="0" err="1"/>
              <a:t>чинників</a:t>
            </a:r>
            <a:r>
              <a:rPr lang="ru-RU" b="1" dirty="0"/>
              <a:t> </a:t>
            </a:r>
            <a:r>
              <a:rPr lang="ru-RU" b="1" dirty="0" err="1"/>
              <a:t>довкілля</a:t>
            </a:r>
            <a:r>
              <a:rPr lang="ru-RU" b="1" dirty="0"/>
              <a:t>, </a:t>
            </a:r>
            <a:r>
              <a:rPr lang="ru-RU" b="1" dirty="0" err="1"/>
              <a:t>формують</a:t>
            </a:r>
            <a:r>
              <a:rPr lang="ru-RU" b="1" dirty="0"/>
              <a:t> </a:t>
            </a:r>
            <a:r>
              <a:rPr lang="ru-RU" b="1" dirty="0" err="1"/>
              <a:t>екзогенні</a:t>
            </a:r>
            <a:r>
              <a:rPr lang="ru-RU" b="1" dirty="0"/>
              <a:t> </a:t>
            </a:r>
            <a:r>
              <a:rPr lang="ru-RU" b="1" dirty="0" err="1"/>
              <a:t>ритми</a:t>
            </a:r>
            <a:r>
              <a:rPr lang="ru-RU" b="1" dirty="0"/>
              <a:t>, у </a:t>
            </a:r>
            <a:r>
              <a:rPr lang="ru-RU" b="1" dirty="0" err="1"/>
              <a:t>процесі</a:t>
            </a:r>
            <a:r>
              <a:rPr lang="ru-RU" b="1" dirty="0"/>
              <a:t> </a:t>
            </a:r>
            <a:r>
              <a:rPr lang="ru-RU" b="1" dirty="0" err="1"/>
              <a:t>еволюції</a:t>
            </a:r>
            <a:r>
              <a:rPr lang="ru-RU" b="1" dirty="0"/>
              <a:t> в </a:t>
            </a:r>
            <a:r>
              <a:rPr lang="ru-RU" b="1" dirty="0" err="1"/>
              <a:t>живих</a:t>
            </a:r>
            <a:r>
              <a:rPr lang="ru-RU" b="1" dirty="0"/>
              <a:t> системах </a:t>
            </a:r>
            <a:r>
              <a:rPr lang="ru-RU" b="1" dirty="0" err="1"/>
              <a:t>виникли</a:t>
            </a:r>
            <a:r>
              <a:rPr lang="ru-RU" b="1" dirty="0"/>
              <a:t> структурно-</a:t>
            </a:r>
            <a:r>
              <a:rPr lang="ru-RU" b="1" dirty="0" err="1"/>
              <a:t>функціональні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, </a:t>
            </a:r>
            <a:r>
              <a:rPr lang="ru-RU" b="1" dirty="0" err="1"/>
              <a:t>здійснюють</a:t>
            </a:r>
            <a:r>
              <a:rPr lang="ru-RU" b="1" dirty="0"/>
              <a:t> </a:t>
            </a:r>
            <a:r>
              <a:rPr lang="ru-RU" b="1" dirty="0" err="1"/>
              <a:t>ендогенні</a:t>
            </a:r>
            <a:r>
              <a:rPr lang="ru-RU" b="1" dirty="0"/>
              <a:t> </a:t>
            </a:r>
            <a:r>
              <a:rPr lang="ru-RU" b="1" dirty="0" err="1"/>
              <a:t>ритми</a:t>
            </a:r>
            <a:r>
              <a:rPr lang="ru-RU" b="1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1. </a:t>
            </a:r>
            <a:r>
              <a:rPr lang="ru-RU" dirty="0" err="1"/>
              <a:t>Щоранку</a:t>
            </a:r>
            <a:r>
              <a:rPr lang="ru-RU" dirty="0"/>
              <a:t> </a:t>
            </a:r>
            <a:r>
              <a:rPr lang="ru-RU" dirty="0" err="1"/>
              <a:t>лікар</a:t>
            </a:r>
            <a:r>
              <a:rPr lang="ru-RU" dirty="0"/>
              <a:t> - «</a:t>
            </a:r>
            <a:r>
              <a:rPr lang="ru-RU" dirty="0" err="1"/>
              <a:t>жайворонок</a:t>
            </a:r>
            <a:r>
              <a:rPr lang="ru-RU" dirty="0"/>
              <a:t>» </a:t>
            </a:r>
            <a:r>
              <a:rPr lang="ru-RU" dirty="0" err="1"/>
              <a:t>реєструє</a:t>
            </a:r>
            <a:r>
              <a:rPr lang="ru-RU" dirty="0"/>
              <a:t> АТ </a:t>
            </a:r>
            <a:r>
              <a:rPr lang="ru-RU" dirty="0" err="1"/>
              <a:t>пацієнта</a:t>
            </a:r>
            <a:r>
              <a:rPr lang="ru-RU" dirty="0"/>
              <a:t> &lt;140 </a:t>
            </a:r>
            <a:r>
              <a:rPr lang="ru-RU" dirty="0" err="1"/>
              <a:t>мм.рт.ст</a:t>
            </a:r>
            <a:r>
              <a:rPr lang="ru-RU" dirty="0"/>
              <a:t>.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задоволені</a:t>
            </a:r>
            <a:r>
              <a:rPr lang="ru-RU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2. </a:t>
            </a:r>
            <a:r>
              <a:rPr lang="ru-RU" dirty="0" err="1"/>
              <a:t>Щовечора</a:t>
            </a:r>
            <a:r>
              <a:rPr lang="ru-RU" dirty="0"/>
              <a:t> </a:t>
            </a:r>
            <a:r>
              <a:rPr lang="ru-RU" dirty="0" err="1"/>
              <a:t>лікар</a:t>
            </a:r>
            <a:r>
              <a:rPr lang="ru-RU" dirty="0"/>
              <a:t> – «сова» </a:t>
            </a:r>
            <a:r>
              <a:rPr lang="ru-RU" dirty="0" err="1"/>
              <a:t>реєструє</a:t>
            </a:r>
            <a:r>
              <a:rPr lang="ru-RU" dirty="0"/>
              <a:t> АТ у </a:t>
            </a:r>
            <a:r>
              <a:rPr lang="ru-RU" dirty="0" err="1"/>
              <a:t>пацієнта</a:t>
            </a:r>
            <a:r>
              <a:rPr lang="ru-RU" dirty="0"/>
              <a:t> &gt;160 </a:t>
            </a:r>
            <a:r>
              <a:rPr lang="ru-RU" dirty="0" err="1"/>
              <a:t>мм.рт.ст</a:t>
            </a:r>
            <a:r>
              <a:rPr lang="ru-RU" dirty="0"/>
              <a:t>.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турбуються</a:t>
            </a:r>
            <a:r>
              <a:rPr lang="ru-RU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3.Методичний </a:t>
            </a:r>
            <a:r>
              <a:rPr lang="ru-RU" dirty="0" err="1"/>
              <a:t>лікар</a:t>
            </a:r>
            <a:r>
              <a:rPr lang="ru-RU" dirty="0"/>
              <a:t> – «черепаха» </a:t>
            </a:r>
            <a:r>
              <a:rPr lang="ru-RU" dirty="0" err="1"/>
              <a:t>вимірює</a:t>
            </a:r>
            <a:r>
              <a:rPr lang="ru-RU" dirty="0"/>
              <a:t> </a:t>
            </a:r>
            <a:r>
              <a:rPr lang="ru-RU" dirty="0" err="1"/>
              <a:t>добовий</a:t>
            </a:r>
            <a:r>
              <a:rPr lang="ru-RU" dirty="0"/>
              <a:t> </a:t>
            </a:r>
            <a:r>
              <a:rPr lang="ru-RU" dirty="0" err="1"/>
              <a:t>профіль</a:t>
            </a:r>
            <a:r>
              <a:rPr lang="ru-RU" dirty="0"/>
              <a:t> АТ і правильно </a:t>
            </a:r>
            <a:r>
              <a:rPr lang="ru-RU" dirty="0" err="1"/>
              <a:t>підбирає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/>
              <a:t>Терапія</a:t>
            </a:r>
            <a:r>
              <a:rPr lang="ru-RU" b="1" dirty="0" smtClean="0"/>
              <a:t> </a:t>
            </a:r>
            <a:r>
              <a:rPr lang="ru-RU" b="1" dirty="0" smtClean="0"/>
              <a:t>АГ</a:t>
            </a:r>
          </a:p>
        </p:txBody>
      </p:sp>
      <p:sp>
        <p:nvSpPr>
          <p:cNvPr id="716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000" dirty="0" err="1"/>
              <a:t>Використання</a:t>
            </a:r>
            <a:r>
              <a:rPr lang="ru-RU" sz="3000" dirty="0"/>
              <a:t> </a:t>
            </a:r>
            <a:r>
              <a:rPr lang="ru-RU" sz="3000" dirty="0" err="1"/>
              <a:t>гіпотензивних</a:t>
            </a:r>
            <a:r>
              <a:rPr lang="ru-RU" sz="3000" dirty="0"/>
              <a:t> </a:t>
            </a:r>
            <a:r>
              <a:rPr lang="ru-RU" sz="3000" dirty="0" err="1"/>
              <a:t>препаратів</a:t>
            </a:r>
            <a:r>
              <a:rPr lang="ru-RU" sz="3000" dirty="0"/>
              <a:t> за 1.5 – 2 </a:t>
            </a:r>
            <a:r>
              <a:rPr lang="ru-RU" sz="3000" dirty="0" err="1"/>
              <a:t>години</a:t>
            </a:r>
            <a:r>
              <a:rPr lang="ru-RU" sz="3000" dirty="0"/>
              <a:t> до </a:t>
            </a:r>
            <a:r>
              <a:rPr lang="ru-RU" sz="3000" dirty="0" err="1"/>
              <a:t>встановленої</a:t>
            </a:r>
            <a:r>
              <a:rPr lang="ru-RU" sz="3000" dirty="0"/>
              <a:t> при </a:t>
            </a:r>
            <a:r>
              <a:rPr lang="ru-RU" sz="3000" dirty="0" err="1"/>
              <a:t>першому</a:t>
            </a:r>
            <a:r>
              <a:rPr lang="ru-RU" sz="3000" dirty="0"/>
              <a:t> </a:t>
            </a:r>
            <a:r>
              <a:rPr lang="ru-RU" sz="3000" dirty="0" err="1"/>
              <a:t>біоритмологічному</a:t>
            </a:r>
            <a:r>
              <a:rPr lang="ru-RU" sz="3000" dirty="0"/>
              <a:t> </a:t>
            </a:r>
            <a:r>
              <a:rPr lang="ru-RU" sz="3000" dirty="0" err="1"/>
              <a:t>дослідженні</a:t>
            </a:r>
            <a:r>
              <a:rPr lang="ru-RU" sz="3000" dirty="0"/>
              <a:t> </a:t>
            </a:r>
            <a:r>
              <a:rPr lang="ru-RU" sz="3000" dirty="0" err="1"/>
              <a:t>акрофази</a:t>
            </a:r>
            <a:r>
              <a:rPr lang="ru-RU" sz="3000" dirty="0"/>
              <a:t> </a:t>
            </a:r>
            <a:r>
              <a:rPr lang="ru-RU" sz="3000" dirty="0" err="1"/>
              <a:t>систолічного</a:t>
            </a:r>
            <a:r>
              <a:rPr lang="ru-RU" sz="3000" dirty="0"/>
              <a:t> АТ та </a:t>
            </a:r>
            <a:r>
              <a:rPr lang="ru-RU" sz="3000" dirty="0" err="1"/>
              <a:t>хвилинного</a:t>
            </a:r>
            <a:r>
              <a:rPr lang="ru-RU" sz="3000" dirty="0"/>
              <a:t> </a:t>
            </a:r>
            <a:r>
              <a:rPr lang="ru-RU" sz="3000" dirty="0" err="1"/>
              <a:t>об'єму</a:t>
            </a:r>
            <a:r>
              <a:rPr lang="ru-RU" sz="3000" dirty="0"/>
              <a:t> </a:t>
            </a:r>
            <a:r>
              <a:rPr lang="ru-RU" sz="3000" dirty="0" err="1"/>
              <a:t>серця</a:t>
            </a:r>
            <a:r>
              <a:rPr lang="ru-RU" sz="3000" dirty="0"/>
              <a:t> </a:t>
            </a:r>
            <a:r>
              <a:rPr lang="ru-RU" sz="3000" dirty="0" err="1"/>
              <a:t>або</a:t>
            </a:r>
            <a:r>
              <a:rPr lang="ru-RU" sz="3000" dirty="0"/>
              <a:t> </a:t>
            </a:r>
            <a:r>
              <a:rPr lang="ru-RU" sz="3000" dirty="0" err="1"/>
              <a:t>серцевого</a:t>
            </a:r>
            <a:r>
              <a:rPr lang="ru-RU" sz="3000" dirty="0"/>
              <a:t> </a:t>
            </a:r>
            <a:r>
              <a:rPr lang="ru-RU" sz="3000" dirty="0" err="1"/>
              <a:t>індексу</a:t>
            </a:r>
            <a:r>
              <a:rPr lang="ru-RU" sz="3000" dirty="0"/>
              <a:t> дозволяло </a:t>
            </a:r>
            <a:r>
              <a:rPr lang="ru-RU" sz="3000" dirty="0" err="1"/>
              <a:t>досягти</a:t>
            </a:r>
            <a:r>
              <a:rPr lang="ru-RU" sz="3000" dirty="0"/>
              <a:t> у </a:t>
            </a:r>
            <a:r>
              <a:rPr lang="ru-RU" sz="3000" dirty="0" err="1"/>
              <a:t>більш</a:t>
            </a:r>
            <a:r>
              <a:rPr lang="ru-RU" sz="3000" dirty="0"/>
              <a:t> </a:t>
            </a:r>
            <a:r>
              <a:rPr lang="ru-RU" sz="3000" dirty="0" err="1"/>
              <a:t>короткі</a:t>
            </a:r>
            <a:r>
              <a:rPr lang="ru-RU" sz="3000" dirty="0"/>
              <a:t> </a:t>
            </a:r>
            <a:r>
              <a:rPr lang="ru-RU" sz="3000" dirty="0" err="1"/>
              <a:t>терміни</a:t>
            </a:r>
            <a:r>
              <a:rPr lang="ru-RU" sz="3000" dirty="0"/>
              <a:t> (у 2 рази) </a:t>
            </a:r>
            <a:r>
              <a:rPr lang="ru-RU" sz="3000" dirty="0" err="1"/>
              <a:t>зниження</a:t>
            </a:r>
            <a:r>
              <a:rPr lang="ru-RU" sz="3000" dirty="0"/>
              <a:t> АТ при </a:t>
            </a:r>
            <a:r>
              <a:rPr lang="ru-RU" sz="3000" dirty="0" err="1"/>
              <a:t>застосуванні</a:t>
            </a:r>
            <a:r>
              <a:rPr lang="ru-RU" sz="3000" dirty="0"/>
              <a:t> </a:t>
            </a:r>
            <a:r>
              <a:rPr lang="ru-RU" sz="3000" dirty="0" err="1"/>
              <a:t>менших</a:t>
            </a:r>
            <a:r>
              <a:rPr lang="ru-RU" sz="3000" dirty="0"/>
              <a:t> </a:t>
            </a:r>
            <a:r>
              <a:rPr lang="ru-RU" sz="3000" dirty="0" err="1"/>
              <a:t>разових</a:t>
            </a:r>
            <a:r>
              <a:rPr lang="ru-RU" sz="3000" dirty="0"/>
              <a:t>, </a:t>
            </a:r>
            <a:r>
              <a:rPr lang="ru-RU" sz="3000" dirty="0" err="1"/>
              <a:t>добових</a:t>
            </a:r>
            <a:r>
              <a:rPr lang="ru-RU" sz="3000" dirty="0"/>
              <a:t> та </a:t>
            </a:r>
            <a:r>
              <a:rPr lang="ru-RU" sz="3000" dirty="0" err="1"/>
              <a:t>курсових</a:t>
            </a:r>
            <a:r>
              <a:rPr lang="ru-RU" sz="3000" dirty="0"/>
              <a:t> доз ( рази) </a:t>
            </a:r>
            <a:r>
              <a:rPr lang="ru-RU" sz="3000" dirty="0" err="1"/>
              <a:t>відповідних</a:t>
            </a:r>
            <a:r>
              <a:rPr lang="ru-RU" sz="3000" dirty="0"/>
              <a:t> </a:t>
            </a:r>
            <a:r>
              <a:rPr lang="ru-RU" sz="3000" dirty="0" err="1"/>
              <a:t>препаратів</a:t>
            </a:r>
            <a:r>
              <a:rPr lang="ru-RU" sz="3000" dirty="0"/>
              <a:t>, </a:t>
            </a:r>
            <a:r>
              <a:rPr lang="ru-RU" sz="3000" dirty="0" err="1"/>
              <a:t>ніж</a:t>
            </a:r>
            <a:r>
              <a:rPr lang="ru-RU" sz="3000" dirty="0"/>
              <a:t> при </a:t>
            </a:r>
            <a:r>
              <a:rPr lang="ru-RU" sz="3000" dirty="0" err="1"/>
              <a:t>традиційному</a:t>
            </a:r>
            <a:r>
              <a:rPr lang="ru-RU" sz="3000" dirty="0"/>
              <a:t> </a:t>
            </a:r>
            <a:r>
              <a:rPr lang="ru-RU" sz="3000" dirty="0" err="1"/>
              <a:t>лікуванні</a:t>
            </a:r>
            <a:r>
              <a:rPr lang="ru-RU" sz="3000" dirty="0"/>
              <a:t> (по 1 </a:t>
            </a:r>
            <a:r>
              <a:rPr lang="ru-RU" sz="3000" dirty="0" err="1"/>
              <a:t>таблетці</a:t>
            </a:r>
            <a:r>
              <a:rPr lang="ru-RU" sz="3000" dirty="0"/>
              <a:t> 2-3 рази на </a:t>
            </a:r>
            <a:r>
              <a:rPr lang="ru-RU" sz="3000" dirty="0" err="1"/>
              <a:t>добу</a:t>
            </a:r>
            <a:r>
              <a:rPr lang="ru-RU" sz="3000" dirty="0"/>
              <a:t>)</a:t>
            </a:r>
            <a:endParaRPr lang="ru-RU" sz="3000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Метод </a:t>
            </a:r>
            <a:r>
              <a:rPr lang="ru-RU" b="1" dirty="0" err="1" smtClean="0"/>
              <a:t>нав’язування</a:t>
            </a:r>
            <a:r>
              <a:rPr lang="ru-RU" b="1" dirty="0" smtClean="0"/>
              <a:t> </a:t>
            </a:r>
            <a:r>
              <a:rPr lang="ru-RU" b="1" dirty="0" err="1" smtClean="0"/>
              <a:t>ритмів</a:t>
            </a:r>
            <a:endParaRPr lang="ru-RU" b="1" dirty="0" smtClean="0"/>
          </a:p>
        </p:txBody>
      </p:sp>
      <p:sp>
        <p:nvSpPr>
          <p:cNvPr id="727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err="1"/>
              <a:t>Одночасно</a:t>
            </a:r>
            <a:r>
              <a:rPr lang="ru-RU" sz="2400" dirty="0"/>
              <a:t> </a:t>
            </a:r>
            <a:r>
              <a:rPr lang="ru-RU" sz="2400" dirty="0" err="1"/>
              <a:t>блокує</a:t>
            </a:r>
            <a:r>
              <a:rPr lang="ru-RU" sz="2400" dirty="0"/>
              <a:t> </a:t>
            </a:r>
            <a:r>
              <a:rPr lang="ru-RU" sz="2400" dirty="0" err="1"/>
              <a:t>патологічні</a:t>
            </a:r>
            <a:r>
              <a:rPr lang="ru-RU" sz="2400" dirty="0"/>
              <a:t>, «</a:t>
            </a:r>
            <a:r>
              <a:rPr lang="ru-RU" sz="2400" dirty="0" err="1"/>
              <a:t>неправильні</a:t>
            </a:r>
            <a:r>
              <a:rPr lang="ru-RU" sz="2400" dirty="0"/>
              <a:t>» </a:t>
            </a:r>
            <a:r>
              <a:rPr lang="ru-RU" sz="2400" dirty="0" err="1"/>
              <a:t>ритми</a:t>
            </a:r>
            <a:r>
              <a:rPr lang="ru-RU" sz="2400" dirty="0"/>
              <a:t>, </a:t>
            </a:r>
            <a:r>
              <a:rPr lang="ru-RU" sz="2400" dirty="0" err="1"/>
              <a:t>сформовані</a:t>
            </a:r>
            <a:r>
              <a:rPr lang="ru-RU" sz="2400" dirty="0"/>
              <a:t> хворобою, і з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ліків</a:t>
            </a:r>
            <a:r>
              <a:rPr lang="ru-RU" sz="2400" dirty="0"/>
              <a:t> </a:t>
            </a:r>
            <a:r>
              <a:rPr lang="ru-RU" sz="2400" dirty="0" err="1"/>
              <a:t>формує</a:t>
            </a:r>
            <a:r>
              <a:rPr lang="ru-RU" sz="2400" dirty="0"/>
              <a:t> </a:t>
            </a:r>
            <a:r>
              <a:rPr lang="ru-RU" sz="2400" dirty="0" err="1"/>
              <a:t>ритми</a:t>
            </a:r>
            <a:r>
              <a:rPr lang="ru-RU" sz="2400" dirty="0"/>
              <a:t>, </a:t>
            </a:r>
            <a:r>
              <a:rPr lang="ru-RU" sz="2400" dirty="0" err="1"/>
              <a:t>близькі</a:t>
            </a:r>
            <a:r>
              <a:rPr lang="ru-RU" sz="2400" dirty="0"/>
              <a:t> до </a:t>
            </a:r>
            <a:r>
              <a:rPr lang="ru-RU" sz="2400" dirty="0" err="1"/>
              <a:t>нормальним</a:t>
            </a:r>
            <a:r>
              <a:rPr lang="ru-RU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На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підході</a:t>
            </a:r>
            <a:r>
              <a:rPr lang="ru-RU" sz="2400" dirty="0"/>
              <a:t> засновано так </a:t>
            </a:r>
            <a:r>
              <a:rPr lang="ru-RU" sz="2400" dirty="0" err="1"/>
              <a:t>звану</a:t>
            </a:r>
            <a:r>
              <a:rPr lang="ru-RU" sz="2400" dirty="0"/>
              <a:t> пульс-</a:t>
            </a:r>
            <a:r>
              <a:rPr lang="ru-RU" sz="2400" dirty="0" err="1"/>
              <a:t>терапію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хронічних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ліків</a:t>
            </a:r>
            <a:r>
              <a:rPr lang="ru-RU" sz="2400" dirty="0"/>
              <a:t> у точно </a:t>
            </a:r>
            <a:r>
              <a:rPr lang="ru-RU" sz="2400" dirty="0" err="1"/>
              <a:t>розрахованих</a:t>
            </a:r>
            <a:r>
              <a:rPr lang="ru-RU" sz="2400" dirty="0"/>
              <a:t> дозах у не </a:t>
            </a:r>
            <a:r>
              <a:rPr lang="ru-RU" sz="2400" dirty="0" err="1"/>
              <a:t>менш</a:t>
            </a:r>
            <a:r>
              <a:rPr lang="ru-RU" sz="2400" dirty="0"/>
              <a:t> точно </a:t>
            </a:r>
            <a:r>
              <a:rPr lang="ru-RU" sz="2400" dirty="0" err="1"/>
              <a:t>розрахованому</a:t>
            </a:r>
            <a:r>
              <a:rPr lang="ru-RU" sz="2400" dirty="0"/>
              <a:t> </a:t>
            </a:r>
            <a:r>
              <a:rPr lang="ru-RU" sz="2400" dirty="0" err="1"/>
              <a:t>ритмі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імітує</a:t>
            </a:r>
            <a:r>
              <a:rPr lang="ru-RU" sz="2400" dirty="0"/>
              <a:t> </a:t>
            </a:r>
            <a:r>
              <a:rPr lang="ru-RU" sz="2400" dirty="0" err="1"/>
              <a:t>правильні</a:t>
            </a:r>
            <a:r>
              <a:rPr lang="ru-RU" sz="2400" dirty="0"/>
              <a:t> </a:t>
            </a:r>
            <a:r>
              <a:rPr lang="ru-RU" sz="2400" dirty="0" err="1"/>
              <a:t>обмінні</a:t>
            </a:r>
            <a:r>
              <a:rPr lang="ru-RU" sz="2400" dirty="0"/>
              <a:t> </a:t>
            </a:r>
            <a:r>
              <a:rPr lang="ru-RU" sz="2400" dirty="0" err="1"/>
              <a:t>процеси</a:t>
            </a:r>
            <a:r>
              <a:rPr lang="ru-RU" sz="2400" dirty="0"/>
              <a:t>, </a:t>
            </a:r>
            <a:r>
              <a:rPr lang="ru-RU" sz="2400" dirty="0" err="1"/>
              <a:t>підвищуючи</a:t>
            </a:r>
            <a:r>
              <a:rPr lang="ru-RU" sz="2400" dirty="0"/>
              <a:t> </a:t>
            </a:r>
            <a:r>
              <a:rPr lang="ru-RU" sz="2400" dirty="0" err="1"/>
              <a:t>якість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хворого.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При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способі</a:t>
            </a:r>
            <a:r>
              <a:rPr lang="ru-RU" sz="2400" dirty="0"/>
              <a:t> </a:t>
            </a:r>
            <a:r>
              <a:rPr lang="ru-RU" sz="2400" dirty="0" err="1"/>
              <a:t>враховуються</a:t>
            </a:r>
            <a:r>
              <a:rPr lang="ru-RU" sz="2400" dirty="0"/>
              <a:t> </a:t>
            </a:r>
            <a:r>
              <a:rPr lang="ru-RU" sz="2400" dirty="0" err="1"/>
              <a:t>періоди</a:t>
            </a:r>
            <a:r>
              <a:rPr lang="ru-RU" sz="2400" dirty="0"/>
              <a:t> </a:t>
            </a:r>
            <a:r>
              <a:rPr lang="ru-RU" sz="2400" dirty="0" err="1"/>
              <a:t>добового</a:t>
            </a:r>
            <a:r>
              <a:rPr lang="ru-RU" sz="2400" dirty="0"/>
              <a:t> </a:t>
            </a:r>
            <a:r>
              <a:rPr lang="ru-RU" sz="2400" dirty="0" err="1"/>
              <a:t>профілю</a:t>
            </a:r>
            <a:r>
              <a:rPr lang="ru-RU" sz="2400" dirty="0"/>
              <a:t> АТ, коли </a:t>
            </a:r>
            <a:r>
              <a:rPr lang="ru-RU" sz="2400" dirty="0" err="1"/>
              <a:t>величини</a:t>
            </a:r>
            <a:r>
              <a:rPr lang="ru-RU" sz="2400" dirty="0"/>
              <a:t> АТ є «</a:t>
            </a:r>
            <a:r>
              <a:rPr lang="ru-RU" sz="2400" dirty="0" err="1"/>
              <a:t>нормальними</a:t>
            </a:r>
            <a:r>
              <a:rPr lang="ru-RU" sz="2400" dirty="0"/>
              <a:t>», </a:t>
            </a:r>
            <a:r>
              <a:rPr lang="ru-RU" sz="2400" dirty="0" err="1"/>
              <a:t>наприклад</a:t>
            </a:r>
            <a:r>
              <a:rPr lang="ru-RU" sz="2400" dirty="0"/>
              <a:t>, у </a:t>
            </a:r>
            <a:r>
              <a:rPr lang="ru-RU" sz="2400" dirty="0" err="1"/>
              <a:t>період</a:t>
            </a:r>
            <a:r>
              <a:rPr lang="ru-RU" sz="2400" dirty="0"/>
              <a:t> сну у </a:t>
            </a:r>
            <a:r>
              <a:rPr lang="ru-RU" sz="2400" dirty="0" err="1"/>
              <a:t>частини</a:t>
            </a:r>
            <a:r>
              <a:rPr lang="ru-RU" sz="2400" dirty="0"/>
              <a:t> «</a:t>
            </a:r>
            <a:r>
              <a:rPr lang="en-US" sz="2400" dirty="0"/>
              <a:t>dipper»-</a:t>
            </a:r>
            <a:r>
              <a:rPr lang="ru-RU" sz="2400" dirty="0" err="1"/>
              <a:t>пацієнтів</a:t>
            </a:r>
            <a:r>
              <a:rPr lang="ru-RU" sz="2400" dirty="0"/>
              <a:t> і в «</a:t>
            </a:r>
            <a:r>
              <a:rPr lang="en-US" sz="2400" dirty="0"/>
              <a:t>over-dippers».</a:t>
            </a:r>
            <a:endParaRPr lang="ru-RU" sz="24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78850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121400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dirty="0"/>
              <a:t> Для большинства здоровых людей характерно ночное снижение АД на 10-22%</a:t>
            </a:r>
          </a:p>
          <a:p>
            <a:pPr eaLnBrk="1" hangingPunct="1">
              <a:buNone/>
            </a:pPr>
            <a:r>
              <a:rPr lang="ru-RU" sz="2000" dirty="0"/>
              <a:t>          </a:t>
            </a:r>
          </a:p>
          <a:p>
            <a:pPr eaLnBrk="1" hangingPunct="1">
              <a:buNone/>
            </a:pPr>
            <a:r>
              <a:rPr lang="ru-RU" sz="2000" dirty="0"/>
              <a:t>          Пациентов с суточным индексом (СИ) 10-22% называют </a:t>
            </a:r>
            <a:r>
              <a:rPr lang="ru-RU" sz="2000" dirty="0" err="1"/>
              <a:t>дипперами</a:t>
            </a:r>
            <a:r>
              <a:rPr lang="ru-RU" sz="2000" dirty="0"/>
              <a:t> (</a:t>
            </a:r>
            <a:r>
              <a:rPr lang="ru-RU" sz="2000" dirty="0" err="1"/>
              <a:t>dippers</a:t>
            </a:r>
            <a:r>
              <a:rPr lang="ru-RU" sz="2000" dirty="0"/>
              <a:t>) , у них регистрируется профиль артериального давления с углублением в ночные часы, имеющий вид ковша (в английской транскрипции  </a:t>
            </a:r>
            <a:r>
              <a:rPr lang="ru-RU" sz="2000" dirty="0" err="1"/>
              <a:t>dipp</a:t>
            </a:r>
            <a:r>
              <a:rPr lang="ru-RU" sz="2000" dirty="0"/>
              <a:t>). </a:t>
            </a:r>
          </a:p>
          <a:p>
            <a:pPr eaLnBrk="1" hangingPunct="1">
              <a:buNone/>
            </a:pPr>
            <a:r>
              <a:rPr lang="ru-RU" sz="2000" dirty="0"/>
              <a:t>         </a:t>
            </a:r>
          </a:p>
          <a:p>
            <a:pPr eaLnBrk="1" hangingPunct="1">
              <a:buNone/>
            </a:pPr>
            <a:r>
              <a:rPr lang="ru-RU" sz="2000" dirty="0"/>
              <a:t>           Реже встречаются больные, у которых АД  снижается ночью меньше или не снижается совсем  (СИ 0-9%) – категория нон-</a:t>
            </a:r>
            <a:r>
              <a:rPr lang="ru-RU" sz="2000" dirty="0" err="1"/>
              <a:t>дипперы</a:t>
            </a:r>
            <a:r>
              <a:rPr lang="ru-RU" sz="2000" dirty="0"/>
              <a:t> ( </a:t>
            </a:r>
            <a:r>
              <a:rPr lang="ru-RU" sz="2000" dirty="0" err="1"/>
              <a:t>non-dippers</a:t>
            </a:r>
            <a:r>
              <a:rPr lang="ru-RU" sz="2000" dirty="0"/>
              <a:t>). </a:t>
            </a:r>
          </a:p>
          <a:p>
            <a:pPr eaLnBrk="1" hangingPunct="1">
              <a:buNone/>
            </a:pPr>
            <a:r>
              <a:rPr lang="ru-RU" sz="2000" dirty="0"/>
              <a:t>          </a:t>
            </a:r>
          </a:p>
          <a:p>
            <a:pPr eaLnBrk="1" hangingPunct="1">
              <a:buNone/>
            </a:pPr>
            <a:r>
              <a:rPr lang="ru-RU" sz="2000" dirty="0"/>
              <a:t>            Выделяют  также пациентов с чрезмерным падением АД в ночное время – </a:t>
            </a:r>
            <a:r>
              <a:rPr lang="ru-RU" sz="2000" dirty="0" err="1"/>
              <a:t>овер</a:t>
            </a:r>
            <a:r>
              <a:rPr lang="ru-RU" sz="2000" dirty="0"/>
              <a:t> </a:t>
            </a:r>
            <a:r>
              <a:rPr lang="ru-RU" sz="2000" dirty="0" err="1"/>
              <a:t>дипперы</a:t>
            </a:r>
            <a:r>
              <a:rPr lang="ru-RU" sz="2000" dirty="0"/>
              <a:t> (</a:t>
            </a:r>
            <a:r>
              <a:rPr lang="ru-RU" sz="2000" dirty="0" err="1"/>
              <a:t>over-dippers</a:t>
            </a:r>
            <a:r>
              <a:rPr lang="ru-RU" sz="2000" dirty="0"/>
              <a:t>) , с суточным индексом выше 22%</a:t>
            </a:r>
          </a:p>
          <a:p>
            <a:pPr eaLnBrk="1" hangingPunct="1">
              <a:buNone/>
            </a:pPr>
            <a:r>
              <a:rPr lang="ru-RU" sz="2000" dirty="0"/>
              <a:t>      </a:t>
            </a:r>
          </a:p>
          <a:p>
            <a:pPr eaLnBrk="1" hangingPunct="1">
              <a:buNone/>
            </a:pPr>
            <a:r>
              <a:rPr lang="ru-RU" sz="2000" dirty="0"/>
              <a:t>           Пациенты с подъемом АД ночью выше дневного уровня – категория </a:t>
            </a:r>
            <a:r>
              <a:rPr lang="ru-RU" sz="2000" dirty="0" err="1"/>
              <a:t>найт-пиккеры</a:t>
            </a:r>
            <a:r>
              <a:rPr lang="ru-RU" sz="2000" dirty="0"/>
              <a:t> (</a:t>
            </a:r>
            <a:r>
              <a:rPr lang="ru-RU" sz="2000" dirty="0" err="1"/>
              <a:t>night</a:t>
            </a:r>
            <a:r>
              <a:rPr lang="ru-RU" sz="2000" dirty="0"/>
              <a:t> </a:t>
            </a:r>
            <a:r>
              <a:rPr lang="ru-RU" sz="2000" dirty="0" err="1"/>
              <a:t>peaker</a:t>
            </a:r>
            <a:r>
              <a:rPr lang="ru-RU" sz="2000" dirty="0"/>
              <a:t>) , суточный индекс имеет отрицательное значение.</a:t>
            </a:r>
            <a:endParaRPr lang="ru-RU" sz="20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2946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             </a:t>
            </a:r>
            <a:r>
              <a:rPr lang="ru-RU" sz="2800" dirty="0"/>
              <a:t>Тип </a:t>
            </a:r>
            <a:r>
              <a:rPr lang="ru-RU" sz="2800" dirty="0" err="1"/>
              <a:t>антигіпертензивних</a:t>
            </a:r>
            <a:r>
              <a:rPr lang="ru-RU" sz="2800" dirty="0"/>
              <a:t> </a:t>
            </a:r>
            <a:r>
              <a:rPr lang="ru-RU" sz="2800" dirty="0" err="1"/>
              <a:t>препаратів</a:t>
            </a:r>
            <a:r>
              <a:rPr lang="ru-RU" sz="2800" dirty="0"/>
              <a:t> (АГП) (</a:t>
            </a:r>
            <a:r>
              <a:rPr lang="ru-RU" sz="2800" dirty="0" err="1"/>
              <a:t>короткодіючі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пролонговані</a:t>
            </a:r>
            <a:r>
              <a:rPr lang="ru-RU" sz="2800" dirty="0"/>
              <a:t>) час та </a:t>
            </a:r>
            <a:r>
              <a:rPr lang="ru-RU" sz="2800" dirty="0" err="1"/>
              <a:t>кратність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прийому</a:t>
            </a:r>
            <a:r>
              <a:rPr lang="ru-RU" sz="2800" dirty="0"/>
              <a:t> </a:t>
            </a:r>
            <a:r>
              <a:rPr lang="ru-RU" sz="2800" dirty="0" err="1"/>
              <a:t>вибираються</a:t>
            </a:r>
            <a:r>
              <a:rPr lang="ru-RU" sz="2800" dirty="0"/>
              <a:t> так, </a:t>
            </a:r>
            <a:r>
              <a:rPr lang="ru-RU" sz="2800" dirty="0" err="1"/>
              <a:t>щоб</a:t>
            </a:r>
            <a:r>
              <a:rPr lang="ru-RU" sz="2800" dirty="0"/>
              <a:t> у </a:t>
            </a:r>
            <a:r>
              <a:rPr lang="ru-RU" sz="2800" dirty="0" err="1"/>
              <a:t>періоди</a:t>
            </a:r>
            <a:r>
              <a:rPr lang="ru-RU" sz="2800" dirty="0"/>
              <a:t> </a:t>
            </a:r>
            <a:r>
              <a:rPr lang="ru-RU" sz="2800" dirty="0" err="1"/>
              <a:t>доби</a:t>
            </a:r>
            <a:r>
              <a:rPr lang="ru-RU" sz="2800" dirty="0"/>
              <a:t> з </a:t>
            </a:r>
            <a:r>
              <a:rPr lang="ru-RU" sz="2800" dirty="0" err="1"/>
              <a:t>нормальним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мінімально</a:t>
            </a:r>
            <a:r>
              <a:rPr lang="ru-RU" sz="2800" dirty="0"/>
              <a:t> </a:t>
            </a:r>
            <a:r>
              <a:rPr lang="ru-RU" sz="2800" dirty="0" err="1"/>
              <a:t>підвищеними</a:t>
            </a:r>
            <a:r>
              <a:rPr lang="ru-RU" sz="2800" dirty="0"/>
              <a:t> цифрами </a:t>
            </a:r>
            <a:r>
              <a:rPr lang="ru-RU" sz="2800" dirty="0" err="1"/>
              <a:t>артеріального</a:t>
            </a:r>
            <a:r>
              <a:rPr lang="ru-RU" sz="2800" dirty="0"/>
              <a:t> </a:t>
            </a:r>
            <a:r>
              <a:rPr lang="ru-RU" sz="2800" dirty="0" err="1"/>
              <a:t>тиску</a:t>
            </a:r>
            <a:r>
              <a:rPr lang="ru-RU" sz="2800" dirty="0"/>
              <a:t> препарат не чинив </a:t>
            </a:r>
            <a:r>
              <a:rPr lang="ru-RU" sz="2800" dirty="0" err="1"/>
              <a:t>гіпотензивної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мінімальним</a:t>
            </a:r>
            <a:r>
              <a:rPr lang="ru-RU" sz="2800" dirty="0"/>
              <a:t>.</a:t>
            </a:r>
          </a:p>
          <a:p>
            <a:pPr eaLnBrk="1" hangingPunct="1">
              <a:buNone/>
            </a:pPr>
            <a:r>
              <a:rPr lang="ru-RU" sz="2800" dirty="0"/>
              <a:t>                </a:t>
            </a:r>
          </a:p>
          <a:p>
            <a:pPr eaLnBrk="1" hangingPunct="1">
              <a:buNone/>
            </a:pPr>
            <a:r>
              <a:rPr lang="ru-RU" sz="2800" dirty="0"/>
              <a:t>      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дозволяє</a:t>
            </a:r>
            <a:r>
              <a:rPr lang="ru-RU" sz="2800" dirty="0"/>
              <a:t> </a:t>
            </a:r>
            <a:r>
              <a:rPr lang="ru-RU" sz="2800" dirty="0" err="1"/>
              <a:t>уникнути</a:t>
            </a:r>
            <a:r>
              <a:rPr lang="ru-RU" sz="2800" dirty="0"/>
              <a:t> </a:t>
            </a:r>
            <a:r>
              <a:rPr lang="ru-RU" sz="2800" dirty="0" err="1"/>
              <a:t>медикаментозної</a:t>
            </a:r>
            <a:r>
              <a:rPr lang="ru-RU" sz="2800" dirty="0"/>
              <a:t> </a:t>
            </a:r>
            <a:r>
              <a:rPr lang="ru-RU" sz="2800" dirty="0" err="1"/>
              <a:t>гіпотонії</a:t>
            </a:r>
            <a:r>
              <a:rPr lang="ru-RU" sz="2800" dirty="0"/>
              <a:t>.</a:t>
            </a:r>
            <a:endParaRPr lang="ru-RU" b="1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 </a:t>
            </a:r>
            <a:r>
              <a:rPr lang="ru-RU" sz="4000" dirty="0" err="1" smtClean="0"/>
              <a:t>Визначення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хроночутливості</a:t>
            </a:r>
            <a:endParaRPr lang="ru-RU" sz="4000" dirty="0" smtClean="0"/>
          </a:p>
        </p:txBody>
      </p:sp>
      <p:sp>
        <p:nvSpPr>
          <p:cNvPr id="849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700" dirty="0"/>
              <a:t>Приклад – </a:t>
            </a:r>
            <a:r>
              <a:rPr lang="ru-RU" sz="2700" dirty="0" err="1"/>
              <a:t>визначення</a:t>
            </a:r>
            <a:r>
              <a:rPr lang="ru-RU" sz="2700" dirty="0"/>
              <a:t> </a:t>
            </a:r>
            <a:r>
              <a:rPr lang="ru-RU" sz="2700" dirty="0" err="1"/>
              <a:t>хроночутливості</a:t>
            </a:r>
            <a:r>
              <a:rPr lang="ru-RU" sz="2700" dirty="0"/>
              <a:t> до </a:t>
            </a:r>
            <a:r>
              <a:rPr lang="ru-RU" sz="2700" dirty="0" err="1"/>
              <a:t>антигіпертензивного</a:t>
            </a:r>
            <a:r>
              <a:rPr lang="ru-RU" sz="2700" dirty="0"/>
              <a:t> препарату: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700" dirty="0"/>
              <a:t>        </a:t>
            </a:r>
            <a:r>
              <a:rPr lang="ru-RU" sz="2700" dirty="0" err="1"/>
              <a:t>Його</a:t>
            </a:r>
            <a:r>
              <a:rPr lang="ru-RU" sz="2700" dirty="0"/>
              <a:t> </a:t>
            </a:r>
            <a:r>
              <a:rPr lang="ru-RU" sz="2700" dirty="0" err="1"/>
              <a:t>призначають</a:t>
            </a:r>
            <a:r>
              <a:rPr lang="ru-RU" sz="2700" dirty="0"/>
              <a:t> у </a:t>
            </a:r>
            <a:r>
              <a:rPr lang="ru-RU" sz="2700" dirty="0" err="1"/>
              <a:t>різні</a:t>
            </a:r>
            <a:r>
              <a:rPr lang="ru-RU" sz="2700" dirty="0"/>
              <a:t> </a:t>
            </a:r>
            <a:r>
              <a:rPr lang="ru-RU" sz="2700" dirty="0" err="1"/>
              <a:t>години</a:t>
            </a:r>
            <a:r>
              <a:rPr lang="ru-RU" sz="2700" dirty="0"/>
              <a:t> </a:t>
            </a:r>
            <a:r>
              <a:rPr lang="ru-RU" sz="2700" dirty="0" err="1"/>
              <a:t>доби</a:t>
            </a:r>
            <a:r>
              <a:rPr lang="ru-RU" sz="2700" dirty="0"/>
              <a:t> та </a:t>
            </a:r>
            <a:r>
              <a:rPr lang="ru-RU" sz="2700" dirty="0" err="1"/>
              <a:t>проводять</a:t>
            </a:r>
            <a:r>
              <a:rPr lang="ru-RU" sz="2700" dirty="0"/>
              <a:t> </a:t>
            </a:r>
            <a:r>
              <a:rPr lang="ru-RU" sz="2700" dirty="0" err="1"/>
              <a:t>клініко-фармакологічні</a:t>
            </a:r>
            <a:r>
              <a:rPr lang="ru-RU" sz="2700" dirty="0"/>
              <a:t> </a:t>
            </a:r>
            <a:r>
              <a:rPr lang="ru-RU" sz="2700" dirty="0" err="1"/>
              <a:t>дослідження</a:t>
            </a:r>
            <a:r>
              <a:rPr lang="ru-RU" sz="2700" dirty="0"/>
              <a:t> </a:t>
            </a:r>
            <a:r>
              <a:rPr lang="ru-RU" sz="2700" dirty="0" err="1"/>
              <a:t>протягом</a:t>
            </a:r>
            <a:r>
              <a:rPr lang="ru-RU" sz="2700" dirty="0"/>
              <a:t> </a:t>
            </a:r>
            <a:r>
              <a:rPr lang="ru-RU" sz="2700" dirty="0" err="1"/>
              <a:t>кількох</a:t>
            </a:r>
            <a:r>
              <a:rPr lang="ru-RU" sz="2700" dirty="0"/>
              <a:t> </a:t>
            </a:r>
            <a:r>
              <a:rPr lang="ru-RU" sz="2700" dirty="0" err="1"/>
              <a:t>днів</a:t>
            </a:r>
            <a:r>
              <a:rPr lang="ru-RU" sz="2700" dirty="0"/>
              <a:t> для </a:t>
            </a:r>
            <a:r>
              <a:rPr lang="ru-RU" sz="2700" dirty="0" err="1"/>
              <a:t>з'ясування</a:t>
            </a:r>
            <a:r>
              <a:rPr lang="ru-RU" sz="2700" dirty="0"/>
              <a:t> оптимального часу </a:t>
            </a:r>
            <a:r>
              <a:rPr lang="ru-RU" sz="2700" dirty="0" err="1"/>
              <a:t>прийому</a:t>
            </a:r>
            <a:r>
              <a:rPr lang="ru-RU" sz="2700" dirty="0"/>
              <a:t> препарату.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700" dirty="0"/>
              <a:t>         У </a:t>
            </a:r>
            <a:r>
              <a:rPr lang="ru-RU" sz="2700" dirty="0" err="1"/>
              <a:t>хворих</a:t>
            </a:r>
            <a:r>
              <a:rPr lang="ru-RU" sz="2700" dirty="0"/>
              <a:t> з </a:t>
            </a:r>
            <a:r>
              <a:rPr lang="ru-RU" sz="2700" dirty="0" err="1"/>
              <a:t>підвищенням</a:t>
            </a:r>
            <a:r>
              <a:rPr lang="ru-RU" sz="2700" dirty="0"/>
              <a:t> </a:t>
            </a:r>
            <a:r>
              <a:rPr lang="ru-RU" sz="2700" dirty="0" err="1"/>
              <a:t>артеріального</a:t>
            </a:r>
            <a:r>
              <a:rPr lang="ru-RU" sz="2700" dirty="0"/>
              <a:t> </a:t>
            </a:r>
            <a:r>
              <a:rPr lang="ru-RU" sz="2700" dirty="0" err="1"/>
              <a:t>тиску</a:t>
            </a:r>
            <a:r>
              <a:rPr lang="ru-RU" sz="2700" dirty="0"/>
              <a:t> не </a:t>
            </a:r>
            <a:r>
              <a:rPr lang="ru-RU" sz="2700" dirty="0" err="1"/>
              <a:t>тільки</a:t>
            </a:r>
            <a:r>
              <a:rPr lang="ru-RU" sz="2700" dirty="0"/>
              <a:t> вдень, а й </a:t>
            </a:r>
            <a:r>
              <a:rPr lang="ru-RU" sz="2700" dirty="0" err="1"/>
              <a:t>уночі</a:t>
            </a:r>
            <a:r>
              <a:rPr lang="ru-RU" sz="2700" dirty="0"/>
              <a:t>, </a:t>
            </a:r>
            <a:r>
              <a:rPr lang="ru-RU" sz="2700" dirty="0" err="1"/>
              <a:t>мають</a:t>
            </a:r>
            <a:r>
              <a:rPr lang="ru-RU" sz="2700" dirty="0"/>
              <a:t> </a:t>
            </a:r>
            <a:r>
              <a:rPr lang="ru-RU" sz="2700" dirty="0" err="1"/>
              <a:t>явну</a:t>
            </a:r>
            <a:r>
              <a:rPr lang="ru-RU" sz="2700" dirty="0"/>
              <a:t> </a:t>
            </a:r>
            <a:r>
              <a:rPr lang="ru-RU" sz="2700" dirty="0" err="1"/>
              <a:t>перевагу</a:t>
            </a:r>
            <a:r>
              <a:rPr lang="ru-RU" sz="2700" dirty="0"/>
              <a:t> </a:t>
            </a:r>
            <a:r>
              <a:rPr lang="ru-RU" sz="2700" dirty="0" err="1"/>
              <a:t>препарати</a:t>
            </a:r>
            <a:r>
              <a:rPr lang="ru-RU" sz="2700" dirty="0"/>
              <a:t> та </a:t>
            </a:r>
            <a:r>
              <a:rPr lang="ru-RU" sz="2700" dirty="0" err="1"/>
              <a:t>форми</a:t>
            </a:r>
            <a:r>
              <a:rPr lang="ru-RU" sz="2700" dirty="0"/>
              <a:t>, </a:t>
            </a:r>
            <a:r>
              <a:rPr lang="ru-RU" sz="2700" dirty="0" err="1"/>
              <a:t>що</a:t>
            </a:r>
            <a:r>
              <a:rPr lang="ru-RU" sz="2700" dirty="0"/>
              <a:t> </a:t>
            </a:r>
            <a:r>
              <a:rPr lang="ru-RU" sz="2700" dirty="0" err="1"/>
              <a:t>мають</a:t>
            </a:r>
            <a:r>
              <a:rPr lang="ru-RU" sz="2700" dirty="0"/>
              <a:t> </a:t>
            </a:r>
            <a:r>
              <a:rPr lang="ru-RU" sz="2700" dirty="0" err="1"/>
              <a:t>пролонговану</a:t>
            </a:r>
            <a:r>
              <a:rPr lang="ru-RU" sz="2700" dirty="0"/>
              <a:t> </a:t>
            </a:r>
            <a:r>
              <a:rPr lang="ru-RU" sz="2700" dirty="0" err="1"/>
              <a:t>дію</a:t>
            </a:r>
            <a:r>
              <a:rPr lang="ru-RU" sz="2700" dirty="0"/>
              <a:t>.</a:t>
            </a:r>
            <a:endParaRPr lang="ru-RU" sz="2700" dirty="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6802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700" dirty="0" err="1"/>
              <a:t>Однак</a:t>
            </a:r>
            <a:r>
              <a:rPr lang="ru-RU" sz="2700" dirty="0"/>
              <a:t> у тих </a:t>
            </a:r>
            <a:r>
              <a:rPr lang="ru-RU" sz="2700" dirty="0" err="1"/>
              <a:t>хворих</a:t>
            </a:r>
            <a:r>
              <a:rPr lang="ru-RU" sz="2700" dirty="0"/>
              <a:t>, у </a:t>
            </a:r>
            <a:r>
              <a:rPr lang="ru-RU" sz="2700" dirty="0" err="1"/>
              <a:t>яких</a:t>
            </a:r>
            <a:r>
              <a:rPr lang="ru-RU" sz="2700" dirty="0"/>
              <a:t> не </a:t>
            </a:r>
            <a:r>
              <a:rPr lang="ru-RU" sz="2700" dirty="0" err="1"/>
              <a:t>бажано</a:t>
            </a:r>
            <a:r>
              <a:rPr lang="ru-RU" sz="2700" dirty="0"/>
              <a:t> </a:t>
            </a:r>
            <a:r>
              <a:rPr lang="ru-RU" sz="2700" dirty="0" err="1"/>
              <a:t>зниження</a:t>
            </a:r>
            <a:r>
              <a:rPr lang="ru-RU" sz="2700" dirty="0"/>
              <a:t> </a:t>
            </a:r>
            <a:r>
              <a:rPr lang="ru-RU" sz="2700" dirty="0" err="1"/>
              <a:t>відносно</a:t>
            </a:r>
            <a:r>
              <a:rPr lang="ru-RU" sz="2700" dirty="0"/>
              <a:t> </a:t>
            </a:r>
            <a:r>
              <a:rPr lang="ru-RU" sz="2700" dirty="0" err="1"/>
              <a:t>низького</a:t>
            </a:r>
            <a:r>
              <a:rPr lang="ru-RU" sz="2700" dirty="0"/>
              <a:t> </a:t>
            </a:r>
            <a:r>
              <a:rPr lang="ru-RU" sz="2700" dirty="0" err="1"/>
              <a:t>або</a:t>
            </a:r>
            <a:r>
              <a:rPr lang="ru-RU" sz="2700" dirty="0"/>
              <a:t> нормального </a:t>
            </a:r>
            <a:r>
              <a:rPr lang="ru-RU" sz="2700" dirty="0" err="1"/>
              <a:t>нічного</a:t>
            </a:r>
            <a:r>
              <a:rPr lang="ru-RU" sz="2700" dirty="0"/>
              <a:t> АТ через </a:t>
            </a:r>
            <a:r>
              <a:rPr lang="ru-RU" sz="2700" dirty="0" err="1"/>
              <a:t>небезпеку</a:t>
            </a:r>
            <a:r>
              <a:rPr lang="ru-RU" sz="2700" dirty="0"/>
              <a:t> </a:t>
            </a:r>
            <a:r>
              <a:rPr lang="ru-RU" sz="2700" dirty="0" err="1"/>
              <a:t>погіршення</a:t>
            </a:r>
            <a:r>
              <a:rPr lang="ru-RU" sz="2700" dirty="0"/>
              <a:t> коронарного, церебрального </a:t>
            </a:r>
            <a:r>
              <a:rPr lang="ru-RU" sz="2700" dirty="0" err="1"/>
              <a:t>або</a:t>
            </a:r>
            <a:r>
              <a:rPr lang="ru-RU" sz="2700" dirty="0"/>
              <a:t> </a:t>
            </a:r>
            <a:r>
              <a:rPr lang="ru-RU" sz="2700" dirty="0" err="1"/>
              <a:t>ниркового</a:t>
            </a:r>
            <a:r>
              <a:rPr lang="ru-RU" sz="2700" dirty="0"/>
              <a:t> кровотоку та </a:t>
            </a:r>
            <a:r>
              <a:rPr lang="ru-RU" sz="2700" dirty="0" err="1"/>
              <a:t>розвитку</a:t>
            </a:r>
            <a:r>
              <a:rPr lang="ru-RU" sz="2700" dirty="0"/>
              <a:t> </a:t>
            </a:r>
            <a:r>
              <a:rPr lang="ru-RU" sz="2700" dirty="0" err="1"/>
              <a:t>пов'язаних</a:t>
            </a:r>
            <a:r>
              <a:rPr lang="ru-RU" sz="2700" dirty="0"/>
              <a:t> з </a:t>
            </a:r>
            <a:r>
              <a:rPr lang="ru-RU" sz="2700" dirty="0" err="1"/>
              <a:t>цим</a:t>
            </a:r>
            <a:r>
              <a:rPr lang="ru-RU" sz="2700" dirty="0"/>
              <a:t> </a:t>
            </a:r>
            <a:r>
              <a:rPr lang="ru-RU" sz="2700" dirty="0" err="1"/>
              <a:t>ускладнень</a:t>
            </a:r>
            <a:r>
              <a:rPr lang="ru-RU" sz="2700" dirty="0"/>
              <a:t>, </a:t>
            </a:r>
            <a:r>
              <a:rPr lang="ru-RU" sz="2700" dirty="0" err="1"/>
              <a:t>перевагу</a:t>
            </a:r>
            <a:r>
              <a:rPr lang="ru-RU" sz="2700" dirty="0"/>
              <a:t> </a:t>
            </a:r>
            <a:r>
              <a:rPr lang="ru-RU" sz="2700" dirty="0" err="1"/>
              <a:t>слід</a:t>
            </a:r>
            <a:r>
              <a:rPr lang="ru-RU" sz="2700" dirty="0"/>
              <a:t> </a:t>
            </a:r>
            <a:r>
              <a:rPr lang="ru-RU" sz="2700" dirty="0" err="1"/>
              <a:t>віддавати</a:t>
            </a:r>
            <a:r>
              <a:rPr lang="ru-RU" sz="2700" dirty="0"/>
              <a:t> </a:t>
            </a:r>
            <a:r>
              <a:rPr lang="ru-RU" sz="2700" dirty="0" err="1"/>
              <a:t>короткодіючим</a:t>
            </a:r>
            <a:r>
              <a:rPr lang="ru-RU" sz="2700" dirty="0"/>
              <a:t> препаратам, </a:t>
            </a:r>
            <a:r>
              <a:rPr lang="ru-RU" sz="2700" dirty="0" err="1"/>
              <a:t>призначаючи</a:t>
            </a:r>
            <a:r>
              <a:rPr lang="ru-RU" sz="2700" dirty="0"/>
              <a:t> </a:t>
            </a:r>
            <a:r>
              <a:rPr lang="ru-RU" sz="2700" dirty="0" err="1"/>
              <a:t>їх</a:t>
            </a:r>
            <a:r>
              <a:rPr lang="ru-RU" sz="2700" dirty="0"/>
              <a:t> у </a:t>
            </a:r>
            <a:r>
              <a:rPr lang="ru-RU" sz="2700" dirty="0" err="1"/>
              <a:t>першій</a:t>
            </a:r>
            <a:r>
              <a:rPr lang="ru-RU" sz="2700" dirty="0"/>
              <a:t> </a:t>
            </a:r>
            <a:r>
              <a:rPr lang="ru-RU" sz="2700" dirty="0" err="1"/>
              <a:t>половині</a:t>
            </a:r>
            <a:r>
              <a:rPr lang="ru-RU" sz="2700" dirty="0"/>
              <a:t> дня. та </a:t>
            </a:r>
            <a:r>
              <a:rPr lang="ru-RU" sz="2700" dirty="0" err="1"/>
              <a:t>уникаючи</a:t>
            </a:r>
            <a:r>
              <a:rPr lang="ru-RU" sz="2700" dirty="0"/>
              <a:t> </a:t>
            </a:r>
            <a:r>
              <a:rPr lang="ru-RU" sz="2700" dirty="0" err="1"/>
              <a:t>прийому</a:t>
            </a:r>
            <a:r>
              <a:rPr lang="ru-RU" sz="2700" dirty="0"/>
              <a:t> на </a:t>
            </a:r>
            <a:r>
              <a:rPr lang="ru-RU" sz="2700" dirty="0" err="1"/>
              <a:t>ніч</a:t>
            </a:r>
            <a:r>
              <a:rPr lang="ru-RU" sz="2700" dirty="0"/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700" dirty="0"/>
              <a:t>        З </a:t>
            </a:r>
            <a:r>
              <a:rPr lang="ru-RU" sz="2700" dirty="0" err="1"/>
              <a:t>швидким</a:t>
            </a:r>
            <a:r>
              <a:rPr lang="ru-RU" sz="2700" dirty="0"/>
              <a:t> і </a:t>
            </a:r>
            <a:r>
              <a:rPr lang="ru-RU" sz="2700" dirty="0" err="1"/>
              <a:t>значним</a:t>
            </a:r>
            <a:r>
              <a:rPr lang="ru-RU" sz="2700" dirty="0"/>
              <a:t> </a:t>
            </a:r>
            <a:r>
              <a:rPr lang="ru-RU" sz="2700" dirty="0" err="1"/>
              <a:t>зростанням</a:t>
            </a:r>
            <a:r>
              <a:rPr lang="ru-RU" sz="2700" dirty="0"/>
              <a:t> АТ в </a:t>
            </a:r>
            <a:r>
              <a:rPr lang="ru-RU" sz="2700" dirty="0" err="1"/>
              <a:t>ранкові</a:t>
            </a:r>
            <a:r>
              <a:rPr lang="ru-RU" sz="2700" dirty="0"/>
              <a:t> </a:t>
            </a:r>
            <a:r>
              <a:rPr lang="ru-RU" sz="2700" dirty="0" err="1"/>
              <a:t>години</a:t>
            </a:r>
            <a:r>
              <a:rPr lang="ru-RU" sz="2700" dirty="0"/>
              <a:t> ряд </a:t>
            </a:r>
            <a:r>
              <a:rPr lang="ru-RU" sz="2700" dirty="0" err="1"/>
              <a:t>дослідників</a:t>
            </a:r>
            <a:r>
              <a:rPr lang="ru-RU" sz="2700" dirty="0"/>
              <a:t> </a:t>
            </a:r>
            <a:r>
              <a:rPr lang="ru-RU" sz="2700" dirty="0" err="1"/>
              <a:t>пов'язує</a:t>
            </a:r>
            <a:r>
              <a:rPr lang="ru-RU" sz="2700" dirty="0"/>
              <a:t> </a:t>
            </a:r>
            <a:r>
              <a:rPr lang="ru-RU" sz="2700" dirty="0" err="1"/>
              <a:t>збільшення</a:t>
            </a:r>
            <a:r>
              <a:rPr lang="ru-RU" sz="2700" dirty="0"/>
              <a:t> </a:t>
            </a:r>
            <a:r>
              <a:rPr lang="ru-RU" sz="2700" dirty="0" err="1"/>
              <a:t>частоти</a:t>
            </a:r>
            <a:r>
              <a:rPr lang="ru-RU" sz="2700" dirty="0"/>
              <a:t> </a:t>
            </a:r>
            <a:r>
              <a:rPr lang="ru-RU" sz="2700" dirty="0" err="1"/>
              <a:t>інсультів</a:t>
            </a:r>
            <a:r>
              <a:rPr lang="ru-RU" sz="2700" dirty="0"/>
              <a:t>, </a:t>
            </a:r>
            <a:r>
              <a:rPr lang="ru-RU" sz="2700" dirty="0" err="1"/>
              <a:t>інфарктів</a:t>
            </a:r>
            <a:r>
              <a:rPr lang="ru-RU" sz="2700" dirty="0"/>
              <a:t> </a:t>
            </a:r>
            <a:r>
              <a:rPr lang="ru-RU" sz="2700" dirty="0" err="1"/>
              <a:t>ангінальних</a:t>
            </a:r>
            <a:r>
              <a:rPr lang="ru-RU" sz="2700" dirty="0"/>
              <a:t> </a:t>
            </a:r>
            <a:r>
              <a:rPr lang="ru-RU" sz="2700" dirty="0" err="1"/>
              <a:t>нападів</a:t>
            </a:r>
            <a:r>
              <a:rPr lang="ru-RU" sz="2700" dirty="0"/>
              <a:t> та </a:t>
            </a:r>
            <a:r>
              <a:rPr lang="ru-RU" sz="2700" dirty="0" err="1"/>
              <a:t>випадків</a:t>
            </a:r>
            <a:r>
              <a:rPr lang="ru-RU" sz="2700" dirty="0"/>
              <a:t> </a:t>
            </a:r>
            <a:r>
              <a:rPr lang="ru-RU" sz="2700" dirty="0" err="1"/>
              <a:t>раптової</a:t>
            </a:r>
            <a:r>
              <a:rPr lang="ru-RU" sz="2700" dirty="0"/>
              <a:t> </a:t>
            </a:r>
            <a:r>
              <a:rPr lang="ru-RU" sz="2700" dirty="0" err="1"/>
              <a:t>смерті</a:t>
            </a:r>
            <a:r>
              <a:rPr lang="ru-RU" sz="2700" dirty="0"/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700" dirty="0"/>
              <a:t>        </a:t>
            </a:r>
            <a:r>
              <a:rPr lang="ru-RU" sz="2700" dirty="0" err="1"/>
              <a:t>Хронотерапія</a:t>
            </a:r>
            <a:r>
              <a:rPr lang="ru-RU" sz="2700" dirty="0"/>
              <a:t> </a:t>
            </a:r>
            <a:r>
              <a:rPr lang="ru-RU" sz="2700" dirty="0" err="1"/>
              <a:t>антигіпертензивними</a:t>
            </a:r>
            <a:r>
              <a:rPr lang="ru-RU" sz="2700" dirty="0"/>
              <a:t> препаратами </a:t>
            </a:r>
            <a:r>
              <a:rPr lang="ru-RU" sz="2700" dirty="0" err="1"/>
              <a:t>дозволяє</a:t>
            </a:r>
            <a:r>
              <a:rPr lang="ru-RU" sz="2700" dirty="0"/>
              <a:t> в </a:t>
            </a:r>
            <a:r>
              <a:rPr lang="ru-RU" sz="2700" dirty="0" err="1"/>
              <a:t>ранкові</a:t>
            </a:r>
            <a:r>
              <a:rPr lang="ru-RU" sz="2700" dirty="0"/>
              <a:t> </a:t>
            </a:r>
            <a:r>
              <a:rPr lang="ru-RU" sz="2700" dirty="0" err="1"/>
              <a:t>години</a:t>
            </a:r>
            <a:r>
              <a:rPr lang="ru-RU" sz="2700" dirty="0"/>
              <a:t> </a:t>
            </a:r>
            <a:r>
              <a:rPr lang="ru-RU" sz="2700" dirty="0" err="1"/>
              <a:t>зменшувати</a:t>
            </a:r>
            <a:r>
              <a:rPr lang="ru-RU" sz="2700" dirty="0"/>
              <a:t> </a:t>
            </a:r>
            <a:r>
              <a:rPr lang="ru-RU" sz="2700" dirty="0" err="1"/>
              <a:t>швидкість</a:t>
            </a:r>
            <a:r>
              <a:rPr lang="ru-RU" sz="2700" dirty="0"/>
              <a:t> і величину </a:t>
            </a:r>
            <a:r>
              <a:rPr lang="ru-RU" sz="2700" dirty="0" err="1"/>
              <a:t>підйому</a:t>
            </a:r>
            <a:r>
              <a:rPr lang="ru-RU" sz="2700" dirty="0"/>
              <a:t> АТ.</a:t>
            </a:r>
            <a:endParaRPr lang="ru-RU" sz="2700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  <a:br>
              <a:rPr lang="ru-RU" smtClean="0"/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73731" name="Диаграмма 3"/>
          <p:cNvGraphicFramePr>
            <a:graphicFrameLocks/>
          </p:cNvGraphicFramePr>
          <p:nvPr/>
        </p:nvGraphicFramePr>
        <p:xfrm>
          <a:off x="417513" y="1074738"/>
          <a:ext cx="8237537" cy="485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r:id="rId3" imgW="8242506" imgH="4852837" progId="Excel.Sheet.8">
                  <p:embed/>
                </p:oleObj>
              </mc:Choice>
              <mc:Fallback>
                <p:oleObj r:id="rId3" imgW="8242506" imgH="4852837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074738"/>
                        <a:ext cx="8237537" cy="485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64388" y="3860800"/>
            <a:ext cx="647700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dirty="0"/>
              <a:t>боль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413" y="4221163"/>
            <a:ext cx="9366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dirty="0"/>
              <a:t>боль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635375" y="2060575"/>
            <a:ext cx="865188" cy="3240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 err="1"/>
              <a:t>индометацин</a:t>
            </a:r>
            <a:endParaRPr lang="ru-RU" sz="2000" b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4213" y="3860800"/>
            <a:ext cx="647700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dirty="0"/>
              <a:t>боль</a:t>
            </a:r>
          </a:p>
        </p:txBody>
      </p:sp>
      <p:sp>
        <p:nvSpPr>
          <p:cNvPr id="73738" name="TextBox 9"/>
          <p:cNvSpPr txBox="1">
            <a:spLocks noChangeArrowheads="1"/>
          </p:cNvSpPr>
          <p:nvPr/>
        </p:nvSpPr>
        <p:spPr bwMode="auto">
          <a:xfrm>
            <a:off x="468313" y="188913"/>
            <a:ext cx="8207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err="1" smtClean="0">
                <a:latin typeface="Calibri" pitchFamily="34" charset="0"/>
              </a:rPr>
              <a:t>Хронотерапія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НПВС при </a:t>
            </a:r>
            <a:r>
              <a:rPr lang="ru-RU" sz="2800" dirty="0" err="1" smtClean="0">
                <a:latin typeface="Calibri" pitchFamily="34" charset="0"/>
              </a:rPr>
              <a:t>ревматоїдному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артриті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73739" name="TextBox 10"/>
          <p:cNvSpPr txBox="1">
            <a:spLocks noChangeArrowheads="1"/>
          </p:cNvSpPr>
          <p:nvPr/>
        </p:nvSpPr>
        <p:spPr bwMode="auto">
          <a:xfrm>
            <a:off x="395288" y="5805488"/>
            <a:ext cx="8280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0" dirty="0" err="1">
                <a:latin typeface="Calibri" pitchFamily="34" charset="0"/>
              </a:rPr>
              <a:t>Напроксен</a:t>
            </a:r>
            <a:r>
              <a:rPr lang="ru-RU" sz="2400" b="0" dirty="0">
                <a:latin typeface="Calibri" pitchFamily="34" charset="0"/>
              </a:rPr>
              <a:t> (500 мг) </a:t>
            </a:r>
            <a:r>
              <a:rPr lang="ru-RU" sz="2400" b="0" dirty="0">
                <a:latin typeface="Calibri" pitchFamily="34" charset="0"/>
              </a:rPr>
              <a:t>за годину до </a:t>
            </a:r>
            <a:r>
              <a:rPr lang="ru-RU" sz="2400" b="0" dirty="0" err="1">
                <a:latin typeface="Calibri" pitchFamily="34" charset="0"/>
              </a:rPr>
              <a:t>можливого</a:t>
            </a:r>
            <a:r>
              <a:rPr lang="ru-RU" sz="2400" b="0" dirty="0">
                <a:latin typeface="Calibri" pitchFamily="34" charset="0"/>
              </a:rPr>
              <a:t> </a:t>
            </a:r>
            <a:r>
              <a:rPr lang="ru-RU" sz="2400" b="0" dirty="0" err="1">
                <a:latin typeface="Calibri" pitchFamily="34" charset="0"/>
              </a:rPr>
              <a:t>розвитку</a:t>
            </a:r>
            <a:r>
              <a:rPr lang="ru-RU" sz="2400" b="0" dirty="0">
                <a:latin typeface="Calibri" pitchFamily="34" charset="0"/>
              </a:rPr>
              <a:t> болю та через 12 годин </a:t>
            </a:r>
            <a:r>
              <a:rPr lang="ru-RU" sz="2400" b="0" dirty="0" err="1">
                <a:latin typeface="Calibri" pitchFamily="34" charset="0"/>
              </a:rPr>
              <a:t>після</a:t>
            </a:r>
            <a:r>
              <a:rPr lang="ru-RU" sz="2400" b="0" dirty="0">
                <a:latin typeface="Calibri" pitchFamily="34" charset="0"/>
              </a:rPr>
              <a:t> </a:t>
            </a:r>
            <a:r>
              <a:rPr lang="ru-RU" sz="2400" b="0" dirty="0" err="1">
                <a:latin typeface="Calibri" pitchFamily="34" charset="0"/>
              </a:rPr>
              <a:t>першого</a:t>
            </a:r>
            <a:r>
              <a:rPr lang="ru-RU" sz="2400" b="0" dirty="0">
                <a:latin typeface="Calibri" pitchFamily="34" charset="0"/>
              </a:rPr>
              <a:t> </a:t>
            </a:r>
            <a:r>
              <a:rPr lang="ru-RU" sz="2400" b="0" dirty="0" err="1">
                <a:latin typeface="Calibri" pitchFamily="34" charset="0"/>
              </a:rPr>
              <a:t>прийому</a:t>
            </a:r>
            <a:endParaRPr lang="ru-RU" sz="2400" b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Прямоугольник 3"/>
          <p:cNvSpPr>
            <a:spLocks noChangeArrowheads="1"/>
          </p:cNvSpPr>
          <p:nvPr/>
        </p:nvSpPr>
        <p:spPr bwMode="auto">
          <a:xfrm>
            <a:off x="1187450" y="620713"/>
            <a:ext cx="63373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sz="2400" b="0" dirty="0" err="1"/>
              <a:t>Індометацин</a:t>
            </a:r>
            <a:r>
              <a:rPr lang="ru-RU" sz="2400" b="0" dirty="0"/>
              <a:t> </a:t>
            </a:r>
            <a:r>
              <a:rPr lang="ru-RU" sz="2400" b="0" dirty="0" err="1"/>
              <a:t>призначали</a:t>
            </a:r>
            <a:r>
              <a:rPr lang="ru-RU" sz="2400" b="0" dirty="0"/>
              <a:t> 1 раз на день </a:t>
            </a:r>
            <a:r>
              <a:rPr lang="ru-RU" sz="2400" b="0" dirty="0" err="1"/>
              <a:t>протягом</a:t>
            </a:r>
            <a:r>
              <a:rPr lang="ru-RU" sz="2400" b="0" dirty="0"/>
              <a:t> одного </a:t>
            </a:r>
            <a:r>
              <a:rPr lang="ru-RU" sz="2400" b="0" dirty="0" err="1"/>
              <a:t>тижня</a:t>
            </a:r>
            <a:r>
              <a:rPr lang="ru-RU" sz="2400" b="0" dirty="0"/>
              <a:t>.</a:t>
            </a:r>
          </a:p>
          <a:p>
            <a:pPr algn="just">
              <a:buFont typeface="Arial" charset="0"/>
              <a:buNone/>
            </a:pPr>
            <a:r>
              <a:rPr lang="ru-RU" sz="2400" b="0" dirty="0" err="1"/>
              <a:t>Виявилося</a:t>
            </a:r>
            <a:r>
              <a:rPr lang="ru-RU" sz="2400" b="0" dirty="0"/>
              <a:t>, </a:t>
            </a:r>
            <a:r>
              <a:rPr lang="ru-RU" sz="2400" b="0" dirty="0" err="1"/>
              <a:t>що</a:t>
            </a:r>
            <a:r>
              <a:rPr lang="ru-RU" sz="2400" b="0" dirty="0"/>
              <a:t> оптимальна </a:t>
            </a:r>
            <a:r>
              <a:rPr lang="ru-RU" sz="2400" b="0" dirty="0" err="1"/>
              <a:t>толерантність</a:t>
            </a:r>
            <a:r>
              <a:rPr lang="ru-RU" sz="2400" b="0" dirty="0"/>
              <a:t> до </a:t>
            </a:r>
            <a:r>
              <a:rPr lang="ru-RU" sz="2400" b="0" dirty="0" err="1"/>
              <a:t>індометацину</a:t>
            </a:r>
            <a:r>
              <a:rPr lang="ru-RU" sz="2400" b="0" dirty="0"/>
              <a:t> </a:t>
            </a:r>
            <a:r>
              <a:rPr lang="ru-RU" sz="2400" b="0" dirty="0" err="1"/>
              <a:t>спостерігалася</a:t>
            </a:r>
            <a:r>
              <a:rPr lang="ru-RU" sz="2400" b="0" dirty="0"/>
              <a:t> </a:t>
            </a:r>
            <a:r>
              <a:rPr lang="ru-RU" sz="2400" b="0" dirty="0" err="1"/>
              <a:t>увечері</a:t>
            </a:r>
            <a:r>
              <a:rPr lang="ru-RU" sz="2400" b="0" dirty="0"/>
              <a:t>.</a:t>
            </a:r>
          </a:p>
          <a:p>
            <a:pPr algn="just">
              <a:buFont typeface="Arial" charset="0"/>
              <a:buNone/>
            </a:pPr>
            <a:r>
              <a:rPr lang="ru-RU" sz="2400" b="0" dirty="0" err="1"/>
              <a:t>Аналгезуючий</a:t>
            </a:r>
            <a:r>
              <a:rPr lang="ru-RU" sz="2400" b="0" dirty="0"/>
              <a:t> </a:t>
            </a:r>
            <a:r>
              <a:rPr lang="ru-RU" sz="2400" b="0" dirty="0" err="1"/>
              <a:t>ефект</a:t>
            </a:r>
            <a:r>
              <a:rPr lang="ru-RU" sz="2400" b="0" dirty="0"/>
              <a:t> </a:t>
            </a:r>
            <a:r>
              <a:rPr lang="ru-RU" sz="2400" b="0" dirty="0" err="1"/>
              <a:t>залежав</a:t>
            </a:r>
            <a:r>
              <a:rPr lang="ru-RU" sz="2400" b="0" dirty="0"/>
              <a:t> </a:t>
            </a:r>
            <a:r>
              <a:rPr lang="ru-RU" sz="2400" b="0" dirty="0" err="1"/>
              <a:t>від</a:t>
            </a:r>
            <a:r>
              <a:rPr lang="ru-RU" sz="2400" b="0" dirty="0"/>
              <a:t> </a:t>
            </a:r>
            <a:r>
              <a:rPr lang="ru-RU" sz="2400" b="0" dirty="0" err="1"/>
              <a:t>акрофази</a:t>
            </a:r>
            <a:r>
              <a:rPr lang="ru-RU" sz="2400" b="0" dirty="0"/>
              <a:t> </a:t>
            </a:r>
            <a:r>
              <a:rPr lang="ru-RU" sz="2400" b="0" dirty="0" err="1"/>
              <a:t>больового</a:t>
            </a:r>
            <a:r>
              <a:rPr lang="ru-RU" sz="2400" b="0" dirty="0"/>
              <a:t> синдрому.</a:t>
            </a:r>
          </a:p>
          <a:p>
            <a:pPr algn="just">
              <a:buFont typeface="Arial" charset="0"/>
              <a:buNone/>
            </a:pPr>
            <a:r>
              <a:rPr lang="ru-RU" sz="2400" b="0" dirty="0" err="1"/>
              <a:t>Якщо</a:t>
            </a:r>
            <a:r>
              <a:rPr lang="ru-RU" sz="2400" b="0" dirty="0"/>
              <a:t> </a:t>
            </a:r>
            <a:r>
              <a:rPr lang="ru-RU" sz="2400" b="0" dirty="0" err="1"/>
              <a:t>біль</a:t>
            </a:r>
            <a:r>
              <a:rPr lang="ru-RU" sz="2400" b="0" dirty="0"/>
              <a:t> буде </a:t>
            </a:r>
            <a:r>
              <a:rPr lang="ru-RU" sz="2400" b="0" dirty="0" err="1"/>
              <a:t>найсильнішим</a:t>
            </a:r>
            <a:r>
              <a:rPr lang="ru-RU" sz="2400" b="0" dirty="0"/>
              <a:t> </a:t>
            </a:r>
            <a:r>
              <a:rPr lang="ru-RU" sz="2400" b="0" dirty="0" err="1"/>
              <a:t>уночі</a:t>
            </a:r>
            <a:r>
              <a:rPr lang="ru-RU" sz="2400" b="0" dirty="0"/>
              <a:t>, то </a:t>
            </a:r>
            <a:r>
              <a:rPr lang="ru-RU" sz="2400" b="0" dirty="0" err="1"/>
              <a:t>доцільно</a:t>
            </a:r>
            <a:r>
              <a:rPr lang="ru-RU" sz="2400" b="0" dirty="0"/>
              <a:t> </a:t>
            </a:r>
            <a:r>
              <a:rPr lang="ru-RU" sz="2400" b="0" dirty="0" err="1"/>
              <a:t>застосовувати</a:t>
            </a:r>
            <a:r>
              <a:rPr lang="ru-RU" sz="2400" b="0" dirty="0"/>
              <a:t> препарат </a:t>
            </a:r>
            <a:r>
              <a:rPr lang="ru-RU" sz="2400" b="0" dirty="0" err="1"/>
              <a:t>увечері</a:t>
            </a:r>
            <a:r>
              <a:rPr lang="ru-RU" sz="2400" b="0" dirty="0"/>
              <a:t>.</a:t>
            </a:r>
          </a:p>
          <a:p>
            <a:pPr algn="just">
              <a:buFont typeface="Arial" charset="0"/>
              <a:buNone/>
            </a:pPr>
            <a:r>
              <a:rPr lang="ru-RU" sz="2400" b="0" dirty="0"/>
              <a:t>При </a:t>
            </a:r>
            <a:r>
              <a:rPr lang="ru-RU" sz="2400" b="0" dirty="0" err="1"/>
              <a:t>найбільшій</a:t>
            </a:r>
            <a:r>
              <a:rPr lang="ru-RU" sz="2400" b="0" dirty="0"/>
              <a:t> </a:t>
            </a:r>
            <a:r>
              <a:rPr lang="ru-RU" sz="2400" b="0" dirty="0" err="1"/>
              <a:t>інтенсивності</a:t>
            </a:r>
            <a:r>
              <a:rPr lang="ru-RU" sz="2400" b="0" dirty="0"/>
              <a:t> болю в </a:t>
            </a:r>
            <a:r>
              <a:rPr lang="ru-RU" sz="2400" b="0" dirty="0" err="1"/>
              <a:t>суглобах</a:t>
            </a:r>
            <a:r>
              <a:rPr lang="ru-RU" sz="2400" b="0" dirty="0"/>
              <a:t> </a:t>
            </a:r>
            <a:r>
              <a:rPr lang="ru-RU" sz="2400" b="0" dirty="0" err="1"/>
              <a:t>увечері</a:t>
            </a:r>
            <a:r>
              <a:rPr lang="ru-RU" sz="2400" b="0" dirty="0"/>
              <a:t> </a:t>
            </a:r>
            <a:r>
              <a:rPr lang="ru-RU" sz="2400" b="0" dirty="0" err="1"/>
              <a:t>слід</a:t>
            </a:r>
            <a:r>
              <a:rPr lang="ru-RU" sz="2400" b="0" dirty="0"/>
              <a:t> </a:t>
            </a:r>
            <a:r>
              <a:rPr lang="ru-RU" sz="2400" b="0" dirty="0" err="1"/>
              <a:t>приймати</a:t>
            </a:r>
            <a:r>
              <a:rPr lang="ru-RU" sz="2400" b="0" dirty="0"/>
              <a:t> </a:t>
            </a:r>
            <a:r>
              <a:rPr lang="ru-RU" sz="2400" b="0" dirty="0" err="1"/>
              <a:t>індометацин</a:t>
            </a:r>
            <a:r>
              <a:rPr lang="ru-RU" sz="2400" b="0" dirty="0"/>
              <a:t> </a:t>
            </a:r>
            <a:r>
              <a:rPr lang="ru-RU" sz="2400" b="0" dirty="0" err="1"/>
              <a:t>вранці</a:t>
            </a:r>
            <a:r>
              <a:rPr lang="ru-RU" sz="2400" b="0" dirty="0"/>
              <a:t> і вдень.</a:t>
            </a:r>
            <a:endParaRPr lang="ru-RU" sz="2400" b="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808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2400" b="1" dirty="0"/>
              <a:t>Приклад: НПЗЗ </a:t>
            </a:r>
            <a:r>
              <a:rPr lang="ru-RU" sz="2400" b="1" dirty="0" err="1"/>
              <a:t>більш</a:t>
            </a:r>
            <a:r>
              <a:rPr lang="ru-RU" sz="2400" b="1" dirty="0"/>
              <a:t> </a:t>
            </a:r>
            <a:r>
              <a:rPr lang="ru-RU" sz="2400" b="1" dirty="0" err="1"/>
              <a:t>ефективні</a:t>
            </a:r>
            <a:r>
              <a:rPr lang="ru-RU" sz="2400" b="1" dirty="0"/>
              <a:t> в </a:t>
            </a:r>
            <a:r>
              <a:rPr lang="ru-RU" sz="2400" b="1" dirty="0" err="1"/>
              <a:t>другій</a:t>
            </a:r>
            <a:r>
              <a:rPr lang="ru-RU" sz="2400" b="1" dirty="0"/>
              <a:t> </a:t>
            </a:r>
            <a:r>
              <a:rPr lang="ru-RU" sz="2400" b="1" dirty="0" err="1"/>
              <a:t>половині</a:t>
            </a:r>
            <a:r>
              <a:rPr lang="ru-RU" sz="2400" b="1" dirty="0"/>
              <a:t> дня та </a:t>
            </a:r>
            <a:r>
              <a:rPr lang="ru-RU" sz="2400" b="1" dirty="0" err="1"/>
              <a:t>ввечері</a:t>
            </a:r>
            <a:r>
              <a:rPr lang="ru-RU" sz="2400" b="1" dirty="0"/>
              <a:t>.</a:t>
            </a:r>
          </a:p>
          <a:p>
            <a:pPr eaLnBrk="1" hangingPunct="1">
              <a:buNone/>
            </a:pPr>
            <a:r>
              <a:rPr lang="ru-RU" sz="2400" b="1" dirty="0"/>
              <a:t>У </a:t>
            </a:r>
            <a:r>
              <a:rPr lang="ru-RU" sz="2400" b="1" dirty="0" err="1"/>
              <a:t>хворих</a:t>
            </a:r>
            <a:r>
              <a:rPr lang="ru-RU" sz="2400" b="1" dirty="0"/>
              <a:t> на </a:t>
            </a:r>
            <a:r>
              <a:rPr lang="ru-RU" sz="2400" b="1" dirty="0" err="1"/>
              <a:t>ревматоїдний</a:t>
            </a:r>
            <a:r>
              <a:rPr lang="ru-RU" sz="2400" b="1" dirty="0"/>
              <a:t> артрит НПЗЗ </a:t>
            </a:r>
            <a:r>
              <a:rPr lang="ru-RU" sz="2400" b="1" dirty="0" err="1"/>
              <a:t>швидше</a:t>
            </a:r>
            <a:r>
              <a:rPr lang="ru-RU" sz="2400" b="1" dirty="0"/>
              <a:t> </a:t>
            </a:r>
            <a:r>
              <a:rPr lang="ru-RU" sz="2400" b="1" dirty="0" err="1"/>
              <a:t>знімають</a:t>
            </a:r>
            <a:r>
              <a:rPr lang="ru-RU" sz="2400" b="1" dirty="0"/>
              <a:t> </a:t>
            </a:r>
            <a:r>
              <a:rPr lang="ru-RU" sz="2400" b="1" dirty="0" err="1"/>
              <a:t>біль</a:t>
            </a:r>
            <a:r>
              <a:rPr lang="ru-RU" sz="2400" b="1" dirty="0"/>
              <a:t> і </a:t>
            </a:r>
            <a:r>
              <a:rPr lang="ru-RU" sz="2400" b="1" dirty="0" err="1"/>
              <a:t>нормалізують</a:t>
            </a:r>
            <a:r>
              <a:rPr lang="ru-RU" sz="2400" b="1" dirty="0"/>
              <a:t> температуру </a:t>
            </a:r>
            <a:r>
              <a:rPr lang="ru-RU" sz="2400" b="1" dirty="0" err="1"/>
              <a:t>тіла</a:t>
            </a:r>
            <a:r>
              <a:rPr lang="ru-RU" sz="2400" b="1" dirty="0"/>
              <a:t>, 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приймати</a:t>
            </a:r>
            <a:r>
              <a:rPr lang="ru-RU" sz="2400" b="1" dirty="0"/>
              <a:t>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обіду</a:t>
            </a:r>
            <a:r>
              <a:rPr lang="ru-RU" sz="2400" b="1" dirty="0"/>
              <a:t>.</a:t>
            </a:r>
          </a:p>
          <a:p>
            <a:pPr eaLnBrk="1" hangingPunct="1">
              <a:buNone/>
            </a:pPr>
            <a:r>
              <a:rPr lang="ru-RU" sz="2400" b="1" dirty="0"/>
              <a:t>Але 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акрофаза</a:t>
            </a:r>
            <a:r>
              <a:rPr lang="ru-RU" sz="2400" b="1" dirty="0"/>
              <a:t> </a:t>
            </a:r>
            <a:r>
              <a:rPr lang="ru-RU" sz="2400" b="1" dirty="0" err="1"/>
              <a:t>температури</a:t>
            </a:r>
            <a:r>
              <a:rPr lang="ru-RU" sz="2400" b="1" dirty="0"/>
              <a:t> </a:t>
            </a:r>
            <a:r>
              <a:rPr lang="ru-RU" sz="2400" b="1" dirty="0" err="1"/>
              <a:t>тіла</a:t>
            </a:r>
            <a:r>
              <a:rPr lang="ru-RU" sz="2400" b="1" dirty="0"/>
              <a:t> </a:t>
            </a:r>
            <a:r>
              <a:rPr lang="ru-RU" sz="2400" b="1" dirty="0" err="1"/>
              <a:t>відзначається</a:t>
            </a:r>
            <a:r>
              <a:rPr lang="ru-RU" sz="2400" b="1" dirty="0"/>
              <a:t> </a:t>
            </a:r>
            <a:r>
              <a:rPr lang="ru-RU" sz="2400" b="1" dirty="0" err="1"/>
              <a:t>після</a:t>
            </a:r>
            <a:r>
              <a:rPr lang="ru-RU" sz="2400" b="1" dirty="0"/>
              <a:t> полудня і до </a:t>
            </a:r>
            <a:r>
              <a:rPr lang="ru-RU" sz="2400" b="1" dirty="0" err="1"/>
              <a:t>шостої</a:t>
            </a:r>
            <a:r>
              <a:rPr lang="ru-RU" sz="2400" b="1" dirty="0"/>
              <a:t> </a:t>
            </a:r>
            <a:r>
              <a:rPr lang="ru-RU" sz="2400" b="1" dirty="0" err="1"/>
              <a:t>години</a:t>
            </a:r>
            <a:r>
              <a:rPr lang="ru-RU" sz="2400" b="1" dirty="0"/>
              <a:t> </a:t>
            </a:r>
            <a:r>
              <a:rPr lang="ru-RU" sz="2400" b="1" dirty="0" err="1"/>
              <a:t>вечора</a:t>
            </a:r>
            <a:r>
              <a:rPr lang="ru-RU" sz="2400" b="1" dirty="0"/>
              <a:t>, а </a:t>
            </a:r>
            <a:r>
              <a:rPr lang="ru-RU" sz="2400" b="1" dirty="0" err="1"/>
              <a:t>біль</a:t>
            </a:r>
            <a:r>
              <a:rPr lang="ru-RU" sz="2400" b="1" dirty="0"/>
              <a:t> </a:t>
            </a:r>
            <a:r>
              <a:rPr lang="ru-RU" sz="2400" b="1" dirty="0" err="1"/>
              <a:t>сильніший</a:t>
            </a:r>
            <a:r>
              <a:rPr lang="ru-RU" sz="2400" b="1" dirty="0"/>
              <a:t> </a:t>
            </a:r>
            <a:r>
              <a:rPr lang="ru-RU" sz="2400" b="1" dirty="0" err="1"/>
              <a:t>увечері</a:t>
            </a:r>
            <a:r>
              <a:rPr lang="ru-RU" sz="2400" b="1" dirty="0"/>
              <a:t>, то </a:t>
            </a:r>
            <a:r>
              <a:rPr lang="ru-RU" sz="2400" b="1" dirty="0" err="1"/>
              <a:t>ліки</a:t>
            </a:r>
            <a:r>
              <a:rPr lang="ru-RU" sz="2400" b="1" dirty="0"/>
              <a:t> </a:t>
            </a:r>
            <a:r>
              <a:rPr lang="ru-RU" sz="2400" b="1" dirty="0" err="1"/>
              <a:t>рекомендують</a:t>
            </a:r>
            <a:r>
              <a:rPr lang="ru-RU" sz="2400" b="1" dirty="0"/>
              <a:t> </a:t>
            </a:r>
            <a:r>
              <a:rPr lang="ru-RU" sz="2400" b="1" dirty="0" err="1"/>
              <a:t>приймати</a:t>
            </a:r>
            <a:r>
              <a:rPr lang="ru-RU" sz="2400" b="1" dirty="0"/>
              <a:t> </a:t>
            </a:r>
            <a:r>
              <a:rPr lang="ru-RU" sz="2400" b="1" dirty="0" err="1"/>
              <a:t>опівдні</a:t>
            </a:r>
            <a:r>
              <a:rPr lang="ru-RU" sz="2400" b="1" dirty="0"/>
              <a:t>.</a:t>
            </a:r>
          </a:p>
          <a:p>
            <a:pPr eaLnBrk="1" hangingPunct="1">
              <a:buNone/>
            </a:pPr>
            <a:r>
              <a:rPr lang="ru-RU" sz="2400" b="1" dirty="0"/>
              <a:t>А </a:t>
            </a:r>
            <a:r>
              <a:rPr lang="ru-RU" sz="2400" b="1" dirty="0" err="1"/>
              <a:t>тим</a:t>
            </a:r>
            <a:r>
              <a:rPr lang="ru-RU" sz="2400" b="1" dirty="0"/>
              <a:t>, у кого </a:t>
            </a:r>
            <a:r>
              <a:rPr lang="ru-RU" sz="2400" b="1" dirty="0" err="1"/>
              <a:t>біль</a:t>
            </a:r>
            <a:r>
              <a:rPr lang="ru-RU" sz="2400" b="1" dirty="0"/>
              <a:t> </a:t>
            </a:r>
            <a:r>
              <a:rPr lang="ru-RU" sz="2400" b="1" dirty="0" err="1"/>
              <a:t>виникає</a:t>
            </a:r>
            <a:r>
              <a:rPr lang="ru-RU" sz="2400" b="1" dirty="0"/>
              <a:t> </a:t>
            </a:r>
            <a:r>
              <a:rPr lang="ru-RU" sz="2400" b="1" dirty="0" err="1"/>
              <a:t>вночі</a:t>
            </a:r>
            <a:r>
              <a:rPr lang="ru-RU" sz="2400" b="1" dirty="0"/>
              <a:t>, </a:t>
            </a:r>
            <a:r>
              <a:rPr lang="ru-RU" sz="2400" b="1" dirty="0" err="1"/>
              <a:t>прийом</a:t>
            </a:r>
            <a:r>
              <a:rPr lang="ru-RU" sz="2400" b="1" dirty="0"/>
              <a:t> </a:t>
            </a:r>
            <a:r>
              <a:rPr lang="ru-RU" sz="2400" b="1" dirty="0" err="1"/>
              <a:t>ліків</a:t>
            </a:r>
            <a:r>
              <a:rPr lang="ru-RU" sz="2400" b="1" dirty="0"/>
              <a:t> </a:t>
            </a:r>
            <a:r>
              <a:rPr lang="ru-RU" sz="2400" b="1" dirty="0" err="1"/>
              <a:t>призначають</a:t>
            </a:r>
            <a:r>
              <a:rPr lang="ru-RU" sz="2400" b="1" dirty="0"/>
              <a:t> о 19 </a:t>
            </a:r>
            <a:r>
              <a:rPr lang="ru-RU" sz="2400" b="1" dirty="0" err="1"/>
              <a:t>годині</a:t>
            </a:r>
            <a:r>
              <a:rPr lang="ru-RU" sz="2400" b="1" dirty="0"/>
              <a:t>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Основ </a:t>
            </a:r>
            <a:r>
              <a:rPr lang="ru-RU" sz="4000" b="1" dirty="0" err="1" smtClean="0"/>
              <a:t>хронофармакологі</a:t>
            </a:r>
            <a:r>
              <a:rPr lang="ru-RU" sz="4000" b="1" dirty="0" err="1"/>
              <a:t>ї</a:t>
            </a: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endParaRPr lang="ru-RU" sz="4000" b="1" dirty="0" smtClean="0">
              <a:latin typeface="Arial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/>
            <a:r>
              <a:rPr lang="ru-RU" b="1" dirty="0" err="1"/>
              <a:t>Спочатку</a:t>
            </a:r>
            <a:r>
              <a:rPr lang="ru-RU" b="1" dirty="0"/>
              <a:t> </a:t>
            </a:r>
            <a:r>
              <a:rPr lang="ru-RU" b="1" dirty="0" err="1"/>
              <a:t>сформувалися</a:t>
            </a:r>
            <a:r>
              <a:rPr lang="ru-RU" b="1" dirty="0"/>
              <a:t> </a:t>
            </a:r>
            <a:r>
              <a:rPr lang="ru-RU" b="1" dirty="0" err="1"/>
              <a:t>клітинні</a:t>
            </a:r>
            <a:r>
              <a:rPr lang="ru-RU" b="1" dirty="0"/>
              <a:t> </a:t>
            </a:r>
            <a:r>
              <a:rPr lang="ru-RU" b="1" dirty="0" err="1"/>
              <a:t>метаболічні</a:t>
            </a:r>
            <a:r>
              <a:rPr lang="ru-RU" b="1" dirty="0"/>
              <a:t> </a:t>
            </a:r>
            <a:r>
              <a:rPr lang="ru-RU" b="1" dirty="0" err="1"/>
              <a:t>біоритми</a:t>
            </a:r>
            <a:r>
              <a:rPr lang="ru-RU" b="1" dirty="0"/>
              <a:t>, "</a:t>
            </a:r>
            <a:r>
              <a:rPr lang="ru-RU" b="1" dirty="0" err="1"/>
              <a:t>базові</a:t>
            </a:r>
            <a:r>
              <a:rPr lang="ru-RU" b="1" dirty="0"/>
              <a:t>" за </a:t>
            </a:r>
            <a:r>
              <a:rPr lang="ru-RU" b="1" dirty="0" err="1"/>
              <a:t>своєю</a:t>
            </a:r>
            <a:r>
              <a:rPr lang="ru-RU" b="1" dirty="0"/>
              <a:t> </a:t>
            </a:r>
            <a:r>
              <a:rPr lang="ru-RU" b="1" dirty="0" err="1"/>
              <a:t>сутністю</a:t>
            </a:r>
            <a:r>
              <a:rPr lang="ru-RU" b="1" dirty="0"/>
              <a:t>.</a:t>
            </a:r>
          </a:p>
          <a:p>
            <a:pPr eaLnBrk="1" hangingPunct="1"/>
            <a:r>
              <a:rPr lang="ru-RU" b="1" dirty="0" err="1"/>
              <a:t>Надалі</a:t>
            </a:r>
            <a:r>
              <a:rPr lang="ru-RU" b="1" dirty="0"/>
              <a:t>,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еволюції</a:t>
            </a:r>
            <a:r>
              <a:rPr lang="ru-RU" b="1" dirty="0"/>
              <a:t> </a:t>
            </a:r>
            <a:r>
              <a:rPr lang="ru-RU" b="1" dirty="0" err="1"/>
              <a:t>сформувалися</a:t>
            </a:r>
            <a:r>
              <a:rPr lang="ru-RU" b="1" dirty="0"/>
              <a:t> “надстроечные” </a:t>
            </a:r>
            <a:r>
              <a:rPr lang="ru-RU" b="1" dirty="0" err="1"/>
              <a:t>біоритми</a:t>
            </a:r>
            <a:r>
              <a:rPr lang="ru-RU" b="1" dirty="0"/>
              <a:t>, </a:t>
            </a:r>
            <a:r>
              <a:rPr lang="ru-RU" b="1" dirty="0" err="1"/>
              <a:t>пов'язані</a:t>
            </a:r>
            <a:r>
              <a:rPr lang="ru-RU" b="1" dirty="0"/>
              <a:t> з </a:t>
            </a:r>
            <a:r>
              <a:rPr lang="ru-RU" b="1" dirty="0" err="1"/>
              <a:t>поетапним</a:t>
            </a:r>
            <a:r>
              <a:rPr lang="ru-RU" b="1" dirty="0"/>
              <a:t> </a:t>
            </a:r>
            <a:r>
              <a:rPr lang="ru-RU" b="1" dirty="0" err="1"/>
              <a:t>включенням</a:t>
            </a:r>
            <a:r>
              <a:rPr lang="ru-RU" b="1" dirty="0"/>
              <a:t> </a:t>
            </a:r>
            <a:r>
              <a:rPr lang="ru-RU" b="1" dirty="0" err="1"/>
              <a:t>регуляторних</a:t>
            </a:r>
            <a:r>
              <a:rPr lang="ru-RU" b="1" dirty="0"/>
              <a:t> систем: </a:t>
            </a:r>
            <a:r>
              <a:rPr lang="ru-RU" b="1" dirty="0" err="1"/>
              <a:t>імунної</a:t>
            </a:r>
            <a:r>
              <a:rPr lang="ru-RU" b="1" dirty="0"/>
              <a:t>, </a:t>
            </a:r>
            <a:r>
              <a:rPr lang="ru-RU" b="1" dirty="0" err="1"/>
              <a:t>ендокринної</a:t>
            </a:r>
            <a:r>
              <a:rPr lang="ru-RU" b="1" dirty="0"/>
              <a:t>, </a:t>
            </a:r>
            <a:r>
              <a:rPr lang="ru-RU" b="1" dirty="0" err="1"/>
              <a:t>нервової</a:t>
            </a:r>
            <a:r>
              <a:rPr lang="ru-RU" b="1" dirty="0"/>
              <a:t>. </a:t>
            </a:r>
            <a:r>
              <a:rPr lang="ru-RU" b="1" dirty="0" err="1"/>
              <a:t>Внаслідок</a:t>
            </a:r>
            <a:r>
              <a:rPr lang="ru-RU" b="1" dirty="0"/>
              <a:t> природного </a:t>
            </a:r>
            <a:r>
              <a:rPr lang="ru-RU" b="1" dirty="0" err="1"/>
              <a:t>відбору</a:t>
            </a:r>
            <a:r>
              <a:rPr lang="ru-RU" b="1" dirty="0"/>
              <a:t> </a:t>
            </a:r>
            <a:r>
              <a:rPr lang="ru-RU" b="1" dirty="0" err="1"/>
              <a:t>ендогенні</a:t>
            </a:r>
            <a:r>
              <a:rPr lang="ru-RU" b="1" dirty="0"/>
              <a:t> </a:t>
            </a:r>
            <a:r>
              <a:rPr lang="ru-RU" b="1" dirty="0" err="1"/>
              <a:t>біоритми</a:t>
            </a:r>
            <a:r>
              <a:rPr lang="ru-RU" b="1" dirty="0"/>
              <a:t> </a:t>
            </a:r>
            <a:r>
              <a:rPr lang="ru-RU" b="1" dirty="0" err="1"/>
              <a:t>закріпилися</a:t>
            </a:r>
            <a:r>
              <a:rPr lang="ru-RU" b="1" dirty="0"/>
              <a:t> в </a:t>
            </a:r>
            <a:r>
              <a:rPr lang="ru-RU" b="1" dirty="0" err="1"/>
              <a:t>гені</a:t>
            </a:r>
            <a:r>
              <a:rPr lang="ru-RU" b="1" dirty="0"/>
              <a:t>.</a:t>
            </a: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3" name="Содержимое 4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177213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r:id="rId3" imgW="8175445" imgH="4310246" progId="Excel.Sheet.8">
                  <p:embed/>
                </p:oleObj>
              </mc:Choice>
              <mc:Fallback>
                <p:oleObj r:id="rId3" imgW="8175445" imgH="4310246" progId="Excel.Shee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177213" cy="430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Хронофармакокінентика</a:t>
            </a:r>
            <a:r>
              <a:rPr lang="ru-RU" b="1" dirty="0" smtClean="0"/>
              <a:t> </a:t>
            </a:r>
            <a:r>
              <a:rPr lang="ru-RU" b="1" dirty="0" err="1" smtClean="0"/>
              <a:t>деяки</a:t>
            </a:r>
            <a:r>
              <a:rPr lang="ru-RU" b="1" dirty="0" err="1" smtClean="0"/>
              <a:t>х</a:t>
            </a:r>
            <a:r>
              <a:rPr lang="ru-RU" b="1" dirty="0" smtClean="0"/>
              <a:t> </a:t>
            </a:r>
            <a:r>
              <a:rPr lang="ru-RU" b="1" dirty="0" err="1" smtClean="0"/>
              <a:t>лікарських</a:t>
            </a:r>
            <a:r>
              <a:rPr lang="ru-RU" b="1" dirty="0" smtClean="0"/>
              <a:t> </a:t>
            </a:r>
            <a:r>
              <a:rPr lang="ru-RU" b="1" dirty="0" err="1" smtClean="0"/>
              <a:t>засобів</a:t>
            </a:r>
            <a:endParaRPr lang="ru-RU" b="1" dirty="0"/>
          </a:p>
        </p:txBody>
      </p:sp>
      <p:sp>
        <p:nvSpPr>
          <p:cNvPr id="74755" name="TextBox 5"/>
          <p:cNvSpPr txBox="1">
            <a:spLocks noChangeArrowheads="1"/>
          </p:cNvSpPr>
          <p:nvPr/>
        </p:nvSpPr>
        <p:spPr bwMode="auto">
          <a:xfrm>
            <a:off x="827088" y="5805488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При </a:t>
            </a:r>
            <a:r>
              <a:rPr lang="ru-RU" sz="2000" dirty="0" err="1">
                <a:latin typeface="Calibri" pitchFamily="34" charset="0"/>
              </a:rPr>
              <a:t>прийомі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саліцилатів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внутрішньо</a:t>
            </a:r>
            <a:r>
              <a:rPr lang="ru-RU" sz="2000" dirty="0">
                <a:latin typeface="Calibri" pitchFamily="34" charset="0"/>
              </a:rPr>
              <a:t> о 07 </a:t>
            </a:r>
            <a:r>
              <a:rPr lang="ru-RU" sz="2000" dirty="0" err="1">
                <a:latin typeface="Calibri" pitchFamily="34" charset="0"/>
              </a:rPr>
              <a:t>годині</a:t>
            </a:r>
            <a:r>
              <a:rPr lang="ru-RU" sz="2000" dirty="0">
                <a:latin typeface="Calibri" pitchFamily="34" charset="0"/>
              </a:rPr>
              <a:t> вони </a:t>
            </a:r>
            <a:r>
              <a:rPr lang="ru-RU" sz="2000" dirty="0" err="1">
                <a:latin typeface="Calibri" pitchFamily="34" charset="0"/>
              </a:rPr>
              <a:t>повністю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виводяться</a:t>
            </a:r>
            <a:r>
              <a:rPr lang="ru-RU" sz="2000" dirty="0">
                <a:latin typeface="Calibri" pitchFamily="34" charset="0"/>
              </a:rPr>
              <a:t> через 17 годин;</a:t>
            </a:r>
          </a:p>
          <a:p>
            <a:r>
              <a:rPr lang="ru-RU" sz="2000" dirty="0">
                <a:latin typeface="Calibri" pitchFamily="34" charset="0"/>
              </a:rPr>
              <a:t>При </a:t>
            </a:r>
            <a:r>
              <a:rPr lang="ru-RU" sz="2000" dirty="0" err="1">
                <a:latin typeface="Calibri" pitchFamily="34" charset="0"/>
              </a:rPr>
              <a:t>прийомі</a:t>
            </a:r>
            <a:r>
              <a:rPr lang="ru-RU" sz="2000" dirty="0">
                <a:latin typeface="Calibri" pitchFamily="34" charset="0"/>
              </a:rPr>
              <a:t> о 19 </a:t>
            </a:r>
            <a:r>
              <a:rPr lang="ru-RU" sz="2000" dirty="0" err="1">
                <a:latin typeface="Calibri" pitchFamily="34" charset="0"/>
              </a:rPr>
              <a:t>годині</a:t>
            </a:r>
            <a:r>
              <a:rPr lang="ru-RU" sz="2000" dirty="0">
                <a:latin typeface="Calibri" pitchFamily="34" charset="0"/>
              </a:rPr>
              <a:t> вони </a:t>
            </a:r>
            <a:r>
              <a:rPr lang="ru-RU" sz="2000" dirty="0" err="1">
                <a:latin typeface="Calibri" pitchFamily="34" charset="0"/>
              </a:rPr>
              <a:t>виводяться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лише</a:t>
            </a:r>
            <a:r>
              <a:rPr lang="ru-RU" sz="2000" dirty="0">
                <a:latin typeface="Calibri" pitchFamily="34" charset="0"/>
              </a:rPr>
              <a:t> через 22 </a:t>
            </a:r>
            <a:r>
              <a:rPr lang="ru-RU" sz="2000" dirty="0" err="1">
                <a:latin typeface="Calibri" pitchFamily="34" charset="0"/>
              </a:rPr>
              <a:t>години</a:t>
            </a:r>
            <a:r>
              <a:rPr lang="ru-RU" sz="2000" dirty="0">
                <a:latin typeface="Calibri" pitchFamily="34" charset="0"/>
              </a:rPr>
              <a:t>.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993775"/>
          </a:xfrm>
        </p:spPr>
        <p:txBody>
          <a:bodyPr/>
          <a:lstStyle/>
          <a:p>
            <a:pPr eaLnBrk="1" hangingPunct="1"/>
            <a:r>
              <a:rPr lang="ru-RU" sz="2800" b="1" dirty="0" err="1" smtClean="0"/>
              <a:t>Хронозалежність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реакції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організму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людини</a:t>
            </a:r>
            <a:r>
              <a:rPr lang="ru-RU" sz="2800" b="1" dirty="0" smtClean="0"/>
              <a:t> </a:t>
            </a:r>
            <a:r>
              <a:rPr lang="ru-RU" sz="2800" b="1" dirty="0" smtClean="0"/>
              <a:t>на </a:t>
            </a:r>
            <a:r>
              <a:rPr lang="ru-RU" sz="2800" b="1" dirty="0" err="1" smtClean="0"/>
              <a:t>гістамін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антигістамінні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засоби</a:t>
            </a:r>
            <a:endParaRPr lang="ru-RU" sz="2800" b="1" dirty="0" smtClean="0"/>
          </a:p>
        </p:txBody>
      </p:sp>
      <p:graphicFrame>
        <p:nvGraphicFramePr>
          <p:cNvPr id="75778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8950" y="1362075"/>
          <a:ext cx="8393113" cy="452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r:id="rId3" imgW="8394920" imgH="4523624" progId="Excel.Sheet.8">
                  <p:embed/>
                </p:oleObj>
              </mc:Choice>
              <mc:Fallback>
                <p:oleObj r:id="rId3" imgW="8394920" imgH="4523624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362075"/>
                        <a:ext cx="8393113" cy="452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Box 4"/>
          <p:cNvSpPr txBox="1">
            <a:spLocks noChangeArrowheads="1"/>
          </p:cNvSpPr>
          <p:nvPr/>
        </p:nvSpPr>
        <p:spPr bwMode="auto">
          <a:xfrm>
            <a:off x="755650" y="5876925"/>
            <a:ext cx="799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 dirty="0">
                <a:latin typeface="Calibri" pitchFamily="34" charset="0"/>
              </a:rPr>
              <a:t>При </a:t>
            </a:r>
            <a:r>
              <a:rPr lang="ru-RU" b="0" dirty="0" err="1">
                <a:latin typeface="Calibri" pitchFamily="34" charset="0"/>
              </a:rPr>
              <a:t>введенні</a:t>
            </a:r>
            <a:r>
              <a:rPr lang="ru-RU" b="0" dirty="0">
                <a:latin typeface="Calibri" pitchFamily="34" charset="0"/>
              </a:rPr>
              <a:t> </a:t>
            </a:r>
            <a:r>
              <a:rPr lang="ru-RU" b="0" dirty="0" err="1">
                <a:latin typeface="Calibri" pitchFamily="34" charset="0"/>
              </a:rPr>
              <a:t>антигістамінних</a:t>
            </a:r>
            <a:r>
              <a:rPr lang="ru-RU" b="0" dirty="0">
                <a:latin typeface="Calibri" pitchFamily="34" charset="0"/>
              </a:rPr>
              <a:t> о 07 </a:t>
            </a:r>
            <a:r>
              <a:rPr lang="ru-RU" b="0" dirty="0" err="1">
                <a:latin typeface="Calibri" pitchFamily="34" charset="0"/>
              </a:rPr>
              <a:t>годині</a:t>
            </a:r>
            <a:r>
              <a:rPr lang="ru-RU" b="0" dirty="0">
                <a:latin typeface="Calibri" pitchFamily="34" charset="0"/>
              </a:rPr>
              <a:t> </a:t>
            </a:r>
            <a:r>
              <a:rPr lang="ru-RU" b="0" dirty="0" err="1">
                <a:latin typeface="Calibri" pitchFamily="34" charset="0"/>
              </a:rPr>
              <a:t>ефект</a:t>
            </a:r>
            <a:r>
              <a:rPr lang="ru-RU" b="0" dirty="0">
                <a:latin typeface="Calibri" pitchFamily="34" charset="0"/>
              </a:rPr>
              <a:t> </a:t>
            </a:r>
            <a:r>
              <a:rPr lang="ru-RU" b="0" dirty="0" err="1">
                <a:latin typeface="Calibri" pitchFamily="34" charset="0"/>
              </a:rPr>
              <a:t>зберігається</a:t>
            </a:r>
            <a:r>
              <a:rPr lang="ru-RU" b="0" dirty="0">
                <a:latin typeface="Calibri" pitchFamily="34" charset="0"/>
              </a:rPr>
              <a:t> 14-16 годин;</a:t>
            </a:r>
          </a:p>
          <a:p>
            <a:r>
              <a:rPr lang="ru-RU" b="0" dirty="0">
                <a:latin typeface="Calibri" pitchFamily="34" charset="0"/>
              </a:rPr>
              <a:t>При </a:t>
            </a:r>
            <a:r>
              <a:rPr lang="ru-RU" b="0" dirty="0" err="1">
                <a:latin typeface="Calibri" pitchFamily="34" charset="0"/>
              </a:rPr>
              <a:t>введенні</a:t>
            </a:r>
            <a:r>
              <a:rPr lang="ru-RU" b="0" dirty="0">
                <a:latin typeface="Calibri" pitchFamily="34" charset="0"/>
              </a:rPr>
              <a:t> о 19 </a:t>
            </a:r>
            <a:r>
              <a:rPr lang="ru-RU" b="0" dirty="0" err="1">
                <a:latin typeface="Calibri" pitchFamily="34" charset="0"/>
              </a:rPr>
              <a:t>годині</a:t>
            </a:r>
            <a:r>
              <a:rPr lang="ru-RU" b="0" dirty="0">
                <a:latin typeface="Calibri" pitchFamily="34" charset="0"/>
              </a:rPr>
              <a:t> </a:t>
            </a:r>
            <a:r>
              <a:rPr lang="ru-RU" b="0" dirty="0" err="1">
                <a:latin typeface="Calibri" pitchFamily="34" charset="0"/>
              </a:rPr>
              <a:t>ефект</a:t>
            </a:r>
            <a:r>
              <a:rPr lang="ru-RU" b="0" dirty="0">
                <a:latin typeface="Calibri" pitchFamily="34" charset="0"/>
              </a:rPr>
              <a:t> </a:t>
            </a:r>
            <a:r>
              <a:rPr lang="ru-RU" b="0" dirty="0" err="1">
                <a:latin typeface="Calibri" pitchFamily="34" charset="0"/>
              </a:rPr>
              <a:t>зберігається</a:t>
            </a:r>
            <a:r>
              <a:rPr lang="ru-RU" b="0" dirty="0">
                <a:latin typeface="Calibri" pitchFamily="34" charset="0"/>
              </a:rPr>
              <a:t> 6-7 годин.</a:t>
            </a:r>
            <a:endParaRPr lang="ru-RU" b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/>
              <a:t>Нітрогліцерин</a:t>
            </a:r>
            <a:r>
              <a:rPr lang="ru-RU" b="1" dirty="0"/>
              <a:t> </a:t>
            </a:r>
            <a:r>
              <a:rPr lang="ru-RU" b="1" dirty="0" err="1"/>
              <a:t>ефективніший</a:t>
            </a:r>
            <a:r>
              <a:rPr lang="ru-RU" b="1" dirty="0"/>
              <a:t> </a:t>
            </a:r>
            <a:r>
              <a:rPr lang="ru-RU" b="1" dirty="0" err="1"/>
              <a:t>вранці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    (</a:t>
            </a:r>
            <a:r>
              <a:rPr lang="ru-RU" b="1" dirty="0" err="1"/>
              <a:t>Леммер</a:t>
            </a:r>
            <a:r>
              <a:rPr lang="ru-RU" b="1" dirty="0"/>
              <a:t>, 1985); </a:t>
            </a:r>
            <a:r>
              <a:rPr lang="ru-RU" b="1" dirty="0" err="1"/>
              <a:t>Ігор</a:t>
            </a:r>
            <a:r>
              <a:rPr lang="ru-RU" b="1" dirty="0"/>
              <a:t> </a:t>
            </a:r>
            <a:r>
              <a:rPr lang="ru-RU" b="1" dirty="0" err="1"/>
              <a:t>Євгенович</a:t>
            </a:r>
            <a:r>
              <a:rPr lang="ru-RU" b="1" dirty="0"/>
              <a:t> </a:t>
            </a:r>
            <a:r>
              <a:rPr lang="ru-RU" b="1" dirty="0" err="1"/>
              <a:t>Оранський</a:t>
            </a:r>
            <a:r>
              <a:rPr lang="ru-RU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/>
              <a:t>Вища</a:t>
            </a:r>
            <a:r>
              <a:rPr lang="ru-RU" b="1" dirty="0"/>
              <a:t> </a:t>
            </a:r>
            <a:r>
              <a:rPr lang="ru-RU" b="1" dirty="0" err="1"/>
              <a:t>чутливість</a:t>
            </a:r>
            <a:r>
              <a:rPr lang="ru-RU" b="1" dirty="0"/>
              <a:t> до </a:t>
            </a:r>
            <a:r>
              <a:rPr lang="ru-RU" b="1" dirty="0" err="1"/>
              <a:t>серцевих</a:t>
            </a:r>
            <a:r>
              <a:rPr lang="ru-RU" b="1" dirty="0"/>
              <a:t> </a:t>
            </a:r>
            <a:r>
              <a:rPr lang="ru-RU" b="1" dirty="0" err="1"/>
              <a:t>глікозидів</a:t>
            </a:r>
            <a:r>
              <a:rPr lang="ru-RU" b="1" dirty="0"/>
              <a:t> (</a:t>
            </a:r>
            <a:r>
              <a:rPr lang="ru-RU" b="1" dirty="0" err="1"/>
              <a:t>строфантин-Ашоф</a:t>
            </a:r>
            <a:r>
              <a:rPr lang="ru-RU" b="1" dirty="0"/>
              <a:t>), до </a:t>
            </a:r>
            <a:r>
              <a:rPr lang="ru-RU" b="1" dirty="0" err="1"/>
              <a:t>дигоксину-Заславська</a:t>
            </a:r>
            <a:r>
              <a:rPr lang="ru-RU" b="1" dirty="0"/>
              <a:t> Р.М., у </a:t>
            </a:r>
            <a:r>
              <a:rPr lang="ru-RU" b="1" dirty="0" err="1"/>
              <a:t>вечірні</a:t>
            </a:r>
            <a:r>
              <a:rPr lang="ru-RU" b="1" dirty="0"/>
              <a:t> </a:t>
            </a:r>
            <a:r>
              <a:rPr lang="ru-RU" b="1" dirty="0" err="1"/>
              <a:t>години</a:t>
            </a:r>
            <a:r>
              <a:rPr lang="ru-RU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/>
              <a:t>Антигіпертензивні</a:t>
            </a:r>
            <a:r>
              <a:rPr lang="ru-RU" b="1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     </a:t>
            </a:r>
            <a:r>
              <a:rPr lang="ru-RU" b="1" dirty="0" err="1"/>
              <a:t>Клофелін</a:t>
            </a:r>
            <a:r>
              <a:rPr lang="ru-RU" b="1" dirty="0"/>
              <a:t> за 1,5-2 </a:t>
            </a:r>
            <a:r>
              <a:rPr lang="ru-RU" b="1" dirty="0" err="1"/>
              <a:t>години</a:t>
            </a:r>
            <a:r>
              <a:rPr lang="ru-RU" b="1" dirty="0"/>
              <a:t> до </a:t>
            </a:r>
            <a:r>
              <a:rPr lang="ru-RU" b="1" dirty="0" err="1"/>
              <a:t>підйому</a:t>
            </a:r>
            <a:r>
              <a:rPr lang="ru-RU" b="1" dirty="0"/>
              <a:t> АТ. АТ </a:t>
            </a:r>
            <a:r>
              <a:rPr lang="ru-RU" b="1" dirty="0" err="1"/>
              <a:t>нормалізується</a:t>
            </a:r>
            <a:r>
              <a:rPr lang="ru-RU" b="1" dirty="0"/>
              <a:t> на 4 </a:t>
            </a:r>
            <a:r>
              <a:rPr lang="ru-RU" b="1" dirty="0" err="1"/>
              <a:t>добу</a:t>
            </a:r>
            <a:r>
              <a:rPr lang="ru-RU" b="1" dirty="0"/>
              <a:t> </a:t>
            </a:r>
            <a:r>
              <a:rPr lang="ru-RU" b="1" dirty="0" err="1"/>
              <a:t>замість</a:t>
            </a:r>
            <a:r>
              <a:rPr lang="ru-RU" b="1" dirty="0"/>
              <a:t> 10-х при </a:t>
            </a:r>
            <a:r>
              <a:rPr lang="ru-RU" b="1" dirty="0" err="1"/>
              <a:t>традиційному</a:t>
            </a:r>
            <a:r>
              <a:rPr lang="ru-RU" b="1" dirty="0"/>
              <a:t> </a:t>
            </a:r>
            <a:r>
              <a:rPr lang="ru-RU" b="1" dirty="0" err="1"/>
              <a:t>призначенні</a:t>
            </a:r>
            <a:r>
              <a:rPr lang="ru-RU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/>
              <a:t>Анапрілін</a:t>
            </a:r>
            <a:r>
              <a:rPr lang="ru-RU" b="1" dirty="0"/>
              <a:t> </a:t>
            </a:r>
            <a:r>
              <a:rPr lang="ru-RU" b="1" dirty="0" err="1"/>
              <a:t>аналогічно</a:t>
            </a:r>
            <a:r>
              <a:rPr lang="ru-RU" b="1" dirty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ru-RU" sz="2000" b="1" dirty="0" smtClean="0"/>
              <a:t>               </a:t>
            </a:r>
            <a:r>
              <a:rPr lang="ru-RU" sz="2000" b="1" dirty="0" smtClean="0"/>
              <a:t>ХРОНОЗАЛЕЖНІ НАПАДИ БРОНХІАЛЬНОЇ АСТМИ</a:t>
            </a:r>
            <a:endParaRPr lang="ru-RU" sz="2000" b="1" dirty="0" smtClean="0"/>
          </a:p>
        </p:txBody>
      </p:sp>
      <p:graphicFrame>
        <p:nvGraphicFramePr>
          <p:cNvPr id="798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537575" cy="380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r:id="rId3" imgW="8535140" imgH="3804234" progId="Excel.Sheet.8">
                  <p:embed/>
                </p:oleObj>
              </mc:Choice>
              <mc:Fallback>
                <p:oleObj r:id="rId3" imgW="8535140" imgH="3804234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537575" cy="380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8268"/>
              </p:ext>
            </p:extLst>
          </p:nvPr>
        </p:nvGraphicFramePr>
        <p:xfrm>
          <a:off x="2627784" y="5589239"/>
          <a:ext cx="3407891" cy="1135380"/>
        </p:xfrm>
        <a:graphic>
          <a:graphicData uri="http://schemas.openxmlformats.org/drawingml/2006/table">
            <a:tbl>
              <a:tblPr/>
              <a:tblGrid>
                <a:gridCol w="272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2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ПРОТИВОАС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МАТИЧЕСКИЕ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ПРЕПАРАТЫ СЛЕДУЕТ НАЗНАЧАТЬ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 1,5 - 2,0 часа ДО ВОЗМОЖНОГО РАЗВИТИЯ ПРИСТУПА.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АДРЕНОМИМЕТИКИ - УТРОМ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М-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Х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ЛИНОБЛОКАТОРЫ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 ВЕЧЕРОМ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r>
              <a:rPr lang="ru-RU" dirty="0" err="1" smtClean="0">
                <a:latin typeface="Arial" charset="0"/>
              </a:rPr>
              <a:t>Хронофармакологія</a:t>
            </a:r>
            <a:endParaRPr lang="ru-RU" dirty="0" smtClean="0">
              <a:latin typeface="Arial" charset="0"/>
            </a:endParaRPr>
          </a:p>
        </p:txBody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r>
              <a:rPr lang="ru-RU" sz="2800" dirty="0" err="1">
                <a:latin typeface="Arial" charset="0"/>
              </a:rPr>
              <a:t>Імітаційний</a:t>
            </a:r>
            <a:r>
              <a:rPr lang="ru-RU" sz="2800" dirty="0">
                <a:latin typeface="Arial" charset="0"/>
              </a:rPr>
              <a:t> метод </a:t>
            </a:r>
            <a:r>
              <a:rPr lang="ru-RU" sz="2800" dirty="0" err="1">
                <a:latin typeface="Arial" charset="0"/>
              </a:rPr>
              <a:t>дозволяє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імітувати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нормальні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обмінні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процеси</a:t>
            </a:r>
            <a:r>
              <a:rPr lang="ru-RU" sz="2800" dirty="0">
                <a:latin typeface="Arial" charset="0"/>
              </a:rPr>
              <a:t> в </a:t>
            </a:r>
            <a:r>
              <a:rPr lang="ru-RU" sz="2800" dirty="0" err="1">
                <a:latin typeface="Arial" charset="0"/>
              </a:rPr>
              <a:t>організмі</a:t>
            </a:r>
            <a:r>
              <a:rPr lang="ru-RU" sz="2800" dirty="0">
                <a:latin typeface="Arial" charset="0"/>
              </a:rPr>
              <a:t>, </a:t>
            </a:r>
            <a:r>
              <a:rPr lang="ru-RU" sz="2800" dirty="0" err="1">
                <a:latin typeface="Arial" charset="0"/>
              </a:rPr>
              <a:t>які</a:t>
            </a:r>
            <a:r>
              <a:rPr lang="ru-RU" sz="2800" dirty="0">
                <a:latin typeface="Arial" charset="0"/>
              </a:rPr>
              <a:t> хвороба </a:t>
            </a:r>
            <a:r>
              <a:rPr lang="ru-RU" sz="2800" dirty="0" err="1">
                <a:latin typeface="Arial" charset="0"/>
              </a:rPr>
              <a:t>або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зламала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або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зробила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недостатньо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активними</a:t>
            </a:r>
            <a:r>
              <a:rPr lang="ru-RU" sz="2800" dirty="0">
                <a:latin typeface="Arial" charset="0"/>
              </a:rPr>
              <a:t>.</a:t>
            </a:r>
          </a:p>
          <a:p>
            <a:r>
              <a:rPr lang="ru-RU" sz="2800" dirty="0" err="1">
                <a:latin typeface="Arial" charset="0"/>
              </a:rPr>
              <a:t>Другий</a:t>
            </a:r>
            <a:r>
              <a:rPr lang="ru-RU" sz="2800" dirty="0">
                <a:latin typeface="Arial" charset="0"/>
              </a:rPr>
              <a:t> метод </a:t>
            </a:r>
            <a:r>
              <a:rPr lang="ru-RU" sz="2800" dirty="0" err="1">
                <a:latin typeface="Arial" charset="0"/>
              </a:rPr>
              <a:t>ґрунтується</a:t>
            </a:r>
            <a:r>
              <a:rPr lang="ru-RU" sz="2800" dirty="0">
                <a:latin typeface="Arial" charset="0"/>
              </a:rPr>
              <a:t> на </a:t>
            </a:r>
            <a:r>
              <a:rPr lang="ru-RU" sz="2800" dirty="0" err="1">
                <a:latin typeface="Arial" charset="0"/>
              </a:rPr>
              <a:t>встановлених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закономірностях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змін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концентрації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певних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речовин</a:t>
            </a:r>
            <a:r>
              <a:rPr lang="ru-RU" sz="2800" dirty="0">
                <a:latin typeface="Arial" charset="0"/>
              </a:rPr>
              <a:t> у </a:t>
            </a:r>
            <a:r>
              <a:rPr lang="ru-RU" sz="2800" dirty="0" err="1">
                <a:latin typeface="Arial" charset="0"/>
              </a:rPr>
              <a:t>крові</a:t>
            </a:r>
            <a:r>
              <a:rPr lang="ru-RU" sz="2800" dirty="0">
                <a:latin typeface="Arial" charset="0"/>
              </a:rPr>
              <a:t> та тканинах </a:t>
            </a:r>
            <a:r>
              <a:rPr lang="ru-RU" sz="2800" dirty="0" err="1">
                <a:latin typeface="Arial" charset="0"/>
              </a:rPr>
              <a:t>відповідно</a:t>
            </a:r>
            <a:r>
              <a:rPr lang="ru-RU" sz="2800" dirty="0">
                <a:latin typeface="Arial" charset="0"/>
              </a:rPr>
              <a:t> до характерного для здорового </a:t>
            </a:r>
            <a:r>
              <a:rPr lang="ru-RU" sz="2800" dirty="0" err="1">
                <a:latin typeface="Arial" charset="0"/>
              </a:rPr>
              <a:t>індивідууму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біотремму</a:t>
            </a:r>
            <a:r>
              <a:rPr lang="ru-RU" sz="2800" dirty="0">
                <a:latin typeface="Arial" charset="0"/>
              </a:rPr>
              <a:t>.</a:t>
            </a:r>
          </a:p>
          <a:p>
            <a:r>
              <a:rPr lang="ru-RU" sz="2800" dirty="0" err="1">
                <a:latin typeface="Arial" charset="0"/>
              </a:rPr>
              <a:t>Цей</a:t>
            </a:r>
            <a:r>
              <a:rPr lang="ru-RU" sz="2800" dirty="0">
                <a:latin typeface="Arial" charset="0"/>
              </a:rPr>
              <a:t> метод </a:t>
            </a:r>
            <a:r>
              <a:rPr lang="ru-RU" sz="2800" dirty="0" err="1">
                <a:latin typeface="Arial" charset="0"/>
              </a:rPr>
              <a:t>успішно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використовується</a:t>
            </a:r>
            <a:r>
              <a:rPr lang="ru-RU" sz="2800" dirty="0">
                <a:latin typeface="Arial" charset="0"/>
              </a:rPr>
              <a:t> при </a:t>
            </a:r>
            <a:r>
              <a:rPr lang="ru-RU" sz="2800" dirty="0" err="1">
                <a:latin typeface="Arial" charset="0"/>
              </a:rPr>
              <a:t>терапії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різними</a:t>
            </a:r>
            <a:r>
              <a:rPr lang="ru-RU" sz="28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гормональними</a:t>
            </a:r>
            <a:r>
              <a:rPr lang="ru-RU" sz="2800" dirty="0">
                <a:latin typeface="Arial" charset="0"/>
              </a:rPr>
              <a:t> препаратами</a:t>
            </a:r>
            <a:endParaRPr lang="ru-RU" sz="28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90114" name="Содержимое 2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525621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800" b="1" dirty="0" smtClean="0"/>
              <a:t>Приклад: </a:t>
            </a:r>
            <a:endParaRPr lang="ru-RU" sz="2800" b="1" dirty="0" smtClean="0"/>
          </a:p>
          <a:p>
            <a:pPr algn="just" eaLnBrk="1" hangingPunct="1">
              <a:buNone/>
            </a:pPr>
            <a:r>
              <a:rPr lang="ru-RU" sz="2800" dirty="0" err="1"/>
              <a:t>Прохідність</a:t>
            </a:r>
            <a:r>
              <a:rPr lang="ru-RU" sz="2800" dirty="0"/>
              <a:t> </a:t>
            </a:r>
            <a:r>
              <a:rPr lang="ru-RU" sz="2800" dirty="0" err="1"/>
              <a:t>бронхів</a:t>
            </a:r>
            <a:r>
              <a:rPr lang="ru-RU" sz="2800" dirty="0"/>
              <a:t> вдень </a:t>
            </a:r>
            <a:r>
              <a:rPr lang="ru-RU" sz="2800" dirty="0" err="1"/>
              <a:t>вища</a:t>
            </a:r>
            <a:r>
              <a:rPr lang="ru-RU" sz="2800" dirty="0"/>
              <a:t>, </a:t>
            </a:r>
            <a:r>
              <a:rPr lang="ru-RU" sz="2800" dirty="0" err="1"/>
              <a:t>ніж</a:t>
            </a:r>
            <a:r>
              <a:rPr lang="ru-RU" sz="2800" dirty="0"/>
              <a:t> </a:t>
            </a:r>
            <a:r>
              <a:rPr lang="ru-RU" sz="2800" dirty="0" err="1"/>
              <a:t>уночі</a:t>
            </a:r>
            <a:r>
              <a:rPr lang="ru-RU" sz="2800" dirty="0"/>
              <a:t>. Вона </a:t>
            </a:r>
            <a:r>
              <a:rPr lang="ru-RU" sz="2800" dirty="0" err="1"/>
              <a:t>знаходиться</a:t>
            </a:r>
            <a:r>
              <a:rPr lang="ru-RU" sz="2800" dirty="0"/>
              <a:t> у </a:t>
            </a:r>
            <a:r>
              <a:rPr lang="ru-RU" sz="2800" dirty="0" err="1"/>
              <a:t>прямій</a:t>
            </a:r>
            <a:r>
              <a:rPr lang="ru-RU" sz="2800" dirty="0"/>
              <a:t> </a:t>
            </a:r>
            <a:r>
              <a:rPr lang="ru-RU" sz="2800" dirty="0" err="1"/>
              <a:t>залежності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активності</a:t>
            </a:r>
            <a:r>
              <a:rPr lang="ru-RU" sz="2800" dirty="0"/>
              <a:t> кори </a:t>
            </a:r>
            <a:r>
              <a:rPr lang="ru-RU" sz="2800" dirty="0" err="1"/>
              <a:t>надниркових</a:t>
            </a:r>
            <a:r>
              <a:rPr lang="ru-RU" sz="2800" dirty="0"/>
              <a:t> </a:t>
            </a:r>
            <a:r>
              <a:rPr lang="ru-RU" sz="2800" dirty="0" err="1"/>
              <a:t>залоз</a:t>
            </a:r>
            <a:r>
              <a:rPr lang="ru-RU" sz="2800" dirty="0"/>
              <a:t>.</a:t>
            </a:r>
          </a:p>
          <a:p>
            <a:pPr algn="just" eaLnBrk="1" hangingPunct="1">
              <a:buNone/>
            </a:pPr>
            <a:r>
              <a:rPr lang="ru-RU" sz="2800" dirty="0"/>
              <a:t>  При </a:t>
            </a:r>
            <a:r>
              <a:rPr lang="ru-RU" sz="2800" dirty="0" err="1"/>
              <a:t>бронхіальній</a:t>
            </a:r>
            <a:r>
              <a:rPr lang="ru-RU" sz="2800" dirty="0"/>
              <a:t> </a:t>
            </a:r>
            <a:r>
              <a:rPr lang="ru-RU" sz="2800" dirty="0" err="1"/>
              <a:t>астмі</a:t>
            </a:r>
            <a:r>
              <a:rPr lang="ru-RU" sz="2800" dirty="0"/>
              <a:t> </a:t>
            </a:r>
            <a:r>
              <a:rPr lang="ru-RU" sz="2800" dirty="0" err="1"/>
              <a:t>опір</a:t>
            </a:r>
            <a:r>
              <a:rPr lang="ru-RU" sz="2800" dirty="0"/>
              <a:t> </a:t>
            </a:r>
            <a:r>
              <a:rPr lang="ru-RU" sz="2800" dirty="0" err="1"/>
              <a:t>бронхів</a:t>
            </a:r>
            <a:r>
              <a:rPr lang="ru-RU" sz="2800" dirty="0"/>
              <a:t> </a:t>
            </a:r>
            <a:r>
              <a:rPr lang="ru-RU" sz="2800" dirty="0" err="1"/>
              <a:t>мінімальний</a:t>
            </a:r>
            <a:r>
              <a:rPr lang="ru-RU" sz="2800" dirty="0"/>
              <a:t> о 12 </a:t>
            </a:r>
            <a:r>
              <a:rPr lang="ru-RU" sz="2800" dirty="0" err="1"/>
              <a:t>годині</a:t>
            </a:r>
            <a:r>
              <a:rPr lang="ru-RU" sz="2800" dirty="0"/>
              <a:t> дня, </a:t>
            </a:r>
            <a:r>
              <a:rPr lang="ru-RU" sz="2800" dirty="0" err="1"/>
              <a:t>максимальний</a:t>
            </a:r>
            <a:r>
              <a:rPr lang="ru-RU" sz="2800" dirty="0"/>
              <a:t> – </a:t>
            </a:r>
            <a:r>
              <a:rPr lang="ru-RU" sz="2800" dirty="0" err="1"/>
              <a:t>опівночі</a:t>
            </a:r>
            <a:r>
              <a:rPr lang="ru-RU" sz="2800" dirty="0"/>
              <a:t>. Тому для </a:t>
            </a:r>
            <a:r>
              <a:rPr lang="ru-RU" sz="2800" dirty="0" err="1"/>
              <a:t>профілактики</a:t>
            </a:r>
            <a:r>
              <a:rPr lang="ru-RU" sz="2800" dirty="0"/>
              <a:t> </a:t>
            </a:r>
            <a:r>
              <a:rPr lang="ru-RU" sz="2800" dirty="0" err="1"/>
              <a:t>нападів</a:t>
            </a:r>
            <a:r>
              <a:rPr lang="ru-RU" sz="2800" dirty="0"/>
              <a:t> </a:t>
            </a:r>
            <a:r>
              <a:rPr lang="ru-RU" sz="2800" dirty="0" err="1"/>
              <a:t>ядухи</a:t>
            </a:r>
            <a:r>
              <a:rPr lang="ru-RU" sz="2800" dirty="0"/>
              <a:t> </a:t>
            </a:r>
            <a:r>
              <a:rPr lang="ru-RU" sz="2800" dirty="0" err="1"/>
              <a:t>лікарі</a:t>
            </a:r>
            <a:r>
              <a:rPr lang="ru-RU" sz="2800" dirty="0"/>
              <a:t> </a:t>
            </a:r>
            <a:r>
              <a:rPr lang="ru-RU" sz="2800" dirty="0" err="1"/>
              <a:t>нерідко</a:t>
            </a:r>
            <a:r>
              <a:rPr lang="ru-RU" sz="2800" dirty="0"/>
              <a:t> </a:t>
            </a:r>
            <a:r>
              <a:rPr lang="ru-RU" sz="2800" dirty="0" err="1"/>
              <a:t>рекомендують</a:t>
            </a:r>
            <a:r>
              <a:rPr lang="ru-RU" sz="2800" dirty="0"/>
              <a:t> </a:t>
            </a:r>
            <a:r>
              <a:rPr lang="ru-RU" sz="2800" dirty="0" err="1"/>
              <a:t>приймати</a:t>
            </a:r>
            <a:r>
              <a:rPr lang="ru-RU" sz="2800" dirty="0"/>
              <a:t> </a:t>
            </a:r>
            <a:r>
              <a:rPr lang="ru-RU" sz="2800" dirty="0" err="1"/>
              <a:t>бронхорозширюючі</a:t>
            </a:r>
            <a:r>
              <a:rPr lang="ru-RU" sz="2800" dirty="0"/>
              <a:t> </a:t>
            </a:r>
            <a:r>
              <a:rPr lang="ru-RU" sz="2800" dirty="0" err="1"/>
              <a:t>ліки</a:t>
            </a:r>
            <a:r>
              <a:rPr lang="ru-RU" sz="2800" dirty="0"/>
              <a:t> на </a:t>
            </a:r>
            <a:r>
              <a:rPr lang="ru-RU" sz="2800" dirty="0" err="1"/>
              <a:t>ніч</a:t>
            </a:r>
            <a:r>
              <a:rPr lang="ru-RU" sz="2800" dirty="0"/>
              <a:t> о 20-22 </a:t>
            </a:r>
            <a:r>
              <a:rPr lang="ru-RU" sz="2800" dirty="0" err="1"/>
              <a:t>годині</a:t>
            </a:r>
            <a:r>
              <a:rPr lang="ru-RU" sz="2800" dirty="0"/>
              <a:t>.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err="1"/>
              <a:t>Хронозалежність</a:t>
            </a:r>
            <a:r>
              <a:rPr lang="ru-RU" sz="2800" dirty="0"/>
              <a:t> </a:t>
            </a:r>
            <a:r>
              <a:rPr lang="ru-RU" sz="2800" dirty="0" err="1"/>
              <a:t>ефективної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діуретиків</a:t>
            </a:r>
            <a:endParaRPr lang="ru-RU" sz="2800" dirty="0" smtClean="0"/>
          </a:p>
        </p:txBody>
      </p:sp>
      <p:pic>
        <p:nvPicPr>
          <p:cNvPr id="91138" name="Содержимое 4" descr="график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12875"/>
            <a:ext cx="7632700" cy="5254625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простагландинів</a:t>
            </a:r>
            <a:endParaRPr lang="ru-RU" dirty="0"/>
          </a:p>
        </p:txBody>
      </p:sp>
      <p:graphicFrame>
        <p:nvGraphicFramePr>
          <p:cNvPr id="83970" name="Содержимое 6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r:id="rId3" imgW="8327858" imgH="4627265" progId="Excel.Sheet.8">
                  <p:embed/>
                </p:oleObj>
              </mc:Choice>
              <mc:Fallback>
                <p:oleObj r:id="rId3" imgW="8327858" imgH="4627265" progId="Excel.Sheet.8">
                  <p:embed/>
                  <p:pic>
                    <p:nvPicPr>
                      <p:cNvPr id="0" name="Содержимое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Содержимое 2"/>
          <p:cNvSpPr>
            <a:spLocks noGrp="1"/>
          </p:cNvSpPr>
          <p:nvPr>
            <p:ph idx="1"/>
          </p:nvPr>
        </p:nvSpPr>
        <p:spPr>
          <a:xfrm>
            <a:off x="250825" y="115888"/>
            <a:ext cx="8435975" cy="6408737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dirty="0" err="1"/>
              <a:t>Вчені</a:t>
            </a:r>
            <a:r>
              <a:rPr lang="ru-RU" sz="2400" dirty="0"/>
              <a:t> </a:t>
            </a:r>
            <a:r>
              <a:rPr lang="ru-RU" sz="2400" dirty="0" err="1"/>
              <a:t>Стенфордського</a:t>
            </a:r>
            <a:r>
              <a:rPr lang="ru-RU" sz="2400" dirty="0"/>
              <a:t> </a:t>
            </a:r>
            <a:r>
              <a:rPr lang="ru-RU" sz="2400" dirty="0" err="1"/>
              <a:t>університету</a:t>
            </a:r>
            <a:r>
              <a:rPr lang="ru-RU" sz="2400" dirty="0"/>
              <a:t> </a:t>
            </a:r>
            <a:r>
              <a:rPr lang="ru-RU" sz="2400" dirty="0" err="1"/>
              <a:t>виявили</a:t>
            </a:r>
            <a:r>
              <a:rPr lang="ru-RU" sz="2400" dirty="0"/>
              <a:t> </a:t>
            </a:r>
            <a:r>
              <a:rPr lang="ru-RU" sz="2400" dirty="0" err="1"/>
              <a:t>гени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визначають</a:t>
            </a:r>
            <a:r>
              <a:rPr lang="ru-RU" sz="2400" dirty="0"/>
              <a:t> </a:t>
            </a:r>
            <a:r>
              <a:rPr lang="ru-RU" sz="2400" dirty="0" err="1"/>
              <a:t>людину</a:t>
            </a:r>
            <a:r>
              <a:rPr lang="ru-RU" sz="2400" dirty="0"/>
              <a:t> як «</a:t>
            </a:r>
            <a:r>
              <a:rPr lang="ru-RU" sz="2400" dirty="0" err="1"/>
              <a:t>жайворонка</a:t>
            </a:r>
            <a:r>
              <a:rPr lang="ru-RU" sz="2400" dirty="0"/>
              <a:t>» </a:t>
            </a:r>
            <a:r>
              <a:rPr lang="ru-RU" sz="2400" dirty="0" err="1"/>
              <a:t>або</a:t>
            </a:r>
            <a:r>
              <a:rPr lang="ru-RU" sz="2400" dirty="0"/>
              <a:t> як «сову».</a:t>
            </a:r>
          </a:p>
          <a:p>
            <a:pPr eaLnBrk="1" hangingPunct="1">
              <a:buNone/>
            </a:pPr>
            <a:r>
              <a:rPr lang="ru-RU" sz="2400" dirty="0"/>
              <a:t>      </a:t>
            </a:r>
            <a:r>
              <a:rPr lang="ru-RU" sz="2400" dirty="0" err="1"/>
              <a:t>Впливати</a:t>
            </a:r>
            <a:r>
              <a:rPr lang="ru-RU" sz="2400" dirty="0"/>
              <a:t> на </a:t>
            </a:r>
            <a:r>
              <a:rPr lang="ru-RU" sz="2400" dirty="0" err="1"/>
              <a:t>прояв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генів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зусиллям</a:t>
            </a:r>
            <a:r>
              <a:rPr lang="ru-RU" sz="2400" dirty="0"/>
              <a:t> </a:t>
            </a:r>
            <a:r>
              <a:rPr lang="ru-RU" sz="2400" dirty="0" err="1"/>
              <a:t>волі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змусити</a:t>
            </a:r>
            <a:r>
              <a:rPr lang="ru-RU" sz="2400" dirty="0"/>
              <a:t> себе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r>
              <a:rPr lang="ru-RU" sz="2400" dirty="0"/>
              <a:t>. Але </a:t>
            </a:r>
            <a:r>
              <a:rPr lang="ru-RU" sz="2400" dirty="0" err="1"/>
              <a:t>змінити</a:t>
            </a:r>
            <a:r>
              <a:rPr lang="ru-RU" sz="2400" dirty="0"/>
              <a:t> </a:t>
            </a:r>
            <a:r>
              <a:rPr lang="ru-RU" sz="2400" dirty="0" err="1"/>
              <a:t>неможливо</a:t>
            </a:r>
            <a:r>
              <a:rPr lang="ru-RU" sz="2400" dirty="0"/>
              <a:t>.</a:t>
            </a:r>
          </a:p>
          <a:p>
            <a:pPr eaLnBrk="1" hangingPunct="1">
              <a:buNone/>
            </a:pPr>
            <a:r>
              <a:rPr lang="ru-RU" sz="2400" dirty="0"/>
              <a:t>         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жінок</a:t>
            </a:r>
            <a:r>
              <a:rPr lang="ru-RU" sz="2400" dirty="0"/>
              <a:t> </a:t>
            </a:r>
            <a:r>
              <a:rPr lang="ru-RU" sz="2400" dirty="0" err="1"/>
              <a:t>народжують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опівночі</a:t>
            </a:r>
            <a:r>
              <a:rPr lang="ru-RU" sz="2400" dirty="0"/>
              <a:t> та </a:t>
            </a:r>
            <a:r>
              <a:rPr lang="ru-RU" sz="2400" dirty="0" err="1"/>
              <a:t>шостою</a:t>
            </a:r>
            <a:r>
              <a:rPr lang="ru-RU" sz="2400" dirty="0"/>
              <a:t> годиною ранку, а </a:t>
            </a:r>
            <a:r>
              <a:rPr lang="ru-RU" sz="2400" dirty="0" err="1"/>
              <a:t>менструації</a:t>
            </a:r>
            <a:r>
              <a:rPr lang="ru-RU" sz="2400" dirty="0"/>
              <a:t>, як правило, </a:t>
            </a:r>
            <a:r>
              <a:rPr lang="ru-RU" sz="2400" dirty="0" err="1"/>
              <a:t>починаються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шістьма</a:t>
            </a:r>
            <a:r>
              <a:rPr lang="ru-RU" sz="2400" dirty="0"/>
              <a:t> годинами ранку та полуднем.</a:t>
            </a:r>
          </a:p>
          <a:p>
            <a:pPr eaLnBrk="1" hangingPunct="1">
              <a:buNone/>
            </a:pPr>
            <a:r>
              <a:rPr lang="ru-RU" sz="2400" dirty="0"/>
              <a:t>            </a:t>
            </a:r>
            <a:r>
              <a:rPr lang="ru-RU" sz="2400" dirty="0" err="1"/>
              <a:t>Мігренозні</a:t>
            </a:r>
            <a:r>
              <a:rPr lang="ru-RU" sz="2400" dirty="0"/>
              <a:t>, </a:t>
            </a:r>
            <a:r>
              <a:rPr lang="ru-RU" sz="2400" dirty="0" err="1"/>
              <a:t>епілептоїдні</a:t>
            </a:r>
            <a:r>
              <a:rPr lang="ru-RU" sz="2400" dirty="0"/>
              <a:t> та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діабетичні</a:t>
            </a:r>
            <a:r>
              <a:rPr lang="ru-RU" sz="2400" dirty="0"/>
              <a:t> напади </a:t>
            </a:r>
            <a:r>
              <a:rPr lang="ru-RU" sz="2400" dirty="0" err="1"/>
              <a:t>найчастіше</a:t>
            </a:r>
            <a:r>
              <a:rPr lang="ru-RU" sz="2400" dirty="0"/>
              <a:t> </a:t>
            </a:r>
            <a:r>
              <a:rPr lang="ru-RU" sz="2400" dirty="0" err="1"/>
              <a:t>відбуваються</a:t>
            </a:r>
            <a:r>
              <a:rPr lang="ru-RU" sz="2400" dirty="0"/>
              <a:t> </a:t>
            </a:r>
            <a:r>
              <a:rPr lang="ru-RU" sz="2400" dirty="0" err="1"/>
              <a:t>безпосередньо</a:t>
            </a:r>
            <a:r>
              <a:rPr lang="ru-RU" sz="2400" dirty="0"/>
              <a:t> перед </a:t>
            </a:r>
            <a:r>
              <a:rPr lang="ru-RU" sz="2400" dirty="0" err="1"/>
              <a:t>менструацією</a:t>
            </a:r>
            <a:r>
              <a:rPr lang="ru-RU" sz="2400" dirty="0"/>
              <a:t>.</a:t>
            </a:r>
          </a:p>
          <a:p>
            <a:pPr eaLnBrk="1" hangingPunct="1">
              <a:buNone/>
            </a:pPr>
            <a:r>
              <a:rPr lang="ru-RU" sz="2400" dirty="0"/>
              <a:t>           </a:t>
            </a:r>
            <a:r>
              <a:rPr lang="ru-RU" sz="2400" dirty="0" err="1"/>
              <a:t>Американські</a:t>
            </a:r>
            <a:r>
              <a:rPr lang="ru-RU" sz="2400" dirty="0"/>
              <a:t> </a:t>
            </a:r>
            <a:r>
              <a:rPr lang="ru-RU" sz="2400" dirty="0" err="1"/>
              <a:t>хронобіологи</a:t>
            </a:r>
            <a:r>
              <a:rPr lang="ru-RU" sz="2400" dirty="0"/>
              <a:t> </a:t>
            </a:r>
            <a:r>
              <a:rPr lang="ru-RU" sz="2400" dirty="0" err="1"/>
              <a:t>радять</a:t>
            </a:r>
            <a:r>
              <a:rPr lang="ru-RU" sz="2400" dirty="0"/>
              <a:t> </a:t>
            </a:r>
            <a:r>
              <a:rPr lang="ru-RU" sz="2400" dirty="0" err="1"/>
              <a:t>жінкам</a:t>
            </a:r>
            <a:r>
              <a:rPr lang="ru-RU" sz="2400" dirty="0"/>
              <a:t> вести </a:t>
            </a:r>
            <a:r>
              <a:rPr lang="ru-RU" sz="2400" dirty="0" err="1"/>
              <a:t>менструальний</a:t>
            </a:r>
            <a:r>
              <a:rPr lang="ru-RU" sz="2400" dirty="0"/>
              <a:t> </a:t>
            </a:r>
            <a:r>
              <a:rPr lang="ru-RU" sz="2400" dirty="0" err="1"/>
              <a:t>календар</a:t>
            </a:r>
            <a:r>
              <a:rPr lang="ru-RU" sz="2400" dirty="0"/>
              <a:t>, регулярно </a:t>
            </a:r>
            <a:r>
              <a:rPr lang="ru-RU" sz="2400" dirty="0" err="1"/>
              <a:t>відзначаючи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невдалі</a:t>
            </a:r>
            <a:r>
              <a:rPr lang="ru-RU" sz="2400" dirty="0"/>
              <a:t> у </a:t>
            </a:r>
            <a:r>
              <a:rPr lang="ru-RU" sz="2400" dirty="0" err="1"/>
              <a:t>фізіологічному</a:t>
            </a:r>
            <a:r>
              <a:rPr lang="ru-RU" sz="2400" dirty="0"/>
              <a:t> та </a:t>
            </a:r>
            <a:r>
              <a:rPr lang="ru-RU" sz="2400" dirty="0" err="1"/>
              <a:t>емоційному</a:t>
            </a:r>
            <a:r>
              <a:rPr lang="ru-RU" sz="2400" dirty="0"/>
              <a:t> </a:t>
            </a:r>
            <a:r>
              <a:rPr lang="ru-RU" sz="2400" dirty="0" err="1"/>
              <a:t>плані</a:t>
            </a:r>
            <a:r>
              <a:rPr lang="ru-RU" sz="2400" dirty="0"/>
              <a:t> </a:t>
            </a:r>
            <a:r>
              <a:rPr lang="ru-RU" sz="2400" dirty="0" err="1"/>
              <a:t>дні</a:t>
            </a:r>
            <a:r>
              <a:rPr lang="ru-RU" sz="2400" dirty="0"/>
              <a:t>, та </a:t>
            </a:r>
            <a:r>
              <a:rPr lang="ru-RU" sz="2400" dirty="0" err="1"/>
              <a:t>намагатися</a:t>
            </a:r>
            <a:r>
              <a:rPr lang="ru-RU" sz="2400" dirty="0"/>
              <a:t> </a:t>
            </a:r>
            <a:r>
              <a:rPr lang="ru-RU" sz="2400" dirty="0" err="1"/>
              <a:t>звертатися</a:t>
            </a:r>
            <a:r>
              <a:rPr lang="ru-RU" sz="2400" dirty="0"/>
              <a:t> до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лікаря</a:t>
            </a:r>
            <a:r>
              <a:rPr lang="ru-RU" sz="2400" dirty="0"/>
              <a:t> на </a:t>
            </a:r>
            <a:r>
              <a:rPr lang="ru-RU" sz="2400" dirty="0" err="1"/>
              <a:t>піку</a:t>
            </a:r>
            <a:r>
              <a:rPr lang="ru-RU" sz="2400" dirty="0"/>
              <a:t> </a:t>
            </a:r>
            <a:r>
              <a:rPr lang="ru-RU" sz="2400" dirty="0" err="1"/>
              <a:t>фізичних</a:t>
            </a:r>
            <a:r>
              <a:rPr lang="ru-RU" sz="2400" dirty="0"/>
              <a:t> недуг.</a:t>
            </a:r>
            <a:endParaRPr lang="ru-RU" sz="18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ru-RU" sz="2400" dirty="0" err="1"/>
              <a:t>Дослідники</a:t>
            </a:r>
            <a:r>
              <a:rPr lang="ru-RU" sz="2400" dirty="0"/>
              <a:t> з </a:t>
            </a:r>
            <a:r>
              <a:rPr lang="ru-RU" sz="2400" dirty="0" err="1"/>
              <a:t>Сіетлу</a:t>
            </a:r>
            <a:r>
              <a:rPr lang="ru-RU" sz="2400" dirty="0"/>
              <a:t> </a:t>
            </a:r>
            <a:r>
              <a:rPr lang="ru-RU" sz="2400" dirty="0" err="1"/>
              <a:t>виявили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через 3 роки </a:t>
            </a:r>
            <a:r>
              <a:rPr lang="ru-RU" sz="2400" dirty="0" err="1"/>
              <a:t>роботи</a:t>
            </a:r>
            <a:r>
              <a:rPr lang="ru-RU" sz="2400" dirty="0"/>
              <a:t> у </a:t>
            </a:r>
            <a:r>
              <a:rPr lang="ru-RU" sz="2400" dirty="0" err="1"/>
              <a:t>жінок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працюють</a:t>
            </a:r>
            <a:r>
              <a:rPr lang="ru-RU" sz="2400" dirty="0"/>
              <a:t> ночами, рак грудей </a:t>
            </a:r>
            <a:r>
              <a:rPr lang="ru-RU" sz="2400" dirty="0" err="1"/>
              <a:t>виявляється</a:t>
            </a:r>
            <a:r>
              <a:rPr lang="ru-RU" sz="2400" dirty="0"/>
              <a:t> на 40% </a:t>
            </a:r>
            <a:r>
              <a:rPr lang="ru-RU" sz="2400" dirty="0" err="1"/>
              <a:t>частіше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у тих,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працює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вдень</a:t>
            </a:r>
          </a:p>
          <a:p>
            <a:pPr eaLnBrk="1" hangingPunct="1"/>
            <a:r>
              <a:rPr lang="ru-RU" sz="2400" dirty="0" err="1"/>
              <a:t>Пояснення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явища</a:t>
            </a:r>
            <a:r>
              <a:rPr lang="ru-RU" sz="2400" dirty="0"/>
              <a:t> </a:t>
            </a:r>
            <a:r>
              <a:rPr lang="ru-RU" sz="2400" dirty="0" err="1"/>
              <a:t>цілком</a:t>
            </a:r>
            <a:r>
              <a:rPr lang="ru-RU" sz="2400" dirty="0"/>
              <a:t> </a:t>
            </a:r>
            <a:r>
              <a:rPr lang="ru-RU" sz="2400" dirty="0" err="1"/>
              <a:t>просте</a:t>
            </a:r>
            <a:endParaRPr lang="ru-RU" sz="2400" dirty="0"/>
          </a:p>
          <a:p>
            <a:pPr eaLnBrk="1" hangingPunct="1"/>
            <a:r>
              <a:rPr lang="ru-RU" sz="2400" dirty="0" err="1"/>
              <a:t>Штучне</a:t>
            </a:r>
            <a:r>
              <a:rPr lang="ru-RU" sz="2400" dirty="0"/>
              <a:t> </a:t>
            </a:r>
            <a:r>
              <a:rPr lang="ru-RU" sz="2400" dirty="0" err="1"/>
              <a:t>світло</a:t>
            </a:r>
            <a:r>
              <a:rPr lang="ru-RU" sz="2400" dirty="0"/>
              <a:t> </a:t>
            </a:r>
            <a:r>
              <a:rPr lang="ru-RU" sz="2400" dirty="0" err="1"/>
              <a:t>порушує</a:t>
            </a:r>
            <a:r>
              <a:rPr lang="ru-RU" sz="2400" dirty="0"/>
              <a:t> </a:t>
            </a:r>
            <a:r>
              <a:rPr lang="ru-RU" sz="2400" dirty="0" err="1"/>
              <a:t>дію</a:t>
            </a:r>
            <a:r>
              <a:rPr lang="ru-RU" sz="2400" dirty="0"/>
              <a:t> </a:t>
            </a:r>
            <a:r>
              <a:rPr lang="ru-RU" sz="2400" dirty="0" err="1"/>
              <a:t>біологічного</a:t>
            </a:r>
            <a:r>
              <a:rPr lang="ru-RU" sz="2400" dirty="0"/>
              <a:t> </a:t>
            </a:r>
            <a:r>
              <a:rPr lang="ru-RU" sz="2400" dirty="0" err="1"/>
              <a:t>годинника</a:t>
            </a:r>
            <a:r>
              <a:rPr lang="ru-RU" sz="2400" dirty="0"/>
              <a:t>, </a:t>
            </a:r>
            <a:r>
              <a:rPr lang="ru-RU" sz="2400" dirty="0" err="1"/>
              <a:t>зменшує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мелатоніну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бере</a:t>
            </a:r>
            <a:r>
              <a:rPr lang="ru-RU" sz="2400" dirty="0"/>
              <a:t> участь у </a:t>
            </a:r>
            <a:r>
              <a:rPr lang="ru-RU" sz="2400" dirty="0" err="1"/>
              <a:t>регуляції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сну та </a:t>
            </a:r>
            <a:r>
              <a:rPr lang="ru-RU" sz="2400" dirty="0" err="1"/>
              <a:t>неспання</a:t>
            </a:r>
            <a:r>
              <a:rPr lang="ru-RU" sz="2400" dirty="0"/>
              <a:t>.</a:t>
            </a:r>
          </a:p>
          <a:p>
            <a:pPr eaLnBrk="1" hangingPunct="1"/>
            <a:r>
              <a:rPr lang="ru-RU" sz="2400" dirty="0" err="1"/>
              <a:t>Це</a:t>
            </a:r>
            <a:r>
              <a:rPr lang="ru-RU" sz="2400" dirty="0"/>
              <a:t> все, у свою </a:t>
            </a:r>
            <a:r>
              <a:rPr lang="ru-RU" sz="2400" dirty="0" err="1"/>
              <a:t>чергу</a:t>
            </a:r>
            <a:r>
              <a:rPr lang="ru-RU" sz="2400" dirty="0"/>
              <a:t>, </a:t>
            </a:r>
            <a:r>
              <a:rPr lang="ru-RU" sz="2400" dirty="0" err="1"/>
              <a:t>підвищує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естрогенів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і </a:t>
            </a:r>
            <a:r>
              <a:rPr lang="ru-RU" sz="2400" dirty="0" err="1"/>
              <a:t>сприяє</a:t>
            </a:r>
            <a:r>
              <a:rPr lang="ru-RU" sz="2400" dirty="0"/>
              <a:t> </a:t>
            </a:r>
            <a:r>
              <a:rPr lang="ru-RU" sz="2400" dirty="0" err="1"/>
              <a:t>зрештою</a:t>
            </a:r>
            <a:r>
              <a:rPr lang="ru-RU" sz="2400" dirty="0"/>
              <a:t> </a:t>
            </a:r>
            <a:r>
              <a:rPr lang="ru-RU" sz="2400" dirty="0" err="1"/>
              <a:t>виникненню</a:t>
            </a:r>
            <a:r>
              <a:rPr lang="ru-RU" sz="2400" dirty="0"/>
              <a:t> раку грудей</a:t>
            </a:r>
          </a:p>
          <a:p>
            <a:pPr eaLnBrk="1" hangingPunct="1"/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індивідуального</a:t>
            </a:r>
            <a:r>
              <a:rPr lang="ru-RU" sz="2400" dirty="0"/>
              <a:t> </a:t>
            </a:r>
            <a:r>
              <a:rPr lang="ru-RU" sz="2400" dirty="0" err="1"/>
              <a:t>біологічного</a:t>
            </a:r>
            <a:r>
              <a:rPr lang="ru-RU" sz="2400" dirty="0"/>
              <a:t> </a:t>
            </a:r>
            <a:r>
              <a:rPr lang="ru-RU" sz="2400" dirty="0" err="1"/>
              <a:t>годинника</a:t>
            </a:r>
            <a:r>
              <a:rPr lang="ru-RU" sz="2400" dirty="0"/>
              <a:t> </a:t>
            </a:r>
            <a:r>
              <a:rPr lang="ru-RU" sz="2400" dirty="0" err="1"/>
              <a:t>підтверджує</a:t>
            </a:r>
            <a:r>
              <a:rPr lang="ru-RU" sz="2400" dirty="0"/>
              <a:t> і </a:t>
            </a:r>
            <a:r>
              <a:rPr lang="ru-RU" sz="2400" dirty="0" err="1"/>
              <a:t>поділ</a:t>
            </a:r>
            <a:r>
              <a:rPr lang="ru-RU" sz="2400" dirty="0"/>
              <a:t> людей на сов і </a:t>
            </a:r>
            <a:r>
              <a:rPr lang="ru-RU" sz="2400" dirty="0" err="1"/>
              <a:t>жайворонків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, </a:t>
            </a:r>
            <a:r>
              <a:rPr lang="ru-RU" sz="2400" dirty="0" err="1"/>
              <a:t>навпаки</a:t>
            </a:r>
            <a:r>
              <a:rPr lang="ru-RU" sz="2400" dirty="0"/>
              <a:t>, </a:t>
            </a:r>
            <a:r>
              <a:rPr lang="ru-RU" sz="2400" dirty="0" err="1"/>
              <a:t>подібна</a:t>
            </a:r>
            <a:r>
              <a:rPr lang="ru-RU" sz="2400" dirty="0"/>
              <a:t> </a:t>
            </a:r>
            <a:r>
              <a:rPr lang="ru-RU" sz="2400" dirty="0" err="1"/>
              <a:t>відмінність</a:t>
            </a:r>
            <a:r>
              <a:rPr lang="ru-RU" sz="2400" dirty="0"/>
              <a:t> людей говорить про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біологічний</a:t>
            </a:r>
            <a:r>
              <a:rPr lang="ru-RU" sz="2400" dirty="0"/>
              <a:t> </a:t>
            </a:r>
            <a:r>
              <a:rPr lang="ru-RU" sz="2400" dirty="0" err="1"/>
              <a:t>годинник</a:t>
            </a:r>
            <a:r>
              <a:rPr lang="ru-RU" sz="2400" dirty="0"/>
              <a:t> все-таки </a:t>
            </a:r>
            <a:r>
              <a:rPr lang="ru-RU" sz="2400" dirty="0" err="1"/>
              <a:t>існує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Типи</a:t>
            </a:r>
            <a:r>
              <a:rPr lang="ru-RU" b="1" dirty="0" smtClean="0"/>
              <a:t> </a:t>
            </a:r>
            <a:r>
              <a:rPr lang="ru-RU" b="1" dirty="0" smtClean="0"/>
              <a:t>людей </a:t>
            </a:r>
            <a:r>
              <a:rPr lang="ru-RU" b="1" dirty="0" smtClean="0"/>
              <a:t>за </a:t>
            </a:r>
            <a:r>
              <a:rPr lang="ru-RU" b="1" dirty="0" err="1" smtClean="0"/>
              <a:t>добовою</a:t>
            </a:r>
            <a:r>
              <a:rPr lang="ru-RU" b="1" dirty="0" smtClean="0"/>
              <a:t> </a:t>
            </a:r>
            <a:r>
              <a:rPr lang="ru-RU" b="1" dirty="0" err="1" smtClean="0"/>
              <a:t>активністю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err="1" smtClean="0"/>
              <a:t>Сови</a:t>
            </a:r>
            <a:r>
              <a:rPr lang="ru-RU" dirty="0" smtClean="0"/>
              <a:t>				</a:t>
            </a:r>
            <a:r>
              <a:rPr lang="ru-RU" dirty="0" err="1" smtClean="0"/>
              <a:t>Жайворонки</a:t>
            </a: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Голуби</a:t>
            </a:r>
          </a:p>
        </p:txBody>
      </p:sp>
      <p:pic>
        <p:nvPicPr>
          <p:cNvPr id="19459" name="Picture 1" descr="C:\Users\prof-frm\Desktop\6a00d8341c479753ef01157002915d970b-320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77988"/>
            <a:ext cx="136842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Users\prof-frm\Desktop\2291.jpg"/>
          <p:cNvPicPr>
            <a:picLocks noChangeAspect="1" noChangeArrowheads="1"/>
          </p:cNvPicPr>
          <p:nvPr/>
        </p:nvPicPr>
        <p:blipFill>
          <a:blip r:embed="rId3"/>
          <a:srcRect l="18501" t="16388" r="25250" b="22791"/>
          <a:stretch>
            <a:fillRect/>
          </a:stretch>
        </p:blipFill>
        <p:spPr bwMode="auto">
          <a:xfrm>
            <a:off x="3708400" y="1628775"/>
            <a:ext cx="29368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prof-frm\Desktop\1252956383_nicedfgjhdfkjhdkjhkdjfun.jpg"/>
          <p:cNvPicPr>
            <a:picLocks noChangeAspect="1" noChangeArrowheads="1"/>
          </p:cNvPicPr>
          <p:nvPr/>
        </p:nvPicPr>
        <p:blipFill>
          <a:blip r:embed="rId4"/>
          <a:srcRect l="19949" t="6380" r="8565" b="8548"/>
          <a:stretch>
            <a:fillRect/>
          </a:stretch>
        </p:blipFill>
        <p:spPr bwMode="auto">
          <a:xfrm>
            <a:off x="2195513" y="4292600"/>
            <a:ext cx="26320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Заголовок 1"/>
          <p:cNvSpPr>
            <a:spLocks noGrp="1"/>
          </p:cNvSpPr>
          <p:nvPr>
            <p:ph type="title"/>
          </p:nvPr>
        </p:nvSpPr>
        <p:spPr>
          <a:xfrm>
            <a:off x="1763713" y="0"/>
            <a:ext cx="5761037" cy="633413"/>
          </a:xfrm>
        </p:spPr>
        <p:txBody>
          <a:bodyPr/>
          <a:lstStyle/>
          <a:p>
            <a:pPr eaLnBrk="1" hangingPunct="1"/>
            <a:r>
              <a:rPr lang="ru-RU" sz="3200" dirty="0" err="1" smtClean="0"/>
              <a:t>Жіночий</a:t>
            </a:r>
            <a:r>
              <a:rPr lang="ru-RU" sz="3200" dirty="0" smtClean="0"/>
              <a:t> </a:t>
            </a:r>
            <a:r>
              <a:rPr lang="ru-RU" sz="3200" dirty="0" err="1" smtClean="0"/>
              <a:t>календар</a:t>
            </a:r>
            <a:endParaRPr lang="ru-RU" sz="3200" dirty="0" smtClean="0"/>
          </a:p>
        </p:txBody>
      </p:sp>
      <p:sp>
        <p:nvSpPr>
          <p:cNvPr id="95234" name="Содержимое 2"/>
          <p:cNvSpPr>
            <a:spLocks noGrp="1"/>
          </p:cNvSpPr>
          <p:nvPr>
            <p:ph idx="1"/>
          </p:nvPr>
        </p:nvSpPr>
        <p:spPr>
          <a:xfrm>
            <a:off x="468313" y="620713"/>
            <a:ext cx="8218487" cy="6048375"/>
          </a:xfrm>
        </p:spPr>
        <p:txBody>
          <a:bodyPr/>
          <a:lstStyle/>
          <a:p>
            <a:pPr eaLnBrk="1" hangingPunct="1"/>
            <a:r>
              <a:rPr lang="ru-RU" sz="2400" dirty="0"/>
              <a:t>7-14 </a:t>
            </a:r>
            <a:r>
              <a:rPr lang="ru-RU" sz="2400" dirty="0" err="1"/>
              <a:t>дні</a:t>
            </a:r>
            <a:r>
              <a:rPr lang="ru-RU" sz="2400" dirty="0"/>
              <a:t> - час для самоконтролю стану грудей: у </a:t>
            </a:r>
            <a:r>
              <a:rPr lang="ru-RU" sz="2400" dirty="0" err="1"/>
              <a:t>цей</a:t>
            </a:r>
            <a:r>
              <a:rPr lang="ru-RU" sz="2400" dirty="0"/>
              <a:t> час </a:t>
            </a:r>
            <a:r>
              <a:rPr lang="ru-RU" sz="2400" dirty="0" err="1"/>
              <a:t>найлегше</a:t>
            </a:r>
            <a:r>
              <a:rPr lang="ru-RU" sz="2400" dirty="0"/>
              <a:t> </a:t>
            </a:r>
            <a:r>
              <a:rPr lang="ru-RU" sz="2400" dirty="0" err="1"/>
              <a:t>виявляються</a:t>
            </a:r>
            <a:r>
              <a:rPr lang="ru-RU" sz="2400" dirty="0"/>
              <a:t> </a:t>
            </a:r>
            <a:r>
              <a:rPr lang="ru-RU" sz="2400" dirty="0" err="1"/>
              <a:t>новоутворення</a:t>
            </a:r>
            <a:r>
              <a:rPr lang="ru-RU" sz="2400" dirty="0"/>
              <a:t>. У </a:t>
            </a:r>
            <a:r>
              <a:rPr lang="ru-RU" sz="2400" dirty="0" err="1"/>
              <a:t>ці</a:t>
            </a:r>
            <a:r>
              <a:rPr lang="ru-RU" sz="2400" dirty="0"/>
              <a:t> ж </a:t>
            </a:r>
            <a:r>
              <a:rPr lang="ru-RU" sz="2400" dirty="0" err="1"/>
              <a:t>дні</a:t>
            </a:r>
            <a:r>
              <a:rPr lang="ru-RU" sz="2400" dirty="0"/>
              <a:t> </a:t>
            </a:r>
            <a:r>
              <a:rPr lang="ru-RU" sz="2400" dirty="0" err="1"/>
              <a:t>затримка</a:t>
            </a:r>
            <a:r>
              <a:rPr lang="ru-RU" sz="2400" dirty="0"/>
              <a:t> в </a:t>
            </a:r>
            <a:r>
              <a:rPr lang="ru-RU" sz="2400" dirty="0" err="1"/>
              <a:t>організмі</a:t>
            </a:r>
            <a:r>
              <a:rPr lang="ru-RU" sz="2400" dirty="0"/>
              <a:t> води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зробити</a:t>
            </a:r>
            <a:r>
              <a:rPr lang="ru-RU" sz="2400" dirty="0"/>
              <a:t> вашу вагу </a:t>
            </a:r>
            <a:r>
              <a:rPr lang="ru-RU" sz="2400" dirty="0" err="1"/>
              <a:t>дещо</a:t>
            </a:r>
            <a:r>
              <a:rPr lang="ru-RU" sz="2400" dirty="0"/>
              <a:t> </a:t>
            </a:r>
            <a:r>
              <a:rPr lang="ru-RU" sz="2400" dirty="0" err="1"/>
              <a:t>більшою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зазвичай</a:t>
            </a:r>
            <a:endParaRPr lang="ru-RU" sz="2400" dirty="0"/>
          </a:p>
          <a:p>
            <a:pPr eaLnBrk="1" hangingPunct="1"/>
            <a:r>
              <a:rPr lang="ru-RU" sz="2400" dirty="0"/>
              <a:t>14 </a:t>
            </a:r>
            <a:r>
              <a:rPr lang="ru-RU" sz="2400" dirty="0" err="1"/>
              <a:t>чи</a:t>
            </a:r>
            <a:r>
              <a:rPr lang="ru-RU" sz="2400" dirty="0"/>
              <a:t> 15 день – </a:t>
            </a:r>
            <a:r>
              <a:rPr lang="ru-RU" sz="2400" dirty="0" err="1"/>
              <a:t>овуляція</a:t>
            </a:r>
            <a:r>
              <a:rPr lang="ru-RU" sz="2400" dirty="0"/>
              <a:t>. У </a:t>
            </a:r>
            <a:r>
              <a:rPr lang="ru-RU" sz="2400" dirty="0" err="1"/>
              <a:t>цей</a:t>
            </a:r>
            <a:r>
              <a:rPr lang="ru-RU" sz="2400" dirty="0"/>
              <a:t> час </a:t>
            </a:r>
            <a:r>
              <a:rPr lang="ru-RU" sz="2400" dirty="0" err="1"/>
              <a:t>бажано</a:t>
            </a:r>
            <a:r>
              <a:rPr lang="ru-RU" sz="2400" dirty="0"/>
              <a:t> </a:t>
            </a:r>
            <a:r>
              <a:rPr lang="ru-RU" sz="2400" dirty="0" err="1"/>
              <a:t>проходити</a:t>
            </a:r>
            <a:r>
              <a:rPr lang="ru-RU" sz="2400" dirty="0"/>
              <a:t> </a:t>
            </a:r>
            <a:r>
              <a:rPr lang="ru-RU" sz="2400" dirty="0" err="1"/>
              <a:t>медичні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. </a:t>
            </a: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тоді</a:t>
            </a:r>
            <a:r>
              <a:rPr lang="ru-RU" sz="2400" dirty="0"/>
              <a:t> </a:t>
            </a:r>
            <a:r>
              <a:rPr lang="ru-RU" sz="2400" dirty="0" err="1"/>
              <a:t>легше</a:t>
            </a:r>
            <a:r>
              <a:rPr lang="ru-RU" sz="2400" dirty="0"/>
              <a:t> </a:t>
            </a:r>
            <a:r>
              <a:rPr lang="ru-RU" sz="2400" dirty="0" err="1"/>
              <a:t>виявляються</a:t>
            </a:r>
            <a:r>
              <a:rPr lang="ru-RU" sz="2400" dirty="0"/>
              <a:t> </a:t>
            </a:r>
            <a:r>
              <a:rPr lang="ru-RU" sz="2400" dirty="0" err="1"/>
              <a:t>пухлинні</a:t>
            </a:r>
            <a:r>
              <a:rPr lang="ru-RU" sz="2400" dirty="0"/>
              <a:t> </a:t>
            </a:r>
            <a:r>
              <a:rPr lang="ru-RU" sz="2400" dirty="0" err="1"/>
              <a:t>клітини</a:t>
            </a:r>
            <a:r>
              <a:rPr lang="ru-RU" sz="2400" dirty="0"/>
              <a:t>. Але не </a:t>
            </a:r>
            <a:r>
              <a:rPr lang="ru-RU" sz="2400" dirty="0" err="1"/>
              <a:t>робіть</a:t>
            </a:r>
            <a:r>
              <a:rPr lang="ru-RU" sz="2400" dirty="0"/>
              <a:t> </a:t>
            </a:r>
            <a:r>
              <a:rPr lang="ru-RU" sz="2400" dirty="0" err="1"/>
              <a:t>аналізів</a:t>
            </a:r>
            <a:r>
              <a:rPr lang="ru-RU" sz="2400" dirty="0"/>
              <a:t>, </a:t>
            </a:r>
            <a:r>
              <a:rPr lang="ru-RU" sz="2400" dirty="0" err="1"/>
              <a:t>пов'язаних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бронхіальною</a:t>
            </a:r>
            <a:r>
              <a:rPr lang="ru-RU" sz="2400" dirty="0"/>
              <a:t> астмою.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овуляції</a:t>
            </a:r>
            <a:r>
              <a:rPr lang="ru-RU" sz="2400" dirty="0"/>
              <a:t> результат </a:t>
            </a:r>
            <a:r>
              <a:rPr lang="ru-RU" sz="2400" dirty="0" err="1"/>
              <a:t>виявиться</a:t>
            </a:r>
            <a:r>
              <a:rPr lang="ru-RU" sz="2400" dirty="0"/>
              <a:t> </a:t>
            </a:r>
            <a:r>
              <a:rPr lang="ru-RU" sz="2400" dirty="0" err="1"/>
              <a:t>свідомо</a:t>
            </a:r>
            <a:r>
              <a:rPr lang="ru-RU" sz="2400" dirty="0"/>
              <a:t> </a:t>
            </a:r>
            <a:r>
              <a:rPr lang="ru-RU" sz="2400" dirty="0" err="1"/>
              <a:t>гіршим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насправді</a:t>
            </a:r>
            <a:r>
              <a:rPr lang="ru-RU" sz="2400" dirty="0"/>
              <a:t>.</a:t>
            </a:r>
          </a:p>
          <a:p>
            <a:pPr eaLnBrk="1" hangingPunct="1"/>
            <a:r>
              <a:rPr lang="ru-RU" sz="2400" dirty="0"/>
              <a:t>15-22 день. </a:t>
            </a:r>
            <a:r>
              <a:rPr lang="ru-RU" sz="2400" dirty="0" err="1"/>
              <a:t>Найкращий</a:t>
            </a:r>
            <a:r>
              <a:rPr lang="ru-RU" sz="2400" dirty="0"/>
              <a:t> час для </a:t>
            </a:r>
            <a:r>
              <a:rPr lang="ru-RU" sz="2400" dirty="0" err="1"/>
              <a:t>операцій</a:t>
            </a:r>
            <a:r>
              <a:rPr lang="ru-RU" sz="2400" dirty="0"/>
              <a:t>. У </a:t>
            </a:r>
            <a:r>
              <a:rPr lang="ru-RU" sz="2400" dirty="0" err="1"/>
              <a:t>цей</a:t>
            </a:r>
            <a:r>
              <a:rPr lang="ru-RU" sz="2400" dirty="0"/>
              <a:t> час </a:t>
            </a:r>
            <a:r>
              <a:rPr lang="ru-RU" sz="2400" dirty="0" err="1"/>
              <a:t>поріг</a:t>
            </a:r>
            <a:r>
              <a:rPr lang="ru-RU" sz="2400" dirty="0"/>
              <a:t> </a:t>
            </a:r>
            <a:r>
              <a:rPr lang="ru-RU" sz="2400" dirty="0" err="1"/>
              <a:t>чутливості</a:t>
            </a:r>
            <a:r>
              <a:rPr lang="ru-RU" sz="2400" dirty="0"/>
              <a:t>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підвищується</a:t>
            </a:r>
            <a:r>
              <a:rPr lang="ru-RU" sz="2400" dirty="0"/>
              <a:t> і процедура </a:t>
            </a:r>
            <a:r>
              <a:rPr lang="ru-RU" sz="2400" dirty="0" err="1"/>
              <a:t>пройде</a:t>
            </a:r>
            <a:r>
              <a:rPr lang="ru-RU" sz="2400" dirty="0"/>
              <a:t> практично </a:t>
            </a:r>
            <a:r>
              <a:rPr lang="ru-RU" sz="2400" dirty="0" err="1"/>
              <a:t>безболісно</a:t>
            </a:r>
            <a:r>
              <a:rPr lang="ru-RU" sz="2400" dirty="0"/>
              <a:t>. </a:t>
            </a:r>
            <a:r>
              <a:rPr lang="ru-RU" sz="2400" dirty="0" err="1"/>
              <a:t>Найкращий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для </a:t>
            </a:r>
            <a:r>
              <a:rPr lang="ru-RU" sz="2400" dirty="0" err="1"/>
              <a:t>зачаття</a:t>
            </a:r>
            <a:r>
              <a:rPr lang="ru-RU" sz="2400" dirty="0"/>
              <a:t>.</a:t>
            </a:r>
          </a:p>
          <a:p>
            <a:pPr eaLnBrk="1" hangingPunct="1"/>
            <a:r>
              <a:rPr lang="ru-RU" sz="2400" dirty="0"/>
              <a:t>23-27 </a:t>
            </a:r>
            <a:r>
              <a:rPr lang="ru-RU" sz="2400" dirty="0" err="1"/>
              <a:t>дні</a:t>
            </a:r>
            <a:r>
              <a:rPr lang="ru-RU" sz="2400" dirty="0"/>
              <a:t>. </a:t>
            </a:r>
            <a:r>
              <a:rPr lang="ru-RU" sz="2400" dirty="0" err="1"/>
              <a:t>Їжте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овочів</a:t>
            </a:r>
            <a:r>
              <a:rPr lang="ru-RU" sz="2400" dirty="0"/>
              <a:t> та </a:t>
            </a:r>
            <a:r>
              <a:rPr lang="ru-RU" sz="2400" dirty="0" err="1"/>
              <a:t>фруктів</a:t>
            </a:r>
            <a:r>
              <a:rPr lang="ru-RU" sz="2400" dirty="0"/>
              <a:t> та </a:t>
            </a:r>
            <a:r>
              <a:rPr lang="ru-RU" sz="2400" dirty="0" err="1"/>
              <a:t>пийте</a:t>
            </a:r>
            <a:r>
              <a:rPr lang="ru-RU" sz="2400" dirty="0"/>
              <a:t> воду. </a:t>
            </a:r>
            <a:r>
              <a:rPr lang="ru-RU" sz="2400" dirty="0" err="1"/>
              <a:t>Готуйте</a:t>
            </a:r>
            <a:r>
              <a:rPr lang="ru-RU" sz="2400" dirty="0"/>
              <a:t>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організм</a:t>
            </a:r>
            <a:r>
              <a:rPr lang="ru-RU" sz="2400" dirty="0"/>
              <a:t> на початок </a:t>
            </a:r>
            <a:r>
              <a:rPr lang="ru-RU" sz="2400" dirty="0" err="1"/>
              <a:t>наступного</a:t>
            </a:r>
            <a:r>
              <a:rPr lang="ru-RU" sz="2400" dirty="0"/>
              <a:t> циклу.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Заголовок 3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499350" cy="779462"/>
          </a:xfrm>
        </p:spPr>
        <p:txBody>
          <a:bodyPr/>
          <a:lstStyle/>
          <a:p>
            <a:pPr eaLnBrk="1" hangingPunct="1"/>
            <a:r>
              <a:rPr lang="ru-RU" sz="3200" dirty="0" err="1"/>
              <a:t>Хронозалежність</a:t>
            </a:r>
            <a:r>
              <a:rPr lang="ru-RU" sz="3200" dirty="0"/>
              <a:t> </a:t>
            </a:r>
            <a:r>
              <a:rPr lang="ru-RU" sz="3200" dirty="0" err="1"/>
              <a:t>ефектів</a:t>
            </a:r>
            <a:r>
              <a:rPr lang="ru-RU" sz="3200" dirty="0"/>
              <a:t> </a:t>
            </a:r>
            <a:r>
              <a:rPr lang="ru-RU" sz="3200" dirty="0" err="1"/>
              <a:t>хіміотерапевтичних</a:t>
            </a:r>
            <a:r>
              <a:rPr lang="ru-RU" sz="3200" dirty="0"/>
              <a:t> </a:t>
            </a:r>
            <a:r>
              <a:rPr lang="ru-RU" sz="3200" dirty="0" err="1"/>
              <a:t>засобів</a:t>
            </a:r>
            <a:endParaRPr lang="ru-RU" sz="3200" dirty="0" smtClean="0"/>
          </a:p>
        </p:txBody>
      </p:sp>
      <p:pic>
        <p:nvPicPr>
          <p:cNvPr id="96258" name="Содержимое 5" descr="пеницилины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73238"/>
            <a:ext cx="7888287" cy="4464050"/>
          </a:xfrm>
        </p:spPr>
      </p:pic>
      <p:sp>
        <p:nvSpPr>
          <p:cNvPr id="96259" name="TextBox 6"/>
          <p:cNvSpPr txBox="1">
            <a:spLocks noChangeArrowheads="1"/>
          </p:cNvSpPr>
          <p:nvPr/>
        </p:nvSpPr>
        <p:spPr bwMode="auto">
          <a:xfrm>
            <a:off x="684213" y="1412875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 dirty="0" err="1" smtClean="0"/>
              <a:t>Пеніциліни</a:t>
            </a:r>
            <a:endParaRPr lang="ru-RU" b="0" dirty="0"/>
          </a:p>
        </p:txBody>
      </p:sp>
      <p:sp>
        <p:nvSpPr>
          <p:cNvPr id="96260" name="TextBox 7"/>
          <p:cNvSpPr txBox="1">
            <a:spLocks noChangeArrowheads="1"/>
          </p:cNvSpPr>
          <p:nvPr/>
        </p:nvSpPr>
        <p:spPr bwMode="auto">
          <a:xfrm>
            <a:off x="179388" y="6308725"/>
            <a:ext cx="1944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NB !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96261" name="TextBox 8"/>
          <p:cNvSpPr txBox="1">
            <a:spLocks noChangeArrowheads="1"/>
          </p:cNvSpPr>
          <p:nvPr/>
        </p:nvSpPr>
        <p:spPr bwMode="auto">
          <a:xfrm>
            <a:off x="900113" y="6211888"/>
            <a:ext cx="597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 dirty="0" err="1"/>
              <a:t>Більш</a:t>
            </a:r>
            <a:r>
              <a:rPr lang="ru-RU" b="0" dirty="0"/>
              <a:t> </a:t>
            </a:r>
            <a:r>
              <a:rPr lang="ru-RU" b="0" dirty="0" err="1"/>
              <a:t>тривалий</a:t>
            </a:r>
            <a:r>
              <a:rPr lang="ru-RU" b="0" dirty="0"/>
              <a:t> </a:t>
            </a:r>
            <a:r>
              <a:rPr lang="ru-RU" b="0" dirty="0" err="1"/>
              <a:t>ефект</a:t>
            </a:r>
            <a:r>
              <a:rPr lang="ru-RU" b="0" dirty="0"/>
              <a:t> </a:t>
            </a:r>
            <a:r>
              <a:rPr lang="ru-RU" b="0" dirty="0" err="1"/>
              <a:t>зберігається</a:t>
            </a:r>
            <a:r>
              <a:rPr lang="ru-RU" b="0" dirty="0"/>
              <a:t> </a:t>
            </a:r>
            <a:r>
              <a:rPr lang="ru-RU" b="0" dirty="0" err="1"/>
              <a:t>після</a:t>
            </a:r>
            <a:r>
              <a:rPr lang="ru-RU" b="0" dirty="0"/>
              <a:t> </a:t>
            </a:r>
            <a:r>
              <a:rPr lang="ru-RU" b="0" dirty="0" err="1"/>
              <a:t>введення</a:t>
            </a:r>
            <a:r>
              <a:rPr lang="ru-RU" b="0" dirty="0"/>
              <a:t> в </a:t>
            </a:r>
            <a:r>
              <a:rPr lang="ru-RU" b="0" dirty="0" err="1"/>
              <a:t>організм</a:t>
            </a:r>
            <a:r>
              <a:rPr lang="ru-RU" b="0" dirty="0"/>
              <a:t> препарату у </a:t>
            </a:r>
            <a:r>
              <a:rPr lang="ru-RU" b="0" dirty="0" err="1"/>
              <a:t>вечірній</a:t>
            </a:r>
            <a:r>
              <a:rPr lang="ru-RU" b="0" dirty="0"/>
              <a:t> час</a:t>
            </a:r>
            <a:endParaRPr lang="ru-RU" b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Содержимое 5" descr="противоопухол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9913" y="692150"/>
            <a:ext cx="7818437" cy="5689600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Хроногормоно</a:t>
            </a:r>
            <a:r>
              <a:rPr lang="ru-RU" dirty="0" smtClean="0"/>
              <a:t>- </a:t>
            </a:r>
            <a:r>
              <a:rPr lang="ru-RU" dirty="0" smtClean="0"/>
              <a:t>та </a:t>
            </a:r>
            <a:r>
              <a:rPr lang="ru-RU" dirty="0" err="1" smtClean="0"/>
              <a:t>хіміотерапія</a:t>
            </a:r>
            <a:r>
              <a:rPr lang="ru-RU" dirty="0" smtClean="0"/>
              <a:t> </a:t>
            </a:r>
            <a:r>
              <a:rPr lang="ru-RU" dirty="0" smtClean="0"/>
              <a:t>при </a:t>
            </a:r>
            <a:r>
              <a:rPr lang="ru-RU" dirty="0" err="1" smtClean="0"/>
              <a:t>гострому</a:t>
            </a:r>
            <a:r>
              <a:rPr lang="ru-RU" dirty="0" smtClean="0"/>
              <a:t> </a:t>
            </a:r>
            <a:r>
              <a:rPr lang="ru-RU" dirty="0" err="1" smtClean="0"/>
              <a:t>лейкозі</a:t>
            </a:r>
            <a:endParaRPr lang="ru-RU" dirty="0"/>
          </a:p>
        </p:txBody>
      </p:sp>
      <p:sp>
        <p:nvSpPr>
          <p:cNvPr id="98306" name="Содержимое 2"/>
          <p:cNvSpPr>
            <a:spLocks noGrp="1"/>
          </p:cNvSpPr>
          <p:nvPr>
            <p:ph idx="1"/>
          </p:nvPr>
        </p:nvSpPr>
        <p:spPr>
          <a:xfrm>
            <a:off x="468313" y="2276475"/>
            <a:ext cx="8229600" cy="36004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err="1" smtClean="0"/>
              <a:t>Кортикостероїди</a:t>
            </a:r>
            <a:r>
              <a:rPr lang="ru-RU" dirty="0" smtClean="0"/>
              <a:t>:     </a:t>
            </a:r>
            <a:r>
              <a:rPr lang="ru-RU" dirty="0" smtClean="0"/>
              <a:t>в    07,   10,   13 </a:t>
            </a:r>
            <a:r>
              <a:rPr lang="ru-RU" dirty="0" smtClean="0"/>
              <a:t>годин</a:t>
            </a:r>
            <a:endParaRPr lang="ru-RU" dirty="0" smtClean="0"/>
          </a:p>
          <a:p>
            <a:pPr eaLnBrk="1" hangingPunct="1">
              <a:buFont typeface="Arial" charset="0"/>
              <a:buNone/>
            </a:pPr>
            <a:r>
              <a:rPr lang="ru-RU" dirty="0" err="1" smtClean="0"/>
              <a:t>Цитостатики</a:t>
            </a:r>
            <a:r>
              <a:rPr lang="ru-RU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та </a:t>
            </a:r>
            <a:r>
              <a:rPr lang="ru-RU" dirty="0" err="1" smtClean="0"/>
              <a:t>Антиметаболіти</a:t>
            </a:r>
            <a:r>
              <a:rPr lang="ru-RU" dirty="0" smtClean="0"/>
              <a:t>:     </a:t>
            </a:r>
            <a:r>
              <a:rPr lang="ru-RU" dirty="0" smtClean="0"/>
              <a:t>в  14 </a:t>
            </a:r>
            <a:r>
              <a:rPr lang="ru-RU" dirty="0" smtClean="0"/>
              <a:t>і </a:t>
            </a:r>
            <a:r>
              <a:rPr lang="ru-RU" dirty="0" smtClean="0"/>
              <a:t>19 </a:t>
            </a:r>
            <a:r>
              <a:rPr lang="ru-RU" dirty="0" smtClean="0"/>
              <a:t>годин</a:t>
            </a:r>
            <a:endParaRPr lang="ru-RU" dirty="0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/>
            <a:r>
              <a:rPr lang="ru-RU" b="1" i="1" dirty="0" err="1" smtClean="0"/>
              <a:t>Хронофармакологія</a:t>
            </a:r>
            <a:r>
              <a:rPr lang="ru-RU" b="1" i="1" dirty="0" smtClean="0"/>
              <a:t> </a:t>
            </a:r>
            <a:r>
              <a:rPr lang="ru-RU" b="1" i="1" dirty="0" smtClean="0"/>
              <a:t>- </a:t>
            </a:r>
            <a:r>
              <a:rPr lang="ru-RU" b="1" i="1" dirty="0" err="1" smtClean="0"/>
              <a:t>теорія</a:t>
            </a:r>
            <a:endParaRPr lang="ru-RU" b="1" i="1" dirty="0" smtClean="0"/>
          </a:p>
        </p:txBody>
      </p:sp>
      <p:sp>
        <p:nvSpPr>
          <p:cNvPr id="993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908050"/>
            <a:ext cx="8820150" cy="5689600"/>
          </a:xfrm>
        </p:spPr>
        <p:txBody>
          <a:bodyPr/>
          <a:lstStyle/>
          <a:p>
            <a:pPr algn="l" eaLnBrk="1" hangingPunct="1"/>
            <a:r>
              <a:rPr lang="ru-RU" sz="2800" dirty="0" err="1">
                <a:solidFill>
                  <a:schemeClr val="tx1"/>
                </a:solidFill>
              </a:rPr>
              <a:t>Лікарі</a:t>
            </a:r>
            <a:r>
              <a:rPr lang="ru-RU" sz="2800" dirty="0">
                <a:solidFill>
                  <a:schemeClr val="tx1"/>
                </a:solidFill>
              </a:rPr>
              <a:t> – </a:t>
            </a:r>
            <a:r>
              <a:rPr lang="ru-RU" sz="2800" dirty="0" err="1">
                <a:solidFill>
                  <a:schemeClr val="tx1"/>
                </a:solidFill>
              </a:rPr>
              <a:t>хронотерапевти</a:t>
            </a:r>
            <a:r>
              <a:rPr lang="ru-RU" sz="2800" dirty="0">
                <a:solidFill>
                  <a:schemeClr val="tx1"/>
                </a:solidFill>
              </a:rPr>
              <a:t> не просто </a:t>
            </a:r>
            <a:r>
              <a:rPr lang="ru-RU" sz="2800" dirty="0" err="1">
                <a:solidFill>
                  <a:schemeClr val="tx1"/>
                </a:solidFill>
              </a:rPr>
              <a:t>лікують</a:t>
            </a:r>
            <a:r>
              <a:rPr lang="ru-RU" sz="2800" dirty="0">
                <a:solidFill>
                  <a:schemeClr val="tx1"/>
                </a:solidFill>
              </a:rPr>
              <a:t> хворобу, вони </a:t>
            </a:r>
            <a:r>
              <a:rPr lang="ru-RU" sz="2800" dirty="0" err="1">
                <a:solidFill>
                  <a:schemeClr val="tx1"/>
                </a:solidFill>
              </a:rPr>
              <a:t>лікують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хворих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урахуванням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біологічних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ритмів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algn="l" eaLnBrk="1" hangingPunct="1"/>
            <a:r>
              <a:rPr lang="ru-RU" sz="2800" dirty="0">
                <a:solidFill>
                  <a:schemeClr val="tx1"/>
                </a:solidFill>
              </a:rPr>
              <a:t>У </a:t>
            </a:r>
            <a:r>
              <a:rPr lang="ru-RU" sz="2800" dirty="0" err="1">
                <a:solidFill>
                  <a:schemeClr val="tx1"/>
                </a:solidFill>
              </a:rPr>
              <a:t>Росії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хрономедицина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розвивається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швидко</a:t>
            </a:r>
            <a:r>
              <a:rPr lang="ru-RU" sz="2800" dirty="0">
                <a:solidFill>
                  <a:schemeClr val="tx1"/>
                </a:solidFill>
              </a:rPr>
              <a:t> та </a:t>
            </a:r>
            <a:r>
              <a:rPr lang="ru-RU" sz="2800" dirty="0" err="1">
                <a:solidFill>
                  <a:schemeClr val="tx1"/>
                </a:solidFill>
              </a:rPr>
              <a:t>інтенсивно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algn="l" eaLnBrk="1" hangingPunct="1"/>
            <a:r>
              <a:rPr lang="ru-RU" sz="2800" dirty="0" err="1">
                <a:solidFill>
                  <a:schemeClr val="tx1"/>
                </a:solidFill>
              </a:rPr>
              <a:t>Багато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розробок</a:t>
            </a:r>
            <a:r>
              <a:rPr lang="ru-RU" sz="2800" dirty="0">
                <a:solidFill>
                  <a:schemeClr val="tx1"/>
                </a:solidFill>
              </a:rPr>
              <a:t> наших </a:t>
            </a:r>
            <a:r>
              <a:rPr lang="ru-RU" sz="2800" dirty="0" err="1">
                <a:solidFill>
                  <a:schemeClr val="tx1"/>
                </a:solidFill>
              </a:rPr>
              <a:t>учених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дозволяють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удосконалити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методи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діагностики</a:t>
            </a:r>
            <a:r>
              <a:rPr lang="ru-RU" sz="2800" dirty="0">
                <a:solidFill>
                  <a:schemeClr val="tx1"/>
                </a:solidFill>
              </a:rPr>
              <a:t> та </a:t>
            </a:r>
            <a:r>
              <a:rPr lang="ru-RU" sz="2800" dirty="0" err="1">
                <a:solidFill>
                  <a:schemeClr val="tx1"/>
                </a:solidFill>
              </a:rPr>
              <a:t>лікування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визнані</a:t>
            </a:r>
            <a:r>
              <a:rPr lang="ru-RU" sz="2800" dirty="0">
                <a:solidFill>
                  <a:schemeClr val="tx1"/>
                </a:solidFill>
              </a:rPr>
              <a:t> як </a:t>
            </a:r>
            <a:r>
              <a:rPr lang="ru-RU" sz="2800" dirty="0" err="1">
                <a:solidFill>
                  <a:schemeClr val="tx1"/>
                </a:solidFill>
              </a:rPr>
              <a:t>пріоритетні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algn="l" eaLnBrk="1" hangingPunct="1"/>
            <a:r>
              <a:rPr lang="ru-RU" sz="2800" dirty="0" err="1">
                <a:solidFill>
                  <a:schemeClr val="tx1"/>
                </a:solidFill>
              </a:rPr>
              <a:t>Фахівці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хронотерапії</a:t>
            </a:r>
            <a:r>
              <a:rPr lang="ru-RU" sz="2800" dirty="0">
                <a:solidFill>
                  <a:schemeClr val="tx1"/>
                </a:solidFill>
              </a:rPr>
              <a:t> та </a:t>
            </a:r>
            <a:r>
              <a:rPr lang="ru-RU" sz="2800" dirty="0" err="1">
                <a:solidFill>
                  <a:schemeClr val="tx1"/>
                </a:solidFill>
              </a:rPr>
              <a:t>хронофармакології</a:t>
            </a:r>
            <a:r>
              <a:rPr lang="ru-RU" sz="2800" dirty="0">
                <a:solidFill>
                  <a:schemeClr val="tx1"/>
                </a:solidFill>
              </a:rPr>
              <a:t>: Комаров Ф.І., Р.М. </a:t>
            </a:r>
            <a:r>
              <a:rPr lang="ru-RU" sz="2800" dirty="0" err="1">
                <a:solidFill>
                  <a:schemeClr val="tx1"/>
                </a:solidFill>
              </a:rPr>
              <a:t>Заславська</a:t>
            </a:r>
            <a:r>
              <a:rPr lang="ru-RU" sz="2800" dirty="0">
                <a:solidFill>
                  <a:schemeClr val="tx1"/>
                </a:solidFill>
              </a:rPr>
              <a:t>, О.М. </a:t>
            </a:r>
            <a:r>
              <a:rPr lang="ru-RU" sz="2800" dirty="0" err="1">
                <a:solidFill>
                  <a:schemeClr val="tx1"/>
                </a:solidFill>
              </a:rPr>
              <a:t>Давидова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Оранський</a:t>
            </a:r>
            <a:r>
              <a:rPr lang="ru-RU" sz="2800" dirty="0">
                <a:solidFill>
                  <a:schemeClr val="tx1"/>
                </a:solidFill>
              </a:rPr>
              <a:t> І.Є., С.І. </a:t>
            </a:r>
            <a:r>
              <a:rPr lang="ru-RU" sz="2800" dirty="0" err="1">
                <a:solidFill>
                  <a:schemeClr val="tx1"/>
                </a:solidFill>
              </a:rPr>
              <a:t>Рапопорт</a:t>
            </a:r>
            <a:r>
              <a:rPr lang="ru-RU" sz="2800" dirty="0">
                <a:solidFill>
                  <a:schemeClr val="tx1"/>
                </a:solidFill>
              </a:rPr>
              <a:t> та </a:t>
            </a:r>
            <a:r>
              <a:rPr lang="ru-RU" sz="2800" dirty="0" err="1">
                <a:solidFill>
                  <a:schemeClr val="tx1"/>
                </a:solidFill>
              </a:rPr>
              <a:t>ін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578850" cy="1268413"/>
          </a:xfrm>
        </p:spPr>
        <p:txBody>
          <a:bodyPr/>
          <a:lstStyle/>
          <a:p>
            <a:pPr eaLnBrk="1" hangingPunct="1"/>
            <a:r>
              <a:rPr lang="ru-RU" b="1" i="1" dirty="0" err="1" smtClean="0"/>
              <a:t>Хронофармакологія</a:t>
            </a:r>
            <a:r>
              <a:rPr lang="ru-RU" b="1" i="1" dirty="0" smtClean="0"/>
              <a:t> </a:t>
            </a:r>
            <a:r>
              <a:rPr lang="ru-RU" b="1" i="1" dirty="0" smtClean="0"/>
              <a:t>-</a:t>
            </a:r>
            <a:r>
              <a:rPr lang="ru-RU" b="1" i="1" dirty="0" smtClean="0">
                <a:latin typeface="Arial" charset="0"/>
              </a:rPr>
              <a:t> </a:t>
            </a:r>
            <a:r>
              <a:rPr lang="ru-RU" b="1" i="1" dirty="0" smtClean="0"/>
              <a:t>практика</a:t>
            </a:r>
          </a:p>
        </p:txBody>
      </p:sp>
      <p:sp>
        <p:nvSpPr>
          <p:cNvPr id="100354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362950" cy="4784725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запитаєте</a:t>
            </a:r>
            <a:r>
              <a:rPr lang="ru-RU" dirty="0"/>
              <a:t> 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про </a:t>
            </a:r>
            <a:r>
              <a:rPr lang="ru-RU" dirty="0" err="1"/>
              <a:t>біологічний</a:t>
            </a:r>
            <a:r>
              <a:rPr lang="ru-RU" dirty="0"/>
              <a:t> </a:t>
            </a:r>
            <a:r>
              <a:rPr lang="ru-RU" dirty="0" err="1"/>
              <a:t>годинник</a:t>
            </a:r>
            <a:r>
              <a:rPr lang="ru-RU" dirty="0"/>
              <a:t>, то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отримайте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: так, є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, </a:t>
            </a:r>
            <a:r>
              <a:rPr lang="ru-RU" dirty="0" err="1"/>
              <a:t>невловиме</a:t>
            </a:r>
            <a:r>
              <a:rPr lang="ru-RU" dirty="0"/>
              <a:t>, і </a:t>
            </a:r>
            <a:r>
              <a:rPr lang="ru-RU" dirty="0" err="1"/>
              <a:t>здається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. Але в той же час у </a:t>
            </a:r>
            <a:r>
              <a:rPr lang="ru-RU" dirty="0" err="1"/>
              <a:t>вченому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медики та </a:t>
            </a:r>
            <a:r>
              <a:rPr lang="ru-RU" dirty="0" err="1"/>
              <a:t>біологи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наполягають</a:t>
            </a:r>
            <a:r>
              <a:rPr lang="ru-RU" dirty="0"/>
              <a:t> на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біологічний</a:t>
            </a:r>
            <a:r>
              <a:rPr lang="ru-RU" dirty="0"/>
              <a:t> </a:t>
            </a:r>
            <a:r>
              <a:rPr lang="ru-RU" dirty="0" err="1"/>
              <a:t>годинник</a:t>
            </a:r>
            <a:r>
              <a:rPr lang="ru-RU" dirty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None/>
            </a:pPr>
            <a:r>
              <a:rPr lang="ru-RU" sz="4000" dirty="0" err="1"/>
              <a:t>Більше</a:t>
            </a:r>
            <a:r>
              <a:rPr lang="ru-RU" sz="4000" dirty="0"/>
              <a:t> того, </a:t>
            </a:r>
            <a:r>
              <a:rPr lang="ru-RU" sz="4000" dirty="0" err="1"/>
              <a:t>деякі</a:t>
            </a:r>
            <a:r>
              <a:rPr lang="ru-RU" sz="4000" dirty="0"/>
              <a:t> </a:t>
            </a:r>
            <a:r>
              <a:rPr lang="ru-RU" sz="4000" dirty="0" err="1"/>
              <a:t>нейрохірурги</a:t>
            </a:r>
            <a:r>
              <a:rPr lang="ru-RU" sz="4000" dirty="0"/>
              <a:t> </a:t>
            </a:r>
            <a:r>
              <a:rPr lang="ru-RU" sz="4000" dirty="0" err="1"/>
              <a:t>стверджують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біологічний</a:t>
            </a:r>
            <a:r>
              <a:rPr lang="ru-RU" sz="4000" dirty="0"/>
              <a:t> </a:t>
            </a:r>
            <a:r>
              <a:rPr lang="ru-RU" sz="4000" dirty="0" err="1"/>
              <a:t>годинник</a:t>
            </a:r>
            <a:r>
              <a:rPr lang="ru-RU" sz="4000" dirty="0"/>
              <a:t> –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скупчення</a:t>
            </a:r>
            <a:r>
              <a:rPr lang="ru-RU" sz="4000" dirty="0"/>
              <a:t> </a:t>
            </a:r>
            <a:r>
              <a:rPr lang="ru-RU" sz="4000" dirty="0" err="1"/>
              <a:t>нервових</a:t>
            </a:r>
            <a:r>
              <a:rPr lang="ru-RU" sz="4000" dirty="0"/>
              <a:t> </a:t>
            </a:r>
            <a:r>
              <a:rPr lang="ru-RU" sz="4000" dirty="0" err="1"/>
              <a:t>клітин</a:t>
            </a:r>
            <a:r>
              <a:rPr lang="ru-RU" sz="4000" dirty="0"/>
              <a:t> у </a:t>
            </a:r>
            <a:r>
              <a:rPr lang="ru-RU" sz="4000" dirty="0" err="1"/>
              <a:t>районі</a:t>
            </a:r>
            <a:r>
              <a:rPr lang="ru-RU" sz="4000" dirty="0"/>
              <a:t> </a:t>
            </a:r>
            <a:r>
              <a:rPr lang="ru-RU" sz="4000" dirty="0" err="1"/>
              <a:t>гіпоталамуса</a:t>
            </a:r>
            <a:r>
              <a:rPr lang="ru-RU" sz="4000" dirty="0"/>
              <a:t> (в </a:t>
            </a:r>
            <a:r>
              <a:rPr lang="ru-RU" sz="4000" dirty="0" err="1"/>
              <a:t>основі</a:t>
            </a:r>
            <a:r>
              <a:rPr lang="ru-RU" sz="4000" dirty="0"/>
              <a:t> </a:t>
            </a:r>
            <a:r>
              <a:rPr lang="ru-RU" sz="4000" dirty="0" err="1"/>
              <a:t>мозку</a:t>
            </a:r>
            <a:r>
              <a:rPr lang="ru-RU" sz="4000" dirty="0"/>
              <a:t>). Таким чином, </a:t>
            </a:r>
            <a:r>
              <a:rPr lang="ru-RU" sz="4000" dirty="0" err="1"/>
              <a:t>можна</a:t>
            </a:r>
            <a:r>
              <a:rPr lang="ru-RU" sz="4000" dirty="0"/>
              <a:t> </a:t>
            </a:r>
            <a:r>
              <a:rPr lang="ru-RU" sz="4000" dirty="0" err="1"/>
              <a:t>сказати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знайдено</a:t>
            </a:r>
            <a:r>
              <a:rPr lang="ru-RU" sz="4000" dirty="0"/>
              <a:t> </a:t>
            </a:r>
            <a:r>
              <a:rPr lang="ru-RU" sz="4000" dirty="0" err="1"/>
              <a:t>анатомічну</a:t>
            </a:r>
            <a:r>
              <a:rPr lang="ru-RU" sz="4000" dirty="0"/>
              <a:t> структуру, яка </a:t>
            </a:r>
            <a:r>
              <a:rPr lang="ru-RU" sz="4000" dirty="0" err="1"/>
              <a:t>відповідає</a:t>
            </a:r>
            <a:r>
              <a:rPr lang="ru-RU" sz="4000" dirty="0"/>
              <a:t> за </a:t>
            </a:r>
            <a:r>
              <a:rPr lang="ru-RU" sz="4000" dirty="0" err="1"/>
              <a:t>регуляцію</a:t>
            </a:r>
            <a:r>
              <a:rPr lang="ru-RU" sz="4000" dirty="0"/>
              <a:t> </a:t>
            </a:r>
            <a:r>
              <a:rPr lang="ru-RU" sz="4000" dirty="0" err="1"/>
              <a:t>фізіологічної</a:t>
            </a:r>
            <a:r>
              <a:rPr lang="ru-RU" sz="4000" dirty="0"/>
              <a:t> та </a:t>
            </a:r>
            <a:r>
              <a:rPr lang="ru-RU" sz="4000" dirty="0" err="1"/>
              <a:t>психічної</a:t>
            </a:r>
            <a:r>
              <a:rPr lang="ru-RU" sz="4000" dirty="0"/>
              <a:t> </a:t>
            </a:r>
            <a:r>
              <a:rPr lang="ru-RU" sz="4000" dirty="0" err="1"/>
              <a:t>діяльності</a:t>
            </a:r>
            <a:r>
              <a:rPr lang="ru-RU" sz="4000" dirty="0"/>
              <a:t> </a:t>
            </a:r>
            <a:r>
              <a:rPr lang="ru-RU" sz="4000" dirty="0" err="1"/>
              <a:t>організму</a:t>
            </a:r>
            <a:r>
              <a:rPr lang="ru-RU" sz="4000" dirty="0"/>
              <a:t> в </a:t>
            </a:r>
            <a:r>
              <a:rPr lang="ru-RU" sz="4000" dirty="0" err="1"/>
              <a:t>часі</a:t>
            </a:r>
            <a:r>
              <a:rPr lang="ru-RU" sz="4000" dirty="0"/>
              <a:t>.</a:t>
            </a:r>
            <a:endParaRPr lang="ru-RU" sz="4000" dirty="0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7775575" cy="48021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3000" dirty="0" err="1">
                <a:solidFill>
                  <a:schemeClr val="tx1"/>
                </a:solidFill>
              </a:rPr>
              <a:t>Ті</a:t>
            </a:r>
            <a:r>
              <a:rPr lang="ru-RU" sz="3000" dirty="0">
                <a:solidFill>
                  <a:schemeClr val="tx1"/>
                </a:solidFill>
              </a:rPr>
              <a:t> ж </a:t>
            </a:r>
            <a:r>
              <a:rPr lang="ru-RU" sz="3000" dirty="0" err="1">
                <a:solidFill>
                  <a:schemeClr val="tx1"/>
                </a:solidFill>
              </a:rPr>
              <a:t>хірурги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помітили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певний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зв'язок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між</a:t>
            </a:r>
            <a:r>
              <a:rPr lang="ru-RU" sz="3000" dirty="0">
                <a:solidFill>
                  <a:schemeClr val="tx1"/>
                </a:solidFill>
              </a:rPr>
              <a:t> часом </a:t>
            </a:r>
            <a:r>
              <a:rPr lang="ru-RU" sz="3000" dirty="0" err="1">
                <a:solidFill>
                  <a:schemeClr val="tx1"/>
                </a:solidFill>
              </a:rPr>
              <a:t>проведення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операції</a:t>
            </a:r>
            <a:r>
              <a:rPr lang="ru-RU" sz="3000" dirty="0">
                <a:solidFill>
                  <a:schemeClr val="tx1"/>
                </a:solidFill>
              </a:rPr>
              <a:t> та </a:t>
            </a:r>
            <a:r>
              <a:rPr lang="ru-RU" sz="3000" dirty="0" err="1">
                <a:solidFill>
                  <a:schemeClr val="tx1"/>
                </a:solidFill>
              </a:rPr>
              <a:t>її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успіхом</a:t>
            </a:r>
            <a:r>
              <a:rPr lang="ru-RU" sz="3000" dirty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3000" dirty="0">
                <a:solidFill>
                  <a:schemeClr val="tx1"/>
                </a:solidFill>
              </a:rPr>
              <a:t>У США в 1990-х роках </a:t>
            </a:r>
            <a:r>
              <a:rPr lang="ru-RU" sz="3000" dirty="0" err="1">
                <a:solidFill>
                  <a:schemeClr val="tx1"/>
                </a:solidFill>
              </a:rPr>
              <a:t>було</a:t>
            </a:r>
            <a:r>
              <a:rPr lang="ru-RU" sz="3000" dirty="0">
                <a:solidFill>
                  <a:schemeClr val="tx1"/>
                </a:solidFill>
              </a:rPr>
              <a:t> проведено </a:t>
            </a:r>
            <a:r>
              <a:rPr lang="ru-RU" sz="3000" dirty="0" err="1">
                <a:solidFill>
                  <a:schemeClr val="tx1"/>
                </a:solidFill>
              </a:rPr>
              <a:t>спостереження</a:t>
            </a:r>
            <a:r>
              <a:rPr lang="ru-RU" sz="3000" dirty="0">
                <a:solidFill>
                  <a:schemeClr val="tx1"/>
                </a:solidFill>
              </a:rPr>
              <a:t> за 1000 </a:t>
            </a:r>
            <a:r>
              <a:rPr lang="ru-RU" sz="3000" dirty="0" err="1">
                <a:solidFill>
                  <a:schemeClr val="tx1"/>
                </a:solidFill>
              </a:rPr>
              <a:t>жінками</a:t>
            </a:r>
            <a:r>
              <a:rPr lang="ru-RU" sz="3000" dirty="0">
                <a:solidFill>
                  <a:schemeClr val="tx1"/>
                </a:solidFill>
              </a:rPr>
              <a:t>, </a:t>
            </a:r>
            <a:r>
              <a:rPr lang="ru-RU" sz="3000" dirty="0" err="1">
                <a:solidFill>
                  <a:schemeClr val="tx1"/>
                </a:solidFill>
              </a:rPr>
              <a:t>які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страждають</a:t>
            </a:r>
            <a:r>
              <a:rPr lang="ru-RU" sz="3000" dirty="0">
                <a:solidFill>
                  <a:schemeClr val="tx1"/>
                </a:solidFill>
              </a:rPr>
              <a:t> на рак грудей і </a:t>
            </a:r>
            <a:r>
              <a:rPr lang="ru-RU" sz="3000" dirty="0" err="1">
                <a:solidFill>
                  <a:schemeClr val="tx1"/>
                </a:solidFill>
              </a:rPr>
              <a:t>зазнали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видалення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молочної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залози</a:t>
            </a:r>
            <a:r>
              <a:rPr lang="ru-RU" sz="3000" dirty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3000" dirty="0" err="1">
                <a:solidFill>
                  <a:schemeClr val="tx1"/>
                </a:solidFill>
              </a:rPr>
              <a:t>Результати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виявилися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значно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кращими</a:t>
            </a:r>
            <a:r>
              <a:rPr lang="ru-RU" sz="3000" dirty="0">
                <a:solidFill>
                  <a:schemeClr val="tx1"/>
                </a:solidFill>
              </a:rPr>
              <a:t> у </a:t>
            </a:r>
            <a:r>
              <a:rPr lang="ru-RU" sz="3000" dirty="0" err="1">
                <a:solidFill>
                  <a:schemeClr val="tx1"/>
                </a:solidFill>
              </a:rPr>
              <a:t>жінок</a:t>
            </a:r>
            <a:r>
              <a:rPr lang="ru-RU" sz="3000" dirty="0">
                <a:solidFill>
                  <a:schemeClr val="tx1"/>
                </a:solidFill>
              </a:rPr>
              <a:t>, </a:t>
            </a:r>
            <a:r>
              <a:rPr lang="ru-RU" sz="3000" dirty="0" err="1">
                <a:solidFill>
                  <a:schemeClr val="tx1"/>
                </a:solidFill>
              </a:rPr>
              <a:t>оперованих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близько</a:t>
            </a:r>
            <a:r>
              <a:rPr lang="ru-RU" sz="3000" dirty="0">
                <a:solidFill>
                  <a:schemeClr val="tx1"/>
                </a:solidFill>
              </a:rPr>
              <a:t> 14 дня менструального циклу.</a:t>
            </a:r>
            <a:endParaRPr lang="ru-RU" sz="3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Box 3"/>
          <p:cNvSpPr txBox="1">
            <a:spLocks noChangeArrowheads="1"/>
          </p:cNvSpPr>
          <p:nvPr/>
        </p:nvSpPr>
        <p:spPr bwMode="auto">
          <a:xfrm>
            <a:off x="755650" y="981075"/>
            <a:ext cx="76327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НАУКОВІ ПІДТВЕРДЖЕННЯ ТЕОРІЇ ХРОНОФАРМАКОЛОГІЇ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Система </a:t>
            </a:r>
            <a:r>
              <a:rPr lang="ru-RU" dirty="0" err="1"/>
              <a:t>гіпоталамус-гіпофіз-надниркові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</a:t>
            </a:r>
            <a:r>
              <a:rPr lang="ru-RU" dirty="0" err="1"/>
              <a:t>керує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організмом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нервово-ендокринній</a:t>
            </a:r>
            <a:r>
              <a:rPr lang="ru-RU" dirty="0"/>
              <a:t> </a:t>
            </a:r>
            <a:r>
              <a:rPr lang="ru-RU" dirty="0" err="1"/>
              <a:t>регуляції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постійну</a:t>
            </a:r>
            <a:r>
              <a:rPr lang="ru-RU" dirty="0"/>
              <a:t> температуру, ритм </a:t>
            </a:r>
            <a:r>
              <a:rPr lang="ru-RU" dirty="0" err="1"/>
              <a:t>серцевих</a:t>
            </a:r>
            <a:r>
              <a:rPr lang="ru-RU" dirty="0"/>
              <a:t> </a:t>
            </a:r>
            <a:r>
              <a:rPr lang="ru-RU" dirty="0" err="1"/>
              <a:t>скорочень</a:t>
            </a:r>
            <a:r>
              <a:rPr lang="ru-RU" dirty="0"/>
              <a:t>, </a:t>
            </a:r>
            <a:r>
              <a:rPr lang="ru-RU" dirty="0" err="1"/>
              <a:t>артеріальний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Не </a:t>
            </a:r>
            <a:r>
              <a:rPr lang="ru-RU" dirty="0" err="1"/>
              <a:t>останню</a:t>
            </a:r>
            <a:r>
              <a:rPr lang="ru-RU" dirty="0"/>
              <a:t> роль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грає</a:t>
            </a:r>
            <a:r>
              <a:rPr lang="ru-RU" dirty="0"/>
              <a:t> те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у </a:t>
            </a:r>
            <a:r>
              <a:rPr lang="ru-RU" dirty="0" err="1"/>
              <a:t>гіпоталамусі</a:t>
            </a:r>
            <a:r>
              <a:rPr lang="ru-RU" dirty="0"/>
              <a:t>, яке </a:t>
            </a:r>
            <a:r>
              <a:rPr lang="ru-RU" dirty="0" err="1"/>
              <a:t>нейрохірурги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біологічним</a:t>
            </a:r>
            <a:r>
              <a:rPr lang="ru-RU" dirty="0"/>
              <a:t> </a:t>
            </a:r>
            <a:r>
              <a:rPr lang="ru-RU" dirty="0" err="1"/>
              <a:t>годинником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Коли </a:t>
            </a:r>
            <a:r>
              <a:rPr lang="ru-RU" dirty="0" err="1"/>
              <a:t>ритмічна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біологічного</a:t>
            </a:r>
            <a:r>
              <a:rPr lang="ru-RU" dirty="0"/>
              <a:t> </a:t>
            </a:r>
            <a:r>
              <a:rPr lang="ru-RU" dirty="0" err="1"/>
              <a:t>годинника</a:t>
            </a:r>
            <a:r>
              <a:rPr lang="ru-RU" dirty="0"/>
              <a:t> </a:t>
            </a:r>
            <a:r>
              <a:rPr lang="ru-RU" dirty="0" err="1"/>
              <a:t>порушується</a:t>
            </a:r>
            <a:r>
              <a:rPr lang="ru-RU" dirty="0"/>
              <a:t> (при </a:t>
            </a:r>
            <a:r>
              <a:rPr lang="ru-RU" dirty="0" err="1"/>
              <a:t>тривалих</a:t>
            </a:r>
            <a:r>
              <a:rPr lang="ru-RU" dirty="0"/>
              <a:t> </a:t>
            </a:r>
            <a:r>
              <a:rPr lang="ru-RU" dirty="0" err="1"/>
              <a:t>польотах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 при </a:t>
            </a:r>
            <a:r>
              <a:rPr lang="ru-RU" dirty="0" err="1"/>
              <a:t>перетині</a:t>
            </a:r>
            <a:r>
              <a:rPr lang="ru-RU" dirty="0"/>
              <a:t> великих у </a:t>
            </a:r>
            <a:r>
              <a:rPr lang="ru-RU" dirty="0" err="1"/>
              <a:t>часі</a:t>
            </a:r>
            <a:r>
              <a:rPr lang="ru-RU" dirty="0"/>
              <a:t> </a:t>
            </a:r>
            <a:r>
              <a:rPr lang="ru-RU" dirty="0" err="1"/>
              <a:t>часових</a:t>
            </a:r>
            <a:r>
              <a:rPr lang="ru-RU" dirty="0"/>
              <a:t> </a:t>
            </a:r>
            <a:r>
              <a:rPr lang="ru-RU" dirty="0" err="1"/>
              <a:t>поясів</a:t>
            </a:r>
            <a:r>
              <a:rPr lang="ru-RU" dirty="0"/>
              <a:t>, при </a:t>
            </a:r>
            <a:r>
              <a:rPr lang="ru-RU" dirty="0" err="1"/>
              <a:t>безсонні</a:t>
            </a:r>
            <a:r>
              <a:rPr lang="ru-RU" dirty="0"/>
              <a:t>, при </a:t>
            </a:r>
            <a:r>
              <a:rPr lang="ru-RU" dirty="0" err="1"/>
              <a:t>стресі</a:t>
            </a:r>
            <a:r>
              <a:rPr lang="ru-RU" dirty="0"/>
              <a:t>), </a:t>
            </a:r>
            <a:r>
              <a:rPr lang="ru-RU" dirty="0" err="1"/>
              <a:t>здоров'ю</a:t>
            </a:r>
            <a:r>
              <a:rPr lang="ru-RU" dirty="0"/>
              <a:t> </a:t>
            </a:r>
            <a:r>
              <a:rPr lang="ru-RU" dirty="0" err="1"/>
              <a:t>загрожує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реальна </a:t>
            </a:r>
            <a:r>
              <a:rPr lang="ru-RU" dirty="0" err="1"/>
              <a:t>небезпека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4888" cy="1143000"/>
          </a:xfrm>
        </p:spPr>
        <p:txBody>
          <a:bodyPr/>
          <a:lstStyle/>
          <a:p>
            <a:r>
              <a:rPr lang="ru-RU" sz="2800" dirty="0" err="1" smtClean="0"/>
              <a:t>Керують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біологічним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годинником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гени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організму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04450" name="Прямоугольник 3"/>
          <p:cNvSpPr>
            <a:spLocks noChangeArrowheads="1"/>
          </p:cNvSpPr>
          <p:nvPr/>
        </p:nvSpPr>
        <p:spPr bwMode="auto">
          <a:xfrm>
            <a:off x="755650" y="1341438"/>
            <a:ext cx="70564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/>
              <a:t>     </a:t>
            </a:r>
            <a:r>
              <a:rPr lang="ru-RU" sz="2400" dirty="0" err="1"/>
              <a:t>Підсвідомо</a:t>
            </a:r>
            <a:r>
              <a:rPr lang="ru-RU" sz="2400" dirty="0"/>
              <a:t> наше </a:t>
            </a:r>
            <a:r>
              <a:rPr lang="ru-RU" sz="2400" dirty="0" err="1"/>
              <a:t>тіло</a:t>
            </a:r>
            <a:r>
              <a:rPr lang="ru-RU" sz="2400" dirty="0"/>
              <a:t>, як </a:t>
            </a:r>
            <a:r>
              <a:rPr lang="ru-RU" sz="2400" dirty="0" err="1"/>
              <a:t>біологічна</a:t>
            </a:r>
            <a:r>
              <a:rPr lang="ru-RU" sz="2400" dirty="0"/>
              <a:t> структура, </a:t>
            </a:r>
            <a:r>
              <a:rPr lang="ru-RU" sz="2400" dirty="0" err="1"/>
              <a:t>намагається</a:t>
            </a:r>
            <a:r>
              <a:rPr lang="ru-RU" sz="2400" dirty="0"/>
              <a:t> </a:t>
            </a:r>
            <a:r>
              <a:rPr lang="ru-RU" sz="2400" dirty="0" err="1"/>
              <a:t>жити</a:t>
            </a:r>
            <a:r>
              <a:rPr lang="ru-RU" sz="2400" dirty="0"/>
              <a:t> за </a:t>
            </a:r>
            <a:r>
              <a:rPr lang="ru-RU" sz="2400" dirty="0" err="1"/>
              <a:t>цим</a:t>
            </a:r>
            <a:r>
              <a:rPr lang="ru-RU" sz="2400" dirty="0"/>
              <a:t> </a:t>
            </a:r>
            <a:r>
              <a:rPr lang="ru-RU" sz="2400" dirty="0" err="1"/>
              <a:t>годинником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      У той </a:t>
            </a:r>
            <a:r>
              <a:rPr lang="ru-RU" sz="2400" dirty="0" err="1"/>
              <a:t>самий</a:t>
            </a:r>
            <a:r>
              <a:rPr lang="ru-RU" sz="2400" dirty="0"/>
              <a:t> час </a:t>
            </a:r>
            <a:r>
              <a:rPr lang="ru-RU" sz="2400" dirty="0" err="1"/>
              <a:t>людина</a:t>
            </a:r>
            <a:r>
              <a:rPr lang="ru-RU" sz="2400" dirty="0"/>
              <a:t> – </a:t>
            </a:r>
            <a:r>
              <a:rPr lang="ru-RU" sz="2400" dirty="0" err="1"/>
              <a:t>істота</a:t>
            </a:r>
            <a:r>
              <a:rPr lang="ru-RU" sz="2400" dirty="0"/>
              <a:t> </a:t>
            </a:r>
            <a:r>
              <a:rPr lang="ru-RU" sz="2400" dirty="0" err="1"/>
              <a:t>соціальне</a:t>
            </a:r>
            <a:r>
              <a:rPr lang="ru-RU" sz="2400" dirty="0"/>
              <a:t>, </a:t>
            </a:r>
            <a:r>
              <a:rPr lang="ru-RU" sz="2400" dirty="0" err="1"/>
              <a:t>залежне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, і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залежність</a:t>
            </a:r>
            <a:r>
              <a:rPr lang="ru-RU" sz="2400" dirty="0"/>
              <a:t> </a:t>
            </a:r>
            <a:r>
              <a:rPr lang="ru-RU" sz="2400" dirty="0" err="1"/>
              <a:t>змушує</a:t>
            </a:r>
            <a:r>
              <a:rPr lang="ru-RU" sz="2400" dirty="0"/>
              <a:t> нас, </a:t>
            </a:r>
            <a:r>
              <a:rPr lang="ru-RU" sz="2400" dirty="0" err="1"/>
              <a:t>заглушаючи</a:t>
            </a:r>
            <a:r>
              <a:rPr lang="ru-RU" sz="2400" dirty="0"/>
              <a:t> </a:t>
            </a:r>
            <a:r>
              <a:rPr lang="ru-RU" sz="2400" dirty="0" err="1"/>
              <a:t>біологічний</a:t>
            </a:r>
            <a:r>
              <a:rPr lang="ru-RU" sz="2400" dirty="0"/>
              <a:t> </a:t>
            </a:r>
            <a:r>
              <a:rPr lang="ru-RU" sz="2400" dirty="0" err="1"/>
              <a:t>годинник</a:t>
            </a:r>
            <a:r>
              <a:rPr lang="ru-RU" sz="2400" dirty="0"/>
              <a:t> </a:t>
            </a:r>
            <a:r>
              <a:rPr lang="ru-RU" sz="2400" dirty="0" err="1"/>
              <a:t>намагатися</a:t>
            </a:r>
            <a:r>
              <a:rPr lang="ru-RU" sz="2400" dirty="0"/>
              <a:t> </a:t>
            </a:r>
            <a:r>
              <a:rPr lang="ru-RU" sz="2400" dirty="0" err="1"/>
              <a:t>жити</a:t>
            </a:r>
            <a:r>
              <a:rPr lang="ru-RU" sz="2400" dirty="0"/>
              <a:t> </a:t>
            </a:r>
            <a:r>
              <a:rPr lang="ru-RU" sz="2400" dirty="0" err="1"/>
              <a:t>всупереч</a:t>
            </a:r>
            <a:r>
              <a:rPr lang="ru-RU" sz="2400" dirty="0"/>
              <a:t> </a:t>
            </a:r>
            <a:r>
              <a:rPr lang="ru-RU" sz="2400" dirty="0" err="1"/>
              <a:t>генетичної</a:t>
            </a:r>
            <a:r>
              <a:rPr lang="ru-RU" sz="2400" dirty="0"/>
              <a:t> </a:t>
            </a:r>
            <a:r>
              <a:rPr lang="ru-RU" sz="2400" dirty="0" err="1"/>
              <a:t>зумовленості</a:t>
            </a:r>
            <a:r>
              <a:rPr lang="ru-RU" sz="2400" dirty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err="1" smtClean="0"/>
              <a:t>Стабильність</a:t>
            </a:r>
            <a:r>
              <a:rPr lang="ru-RU" sz="4000" dirty="0" smtClean="0">
                <a:latin typeface="Arial" charset="0"/>
              </a:rPr>
              <a:t>, </a:t>
            </a:r>
            <a:r>
              <a:rPr lang="ru-RU" sz="4000" dirty="0" err="1" smtClean="0"/>
              <a:t>лабільність</a:t>
            </a:r>
            <a:r>
              <a:rPr lang="ru-RU" sz="4000" dirty="0" smtClean="0"/>
              <a:t> </a:t>
            </a:r>
            <a:r>
              <a:rPr lang="ru-RU" sz="4000" dirty="0" err="1" smtClean="0"/>
              <a:t>біологичних</a:t>
            </a:r>
            <a:r>
              <a:rPr lang="ru-RU" sz="4000" dirty="0" smtClean="0"/>
              <a:t> </a:t>
            </a:r>
            <a:r>
              <a:rPr lang="ru-RU" sz="4000" dirty="0" err="1" smtClean="0"/>
              <a:t>ритмів</a:t>
            </a:r>
            <a:endParaRPr lang="ru-RU" sz="4000" dirty="0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/>
              <a:t>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1000 </a:t>
            </a:r>
            <a:r>
              <a:rPr lang="ru-RU" dirty="0" err="1"/>
              <a:t>біоритмів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функціонують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 – </a:t>
            </a:r>
            <a:r>
              <a:rPr lang="ru-RU" dirty="0" err="1"/>
              <a:t>клітинному</a:t>
            </a:r>
            <a:r>
              <a:rPr lang="ru-RU" dirty="0"/>
              <a:t>, </a:t>
            </a:r>
            <a:r>
              <a:rPr lang="ru-RU" dirty="0" err="1"/>
              <a:t>тканинному</a:t>
            </a:r>
            <a:r>
              <a:rPr lang="ru-RU" dirty="0"/>
              <a:t>, органному, </a:t>
            </a:r>
            <a:r>
              <a:rPr lang="ru-RU" dirty="0" err="1"/>
              <a:t>організмовому</a:t>
            </a:r>
            <a:r>
              <a:rPr lang="ru-RU" dirty="0"/>
              <a:t>.</a:t>
            </a:r>
          </a:p>
          <a:p>
            <a:pPr eaLnBrk="1" hangingPunct="1">
              <a:buNone/>
            </a:pPr>
            <a:r>
              <a:rPr lang="ru-RU" dirty="0" err="1"/>
              <a:t>Кожен</a:t>
            </a:r>
            <a:r>
              <a:rPr lang="ru-RU" dirty="0"/>
              <a:t> з них </a:t>
            </a:r>
            <a:r>
              <a:rPr lang="ru-RU" dirty="0" err="1"/>
              <a:t>має</a:t>
            </a:r>
            <a:r>
              <a:rPr lang="ru-RU" dirty="0"/>
              <a:t> широкий </a:t>
            </a:r>
            <a:r>
              <a:rPr lang="ru-RU" dirty="0" err="1"/>
              <a:t>діапазон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r>
              <a:rPr lang="ru-RU" dirty="0"/>
              <a:t> 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тисячної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секунди</a:t>
            </a:r>
            <a:r>
              <a:rPr lang="ru-RU" dirty="0"/>
              <a:t> до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05474" name="Содержимое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5434013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400" dirty="0" err="1"/>
              <a:t>Поради</a:t>
            </a:r>
            <a:r>
              <a:rPr lang="ru-RU" sz="2400" dirty="0"/>
              <a:t> </a:t>
            </a:r>
            <a:r>
              <a:rPr lang="ru-RU" sz="2400" dirty="0" err="1"/>
              <a:t>хронофармакологів</a:t>
            </a:r>
            <a:r>
              <a:rPr lang="ru-RU" sz="2400" dirty="0" smtClean="0"/>
              <a:t>:</a:t>
            </a:r>
          </a:p>
          <a:p>
            <a:pPr algn="ctr" eaLnBrk="1" hangingPunct="1">
              <a:buNone/>
            </a:pPr>
            <a:endParaRPr lang="ru-RU" sz="2400" dirty="0"/>
          </a:p>
          <a:p>
            <a:pPr eaLnBrk="1" hangingPunct="1">
              <a:buNone/>
            </a:pPr>
            <a:r>
              <a:rPr lang="ru-RU" sz="2400" dirty="0"/>
              <a:t>24 </a:t>
            </a:r>
            <a:r>
              <a:rPr lang="ru-RU" sz="2400" dirty="0" err="1"/>
              <a:t>години</a:t>
            </a:r>
            <a:r>
              <a:rPr lang="ru-RU" sz="2400" dirty="0"/>
              <a:t> з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нашого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 (</a:t>
            </a:r>
            <a:r>
              <a:rPr lang="ru-RU" sz="2400" dirty="0" err="1"/>
              <a:t>дані</a:t>
            </a:r>
            <a:r>
              <a:rPr lang="ru-RU" sz="2400" dirty="0"/>
              <a:t> </a:t>
            </a:r>
            <a:r>
              <a:rPr lang="ru-RU" sz="2400" dirty="0" err="1"/>
              <a:t>усереднені</a:t>
            </a:r>
            <a:r>
              <a:rPr lang="ru-RU" sz="2400" dirty="0"/>
              <a:t>)</a:t>
            </a:r>
          </a:p>
          <a:p>
            <a:pPr eaLnBrk="1" hangingPunct="1">
              <a:buNone/>
            </a:pPr>
            <a:r>
              <a:rPr lang="ru-RU" sz="2400" dirty="0"/>
              <a:t>7-8 годин ранку. Не </a:t>
            </a:r>
            <a:r>
              <a:rPr lang="ru-RU" sz="2400" dirty="0" err="1"/>
              <a:t>працюйте</a:t>
            </a:r>
            <a:r>
              <a:rPr lang="ru-RU" sz="2400" dirty="0"/>
              <a:t>, у </a:t>
            </a:r>
            <a:r>
              <a:rPr lang="ru-RU" sz="2400" dirty="0" err="1"/>
              <a:t>цей</a:t>
            </a:r>
            <a:r>
              <a:rPr lang="ru-RU" sz="2400" dirty="0"/>
              <a:t> час </a:t>
            </a:r>
            <a:r>
              <a:rPr lang="ru-RU" sz="2400" dirty="0" err="1"/>
              <a:t>доби</a:t>
            </a:r>
            <a:r>
              <a:rPr lang="ru-RU" sz="2400" dirty="0"/>
              <a:t> </a:t>
            </a:r>
            <a:r>
              <a:rPr lang="ru-RU" sz="2400" dirty="0" err="1"/>
              <a:t>організм</a:t>
            </a:r>
            <a:r>
              <a:rPr lang="ru-RU" sz="2400" dirty="0"/>
              <a:t> не </a:t>
            </a:r>
            <a:r>
              <a:rPr lang="ru-RU" sz="2400" dirty="0" err="1"/>
              <a:t>розташований</a:t>
            </a:r>
            <a:r>
              <a:rPr lang="ru-RU" sz="2400" dirty="0"/>
              <a:t> до </a:t>
            </a:r>
            <a:r>
              <a:rPr lang="ru-RU" sz="2400" dirty="0" err="1"/>
              <a:t>важкої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напруженої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. Треба </a:t>
            </a:r>
            <a:r>
              <a:rPr lang="ru-RU" sz="2400" dirty="0" err="1"/>
              <a:t>трохи</a:t>
            </a:r>
            <a:r>
              <a:rPr lang="ru-RU" sz="2400" dirty="0"/>
              <a:t> </a:t>
            </a:r>
            <a:r>
              <a:rPr lang="ru-RU" sz="2400" dirty="0" err="1"/>
              <a:t>полежати</a:t>
            </a:r>
            <a:r>
              <a:rPr lang="ru-RU" sz="2400" dirty="0"/>
              <a:t>, </a:t>
            </a:r>
            <a:r>
              <a:rPr lang="ru-RU" sz="2400" dirty="0" err="1"/>
              <a:t>витягнувшись</a:t>
            </a:r>
            <a:r>
              <a:rPr lang="ru-RU" sz="2400" dirty="0"/>
              <a:t>, </a:t>
            </a:r>
            <a:r>
              <a:rPr lang="ru-RU" sz="2400" dirty="0" err="1"/>
              <a:t>розтягнувши</a:t>
            </a:r>
            <a:r>
              <a:rPr lang="ru-RU" sz="2400" dirty="0"/>
              <a:t>, а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розслабивши</a:t>
            </a:r>
            <a:r>
              <a:rPr lang="ru-RU" sz="2400" dirty="0"/>
              <a:t> </a:t>
            </a:r>
            <a:r>
              <a:rPr lang="ru-RU" sz="2400" dirty="0" err="1"/>
              <a:t>м'язи</a:t>
            </a:r>
            <a:r>
              <a:rPr lang="ru-RU" sz="2400" dirty="0"/>
              <a:t> – </a:t>
            </a:r>
            <a:r>
              <a:rPr lang="ru-RU" sz="2400" dirty="0" err="1"/>
              <a:t>тіло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спокійно</a:t>
            </a:r>
            <a:r>
              <a:rPr lang="ru-RU" sz="2400" dirty="0"/>
              <a:t> </a:t>
            </a:r>
            <a:r>
              <a:rPr lang="ru-RU" sz="2400" dirty="0" err="1"/>
              <a:t>сприйняти</a:t>
            </a:r>
            <a:r>
              <a:rPr lang="ru-RU" sz="2400" dirty="0"/>
              <a:t> </a:t>
            </a:r>
            <a:r>
              <a:rPr lang="ru-RU" sz="2400" dirty="0" err="1"/>
              <a:t>сигнали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надходять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спинного </a:t>
            </a:r>
            <a:r>
              <a:rPr lang="ru-RU" sz="2400" dirty="0" err="1"/>
              <a:t>мозку</a:t>
            </a:r>
            <a:r>
              <a:rPr lang="ru-RU" sz="2400" dirty="0"/>
              <a:t>. Не </a:t>
            </a:r>
            <a:r>
              <a:rPr lang="ru-RU" sz="2400" dirty="0" err="1"/>
              <a:t>поспішаючи</a:t>
            </a:r>
            <a:r>
              <a:rPr lang="ru-RU" sz="2400" dirty="0"/>
              <a:t> </a:t>
            </a:r>
            <a:r>
              <a:rPr lang="ru-RU" sz="2400" dirty="0" err="1"/>
              <a:t>поснідати</a:t>
            </a:r>
            <a:r>
              <a:rPr lang="ru-RU" sz="2400" dirty="0"/>
              <a:t>. </a:t>
            </a:r>
            <a:r>
              <a:rPr lang="ru-RU" sz="2400" dirty="0" err="1"/>
              <a:t>Вранці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можете </a:t>
            </a:r>
            <a:r>
              <a:rPr lang="ru-RU" sz="2400" dirty="0" err="1"/>
              <a:t>з'їсти</a:t>
            </a:r>
            <a:r>
              <a:rPr lang="ru-RU" sz="2400" dirty="0"/>
              <a:t> практично все,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захочете</a:t>
            </a:r>
            <a:r>
              <a:rPr lang="ru-RU" sz="2400" dirty="0"/>
              <a:t>, за </a:t>
            </a:r>
            <a:r>
              <a:rPr lang="ru-RU" sz="2400" dirty="0" err="1"/>
              <a:t>довгий</a:t>
            </a:r>
            <a:r>
              <a:rPr lang="ru-RU" sz="2400" dirty="0"/>
              <a:t> день </a:t>
            </a:r>
            <a:r>
              <a:rPr lang="ru-RU" sz="2400" dirty="0" err="1"/>
              <a:t>набрані</a:t>
            </a:r>
            <a:r>
              <a:rPr lang="ru-RU" sz="2400" dirty="0"/>
              <a:t> </a:t>
            </a:r>
            <a:r>
              <a:rPr lang="ru-RU" sz="2400" dirty="0" err="1"/>
              <a:t>калорії</a:t>
            </a:r>
            <a:r>
              <a:rPr lang="ru-RU" sz="2400" dirty="0"/>
              <a:t> </a:t>
            </a:r>
            <a:r>
              <a:rPr lang="ru-RU" sz="2400" dirty="0" err="1"/>
              <a:t>будуть</a:t>
            </a:r>
            <a:r>
              <a:rPr lang="ru-RU" sz="2400" dirty="0"/>
              <a:t> </a:t>
            </a:r>
            <a:r>
              <a:rPr lang="ru-RU" sz="2400" dirty="0" err="1"/>
              <a:t>витрачені</a:t>
            </a:r>
            <a:r>
              <a:rPr lang="ru-RU" sz="2400" dirty="0"/>
              <a:t>.</a:t>
            </a:r>
          </a:p>
          <a:p>
            <a:pPr eaLnBrk="1" hangingPunct="1">
              <a:buNone/>
            </a:pPr>
            <a:r>
              <a:rPr lang="ru-RU" sz="2400" dirty="0"/>
              <a:t>8-10 </a:t>
            </a:r>
            <a:r>
              <a:rPr lang="ru-RU" sz="2400" dirty="0" err="1"/>
              <a:t>години</a:t>
            </a:r>
            <a:r>
              <a:rPr lang="ru-RU" sz="2400" dirty="0"/>
              <a:t> ранку. Все </a:t>
            </a:r>
            <a:r>
              <a:rPr lang="ru-RU" sz="2400" dirty="0" err="1"/>
              <a:t>суворо</a:t>
            </a:r>
            <a:r>
              <a:rPr lang="ru-RU" sz="2400" dirty="0"/>
              <a:t> </a:t>
            </a:r>
            <a:r>
              <a:rPr lang="ru-RU" sz="2400" dirty="0" err="1"/>
              <a:t>індивідуально</a:t>
            </a:r>
            <a:r>
              <a:rPr lang="ru-RU" sz="2400" dirty="0"/>
              <a:t>: </a:t>
            </a:r>
            <a:r>
              <a:rPr lang="ru-RU" sz="2400" dirty="0" err="1"/>
              <a:t>жайворонки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досить</a:t>
            </a:r>
            <a:r>
              <a:rPr lang="ru-RU" sz="2400" dirty="0"/>
              <a:t> </a:t>
            </a:r>
            <a:r>
              <a:rPr lang="ru-RU" sz="2400" dirty="0" err="1"/>
              <a:t>інтенсивно</a:t>
            </a:r>
            <a:r>
              <a:rPr lang="ru-RU" sz="2400" dirty="0"/>
              <a:t> </a:t>
            </a:r>
            <a:r>
              <a:rPr lang="ru-RU" sz="2400" dirty="0" err="1"/>
              <a:t>працювати</a:t>
            </a:r>
            <a:r>
              <a:rPr lang="ru-RU" sz="2400" dirty="0"/>
              <a:t>, </a:t>
            </a:r>
            <a:r>
              <a:rPr lang="ru-RU" sz="2400" dirty="0" err="1"/>
              <a:t>сови</a:t>
            </a:r>
            <a:r>
              <a:rPr lang="ru-RU" sz="2400" dirty="0"/>
              <a:t> </a:t>
            </a:r>
            <a:r>
              <a:rPr lang="ru-RU" sz="2400" dirty="0" err="1"/>
              <a:t>поступово</a:t>
            </a:r>
            <a:r>
              <a:rPr lang="ru-RU" sz="2400" dirty="0"/>
              <a:t> </a:t>
            </a:r>
            <a:r>
              <a:rPr lang="ru-RU" sz="2400" dirty="0" err="1"/>
              <a:t>занурюються</a:t>
            </a:r>
            <a:r>
              <a:rPr lang="ru-RU" sz="2400" dirty="0"/>
              <a:t> в сон.</a:t>
            </a:r>
          </a:p>
          <a:p>
            <a:pPr eaLnBrk="1" hangingPunct="1">
              <a:buNone/>
            </a:pPr>
            <a:r>
              <a:rPr lang="ru-RU" sz="2400" dirty="0"/>
              <a:t>10-12 годин. </a:t>
            </a:r>
            <a:r>
              <a:rPr lang="ru-RU" sz="2400" dirty="0" err="1"/>
              <a:t>Пік</a:t>
            </a:r>
            <a:r>
              <a:rPr lang="ru-RU" sz="2400" dirty="0"/>
              <a:t> </a:t>
            </a:r>
            <a:r>
              <a:rPr lang="ru-RU" sz="2400" dirty="0" err="1"/>
              <a:t>розумової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– добре </a:t>
            </a:r>
            <a:r>
              <a:rPr lang="ru-RU" sz="2400" dirty="0" err="1"/>
              <a:t>виконується</a:t>
            </a:r>
            <a:r>
              <a:rPr lang="ru-RU" sz="2400" dirty="0"/>
              <a:t> будь-яка </a:t>
            </a:r>
            <a:r>
              <a:rPr lang="ru-RU" sz="2400" dirty="0" err="1"/>
              <a:t>важка</a:t>
            </a:r>
            <a:r>
              <a:rPr lang="ru-RU" sz="2400" dirty="0"/>
              <a:t> робота,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вимагає</a:t>
            </a:r>
            <a:r>
              <a:rPr lang="ru-RU" sz="2400" dirty="0"/>
              <a:t> </a:t>
            </a:r>
            <a:r>
              <a:rPr lang="ru-RU" sz="2400" dirty="0" err="1"/>
              <a:t>концентрації</a:t>
            </a:r>
            <a:r>
              <a:rPr lang="ru-RU" sz="2400" dirty="0"/>
              <a:t> </a:t>
            </a:r>
            <a:r>
              <a:rPr lang="ru-RU" sz="2400" dirty="0" err="1"/>
              <a:t>уваги</a:t>
            </a:r>
            <a:r>
              <a:rPr lang="ru-RU" sz="2400" dirty="0"/>
              <a:t>, </a:t>
            </a:r>
            <a:r>
              <a:rPr lang="ru-RU" sz="2400" dirty="0" err="1"/>
              <a:t>творчості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запам'ятовування</a:t>
            </a:r>
            <a:endParaRPr lang="ru-RU" sz="24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dirty="0"/>
              <a:t>12-13 годин. У </a:t>
            </a:r>
            <a:r>
              <a:rPr lang="ru-RU" sz="2200" dirty="0" err="1"/>
              <a:t>жайворонків</a:t>
            </a:r>
            <a:r>
              <a:rPr lang="ru-RU" sz="2200" dirty="0"/>
              <a:t> </a:t>
            </a:r>
            <a:r>
              <a:rPr lang="ru-RU" sz="2200" dirty="0" err="1"/>
              <a:t>настає</a:t>
            </a:r>
            <a:r>
              <a:rPr lang="ru-RU" sz="2200" dirty="0"/>
              <a:t> </a:t>
            </a:r>
            <a:r>
              <a:rPr lang="ru-RU" sz="2200" dirty="0" err="1"/>
              <a:t>деякий</a:t>
            </a:r>
            <a:r>
              <a:rPr lang="ru-RU" sz="2200" dirty="0"/>
              <a:t> спад </a:t>
            </a:r>
            <a:r>
              <a:rPr lang="ru-RU" sz="2200" dirty="0" err="1"/>
              <a:t>діяльності</a:t>
            </a:r>
            <a:r>
              <a:rPr lang="ru-RU" sz="2200" dirty="0"/>
              <a:t> та легка </a:t>
            </a:r>
            <a:r>
              <a:rPr lang="ru-RU" sz="2200" dirty="0" err="1"/>
              <a:t>втома</a:t>
            </a:r>
            <a:r>
              <a:rPr lang="ru-RU" sz="2200" dirty="0"/>
              <a:t>, </a:t>
            </a:r>
            <a:r>
              <a:rPr lang="ru-RU" sz="2200" dirty="0" err="1"/>
              <a:t>сови</a:t>
            </a:r>
            <a:r>
              <a:rPr lang="ru-RU" sz="2200" dirty="0"/>
              <a:t> </a:t>
            </a:r>
            <a:r>
              <a:rPr lang="ru-RU" sz="2200" dirty="0" err="1"/>
              <a:t>продовжують</a:t>
            </a:r>
            <a:r>
              <a:rPr lang="ru-RU" sz="2200" dirty="0"/>
              <a:t> </a:t>
            </a:r>
            <a:r>
              <a:rPr lang="ru-RU" sz="2200" dirty="0" err="1"/>
              <a:t>спати</a:t>
            </a:r>
            <a:endParaRPr lang="ru-RU" sz="2200" dirty="0"/>
          </a:p>
          <a:p>
            <a:pPr eaLnBrk="1" hangingPunct="1">
              <a:lnSpc>
                <a:spcPct val="80000"/>
              </a:lnSpc>
            </a:pPr>
            <a:r>
              <a:rPr lang="ru-RU" sz="2200" dirty="0"/>
              <a:t>13-15 годин. Час </a:t>
            </a:r>
            <a:r>
              <a:rPr lang="ru-RU" sz="2200" dirty="0" err="1"/>
              <a:t>відпочинку</a:t>
            </a:r>
            <a:r>
              <a:rPr lang="ru-RU" sz="2200" dirty="0"/>
              <a:t>. </a:t>
            </a:r>
            <a:r>
              <a:rPr lang="ru-RU" sz="2200" dirty="0" err="1"/>
              <a:t>Розумова</a:t>
            </a:r>
            <a:r>
              <a:rPr lang="ru-RU" sz="2200" dirty="0"/>
              <a:t> </a:t>
            </a:r>
            <a:r>
              <a:rPr lang="ru-RU" sz="2200" dirty="0" err="1"/>
              <a:t>діяльність</a:t>
            </a:r>
            <a:r>
              <a:rPr lang="ru-RU" sz="2200" dirty="0"/>
              <a:t> </a:t>
            </a:r>
            <a:r>
              <a:rPr lang="ru-RU" sz="2200" dirty="0" err="1"/>
              <a:t>знижується</a:t>
            </a:r>
            <a:r>
              <a:rPr lang="ru-RU" sz="2200" dirty="0"/>
              <a:t>, </a:t>
            </a:r>
            <a:r>
              <a:rPr lang="ru-RU" sz="2200" dirty="0" err="1"/>
              <a:t>щоправда</a:t>
            </a:r>
            <a:r>
              <a:rPr lang="ru-RU" sz="2200" dirty="0"/>
              <a:t>, добре </a:t>
            </a:r>
            <a:r>
              <a:rPr lang="ru-RU" sz="2200" dirty="0" err="1"/>
              <a:t>працює</a:t>
            </a:r>
            <a:r>
              <a:rPr lang="ru-RU" sz="2200" dirty="0"/>
              <a:t> </a:t>
            </a:r>
            <a:r>
              <a:rPr lang="ru-RU" sz="2200" dirty="0" err="1"/>
              <a:t>тривала</a:t>
            </a:r>
            <a:r>
              <a:rPr lang="ru-RU" sz="2200" dirty="0"/>
              <a:t> </a:t>
            </a:r>
            <a:r>
              <a:rPr lang="ru-RU" sz="2200" dirty="0" err="1"/>
              <a:t>пам'ять</a:t>
            </a:r>
            <a:r>
              <a:rPr lang="ru-RU" sz="2200" dirty="0"/>
              <a:t>. </a:t>
            </a:r>
            <a:r>
              <a:rPr lang="ru-RU" sz="2200" dirty="0" err="1"/>
              <a:t>Якщо</a:t>
            </a:r>
            <a:r>
              <a:rPr lang="ru-RU" sz="2200" dirty="0"/>
              <a:t> </a:t>
            </a:r>
            <a:r>
              <a:rPr lang="ru-RU" sz="2200" dirty="0" err="1"/>
              <a:t>відпочинок</a:t>
            </a:r>
            <a:r>
              <a:rPr lang="ru-RU" sz="2200" dirty="0"/>
              <a:t> </a:t>
            </a:r>
            <a:r>
              <a:rPr lang="ru-RU" sz="2200" dirty="0" err="1"/>
              <a:t>неможливий</a:t>
            </a:r>
            <a:r>
              <a:rPr lang="ru-RU" sz="2200" dirty="0"/>
              <a:t>, </a:t>
            </a:r>
            <a:r>
              <a:rPr lang="ru-RU" sz="2200" dirty="0" err="1"/>
              <a:t>повторіть</a:t>
            </a:r>
            <a:r>
              <a:rPr lang="ru-RU" sz="2200" dirty="0"/>
              <a:t> </a:t>
            </a:r>
            <a:r>
              <a:rPr lang="ru-RU" sz="2200" dirty="0" err="1"/>
              <a:t>щось</a:t>
            </a:r>
            <a:r>
              <a:rPr lang="ru-RU" sz="2200" dirty="0"/>
              <a:t> </a:t>
            </a:r>
            <a:r>
              <a:rPr lang="ru-RU" sz="2200" dirty="0" err="1"/>
              <a:t>важливе</a:t>
            </a:r>
            <a:r>
              <a:rPr lang="ru-RU" sz="2200" dirty="0"/>
              <a:t>, </a:t>
            </a:r>
            <a:r>
              <a:rPr lang="ru-RU" sz="2200" dirty="0" err="1"/>
              <a:t>прогортайте</a:t>
            </a:r>
            <a:r>
              <a:rPr lang="ru-RU" sz="2200" dirty="0"/>
              <a:t> </a:t>
            </a:r>
            <a:r>
              <a:rPr lang="ru-RU" sz="2200" dirty="0" err="1"/>
              <a:t>підручник</a:t>
            </a:r>
            <a:r>
              <a:rPr lang="ru-RU" sz="2200" dirty="0"/>
              <a:t> до </a:t>
            </a:r>
            <a:r>
              <a:rPr lang="ru-RU" sz="2200" dirty="0" err="1"/>
              <a:t>іспиту</a:t>
            </a:r>
            <a:r>
              <a:rPr lang="ru-RU" sz="2200" dirty="0"/>
              <a:t>. У </a:t>
            </a:r>
            <a:r>
              <a:rPr lang="ru-RU" sz="2200" dirty="0" err="1"/>
              <a:t>цей</a:t>
            </a:r>
            <a:r>
              <a:rPr lang="ru-RU" sz="2200" dirty="0"/>
              <a:t> же час </a:t>
            </a:r>
            <a:r>
              <a:rPr lang="ru-RU" sz="2200" dirty="0" err="1"/>
              <a:t>знижено</a:t>
            </a:r>
            <a:r>
              <a:rPr lang="ru-RU" sz="2200" dirty="0"/>
              <a:t> </a:t>
            </a:r>
            <a:r>
              <a:rPr lang="ru-RU" sz="2200" dirty="0" err="1"/>
              <a:t>сприйняття</a:t>
            </a:r>
            <a:r>
              <a:rPr lang="ru-RU" sz="2200" dirty="0"/>
              <a:t> болю, </a:t>
            </a:r>
            <a:r>
              <a:rPr lang="ru-RU" sz="2200" dirty="0" err="1"/>
              <a:t>сміливо</a:t>
            </a:r>
            <a:r>
              <a:rPr lang="ru-RU" sz="2200" dirty="0"/>
              <a:t> </a:t>
            </a:r>
            <a:r>
              <a:rPr lang="ru-RU" sz="2200" dirty="0" err="1"/>
              <a:t>плануйте</a:t>
            </a:r>
            <a:r>
              <a:rPr lang="ru-RU" sz="2200" dirty="0"/>
              <a:t> </a:t>
            </a:r>
            <a:r>
              <a:rPr lang="ru-RU" sz="2200" dirty="0" err="1"/>
              <a:t>візит</a:t>
            </a:r>
            <a:r>
              <a:rPr lang="ru-RU" sz="2200" dirty="0"/>
              <a:t> до стоматолога.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/>
              <a:t>15-16 годин.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трохи</a:t>
            </a:r>
            <a:r>
              <a:rPr lang="ru-RU" sz="2200" dirty="0"/>
              <a:t> </a:t>
            </a:r>
            <a:r>
              <a:rPr lang="ru-RU" sz="2200" dirty="0" err="1"/>
              <a:t>перекусити</a:t>
            </a:r>
            <a:r>
              <a:rPr lang="ru-RU" sz="2200" dirty="0"/>
              <a:t> та </a:t>
            </a:r>
            <a:r>
              <a:rPr lang="ru-RU" sz="2200" dirty="0" err="1"/>
              <a:t>перепочити</a:t>
            </a:r>
            <a:r>
              <a:rPr lang="ru-RU" sz="22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/>
              <a:t>16-19 годин. </a:t>
            </a:r>
            <a:r>
              <a:rPr lang="ru-RU" sz="2200" dirty="0" err="1"/>
              <a:t>Саме</a:t>
            </a:r>
            <a:r>
              <a:rPr lang="ru-RU" sz="2200" dirty="0"/>
              <a:t> час для занять у </a:t>
            </a:r>
            <a:r>
              <a:rPr lang="ru-RU" sz="2200" dirty="0" err="1"/>
              <a:t>спортзалі</a:t>
            </a:r>
            <a:r>
              <a:rPr lang="ru-RU" sz="2200" dirty="0"/>
              <a:t>: зараз </a:t>
            </a:r>
            <a:r>
              <a:rPr lang="ru-RU" sz="2200" dirty="0" err="1"/>
              <a:t>ваші</a:t>
            </a:r>
            <a:r>
              <a:rPr lang="ru-RU" sz="2200" dirty="0"/>
              <a:t> </a:t>
            </a:r>
            <a:r>
              <a:rPr lang="ru-RU" sz="2200" dirty="0" err="1"/>
              <a:t>суглоби</a:t>
            </a:r>
            <a:r>
              <a:rPr lang="ru-RU" sz="2200" dirty="0"/>
              <a:t> </a:t>
            </a:r>
            <a:r>
              <a:rPr lang="ru-RU" sz="2200" dirty="0" err="1"/>
              <a:t>найбільш</a:t>
            </a:r>
            <a:r>
              <a:rPr lang="ru-RU" sz="2200" dirty="0"/>
              <a:t> </a:t>
            </a:r>
            <a:r>
              <a:rPr lang="ru-RU" sz="2200" dirty="0" err="1"/>
              <a:t>рухливі</a:t>
            </a:r>
            <a:r>
              <a:rPr lang="ru-RU" sz="2200" dirty="0"/>
              <a:t>, </a:t>
            </a:r>
            <a:r>
              <a:rPr lang="ru-RU" sz="2200" dirty="0" err="1"/>
              <a:t>м'язи</a:t>
            </a:r>
            <a:r>
              <a:rPr lang="ru-RU" sz="2200" dirty="0"/>
              <a:t> </a:t>
            </a:r>
            <a:r>
              <a:rPr lang="ru-RU" sz="2200" dirty="0" err="1"/>
              <a:t>сильні</a:t>
            </a:r>
            <a:r>
              <a:rPr lang="ru-RU" sz="2200" dirty="0"/>
              <a:t>, а </a:t>
            </a:r>
            <a:r>
              <a:rPr lang="ru-RU" sz="2200" dirty="0" err="1"/>
              <a:t>увага</a:t>
            </a:r>
            <a:r>
              <a:rPr lang="ru-RU" sz="2200" dirty="0"/>
              <a:t> </a:t>
            </a:r>
            <a:r>
              <a:rPr lang="ru-RU" sz="2200" dirty="0" err="1"/>
              <a:t>сконцентрована</a:t>
            </a:r>
            <a:r>
              <a:rPr lang="ru-RU" sz="2200" dirty="0"/>
              <a:t>. </a:t>
            </a:r>
            <a:r>
              <a:rPr lang="ru-RU" sz="2200" dirty="0" err="1"/>
              <a:t>Вчені</a:t>
            </a:r>
            <a:r>
              <a:rPr lang="ru-RU" sz="2200" dirty="0"/>
              <a:t> </a:t>
            </a:r>
            <a:r>
              <a:rPr lang="ru-RU" sz="2200" dirty="0" err="1"/>
              <a:t>встановили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м'язи</a:t>
            </a:r>
            <a:r>
              <a:rPr lang="ru-RU" sz="2200" dirty="0"/>
              <a:t> на 20% </a:t>
            </a:r>
            <a:r>
              <a:rPr lang="ru-RU" sz="2200" dirty="0" err="1"/>
              <a:t>сильніші</a:t>
            </a:r>
            <a:r>
              <a:rPr lang="ru-RU" sz="2200" dirty="0"/>
              <a:t> у тих, </a:t>
            </a:r>
            <a:r>
              <a:rPr lang="ru-RU" sz="2200" dirty="0" err="1"/>
              <a:t>хто</a:t>
            </a:r>
            <a:r>
              <a:rPr lang="ru-RU" sz="2200" dirty="0"/>
              <a:t> </a:t>
            </a:r>
            <a:r>
              <a:rPr lang="ru-RU" sz="2200" dirty="0" err="1"/>
              <a:t>займається</a:t>
            </a:r>
            <a:r>
              <a:rPr lang="ru-RU" sz="2200" dirty="0"/>
              <a:t> спортом </a:t>
            </a:r>
            <a:r>
              <a:rPr lang="ru-RU" sz="2200" dirty="0" err="1"/>
              <a:t>увечері</a:t>
            </a:r>
            <a:r>
              <a:rPr lang="ru-RU" sz="2200" dirty="0"/>
              <a:t>, </a:t>
            </a:r>
            <a:r>
              <a:rPr lang="ru-RU" sz="2200" dirty="0" err="1"/>
              <a:t>порівняно</a:t>
            </a:r>
            <a:r>
              <a:rPr lang="ru-RU" sz="2200" dirty="0"/>
              <a:t> з </a:t>
            </a:r>
            <a:r>
              <a:rPr lang="ru-RU" sz="2200" dirty="0" err="1"/>
              <a:t>тими</a:t>
            </a:r>
            <a:r>
              <a:rPr lang="ru-RU" sz="2200" dirty="0"/>
              <a:t>, </a:t>
            </a:r>
            <a:r>
              <a:rPr lang="ru-RU" sz="2200" dirty="0" err="1"/>
              <a:t>хто</a:t>
            </a:r>
            <a:r>
              <a:rPr lang="ru-RU" sz="2200" dirty="0"/>
              <a:t> </a:t>
            </a:r>
            <a:r>
              <a:rPr lang="ru-RU" sz="2200" dirty="0" err="1"/>
              <a:t>виконує</a:t>
            </a:r>
            <a:r>
              <a:rPr lang="ru-RU" sz="2200" dirty="0"/>
              <a:t> </a:t>
            </a:r>
            <a:r>
              <a:rPr lang="ru-RU" sz="2200" dirty="0" err="1"/>
              <a:t>ті</a:t>
            </a:r>
            <a:r>
              <a:rPr lang="ru-RU" sz="2200" dirty="0"/>
              <a:t> ж </a:t>
            </a:r>
            <a:r>
              <a:rPr lang="ru-RU" sz="2200" dirty="0" err="1"/>
              <a:t>вправи</a:t>
            </a:r>
            <a:r>
              <a:rPr lang="ru-RU" sz="2200" dirty="0"/>
              <a:t> </a:t>
            </a:r>
            <a:r>
              <a:rPr lang="ru-RU" sz="2200" dirty="0" err="1"/>
              <a:t>вранці</a:t>
            </a:r>
            <a:r>
              <a:rPr lang="ru-RU" sz="2200" dirty="0"/>
              <a:t>. </a:t>
            </a:r>
            <a:r>
              <a:rPr lang="ru-RU" sz="2200" dirty="0" err="1"/>
              <a:t>Цей</a:t>
            </a:r>
            <a:r>
              <a:rPr lang="ru-RU" sz="2200" dirty="0"/>
              <a:t> же </a:t>
            </a:r>
            <a:r>
              <a:rPr lang="ru-RU" sz="2200" dirty="0" err="1"/>
              <a:t>годинник</a:t>
            </a:r>
            <a:r>
              <a:rPr lang="ru-RU" sz="2200" dirty="0"/>
              <a:t> </a:t>
            </a:r>
            <a:r>
              <a:rPr lang="ru-RU" sz="2200" dirty="0" err="1"/>
              <a:t>найбільш</a:t>
            </a:r>
            <a:r>
              <a:rPr lang="ru-RU" sz="2200" dirty="0"/>
              <a:t> </a:t>
            </a:r>
            <a:r>
              <a:rPr lang="ru-RU" sz="2200" dirty="0" err="1"/>
              <a:t>сприятливий</a:t>
            </a:r>
            <a:r>
              <a:rPr lang="ru-RU" sz="2200" dirty="0"/>
              <a:t> для </a:t>
            </a:r>
            <a:r>
              <a:rPr lang="ru-RU" sz="2200" dirty="0" err="1"/>
              <a:t>зачаття</a:t>
            </a:r>
            <a:r>
              <a:rPr lang="ru-RU" sz="22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/>
              <a:t>19-20 годин. </a:t>
            </a:r>
            <a:r>
              <a:rPr lang="ru-RU" sz="2200" dirty="0" err="1"/>
              <a:t>Приємне</a:t>
            </a:r>
            <a:r>
              <a:rPr lang="ru-RU" sz="2200" dirty="0"/>
              <a:t> </a:t>
            </a:r>
            <a:r>
              <a:rPr lang="ru-RU" sz="2200" dirty="0" err="1"/>
              <a:t>неробство</a:t>
            </a:r>
            <a:r>
              <a:rPr lang="ru-RU" sz="2200" dirty="0"/>
              <a:t>. </a:t>
            </a:r>
            <a:r>
              <a:rPr lang="ru-RU" sz="2200" dirty="0" err="1"/>
              <a:t>Найлегша</a:t>
            </a:r>
            <a:r>
              <a:rPr lang="ru-RU" sz="2200" dirty="0"/>
              <a:t> вечеря.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/>
              <a:t>20 годин -</a:t>
            </a:r>
            <a:r>
              <a:rPr lang="ru-RU" sz="2200" dirty="0" err="1"/>
              <a:t>північ</a:t>
            </a:r>
            <a:r>
              <a:rPr lang="ru-RU" sz="2200" dirty="0"/>
              <a:t>. Настав час </a:t>
            </a:r>
            <a:r>
              <a:rPr lang="ru-RU" sz="2200" dirty="0" err="1"/>
              <a:t>подбати</a:t>
            </a:r>
            <a:r>
              <a:rPr lang="ru-RU" sz="2200" dirty="0"/>
              <a:t> про </a:t>
            </a:r>
            <a:r>
              <a:rPr lang="ru-RU" sz="2200" dirty="0" err="1"/>
              <a:t>шкіру</a:t>
            </a:r>
            <a:r>
              <a:rPr lang="ru-RU" sz="2200" dirty="0"/>
              <a:t>: у </a:t>
            </a:r>
            <a:r>
              <a:rPr lang="ru-RU" sz="2200" dirty="0" err="1"/>
              <a:t>цей</a:t>
            </a:r>
            <a:r>
              <a:rPr lang="ru-RU" sz="2200" dirty="0"/>
              <a:t> час </a:t>
            </a:r>
            <a:r>
              <a:rPr lang="ru-RU" sz="2200" dirty="0" err="1"/>
              <a:t>всі</a:t>
            </a:r>
            <a:r>
              <a:rPr lang="ru-RU" sz="2200" dirty="0"/>
              <a:t> </a:t>
            </a:r>
            <a:r>
              <a:rPr lang="ru-RU" sz="2200" dirty="0" err="1"/>
              <a:t>креми</a:t>
            </a:r>
            <a:r>
              <a:rPr lang="ru-RU" sz="2200" dirty="0"/>
              <a:t> </a:t>
            </a:r>
            <a:r>
              <a:rPr lang="ru-RU" sz="2200" dirty="0" err="1"/>
              <a:t>вбираються</a:t>
            </a:r>
            <a:r>
              <a:rPr lang="ru-RU" sz="2200" dirty="0"/>
              <a:t> на 20% </a:t>
            </a:r>
            <a:r>
              <a:rPr lang="ru-RU" sz="2200" dirty="0" err="1"/>
              <a:t>ефективніше</a:t>
            </a:r>
            <a:r>
              <a:rPr lang="ru-RU" sz="2200" dirty="0"/>
              <a:t>. </a:t>
            </a:r>
            <a:r>
              <a:rPr lang="ru-RU" sz="2200" dirty="0" err="1"/>
              <a:t>Сови</a:t>
            </a:r>
            <a:r>
              <a:rPr lang="ru-RU" sz="2200" dirty="0"/>
              <a:t> </a:t>
            </a:r>
            <a:r>
              <a:rPr lang="ru-RU" sz="2200" dirty="0" err="1"/>
              <a:t>можуть</a:t>
            </a:r>
            <a:r>
              <a:rPr lang="ru-RU" sz="2200" dirty="0"/>
              <a:t> </a:t>
            </a:r>
            <a:r>
              <a:rPr lang="ru-RU" sz="2200" dirty="0" err="1"/>
              <a:t>обміркувати</a:t>
            </a:r>
            <a:r>
              <a:rPr lang="ru-RU" sz="2200" dirty="0"/>
              <a:t> </a:t>
            </a:r>
            <a:r>
              <a:rPr lang="ru-RU" sz="2200" dirty="0" err="1"/>
              <a:t>творчі</a:t>
            </a:r>
            <a:r>
              <a:rPr lang="ru-RU" sz="2200" dirty="0"/>
              <a:t> </a:t>
            </a:r>
            <a:r>
              <a:rPr lang="ru-RU" sz="2200" dirty="0" err="1"/>
              <a:t>плани</a:t>
            </a:r>
            <a:r>
              <a:rPr lang="ru-RU" sz="2200" dirty="0"/>
              <a:t>, </a:t>
            </a:r>
            <a:r>
              <a:rPr lang="ru-RU" sz="2200" dirty="0" err="1"/>
              <a:t>жайворонки</a:t>
            </a:r>
            <a:r>
              <a:rPr lang="ru-RU" sz="2200" dirty="0"/>
              <a:t> - </a:t>
            </a:r>
            <a:r>
              <a:rPr lang="ru-RU" sz="2200" dirty="0" err="1"/>
              <a:t>присвятити</a:t>
            </a:r>
            <a:r>
              <a:rPr lang="ru-RU" sz="2200" dirty="0"/>
              <a:t> </a:t>
            </a:r>
            <a:r>
              <a:rPr lang="ru-RU" sz="2200" dirty="0" err="1"/>
              <a:t>годинку</a:t>
            </a:r>
            <a:r>
              <a:rPr lang="ru-RU" sz="2200" dirty="0"/>
              <a:t> </a:t>
            </a:r>
            <a:r>
              <a:rPr lang="ru-RU" sz="2200" dirty="0" err="1"/>
              <a:t>домашньому</a:t>
            </a:r>
            <a:r>
              <a:rPr lang="ru-RU" sz="2200" dirty="0"/>
              <a:t> </a:t>
            </a:r>
            <a:r>
              <a:rPr lang="ru-RU" sz="2200" dirty="0" err="1"/>
              <a:t>клопоту</a:t>
            </a:r>
            <a:r>
              <a:rPr lang="ru-RU" sz="22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/>
              <a:t>Опівночі-7 годин ранку. Здоровий сон.</a:t>
            </a:r>
            <a:endParaRPr lang="ru-RU" sz="22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/>
              <a:t>Біоритми</a:t>
            </a:r>
            <a:endParaRPr lang="ru-RU" b="1" dirty="0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25400" y="1268413"/>
            <a:ext cx="6130925" cy="1109662"/>
          </a:xfrm>
        </p:spPr>
        <p:txBody>
          <a:bodyPr/>
          <a:lstStyle/>
          <a:p>
            <a:pPr algn="ctr" eaLnBrk="1" hangingPunct="1"/>
            <a:r>
              <a:rPr lang="ru-RU" dirty="0" err="1" smtClean="0"/>
              <a:t>Розрізняють</a:t>
            </a:r>
            <a:r>
              <a:rPr lang="ru-RU" dirty="0" smtClean="0"/>
              <a:t>: </a:t>
            </a:r>
            <a:r>
              <a:rPr lang="ru-RU" dirty="0" err="1" smtClean="0"/>
              <a:t>низько</a:t>
            </a:r>
            <a:r>
              <a:rPr lang="ru-RU" dirty="0" smtClean="0"/>
              <a:t>-</a:t>
            </a:r>
            <a:r>
              <a:rPr lang="ru-RU" dirty="0" smtClean="0"/>
              <a:t>, </a:t>
            </a:r>
            <a:r>
              <a:rPr lang="ru-RU" dirty="0" err="1" smtClean="0"/>
              <a:t>среднє</a:t>
            </a:r>
            <a:r>
              <a:rPr lang="ru-RU" dirty="0" smtClean="0"/>
              <a:t>- </a:t>
            </a:r>
            <a:r>
              <a:rPr lang="ru-RU" dirty="0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високочастотні</a:t>
            </a:r>
            <a:r>
              <a:rPr lang="ru-RU" dirty="0" smtClean="0"/>
              <a:t> </a:t>
            </a:r>
            <a:r>
              <a:rPr lang="ru-RU" dirty="0" err="1" smtClean="0"/>
              <a:t>біоритми</a:t>
            </a:r>
            <a:endParaRPr lang="ru-RU" dirty="0" smtClean="0"/>
          </a:p>
        </p:txBody>
      </p:sp>
      <p:sp>
        <p:nvSpPr>
          <p:cNvPr id="22" name="Полилиния 21"/>
          <p:cNvSpPr/>
          <p:nvPr/>
        </p:nvSpPr>
        <p:spPr>
          <a:xfrm>
            <a:off x="250825" y="2678113"/>
            <a:ext cx="7993063" cy="1836737"/>
          </a:xfrm>
          <a:custGeom>
            <a:avLst/>
            <a:gdLst>
              <a:gd name="connsiteX0" fmla="*/ 0 w 6133381"/>
              <a:gd name="connsiteY0" fmla="*/ 1706592 h 1913626"/>
              <a:gd name="connsiteX1" fmla="*/ 2268747 w 6133381"/>
              <a:gd name="connsiteY1" fmla="*/ 15815 h 1913626"/>
              <a:gd name="connsiteX2" fmla="*/ 4330460 w 6133381"/>
              <a:gd name="connsiteY2" fmla="*/ 1801483 h 1913626"/>
              <a:gd name="connsiteX3" fmla="*/ 6072996 w 6133381"/>
              <a:gd name="connsiteY3" fmla="*/ 688675 h 1913626"/>
              <a:gd name="connsiteX4" fmla="*/ 6072996 w 6133381"/>
              <a:gd name="connsiteY4" fmla="*/ 688675 h 1913626"/>
              <a:gd name="connsiteX5" fmla="*/ 6133381 w 6133381"/>
              <a:gd name="connsiteY5" fmla="*/ 688675 h 191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3381" h="1913626">
                <a:moveTo>
                  <a:pt x="0" y="1706592"/>
                </a:moveTo>
                <a:cubicBezTo>
                  <a:pt x="773502" y="853296"/>
                  <a:pt x="1547004" y="0"/>
                  <a:pt x="2268747" y="15815"/>
                </a:cubicBezTo>
                <a:cubicBezTo>
                  <a:pt x="2990490" y="31630"/>
                  <a:pt x="3696419" y="1689340"/>
                  <a:pt x="4330460" y="1801483"/>
                </a:cubicBezTo>
                <a:cubicBezTo>
                  <a:pt x="4964502" y="1913626"/>
                  <a:pt x="6072996" y="688675"/>
                  <a:pt x="6072996" y="688675"/>
                </a:cubicBezTo>
                <a:lnTo>
                  <a:pt x="6072996" y="688675"/>
                </a:lnTo>
                <a:lnTo>
                  <a:pt x="6133381" y="688675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4" name="Полилиния 23"/>
          <p:cNvSpPr/>
          <p:nvPr/>
        </p:nvSpPr>
        <p:spPr>
          <a:xfrm>
            <a:off x="268288" y="2492375"/>
            <a:ext cx="6464300" cy="1922463"/>
          </a:xfrm>
          <a:custGeom>
            <a:avLst/>
            <a:gdLst>
              <a:gd name="connsiteX0" fmla="*/ 0 w 4252822"/>
              <a:gd name="connsiteY0" fmla="*/ 1827363 h 1922253"/>
              <a:gd name="connsiteX1" fmla="*/ 940279 w 4252822"/>
              <a:gd name="connsiteY1" fmla="*/ 7189 h 1922253"/>
              <a:gd name="connsiteX2" fmla="*/ 1613139 w 4252822"/>
              <a:gd name="connsiteY2" fmla="*/ 1870495 h 1922253"/>
              <a:gd name="connsiteX3" fmla="*/ 2562045 w 4252822"/>
              <a:gd name="connsiteY3" fmla="*/ 67574 h 1922253"/>
              <a:gd name="connsiteX4" fmla="*/ 3398807 w 4252822"/>
              <a:gd name="connsiteY4" fmla="*/ 1913627 h 1922253"/>
              <a:gd name="connsiteX5" fmla="*/ 4252822 w 4252822"/>
              <a:gd name="connsiteY5" fmla="*/ 119332 h 1922253"/>
              <a:gd name="connsiteX6" fmla="*/ 4252822 w 4252822"/>
              <a:gd name="connsiteY6" fmla="*/ 119332 h 1922253"/>
              <a:gd name="connsiteX7" fmla="*/ 4252822 w 4252822"/>
              <a:gd name="connsiteY7" fmla="*/ 93453 h 192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2822" h="1922253">
                <a:moveTo>
                  <a:pt x="0" y="1827363"/>
                </a:moveTo>
                <a:cubicBezTo>
                  <a:pt x="335711" y="913681"/>
                  <a:pt x="671423" y="0"/>
                  <a:pt x="940279" y="7189"/>
                </a:cubicBezTo>
                <a:cubicBezTo>
                  <a:pt x="1209135" y="14378"/>
                  <a:pt x="1342845" y="1860431"/>
                  <a:pt x="1613139" y="1870495"/>
                </a:cubicBezTo>
                <a:cubicBezTo>
                  <a:pt x="1883433" y="1880559"/>
                  <a:pt x="2264434" y="60385"/>
                  <a:pt x="2562045" y="67574"/>
                </a:cubicBezTo>
                <a:cubicBezTo>
                  <a:pt x="2859656" y="74763"/>
                  <a:pt x="3117011" y="1905001"/>
                  <a:pt x="3398807" y="1913627"/>
                </a:cubicBezTo>
                <a:cubicBezTo>
                  <a:pt x="3680603" y="1922253"/>
                  <a:pt x="4252822" y="119332"/>
                  <a:pt x="4252822" y="119332"/>
                </a:cubicBezTo>
                <a:lnTo>
                  <a:pt x="4252822" y="119332"/>
                </a:lnTo>
                <a:lnTo>
                  <a:pt x="4252822" y="93453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6" name="Полилиния 25"/>
          <p:cNvSpPr/>
          <p:nvPr/>
        </p:nvSpPr>
        <p:spPr>
          <a:xfrm>
            <a:off x="268288" y="2549525"/>
            <a:ext cx="7472362" cy="2103438"/>
          </a:xfrm>
          <a:custGeom>
            <a:avLst/>
            <a:gdLst>
              <a:gd name="connsiteX0" fmla="*/ 0 w 6167886"/>
              <a:gd name="connsiteY0" fmla="*/ 1825925 h 2103408"/>
              <a:gd name="connsiteX1" fmla="*/ 379562 w 6167886"/>
              <a:gd name="connsiteY1" fmla="*/ 5751 h 2103408"/>
              <a:gd name="connsiteX2" fmla="*/ 767751 w 6167886"/>
              <a:gd name="connsiteY2" fmla="*/ 1860431 h 2103408"/>
              <a:gd name="connsiteX3" fmla="*/ 1130060 w 6167886"/>
              <a:gd name="connsiteY3" fmla="*/ 23004 h 2103408"/>
              <a:gd name="connsiteX4" fmla="*/ 1570007 w 6167886"/>
              <a:gd name="connsiteY4" fmla="*/ 1851804 h 2103408"/>
              <a:gd name="connsiteX5" fmla="*/ 1940943 w 6167886"/>
              <a:gd name="connsiteY5" fmla="*/ 74763 h 2103408"/>
              <a:gd name="connsiteX6" fmla="*/ 2268747 w 6167886"/>
              <a:gd name="connsiteY6" fmla="*/ 1877683 h 2103408"/>
              <a:gd name="connsiteX7" fmla="*/ 2691441 w 6167886"/>
              <a:gd name="connsiteY7" fmla="*/ 100642 h 2103408"/>
              <a:gd name="connsiteX8" fmla="*/ 2967486 w 6167886"/>
              <a:gd name="connsiteY8" fmla="*/ 1920816 h 2103408"/>
              <a:gd name="connsiteX9" fmla="*/ 3424686 w 6167886"/>
              <a:gd name="connsiteY9" fmla="*/ 186906 h 2103408"/>
              <a:gd name="connsiteX10" fmla="*/ 3743864 w 6167886"/>
              <a:gd name="connsiteY10" fmla="*/ 1929442 h 2103408"/>
              <a:gd name="connsiteX11" fmla="*/ 4408098 w 6167886"/>
              <a:gd name="connsiteY11" fmla="*/ 230038 h 2103408"/>
              <a:gd name="connsiteX12" fmla="*/ 4822166 w 6167886"/>
              <a:gd name="connsiteY12" fmla="*/ 1955321 h 2103408"/>
              <a:gd name="connsiteX13" fmla="*/ 5434641 w 6167886"/>
              <a:gd name="connsiteY13" fmla="*/ 316302 h 2103408"/>
              <a:gd name="connsiteX14" fmla="*/ 5736566 w 6167886"/>
              <a:gd name="connsiteY14" fmla="*/ 1972574 h 2103408"/>
              <a:gd name="connsiteX15" fmla="*/ 6167886 w 6167886"/>
              <a:gd name="connsiteY15" fmla="*/ 1101306 h 2103408"/>
              <a:gd name="connsiteX16" fmla="*/ 6167886 w 6167886"/>
              <a:gd name="connsiteY16" fmla="*/ 1101306 h 2103408"/>
              <a:gd name="connsiteX17" fmla="*/ 6098875 w 6167886"/>
              <a:gd name="connsiteY17" fmla="*/ 1360099 h 210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67886" h="2103408">
                <a:moveTo>
                  <a:pt x="0" y="1825925"/>
                </a:moveTo>
                <a:cubicBezTo>
                  <a:pt x="125802" y="912962"/>
                  <a:pt x="251604" y="0"/>
                  <a:pt x="379562" y="5751"/>
                </a:cubicBezTo>
                <a:cubicBezTo>
                  <a:pt x="507520" y="11502"/>
                  <a:pt x="642668" y="1857556"/>
                  <a:pt x="767751" y="1860431"/>
                </a:cubicBezTo>
                <a:cubicBezTo>
                  <a:pt x="892834" y="1863307"/>
                  <a:pt x="996351" y="24442"/>
                  <a:pt x="1130060" y="23004"/>
                </a:cubicBezTo>
                <a:cubicBezTo>
                  <a:pt x="1263769" y="21566"/>
                  <a:pt x="1434860" y="1843178"/>
                  <a:pt x="1570007" y="1851804"/>
                </a:cubicBezTo>
                <a:cubicBezTo>
                  <a:pt x="1705154" y="1860430"/>
                  <a:pt x="1824486" y="70450"/>
                  <a:pt x="1940943" y="74763"/>
                </a:cubicBezTo>
                <a:cubicBezTo>
                  <a:pt x="2057400" y="79076"/>
                  <a:pt x="2143664" y="1873370"/>
                  <a:pt x="2268747" y="1877683"/>
                </a:cubicBezTo>
                <a:cubicBezTo>
                  <a:pt x="2393830" y="1881996"/>
                  <a:pt x="2574984" y="93453"/>
                  <a:pt x="2691441" y="100642"/>
                </a:cubicBezTo>
                <a:cubicBezTo>
                  <a:pt x="2807898" y="107831"/>
                  <a:pt x="2845279" y="1906439"/>
                  <a:pt x="2967486" y="1920816"/>
                </a:cubicBezTo>
                <a:cubicBezTo>
                  <a:pt x="3089693" y="1935193"/>
                  <a:pt x="3295290" y="185468"/>
                  <a:pt x="3424686" y="186906"/>
                </a:cubicBezTo>
                <a:cubicBezTo>
                  <a:pt x="3554082" y="188344"/>
                  <a:pt x="3579962" y="1922253"/>
                  <a:pt x="3743864" y="1929442"/>
                </a:cubicBezTo>
                <a:cubicBezTo>
                  <a:pt x="3907766" y="1936631"/>
                  <a:pt x="4228381" y="225725"/>
                  <a:pt x="4408098" y="230038"/>
                </a:cubicBezTo>
                <a:cubicBezTo>
                  <a:pt x="4587815" y="234351"/>
                  <a:pt x="4651075" y="1940944"/>
                  <a:pt x="4822166" y="1955321"/>
                </a:cubicBezTo>
                <a:cubicBezTo>
                  <a:pt x="4993257" y="1969698"/>
                  <a:pt x="5282241" y="313427"/>
                  <a:pt x="5434641" y="316302"/>
                </a:cubicBezTo>
                <a:cubicBezTo>
                  <a:pt x="5587041" y="319177"/>
                  <a:pt x="5614359" y="1841740"/>
                  <a:pt x="5736566" y="1972574"/>
                </a:cubicBezTo>
                <a:cubicBezTo>
                  <a:pt x="5858773" y="2103408"/>
                  <a:pt x="6167886" y="1101306"/>
                  <a:pt x="6167886" y="1101306"/>
                </a:cubicBezTo>
                <a:lnTo>
                  <a:pt x="6167886" y="1101306"/>
                </a:lnTo>
                <a:lnTo>
                  <a:pt x="6098875" y="1360099"/>
                </a:lnTo>
              </a:path>
            </a:pathLst>
          </a:cu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3444</Words>
  <Application>Microsoft Office PowerPoint</Application>
  <PresentationFormat>Экран (4:3)</PresentationFormat>
  <Paragraphs>320</Paragraphs>
  <Slides>81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7" baseType="lpstr">
      <vt:lpstr>Arial</vt:lpstr>
      <vt:lpstr>Calibri</vt:lpstr>
      <vt:lpstr>Times New Roman</vt:lpstr>
      <vt:lpstr>Wingdings</vt:lpstr>
      <vt:lpstr>Тема Office</vt:lpstr>
      <vt:lpstr>Лист Microsoft Excel 97-2003</vt:lpstr>
      <vt:lpstr>Хронофармакологія  (експериментально-клінічні аспекти)</vt:lpstr>
      <vt:lpstr>Хронофармакологія</vt:lpstr>
      <vt:lpstr>Цель хронофармакології</vt:lpstr>
      <vt:lpstr>Наскільки це об’єктивно?</vt:lpstr>
      <vt:lpstr>Основи хронофармакології:</vt:lpstr>
      <vt:lpstr>Основ хронофармакології </vt:lpstr>
      <vt:lpstr>Типи людей за добовою активністю:</vt:lpstr>
      <vt:lpstr>Стабильність, лабільність біологичних ритмів</vt:lpstr>
      <vt:lpstr>Біоритми</vt:lpstr>
      <vt:lpstr>Презентация PowerPoint</vt:lpstr>
      <vt:lpstr>Терміни за F.Halberg(1969):</vt:lpstr>
      <vt:lpstr>Види біологічних ритмів:</vt:lpstr>
      <vt:lpstr>Презентация PowerPoint</vt:lpstr>
      <vt:lpstr>Структура  біологічного ритму</vt:lpstr>
      <vt:lpstr>Для судження про раціональне введення лікарських засобів, треба знати фізіологічні та патологічні біоритми з їх акрофазою та мініфазою</vt:lpstr>
      <vt:lpstr>Презентация PowerPoint</vt:lpstr>
      <vt:lpstr>Презентация PowerPoint</vt:lpstr>
      <vt:lpstr>             Тому визначальним чинником встановлення оптимального часу прийому ЛЗ є періодичність фаз хвороби. Хроноестезія - чутливість системи організму залежно від часу доби, сезону, року та ін. Для судження про раціональне введення ЛЗ треба знати фізіологічні та патологічні біоритми з їх акрофазою та мініфазою.</vt:lpstr>
      <vt:lpstr>Презентация PowerPoint</vt:lpstr>
      <vt:lpstr>Презентация PowerPoint</vt:lpstr>
      <vt:lpstr>Презентация PowerPoint</vt:lpstr>
      <vt:lpstr>Сьогодні найдостовірнішим вважається не секундний зріз стану, не кількісні виміри, а довготривалий моніторинг показників здоров'я – якісні його характеристики. Саме тому дослідження проводять за допомогою моніторів - мініатюрних переносних пристроїв, що відображають роботу організму в режимі реального часу, або багаторазових аналізів-картограм.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Можливе коливання рівнів електролітів у біологічних рідинах та тканинах організму</vt:lpstr>
      <vt:lpstr>Презентация PowerPoint</vt:lpstr>
      <vt:lpstr>Презентация PowerPoint</vt:lpstr>
      <vt:lpstr>Презентация PowerPoint</vt:lpstr>
      <vt:lpstr>Синхронізація (хронофізіологія)</vt:lpstr>
      <vt:lpstr>Дисинхронізація  (хронопатологія)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Хронофармакологічний підхід до лікування хворих з серцево-судинною патологією</vt:lpstr>
      <vt:lpstr>Хронозависимость к сердечным гликозидам при сердечной недостаточности</vt:lpstr>
      <vt:lpstr>Хронозалежність до антигіпертензивних препаратів</vt:lpstr>
      <vt:lpstr>Терапія АГ</vt:lpstr>
      <vt:lpstr>Презентация PowerPoint</vt:lpstr>
      <vt:lpstr>Терапія АГ</vt:lpstr>
      <vt:lpstr>Метод нав’язування ритмів</vt:lpstr>
      <vt:lpstr> </vt:lpstr>
      <vt:lpstr>  </vt:lpstr>
      <vt:lpstr> Визначення хроночутливості</vt:lpstr>
      <vt:lpstr>  </vt:lpstr>
      <vt:lpstr>  </vt:lpstr>
      <vt:lpstr>Презентация PowerPoint</vt:lpstr>
      <vt:lpstr> </vt:lpstr>
      <vt:lpstr>Хронофармакокінентика деяких лікарських засобів</vt:lpstr>
      <vt:lpstr>Хронозалежність реакції організму людини на гістамін та антигістамінні засоби</vt:lpstr>
      <vt:lpstr>Презентация PowerPoint</vt:lpstr>
      <vt:lpstr>               ХРОНОЗАЛЕЖНІ НАПАДИ БРОНХІАЛЬНОЇ АСТМИ</vt:lpstr>
      <vt:lpstr>Хронофармакологія</vt:lpstr>
      <vt:lpstr> </vt:lpstr>
      <vt:lpstr>Хронозалежність ефективної дії діуретиків</vt:lpstr>
      <vt:lpstr>Залежність ефективної дії простагландинів</vt:lpstr>
      <vt:lpstr>Презентация PowerPoint</vt:lpstr>
      <vt:lpstr>Презентация PowerPoint</vt:lpstr>
      <vt:lpstr>Жіночий календар</vt:lpstr>
      <vt:lpstr>Хронозалежність ефектів хіміотерапевтичних засобів</vt:lpstr>
      <vt:lpstr>Презентация PowerPoint</vt:lpstr>
      <vt:lpstr>Хроногормоно- та хіміотерапія при гострому лейкозі</vt:lpstr>
      <vt:lpstr>Хронофармакологія - теорія</vt:lpstr>
      <vt:lpstr>Хронофармакологія - практика</vt:lpstr>
      <vt:lpstr>Презентация PowerPoint</vt:lpstr>
      <vt:lpstr>Презентация PowerPoint</vt:lpstr>
      <vt:lpstr>Презентация PowerPoint</vt:lpstr>
      <vt:lpstr>Керують біологічним годинником певні гени організму 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Хронофармакология  (клинические аспекты)</dc:title>
  <dc:creator>student-frm</dc:creator>
  <cp:lastModifiedBy>Пользователь</cp:lastModifiedBy>
  <cp:revision>109</cp:revision>
  <dcterms:created xsi:type="dcterms:W3CDTF">2012-04-12T03:18:09Z</dcterms:created>
  <dcterms:modified xsi:type="dcterms:W3CDTF">2022-04-30T14:58:25Z</dcterms:modified>
</cp:coreProperties>
</file>