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6" r:id="rId6"/>
    <p:sldId id="265" r:id="rId7"/>
    <p:sldId id="267" r:id="rId8"/>
    <p:sldId id="268" r:id="rId9"/>
    <p:sldId id="269" r:id="rId10"/>
    <p:sldId id="270" r:id="rId11"/>
  </p:sldIdLst>
  <p:sldSz cx="12192000" cy="6858000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600B5DD-1C72-45D7-BEA4-A5DEA3772A82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55D26100-C02E-459B-AEB5-E1E7C923F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6C194E-DF8B-4C5F-962C-C23EEFE0C15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978025" y="3733800"/>
            <a:ext cx="82296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E02CFF-2628-4F8C-ADC5-8D573E4052F2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BBFDDA-68B8-47D8-B8FE-456101209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9763-80A6-4EBC-BEDE-B9E130C3006C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A13D9-8288-4DED-91CE-715E81C72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3A011-82F2-4C1E-AD28-E2F28AD51351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7078-BBB9-49E7-B55E-1F86E28B2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076A0-7655-4492-8B6F-3DC5A2F19265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A3DD-A533-43FB-88A5-D02E4890E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981200" y="4021138"/>
            <a:ext cx="82296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7E045-C54A-4561-ACCF-8037AAB6B2AF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9474-9C8C-4AD1-967B-8A3803854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D0638-02DD-42E9-8F33-F04369FF594B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020A4-E306-4A61-91FC-C677CBABD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647FB-7DE7-4BE1-9EB4-E2E6F4542E29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1852-3396-455A-9CD4-A0FEF3FCB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3183-49A4-45BF-80B6-66CFDBD41061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F3E9-3033-4048-B962-D257A5E1E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273A6-931C-401A-B436-7909E0A33241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329D8-59A3-4DC2-AB27-A9BEA2FB0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63EC-6CAC-43C0-B7BF-BB57E61135EF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5E0E2-6189-49A8-B840-40F3791AA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EF45-39F3-4AC8-8622-7E644FFC2EA5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65F00-3ABC-4A40-A206-66F9340EF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609600"/>
            <a:ext cx="9875838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2057400"/>
            <a:ext cx="9872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6224588"/>
            <a:ext cx="2328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752228-3039-4BD0-B4BE-D661DADB6EE0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700" y="6224588"/>
            <a:ext cx="471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738" y="6224588"/>
            <a:ext cx="1706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B84628-2A47-4F12-8447-77E691264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9pPr>
    </p:titleStyle>
    <p:bodyStyle>
      <a:lvl1pPr marL="228600" indent="-182563" algn="l" rtl="0" eaLnBrk="0" fontAlgn="base" hangingPunct="0">
        <a:lnSpc>
          <a:spcPct val="90000"/>
        </a:lnSpc>
        <a:spcBef>
          <a:spcPts val="1400"/>
        </a:spcBef>
        <a:spcAft>
          <a:spcPct val="0"/>
        </a:spcAft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263" y="3922713"/>
            <a:ext cx="9967912" cy="1428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f-ZA" sz="3600" dirty="0">
                <a:solidFill>
                  <a:srgbClr val="FFFF00"/>
                </a:solidFill>
              </a:rPr>
              <a:t> </a:t>
            </a:r>
            <a:br>
              <a:rPr lang="en-US" sz="3600" dirty="0">
                <a:solidFill>
                  <a:srgbClr val="FFFF00"/>
                </a:solidFill>
              </a:rPr>
            </a:br>
            <a:r>
              <a:rPr lang="af-ZA" sz="3600" dirty="0">
                <a:solidFill>
                  <a:srgbClr val="FFFF00"/>
                </a:solidFill>
              </a:rPr>
              <a:t>ЄВРОПЕЙСЬКІ МЕДІЙНІ СТАНДАРТИ І ЦІННОСТІ</a:t>
            </a:r>
            <a:r>
              <a:rPr lang="uk-UA" sz="3600" dirty="0">
                <a:solidFill>
                  <a:srgbClr val="FFFF00"/>
                </a:solidFill>
              </a:rPr>
              <a:t> / </a:t>
            </a:r>
            <a:r>
              <a:rPr lang="en-US" sz="3600" dirty="0">
                <a:solidFill>
                  <a:srgbClr val="FFFF00"/>
                </a:solidFill>
              </a:rPr>
              <a:t>EU-Indy</a:t>
            </a:r>
          </a:p>
        </p:txBody>
      </p:sp>
      <p:pic>
        <p:nvPicPr>
          <p:cNvPr id="14338" name="Picture 6"/>
          <p:cNvPicPr>
            <a:picLocks noChangeAspect="1"/>
          </p:cNvPicPr>
          <p:nvPr/>
        </p:nvPicPr>
        <p:blipFill>
          <a:blip r:embed="rId2"/>
          <a:srcRect l="22301" t="14557" r="21938" b="16452"/>
          <a:stretch>
            <a:fillRect/>
          </a:stretch>
        </p:blipFill>
        <p:spPr bwMode="auto">
          <a:xfrm>
            <a:off x="4432300" y="352425"/>
            <a:ext cx="3271838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 descr="Оголошено додатковий набір на навчання за освітньо-кваліфікаційним рівнем  спеціаліста! | ЕГФ З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388" y="5514975"/>
            <a:ext cx="115411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/>
          <p:cNvPicPr>
            <a:picLocks noChangeAspect="1"/>
          </p:cNvPicPr>
          <p:nvPr/>
        </p:nvPicPr>
        <p:blipFill>
          <a:blip r:embed="rId4"/>
          <a:srcRect l="26147"/>
          <a:stretch>
            <a:fillRect/>
          </a:stretch>
        </p:blipFill>
        <p:spPr bwMode="auto">
          <a:xfrm>
            <a:off x="8899525" y="5634038"/>
            <a:ext cx="294957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641600" y="5437188"/>
            <a:ext cx="6096000" cy="12319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European Media Standards and Values for Independent Journalism in Post-Truth Era / EU-Indy</a:t>
            </a:r>
            <a:endParaRPr lang="uk-UA" sz="18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620745-EPP-1-2020-1-UA-EPPJMO-MODULE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Corbel" pitchFamily="34" charset="0"/>
              <a:buNone/>
            </a:pPr>
            <a:endParaRPr lang="uk-UA" sz="4800">
              <a:latin typeface="Times New Roman" pitchFamily="18" charset="0"/>
            </a:endParaRPr>
          </a:p>
          <a:p>
            <a:pPr algn="ctr">
              <a:buFont typeface="Corbel" pitchFamily="34" charset="0"/>
              <a:buNone/>
            </a:pPr>
            <a:endParaRPr lang="uk-UA" sz="4800">
              <a:latin typeface="Times New Roman" pitchFamily="18" charset="0"/>
            </a:endParaRPr>
          </a:p>
          <a:p>
            <a:pPr algn="ctr">
              <a:buFont typeface="Corbel" pitchFamily="34" charset="0"/>
              <a:buNone/>
            </a:pPr>
            <a:r>
              <a:rPr lang="uk-UA" sz="4800" b="1">
                <a:latin typeface="Times New Roman" pitchFamily="18" charset="0"/>
              </a:rPr>
              <a:t>ДЯКУЄМО ЗА УВАГУ</a:t>
            </a:r>
            <a:r>
              <a:rPr lang="uk-UA" b="1">
                <a:latin typeface="Times New Roman" pitchFamily="18" charset="0"/>
              </a:rPr>
              <a:t>!</a:t>
            </a:r>
            <a:endParaRPr lang="ru-RU" b="1">
              <a:latin typeface="Times New Roman" pitchFamily="18" charset="0"/>
            </a:endParaRPr>
          </a:p>
        </p:txBody>
      </p:sp>
      <p:pic>
        <p:nvPicPr>
          <p:cNvPr id="3482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67863" y="147638"/>
            <a:ext cx="24574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2"/>
          <p:cNvPicPr>
            <a:picLocks noGrp="1" noChangeAspect="1"/>
          </p:cNvPicPr>
          <p:nvPr>
            <p:ph type="title"/>
          </p:nvPr>
        </p:nvPicPr>
        <p:blipFill>
          <a:blip r:embed="rId3"/>
          <a:srcRect l="26147"/>
          <a:stretch>
            <a:fillRect/>
          </a:stretch>
        </p:blipFill>
        <p:spPr>
          <a:xfrm>
            <a:off x="4581525" y="561975"/>
            <a:ext cx="5356225" cy="1355725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>
                <a:solidFill>
                  <a:srgbClr val="002060"/>
                </a:solidFill>
                <a:latin typeface="Times New Roman" pitchFamily="18" charset="0"/>
              </a:rPr>
              <a:t>Модуль 3</a:t>
            </a:r>
            <a:br>
              <a:rPr lang="uk-UA" sz="4000" b="1">
                <a:solidFill>
                  <a:srgbClr val="002060"/>
                </a:solidFill>
                <a:latin typeface="Times New Roman" pitchFamily="18" charset="0"/>
              </a:rPr>
            </a:br>
            <a:r>
              <a:rPr lang="uk-UA" sz="3200" b="1">
                <a:latin typeface="Times New Roman" pitchFamily="18" charset="0"/>
              </a:rPr>
              <a:t>Конфліктно-чутлива журналістика на радіо і в інтернет-медіа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663" cy="4538663"/>
          </a:xfrm>
        </p:spPr>
        <p:txBody>
          <a:bodyPr>
            <a:normAutofit/>
          </a:bodyPr>
          <a:lstStyle/>
          <a:p>
            <a:pPr marL="44450" indent="0" eaLnBrk="1" hangingPunct="1">
              <a:buFont typeface="Corbel" pitchFamily="34" charset="0"/>
              <a:buNone/>
            </a:pPr>
            <a:endParaRPr lang="uk-UA" sz="2800" b="1">
              <a:solidFill>
                <a:srgbClr val="002060"/>
              </a:solidFill>
              <a:latin typeface="Times New Roman" pitchFamily="18" charset="0"/>
            </a:endParaRPr>
          </a:p>
          <a:p>
            <a:pPr marL="44450" indent="0" eaLnBrk="1" hangingPunct="1">
              <a:buFont typeface="Corbel" pitchFamily="34" charset="0"/>
              <a:buNone/>
            </a:pPr>
            <a:r>
              <a:rPr lang="uk-UA" sz="2800" b="1">
                <a:solidFill>
                  <a:srgbClr val="002060"/>
                </a:solidFill>
                <a:latin typeface="Times New Roman" pitchFamily="18" charset="0"/>
              </a:rPr>
              <a:t>Тема:</a:t>
            </a:r>
            <a:r>
              <a:rPr lang="uk-UA" sz="280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uk-UA" sz="2800" b="1" i="1">
                <a:latin typeface="Times New Roman" pitchFamily="18" charset="0"/>
              </a:rPr>
              <a:t>“Права людини – суспільний феномен сучасности”</a:t>
            </a:r>
          </a:p>
          <a:p>
            <a:pPr marL="44450" indent="0" eaLnBrk="1" hangingPunct="1">
              <a:buFont typeface="Corbel" pitchFamily="34" charset="0"/>
              <a:buNone/>
            </a:pPr>
            <a:r>
              <a:rPr lang="uk-UA" sz="2800" b="1">
                <a:solidFill>
                  <a:schemeClr val="tx2"/>
                </a:solidFill>
                <a:latin typeface="Times New Roman" pitchFamily="18" charset="0"/>
              </a:rPr>
              <a:t>Сучасна концепція прав людини: міжнародні та європейські стандарти. </a:t>
            </a:r>
          </a:p>
          <a:p>
            <a:pPr marL="44450" indent="0" eaLnBrk="1" hangingPunct="1">
              <a:buFont typeface="Corbel" pitchFamily="34" charset="0"/>
              <a:buNone/>
            </a:pPr>
            <a:r>
              <a:rPr lang="uk-UA" sz="2800" b="1">
                <a:solidFill>
                  <a:schemeClr val="tx2"/>
                </a:solidFill>
                <a:latin typeface="Times New Roman" pitchFamily="18" charset="0"/>
              </a:rPr>
              <a:t>Правозахисна або адвокаційна журналістика. </a:t>
            </a:r>
          </a:p>
          <a:p>
            <a:pPr marL="44450" indent="0" eaLnBrk="1" hangingPunct="1">
              <a:buFont typeface="Corbel" pitchFamily="34" charset="0"/>
              <a:buNone/>
            </a:pPr>
            <a:r>
              <a:rPr lang="uk-UA" sz="2800" b="1">
                <a:solidFill>
                  <a:schemeClr val="tx2"/>
                </a:solidFill>
                <a:latin typeface="Times New Roman" pitchFamily="18" charset="0"/>
              </a:rPr>
              <a:t>Масові уявлення про розуміння прав людини, ставлення до них: соціально-психологічний портрет.</a:t>
            </a:r>
            <a:endParaRPr lang="en-US" sz="28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5363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75" y="61913"/>
            <a:ext cx="31908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/>
          <p:cNvPicPr>
            <a:picLocks noChangeAspect="1"/>
          </p:cNvPicPr>
          <p:nvPr/>
        </p:nvPicPr>
        <p:blipFill>
          <a:blip r:embed="rId3"/>
          <a:srcRect l="26147"/>
          <a:stretch>
            <a:fillRect/>
          </a:stretch>
        </p:blipFill>
        <p:spPr bwMode="auto">
          <a:xfrm>
            <a:off x="9615488" y="6089650"/>
            <a:ext cx="257651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>
                <a:solidFill>
                  <a:schemeClr val="accent2"/>
                </a:solidFill>
              </a:rPr>
              <a:t>Сучасна концепція прав людини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6397" name="Rectangle 1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Corbel" pitchFamily="34" charset="0"/>
              <a:buNone/>
            </a:pPr>
            <a:r>
              <a:rPr lang="uk-UA" sz="2800">
                <a:solidFill>
                  <a:schemeClr val="tx2"/>
                </a:solidFill>
                <a:latin typeface="Times New Roman" pitchFamily="18" charset="0"/>
              </a:rPr>
              <a:t>Найвища соціальна цінність  - </a:t>
            </a:r>
            <a:r>
              <a:rPr lang="uk-UA" sz="2800" b="1">
                <a:solidFill>
                  <a:schemeClr val="tx2"/>
                </a:solidFill>
                <a:latin typeface="Times New Roman" pitchFamily="18" charset="0"/>
              </a:rPr>
              <a:t>людина, її права і свободи</a:t>
            </a:r>
          </a:p>
          <a:p>
            <a:pPr>
              <a:buFont typeface="Corbel" pitchFamily="34" charset="0"/>
              <a:buNone/>
            </a:pP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Права людини не даються громадянам державою, вони належать людині від народження, існують незалежно від діяльності держави, є непорушними.</a:t>
            </a:r>
          </a:p>
          <a:p>
            <a:pPr>
              <a:buFont typeface="Corbel" pitchFamily="34" charset="0"/>
              <a:buNone/>
            </a:pPr>
            <a:r>
              <a:rPr lang="uk-UA" sz="2800">
                <a:solidFill>
                  <a:schemeClr val="tx2"/>
                </a:solidFill>
                <a:latin typeface="Times New Roman" pitchFamily="18" charset="0"/>
              </a:rPr>
              <a:t>Найважливіша людська цінність – гідність людини</a:t>
            </a:r>
            <a:endParaRPr lang="ru-RU" sz="28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6392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36063" y="0"/>
            <a:ext cx="3190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>
                <a:solidFill>
                  <a:schemeClr val="accent2"/>
                </a:solidFill>
              </a:rPr>
              <a:t>Сучасна концепція прав людини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7419" name="Rectangle 11"/>
          <p:cNvSpPr>
            <a:spLocks noGrp="1"/>
          </p:cNvSpPr>
          <p:nvPr>
            <p:ph type="body" idx="4294967295"/>
          </p:nvPr>
        </p:nvSpPr>
        <p:spPr>
          <a:xfrm>
            <a:off x="1143000" y="1808163"/>
            <a:ext cx="9872663" cy="4645025"/>
          </a:xfrm>
        </p:spPr>
        <p:txBody>
          <a:bodyPr/>
          <a:lstStyle/>
          <a:p>
            <a:pPr>
              <a:lnSpc>
                <a:spcPct val="70000"/>
              </a:lnSpc>
              <a:buFont typeface="Corbel" pitchFamily="34" charset="0"/>
              <a:buNone/>
            </a:pPr>
            <a:r>
              <a:rPr lang="uk-UA" sz="2100" b="1">
                <a:solidFill>
                  <a:schemeClr val="tx2"/>
                </a:solidFill>
                <a:latin typeface="Times New Roman" pitchFamily="18" charset="0"/>
              </a:rPr>
              <a:t>Сучасна концепція прав людини закріплена в документах:</a:t>
            </a:r>
          </a:p>
          <a:p>
            <a:pPr>
              <a:lnSpc>
                <a:spcPct val="70000"/>
              </a:lnSpc>
              <a:buFont typeface="Corbel" pitchFamily="34" charset="0"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-Конституція України (ст.3, ст.21, ст.22, ст.24);</a:t>
            </a:r>
          </a:p>
          <a:p>
            <a:pPr>
              <a:lnSpc>
                <a:spcPct val="70000"/>
              </a:lnSpc>
              <a:buFont typeface="Corbel" pitchFamily="34" charset="0"/>
              <a:buNone/>
            </a:pP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- Національна стратегія у сфері прав людини (2015р.)</a:t>
            </a:r>
            <a:endParaRPr lang="uk-UA" sz="210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Загальна декларація прав людини;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Міжнародний пакт про громадянські і політичні права та Факультативний протокол до нього (1966 р.);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Міжнародний пакт про економічні, соціальні і культурні права (1966 р.);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Міжнародна конвенція про ліквідацію всіх форм расової дискримінації (1965 р.);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Конвенція про ліквідацію всіх форм дискримінації щодо жінок (1979 р.);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Конвенція про права дитини (1989 р.);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uk-UA" sz="2100">
                <a:solidFill>
                  <a:schemeClr val="tx2"/>
                </a:solidFill>
                <a:latin typeface="Times New Roman" pitchFamily="18" charset="0"/>
              </a:rPr>
              <a:t>-  Конвенція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ООН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проти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катувань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та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інших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жорстоких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нелюдських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або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таких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що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принижують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гідність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видів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поводження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і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покарання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 (1984 </a:t>
            </a:r>
            <a:r>
              <a:rPr lang="ru-RU" sz="210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en-US" sz="2100">
                <a:solidFill>
                  <a:schemeClr val="tx2"/>
                </a:solidFill>
                <a:latin typeface="Times New Roman" pitchFamily="18" charset="0"/>
              </a:rPr>
              <a:t>).</a:t>
            </a:r>
            <a:r>
              <a:rPr lang="en-US">
                <a:latin typeface="Times New Roman" pitchFamily="18" charset="0"/>
              </a:rPr>
              <a:t> </a:t>
            </a:r>
            <a:endParaRPr lang="ru-RU">
              <a:latin typeface="Times New Roman" pitchFamily="18" charset="0"/>
            </a:endParaRPr>
          </a:p>
        </p:txBody>
      </p:sp>
      <p:pic>
        <p:nvPicPr>
          <p:cNvPr id="17414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0375" y="61913"/>
            <a:ext cx="31908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>
                <a:solidFill>
                  <a:schemeClr val="accent2"/>
                </a:solidFill>
              </a:rPr>
              <a:t>Сучасна концепція прав людини</a:t>
            </a:r>
            <a:endParaRPr lang="en-US" sz="4000" b="1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425" y="2324100"/>
            <a:ext cx="10455275" cy="3816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Corbel" pitchFamily="34" charset="0"/>
              <a:buNone/>
            </a:pPr>
            <a:r>
              <a:rPr lang="ru-RU" sz="2400" b="1">
                <a:solidFill>
                  <a:schemeClr val="tx2"/>
                </a:solidFill>
                <a:latin typeface="Times New Roman" pitchFamily="18" charset="0"/>
              </a:rPr>
              <a:t>Інститут прав і свобод людини базуєтся на ідеях:</a:t>
            </a:r>
          </a:p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1) усі люди вільні від народження і ніхто не має права відчужувати їхні природні права, а забезпечення та охорона цих прав є головним обов’язком держави;</a:t>
            </a:r>
          </a:p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2) свобода особистості полягає у можливості робити все, що не завдає шкоди іншим людям;</a:t>
            </a:r>
          </a:p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3) межі свободи можуть бути визначені законом, який є мірою свободи;</a:t>
            </a:r>
          </a:p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4) обмеження прав можливе виключно для сприяння досягненню загального добробуту в демократичному суспільстві.</a:t>
            </a:r>
            <a:endParaRPr lang="uk-UA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945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29713" y="0"/>
            <a:ext cx="3190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/>
          <p:cNvPicPr>
            <a:picLocks noChangeAspect="1"/>
          </p:cNvPicPr>
          <p:nvPr/>
        </p:nvPicPr>
        <p:blipFill>
          <a:blip r:embed="rId3"/>
          <a:srcRect l="26147"/>
          <a:stretch>
            <a:fillRect/>
          </a:stretch>
        </p:blipFill>
        <p:spPr bwMode="auto">
          <a:xfrm>
            <a:off x="9350375" y="5756275"/>
            <a:ext cx="2576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/>
              <a:t>Права людини/права громодянина</a:t>
            </a:r>
            <a:endParaRPr lang="en-US" b="1"/>
          </a:p>
        </p:txBody>
      </p:sp>
      <p:sp>
        <p:nvSpPr>
          <p:cNvPr id="20486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Corbel" pitchFamily="34" charset="0"/>
              <a:buNone/>
            </a:pPr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Права </a:t>
            </a:r>
            <a:r>
              <a:rPr lang="ru-RU" sz="2800" b="1" i="1">
                <a:solidFill>
                  <a:schemeClr val="tx2"/>
                </a:solidFill>
                <a:latin typeface="Times New Roman" pitchFamily="18" charset="0"/>
              </a:rPr>
              <a:t>людини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– це її можливості діяти певним чином або утримуватися від певних вчинків для забезпечення свого повноцінного існування, свого розвитку, задоволення власних потреб. </a:t>
            </a:r>
          </a:p>
          <a:p>
            <a:pPr>
              <a:buFont typeface="Corbel" pitchFamily="34" charset="0"/>
              <a:buNone/>
            </a:pPr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Право </a:t>
            </a:r>
            <a:r>
              <a:rPr lang="ru-RU" sz="2800" b="1" i="1">
                <a:solidFill>
                  <a:schemeClr val="tx2"/>
                </a:solidFill>
                <a:latin typeface="Times New Roman" pitchFamily="18" charset="0"/>
              </a:rPr>
              <a:t>громадянина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– це право людини на те, що надається їй законом, гарантується і захищається конкретною державою.</a:t>
            </a:r>
          </a:p>
        </p:txBody>
      </p:sp>
      <p:pic>
        <p:nvPicPr>
          <p:cNvPr id="2048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75" y="0"/>
            <a:ext cx="3190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5"/>
          <p:cNvPicPr>
            <a:picLocks noGrp="1" noChangeAspect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9567863" y="147638"/>
            <a:ext cx="2457450" cy="2078037"/>
          </a:xfrm>
          <a:noFill/>
          <a:ln/>
        </p:spPr>
      </p:pic>
      <p:sp>
        <p:nvSpPr>
          <p:cNvPr id="30723" name="Rectangle 3"/>
          <p:cNvSpPr>
            <a:spLocks noGrp="1"/>
          </p:cNvSpPr>
          <p:nvPr>
            <p:ph type="body" sz="half" idx="1"/>
          </p:nvPr>
        </p:nvSpPr>
        <p:spPr>
          <a:xfrm>
            <a:off x="1143000" y="2019300"/>
            <a:ext cx="4859338" cy="4257675"/>
          </a:xfrm>
        </p:spPr>
        <p:txBody>
          <a:bodyPr/>
          <a:lstStyle/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особисті;</a:t>
            </a:r>
          </a:p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політичні;</a:t>
            </a:r>
          </a:p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економічні;</a:t>
            </a:r>
          </a:p>
        </p:txBody>
      </p:sp>
      <p:sp>
        <p:nvSpPr>
          <p:cNvPr id="30727" name="Rectangle 7"/>
          <p:cNvSpPr>
            <a:spLocks noGrp="1"/>
          </p:cNvSpPr>
          <p:nvPr>
            <p:ph type="body" sz="half" idx="2"/>
          </p:nvPr>
        </p:nvSpPr>
        <p:spPr>
          <a:xfrm>
            <a:off x="6154738" y="2057400"/>
            <a:ext cx="4860925" cy="4038600"/>
          </a:xfrm>
        </p:spPr>
        <p:txBody>
          <a:bodyPr/>
          <a:lstStyle/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соціальні;</a:t>
            </a:r>
          </a:p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культурні;</a:t>
            </a:r>
          </a:p>
          <a:p>
            <a:pPr>
              <a:buFontTx/>
              <a:buNone/>
            </a:pPr>
            <a:r>
              <a:rPr lang="uk-UA" sz="2800" b="1">
                <a:latin typeface="Times New Roman" pitchFamily="18" charset="0"/>
              </a:rPr>
              <a:t>- екологічні</a:t>
            </a:r>
            <a:endParaRPr lang="ru-RU" sz="2800" b="1">
              <a:latin typeface="Times New Roman" pitchFamily="18" charset="0"/>
            </a:endParaRPr>
          </a:p>
          <a:p>
            <a:pPr>
              <a:buFont typeface="Corbel" pitchFamily="34" charset="0"/>
              <a:buNone/>
            </a:pPr>
            <a:endParaRPr lang="ru-RU" sz="2000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727075" y="436563"/>
            <a:ext cx="108918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Класифікація основних прав і свобод людини </a:t>
            </a:r>
          </a:p>
          <a:p>
            <a:pPr algn="just"/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та громадянина: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>
                <a:solidFill>
                  <a:schemeClr val="tx2"/>
                </a:solidFill>
                <a:latin typeface="Times New Roman" pitchFamily="18" charset="0"/>
              </a:rPr>
              <a:t>Правозахисна або адвокаційна журналістика</a:t>
            </a:r>
            <a:endParaRPr lang="ru-RU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10585450" cy="4038600"/>
          </a:xfrm>
        </p:spPr>
        <p:txBody>
          <a:bodyPr/>
          <a:lstStyle/>
          <a:p>
            <a:pPr>
              <a:lnSpc>
                <a:spcPct val="80000"/>
              </a:lnSpc>
              <a:buFont typeface="Corbel" pitchFamily="34" charset="0"/>
              <a:buNone/>
            </a:pPr>
            <a:r>
              <a:rPr lang="ru-RU" sz="2500" b="1" i="1">
                <a:latin typeface="Times New Roman" pitchFamily="18" charset="0"/>
              </a:rPr>
              <a:t>Правозахисна журналістика</a:t>
            </a:r>
            <a:r>
              <a:rPr lang="ru-RU" sz="2500" i="1">
                <a:latin typeface="Times New Roman" pitchFamily="18" charset="0"/>
              </a:rPr>
              <a:t> </a:t>
            </a:r>
            <a:r>
              <a:rPr lang="ru-RU" sz="2500">
                <a:latin typeface="Times New Roman" pitchFamily="18" charset="0"/>
              </a:rPr>
              <a:t>(ширше – адвокаційна журналістика) – це журналістська практика в Україні на цінностях прав людини.</a:t>
            </a:r>
          </a:p>
          <a:p>
            <a:pPr>
              <a:lnSpc>
                <a:spcPct val="80000"/>
              </a:lnSpc>
            </a:pPr>
            <a:r>
              <a:rPr lang="ru-RU" sz="2500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Провідна </a:t>
            </a:r>
            <a:r>
              <a:rPr lang="ru-RU" sz="2500" b="1" i="1">
                <a:latin typeface="Times New Roman" pitchFamily="18" charset="0"/>
              </a:rPr>
              <a:t>роль</a:t>
            </a:r>
            <a:r>
              <a:rPr lang="ru-RU" sz="2500">
                <a:latin typeface="Times New Roman" pitchFamily="18" charset="0"/>
              </a:rPr>
              <a:t> – модерація діалогу між людиною, владою, правозахисниками та спільнотами.</a:t>
            </a:r>
          </a:p>
          <a:p>
            <a:pPr>
              <a:lnSpc>
                <a:spcPct val="80000"/>
              </a:lnSpc>
            </a:pPr>
            <a:r>
              <a:rPr lang="ru-RU" sz="2500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Провідна </a:t>
            </a:r>
            <a:r>
              <a:rPr lang="ru-RU" sz="2500" b="1" i="1">
                <a:latin typeface="Times New Roman" pitchFamily="18" charset="0"/>
              </a:rPr>
              <a:t>ознака</a:t>
            </a:r>
            <a:r>
              <a:rPr lang="ru-RU" sz="2500" i="1">
                <a:latin typeface="Times New Roman" pitchFamily="18" charset="0"/>
              </a:rPr>
              <a:t> </a:t>
            </a:r>
            <a:r>
              <a:rPr lang="ru-RU" sz="2500">
                <a:latin typeface="Times New Roman" pitchFamily="18" charset="0"/>
              </a:rPr>
              <a:t>– в персоналізації журналіста/журналістки, які ідентифікують свою діяльність у правозахисній журналістиці.</a:t>
            </a:r>
          </a:p>
          <a:p>
            <a:pPr>
              <a:lnSpc>
                <a:spcPct val="80000"/>
              </a:lnSpc>
              <a:buFont typeface="Corbel" pitchFamily="34" charset="0"/>
              <a:buNone/>
            </a:pPr>
            <a:r>
              <a:rPr lang="ru-RU" sz="2500">
                <a:latin typeface="Times New Roman" pitchFamily="18" charset="0"/>
              </a:rPr>
              <a:t>• </a:t>
            </a:r>
            <a:r>
              <a:rPr lang="ru-RU" sz="2500" b="1">
                <a:latin typeface="Times New Roman" pitchFamily="18" charset="0"/>
              </a:rPr>
              <a:t>Провідний </a:t>
            </a:r>
            <a:r>
              <a:rPr lang="ru-RU" sz="2500" b="1" i="1">
                <a:latin typeface="Times New Roman" pitchFamily="18" charset="0"/>
              </a:rPr>
              <a:t>медіапринцип</a:t>
            </a:r>
            <a:r>
              <a:rPr lang="ru-RU" sz="2500" i="1">
                <a:latin typeface="Times New Roman" pitchFamily="18" charset="0"/>
              </a:rPr>
              <a:t> </a:t>
            </a:r>
            <a:r>
              <a:rPr lang="ru-RU" sz="2500">
                <a:latin typeface="Times New Roman" pitchFamily="18" charset="0"/>
              </a:rPr>
              <a:t>– </a:t>
            </a:r>
            <a:r>
              <a:rPr lang="ru-RU" sz="2500" b="1">
                <a:latin typeface="Times New Roman" pitchFamily="18" charset="0"/>
              </a:rPr>
              <a:t>людиноцентричність</a:t>
            </a:r>
            <a:r>
              <a:rPr lang="ru-RU" sz="2500">
                <a:latin typeface="Times New Roman" pitchFamily="18" charset="0"/>
              </a:rPr>
              <a:t>, тобто намагання концентруватися довкола окремих,</a:t>
            </a:r>
            <a:r>
              <a:rPr lang="uk-UA" sz="2500">
                <a:latin typeface="Times New Roman" pitchFamily="18" charset="0"/>
              </a:rPr>
              <a:t> </a:t>
            </a:r>
            <a:r>
              <a:rPr lang="ru-RU" sz="2500">
                <a:latin typeface="Times New Roman" pitchFamily="18" charset="0"/>
              </a:rPr>
              <a:t>різних людей, але рівних у правах, на засадах включення (інклюзивність) їхніх інтересів, голосів, запитів,</a:t>
            </a:r>
            <a:r>
              <a:rPr lang="uk-UA" sz="2500">
                <a:latin typeface="Times New Roman" pitchFamily="18" charset="0"/>
              </a:rPr>
              <a:t> </a:t>
            </a:r>
            <a:r>
              <a:rPr lang="ru-RU" sz="2500">
                <a:latin typeface="Times New Roman" pitchFamily="18" charset="0"/>
              </a:rPr>
              <a:t>питань і проблем у журналістські матеріали.</a:t>
            </a:r>
          </a:p>
        </p:txBody>
      </p:sp>
      <p:pic>
        <p:nvPicPr>
          <p:cNvPr id="3277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67863" y="147638"/>
            <a:ext cx="24574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>
                <a:solidFill>
                  <a:schemeClr val="tx2"/>
                </a:solidFill>
                <a:latin typeface="Times New Roman" pitchFamily="18" charset="0"/>
              </a:rPr>
              <a:t>Правозахисні ініціативи журналістів</a:t>
            </a:r>
            <a:endParaRPr lang="ru-RU" sz="36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latin typeface="Times New Roman" pitchFamily="18" charset="0"/>
              </a:rPr>
              <a:t>Кампанії «Правосуддя без бар’єрів» перевірка  фізичної та</a:t>
            </a:r>
            <a:r>
              <a:rPr lang="uk-UA" sz="2800">
                <a:latin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інформаційної доступності українських судів у різних регіонах України.</a:t>
            </a:r>
          </a:p>
          <a:p>
            <a:r>
              <a:rPr lang="ru-RU" sz="2800">
                <a:latin typeface="Times New Roman" pitchFamily="18" charset="0"/>
              </a:rPr>
              <a:t> Кампанія «Пустіть у реанімацію» - дозвіл на перебування родичів біля хворих у реанімації.</a:t>
            </a:r>
          </a:p>
          <a:p>
            <a:r>
              <a:rPr lang="ru-RU" sz="2800">
                <a:latin typeface="Times New Roman" pitchFamily="18" charset="0"/>
              </a:rPr>
              <a:t>Цикл документальних фільмів «Дискримінація» про життя людей із інвалідністю (Громадське ТБ).</a:t>
            </a:r>
          </a:p>
          <a:p>
            <a:r>
              <a:rPr lang="ru-RU" sz="2800">
                <a:latin typeface="Times New Roman" pitchFamily="18" charset="0"/>
              </a:rPr>
              <a:t> </a:t>
            </a:r>
            <a:r>
              <a:rPr lang="uk-UA" sz="2800">
                <a:latin typeface="Times New Roman" pitchFamily="18" charset="0"/>
              </a:rPr>
              <a:t>П</a:t>
            </a:r>
            <a:r>
              <a:rPr lang="ru-RU" sz="2800">
                <a:latin typeface="Times New Roman" pitchFamily="18" charset="0"/>
              </a:rPr>
              <a:t>роєкт «Шана різноманіттю». </a:t>
            </a:r>
          </a:p>
        </p:txBody>
      </p:sp>
      <p:pic>
        <p:nvPicPr>
          <p:cNvPr id="3379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67863" y="147638"/>
            <a:ext cx="24574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1909</TotalTime>
  <Words>579</Words>
  <Application>Microsoft Office PowerPoint</Application>
  <PresentationFormat>Широкоэкранный</PresentationFormat>
  <Paragraphs>55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Basis</vt:lpstr>
      <vt:lpstr>  ЄВРОПЕЙСЬКІ МЕДІЙНІ СТАНДАРТИ І ЦІННОСТІ / EU-Indy</vt:lpstr>
      <vt:lpstr>Модуль 3 Конфліктно-чутлива журналістика на радіо і в інтернет-медіа</vt:lpstr>
      <vt:lpstr>Сучасна концепція прав людини</vt:lpstr>
      <vt:lpstr>Сучасна концепція прав людини</vt:lpstr>
      <vt:lpstr>Сучасна концепція прав людини</vt:lpstr>
      <vt:lpstr>Права людини/права громодянина</vt:lpstr>
      <vt:lpstr>Презентация PowerPoint</vt:lpstr>
      <vt:lpstr>Правозахисна або адвокаційна журналістика</vt:lpstr>
      <vt:lpstr>Правозахисні ініціативи журналістів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ЄВРОПЕЙСЬКІ МЕДІЙНІ СТАНДАРТИ І ЦІННОСТІ НЕЗАЛЕЖНОЇ ЖУРНАЛІСТИКИ В ЕРУ ПОСТПРАВДИ / EU-INDY</dc:title>
  <dc:creator>Katerina Sirinyok-Dolgaryova</dc:creator>
  <cp:lastModifiedBy>3</cp:lastModifiedBy>
  <cp:revision>37</cp:revision>
  <cp:lastPrinted>2020-11-24T09:11:39Z</cp:lastPrinted>
  <dcterms:created xsi:type="dcterms:W3CDTF">2020-10-08T17:24:00Z</dcterms:created>
  <dcterms:modified xsi:type="dcterms:W3CDTF">2021-03-24T09:18:13Z</dcterms:modified>
</cp:coreProperties>
</file>