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17401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50361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36846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68574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67776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33335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14643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1298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60147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23223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0950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33937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85628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01625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35268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02418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24250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93C969D-99B5-4913-AA71-E5C12C38B2ED}" type="datetimeFigureOut">
              <a:rPr lang="ru-UA" smtClean="0"/>
              <a:t>27.01.2020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87A5C-7E02-41FF-8B45-AB35D77C16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205543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B788C3-3BE2-4895-8454-4C51B16CB0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 dirty="0" err="1"/>
              <a:t>Сутність</a:t>
            </a:r>
            <a:r>
              <a:rPr lang="ru-RU" sz="4800" dirty="0"/>
              <a:t> </a:t>
            </a:r>
            <a:r>
              <a:rPr lang="ru-RU" sz="4800" dirty="0" err="1"/>
              <a:t>функціонування</a:t>
            </a:r>
            <a:r>
              <a:rPr lang="ru-RU" sz="4800" dirty="0"/>
              <a:t> </a:t>
            </a:r>
            <a:r>
              <a:rPr lang="ru-RU" sz="4800" dirty="0" err="1"/>
              <a:t>світового</a:t>
            </a:r>
            <a:r>
              <a:rPr lang="ru-RU" sz="4800" dirty="0"/>
              <a:t> ринку </a:t>
            </a:r>
            <a:r>
              <a:rPr lang="ru-RU" sz="4800" dirty="0" err="1"/>
              <a:t>готельних</a:t>
            </a:r>
            <a:r>
              <a:rPr lang="ru-RU" sz="4800" dirty="0"/>
              <a:t> і </a:t>
            </a:r>
            <a:r>
              <a:rPr lang="ru-RU" sz="4800" dirty="0" err="1"/>
              <a:t>ресторанних</a:t>
            </a:r>
            <a:r>
              <a:rPr lang="ru-RU" sz="4800" dirty="0"/>
              <a:t> </a:t>
            </a:r>
            <a:r>
              <a:rPr lang="ru-RU" sz="4800" dirty="0" err="1"/>
              <a:t>послуг</a:t>
            </a:r>
            <a:r>
              <a:rPr lang="ru-RU" sz="4800" dirty="0"/>
              <a:t>. </a:t>
            </a:r>
            <a:endParaRPr lang="ru-UA" sz="4800" dirty="0"/>
          </a:p>
        </p:txBody>
      </p:sp>
    </p:spTree>
    <p:extLst>
      <p:ext uri="{BB962C8B-B14F-4D97-AF65-F5344CB8AC3E}">
        <p14:creationId xmlns:p14="http://schemas.microsoft.com/office/powerpoint/2010/main" val="2073384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D7F18-B5C2-4D27-8BDA-DCEE88E44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Готельна</a:t>
            </a:r>
            <a:r>
              <a:rPr lang="ru-RU" dirty="0"/>
              <a:t> </a:t>
            </a:r>
            <a:r>
              <a:rPr lang="ru-RU" dirty="0" err="1"/>
              <a:t>послуга</a:t>
            </a:r>
            <a:r>
              <a:rPr lang="ru-RU" dirty="0"/>
              <a:t> 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D1B271-DCCC-4C55-8BD0-AB817E77D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дія</a:t>
            </a:r>
            <a:r>
              <a:rPr lang="ru-RU" sz="3200" dirty="0"/>
              <a:t> (</a:t>
            </a:r>
            <a:r>
              <a:rPr lang="ru-RU" sz="3200" dirty="0" err="1"/>
              <a:t>операція</a:t>
            </a:r>
            <a:r>
              <a:rPr lang="ru-RU" sz="3200" dirty="0"/>
              <a:t>) </a:t>
            </a:r>
            <a:r>
              <a:rPr lang="ru-RU" sz="3200" dirty="0" err="1"/>
              <a:t>підприємства</a:t>
            </a:r>
            <a:r>
              <a:rPr lang="ru-RU" sz="3200" dirty="0"/>
              <a:t> з </a:t>
            </a:r>
            <a:r>
              <a:rPr lang="ru-RU" sz="3200" dirty="0" err="1"/>
              <a:t>розміщення</a:t>
            </a:r>
            <a:r>
              <a:rPr lang="ru-RU" sz="3200" dirty="0"/>
              <a:t> </a:t>
            </a:r>
            <a:r>
              <a:rPr lang="ru-RU" sz="3200" dirty="0" err="1"/>
              <a:t>споживача</a:t>
            </a:r>
            <a:r>
              <a:rPr lang="ru-RU" sz="3200" dirty="0"/>
              <a:t> через </a:t>
            </a:r>
            <a:r>
              <a:rPr lang="ru-RU" sz="3200" dirty="0" err="1"/>
              <a:t>пропозицію</a:t>
            </a:r>
            <a:r>
              <a:rPr lang="ru-RU" sz="3200" dirty="0"/>
              <a:t> номера (</a:t>
            </a:r>
            <a:r>
              <a:rPr lang="ru-RU" sz="3200" dirty="0" err="1"/>
              <a:t>місця</a:t>
            </a:r>
            <a:r>
              <a:rPr lang="ru-RU" sz="3200" dirty="0"/>
              <a:t>) для </a:t>
            </a:r>
            <a:r>
              <a:rPr lang="ru-RU" sz="3200" dirty="0" err="1"/>
              <a:t>тимчасового</a:t>
            </a:r>
            <a:r>
              <a:rPr lang="ru-RU" sz="3200" dirty="0"/>
              <a:t> </a:t>
            </a:r>
            <a:r>
              <a:rPr lang="ru-RU" sz="3200" dirty="0" err="1"/>
              <a:t>проживання</a:t>
            </a:r>
            <a:r>
              <a:rPr lang="ru-RU" sz="3200" dirty="0"/>
              <a:t> у </a:t>
            </a:r>
            <a:r>
              <a:rPr lang="ru-RU" sz="3200" dirty="0" err="1"/>
              <a:t>готелі</a:t>
            </a:r>
            <a:r>
              <a:rPr lang="ru-RU" sz="3200" dirty="0"/>
              <a:t>, а </a:t>
            </a:r>
            <a:r>
              <a:rPr lang="ru-RU" sz="3200" dirty="0" err="1"/>
              <a:t>також</a:t>
            </a:r>
            <a:r>
              <a:rPr lang="ru-RU" sz="3200" dirty="0"/>
              <a:t> </a:t>
            </a:r>
            <a:r>
              <a:rPr lang="ru-RU" sz="3200" dirty="0" err="1"/>
              <a:t>інша</a:t>
            </a:r>
            <a:r>
              <a:rPr lang="ru-RU" sz="3200" dirty="0"/>
              <a:t> </a:t>
            </a:r>
            <a:r>
              <a:rPr lang="ru-RU" sz="3200" dirty="0" err="1"/>
              <a:t>діяльність</a:t>
            </a:r>
            <a:r>
              <a:rPr lang="ru-RU" sz="3200" dirty="0"/>
              <a:t>, </a:t>
            </a:r>
            <a:r>
              <a:rPr lang="ru-RU" sz="3200" dirty="0" err="1"/>
              <a:t>пов'язана</a:t>
            </a:r>
            <a:r>
              <a:rPr lang="ru-RU" sz="3200" dirty="0"/>
              <a:t> з </a:t>
            </a:r>
            <a:r>
              <a:rPr lang="ru-RU" sz="3200" dirty="0" err="1"/>
              <a:t>розміщенням</a:t>
            </a:r>
            <a:r>
              <a:rPr lang="ru-RU" sz="3200" dirty="0"/>
              <a:t> і </a:t>
            </a:r>
            <a:r>
              <a:rPr lang="ru-RU" sz="3200" dirty="0" err="1"/>
              <a:t>тимчасовим</a:t>
            </a:r>
            <a:r>
              <a:rPr lang="ru-RU" sz="3200" dirty="0"/>
              <a:t> </a:t>
            </a:r>
            <a:r>
              <a:rPr lang="ru-RU" sz="3200" dirty="0" err="1"/>
              <a:t>перебуванням</a:t>
            </a:r>
            <a:r>
              <a:rPr lang="ru-RU" sz="3200" dirty="0"/>
              <a:t>. 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2109856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7741D87-4F59-4638-8883-8C4C18D99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714" y="258418"/>
            <a:ext cx="9513140" cy="5989982"/>
          </a:xfrm>
        </p:spPr>
        <p:txBody>
          <a:bodyPr>
            <a:normAutofit/>
          </a:bodyPr>
          <a:lstStyle/>
          <a:p>
            <a:r>
              <a:rPr lang="ru-RU" sz="2800" dirty="0" err="1"/>
              <a:t>Готельна</a:t>
            </a:r>
            <a:r>
              <a:rPr lang="ru-RU" sz="2800" dirty="0"/>
              <a:t> </a:t>
            </a:r>
            <a:r>
              <a:rPr lang="ru-RU" sz="2800" dirty="0" err="1"/>
              <a:t>послуга</a:t>
            </a:r>
            <a:r>
              <a:rPr lang="ru-RU" sz="2800" dirty="0"/>
              <a:t> </a:t>
            </a:r>
            <a:r>
              <a:rPr lang="ru-RU" sz="2800" dirty="0" err="1"/>
              <a:t>складається</a:t>
            </a:r>
            <a:r>
              <a:rPr lang="ru-RU" sz="2800" dirty="0"/>
              <a:t> з </a:t>
            </a:r>
            <a:r>
              <a:rPr lang="ru-RU" sz="2800" dirty="0" err="1"/>
              <a:t>основних</a:t>
            </a:r>
            <a:r>
              <a:rPr lang="ru-RU" sz="2800" dirty="0"/>
              <a:t> і </a:t>
            </a:r>
            <a:r>
              <a:rPr lang="ru-RU" sz="2800" dirty="0" err="1"/>
              <a:t>додаткових</a:t>
            </a:r>
            <a:r>
              <a:rPr lang="ru-RU" sz="2800" dirty="0"/>
              <a:t> </a:t>
            </a:r>
            <a:r>
              <a:rPr lang="ru-RU" sz="2800" dirty="0" err="1"/>
              <a:t>послуг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пропонують</a:t>
            </a:r>
            <a:r>
              <a:rPr lang="ru-RU" sz="2800" dirty="0"/>
              <a:t> </a:t>
            </a:r>
            <a:r>
              <a:rPr lang="ru-RU" sz="2800" dirty="0" err="1"/>
              <a:t>споживачеві</a:t>
            </a:r>
            <a:r>
              <a:rPr lang="ru-RU" sz="2800" dirty="0"/>
              <a:t> </a:t>
            </a:r>
            <a:r>
              <a:rPr lang="ru-RU" sz="2800" dirty="0" err="1"/>
              <a:t>під</a:t>
            </a:r>
            <a:r>
              <a:rPr lang="ru-RU" sz="2800" dirty="0"/>
              <a:t> час </a:t>
            </a:r>
            <a:r>
              <a:rPr lang="ru-RU" sz="2800" dirty="0" err="1"/>
              <a:t>розміщення</a:t>
            </a:r>
            <a:r>
              <a:rPr lang="ru-RU" sz="2800" dirty="0"/>
              <a:t> та </a:t>
            </a:r>
            <a:r>
              <a:rPr lang="ru-RU" sz="2800" dirty="0" err="1"/>
              <a:t>проживання</a:t>
            </a:r>
            <a:r>
              <a:rPr lang="ru-RU" sz="2800" dirty="0"/>
              <a:t> в </a:t>
            </a:r>
            <a:r>
              <a:rPr lang="ru-RU" sz="2800" dirty="0" err="1"/>
              <a:t>готелі</a:t>
            </a:r>
            <a:r>
              <a:rPr lang="ru-RU" sz="2800" dirty="0"/>
              <a:t>. </a:t>
            </a:r>
            <a:r>
              <a:rPr lang="ru-RU" sz="2800" dirty="0" err="1"/>
              <a:t>Зокрема</a:t>
            </a:r>
            <a:r>
              <a:rPr lang="ru-RU" sz="2800" dirty="0"/>
              <a:t>: </a:t>
            </a:r>
          </a:p>
          <a:p>
            <a:r>
              <a:rPr lang="ru-RU" sz="2800" dirty="0"/>
              <a:t>– </a:t>
            </a:r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послуги</a:t>
            </a:r>
            <a:r>
              <a:rPr lang="ru-RU" sz="2800" dirty="0"/>
              <a:t> –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обсяг</a:t>
            </a:r>
            <a:r>
              <a:rPr lang="ru-RU" sz="2800" dirty="0"/>
              <a:t> </a:t>
            </a:r>
            <a:r>
              <a:rPr lang="ru-RU" sz="2800" dirty="0" err="1"/>
              <a:t>послуг</a:t>
            </a:r>
            <a:r>
              <a:rPr lang="ru-RU" sz="2800" dirty="0"/>
              <a:t> </a:t>
            </a:r>
            <a:r>
              <a:rPr lang="ru-RU" sz="2800" dirty="0" err="1"/>
              <a:t>готелю</a:t>
            </a:r>
            <a:r>
              <a:rPr lang="ru-RU" sz="2800" dirty="0"/>
              <a:t> (</a:t>
            </a:r>
            <a:r>
              <a:rPr lang="ru-RU" sz="2800" dirty="0" err="1"/>
              <a:t>проживання</a:t>
            </a:r>
            <a:r>
              <a:rPr lang="ru-RU" sz="2800" dirty="0"/>
              <a:t>, </a:t>
            </a:r>
            <a:r>
              <a:rPr lang="ru-RU" sz="2800" dirty="0" err="1"/>
              <a:t>харчування</a:t>
            </a:r>
            <a:r>
              <a:rPr lang="ru-RU" sz="2800" dirty="0"/>
              <a:t>),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введені</a:t>
            </a:r>
            <a:r>
              <a:rPr lang="ru-RU" sz="2800" dirty="0"/>
              <a:t> у </a:t>
            </a:r>
            <a:r>
              <a:rPr lang="ru-RU" sz="2800" dirty="0" err="1"/>
              <a:t>ціну</a:t>
            </a:r>
            <a:r>
              <a:rPr lang="ru-RU" sz="2800" dirty="0"/>
              <a:t> номера (</a:t>
            </a:r>
            <a:r>
              <a:rPr lang="ru-RU" sz="2800" dirty="0" err="1"/>
              <a:t>місця</a:t>
            </a:r>
            <a:r>
              <a:rPr lang="ru-RU" sz="2800" dirty="0"/>
              <a:t>) і </a:t>
            </a:r>
            <a:r>
              <a:rPr lang="ru-RU" sz="2800" dirty="0" err="1"/>
              <a:t>надаються</a:t>
            </a:r>
            <a:r>
              <a:rPr lang="ru-RU" sz="2800" dirty="0"/>
              <a:t> </a:t>
            </a:r>
            <a:r>
              <a:rPr lang="ru-RU" sz="2800" dirty="0" err="1"/>
              <a:t>споживачу</a:t>
            </a:r>
            <a:r>
              <a:rPr lang="ru-RU" sz="2800" dirty="0"/>
              <a:t> </a:t>
            </a:r>
            <a:r>
              <a:rPr lang="ru-RU" sz="2800" dirty="0" err="1"/>
              <a:t>згідно</a:t>
            </a:r>
            <a:r>
              <a:rPr lang="ru-RU" sz="2800" dirty="0"/>
              <a:t> з </a:t>
            </a:r>
            <a:r>
              <a:rPr lang="ru-RU" sz="2800" dirty="0" err="1"/>
              <a:t>укладеним</a:t>
            </a:r>
            <a:r>
              <a:rPr lang="ru-RU" sz="2800" dirty="0"/>
              <a:t> договором; </a:t>
            </a:r>
          </a:p>
          <a:p>
            <a:r>
              <a:rPr lang="ru-RU" sz="2800" dirty="0"/>
              <a:t>– </a:t>
            </a:r>
            <a:r>
              <a:rPr lang="ru-RU" sz="2800" dirty="0" err="1"/>
              <a:t>додаткові</a:t>
            </a:r>
            <a:r>
              <a:rPr lang="ru-RU" sz="2800" dirty="0"/>
              <a:t> </a:t>
            </a:r>
            <a:r>
              <a:rPr lang="ru-RU" sz="2800" dirty="0" err="1"/>
              <a:t>послуги</a:t>
            </a:r>
            <a:r>
              <a:rPr lang="ru-RU" sz="2800" dirty="0"/>
              <a:t> – </a:t>
            </a:r>
            <a:r>
              <a:rPr lang="ru-RU" sz="2800" dirty="0" err="1"/>
              <a:t>послуги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не належать до </a:t>
            </a:r>
            <a:r>
              <a:rPr lang="ru-RU" sz="2800" dirty="0" err="1"/>
              <a:t>основних</a:t>
            </a:r>
            <a:r>
              <a:rPr lang="ru-RU" sz="2800" dirty="0"/>
              <a:t> </a:t>
            </a:r>
            <a:r>
              <a:rPr lang="ru-RU" sz="2800" dirty="0" err="1"/>
              <a:t>послуг</a:t>
            </a:r>
            <a:r>
              <a:rPr lang="ru-RU" sz="2800" dirty="0"/>
              <a:t> </a:t>
            </a:r>
            <a:r>
              <a:rPr lang="ru-RU" sz="2800" dirty="0" err="1"/>
              <a:t>готелю</a:t>
            </a:r>
            <a:r>
              <a:rPr lang="ru-RU" sz="2800" dirty="0"/>
              <a:t>,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замовляють</a:t>
            </a:r>
            <a:r>
              <a:rPr lang="ru-RU" sz="2800" dirty="0"/>
              <a:t> і </a:t>
            </a:r>
            <a:r>
              <a:rPr lang="ru-RU" sz="2800" dirty="0" err="1"/>
              <a:t>оплачують</a:t>
            </a:r>
            <a:r>
              <a:rPr lang="ru-RU" sz="2800" dirty="0"/>
              <a:t> </a:t>
            </a:r>
            <a:r>
              <a:rPr lang="ru-RU" sz="2800" dirty="0" err="1"/>
              <a:t>споживачі</a:t>
            </a:r>
            <a:r>
              <a:rPr lang="ru-RU" sz="2800" dirty="0"/>
              <a:t> </a:t>
            </a:r>
            <a:r>
              <a:rPr lang="ru-RU" sz="2800" dirty="0" err="1"/>
              <a:t>додатково</a:t>
            </a:r>
            <a:r>
              <a:rPr lang="ru-RU" sz="2800" dirty="0"/>
              <a:t> </a:t>
            </a:r>
            <a:r>
              <a:rPr lang="ru-RU" sz="2800" dirty="0" err="1"/>
              <a:t>згідно</a:t>
            </a:r>
            <a:r>
              <a:rPr lang="ru-RU" sz="2800" dirty="0"/>
              <a:t> з </a:t>
            </a:r>
            <a:r>
              <a:rPr lang="ru-RU" sz="2800" dirty="0" err="1"/>
              <a:t>окремим</a:t>
            </a:r>
            <a:r>
              <a:rPr lang="ru-RU" sz="2800" dirty="0"/>
              <a:t> договором (</a:t>
            </a:r>
            <a:r>
              <a:rPr lang="ru-RU" sz="2800" dirty="0" err="1"/>
              <a:t>наприклад</a:t>
            </a:r>
            <a:r>
              <a:rPr lang="ru-RU" sz="2800" dirty="0"/>
              <a:t>, </a:t>
            </a:r>
            <a:r>
              <a:rPr lang="ru-RU" sz="2800" dirty="0" err="1"/>
              <a:t>послуги</a:t>
            </a:r>
            <a:r>
              <a:rPr lang="ru-RU" sz="2800" dirty="0"/>
              <a:t> автостоянки, </a:t>
            </a:r>
            <a:r>
              <a:rPr lang="ru-RU" sz="2800" dirty="0" err="1"/>
              <a:t>пральні</a:t>
            </a:r>
            <a:r>
              <a:rPr lang="ru-RU" sz="2800" dirty="0"/>
              <a:t>, </a:t>
            </a:r>
            <a:r>
              <a:rPr lang="ru-RU" sz="2800" dirty="0" err="1"/>
              <a:t>сауни</a:t>
            </a:r>
            <a:r>
              <a:rPr lang="ru-RU" sz="2800" dirty="0"/>
              <a:t> і под.).</a:t>
            </a: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1103162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26706-4539-496D-9176-3B5A41515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3.Фактори,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коливання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00CA85-8E57-45F3-93FB-5E9A03BED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,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стимулює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знижує</a:t>
            </a:r>
            <a:r>
              <a:rPr lang="ru-RU" dirty="0"/>
              <a:t> попит:</a:t>
            </a:r>
          </a:p>
          <a:p>
            <a:r>
              <a:rPr lang="ru-RU" dirty="0"/>
              <a:t>1. </a:t>
            </a:r>
            <a:r>
              <a:rPr lang="ru-RU" dirty="0" err="1"/>
              <a:t>Об'єктивні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: </a:t>
            </a:r>
          </a:p>
          <a:p>
            <a:r>
              <a:rPr lang="ru-RU" dirty="0"/>
              <a:t>– </a:t>
            </a:r>
            <a:r>
              <a:rPr lang="ru-RU" dirty="0" err="1"/>
              <a:t>розміри</a:t>
            </a:r>
            <a:r>
              <a:rPr lang="ru-RU" dirty="0"/>
              <a:t> доходу </a:t>
            </a:r>
            <a:r>
              <a:rPr lang="ru-RU" dirty="0" err="1"/>
              <a:t>населення</a:t>
            </a:r>
            <a:r>
              <a:rPr lang="ru-RU" dirty="0"/>
              <a:t> й </a:t>
            </a:r>
            <a:r>
              <a:rPr lang="ru-RU" dirty="0" err="1"/>
              <a:t>національного</a:t>
            </a:r>
            <a:r>
              <a:rPr lang="ru-RU" dirty="0"/>
              <a:t> доходу; </a:t>
            </a:r>
          </a:p>
          <a:p>
            <a:r>
              <a:rPr lang="ru-RU" dirty="0"/>
              <a:t>– </a:t>
            </a:r>
            <a:r>
              <a:rPr lang="ru-RU" dirty="0" err="1"/>
              <a:t>демографічні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(соц.-</a:t>
            </a:r>
            <a:r>
              <a:rPr lang="ru-RU" dirty="0" err="1"/>
              <a:t>екон</a:t>
            </a:r>
            <a:r>
              <a:rPr lang="ru-RU" dirty="0"/>
              <a:t>); </a:t>
            </a:r>
          </a:p>
          <a:p>
            <a:r>
              <a:rPr lang="ru-RU" dirty="0"/>
              <a:t>– </a:t>
            </a:r>
            <a:r>
              <a:rPr lang="ru-RU" dirty="0" err="1"/>
              <a:t>культурні</a:t>
            </a:r>
            <a:r>
              <a:rPr lang="ru-RU" dirty="0"/>
              <a:t>. 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020595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87C254-45FB-4862-9508-64F3D479E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843" y="452718"/>
            <a:ext cx="8718991" cy="1400530"/>
          </a:xfrm>
        </p:spPr>
        <p:txBody>
          <a:bodyPr/>
          <a:lstStyle/>
          <a:p>
            <a:r>
              <a:rPr lang="ru-RU" dirty="0"/>
              <a:t>2. </a:t>
            </a:r>
            <a:r>
              <a:rPr lang="ru-RU" dirty="0" err="1"/>
              <a:t>Суб'єктивні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: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D409B0-470A-4A69-BBB3-BE71E7156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– </a:t>
            </a:r>
            <a:r>
              <a:rPr lang="ru-RU" sz="3200" dirty="0" err="1"/>
              <a:t>психологічні</a:t>
            </a:r>
            <a:r>
              <a:rPr lang="ru-RU" sz="3200" dirty="0"/>
              <a:t> </a:t>
            </a:r>
            <a:r>
              <a:rPr lang="ru-RU" sz="3200" dirty="0" err="1"/>
              <a:t>основи</a:t>
            </a:r>
            <a:r>
              <a:rPr lang="ru-RU" sz="3200" dirty="0"/>
              <a:t> </a:t>
            </a:r>
            <a:r>
              <a:rPr lang="ru-RU" sz="3200" dirty="0" err="1"/>
              <a:t>побажань</a:t>
            </a:r>
            <a:r>
              <a:rPr lang="ru-RU" sz="3200" dirty="0"/>
              <a:t> </a:t>
            </a:r>
            <a:r>
              <a:rPr lang="ru-RU" sz="3200" dirty="0" err="1"/>
              <a:t>споживачів</a:t>
            </a:r>
            <a:r>
              <a:rPr lang="ru-RU" sz="3200" dirty="0"/>
              <a:t>; </a:t>
            </a:r>
          </a:p>
          <a:p>
            <a:r>
              <a:rPr lang="ru-RU" sz="3200" dirty="0"/>
              <a:t>– </a:t>
            </a:r>
            <a:r>
              <a:rPr lang="ru-RU" sz="3200" dirty="0" err="1"/>
              <a:t>звички</a:t>
            </a:r>
            <a:r>
              <a:rPr lang="ru-RU" sz="3200" dirty="0"/>
              <a:t> </a:t>
            </a:r>
            <a:r>
              <a:rPr lang="ru-RU" sz="3200" dirty="0" err="1"/>
              <a:t>споживачів</a:t>
            </a:r>
            <a:r>
              <a:rPr lang="ru-RU" sz="3200" dirty="0"/>
              <a:t>; </a:t>
            </a:r>
          </a:p>
          <a:p>
            <a:r>
              <a:rPr lang="ru-RU" sz="3200" dirty="0"/>
              <a:t>– </a:t>
            </a:r>
            <a:r>
              <a:rPr lang="ru-RU" sz="3200" dirty="0" err="1"/>
              <a:t>традиції</a:t>
            </a:r>
            <a:r>
              <a:rPr lang="ru-RU" sz="3200" dirty="0"/>
              <a:t>; </a:t>
            </a:r>
          </a:p>
          <a:p>
            <a:r>
              <a:rPr lang="ru-RU" sz="3200" dirty="0"/>
              <a:t>– мода </a:t>
            </a:r>
            <a:r>
              <a:rPr lang="ru-RU" sz="3200" dirty="0" err="1"/>
              <a:t>тощо</a:t>
            </a:r>
            <a:r>
              <a:rPr lang="ru-RU" sz="3200" dirty="0"/>
              <a:t>. 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970271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F8C597-9673-48F5-B6EF-FDE173596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Система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моніторингу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ринку </a:t>
            </a:r>
            <a:r>
              <a:rPr lang="ru-RU" dirty="0" err="1"/>
              <a:t>готельних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138562-5146-429C-B107-74BCAE692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Система </a:t>
            </a:r>
            <a:r>
              <a:rPr lang="ru-RU" sz="2800" dirty="0" err="1"/>
              <a:t>моніторингу</a:t>
            </a:r>
            <a:r>
              <a:rPr lang="ru-RU" sz="2800" dirty="0"/>
              <a:t> </a:t>
            </a:r>
            <a:r>
              <a:rPr lang="ru-RU" sz="2800" dirty="0" err="1"/>
              <a:t>показників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включаються</a:t>
            </a:r>
            <a:r>
              <a:rPr lang="ru-RU" sz="2800" dirty="0"/>
              <a:t> в </a:t>
            </a:r>
            <a:r>
              <a:rPr lang="ru-RU" sz="2800" dirty="0" err="1"/>
              <a:t>контролінг</a:t>
            </a:r>
            <a:r>
              <a:rPr lang="ru-RU" sz="2800" dirty="0"/>
              <a:t>, яку часто </a:t>
            </a:r>
            <a:r>
              <a:rPr lang="ru-RU" sz="2800" dirty="0" err="1"/>
              <a:t>називають</a:t>
            </a:r>
            <a:r>
              <a:rPr lang="ru-RU" sz="2800" dirty="0"/>
              <a:t> "</a:t>
            </a:r>
            <a:r>
              <a:rPr lang="ru-RU" sz="2800" dirty="0" err="1"/>
              <a:t>слідкуюча</a:t>
            </a:r>
            <a:r>
              <a:rPr lang="ru-RU" sz="2800" dirty="0"/>
              <a:t> система", </a:t>
            </a:r>
            <a:r>
              <a:rPr lang="ru-RU" sz="2800" dirty="0" err="1"/>
              <a:t>складає</a:t>
            </a:r>
            <a:r>
              <a:rPr lang="ru-RU" sz="2800" dirty="0"/>
              <a:t> основу </a:t>
            </a:r>
            <a:r>
              <a:rPr lang="ru-RU" sz="2800" dirty="0" err="1"/>
              <a:t>контролінгу</a:t>
            </a:r>
            <a:r>
              <a:rPr lang="ru-RU" sz="2800" dirty="0"/>
              <a:t>, </a:t>
            </a:r>
            <a:r>
              <a:rPr lang="ru-RU" sz="2800" dirty="0" err="1"/>
              <a:t>найактивнішу</a:t>
            </a:r>
            <a:r>
              <a:rPr lang="ru-RU" sz="2800" dirty="0"/>
              <a:t> </a:t>
            </a:r>
            <a:r>
              <a:rPr lang="ru-RU" sz="2800" dirty="0" err="1"/>
              <a:t>частину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механізму</a:t>
            </a:r>
            <a:r>
              <a:rPr lang="ru-RU" sz="2800" dirty="0"/>
              <a:t>.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механізм</a:t>
            </a:r>
            <a:r>
              <a:rPr lang="ru-RU" sz="2800" dirty="0"/>
              <a:t> </a:t>
            </a:r>
            <a:r>
              <a:rPr lang="ru-RU" sz="2800" dirty="0" err="1"/>
              <a:t>постійного</a:t>
            </a:r>
            <a:r>
              <a:rPr lang="ru-RU" sz="2800" dirty="0"/>
              <a:t> </a:t>
            </a:r>
            <a:r>
              <a:rPr lang="ru-RU" sz="2800" dirty="0" err="1"/>
              <a:t>спостереження</a:t>
            </a:r>
            <a:r>
              <a:rPr lang="ru-RU" sz="2800" dirty="0"/>
              <a:t> за </a:t>
            </a:r>
            <a:r>
              <a:rPr lang="ru-RU" sz="2800" dirty="0" err="1"/>
              <a:t>контрольованими</a:t>
            </a:r>
            <a:r>
              <a:rPr lang="ru-RU" sz="2800" dirty="0"/>
              <a:t> </a:t>
            </a:r>
            <a:r>
              <a:rPr lang="ru-RU" sz="2800" dirty="0" err="1"/>
              <a:t>показниками</a:t>
            </a:r>
            <a:r>
              <a:rPr lang="ru-RU" sz="2800" dirty="0"/>
              <a:t>, </a:t>
            </a:r>
            <a:r>
              <a:rPr lang="ru-RU" sz="2800" dirty="0" err="1"/>
              <a:t>визначення</a:t>
            </a:r>
            <a:r>
              <a:rPr lang="ru-RU" sz="2800" dirty="0"/>
              <a:t> </a:t>
            </a:r>
            <a:r>
              <a:rPr lang="ru-RU" sz="2800" dirty="0" err="1"/>
              <a:t>розмірів</a:t>
            </a:r>
            <a:r>
              <a:rPr lang="ru-RU" sz="2800" dirty="0"/>
              <a:t> </a:t>
            </a:r>
            <a:r>
              <a:rPr lang="ru-RU" sz="2800" dirty="0" err="1"/>
              <a:t>відхилень</a:t>
            </a:r>
            <a:r>
              <a:rPr lang="ru-RU" sz="2800" dirty="0"/>
              <a:t> </a:t>
            </a:r>
            <a:r>
              <a:rPr lang="ru-RU" sz="2800" dirty="0" err="1"/>
              <a:t>фактичних</a:t>
            </a:r>
            <a:r>
              <a:rPr lang="ru-RU" sz="2800" dirty="0"/>
              <a:t> </a:t>
            </a:r>
            <a:r>
              <a:rPr lang="ru-RU" sz="2800" dirty="0" err="1"/>
              <a:t>результатів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передбачених</a:t>
            </a:r>
            <a:r>
              <a:rPr lang="ru-RU" sz="2800" dirty="0"/>
              <a:t> і </a:t>
            </a:r>
            <a:r>
              <a:rPr lang="ru-RU" sz="2800" dirty="0" err="1"/>
              <a:t>виявлення</a:t>
            </a:r>
            <a:r>
              <a:rPr lang="ru-RU" sz="2800" dirty="0"/>
              <a:t> причин </a:t>
            </a:r>
            <a:r>
              <a:rPr lang="ru-RU" sz="2800" dirty="0" err="1"/>
              <a:t>цих</a:t>
            </a:r>
            <a:r>
              <a:rPr lang="ru-RU" sz="2800" dirty="0"/>
              <a:t> </a:t>
            </a:r>
            <a:r>
              <a:rPr lang="ru-RU" sz="2800" dirty="0" err="1"/>
              <a:t>відхилень</a:t>
            </a: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1733784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56F480-42C6-4B9E-B151-A6A40D45F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err="1"/>
              <a:t>Побудова</a:t>
            </a:r>
            <a:r>
              <a:rPr lang="ru-RU" sz="2800" dirty="0"/>
              <a:t> </a:t>
            </a:r>
            <a:r>
              <a:rPr lang="ru-RU" sz="2800" dirty="0" err="1"/>
              <a:t>системи</a:t>
            </a:r>
            <a:r>
              <a:rPr lang="ru-RU" sz="2800" dirty="0"/>
              <a:t> </a:t>
            </a:r>
            <a:r>
              <a:rPr lang="ru-RU" sz="2800" dirty="0" err="1"/>
              <a:t>моніторингу</a:t>
            </a:r>
            <a:r>
              <a:rPr lang="ru-RU" sz="2800" dirty="0"/>
              <a:t> </a:t>
            </a:r>
            <a:r>
              <a:rPr lang="ru-RU" sz="2800" dirty="0" err="1"/>
              <a:t>контрольованих</a:t>
            </a:r>
            <a:r>
              <a:rPr lang="ru-RU" sz="2800" dirty="0"/>
              <a:t> </a:t>
            </a:r>
            <a:r>
              <a:rPr lang="ru-RU" sz="2800" dirty="0" err="1"/>
              <a:t>показників</a:t>
            </a:r>
            <a:r>
              <a:rPr lang="ru-RU" sz="2800" dirty="0"/>
              <a:t> </a:t>
            </a:r>
            <a:r>
              <a:rPr lang="ru-RU" sz="2800" dirty="0" err="1"/>
              <a:t>охоплює</a:t>
            </a:r>
            <a:r>
              <a:rPr lang="ru-RU" sz="2800" dirty="0"/>
              <a:t> </a:t>
            </a:r>
            <a:r>
              <a:rPr lang="ru-RU" sz="2800" dirty="0" err="1"/>
              <a:t>наступні</a:t>
            </a:r>
            <a:r>
              <a:rPr lang="ru-RU" sz="2800" dirty="0"/>
              <a:t> </a:t>
            </a:r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види</a:t>
            </a:r>
            <a:r>
              <a:rPr lang="ru-RU" sz="2800" dirty="0"/>
              <a:t> </a:t>
            </a:r>
            <a:r>
              <a:rPr lang="ru-RU" sz="2800" dirty="0" err="1"/>
              <a:t>робіт</a:t>
            </a:r>
            <a:r>
              <a:rPr lang="ru-RU" sz="2800" dirty="0"/>
              <a:t>:</a:t>
            </a:r>
            <a:endParaRPr lang="ru-UA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C07E0C-ADCE-4878-91AA-CBFA8F7B7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Побудова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інформативних</a:t>
            </a:r>
            <a:r>
              <a:rPr lang="ru-RU" dirty="0"/>
              <a:t> </a:t>
            </a:r>
            <a:r>
              <a:rPr lang="ru-RU" dirty="0" err="1"/>
              <a:t>звітних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по кожному виду </a:t>
            </a:r>
            <a:r>
              <a:rPr lang="ru-RU" dirty="0" err="1"/>
              <a:t>контролінгу</a:t>
            </a:r>
            <a:r>
              <a:rPr lang="ru-RU" dirty="0"/>
              <a:t>, </a:t>
            </a:r>
            <a:r>
              <a:rPr lang="ru-RU" dirty="0" err="1"/>
              <a:t>засноване</a:t>
            </a:r>
            <a:r>
              <a:rPr lang="ru-RU" dirty="0"/>
              <a:t> на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різного</a:t>
            </a:r>
            <a:r>
              <a:rPr lang="ru-RU" dirty="0"/>
              <a:t> виду </a:t>
            </a:r>
            <a:r>
              <a:rPr lang="ru-RU" dirty="0" err="1"/>
              <a:t>обліку</a:t>
            </a:r>
            <a:r>
              <a:rPr lang="ru-RU" dirty="0"/>
              <a:t>. </a:t>
            </a:r>
            <a:r>
              <a:rPr lang="ru-RU" dirty="0" err="1"/>
              <a:t>Така</a:t>
            </a:r>
            <a:r>
              <a:rPr lang="ru-RU" dirty="0"/>
              <a:t> система є </a:t>
            </a:r>
            <a:r>
              <a:rPr lang="ru-RU" dirty="0" err="1"/>
              <a:t>первинною</a:t>
            </a:r>
            <a:r>
              <a:rPr lang="ru-RU" dirty="0"/>
              <a:t> </a:t>
            </a:r>
            <a:r>
              <a:rPr lang="ru-RU" dirty="0" err="1"/>
              <a:t>інформаційною</a:t>
            </a:r>
            <a:r>
              <a:rPr lang="ru-RU" dirty="0"/>
              <a:t> базою </a:t>
            </a:r>
            <a:r>
              <a:rPr lang="ru-RU" dirty="0" err="1"/>
              <a:t>спостереження</a:t>
            </a:r>
            <a:r>
              <a:rPr lang="ru-RU" dirty="0"/>
              <a:t>, яка </a:t>
            </a:r>
            <a:r>
              <a:rPr lang="ru-RU" dirty="0" err="1"/>
              <a:t>потрібна</a:t>
            </a:r>
            <a:r>
              <a:rPr lang="ru-RU" dirty="0"/>
              <a:t> для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розрахунку</a:t>
            </a:r>
            <a:r>
              <a:rPr lang="ru-RU" dirty="0"/>
              <a:t> </a:t>
            </a:r>
            <a:r>
              <a:rPr lang="ru-RU" dirty="0" err="1"/>
              <a:t>агрегованих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30664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1C10B8D-DD02-4E34-B76B-CB5B3E5B1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2.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узагальнюючих</a:t>
            </a:r>
            <a:r>
              <a:rPr lang="ru-RU" dirty="0"/>
              <a:t> </a:t>
            </a:r>
            <a:r>
              <a:rPr lang="ru-RU" dirty="0" err="1"/>
              <a:t>аналітичних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відбивають</a:t>
            </a:r>
            <a:r>
              <a:rPr lang="ru-RU" dirty="0"/>
              <a:t> </a:t>
            </a:r>
            <a:r>
              <a:rPr lang="ru-RU" dirty="0" err="1"/>
              <a:t>фактичні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кількісних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 контролю, яка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повну</a:t>
            </a:r>
            <a:r>
              <a:rPr lang="ru-RU" dirty="0"/>
              <a:t> </a:t>
            </a:r>
            <a:r>
              <a:rPr lang="ru-RU" dirty="0" err="1"/>
              <a:t>порівнянність</a:t>
            </a:r>
            <a:r>
              <a:rPr lang="ru-RU" dirty="0"/>
              <a:t>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 і </a:t>
            </a:r>
            <a:r>
              <a:rPr lang="ru-RU" dirty="0" err="1"/>
              <a:t>контрольованих</a:t>
            </a:r>
            <a:r>
              <a:rPr lang="ru-RU" dirty="0"/>
              <a:t> </a:t>
            </a:r>
            <a:r>
              <a:rPr lang="ru-RU" dirty="0" err="1"/>
              <a:t>аналітичних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алгоритми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розрахунку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первинної</a:t>
            </a:r>
            <a:r>
              <a:rPr lang="ru-RU" dirty="0"/>
              <a:t> </a:t>
            </a:r>
            <a:r>
              <a:rPr lang="ru-RU" dirty="0" err="1"/>
              <a:t>інформаційної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і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153275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84A2B11-68CC-4423-A19B-67808E876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3.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і </a:t>
            </a:r>
            <a:r>
              <a:rPr lang="ru-RU" dirty="0" err="1"/>
              <a:t>структури</a:t>
            </a:r>
            <a:r>
              <a:rPr lang="ru-RU" dirty="0"/>
              <a:t> форм </a:t>
            </a:r>
            <a:r>
              <a:rPr lang="ru-RU" dirty="0" err="1"/>
              <a:t>звітів</a:t>
            </a:r>
            <a:r>
              <a:rPr lang="ru-RU" dirty="0"/>
              <a:t> </a:t>
            </a:r>
            <a:r>
              <a:rPr lang="ru-RU" dirty="0" err="1"/>
              <a:t>виконавців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формують</a:t>
            </a:r>
            <a:r>
              <a:rPr lang="ru-RU" dirty="0"/>
              <a:t> систему </a:t>
            </a:r>
            <a:r>
              <a:rPr lang="ru-RU" dirty="0" err="1"/>
              <a:t>носіїв</a:t>
            </a:r>
            <a:r>
              <a:rPr lang="ru-RU" dirty="0"/>
              <a:t> </a:t>
            </a:r>
            <a:r>
              <a:rPr lang="ru-RU" dirty="0" err="1"/>
              <a:t>контрольних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наступну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: – </a:t>
            </a:r>
            <a:r>
              <a:rPr lang="ru-RU" dirty="0" err="1"/>
              <a:t>фактичне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контрольованого</a:t>
            </a:r>
            <a:r>
              <a:rPr lang="ru-RU" dirty="0"/>
              <a:t> </a:t>
            </a:r>
            <a:r>
              <a:rPr lang="ru-RU" dirty="0" err="1"/>
              <a:t>показника</a:t>
            </a:r>
            <a:r>
              <a:rPr lang="ru-RU" dirty="0"/>
              <a:t>; –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 </a:t>
            </a:r>
            <a:r>
              <a:rPr lang="ru-RU" dirty="0" err="1"/>
              <a:t>контрольованого</a:t>
            </a:r>
            <a:r>
              <a:rPr lang="ru-RU" dirty="0"/>
              <a:t> </a:t>
            </a:r>
            <a:r>
              <a:rPr lang="ru-RU" dirty="0" err="1"/>
              <a:t>показника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передбаченого</a:t>
            </a:r>
            <a:r>
              <a:rPr lang="ru-RU" dirty="0"/>
              <a:t>; – "</a:t>
            </a:r>
            <a:r>
              <a:rPr lang="ru-RU" dirty="0" err="1"/>
              <a:t>розкладання</a:t>
            </a:r>
            <a:r>
              <a:rPr lang="ru-RU" dirty="0"/>
              <a:t>"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детермінуючих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; – </a:t>
            </a:r>
            <a:r>
              <a:rPr lang="ru-RU" dirty="0" err="1"/>
              <a:t>виявлення</a:t>
            </a:r>
            <a:r>
              <a:rPr lang="ru-RU" dirty="0"/>
              <a:t> причин </a:t>
            </a:r>
            <a:r>
              <a:rPr lang="ru-RU" dirty="0" err="1"/>
              <a:t>відхилень</a:t>
            </a:r>
            <a:r>
              <a:rPr lang="ru-RU" dirty="0"/>
              <a:t>; –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структурних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,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 </a:t>
            </a:r>
            <a:r>
              <a:rPr lang="ru-RU" dirty="0" err="1"/>
              <a:t>аналізованих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; –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контрольним</a:t>
            </a:r>
            <a:r>
              <a:rPr lang="ru-RU" dirty="0"/>
              <a:t> </a:t>
            </a:r>
            <a:r>
              <a:rPr lang="ru-RU" dirty="0" err="1"/>
              <a:t>звітом</a:t>
            </a:r>
            <a:r>
              <a:rPr lang="ru-RU" dirty="0"/>
              <a:t> і планом (бюджетом).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503543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7A0E579-4022-43D7-AFBC-EB4ABAD53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4.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контрольних</a:t>
            </a:r>
            <a:r>
              <a:rPr lang="ru-RU" dirty="0"/>
              <a:t> </a:t>
            </a:r>
            <a:r>
              <a:rPr lang="ru-RU" dirty="0" err="1"/>
              <a:t>періодів</a:t>
            </a:r>
            <a:r>
              <a:rPr lang="ru-RU" dirty="0"/>
              <a:t> по кожному виду </a:t>
            </a:r>
            <a:r>
              <a:rPr lang="ru-RU" dirty="0" err="1"/>
              <a:t>контролінгу</a:t>
            </a:r>
            <a:r>
              <a:rPr lang="ru-RU" dirty="0"/>
              <a:t> і </a:t>
            </a:r>
            <a:r>
              <a:rPr lang="ru-RU" dirty="0" err="1"/>
              <a:t>кожній</a:t>
            </a:r>
            <a:r>
              <a:rPr lang="ru-RU" dirty="0"/>
              <a:t> </a:t>
            </a:r>
            <a:r>
              <a:rPr lang="ru-RU" dirty="0" err="1"/>
              <a:t>групі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. </a:t>
            </a:r>
          </a:p>
          <a:p>
            <a:endParaRPr lang="ru-RU" dirty="0"/>
          </a:p>
          <a:p>
            <a:r>
              <a:rPr lang="ru-RU" dirty="0"/>
              <a:t>5.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розмірів</a:t>
            </a:r>
            <a:r>
              <a:rPr lang="ru-RU" dirty="0"/>
              <a:t> </a:t>
            </a:r>
            <a:r>
              <a:rPr lang="ru-RU" dirty="0" err="1"/>
              <a:t>відхилень</a:t>
            </a:r>
            <a:r>
              <a:rPr lang="ru-RU" dirty="0"/>
              <a:t> </a:t>
            </a:r>
            <a:r>
              <a:rPr lang="ru-RU" dirty="0" err="1"/>
              <a:t>фактичних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контрольованих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 в </a:t>
            </a:r>
            <a:r>
              <a:rPr lang="ru-RU" dirty="0" err="1"/>
              <a:t>абсолютних</a:t>
            </a:r>
            <a:r>
              <a:rPr lang="ru-RU" dirty="0"/>
              <a:t> і </a:t>
            </a:r>
            <a:r>
              <a:rPr lang="ru-RU" dirty="0" err="1"/>
              <a:t>відносних</a:t>
            </a:r>
            <a:r>
              <a:rPr lang="ru-RU" dirty="0"/>
              <a:t> величинах (</a:t>
            </a:r>
            <a:r>
              <a:rPr lang="ru-RU" dirty="0" err="1"/>
              <a:t>позитивне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, </a:t>
            </a:r>
            <a:r>
              <a:rPr lang="ru-RU" dirty="0" err="1"/>
              <a:t>негативне</a:t>
            </a:r>
            <a:r>
              <a:rPr lang="ru-RU" dirty="0"/>
              <a:t> "</a:t>
            </a:r>
            <a:r>
              <a:rPr lang="ru-RU" dirty="0" err="1"/>
              <a:t>допустиме</a:t>
            </a:r>
            <a:r>
              <a:rPr lang="ru-RU" dirty="0"/>
              <a:t>" </a:t>
            </a:r>
            <a:r>
              <a:rPr lang="ru-RU" dirty="0" err="1"/>
              <a:t>відхилення</a:t>
            </a:r>
            <a:r>
              <a:rPr lang="ru-RU" dirty="0"/>
              <a:t>, </a:t>
            </a:r>
            <a:r>
              <a:rPr lang="ru-RU" dirty="0" err="1"/>
              <a:t>негативне</a:t>
            </a:r>
            <a:r>
              <a:rPr lang="ru-RU" dirty="0"/>
              <a:t> "</a:t>
            </a:r>
            <a:r>
              <a:rPr lang="ru-RU" dirty="0" err="1"/>
              <a:t>критичне</a:t>
            </a:r>
            <a:r>
              <a:rPr lang="ru-RU" dirty="0"/>
              <a:t>" </a:t>
            </a:r>
            <a:r>
              <a:rPr lang="ru-RU" dirty="0" err="1"/>
              <a:t>відхилення</a:t>
            </a:r>
            <a:r>
              <a:rPr lang="ru-RU" dirty="0"/>
              <a:t>).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97733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4913A3-4A8F-495D-975A-9D37BA5D3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У </a:t>
            </a:r>
            <a:r>
              <a:rPr lang="ru-RU" sz="2800" dirty="0" err="1"/>
              <a:t>взаємозв'язку</a:t>
            </a:r>
            <a:r>
              <a:rPr lang="ru-RU" sz="2800" dirty="0"/>
              <a:t> з системою </a:t>
            </a:r>
            <a:r>
              <a:rPr lang="ru-RU" sz="2800" dirty="0" err="1"/>
              <a:t>контролінгу</a:t>
            </a:r>
            <a:r>
              <a:rPr lang="ru-RU" sz="2800" dirty="0"/>
              <a:t> часто </a:t>
            </a:r>
            <a:r>
              <a:rPr lang="ru-RU" sz="2800" dirty="0" err="1"/>
              <a:t>розглядаються</a:t>
            </a:r>
            <a:r>
              <a:rPr lang="ru-RU" sz="2800" dirty="0"/>
              <a:t> </a:t>
            </a:r>
            <a:r>
              <a:rPr lang="ru-RU" sz="2800" dirty="0" err="1"/>
              <a:t>засоби</a:t>
            </a:r>
            <a:r>
              <a:rPr lang="ru-RU" sz="2800" dirty="0"/>
              <a:t> </a:t>
            </a:r>
            <a:r>
              <a:rPr lang="ru-RU" sz="2800" dirty="0" err="1"/>
              <a:t>моніторингу</a:t>
            </a:r>
            <a:r>
              <a:rPr lang="ru-RU" dirty="0"/>
              <a:t>. 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49D2A3-7266-4E73-86AD-ADC0A3609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Провідна</a:t>
            </a:r>
            <a:r>
              <a:rPr lang="ru-RU" dirty="0"/>
              <a:t> </a:t>
            </a:r>
            <a:r>
              <a:rPr lang="ru-RU" dirty="0" err="1"/>
              <a:t>ідея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пов'язана</a:t>
            </a:r>
            <a:r>
              <a:rPr lang="ru-RU" dirty="0"/>
              <a:t> з </a:t>
            </a:r>
            <a:r>
              <a:rPr lang="ru-RU" dirty="0" err="1"/>
              <a:t>орієнтуванням</a:t>
            </a:r>
            <a:r>
              <a:rPr lang="ru-RU" dirty="0"/>
              <a:t> на </a:t>
            </a:r>
            <a:r>
              <a:rPr lang="ru-RU" dirty="0" err="1"/>
              <a:t>клієнта</a:t>
            </a:r>
            <a:r>
              <a:rPr lang="ru-RU" dirty="0"/>
              <a:t>, </a:t>
            </a:r>
            <a:r>
              <a:rPr lang="ru-RU" dirty="0" err="1"/>
              <a:t>повне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вимог</a:t>
            </a:r>
            <a:endParaRPr lang="ru-RU" dirty="0"/>
          </a:p>
          <a:p>
            <a:endParaRPr lang="ru-RU" dirty="0"/>
          </a:p>
          <a:p>
            <a:r>
              <a:rPr lang="ru-RU" dirty="0"/>
              <a:t>У </a:t>
            </a:r>
            <a:r>
              <a:rPr lang="ru-RU" dirty="0" err="1"/>
              <a:t>міждержавному</a:t>
            </a:r>
            <a:r>
              <a:rPr lang="ru-RU" dirty="0"/>
              <a:t> </a:t>
            </a:r>
            <a:r>
              <a:rPr lang="ru-RU" dirty="0" err="1"/>
              <a:t>досвіді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виокремлюють</a:t>
            </a:r>
            <a:r>
              <a:rPr lang="ru-RU" dirty="0"/>
              <a:t> два </a:t>
            </a:r>
            <a:r>
              <a:rPr lang="ru-RU" dirty="0" err="1"/>
              <a:t>підходи</a:t>
            </a:r>
            <a:r>
              <a:rPr lang="ru-RU" dirty="0"/>
              <a:t>: 1)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; 2) </a:t>
            </a:r>
            <a:r>
              <a:rPr lang="ru-RU" dirty="0" err="1"/>
              <a:t>недоліки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. 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72113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F3ABD7E-C29B-4EBE-9673-AEB98E29B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410" y="487018"/>
            <a:ext cx="9463444" cy="5761382"/>
          </a:xfrm>
        </p:spPr>
        <p:txBody>
          <a:bodyPr>
            <a:normAutofit/>
          </a:bodyPr>
          <a:lstStyle/>
          <a:p>
            <a:r>
              <a:rPr lang="ru-RU" sz="2400" dirty="0" err="1"/>
              <a:t>Сутність</a:t>
            </a:r>
            <a:r>
              <a:rPr lang="ru-RU" sz="2400" dirty="0"/>
              <a:t> </a:t>
            </a:r>
            <a:r>
              <a:rPr lang="ru-RU" sz="2400" dirty="0" err="1"/>
              <a:t>готельної</a:t>
            </a:r>
            <a:r>
              <a:rPr lang="ru-RU" sz="2400" dirty="0"/>
              <a:t> </a:t>
            </a:r>
            <a:r>
              <a:rPr lang="ru-RU" sz="2400" dirty="0" err="1"/>
              <a:t>індустрії</a:t>
            </a:r>
            <a:r>
              <a:rPr lang="ru-RU" sz="2400" dirty="0"/>
              <a:t> </a:t>
            </a:r>
            <a:r>
              <a:rPr lang="ru-RU" sz="2400" dirty="0" err="1"/>
              <a:t>полягає</a:t>
            </a:r>
            <a:r>
              <a:rPr lang="ru-RU" sz="2400" dirty="0"/>
              <a:t> в </a:t>
            </a:r>
            <a:r>
              <a:rPr lang="ru-RU" sz="2400" dirty="0" err="1"/>
              <a:t>нематеріальному</a:t>
            </a:r>
            <a:r>
              <a:rPr lang="ru-RU" sz="2400" dirty="0"/>
              <a:t> </a:t>
            </a:r>
            <a:r>
              <a:rPr lang="ru-RU" sz="2400" dirty="0" err="1"/>
              <a:t>характері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. Результат </a:t>
            </a:r>
            <a:r>
              <a:rPr lang="ru-RU" sz="2400" dirty="0" err="1"/>
              <a:t>виробничо-експлуатаційної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</a:t>
            </a:r>
            <a:r>
              <a:rPr lang="ru-RU" sz="2400" dirty="0" err="1"/>
              <a:t>готелів</a:t>
            </a:r>
            <a:r>
              <a:rPr lang="ru-RU" sz="2400" dirty="0"/>
              <a:t> – </a:t>
            </a:r>
            <a:r>
              <a:rPr lang="ru-RU" sz="2400" dirty="0" err="1"/>
              <a:t>основний</a:t>
            </a:r>
            <a:r>
              <a:rPr lang="ru-RU" sz="2400" dirty="0"/>
              <a:t> продукт у </a:t>
            </a:r>
            <a:r>
              <a:rPr lang="ru-RU" sz="2400" dirty="0" err="1"/>
              <a:t>формі</a:t>
            </a:r>
            <a:r>
              <a:rPr lang="ru-RU" sz="2400" dirty="0"/>
              <a:t> </a:t>
            </a:r>
            <a:r>
              <a:rPr lang="ru-RU" sz="2400" dirty="0" err="1"/>
              <a:t>своєрідного</a:t>
            </a:r>
            <a:r>
              <a:rPr lang="ru-RU" sz="2400" dirty="0"/>
              <a:t> виду </a:t>
            </a:r>
            <a:r>
              <a:rPr lang="ru-RU" sz="2400" dirty="0" err="1"/>
              <a:t>послуг</a:t>
            </a:r>
            <a:r>
              <a:rPr lang="ru-RU" sz="2400" dirty="0"/>
              <a:t> –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r>
              <a:rPr lang="ru-RU" sz="2400" dirty="0" err="1"/>
              <a:t>гостинності</a:t>
            </a:r>
            <a:r>
              <a:rPr lang="ru-RU" sz="2400" dirty="0"/>
              <a:t>. </a:t>
            </a:r>
          </a:p>
          <a:p>
            <a:r>
              <a:rPr lang="ru-RU" sz="2400" dirty="0" err="1"/>
              <a:t>Їхня</a:t>
            </a:r>
            <a:r>
              <a:rPr lang="ru-RU" sz="2400" dirty="0"/>
              <a:t> </a:t>
            </a:r>
            <a:r>
              <a:rPr lang="ru-RU" sz="2400" dirty="0" err="1"/>
              <a:t>особливість</a:t>
            </a:r>
            <a:r>
              <a:rPr lang="ru-RU" sz="2400" dirty="0"/>
              <a:t> </a:t>
            </a:r>
            <a:r>
              <a:rPr lang="ru-RU" sz="2400" dirty="0" err="1"/>
              <a:t>пов'язана</a:t>
            </a:r>
            <a:r>
              <a:rPr lang="ru-RU" sz="2400" dirty="0"/>
              <a:t> з </a:t>
            </a:r>
            <a:r>
              <a:rPr lang="ru-RU" sz="2400" dirty="0" err="1"/>
              <a:t>тим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вони </a:t>
            </a:r>
            <a:r>
              <a:rPr lang="ru-RU" sz="2400" dirty="0" err="1"/>
              <a:t>створюються</a:t>
            </a:r>
            <a:r>
              <a:rPr lang="ru-RU" sz="2400" dirty="0"/>
              <a:t> та </a:t>
            </a:r>
            <a:r>
              <a:rPr lang="ru-RU" sz="2400" dirty="0" err="1"/>
              <a:t>реалізуються</a:t>
            </a:r>
            <a:r>
              <a:rPr lang="ru-RU" sz="2400" dirty="0"/>
              <a:t> в межах одного </a:t>
            </a:r>
            <a:r>
              <a:rPr lang="ru-RU" sz="2400" dirty="0" err="1"/>
              <a:t>підприємства</a:t>
            </a:r>
            <a:r>
              <a:rPr lang="ru-RU" sz="2400" dirty="0"/>
              <a:t>. </a:t>
            </a:r>
            <a:r>
              <a:rPr lang="ru-RU" sz="2400" dirty="0" err="1"/>
              <a:t>Виробництво</a:t>
            </a:r>
            <a:r>
              <a:rPr lang="ru-RU" sz="2400" dirty="0"/>
              <a:t> продукту </a:t>
            </a:r>
            <a:r>
              <a:rPr lang="ru-RU" sz="2400" dirty="0" err="1"/>
              <a:t>гостинності</a:t>
            </a:r>
            <a:r>
              <a:rPr lang="ru-RU" sz="2400" dirty="0"/>
              <a:t> не </a:t>
            </a:r>
            <a:r>
              <a:rPr lang="ru-RU" sz="2400" dirty="0" err="1"/>
              <a:t>може</a:t>
            </a:r>
            <a:r>
              <a:rPr lang="ru-RU" sz="2400" dirty="0"/>
              <a:t> </a:t>
            </a:r>
            <a:r>
              <a:rPr lang="ru-RU" sz="2400" dirty="0" err="1"/>
              <a:t>здійснюватись</a:t>
            </a:r>
            <a:r>
              <a:rPr lang="ru-RU" sz="2400" dirty="0"/>
              <a:t> </a:t>
            </a:r>
            <a:r>
              <a:rPr lang="ru-RU" sz="2400" dirty="0" err="1"/>
              <a:t>окремо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матеріального</a:t>
            </a:r>
            <a:r>
              <a:rPr lang="ru-RU" sz="2400" dirty="0"/>
              <a:t> продукту, </a:t>
            </a:r>
            <a:r>
              <a:rPr lang="ru-RU" sz="2400" dirty="0" err="1"/>
              <a:t>тобто</a:t>
            </a:r>
            <a:r>
              <a:rPr lang="ru-RU" sz="2400" dirty="0"/>
              <a:t> </a:t>
            </a:r>
            <a:r>
              <a:rPr lang="ru-RU" sz="2400" dirty="0" err="1"/>
              <a:t>виробничого</a:t>
            </a:r>
            <a:r>
              <a:rPr lang="ru-RU" sz="2400" dirty="0"/>
              <a:t> </a:t>
            </a:r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матеріальнотехнічної</a:t>
            </a:r>
            <a:r>
              <a:rPr lang="ru-RU" sz="2400" dirty="0"/>
              <a:t> </a:t>
            </a:r>
            <a:r>
              <a:rPr lang="ru-RU" sz="2400" dirty="0" err="1"/>
              <a:t>бази</a:t>
            </a:r>
            <a:r>
              <a:rPr lang="ru-RU" sz="2400" dirty="0"/>
              <a:t> (</a:t>
            </a:r>
            <a:r>
              <a:rPr lang="ru-RU" sz="2400" dirty="0" err="1"/>
              <a:t>споруд</a:t>
            </a:r>
            <a:r>
              <a:rPr lang="ru-RU" sz="2400" dirty="0"/>
              <a:t>, </a:t>
            </a:r>
            <a:r>
              <a:rPr lang="ru-RU" sz="2400" dirty="0" err="1"/>
              <a:t>комунікацій</a:t>
            </a:r>
            <a:r>
              <a:rPr lang="ru-RU" sz="2400" dirty="0"/>
              <a:t>, </a:t>
            </a:r>
            <a:r>
              <a:rPr lang="ru-RU" sz="2400" dirty="0" err="1"/>
              <a:t>устаткування</a:t>
            </a:r>
            <a:r>
              <a:rPr lang="ru-RU" sz="2400" dirty="0"/>
              <a:t>, </a:t>
            </a:r>
            <a:r>
              <a:rPr lang="ru-RU" sz="2400" dirty="0" err="1"/>
              <a:t>інвентарю</a:t>
            </a:r>
            <a:r>
              <a:rPr lang="ru-RU" sz="2400" dirty="0"/>
              <a:t>).</a:t>
            </a:r>
          </a:p>
          <a:p>
            <a:r>
              <a:rPr lang="ru-RU" sz="2400" dirty="0"/>
              <a:t> Вона є основою </a:t>
            </a:r>
            <a:r>
              <a:rPr lang="ru-RU" sz="2400" dirty="0" err="1"/>
              <a:t>одночасного</a:t>
            </a:r>
            <a:r>
              <a:rPr lang="ru-RU" sz="2400" dirty="0"/>
              <a:t> </a:t>
            </a:r>
            <a:r>
              <a:rPr lang="ru-RU" sz="2400" dirty="0" err="1"/>
              <a:t>виробництва</a:t>
            </a:r>
            <a:r>
              <a:rPr lang="ru-RU" sz="2400" dirty="0"/>
              <a:t> та </a:t>
            </a:r>
            <a:r>
              <a:rPr lang="ru-RU" sz="2400" dirty="0" err="1"/>
              <a:t>реалізації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. </a:t>
            </a:r>
            <a:endParaRPr lang="ru-UA" sz="2400" dirty="0"/>
          </a:p>
        </p:txBody>
      </p:sp>
    </p:spTree>
    <p:extLst>
      <p:ext uri="{BB962C8B-B14F-4D97-AF65-F5344CB8AC3E}">
        <p14:creationId xmlns:p14="http://schemas.microsoft.com/office/powerpoint/2010/main" val="3322910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DA040E-A171-438C-8119-F2784E36C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У </a:t>
            </a:r>
            <a:r>
              <a:rPr lang="ru-RU" sz="2800" dirty="0" err="1"/>
              <a:t>визначенні</a:t>
            </a:r>
            <a:r>
              <a:rPr lang="ru-RU" sz="2800" dirty="0"/>
              <a:t> </a:t>
            </a:r>
            <a:r>
              <a:rPr lang="ru-RU" sz="2800" dirty="0" err="1"/>
              <a:t>структури</a:t>
            </a:r>
            <a:r>
              <a:rPr lang="ru-RU" sz="2800" dirty="0"/>
              <a:t> </a:t>
            </a:r>
            <a:r>
              <a:rPr lang="ru-RU" sz="2800" dirty="0" err="1"/>
              <a:t>якості</a:t>
            </a:r>
            <a:r>
              <a:rPr lang="ru-RU" sz="2800" dirty="0"/>
              <a:t> </a:t>
            </a:r>
            <a:r>
              <a:rPr lang="ru-RU" sz="2800" dirty="0" err="1"/>
              <a:t>обслуговування</a:t>
            </a:r>
            <a:r>
              <a:rPr lang="ru-RU" sz="2800" dirty="0"/>
              <a:t> </a:t>
            </a:r>
            <a:r>
              <a:rPr lang="ru-RU" sz="2800" dirty="0" err="1"/>
              <a:t>насамперед</a:t>
            </a:r>
            <a:r>
              <a:rPr lang="ru-RU" sz="2800" dirty="0"/>
              <a:t> </a:t>
            </a:r>
            <a:r>
              <a:rPr lang="ru-RU" sz="2800" dirty="0" err="1"/>
              <a:t>вирізняються</a:t>
            </a:r>
            <a:r>
              <a:rPr lang="ru-RU" sz="2800" dirty="0"/>
              <a:t> </a:t>
            </a:r>
            <a:r>
              <a:rPr lang="ru-RU" sz="2800" dirty="0" err="1"/>
              <a:t>японський</a:t>
            </a:r>
            <a:r>
              <a:rPr lang="ru-RU" sz="2800" dirty="0"/>
              <a:t> і </a:t>
            </a:r>
            <a:r>
              <a:rPr lang="ru-RU" sz="2800" dirty="0" err="1"/>
              <a:t>американський</a:t>
            </a:r>
            <a:r>
              <a:rPr lang="ru-RU" sz="2800" dirty="0"/>
              <a:t> </a:t>
            </a:r>
            <a:r>
              <a:rPr lang="ru-RU" sz="2800" dirty="0" err="1"/>
              <a:t>підходи</a:t>
            </a:r>
            <a:r>
              <a:rPr lang="ru-RU" sz="2800" dirty="0"/>
              <a:t>.</a:t>
            </a:r>
            <a:endParaRPr lang="ru-UA" sz="28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94E43C-BA54-4D3D-90CA-34E483E9D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2" y="1853248"/>
            <a:ext cx="9404722" cy="4395151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Так, </a:t>
            </a:r>
            <a:r>
              <a:rPr lang="ru-RU" dirty="0" err="1"/>
              <a:t>японські</a:t>
            </a:r>
            <a:r>
              <a:rPr lang="ru-RU" dirty="0"/>
              <a:t> </a:t>
            </a:r>
            <a:r>
              <a:rPr lang="ru-RU" dirty="0" err="1"/>
              <a:t>фахівці</a:t>
            </a:r>
            <a:r>
              <a:rPr lang="ru-RU" dirty="0"/>
              <a:t> </a:t>
            </a:r>
            <a:r>
              <a:rPr lang="ru-RU" dirty="0" err="1"/>
              <a:t>виокремлюють</a:t>
            </a:r>
            <a:r>
              <a:rPr lang="ru-RU" dirty="0"/>
              <a:t> </a:t>
            </a:r>
            <a:r>
              <a:rPr lang="ru-RU" dirty="0" err="1"/>
              <a:t>п'ять</a:t>
            </a:r>
            <a:r>
              <a:rPr lang="ru-RU" dirty="0"/>
              <a:t> </a:t>
            </a:r>
            <a:r>
              <a:rPr lang="ru-RU" dirty="0" err="1"/>
              <a:t>структурних</a:t>
            </a:r>
            <a:r>
              <a:rPr lang="ru-RU" dirty="0"/>
              <a:t> </a:t>
            </a:r>
            <a:r>
              <a:rPr lang="ru-RU" dirty="0" err="1"/>
              <a:t>категорій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: – </a:t>
            </a:r>
            <a:r>
              <a:rPr lang="ru-RU" dirty="0" err="1"/>
              <a:t>внутрішню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(</a:t>
            </a:r>
            <a:r>
              <a:rPr lang="ru-RU" dirty="0" err="1"/>
              <a:t>непомітну</a:t>
            </a:r>
            <a:r>
              <a:rPr lang="ru-RU" dirty="0"/>
              <a:t> для </a:t>
            </a:r>
            <a:r>
              <a:rPr lang="ru-RU" dirty="0" err="1"/>
              <a:t>споживачів</a:t>
            </a:r>
            <a:r>
              <a:rPr lang="ru-RU" dirty="0"/>
              <a:t>) </a:t>
            </a:r>
          </a:p>
          <a:p>
            <a:r>
              <a:rPr lang="ru-RU" dirty="0"/>
              <a:t>–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, </a:t>
            </a:r>
            <a:r>
              <a:rPr lang="ru-RU" dirty="0" err="1"/>
              <a:t>функціональної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матеріальну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(</a:t>
            </a:r>
            <a:r>
              <a:rPr lang="ru-RU" dirty="0" err="1"/>
              <a:t>помітну</a:t>
            </a:r>
            <a:r>
              <a:rPr lang="ru-RU" dirty="0"/>
              <a:t> для </a:t>
            </a:r>
            <a:r>
              <a:rPr lang="ru-RU" dirty="0" err="1"/>
              <a:t>споживачів</a:t>
            </a:r>
            <a:r>
              <a:rPr lang="ru-RU" dirty="0"/>
              <a:t>) </a:t>
            </a:r>
          </a:p>
          <a:p>
            <a:r>
              <a:rPr lang="ru-RU" dirty="0"/>
              <a:t>–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інтер'єру</a:t>
            </a:r>
            <a:r>
              <a:rPr lang="ru-RU" dirty="0"/>
              <a:t>-дизайну, </a:t>
            </a:r>
            <a:r>
              <a:rPr lang="ru-RU" dirty="0" err="1"/>
              <a:t>умеблювання</a:t>
            </a:r>
            <a:r>
              <a:rPr lang="ru-RU" dirty="0"/>
              <a:t>, </a:t>
            </a:r>
            <a:r>
              <a:rPr lang="ru-RU" dirty="0" err="1"/>
              <a:t>білизни</a:t>
            </a:r>
            <a:r>
              <a:rPr lang="ru-RU" dirty="0"/>
              <a:t>, </a:t>
            </a:r>
            <a:r>
              <a:rPr lang="ru-RU" dirty="0" err="1"/>
              <a:t>якість</a:t>
            </a:r>
            <a:r>
              <a:rPr lang="ru-RU" dirty="0"/>
              <a:t> посуду, </a:t>
            </a:r>
            <a:r>
              <a:rPr lang="ru-RU" dirty="0" err="1"/>
              <a:t>використовуваних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;</a:t>
            </a:r>
          </a:p>
          <a:p>
            <a:r>
              <a:rPr lang="ru-RU" dirty="0"/>
              <a:t> – </a:t>
            </a:r>
            <a:r>
              <a:rPr lang="ru-RU" dirty="0" err="1"/>
              <a:t>нематеріальну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</a:p>
          <a:p>
            <a:r>
              <a:rPr lang="ru-RU" dirty="0"/>
              <a:t>–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комфорту, </a:t>
            </a:r>
            <a:r>
              <a:rPr lang="ru-RU" dirty="0" err="1"/>
              <a:t>естетичне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,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музичного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, </a:t>
            </a:r>
            <a:r>
              <a:rPr lang="ru-RU" dirty="0" err="1"/>
              <a:t>реклами</a:t>
            </a:r>
            <a:r>
              <a:rPr lang="ru-RU" dirty="0"/>
              <a:t>;</a:t>
            </a:r>
          </a:p>
          <a:p>
            <a:r>
              <a:rPr lang="ru-RU" dirty="0"/>
              <a:t> – </a:t>
            </a:r>
            <a:r>
              <a:rPr lang="ru-RU" dirty="0" err="1"/>
              <a:t>психологічну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</a:p>
          <a:p>
            <a:r>
              <a:rPr lang="ru-RU" dirty="0"/>
              <a:t>– </a:t>
            </a:r>
            <a:r>
              <a:rPr lang="ru-RU" dirty="0" err="1"/>
              <a:t>дотримування</a:t>
            </a:r>
            <a:r>
              <a:rPr lang="ru-RU" dirty="0"/>
              <a:t> </a:t>
            </a:r>
            <a:r>
              <a:rPr lang="ru-RU" dirty="0" err="1"/>
              <a:t>обслуговуючим</a:t>
            </a:r>
            <a:r>
              <a:rPr lang="ru-RU" dirty="0"/>
              <a:t> персоналом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гостинності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тривалість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</a:p>
          <a:p>
            <a:r>
              <a:rPr lang="ru-RU" dirty="0"/>
              <a:t>– час </a:t>
            </a:r>
            <a:r>
              <a:rPr lang="ru-RU" dirty="0" err="1"/>
              <a:t>очікування</a:t>
            </a:r>
            <a:r>
              <a:rPr lang="ru-RU" dirty="0"/>
              <a:t>, </a:t>
            </a:r>
            <a:r>
              <a:rPr lang="ru-RU" dirty="0" err="1"/>
              <a:t>оперативність</a:t>
            </a:r>
            <a:r>
              <a:rPr lang="ru-RU" dirty="0"/>
              <a:t> і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212242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0CEF39-987A-49F8-86B6-E0BAEC118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err="1"/>
              <a:t>Американські</a:t>
            </a:r>
            <a:r>
              <a:rPr lang="ru-RU" sz="3200" dirty="0"/>
              <a:t> </a:t>
            </a:r>
            <a:r>
              <a:rPr lang="ru-RU" sz="3200" dirty="0" err="1"/>
              <a:t>фахівці</a:t>
            </a:r>
            <a:r>
              <a:rPr lang="ru-RU" sz="3200" dirty="0"/>
              <a:t> </a:t>
            </a:r>
            <a:r>
              <a:rPr lang="ru-RU" sz="3200" dirty="0" err="1"/>
              <a:t>якість</a:t>
            </a:r>
            <a:r>
              <a:rPr lang="ru-RU" sz="3200" dirty="0"/>
              <a:t> </a:t>
            </a:r>
            <a:r>
              <a:rPr lang="ru-RU" sz="3200" dirty="0" err="1"/>
              <a:t>обслуговування</a:t>
            </a:r>
            <a:r>
              <a:rPr lang="ru-RU" sz="3200" dirty="0"/>
              <a:t> </a:t>
            </a:r>
            <a:r>
              <a:rPr lang="ru-RU" sz="3200" dirty="0" err="1"/>
              <a:t>розглядають</a:t>
            </a:r>
            <a:r>
              <a:rPr lang="ru-RU" sz="3200" dirty="0"/>
              <a:t> у </a:t>
            </a:r>
            <a:r>
              <a:rPr lang="ru-RU" sz="3200" dirty="0" err="1"/>
              <a:t>складі</a:t>
            </a:r>
            <a:r>
              <a:rPr lang="ru-RU" sz="3200" dirty="0"/>
              <a:t> </a:t>
            </a:r>
            <a:r>
              <a:rPr lang="ru-RU" sz="3200" dirty="0" err="1"/>
              <a:t>трьох</a:t>
            </a:r>
            <a:r>
              <a:rPr lang="ru-RU" sz="3200" dirty="0"/>
              <a:t> </a:t>
            </a:r>
            <a:r>
              <a:rPr lang="ru-RU" sz="3200" dirty="0" err="1"/>
              <a:t>категорій</a:t>
            </a:r>
            <a:r>
              <a:rPr lang="ru-RU" dirty="0"/>
              <a:t>: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A3BF7A-8472-4E63-A8C2-17397F26B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– </a:t>
            </a:r>
            <a:r>
              <a:rPr lang="ru-RU" dirty="0" err="1"/>
              <a:t>технічної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–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стандартних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до </a:t>
            </a:r>
            <a:r>
              <a:rPr lang="ru-RU" dirty="0" err="1"/>
              <a:t>матеріально-технічної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: </a:t>
            </a:r>
            <a:r>
              <a:rPr lang="ru-RU" dirty="0" err="1"/>
              <a:t>архітектури</a:t>
            </a:r>
            <a:r>
              <a:rPr lang="ru-RU" dirty="0"/>
              <a:t> та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будівлі</a:t>
            </a:r>
            <a:r>
              <a:rPr lang="ru-RU" dirty="0"/>
              <a:t>,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інтер'єру</a:t>
            </a:r>
            <a:r>
              <a:rPr lang="ru-RU" dirty="0"/>
              <a:t>,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якісними</a:t>
            </a:r>
            <a:r>
              <a:rPr lang="ru-RU" dirty="0"/>
              <a:t> </a:t>
            </a:r>
            <a:r>
              <a:rPr lang="ru-RU" dirty="0" err="1"/>
              <a:t>меблями</a:t>
            </a:r>
            <a:r>
              <a:rPr lang="ru-RU" dirty="0"/>
              <a:t>, </a:t>
            </a:r>
            <a:r>
              <a:rPr lang="ru-RU" dirty="0" err="1"/>
              <a:t>необхідним</a:t>
            </a:r>
            <a:r>
              <a:rPr lang="ru-RU" dirty="0"/>
              <a:t> </a:t>
            </a:r>
            <a:r>
              <a:rPr lang="ru-RU" dirty="0" err="1"/>
              <a:t>обладнанням</a:t>
            </a:r>
            <a:r>
              <a:rPr lang="ru-RU" dirty="0"/>
              <a:t> для </a:t>
            </a:r>
            <a:r>
              <a:rPr lang="ru-RU" dirty="0" err="1"/>
              <a:t>водопостачання</a:t>
            </a:r>
            <a:r>
              <a:rPr lang="ru-RU" dirty="0"/>
              <a:t>, тепла, </a:t>
            </a:r>
            <a:r>
              <a:rPr lang="ru-RU" dirty="0" err="1"/>
              <a:t>енергії</a:t>
            </a:r>
            <a:r>
              <a:rPr lang="ru-RU" dirty="0"/>
              <a:t> та </a:t>
            </a:r>
            <a:r>
              <a:rPr lang="ru-RU" dirty="0" err="1"/>
              <a:t>інформаційними</a:t>
            </a:r>
            <a:r>
              <a:rPr lang="ru-RU" dirty="0"/>
              <a:t> </a:t>
            </a:r>
            <a:r>
              <a:rPr lang="ru-RU" dirty="0" err="1"/>
              <a:t>комунікаціями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функціональна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– </a:t>
            </a:r>
            <a:r>
              <a:rPr lang="ru-RU" dirty="0" err="1"/>
              <a:t>здатність</a:t>
            </a:r>
            <a:r>
              <a:rPr lang="ru-RU" dirty="0"/>
              <a:t> персоналу </a:t>
            </a:r>
            <a:r>
              <a:rPr lang="ru-RU" dirty="0" err="1"/>
              <a:t>фахово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обов'язки</a:t>
            </a:r>
            <a:r>
              <a:rPr lang="ru-RU" dirty="0"/>
              <a:t>; вона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ефектні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– </a:t>
            </a:r>
            <a:r>
              <a:rPr lang="ru-RU" dirty="0" err="1"/>
              <a:t>оперативність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бронювання</a:t>
            </a:r>
            <a:r>
              <a:rPr lang="ru-RU" dirty="0"/>
              <a:t>, </a:t>
            </a:r>
            <a:r>
              <a:rPr lang="ru-RU" dirty="0" err="1"/>
              <a:t>реєстрації</a:t>
            </a:r>
            <a:r>
              <a:rPr lang="ru-RU" dirty="0"/>
              <a:t> та </a:t>
            </a:r>
            <a:r>
              <a:rPr lang="ru-RU" dirty="0" err="1"/>
              <a:t>поселення</a:t>
            </a:r>
            <a:r>
              <a:rPr lang="ru-RU" dirty="0"/>
              <a:t>, </a:t>
            </a:r>
            <a:r>
              <a:rPr lang="ru-RU" dirty="0" err="1"/>
              <a:t>обслуговування</a:t>
            </a:r>
            <a:r>
              <a:rPr lang="ru-RU" dirty="0"/>
              <a:t> у номерах і под.; </a:t>
            </a:r>
          </a:p>
          <a:p>
            <a:r>
              <a:rPr lang="ru-RU" dirty="0"/>
              <a:t>– </a:t>
            </a:r>
            <a:r>
              <a:rPr lang="ru-RU" dirty="0" err="1"/>
              <a:t>етична</a:t>
            </a:r>
            <a:r>
              <a:rPr lang="ru-RU" dirty="0"/>
              <a:t> (</a:t>
            </a:r>
            <a:r>
              <a:rPr lang="ru-RU" dirty="0" err="1"/>
              <a:t>соціальна</a:t>
            </a:r>
            <a:r>
              <a:rPr lang="ru-RU" dirty="0"/>
              <a:t>) </a:t>
            </a:r>
            <a:r>
              <a:rPr lang="ru-RU" dirty="0" err="1"/>
              <a:t>якість</a:t>
            </a:r>
            <a:r>
              <a:rPr lang="ru-RU" dirty="0"/>
              <a:t> – </a:t>
            </a:r>
            <a:r>
              <a:rPr lang="ru-RU" dirty="0" err="1"/>
              <a:t>позиції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на ринку, </a:t>
            </a:r>
            <a:r>
              <a:rPr lang="ru-RU" dirty="0" err="1"/>
              <a:t>визначені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моніторингу</a:t>
            </a:r>
            <a:r>
              <a:rPr lang="ru-RU" dirty="0"/>
              <a:t> ринку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та </a:t>
            </a:r>
            <a:r>
              <a:rPr lang="ru-RU" dirty="0" err="1"/>
              <a:t>незалежних</a:t>
            </a:r>
            <a:r>
              <a:rPr lang="ru-RU" dirty="0"/>
              <a:t> </a:t>
            </a:r>
            <a:r>
              <a:rPr lang="ru-RU" dirty="0" err="1"/>
              <a:t>експертів</a:t>
            </a:r>
            <a:r>
              <a:rPr lang="ru-RU" dirty="0"/>
              <a:t>, </a:t>
            </a:r>
            <a:r>
              <a:rPr lang="ru-RU" dirty="0" err="1"/>
              <a:t>соціологічні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105279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C57D19-CC3A-49B9-A160-AF4A7CE32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бажаючим</a:t>
            </a:r>
            <a:br>
              <a:rPr lang="ru-RU" dirty="0"/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B10857-81E2-4B41-8C57-952197D96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2" y="1311966"/>
            <a:ext cx="9404722" cy="4936434"/>
          </a:xfrm>
        </p:spPr>
        <p:txBody>
          <a:bodyPr/>
          <a:lstStyle/>
          <a:p>
            <a:r>
              <a:rPr lang="ru-RU" dirty="0"/>
              <a:t>1. Роль та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ринку </a:t>
            </a:r>
            <a:r>
              <a:rPr lang="ru-RU" dirty="0" err="1"/>
              <a:t>готельних</a:t>
            </a:r>
            <a:r>
              <a:rPr lang="ru-RU" dirty="0"/>
              <a:t> і </a:t>
            </a:r>
            <a:r>
              <a:rPr lang="ru-RU" dirty="0" err="1"/>
              <a:t>ресторанних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у </a:t>
            </a:r>
            <a:r>
              <a:rPr lang="ru-RU" dirty="0" err="1"/>
              <a:t>глобальній</a:t>
            </a:r>
            <a:r>
              <a:rPr lang="ru-RU" dirty="0"/>
              <a:t> </a:t>
            </a:r>
            <a:r>
              <a:rPr lang="ru-RU" dirty="0" err="1"/>
              <a:t>економіці</a:t>
            </a:r>
            <a:r>
              <a:rPr lang="ru-RU" dirty="0"/>
              <a:t>. </a:t>
            </a:r>
          </a:p>
          <a:p>
            <a:r>
              <a:rPr lang="ru-RU" dirty="0"/>
              <a:t>2. </a:t>
            </a:r>
            <a:r>
              <a:rPr lang="ru-RU" dirty="0" err="1"/>
              <a:t>Особливості</a:t>
            </a:r>
            <a:r>
              <a:rPr lang="ru-RU" dirty="0"/>
              <a:t> ринку </a:t>
            </a:r>
            <a:r>
              <a:rPr lang="ru-RU" dirty="0" err="1"/>
              <a:t>готельних</a:t>
            </a:r>
            <a:r>
              <a:rPr lang="ru-RU" dirty="0"/>
              <a:t> і </a:t>
            </a:r>
            <a:r>
              <a:rPr lang="ru-RU" dirty="0" err="1"/>
              <a:t>ресторанних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як виду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</a:p>
          <a:p>
            <a:r>
              <a:rPr lang="ru-RU" dirty="0"/>
              <a:t>3.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макроекономічних</a:t>
            </a:r>
            <a:r>
              <a:rPr lang="ru-RU" dirty="0"/>
              <a:t> умов на стан </a:t>
            </a:r>
            <a:r>
              <a:rPr lang="ru-RU" dirty="0" err="1"/>
              <a:t>світового</a:t>
            </a:r>
            <a:r>
              <a:rPr lang="ru-RU" dirty="0"/>
              <a:t> ринку </a:t>
            </a:r>
            <a:r>
              <a:rPr lang="ru-RU" dirty="0" err="1"/>
              <a:t>готельних</a:t>
            </a:r>
            <a:r>
              <a:rPr lang="ru-RU" dirty="0"/>
              <a:t> і </a:t>
            </a:r>
            <a:r>
              <a:rPr lang="ru-RU" dirty="0" err="1"/>
              <a:t>ресторанних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</a:t>
            </a:r>
          </a:p>
          <a:p>
            <a:endParaRPr lang="ru-RU" dirty="0"/>
          </a:p>
          <a:p>
            <a:r>
              <a:rPr lang="ru-RU" dirty="0"/>
              <a:t>4. </a:t>
            </a:r>
            <a:r>
              <a:rPr lang="ru-RU" dirty="0" err="1"/>
              <a:t>Закономірності</a:t>
            </a:r>
            <a:r>
              <a:rPr lang="ru-RU" dirty="0"/>
              <a:t> та </a:t>
            </a:r>
            <a:r>
              <a:rPr lang="ru-RU" dirty="0" err="1"/>
              <a:t>фактори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ринку </a:t>
            </a:r>
            <a:r>
              <a:rPr lang="ru-RU" dirty="0" err="1"/>
              <a:t>готельних</a:t>
            </a:r>
            <a:r>
              <a:rPr lang="ru-RU" dirty="0"/>
              <a:t> і </a:t>
            </a:r>
            <a:r>
              <a:rPr lang="ru-RU" dirty="0" err="1"/>
              <a:t>ресторанних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</a:t>
            </a:r>
          </a:p>
          <a:p>
            <a:endParaRPr lang="ru-RU" dirty="0"/>
          </a:p>
          <a:p>
            <a:r>
              <a:rPr lang="ru-RU" dirty="0"/>
              <a:t>5. </a:t>
            </a:r>
            <a:r>
              <a:rPr lang="ru-RU" dirty="0" err="1"/>
              <a:t>Суспільно-економічне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світового</a:t>
            </a:r>
            <a:r>
              <a:rPr lang="ru-RU" dirty="0"/>
              <a:t> ринку </a:t>
            </a:r>
            <a:r>
              <a:rPr lang="ru-RU" dirty="0" err="1"/>
              <a:t>готельних</a:t>
            </a:r>
            <a:r>
              <a:rPr lang="ru-RU" dirty="0"/>
              <a:t> і </a:t>
            </a:r>
            <a:r>
              <a:rPr lang="ru-RU" dirty="0" err="1"/>
              <a:t>ресторанних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67002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87B798F-97C3-4FFF-9C1B-11B9B9C11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044" y="646044"/>
            <a:ext cx="9403810" cy="5602356"/>
          </a:xfrm>
        </p:spPr>
        <p:txBody>
          <a:bodyPr>
            <a:normAutofit/>
          </a:bodyPr>
          <a:lstStyle/>
          <a:p>
            <a:r>
              <a:rPr lang="ru-RU" sz="2400" dirty="0" err="1"/>
              <a:t>Згідно</a:t>
            </a:r>
            <a:r>
              <a:rPr lang="ru-RU" sz="2400" dirty="0"/>
              <a:t> з </a:t>
            </a:r>
            <a:r>
              <a:rPr lang="ru-RU" sz="2400" dirty="0" err="1"/>
              <a:t>особливостями</a:t>
            </a:r>
            <a:r>
              <a:rPr lang="ru-RU" sz="2400" dirty="0"/>
              <a:t> </a:t>
            </a:r>
            <a:r>
              <a:rPr lang="ru-RU" sz="2400" dirty="0" err="1"/>
              <a:t>обслуговування</a:t>
            </a:r>
            <a:r>
              <a:rPr lang="ru-RU" sz="2400" dirty="0"/>
              <a:t> у </a:t>
            </a:r>
            <a:r>
              <a:rPr lang="ru-RU" sz="2400" dirty="0" err="1"/>
              <a:t>готельному</a:t>
            </a:r>
            <a:r>
              <a:rPr lang="ru-RU" sz="2400" dirty="0"/>
              <a:t> </a:t>
            </a:r>
            <a:r>
              <a:rPr lang="ru-RU" sz="2400" dirty="0" err="1"/>
              <a:t>господарстві</a:t>
            </a:r>
            <a:r>
              <a:rPr lang="ru-RU" sz="2400" dirty="0"/>
              <a:t>, де </a:t>
            </a:r>
            <a:r>
              <a:rPr lang="ru-RU" sz="2400" dirty="0" err="1"/>
              <a:t>поєднують</a:t>
            </a:r>
            <a:r>
              <a:rPr lang="ru-RU" sz="2400" dirty="0"/>
              <a:t> </a:t>
            </a:r>
            <a:r>
              <a:rPr lang="ru-RU" sz="2400" dirty="0" err="1"/>
              <a:t>виробництво</a:t>
            </a:r>
            <a:r>
              <a:rPr lang="ru-RU" sz="2400" dirty="0"/>
              <a:t> та </a:t>
            </a:r>
            <a:r>
              <a:rPr lang="ru-RU" sz="2400" dirty="0" err="1"/>
              <a:t>споживання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, </a:t>
            </a:r>
            <a:r>
              <a:rPr lang="ru-RU" sz="2400" dirty="0" err="1"/>
              <a:t>цей</a:t>
            </a:r>
            <a:r>
              <a:rPr lang="ru-RU" sz="2400" dirty="0"/>
              <a:t> </a:t>
            </a:r>
            <a:r>
              <a:rPr lang="ru-RU" sz="2400" dirty="0" err="1"/>
              <a:t>процес</a:t>
            </a:r>
            <a:r>
              <a:rPr lang="ru-RU" sz="2400" dirty="0"/>
              <a:t> </a:t>
            </a:r>
            <a:r>
              <a:rPr lang="ru-RU" sz="2400" dirty="0" err="1"/>
              <a:t>визначають</a:t>
            </a:r>
            <a:r>
              <a:rPr lang="ru-RU" sz="2400" dirty="0"/>
              <a:t> </a:t>
            </a:r>
            <a:r>
              <a:rPr lang="ru-RU" sz="2400" dirty="0" err="1"/>
              <a:t>поняттям</a:t>
            </a:r>
            <a:r>
              <a:rPr lang="ru-RU" sz="2400" dirty="0"/>
              <a:t> "</a:t>
            </a:r>
            <a:r>
              <a:rPr lang="ru-RU" sz="2400" dirty="0" err="1"/>
              <a:t>надання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«</a:t>
            </a:r>
          </a:p>
          <a:p>
            <a:endParaRPr lang="ru-RU" sz="2400" dirty="0"/>
          </a:p>
          <a:p>
            <a:r>
              <a:rPr lang="ru-RU" sz="2400" dirty="0"/>
              <a:t>Часто </a:t>
            </a:r>
            <a:r>
              <a:rPr lang="ru-RU" sz="2400" dirty="0" err="1"/>
              <a:t>послуга</a:t>
            </a:r>
            <a:r>
              <a:rPr lang="ru-RU" sz="2400" dirty="0"/>
              <a:t> </a:t>
            </a:r>
            <a:r>
              <a:rPr lang="ru-RU" sz="2400" dirty="0" err="1"/>
              <a:t>визначалась</a:t>
            </a:r>
            <a:r>
              <a:rPr lang="ru-RU" sz="2400" dirty="0"/>
              <a:t> як </a:t>
            </a:r>
            <a:r>
              <a:rPr lang="ru-RU" sz="2400" dirty="0" err="1"/>
              <a:t>щось</a:t>
            </a:r>
            <a:r>
              <a:rPr lang="ru-RU" sz="2400" dirty="0"/>
              <a:t> </a:t>
            </a:r>
            <a:r>
              <a:rPr lang="ru-RU" sz="2400" dirty="0" err="1"/>
              <a:t>невідчутне</a:t>
            </a:r>
            <a:r>
              <a:rPr lang="ru-RU" sz="2400" dirty="0"/>
              <a:t>, </a:t>
            </a:r>
            <a:r>
              <a:rPr lang="ru-RU" sz="2400" dirty="0" err="1"/>
              <a:t>невидиме</a:t>
            </a:r>
            <a:r>
              <a:rPr lang="ru-RU" sz="2400" dirty="0"/>
              <a:t>, те, </a:t>
            </a:r>
            <a:r>
              <a:rPr lang="ru-RU" sz="2400" dirty="0" err="1"/>
              <a:t>що</a:t>
            </a:r>
            <a:r>
              <a:rPr lang="ru-RU" sz="2400" dirty="0"/>
              <a:t> не є предметом </a:t>
            </a:r>
            <a:r>
              <a:rPr lang="ru-RU" sz="2400" dirty="0" err="1"/>
              <a:t>торгівлі</a:t>
            </a:r>
            <a:r>
              <a:rPr lang="ru-RU" sz="2400" dirty="0"/>
              <a:t>, </a:t>
            </a:r>
            <a:r>
              <a:rPr lang="ru-RU" sz="2400" dirty="0" err="1"/>
              <a:t>або</a:t>
            </a:r>
            <a:r>
              <a:rPr lang="ru-RU" sz="2400" dirty="0"/>
              <a:t> як </a:t>
            </a:r>
            <a:r>
              <a:rPr lang="ru-RU" sz="2400" dirty="0" err="1"/>
              <a:t>категорія</a:t>
            </a:r>
            <a:r>
              <a:rPr lang="ru-RU" sz="2400" dirty="0"/>
              <a:t>, </a:t>
            </a:r>
            <a:r>
              <a:rPr lang="ru-RU" sz="2400" dirty="0" err="1"/>
              <a:t>котру</a:t>
            </a:r>
            <a:r>
              <a:rPr lang="ru-RU" sz="2400" dirty="0"/>
              <a:t> </a:t>
            </a:r>
            <a:r>
              <a:rPr lang="ru-RU" sz="2400" dirty="0" err="1"/>
              <a:t>неможливо</a:t>
            </a:r>
            <a:r>
              <a:rPr lang="ru-RU" sz="2400" dirty="0"/>
              <a:t> </a:t>
            </a:r>
            <a:r>
              <a:rPr lang="ru-RU" sz="2400" dirty="0" err="1"/>
              <a:t>пояснити</a:t>
            </a:r>
            <a:r>
              <a:rPr lang="ru-RU" sz="2400" dirty="0"/>
              <a:t> і </a:t>
            </a:r>
            <a:r>
              <a:rPr lang="ru-RU" sz="2400" dirty="0" err="1"/>
              <a:t>котра</a:t>
            </a:r>
            <a:r>
              <a:rPr lang="ru-RU" sz="2400" dirty="0"/>
              <a:t> </a:t>
            </a:r>
            <a:r>
              <a:rPr lang="ru-RU" sz="2400" dirty="0" err="1"/>
              <a:t>охоплює</a:t>
            </a:r>
            <a:r>
              <a:rPr lang="ru-RU" sz="2400" dirty="0"/>
              <a:t> </a:t>
            </a:r>
            <a:r>
              <a:rPr lang="ru-RU" sz="2400" dirty="0" err="1"/>
              <a:t>майже</a:t>
            </a:r>
            <a:r>
              <a:rPr lang="ru-RU" sz="2400" dirty="0"/>
              <a:t> все, в той час як </a:t>
            </a:r>
            <a:r>
              <a:rPr lang="ru-RU" sz="2400" dirty="0" err="1"/>
              <a:t>товари</a:t>
            </a:r>
            <a:r>
              <a:rPr lang="ru-RU" sz="2400" dirty="0"/>
              <a:t> – </a:t>
            </a:r>
            <a:r>
              <a:rPr lang="ru-RU" sz="2400" dirty="0" err="1"/>
              <a:t>відчутні</a:t>
            </a:r>
            <a:r>
              <a:rPr lang="ru-RU" sz="2400" dirty="0"/>
              <a:t>, </a:t>
            </a:r>
            <a:r>
              <a:rPr lang="ru-RU" sz="2400" dirty="0" err="1"/>
              <a:t>видимі</a:t>
            </a:r>
            <a:r>
              <a:rPr lang="ru-RU" sz="2400" dirty="0"/>
              <a:t>, </a:t>
            </a:r>
            <a:r>
              <a:rPr lang="ru-RU" sz="2400" dirty="0" err="1"/>
              <a:t>постійні</a:t>
            </a:r>
            <a:r>
              <a:rPr lang="ru-RU" sz="2400" dirty="0"/>
              <a:t> і ними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торгувати</a:t>
            </a:r>
            <a:endParaRPr lang="ru-UA" sz="2400" dirty="0"/>
          </a:p>
        </p:txBody>
      </p:sp>
    </p:spTree>
    <p:extLst>
      <p:ext uri="{BB962C8B-B14F-4D97-AF65-F5344CB8AC3E}">
        <p14:creationId xmlns:p14="http://schemas.microsoft.com/office/powerpoint/2010/main" val="2439557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Якісні відмінності товарів і послуг">
            <a:extLst>
              <a:ext uri="{FF2B5EF4-FFF2-40B4-BE49-F238E27FC236}">
                <a16:creationId xmlns:a16="http://schemas.microsoft.com/office/drawing/2014/main" id="{19618656-7845-4C98-8FB2-8EFE2C15C98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652" y="327991"/>
            <a:ext cx="8269356" cy="620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9096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EE833F9-C6AB-46D2-B392-749AC40D2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496" y="298174"/>
            <a:ext cx="9314357" cy="5950225"/>
          </a:xfrm>
        </p:spPr>
        <p:txBody>
          <a:bodyPr>
            <a:normAutofit/>
          </a:bodyPr>
          <a:lstStyle/>
          <a:p>
            <a:r>
              <a:rPr lang="ru-RU" sz="2400" dirty="0"/>
              <a:t>Але за такого </a:t>
            </a:r>
            <a:r>
              <a:rPr lang="ru-RU" sz="2400" dirty="0" err="1"/>
              <a:t>визначення</a:t>
            </a:r>
            <a:r>
              <a:rPr lang="ru-RU" sz="2400" dirty="0"/>
              <a:t> </a:t>
            </a:r>
            <a:r>
              <a:rPr lang="ru-RU" sz="2400" dirty="0" err="1"/>
              <a:t>поняття</a:t>
            </a:r>
            <a:r>
              <a:rPr lang="ru-RU" sz="2400" dirty="0"/>
              <a:t> «</a:t>
            </a:r>
            <a:r>
              <a:rPr lang="ru-RU" sz="2400" dirty="0" err="1"/>
              <a:t>послуга</a:t>
            </a:r>
            <a:r>
              <a:rPr lang="ru-RU" sz="2400" dirty="0"/>
              <a:t>» </a:t>
            </a:r>
            <a:r>
              <a:rPr lang="ru-RU" sz="2400" dirty="0" err="1"/>
              <a:t>виникає</a:t>
            </a:r>
            <a:r>
              <a:rPr lang="ru-RU" sz="2400" dirty="0"/>
              <a:t> низка проблем: </a:t>
            </a:r>
            <a:r>
              <a:rPr lang="ru-RU" sz="2400" dirty="0" err="1"/>
              <a:t>поперше</a:t>
            </a:r>
            <a:r>
              <a:rPr lang="ru-RU" sz="2400" dirty="0"/>
              <a:t>, є </a:t>
            </a:r>
            <a:r>
              <a:rPr lang="ru-RU" sz="2400" dirty="0" err="1"/>
              <a:t>товари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невідчутні</a:t>
            </a:r>
            <a:r>
              <a:rPr lang="ru-RU" sz="2400" dirty="0"/>
              <a:t> й </a:t>
            </a:r>
            <a:r>
              <a:rPr lang="ru-RU" sz="2400" dirty="0" err="1"/>
              <a:t>невидимі</a:t>
            </a:r>
            <a:r>
              <a:rPr lang="ru-RU" sz="2400" dirty="0"/>
              <a:t> (</a:t>
            </a:r>
            <a:r>
              <a:rPr lang="ru-RU" sz="2400" dirty="0" err="1"/>
              <a:t>наприклад</a:t>
            </a:r>
            <a:r>
              <a:rPr lang="ru-RU" sz="2400" dirty="0"/>
              <a:t>, </a:t>
            </a:r>
            <a:r>
              <a:rPr lang="ru-RU" sz="2400" dirty="0" err="1"/>
              <a:t>електронні</a:t>
            </a:r>
            <a:r>
              <a:rPr lang="ru-RU" sz="2400" dirty="0"/>
              <a:t> </a:t>
            </a:r>
            <a:r>
              <a:rPr lang="ru-RU" sz="2400" dirty="0" err="1"/>
              <a:t>програми</a:t>
            </a:r>
            <a:r>
              <a:rPr lang="ru-RU" sz="2400" dirty="0"/>
              <a:t>); </a:t>
            </a:r>
            <a:r>
              <a:rPr lang="ru-RU" sz="2400" dirty="0" err="1"/>
              <a:t>по-друге</a:t>
            </a:r>
            <a:r>
              <a:rPr lang="ru-RU" sz="2400" dirty="0"/>
              <a:t>,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визначення</a:t>
            </a:r>
            <a:r>
              <a:rPr lang="ru-RU" sz="2400" dirty="0"/>
              <a:t> </a:t>
            </a:r>
            <a:r>
              <a:rPr lang="ru-RU" sz="2400" dirty="0" err="1"/>
              <a:t>наголошує</a:t>
            </a:r>
            <a:r>
              <a:rPr lang="ru-RU" sz="2400" dirty="0"/>
              <a:t> на </a:t>
            </a:r>
            <a:r>
              <a:rPr lang="ru-RU" sz="2400" dirty="0" err="1"/>
              <a:t>фізичних</a:t>
            </a:r>
            <a:r>
              <a:rPr lang="ru-RU" sz="2400" dirty="0"/>
              <a:t> </a:t>
            </a:r>
            <a:r>
              <a:rPr lang="ru-RU" sz="2400" dirty="0" err="1"/>
              <a:t>відмінностях</a:t>
            </a:r>
            <a:r>
              <a:rPr lang="ru-RU" sz="2400" dirty="0"/>
              <a:t>.</a:t>
            </a:r>
          </a:p>
          <a:p>
            <a:r>
              <a:rPr lang="ru-RU" sz="2400" dirty="0"/>
              <a:t> </a:t>
            </a:r>
            <a:r>
              <a:rPr lang="ru-RU" sz="2400" dirty="0" err="1"/>
              <a:t>Виходячи</a:t>
            </a:r>
            <a:r>
              <a:rPr lang="ru-RU" sz="2400" dirty="0"/>
              <a:t> з </a:t>
            </a:r>
            <a:r>
              <a:rPr lang="ru-RU" sz="2400" dirty="0" err="1"/>
              <a:t>цього</a:t>
            </a:r>
            <a:r>
              <a:rPr lang="ru-RU" sz="2400" dirty="0"/>
              <a:t> </a:t>
            </a:r>
            <a:r>
              <a:rPr lang="ru-RU" sz="2400" dirty="0" err="1"/>
              <a:t>економіст</a:t>
            </a:r>
            <a:r>
              <a:rPr lang="ru-RU" sz="2400" dirty="0"/>
              <a:t> </a:t>
            </a:r>
            <a:r>
              <a:rPr lang="ru-RU" sz="2400" dirty="0" err="1"/>
              <a:t>Гілл</a:t>
            </a:r>
            <a:r>
              <a:rPr lang="ru-RU" sz="2400" dirty="0"/>
              <a:t> (1977) </a:t>
            </a:r>
            <a:r>
              <a:rPr lang="ru-RU" sz="2400" dirty="0" err="1"/>
              <a:t>запропонував</a:t>
            </a:r>
            <a:r>
              <a:rPr lang="ru-RU" sz="2400" dirty="0"/>
              <a:t> </a:t>
            </a:r>
            <a:r>
              <a:rPr lang="ru-RU" sz="2400" dirty="0" err="1"/>
              <a:t>своє</a:t>
            </a:r>
            <a:r>
              <a:rPr lang="ru-RU" sz="2400" dirty="0"/>
              <a:t> </a:t>
            </a:r>
            <a:r>
              <a:rPr lang="ru-RU" sz="2400" dirty="0" err="1"/>
              <a:t>визначення</a:t>
            </a:r>
            <a:r>
              <a:rPr lang="ru-RU" sz="2400" dirty="0"/>
              <a:t> </a:t>
            </a:r>
            <a:r>
              <a:rPr lang="ru-RU" sz="2400" dirty="0" err="1"/>
              <a:t>послуги</a:t>
            </a:r>
            <a:r>
              <a:rPr lang="ru-RU" sz="2400" dirty="0"/>
              <a:t>: </a:t>
            </a:r>
            <a:r>
              <a:rPr lang="ru-RU" sz="2400" dirty="0" err="1"/>
              <a:t>послуга</a:t>
            </a:r>
            <a:r>
              <a:rPr lang="ru-RU" sz="2400" dirty="0"/>
              <a:t> –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зміна</a:t>
            </a:r>
            <a:r>
              <a:rPr lang="ru-RU" sz="2400" dirty="0"/>
              <a:t> умов </a:t>
            </a:r>
            <a:r>
              <a:rPr lang="ru-RU" sz="2400" dirty="0" err="1"/>
              <a:t>належності</a:t>
            </a:r>
            <a:r>
              <a:rPr lang="ru-RU" sz="2400" dirty="0"/>
              <a:t> особи </a:t>
            </a:r>
            <a:r>
              <a:rPr lang="ru-RU" sz="2400" dirty="0" err="1"/>
              <a:t>або</a:t>
            </a:r>
            <a:r>
              <a:rPr lang="ru-RU" sz="2400" dirty="0"/>
              <a:t> товару будь-</a:t>
            </a:r>
            <a:r>
              <a:rPr lang="ru-RU" sz="2400" dirty="0" err="1"/>
              <a:t>якому</a:t>
            </a:r>
            <a:r>
              <a:rPr lang="ru-RU" sz="2400" dirty="0"/>
              <a:t> </a:t>
            </a:r>
            <a:r>
              <a:rPr lang="ru-RU" sz="2400" dirty="0" err="1"/>
              <a:t>економічному</a:t>
            </a:r>
            <a:r>
              <a:rPr lang="ru-RU" sz="2400" dirty="0"/>
              <a:t> </a:t>
            </a:r>
            <a:r>
              <a:rPr lang="ru-RU" sz="2400" dirty="0" err="1"/>
              <a:t>суб'єктові</a:t>
            </a:r>
            <a:r>
              <a:rPr lang="ru-RU" sz="2400" dirty="0"/>
              <a:t>, яка </a:t>
            </a:r>
            <a:r>
              <a:rPr lang="ru-RU" sz="2400" dirty="0" err="1"/>
              <a:t>випливає</a:t>
            </a:r>
            <a:r>
              <a:rPr lang="ru-RU" sz="2400" dirty="0"/>
              <a:t> з </a:t>
            </a:r>
            <a:r>
              <a:rPr lang="ru-RU" sz="2400" dirty="0" err="1"/>
              <a:t>діяльності</a:t>
            </a:r>
            <a:r>
              <a:rPr lang="ru-RU" sz="2400" dirty="0"/>
              <a:t> </a:t>
            </a:r>
            <a:r>
              <a:rPr lang="ru-RU" sz="2400" dirty="0" err="1"/>
              <a:t>іншого</a:t>
            </a:r>
            <a:r>
              <a:rPr lang="ru-RU" sz="2400" dirty="0"/>
              <a:t> </a:t>
            </a:r>
            <a:r>
              <a:rPr lang="ru-RU" sz="2400" dirty="0" err="1"/>
              <a:t>економічного</a:t>
            </a:r>
            <a:r>
              <a:rPr lang="ru-RU" sz="2400" dirty="0"/>
              <a:t> </a:t>
            </a:r>
            <a:r>
              <a:rPr lang="ru-RU" sz="2400" dirty="0" err="1"/>
              <a:t>суб'єкта</a:t>
            </a:r>
            <a:r>
              <a:rPr lang="ru-RU" sz="2400" dirty="0"/>
              <a:t> </a:t>
            </a:r>
            <a:r>
              <a:rPr lang="ru-RU" sz="2400" dirty="0" err="1"/>
              <a:t>зі</a:t>
            </a:r>
            <a:r>
              <a:rPr lang="ru-RU" sz="2400" dirty="0"/>
              <a:t> </a:t>
            </a:r>
            <a:r>
              <a:rPr lang="ru-RU" sz="2400" dirty="0" err="1"/>
              <a:t>згоди</a:t>
            </a:r>
            <a:r>
              <a:rPr lang="ru-RU" sz="2400" dirty="0"/>
              <a:t> </a:t>
            </a:r>
            <a:r>
              <a:rPr lang="ru-RU" sz="2400" dirty="0" err="1"/>
              <a:t>першого</a:t>
            </a:r>
            <a:r>
              <a:rPr lang="ru-RU" sz="2400" dirty="0"/>
              <a:t>.</a:t>
            </a:r>
          </a:p>
          <a:p>
            <a:r>
              <a:rPr lang="ru-RU" sz="2400" dirty="0"/>
              <a:t> </a:t>
            </a:r>
            <a:r>
              <a:rPr lang="ru-RU" sz="2400" dirty="0" err="1"/>
              <a:t>Гілл</a:t>
            </a:r>
            <a:r>
              <a:rPr lang="ru-RU" sz="2400" dirty="0"/>
              <a:t> </a:t>
            </a:r>
            <a:r>
              <a:rPr lang="ru-RU" sz="2400" dirty="0" err="1"/>
              <a:t>вирізнив</a:t>
            </a:r>
            <a:r>
              <a:rPr lang="ru-RU" sz="2400" dirty="0"/>
              <a:t> два </a:t>
            </a:r>
            <a:r>
              <a:rPr lang="ru-RU" sz="2400" dirty="0" err="1"/>
              <a:t>важливі</a:t>
            </a:r>
            <a:r>
              <a:rPr lang="ru-RU" sz="2400" dirty="0"/>
              <a:t> </a:t>
            </a:r>
            <a:r>
              <a:rPr lang="ru-RU" sz="2400" dirty="0" err="1"/>
              <a:t>аспекти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: </a:t>
            </a:r>
          </a:p>
          <a:p>
            <a:r>
              <a:rPr lang="ru-RU" sz="2400" dirty="0"/>
              <a:t>– вони не </a:t>
            </a:r>
            <a:r>
              <a:rPr lang="ru-RU" sz="2400" dirty="0" err="1"/>
              <a:t>можуть</a:t>
            </a:r>
            <a:r>
              <a:rPr lang="ru-RU" sz="2400" dirty="0"/>
              <a:t> </a:t>
            </a:r>
            <a:r>
              <a:rPr lang="ru-RU" sz="2400" dirty="0" err="1"/>
              <a:t>передаватися</a:t>
            </a:r>
            <a:r>
              <a:rPr lang="ru-RU" sz="2400" dirty="0"/>
              <a:t> </a:t>
            </a:r>
            <a:r>
              <a:rPr lang="ru-RU" sz="2400" dirty="0" err="1"/>
              <a:t>далі</a:t>
            </a:r>
            <a:r>
              <a:rPr lang="ru-RU" sz="2400" dirty="0"/>
              <a:t>; </a:t>
            </a:r>
          </a:p>
          <a:p>
            <a:r>
              <a:rPr lang="ru-RU" sz="2400" dirty="0"/>
              <a:t>– </a:t>
            </a:r>
            <a:r>
              <a:rPr lang="ru-RU" sz="2400" dirty="0" err="1"/>
              <a:t>надання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r>
              <a:rPr lang="ru-RU" sz="2400" dirty="0" err="1"/>
              <a:t>потребує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</a:t>
            </a:r>
            <a:r>
              <a:rPr lang="ru-RU" sz="2400" dirty="0" err="1"/>
              <a:t>однієї</a:t>
            </a:r>
            <a:r>
              <a:rPr lang="ru-RU" sz="2400" dirty="0"/>
              <a:t> особи для </a:t>
            </a:r>
            <a:r>
              <a:rPr lang="ru-RU" sz="2400" dirty="0" err="1"/>
              <a:t>іншої</a:t>
            </a:r>
            <a:endParaRPr lang="ru-UA" sz="2400" dirty="0"/>
          </a:p>
        </p:txBody>
      </p:sp>
    </p:spTree>
    <p:extLst>
      <p:ext uri="{BB962C8B-B14F-4D97-AF65-F5344CB8AC3E}">
        <p14:creationId xmlns:p14="http://schemas.microsoft.com/office/powerpoint/2010/main" val="2965235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по запросу Відмінність між товаром та послугою">
            <a:extLst>
              <a:ext uri="{FF2B5EF4-FFF2-40B4-BE49-F238E27FC236}">
                <a16:creationId xmlns:a16="http://schemas.microsoft.com/office/drawing/2014/main" id="{EE9DBF82-415D-45A0-9271-68D76DFF185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478" y="221329"/>
            <a:ext cx="8875643" cy="6648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666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2C1859-B466-480F-8900-1598076D4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err="1"/>
              <a:t>Класифікація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становить </a:t>
            </a:r>
            <a:r>
              <a:rPr lang="ru-RU" sz="2400" dirty="0" err="1"/>
              <a:t>досить</a:t>
            </a:r>
            <a:r>
              <a:rPr lang="ru-RU" sz="2400" dirty="0"/>
              <a:t> </a:t>
            </a:r>
            <a:r>
              <a:rPr lang="ru-RU" sz="2400" dirty="0" err="1"/>
              <a:t>серйозну</a:t>
            </a:r>
            <a:r>
              <a:rPr lang="ru-RU" sz="2400" dirty="0"/>
              <a:t> проблему,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розв'язується</a:t>
            </a:r>
            <a:r>
              <a:rPr lang="ru-RU" sz="2400" dirty="0"/>
              <a:t> в </a:t>
            </a:r>
            <a:r>
              <a:rPr lang="ru-RU" sz="2400" dirty="0" err="1"/>
              <a:t>різний</a:t>
            </a:r>
            <a:r>
              <a:rPr lang="ru-RU" sz="2400" dirty="0"/>
              <a:t> </a:t>
            </a:r>
            <a:r>
              <a:rPr lang="ru-RU" sz="2400" dirty="0" err="1"/>
              <a:t>спосіб</a:t>
            </a:r>
            <a:r>
              <a:rPr lang="ru-RU" sz="2400" dirty="0"/>
              <a:t>. </a:t>
            </a:r>
            <a:r>
              <a:rPr lang="ru-RU" sz="2400" dirty="0" err="1"/>
              <a:t>Наприклад</a:t>
            </a:r>
            <a:r>
              <a:rPr lang="ru-RU" sz="2400" dirty="0"/>
              <a:t>, у </a:t>
            </a:r>
            <a:r>
              <a:rPr lang="ru-RU" sz="2400" dirty="0" err="1"/>
              <a:t>країнах</a:t>
            </a:r>
            <a:r>
              <a:rPr lang="ru-RU" sz="2400" dirty="0"/>
              <a:t> ОЕСР і </a:t>
            </a:r>
            <a:r>
              <a:rPr lang="ru-RU" sz="2400" dirty="0" err="1"/>
              <a:t>публікаціях</a:t>
            </a:r>
            <a:r>
              <a:rPr lang="ru-RU" sz="2400" dirty="0"/>
              <a:t> ЮНКТАД </a:t>
            </a:r>
            <a:r>
              <a:rPr lang="ru-RU" sz="2400" dirty="0" err="1"/>
              <a:t>послуги</a:t>
            </a:r>
            <a:r>
              <a:rPr lang="ru-RU" sz="2400" dirty="0"/>
              <a:t> </a:t>
            </a:r>
            <a:r>
              <a:rPr lang="ru-RU" sz="2400" dirty="0" err="1"/>
              <a:t>поділені</a:t>
            </a:r>
            <a:r>
              <a:rPr lang="ru-RU" sz="2400" dirty="0"/>
              <a:t> на </a:t>
            </a:r>
            <a:r>
              <a:rPr lang="ru-RU" sz="2400" dirty="0" err="1"/>
              <a:t>п'ять</a:t>
            </a:r>
            <a:r>
              <a:rPr lang="ru-RU" sz="2400" dirty="0"/>
              <a:t> </a:t>
            </a:r>
            <a:r>
              <a:rPr lang="ru-RU" sz="2400" dirty="0" err="1"/>
              <a:t>категорій</a:t>
            </a:r>
            <a:r>
              <a:rPr lang="ru-RU" sz="2400" dirty="0"/>
              <a:t>:</a:t>
            </a:r>
            <a:endParaRPr lang="ru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DE1F96-1AFD-4698-B821-48CA2E0DD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1) </a:t>
            </a:r>
            <a:r>
              <a:rPr lang="ru-RU" sz="2800" dirty="0" err="1"/>
              <a:t>фінансові</a:t>
            </a:r>
            <a:r>
              <a:rPr lang="ru-RU" sz="2800" dirty="0"/>
              <a:t>; </a:t>
            </a:r>
          </a:p>
          <a:p>
            <a:r>
              <a:rPr lang="ru-RU" sz="2800" dirty="0"/>
              <a:t>2) </a:t>
            </a:r>
            <a:r>
              <a:rPr lang="ru-RU" sz="2800" dirty="0" err="1"/>
              <a:t>інформаційні</a:t>
            </a:r>
            <a:r>
              <a:rPr lang="ru-RU" sz="2800" dirty="0"/>
              <a:t> (</a:t>
            </a:r>
            <a:r>
              <a:rPr lang="ru-RU" sz="2800" dirty="0" err="1"/>
              <a:t>комунікаційні</a:t>
            </a:r>
            <a:r>
              <a:rPr lang="ru-RU" sz="2800" dirty="0"/>
              <a:t>); </a:t>
            </a:r>
          </a:p>
          <a:p>
            <a:r>
              <a:rPr lang="ru-RU" sz="2800" dirty="0"/>
              <a:t>3) </a:t>
            </a:r>
            <a:r>
              <a:rPr lang="ru-RU" sz="2800" dirty="0" err="1"/>
              <a:t>професійні</a:t>
            </a:r>
            <a:r>
              <a:rPr lang="ru-RU" sz="2800" dirty="0"/>
              <a:t> (</a:t>
            </a:r>
            <a:r>
              <a:rPr lang="ru-RU" sz="2800" dirty="0" err="1"/>
              <a:t>виробничі</a:t>
            </a:r>
            <a:r>
              <a:rPr lang="ru-RU" sz="2800" dirty="0"/>
              <a:t>); </a:t>
            </a:r>
          </a:p>
          <a:p>
            <a:r>
              <a:rPr lang="ru-RU" sz="2800" dirty="0"/>
              <a:t>4) </a:t>
            </a:r>
            <a:r>
              <a:rPr lang="ru-RU" sz="2800" dirty="0" err="1"/>
              <a:t>туристичні</a:t>
            </a:r>
            <a:r>
              <a:rPr lang="ru-RU" sz="2800" dirty="0"/>
              <a:t>; </a:t>
            </a:r>
          </a:p>
          <a:p>
            <a:r>
              <a:rPr lang="ru-RU" sz="2800" dirty="0"/>
              <a:t>5) </a:t>
            </a:r>
            <a:r>
              <a:rPr lang="ru-RU" sz="2800" dirty="0" err="1"/>
              <a:t>соціальні</a:t>
            </a:r>
            <a:r>
              <a:rPr lang="ru-RU" sz="2800" dirty="0"/>
              <a:t>.</a:t>
            </a: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3169268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F43DCA-E57F-42F9-8665-0695917B6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сьогодні</a:t>
            </a:r>
            <a:r>
              <a:rPr lang="ru-RU" dirty="0"/>
              <a:t> широко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запропонована</a:t>
            </a:r>
            <a:r>
              <a:rPr lang="ru-RU" dirty="0"/>
              <a:t> МВФ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7BD5AB-B6F7-498B-9DCA-9E9D4967C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395330"/>
            <a:ext cx="9143931" cy="3853069"/>
          </a:xfrm>
        </p:spPr>
        <p:txBody>
          <a:bodyPr>
            <a:normAutofit/>
          </a:bodyPr>
          <a:lstStyle/>
          <a:p>
            <a:r>
              <a:rPr lang="ru-RU" sz="3200" dirty="0"/>
              <a:t>1) </a:t>
            </a:r>
            <a:r>
              <a:rPr lang="ru-RU" sz="3200" dirty="0" err="1"/>
              <a:t>морські</a:t>
            </a:r>
            <a:r>
              <a:rPr lang="ru-RU" sz="3200" dirty="0"/>
              <a:t> </a:t>
            </a:r>
            <a:r>
              <a:rPr lang="ru-RU" sz="3200" dirty="0" err="1"/>
              <a:t>перевезення</a:t>
            </a:r>
            <a:r>
              <a:rPr lang="ru-RU" sz="3200" dirty="0"/>
              <a:t>; </a:t>
            </a:r>
          </a:p>
          <a:p>
            <a:r>
              <a:rPr lang="ru-RU" sz="3200" dirty="0"/>
              <a:t>2) </a:t>
            </a:r>
            <a:r>
              <a:rPr lang="ru-RU" sz="3200" dirty="0" err="1"/>
              <a:t>інші</a:t>
            </a:r>
            <a:r>
              <a:rPr lang="ru-RU" sz="3200" dirty="0"/>
              <a:t> </a:t>
            </a:r>
            <a:r>
              <a:rPr lang="ru-RU" sz="3200" dirty="0" err="1"/>
              <a:t>види</a:t>
            </a:r>
            <a:r>
              <a:rPr lang="ru-RU" sz="3200" dirty="0"/>
              <a:t> транспорту; </a:t>
            </a:r>
          </a:p>
          <a:p>
            <a:r>
              <a:rPr lang="ru-RU" sz="3200" dirty="0"/>
              <a:t>3) </a:t>
            </a:r>
            <a:r>
              <a:rPr lang="ru-RU" sz="3200" dirty="0" err="1"/>
              <a:t>подорожі</a:t>
            </a:r>
            <a:r>
              <a:rPr lang="ru-RU" sz="3200" dirty="0"/>
              <a:t>; </a:t>
            </a:r>
          </a:p>
          <a:p>
            <a:r>
              <a:rPr lang="ru-RU" sz="3200" dirty="0"/>
              <a:t>4) </a:t>
            </a:r>
            <a:r>
              <a:rPr lang="ru-RU" sz="3200" dirty="0" err="1"/>
              <a:t>інші</a:t>
            </a:r>
            <a:r>
              <a:rPr lang="ru-RU" sz="3200" dirty="0"/>
              <a:t> </a:t>
            </a:r>
            <a:r>
              <a:rPr lang="ru-RU" sz="3200" dirty="0" err="1"/>
              <a:t>приватні</a:t>
            </a:r>
            <a:r>
              <a:rPr lang="ru-RU" sz="3200" dirty="0"/>
              <a:t> </a:t>
            </a:r>
            <a:r>
              <a:rPr lang="ru-RU" sz="3200" dirty="0" err="1"/>
              <a:t>послуги</a:t>
            </a:r>
            <a:r>
              <a:rPr lang="ru-RU" sz="3200" dirty="0"/>
              <a:t>; </a:t>
            </a:r>
          </a:p>
          <a:p>
            <a:r>
              <a:rPr lang="ru-RU" sz="3200" dirty="0"/>
              <a:t>5) </a:t>
            </a:r>
            <a:r>
              <a:rPr lang="ru-RU" sz="3200" dirty="0" err="1"/>
              <a:t>інші</a:t>
            </a:r>
            <a:r>
              <a:rPr lang="ru-RU" sz="3200" dirty="0"/>
              <a:t> </a:t>
            </a:r>
            <a:r>
              <a:rPr lang="ru-RU" sz="3200" dirty="0" err="1"/>
              <a:t>офіційні</a:t>
            </a:r>
            <a:r>
              <a:rPr lang="ru-RU" sz="3200" dirty="0"/>
              <a:t> </a:t>
            </a:r>
            <a:r>
              <a:rPr lang="ru-RU" sz="3200" dirty="0" err="1"/>
              <a:t>послуги</a:t>
            </a:r>
            <a:r>
              <a:rPr lang="ru-RU" sz="3200" dirty="0"/>
              <a:t>. 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976799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7E854A-6747-48DD-A858-1E0CE268E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C5A23E-AB30-4E9E-A12A-38F6ABA7F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err="1"/>
              <a:t>це</a:t>
            </a:r>
            <a:r>
              <a:rPr lang="ru-RU" sz="3600" dirty="0"/>
              <a:t> </a:t>
            </a:r>
            <a:r>
              <a:rPr lang="ru-RU" sz="3600" dirty="0" err="1"/>
              <a:t>розгалужена</a:t>
            </a:r>
            <a:r>
              <a:rPr lang="ru-RU" sz="3600" dirty="0"/>
              <a:t> система </a:t>
            </a:r>
            <a:r>
              <a:rPr lang="ru-RU" sz="3600" dirty="0" err="1"/>
              <a:t>вузькоспеціалізованих</a:t>
            </a:r>
            <a:r>
              <a:rPr lang="ru-RU" sz="3600" dirty="0"/>
              <a:t> </a:t>
            </a:r>
            <a:r>
              <a:rPr lang="ru-RU" sz="3600" dirty="0" err="1"/>
              <a:t>ринків</a:t>
            </a:r>
            <a:r>
              <a:rPr lang="ru-RU" sz="3600" dirty="0"/>
              <a:t>, </a:t>
            </a:r>
            <a:r>
              <a:rPr lang="ru-RU" sz="3600" dirty="0" err="1"/>
              <a:t>зокрема</a:t>
            </a:r>
            <a:r>
              <a:rPr lang="ru-RU" sz="3600" dirty="0"/>
              <a:t> ринку </a:t>
            </a:r>
            <a:r>
              <a:rPr lang="ru-RU" sz="3600" dirty="0" err="1"/>
              <a:t>транспортних</a:t>
            </a:r>
            <a:r>
              <a:rPr lang="ru-RU" sz="3600" dirty="0"/>
              <a:t> </a:t>
            </a:r>
            <a:r>
              <a:rPr lang="ru-RU" sz="3600" dirty="0" err="1"/>
              <a:t>послуг</a:t>
            </a:r>
            <a:r>
              <a:rPr lang="ru-RU" sz="3600" dirty="0"/>
              <a:t>, </a:t>
            </a:r>
            <a:r>
              <a:rPr lang="ru-RU" sz="3600" dirty="0" err="1"/>
              <a:t>комунікацій</a:t>
            </a:r>
            <a:r>
              <a:rPr lang="ru-RU" sz="3600" dirty="0"/>
              <a:t>, </a:t>
            </a:r>
            <a:r>
              <a:rPr lang="ru-RU" sz="3600" dirty="0" err="1"/>
              <a:t>комунального</a:t>
            </a:r>
            <a:r>
              <a:rPr lang="ru-RU" sz="3600" dirty="0"/>
              <a:t> </a:t>
            </a:r>
            <a:r>
              <a:rPr lang="ru-RU" sz="3600" dirty="0" err="1"/>
              <a:t>обслуговування</a:t>
            </a:r>
            <a:r>
              <a:rPr lang="ru-RU" sz="3600" dirty="0"/>
              <a:t>, </a:t>
            </a:r>
            <a:r>
              <a:rPr lang="ru-RU" sz="3600" dirty="0" err="1"/>
              <a:t>громадського</a:t>
            </a:r>
            <a:r>
              <a:rPr lang="ru-RU" sz="3600" dirty="0"/>
              <a:t> </a:t>
            </a:r>
            <a:r>
              <a:rPr lang="ru-RU" sz="3600" dirty="0" err="1"/>
              <a:t>харчування</a:t>
            </a:r>
            <a:r>
              <a:rPr lang="ru-RU" sz="3600" dirty="0"/>
              <a:t>, </a:t>
            </a:r>
            <a:r>
              <a:rPr lang="ru-RU" sz="3600" dirty="0" err="1"/>
              <a:t>туристично-рекреаційних</a:t>
            </a:r>
            <a:r>
              <a:rPr lang="ru-RU" sz="3600" dirty="0"/>
              <a:t> </a:t>
            </a:r>
            <a:r>
              <a:rPr lang="ru-RU" sz="3600" dirty="0" err="1"/>
              <a:t>послуг</a:t>
            </a:r>
            <a:r>
              <a:rPr lang="ru-RU" sz="3600" dirty="0"/>
              <a:t>.</a:t>
            </a:r>
            <a:endParaRPr lang="ru-UA" sz="3600" dirty="0"/>
          </a:p>
        </p:txBody>
      </p:sp>
    </p:spTree>
    <p:extLst>
      <p:ext uri="{BB962C8B-B14F-4D97-AF65-F5344CB8AC3E}">
        <p14:creationId xmlns:p14="http://schemas.microsoft.com/office/powerpoint/2010/main" val="8893567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66</TotalTime>
  <Words>1162</Words>
  <Application>Microsoft Office PowerPoint</Application>
  <PresentationFormat>Широкоэкранный</PresentationFormat>
  <Paragraphs>79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Century Gothic</vt:lpstr>
      <vt:lpstr>Wingdings 3</vt:lpstr>
      <vt:lpstr>Ион</vt:lpstr>
      <vt:lpstr>Сутність функціонування світового ринку готельних і ресторанних послуг.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Класифікація послуг становить досить серйозну проблему, що розв'язується в різний спосіб. Наприклад, у країнах ОЕСР і публікаціях ЮНКТАД послуги поділені на п'ять категорій:</vt:lpstr>
      <vt:lpstr>На практиці сьогодні широко використовується класифікація послуг, запропонована МВФ</vt:lpstr>
      <vt:lpstr>Ринок послуг</vt:lpstr>
      <vt:lpstr>Готельна послуга </vt:lpstr>
      <vt:lpstr>Презентация PowerPoint</vt:lpstr>
      <vt:lpstr>3.Фактори, що впливають на коливання економічних показників</vt:lpstr>
      <vt:lpstr>2. Суб'єктивні фактори:</vt:lpstr>
      <vt:lpstr>Система показників моніторингу світового ринку готельних послуг.</vt:lpstr>
      <vt:lpstr>Побудова системи моніторингу контрольованих показників охоплює наступні основні види робіт:</vt:lpstr>
      <vt:lpstr>Презентация PowerPoint</vt:lpstr>
      <vt:lpstr>Презентация PowerPoint</vt:lpstr>
      <vt:lpstr>Презентация PowerPoint</vt:lpstr>
      <vt:lpstr>У взаємозв'язку з системою контролінгу часто розглядаються засоби моніторингу. </vt:lpstr>
      <vt:lpstr>У визначенні структури якості обслуговування насамперед вирізняються японський і американський підходи.</vt:lpstr>
      <vt:lpstr>Американські фахівці якість обслуговування розглядають у складі трьох категорій:</vt:lpstr>
      <vt:lpstr>Завдання бажаючим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Сутність функціонування світового ринку готельних і ресторанних послуг. </dc:title>
  <dc:creator>Inna</dc:creator>
  <cp:lastModifiedBy>Inna</cp:lastModifiedBy>
  <cp:revision>6</cp:revision>
  <dcterms:created xsi:type="dcterms:W3CDTF">2020-01-27T20:51:12Z</dcterms:created>
  <dcterms:modified xsi:type="dcterms:W3CDTF">2020-01-27T21:57:16Z</dcterms:modified>
</cp:coreProperties>
</file>