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2" r:id="rId3"/>
    <p:sldId id="260" r:id="rId4"/>
    <p:sldId id="263" r:id="rId5"/>
    <p:sldId id="264" r:id="rId6"/>
  </p:sldIdLst>
  <p:sldSz cx="9144000" cy="6858000" type="screen4x3"/>
  <p:notesSz cx="6858000" cy="9144000"/>
  <p:custDataLst>
    <p:tags r:id="rId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74A"/>
    <a:srgbClr val="3399FF"/>
    <a:srgbClr val="666699"/>
    <a:srgbClr val="E5907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48" autoAdjust="0"/>
    <p:restoredTop sz="84583" autoAdjust="0"/>
  </p:normalViewPr>
  <p:slideViewPr>
    <p:cSldViewPr>
      <p:cViewPr varScale="1">
        <p:scale>
          <a:sx n="51" d="100"/>
          <a:sy n="51" d="100"/>
        </p:scale>
        <p:origin x="-88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492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663A1-BE93-4F19-BCAE-33E954C20B2B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DF26E-F902-4582-B614-0C9EE35F21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3283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2161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7704" y="2852936"/>
            <a:ext cx="7056784" cy="1412776"/>
          </a:xfrm>
        </p:spPr>
        <p:txBody>
          <a:bodyPr/>
          <a:lstStyle>
            <a:lvl1pPr>
              <a:defRPr b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</a:t>
            </a:r>
            <a:r>
              <a:rPr lang="en-US" dirty="0" smtClean="0"/>
              <a:t> </a:t>
            </a: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15642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8804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83695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омер слайда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rgbClr val="3399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" name="Текст 2"/>
          <p:cNvSpPr>
            <a:spLocks noGrp="1"/>
          </p:cNvSpPr>
          <p:nvPr>
            <p:ph idx="1"/>
          </p:nvPr>
        </p:nvSpPr>
        <p:spPr>
          <a:xfrm>
            <a:off x="251520" y="1556792"/>
            <a:ext cx="6408712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75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43014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99" y="4406900"/>
            <a:ext cx="5722913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1799" y="2906713"/>
            <a:ext cx="5722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6654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2060848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2071389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1339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417646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2556594"/>
            <a:ext cx="4176464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934294"/>
            <a:ext cx="4248472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2574056"/>
            <a:ext cx="4248472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375310" y="6410896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54184" y="6356350"/>
            <a:ext cx="1649592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471310" y="6356350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59933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72457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5951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8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4896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58605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556792"/>
            <a:ext cx="6408712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6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47864" y="3501008"/>
            <a:ext cx="5796136" cy="1412776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Тема 7. </a:t>
            </a:r>
            <a:r>
              <a:rPr lang="ru-RU" sz="3600" smtClean="0">
                <a:solidFill>
                  <a:schemeClr val="tx2">
                    <a:lumMod val="50000"/>
                  </a:schemeClr>
                </a:solidFill>
              </a:rPr>
              <a:t>Аудиторська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tx2">
                    <a:lumMod val="50000"/>
                  </a:schemeClr>
                </a:solidFill>
              </a:rPr>
              <a:t>перевірка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tx2">
                    <a:lumMod val="50000"/>
                  </a:schemeClr>
                </a:solidFill>
              </a:rPr>
              <a:t>руху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tx2">
                    <a:lumMod val="50000"/>
                  </a:schemeClr>
                </a:solidFill>
              </a:rPr>
              <a:t>бюджетних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tx2">
                    <a:lumMod val="50000"/>
                  </a:schemeClr>
                </a:solidFill>
              </a:rPr>
              <a:t>асигнувань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3600" dirty="0" err="1" smtClean="0">
                <a:solidFill>
                  <a:schemeClr val="tx2">
                    <a:lumMod val="50000"/>
                  </a:schemeClr>
                </a:solidFill>
              </a:rPr>
              <a:t>обліку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tx2">
                    <a:lumMod val="50000"/>
                  </a:schemeClr>
                </a:solidFill>
              </a:rPr>
              <a:t>грошових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 кошт</a:t>
            </a:r>
            <a:r>
              <a:rPr lang="uk-UA" sz="3600" dirty="0" err="1" smtClean="0">
                <a:solidFill>
                  <a:schemeClr val="tx2">
                    <a:lumMod val="50000"/>
                  </a:schemeClr>
                </a:solidFill>
              </a:rPr>
              <a:t>ів</a:t>
            </a:r>
            <a:r>
              <a:rPr lang="uk-UA" sz="36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br>
              <a:rPr lang="uk-UA" sz="3600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ru-RU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7870635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60648"/>
            <a:ext cx="6984776" cy="6597352"/>
          </a:xfrm>
        </p:spPr>
        <p:txBody>
          <a:bodyPr>
            <a:normAutofit/>
          </a:bodyPr>
          <a:lstStyle/>
          <a:p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Ревізія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відповідного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питання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проводиться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лише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у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разі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застосування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програмноцільового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методу у бюджетному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процесі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який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базується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на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плануванні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витрат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установ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згідно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з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кодами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програмної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класифікації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та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ґрунтується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на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концепції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програмноцільового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бюджетування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Програмно-цільове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бюджетування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передбачає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розробку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і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здійснення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бюджетних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програм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орієнтованих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на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кінцевий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результат,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із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використанням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критеріїв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результативності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та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ефективності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використання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коштів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7822378"/>
      </p:ext>
    </p:extLst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0" y="0"/>
            <a:ext cx="7740352" cy="6669360"/>
          </a:xfrm>
        </p:spPr>
        <p:txBody>
          <a:bodyPr>
            <a:normAutofit fontScale="92500" lnSpcReduction="20000"/>
          </a:bodyPr>
          <a:lstStyle/>
          <a:p>
            <a:pPr indent="342900" algn="just">
              <a:buNone/>
            </a:pP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</a:rPr>
              <a:t>Під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 час контролю за 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</a:rPr>
              <a:t>правильністю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</a:rPr>
              <a:t>складання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</a:rPr>
              <a:t>і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</a:rPr>
              <a:t>виконання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</a:rPr>
              <a:t>паспортів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</a:rPr>
              <a:t>бюджетних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</a:rPr>
              <a:t>програм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</a:rPr>
              <a:t>перевірці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</a:rPr>
              <a:t>підлягають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</a:rPr>
              <a:t>такі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</a:rPr>
              <a:t>основні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</a:rPr>
              <a:t>документи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: 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паспорт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бюджетної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програми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звіт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про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виконання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паспорту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бюджетної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програми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; 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бюджетний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запит,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лімітна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довідка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про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бюджетні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асигнування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бюджетний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розпис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; 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зведені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звіти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про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надходження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та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використання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коштів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загального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і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спеціального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фондів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бюджету,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що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формуються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на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основі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відповідних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звітів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головного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розпорядника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коштів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та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розпорядників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коштів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нижчого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рівня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; 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інші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документи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які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підтверджують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виконання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результативних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показників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паспорту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бюджетної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програми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Вказані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документи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перевіряються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на предмет: 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дотримання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законодавства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при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виконанні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установою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напрямів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(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видів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)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діяльності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відповідно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до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покладених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на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неї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функцій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та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завдань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щодо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задоволення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суспільних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потреб,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визначених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у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Положенні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(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Статуті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) про діяльність установи; 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дотримання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встановленого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порядку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затвердження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та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внесення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змін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до паспорту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бюджетної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програми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; 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обґрунтованості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результативних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показників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бюджетної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програми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0859123"/>
      </p:ext>
    </p:extLst>
  </p:cSld>
  <p:clrMapOvr>
    <a:masterClrMapping/>
  </p:clrMapOvr>
  <p:transition spd="med">
    <p:split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43408"/>
            <a:ext cx="8964488" cy="1224136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  <a:t>Методика </a:t>
            </a:r>
            <a:r>
              <a:rPr lang="ru-RU" sz="3200" dirty="0" err="1" smtClean="0">
                <a:solidFill>
                  <a:schemeClr val="tx2">
                    <a:lumMod val="50000"/>
                  </a:schemeClr>
                </a:solidFill>
              </a:rPr>
              <a:t>перевірки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tx2">
                    <a:lumMod val="50000"/>
                  </a:schemeClr>
                </a:solidFill>
              </a:rPr>
              <a:t>кошторисів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tx2">
                    <a:lumMod val="50000"/>
                  </a:schemeClr>
                </a:solidFill>
              </a:rPr>
              <a:t>доходів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tx2">
                    <a:lumMod val="50000"/>
                  </a:schemeClr>
                </a:solidFill>
              </a:rPr>
              <a:t>і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tx2">
                    <a:lumMod val="50000"/>
                  </a:schemeClr>
                </a:solidFill>
              </a:rPr>
              <a:t>видатків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ru-RU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7020272" cy="6021288"/>
          </a:xfrm>
        </p:spPr>
        <p:txBody>
          <a:bodyPr>
            <a:noAutofit/>
          </a:bodyPr>
          <a:lstStyle/>
          <a:p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Перевіряючи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фактичне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виконання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кошторису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потрібно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провести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аналіз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звітів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про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виконання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кошторису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за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загальним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та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спеціальним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фондами бюджету. </a:t>
            </a:r>
          </a:p>
          <a:p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При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цьому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необхідно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врахувати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що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усі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примірники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фінансової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та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бюджетної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звітності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розпорядників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та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одержувачів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бюджетних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коштів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, а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також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зведена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фінансова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та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бюджетна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звітність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головних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розпорядників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бюджетних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коштів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та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розпорядників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бюджетних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коштів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нижчого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рівня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, до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сфери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управління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яких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належать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розпорядники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бюджетних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коштів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повинні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бути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завізовані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відповідним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органом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Державної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казначейської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служби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засвідчені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підписом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, печаткою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або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штампом на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кожній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сторінці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всіх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форм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фінансової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та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бюджетної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звітності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і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форм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щодо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розкриття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елементів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фінансової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та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бюджетної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звітності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</a:p>
          <a:p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Насамперед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необхідно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впевнитись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що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звіти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про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виконання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кошторису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за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спеціальним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фондом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складені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відповідно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до Порядку та за формами,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встановленими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наказом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Міністерства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фінансів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України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№ 44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від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24.01.2012 р. </a:t>
            </a: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76672"/>
            <a:ext cx="7092280" cy="638132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Разом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тим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слід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перевірити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чи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обсяги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фактичних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надходжень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за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загальним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фондом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кошторису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та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проведені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бюджетною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установою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касові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видатки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не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перевищують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відповідні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обсяги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надходжень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та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асигнувань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що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затверджені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кошторисі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як за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загальною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сумою, так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за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кожним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КЕКВ, а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також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з’ясувати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чи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не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має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за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окремими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КЕКВ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перевитрат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коштів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за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рахунок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асигнувань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затверджених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кошторисі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за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іншими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КЕКВ, та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чи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не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призвело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це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до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нецільового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використання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коштів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</a:p>
          <a:p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За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умови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казначейського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обслуговування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виконання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бюджетів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наявність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такого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перевищення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за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загальною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сумою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є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малоймовірною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оскільки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відповідні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операції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контролюються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органами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Державної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казначейської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служби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на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етапі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фінансування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та оплати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рахунків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. Разом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тим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більш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поширеними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можуть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бути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випадки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перевищення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касових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видатків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одних КЕКВ за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рахунок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інших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strips dir="ru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b515825b7a4b7ff8e1a522c8545534f45c197b"/>
</p:tagLst>
</file>

<file path=ppt/theme/theme1.xml><?xml version="1.0" encoding="utf-8"?>
<a:theme xmlns:a="http://schemas.openxmlformats.org/drawingml/2006/main" name="Тема Office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2327</TotalTime>
  <Words>470</Words>
  <Application>Microsoft Office PowerPoint</Application>
  <PresentationFormat>Экран (4:3)</PresentationFormat>
  <Paragraphs>18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Тема 7. Аудиторська перевірка руху бюджетних асигнувань, обліку грошових коштів. </vt:lpstr>
      <vt:lpstr>Слайд 2</vt:lpstr>
      <vt:lpstr>Слайд 3</vt:lpstr>
      <vt:lpstr>Методика перевірки кошторисів доходів і видатків </vt:lpstr>
      <vt:lpstr>Слайд 5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стиле Мемфис</dc:title>
  <dc:creator>obstinate</dc:creator>
  <dc:description>Шаблон презентации с сайта https://presentation-creation.ru/</dc:description>
  <cp:lastModifiedBy>putnik</cp:lastModifiedBy>
  <cp:revision>1112</cp:revision>
  <dcterms:created xsi:type="dcterms:W3CDTF">2018-02-25T09:09:03Z</dcterms:created>
  <dcterms:modified xsi:type="dcterms:W3CDTF">2021-04-27T15:58:19Z</dcterms:modified>
</cp:coreProperties>
</file>