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7" r:id="rId1"/>
  </p:sldMasterIdLst>
  <p:sldIdLst>
    <p:sldId id="256" r:id="rId2"/>
    <p:sldId id="265" r:id="rId3"/>
    <p:sldId id="262" r:id="rId4"/>
    <p:sldId id="257" r:id="rId5"/>
    <p:sldId id="263" r:id="rId6"/>
    <p:sldId id="264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-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115265"/>
      </p:ext>
    </p:extLst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11/2/2025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589108"/>
      </p:ext>
    </p:extLst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42109"/>
      </p:ext>
    </p:extLst>
  </p:cSld>
  <p:clrMapOvr>
    <a:masterClrMapping/>
  </p:clrMapOvr>
  <p:transition spd="slow"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353024"/>
      </p:ext>
    </p:extLst>
  </p:cSld>
  <p:clrMapOvr>
    <a:masterClrMapping/>
  </p:clrMapOvr>
  <p:transition spd="slow">
    <p:randomBar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844353"/>
      </p:ext>
    </p:extLst>
  </p:cSld>
  <p:clrMapOvr>
    <a:masterClrMapping/>
  </p:clrMapOvr>
  <p:transition spd="slow">
    <p:randomBar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11/2/2025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746214"/>
      </p:ext>
    </p:extLst>
  </p:cSld>
  <p:clrMapOvr>
    <a:masterClrMapping/>
  </p:clrMapOvr>
  <p:transition spd="slow">
    <p:randomBar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11/2/2025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04681"/>
      </p:ext>
    </p:extLst>
  </p:cSld>
  <p:clrMapOvr>
    <a:masterClrMapping/>
  </p:clrMapOvr>
  <p:transition spd="slow">
    <p:randomBar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701043"/>
      </p:ext>
    </p:extLst>
  </p:cSld>
  <p:clrMapOvr>
    <a:masterClrMapping/>
  </p:clrMapOvr>
  <p:transition spd="slow">
    <p:randomBar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39791"/>
      </p:ext>
    </p:extLst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3835"/>
      </p:ext>
    </p:extLst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707200"/>
      </p:ext>
    </p:extLst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915553"/>
      </p:ext>
    </p:extLst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021780"/>
      </p:ext>
    </p:extLst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818856"/>
      </p:ext>
    </p:extLst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11/2/2025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474089"/>
      </p:ext>
    </p:extLst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11/2/2025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379122"/>
      </p:ext>
    </p:extLst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11/2/2025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510000"/>
      </p:ext>
    </p:extLst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28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transition spd="slow">
    <p:randomBar dir="vert"/>
  </p:transition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utt.ly/KejOkOLb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3739" y="1699846"/>
            <a:ext cx="10984523" cy="3130062"/>
          </a:xfrm>
        </p:spPr>
        <p:txBody>
          <a:bodyPr/>
          <a:lstStyle/>
          <a:p>
            <a:pPr algn="ctr"/>
            <a:r>
              <a:rPr lang="ru-RU" sz="6600" b="1" dirty="0" smtClean="0"/>
              <a:t>Система </a:t>
            </a:r>
            <a:r>
              <a:rPr lang="ru-RU" sz="6600" b="1" dirty="0" err="1" smtClean="0"/>
              <a:t>забезпечення</a:t>
            </a:r>
            <a:r>
              <a:rPr lang="ru-RU" sz="6600" b="1" dirty="0" smtClean="0"/>
              <a:t> </a:t>
            </a:r>
            <a:r>
              <a:rPr lang="ru-RU" sz="6600" b="1" dirty="0" err="1" smtClean="0"/>
              <a:t>якості</a:t>
            </a:r>
            <a:r>
              <a:rPr lang="ru-RU" sz="6600" b="1" dirty="0" smtClean="0"/>
              <a:t> </a:t>
            </a:r>
            <a:r>
              <a:rPr lang="ru-RU" sz="6600" b="1" dirty="0" err="1" smtClean="0"/>
              <a:t>освіти</a:t>
            </a:r>
            <a:r>
              <a:rPr lang="ru-RU" sz="6600" b="1" dirty="0"/>
              <a:t/>
            </a:r>
            <a:br>
              <a:rPr lang="ru-RU" sz="6600" b="1" dirty="0"/>
            </a:b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val="23239605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262" y="644769"/>
            <a:ext cx="10984523" cy="5650523"/>
          </a:xfrm>
        </p:spPr>
        <p:txBody>
          <a:bodyPr/>
          <a:lstStyle/>
          <a:p>
            <a:pPr algn="ctr"/>
            <a:r>
              <a:rPr lang="ru-RU" sz="6600" b="1" dirty="0" err="1" smtClean="0"/>
              <a:t>Викладач</a:t>
            </a:r>
            <a:r>
              <a:rPr lang="ru-RU" sz="6600" b="1" dirty="0" smtClean="0"/>
              <a:t>:</a:t>
            </a:r>
            <a:br>
              <a:rPr lang="ru-RU" sz="6600" b="1" dirty="0" smtClean="0"/>
            </a:br>
            <a:r>
              <a:rPr lang="ru-RU" sz="6600" b="1" dirty="0" err="1" smtClean="0"/>
              <a:t>Іваницький</a:t>
            </a:r>
            <a:r>
              <a:rPr lang="ru-RU" sz="6600" b="1" dirty="0" smtClean="0"/>
              <a:t> </a:t>
            </a:r>
            <a:r>
              <a:rPr lang="ru-RU" sz="6600" b="1" dirty="0" err="1" smtClean="0"/>
              <a:t>Олександр</a:t>
            </a:r>
            <a:r>
              <a:rPr lang="ru-RU" sz="6600" b="1" dirty="0" smtClean="0"/>
              <a:t> </a:t>
            </a:r>
            <a:r>
              <a:rPr lang="ru-RU" sz="6600" b="1" dirty="0" err="1" smtClean="0"/>
              <a:t>Іванович</a:t>
            </a:r>
            <a:r>
              <a:rPr lang="ru-RU" sz="6600" b="1" dirty="0" smtClean="0"/>
              <a:t/>
            </a:r>
            <a:br>
              <a:rPr lang="ru-RU" sz="6600" b="1" dirty="0" smtClean="0"/>
            </a:br>
            <a:r>
              <a:rPr lang="ru-RU" sz="4000" b="1" dirty="0" smtClean="0"/>
              <a:t>доктор </a:t>
            </a:r>
            <a:r>
              <a:rPr lang="ru-RU" sz="4000" b="1" dirty="0" err="1" smtClean="0"/>
              <a:t>педагогічних</a:t>
            </a:r>
            <a:r>
              <a:rPr lang="ru-RU" sz="4000" b="1" dirty="0" smtClean="0"/>
              <a:t> наук, </a:t>
            </a:r>
            <a:r>
              <a:rPr lang="ru-RU" sz="4000" b="1" dirty="0" err="1" smtClean="0"/>
              <a:t>професор</a:t>
            </a:r>
            <a:r>
              <a:rPr lang="ru-RU" sz="4000" b="1" dirty="0" smtClean="0"/>
              <a:t>, </a:t>
            </a:r>
            <a:r>
              <a:rPr lang="ru-RU" sz="4000" b="1" dirty="0" err="1" smtClean="0"/>
              <a:t>завідувач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кафедри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педагогіки</a:t>
            </a:r>
            <a:r>
              <a:rPr lang="ru-RU" sz="4000" b="1" dirty="0" smtClean="0"/>
              <a:t> та </a:t>
            </a:r>
            <a:r>
              <a:rPr lang="ru-RU" sz="4000" b="1" dirty="0" err="1" smtClean="0"/>
              <a:t>психології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освітньої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діяльності</a:t>
            </a:r>
            <a:r>
              <a:rPr lang="ru-RU" sz="6600" b="1" dirty="0"/>
              <a:t/>
            </a:r>
            <a:br>
              <a:rPr lang="ru-RU" sz="6600" b="1" dirty="0"/>
            </a:b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val="90860046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Опис навчальної дисципліни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8703094"/>
              </p:ext>
            </p:extLst>
          </p:nvPr>
        </p:nvGraphicFramePr>
        <p:xfrm>
          <a:off x="1805353" y="2560788"/>
          <a:ext cx="9577754" cy="3940314"/>
        </p:xfrm>
        <a:graphic>
          <a:graphicData uri="http://schemas.openxmlformats.org/drawingml/2006/table">
            <a:tbl>
              <a:tblPr firstRow="1" firstCol="1" bandRow="1"/>
              <a:tblGrid>
                <a:gridCol w="3006009"/>
                <a:gridCol w="3280839"/>
                <a:gridCol w="3290906"/>
              </a:tblGrid>
              <a:tr h="311366">
                <a:tc>
                  <a:txBody>
                    <a:bodyPr/>
                    <a:lstStyle/>
                    <a:p>
                      <a:pPr algn="ctr">
                        <a:lnSpc>
                          <a:spcPts val="9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600" b="1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Нормативні показники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600" b="1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денна форма здобуття освіти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600" b="1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заочна форма здобуття освіти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5796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600" i="1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600" i="1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uk-U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600" i="1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uk-U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0031">
                <a:tc>
                  <a:txBody>
                    <a:bodyPr/>
                    <a:lstStyle/>
                    <a:p>
                      <a:pPr marL="76200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600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Статус дисципліни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3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600" b="1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Вибіркова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00031">
                <a:tc>
                  <a:txBody>
                    <a:bodyPr/>
                    <a:lstStyle/>
                    <a:p>
                      <a:pPr marL="76200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600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Семестр</a:t>
                      </a:r>
                      <a:endParaRPr lang="uk-U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600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3-й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600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3-й</a:t>
                      </a:r>
                      <a:endParaRPr lang="uk-U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1830"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600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Кількість кредитів </a:t>
                      </a:r>
                      <a:r>
                        <a:rPr lang="en-US" sz="1600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ECTS</a:t>
                      </a:r>
                      <a:endParaRPr lang="uk-U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600" b="1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00031">
                <a:tc>
                  <a:txBody>
                    <a:bodyPr/>
                    <a:lstStyle/>
                    <a:p>
                      <a:pPr marL="76200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600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Кількість годин</a:t>
                      </a:r>
                      <a:endParaRPr lang="uk-U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600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90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19305">
                <a:tc>
                  <a:txBody>
                    <a:bodyPr/>
                    <a:lstStyle/>
                    <a:p>
                      <a:pPr marL="76200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600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Лекційні заняття</a:t>
                      </a:r>
                      <a:endParaRPr lang="uk-U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600" spc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 </a:t>
                      </a:r>
                      <a:r>
                        <a:rPr lang="ru-RU" sz="1600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год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600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 </a:t>
                      </a:r>
                      <a:r>
                        <a:rPr lang="ru-RU" sz="1600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год</a:t>
                      </a:r>
                      <a:endParaRPr lang="uk-U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3395">
                <a:tc>
                  <a:txBody>
                    <a:bodyPr/>
                    <a:lstStyle/>
                    <a:p>
                      <a:pPr marL="76200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600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Практичні заняття</a:t>
                      </a:r>
                      <a:endParaRPr lang="uk-U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600" spc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 </a:t>
                      </a:r>
                      <a:r>
                        <a:rPr lang="ru-RU" sz="1600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год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600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 </a:t>
                      </a:r>
                      <a:r>
                        <a:rPr lang="ru-RU" sz="1600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год</a:t>
                      </a:r>
                      <a:endParaRPr lang="uk-U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9305">
                <a:tc>
                  <a:txBody>
                    <a:bodyPr/>
                    <a:lstStyle/>
                    <a:p>
                      <a:pPr marL="76200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600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Самостійна робота</a:t>
                      </a:r>
                      <a:endParaRPr lang="uk-U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600" spc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66 </a:t>
                      </a:r>
                      <a:r>
                        <a:rPr lang="ru-RU" sz="1600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год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600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82 </a:t>
                      </a:r>
                      <a:r>
                        <a:rPr lang="ru-RU" sz="1600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год</a:t>
                      </a:r>
                      <a:endParaRPr lang="uk-U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7249">
                <a:tc>
                  <a:txBody>
                    <a:bodyPr/>
                    <a:lstStyle/>
                    <a:p>
                      <a:pPr marL="76200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600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Консультації</a:t>
                      </a:r>
                      <a:endParaRPr lang="uk-U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600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Відповідно до графіка: </a:t>
                      </a:r>
                      <a:r>
                        <a:rPr lang="en-US" sz="1600" u="sng" dirty="0">
                          <a:solidFill>
                            <a:srgbClr val="0066CC"/>
                          </a:solidFill>
                          <a:effectLst/>
                          <a:latin typeface="Times New Roman"/>
                          <a:ea typeface="Times New Roman"/>
                          <a:hlinkClick r:id="rId2"/>
                        </a:rPr>
                        <a:t>https://cutt.ly/KejOkOLb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68790">
                <a:tc>
                  <a:txBody>
                    <a:bodyPr/>
                    <a:lstStyle/>
                    <a:p>
                      <a:pPr marL="76200">
                        <a:lnSpc>
                          <a:spcPts val="161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600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 підсумкового семестрового контролю:</a:t>
                      </a:r>
                      <a:endParaRPr lang="uk-U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3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600" b="1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Залік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703185">
                <a:tc>
                  <a:txBody>
                    <a:bodyPr/>
                    <a:lstStyle/>
                    <a:p>
                      <a:pPr marL="76200">
                        <a:lnSpc>
                          <a:spcPts val="1585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uk-UA" sz="1600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Посилання на електронний курс у СЕЗН ЗНУ (платформа </a:t>
                      </a:r>
                      <a:r>
                        <a:rPr lang="en-US" sz="1600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Moodle)</a:t>
                      </a:r>
                      <a:endParaRPr lang="uk-U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150"/>
                        </a:lnSpc>
                        <a:spcBef>
                          <a:spcPts val="51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Times New Roman"/>
                          <a:ea typeface="Times New Roman"/>
                        </a:rPr>
                        <a:t>https://moodle.znu.edu.ua/mod/page/view.php?id=316799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32" marR="5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639149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3844" y="1165194"/>
            <a:ext cx="9601200" cy="761260"/>
          </a:xfrm>
        </p:spPr>
        <p:txBody>
          <a:bodyPr>
            <a:noAutofit/>
          </a:bodyPr>
          <a:lstStyle/>
          <a:p>
            <a:pPr algn="ctr"/>
            <a:r>
              <a:rPr lang="uk-UA" sz="4800" b="1" dirty="0" smtClean="0"/>
              <a:t>МЕТА КУРСУ 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3078" y="2535315"/>
            <a:ext cx="11547230" cy="4322685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 у систематизації магістрантами, які навчаються за освітньо-професійною програмою "Організація освітнього середовища" спеціальності А1 Освітні науки  знань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 внутрішню і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зовнішню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 забезпечення якості освіти, нормативні засади та особливості функціонування внутрішньої системи забезпечення якості освіти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закладах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дошкільної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академічну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доброчесність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межах дисципліни здобувач освіти має опанувати системою теоретико- методологічних знань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щодо забезпечення якості освіти;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особливостей сучасного освітнього простору в аспекті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 освіти,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засвоїти різні аспекти нормативно-правового регулювання системи вищої освіти в Україні; специфіки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 забезпечення  якості освіти у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закладах дошкільної; середньої і вищої освіти сутності професійної компетентності педагога в аспекті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 якості  освіти.</a:t>
            </a:r>
          </a:p>
          <a:p>
            <a:pPr algn="just"/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21705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3844" y="1165194"/>
            <a:ext cx="9601200" cy="761260"/>
          </a:xfrm>
        </p:spPr>
        <p:txBody>
          <a:bodyPr>
            <a:noAutofit/>
          </a:bodyPr>
          <a:lstStyle/>
          <a:p>
            <a:pPr algn="ctr"/>
            <a:r>
              <a:rPr lang="ru-RU" sz="4800" dirty="0" err="1" smtClean="0"/>
              <a:t>Компетентності</a:t>
            </a:r>
            <a:r>
              <a:rPr lang="ru-RU" sz="4800" dirty="0" smtClean="0"/>
              <a:t> і </a:t>
            </a:r>
            <a:r>
              <a:rPr lang="ru-RU" sz="4800" dirty="0" err="1" smtClean="0"/>
              <a:t>результати</a:t>
            </a:r>
            <a:r>
              <a:rPr lang="ru-RU" sz="4800" dirty="0" smtClean="0"/>
              <a:t> </a:t>
            </a:r>
            <a:r>
              <a:rPr lang="ru-RU" sz="4800" dirty="0" err="1" smtClean="0"/>
              <a:t>навчання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6290" y="2535315"/>
            <a:ext cx="10429555" cy="432268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8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Times New Roman"/>
              </a:rPr>
              <a:t>Загальні компетентності:</a:t>
            </a:r>
          </a:p>
          <a:p>
            <a:pPr algn="just"/>
            <a:r>
              <a:rPr lang="uk-UA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ЗК2.Здатність </a:t>
            </a:r>
            <a:r>
              <a:rPr lang="uk-UA" sz="2800" dirty="0">
                <a:solidFill>
                  <a:srgbClr val="000000"/>
                </a:solidFill>
                <a:latin typeface="Times New Roman"/>
                <a:ea typeface="Times New Roman"/>
              </a:rPr>
              <a:t>до пошуку, оброблення та аналізу інформації з різних джерел.</a:t>
            </a:r>
            <a:endParaRPr lang="uk-UA" sz="2800" dirty="0">
              <a:solidFill>
                <a:srgbClr val="000000"/>
              </a:solidFill>
              <a:latin typeface="Courier New"/>
              <a:ea typeface="Courier New"/>
            </a:endParaRPr>
          </a:p>
          <a:p>
            <a:pPr algn="just"/>
            <a:r>
              <a:rPr lang="uk-UA" sz="2800" dirty="0">
                <a:solidFill>
                  <a:srgbClr val="000000"/>
                </a:solidFill>
                <a:latin typeface="Times New Roman"/>
                <a:ea typeface="Times New Roman"/>
              </a:rPr>
              <a:t>ЗК3.Здатність застосовувати знання у практичних ситуаціях</a:t>
            </a:r>
            <a:r>
              <a:rPr lang="uk-UA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indent="0" algn="just">
              <a:buNone/>
            </a:pPr>
            <a:r>
              <a:rPr lang="uk-UA" sz="28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Courier New"/>
              </a:rPr>
              <a:t>Фахові компетентності:</a:t>
            </a:r>
            <a:endParaRPr lang="uk-UA" sz="2800" b="1" dirty="0">
              <a:solidFill>
                <a:schemeClr val="accent3">
                  <a:lumMod val="50000"/>
                </a:schemeClr>
              </a:solidFill>
              <a:latin typeface="Courier New"/>
              <a:ea typeface="Courier New"/>
            </a:endParaRPr>
          </a:p>
          <a:p>
            <a:pPr algn="just"/>
            <a:r>
              <a:rPr lang="uk-UA" sz="2800" dirty="0">
                <a:solidFill>
                  <a:srgbClr val="000000"/>
                </a:solidFill>
                <a:latin typeface="Times New Roman"/>
                <a:ea typeface="Times New Roman"/>
              </a:rPr>
              <a:t>СК9.Здатність до використання сучасних інформаційно-комунікаційних та цифрових технологій у освітній та дослідницькій діяльності. </a:t>
            </a:r>
            <a:endParaRPr lang="uk-UA" sz="2800" dirty="0">
              <a:solidFill>
                <a:srgbClr val="000000"/>
              </a:solidFill>
              <a:effectLst/>
              <a:latin typeface="Courier New"/>
              <a:ea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95198410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3844" y="1165194"/>
            <a:ext cx="9601200" cy="761260"/>
          </a:xfrm>
        </p:spPr>
        <p:txBody>
          <a:bodyPr>
            <a:noAutofit/>
          </a:bodyPr>
          <a:lstStyle/>
          <a:p>
            <a:pPr algn="ctr"/>
            <a:r>
              <a:rPr lang="ru-RU" sz="4800" dirty="0" err="1" smtClean="0"/>
              <a:t>Компетентності</a:t>
            </a:r>
            <a:r>
              <a:rPr lang="ru-RU" sz="4800" dirty="0" smtClean="0"/>
              <a:t> і </a:t>
            </a:r>
            <a:r>
              <a:rPr lang="ru-RU" sz="4800" dirty="0" err="1" smtClean="0"/>
              <a:t>результати</a:t>
            </a:r>
            <a:r>
              <a:rPr lang="ru-RU" sz="4800" dirty="0" smtClean="0"/>
              <a:t> </a:t>
            </a:r>
            <a:r>
              <a:rPr lang="ru-RU" sz="4800" dirty="0" err="1" smtClean="0"/>
              <a:t>навчання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4124" y="2535315"/>
            <a:ext cx="12027876" cy="432268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800" b="1" dirty="0" smtClean="0">
                <a:solidFill>
                  <a:schemeClr val="accent3">
                    <a:lumMod val="50000"/>
                  </a:schemeClr>
                </a:solidFill>
                <a:latin typeface="Times New Roman"/>
                <a:ea typeface="Times New Roman"/>
              </a:rPr>
              <a:t>Програмні результати навчання:</a:t>
            </a:r>
          </a:p>
          <a:p>
            <a:pPr algn="just"/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РН 2. Використовувати сучасні цифрові технології і ресурси у професійній, інноваційній та дослідницькій діяльності. </a:t>
            </a:r>
          </a:p>
          <a:p>
            <a:pPr algn="just"/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РН 8. Розробляти і викладати освітні курси в закладах вищої освіти, використовуючи методики, інструменти і технології, необхідні для досягнення поставлених цілей, використовуючи змістовно-функціональні особливості електронного освітнього контенту для змішаної та дистанційної (електронної) форм навчання.</a:t>
            </a:r>
          </a:p>
          <a:p>
            <a:pPr algn="just"/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РН 9. Здійснювати пошук необхідної інформації з освітніх/педагогічних наук у друкованих, електронних та інших джерелах, аналізувати, систематизувати її, оцінюючи достовірність та </a:t>
            </a:r>
            <a:r>
              <a:rPr lang="uk-UA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релевантність</a:t>
            </a:r>
            <a:r>
              <a:rPr lang="uk-UA" sz="28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algn="just"/>
            <a:r>
              <a:rPr lang="uk-UA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uk-UA" sz="2800" dirty="0" smtClean="0">
              <a:solidFill>
                <a:srgbClr val="000000"/>
              </a:solidFill>
              <a:latin typeface="Courier New"/>
              <a:ea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09123689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618561"/>
            <a:ext cx="8761413" cy="1307893"/>
          </a:xfrm>
        </p:spPr>
        <p:txBody>
          <a:bodyPr/>
          <a:lstStyle/>
          <a:p>
            <a:pPr algn="ctr"/>
            <a:r>
              <a:rPr lang="uk-UA" b="1" dirty="0"/>
              <a:t>Відвідування занять. 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Регуляція пропусків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5257" y="2452579"/>
            <a:ext cx="10279485" cy="4081385"/>
          </a:xfrm>
        </p:spPr>
        <p:txBody>
          <a:bodyPr>
            <a:normAutofit/>
          </a:bodyPr>
          <a:lstStyle/>
          <a:p>
            <a:pPr marL="0" indent="355600" algn="just">
              <a:buNone/>
            </a:pPr>
            <a:r>
              <a:rPr lang="uk-UA" sz="2400" i="1" dirty="0"/>
              <a:t>Відвідування усіх занять є </a:t>
            </a:r>
            <a:r>
              <a:rPr lang="uk-UA" sz="2400" b="1" i="1" dirty="0" smtClean="0"/>
              <a:t>обов’язковим</a:t>
            </a:r>
            <a:r>
              <a:rPr lang="uk-UA" sz="2400" i="1" dirty="0" smtClean="0"/>
              <a:t>. Магістранти, </a:t>
            </a:r>
            <a:r>
              <a:rPr lang="uk-UA" sz="2400" i="1" dirty="0"/>
              <a:t>які за певних обставин не можуть відвідувати практичні заняття регулярно, мусять впродовж тижня узгодити із викладачем графік індивідуального відпрацювання пропущених занять. </a:t>
            </a:r>
            <a:endParaRPr lang="uk-UA" sz="2400" i="1" dirty="0" smtClean="0"/>
          </a:p>
          <a:p>
            <a:pPr marL="0" indent="355600" algn="just">
              <a:buNone/>
            </a:pPr>
            <a:r>
              <a:rPr lang="uk-UA" sz="2400" i="1" dirty="0" smtClean="0"/>
              <a:t>Окремі пропущені </a:t>
            </a:r>
            <a:r>
              <a:rPr lang="uk-UA" sz="2400" i="1" dirty="0"/>
              <a:t>завдання мають бути відпрацьовані на найближчій консультації впродовж тижня після пропуску. </a:t>
            </a:r>
            <a:endParaRPr lang="uk-UA" sz="2400" i="1" dirty="0" smtClean="0"/>
          </a:p>
          <a:p>
            <a:pPr marL="0" indent="355600" algn="just">
              <a:buNone/>
            </a:pPr>
            <a:r>
              <a:rPr lang="uk-UA" sz="2400" i="1" dirty="0" smtClean="0"/>
              <a:t>Відпрацювання </a:t>
            </a:r>
            <a:r>
              <a:rPr lang="uk-UA" sz="2400" i="1" dirty="0"/>
              <a:t>практичних занять здійснюється шляхом виконання студентом усіх завдань відповідно до плану заняття та їх презентація на співбесіді.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468645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Політика академічної </a:t>
            </a:r>
            <a:r>
              <a:rPr lang="uk-UA" b="1" dirty="0" smtClean="0"/>
              <a:t>доброчесності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4954" y="2603500"/>
            <a:ext cx="9835601" cy="3416300"/>
          </a:xfrm>
        </p:spPr>
        <p:txBody>
          <a:bodyPr>
            <a:noAutofit/>
          </a:bodyPr>
          <a:lstStyle/>
          <a:p>
            <a:pPr marL="0" indent="355600" algn="just">
              <a:buNone/>
            </a:pPr>
            <a:r>
              <a:rPr lang="uk-UA" sz="2000" i="1" dirty="0"/>
              <a:t>Кожний студент </a:t>
            </a:r>
            <a:r>
              <a:rPr lang="uk-UA" sz="2000" b="1" i="1" dirty="0"/>
              <a:t>зобов’язаний</a:t>
            </a:r>
            <a:r>
              <a:rPr lang="uk-UA" sz="2000" i="1" dirty="0"/>
              <a:t> дотримуватися принципів академічної доброчесності. </a:t>
            </a:r>
            <a:endParaRPr lang="uk-UA" sz="2000" i="1" dirty="0" smtClean="0"/>
          </a:p>
          <a:p>
            <a:pPr marL="0" indent="355600" algn="just">
              <a:buNone/>
            </a:pPr>
            <a:r>
              <a:rPr lang="uk-UA" sz="2000" i="1" dirty="0" smtClean="0"/>
              <a:t>Письмові </a:t>
            </a:r>
            <a:r>
              <a:rPr lang="uk-UA" sz="2000" i="1" dirty="0"/>
              <a:t>завдання з використанням часткових або повнотекстових запозичень з інших робіт без зазначення авторства – це плагіат. Використання будь-якої інформації (текст, фото, ілюстрації тощо) мають бути правильно процитовані з посиланням на першоджерела. </a:t>
            </a:r>
            <a:endParaRPr lang="uk-UA" sz="2000" i="1" dirty="0" smtClean="0"/>
          </a:p>
          <a:p>
            <a:pPr marL="0" indent="355600" algn="just">
              <a:buNone/>
            </a:pPr>
            <a:r>
              <a:rPr lang="uk-UA" sz="2000" i="1" dirty="0" smtClean="0"/>
              <a:t>До </a:t>
            </a:r>
            <a:r>
              <a:rPr lang="uk-UA" sz="2000" i="1" dirty="0"/>
              <a:t>студентів, у роботах яких буде виявлено списування, плагіат чи інші прояви недоброчесної поведінки можуть бути застосовані різні дисциплінарні </a:t>
            </a:r>
            <a:r>
              <a:rPr lang="uk-UA" sz="2000" i="1" dirty="0" smtClean="0"/>
              <a:t>заходи. </a:t>
            </a:r>
          </a:p>
          <a:p>
            <a:pPr marL="0" indent="355600" algn="just">
              <a:buNone/>
            </a:pPr>
            <a:r>
              <a:rPr lang="uk-UA" sz="2000" i="1" dirty="0" smtClean="0"/>
              <a:t>Роботи</a:t>
            </a:r>
            <a:r>
              <a:rPr lang="uk-UA" sz="2000" i="1" dirty="0"/>
              <a:t>, у яких виявлено ознаки плагіату, до розгляду не приймаються і відхиляються без права перескладання.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63050838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Ион (конференц-зал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Ион (конференц-зал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 (конференц-зал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76</TotalTime>
  <Words>398</Words>
  <Application>Microsoft Office PowerPoint</Application>
  <PresentationFormat>Произвольный</PresentationFormat>
  <Paragraphs>57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Ион (конференц-зал)</vt:lpstr>
      <vt:lpstr>Система забезпечення якості освіти </vt:lpstr>
      <vt:lpstr>Викладач: Іваницький Олександр Іванович доктор педагогічних наук, професор, завідувач кафедри педагогіки та психології освітньої діяльності </vt:lpstr>
      <vt:lpstr>Опис навчальної дисципліни</vt:lpstr>
      <vt:lpstr>МЕТА КУРСУ </vt:lpstr>
      <vt:lpstr>Компетентності і результати навчання</vt:lpstr>
      <vt:lpstr>Компетентності і результати навчання</vt:lpstr>
      <vt:lpstr>Відвідування занять.  Регуляція пропусків</vt:lpstr>
      <vt:lpstr>Політика академічної доброчесності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Педагогіка та психологія вищої школи</dc:title>
  <dc:creator>Home-PC</dc:creator>
  <cp:lastModifiedBy>User</cp:lastModifiedBy>
  <cp:revision>22</cp:revision>
  <dcterms:created xsi:type="dcterms:W3CDTF">2020-08-26T11:19:41Z</dcterms:created>
  <dcterms:modified xsi:type="dcterms:W3CDTF">2025-11-02T11:06:42Z</dcterms:modified>
</cp:coreProperties>
</file>