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2"/>
  </p:notesMasterIdLst>
  <p:sldIdLst>
    <p:sldId id="257" r:id="rId2"/>
    <p:sldId id="321" r:id="rId3"/>
    <p:sldId id="316" r:id="rId4"/>
    <p:sldId id="259" r:id="rId5"/>
    <p:sldId id="320" r:id="rId6"/>
    <p:sldId id="318" r:id="rId7"/>
    <p:sldId id="264" r:id="rId8"/>
    <p:sldId id="317" r:id="rId9"/>
    <p:sldId id="305" r:id="rId10"/>
    <p:sldId id="30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641"/>
    <a:srgbClr val="FFFFFF"/>
    <a:srgbClr val="FCFDFE"/>
    <a:srgbClr val="6585CF"/>
    <a:srgbClr val="375BB0"/>
    <a:srgbClr val="3CC8F8"/>
    <a:srgbClr val="295F71"/>
    <a:srgbClr val="A6D0DF"/>
    <a:srgbClr val="FF66FF"/>
    <a:srgbClr val="FB5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1826" autoAdjust="0"/>
  </p:normalViewPr>
  <p:slideViewPr>
    <p:cSldViewPr>
      <p:cViewPr>
        <p:scale>
          <a:sx n="80" d="100"/>
          <a:sy n="80" d="100"/>
        </p:scale>
        <p:origin x="-108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6AF158-BBB7-41B0-B71E-8F00D6748A8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CAF99C-2482-470F-9D1F-09B6419E3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3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54CE228-3212-4A80-8583-3C9233B4EB0C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4B141-C597-4EA0-B1D9-351C18F997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D3E1B-1F34-4495-9E98-27047A6902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82F22-78D9-4019-AF0E-72BE28797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F6950-CF5D-461E-89BD-CA2F30561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0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58EA7-5842-4C0E-A3A3-C98D72A59C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33EB4DE7-F2EE-421B-BD4E-4E63CC2801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9C007-079A-4F78-AC3D-18805EFAA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28E56-FD2D-4383-ABFC-A08757FEF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C1DD2-6B2D-4C8F-BAED-F726D407FD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2FF-F1FC-4D6C-96FF-5D46B83503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0E7DC-E480-4D70-A085-1BCD966210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284E6-924B-43CD-A410-2247DD9F95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362F619-83E9-46A1-8D94-4BEC192701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ics.lj.ivanovo.ru/uploads8/REgm2PawrdO0E1dP69Dh/800px-edinburghprotests5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alik.org.ua/uploads/posts/2009-01/1232201776__45349378_cannon_ap226x260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332656"/>
            <a:ext cx="790575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FF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FF00FF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FF00FF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FF00FF"/>
                </a:solidFill>
                <a:latin typeface="Comic Sans MS" pitchFamily="66" charset="0"/>
              </a:rPr>
            </a:br>
            <a:r>
              <a:rPr lang="ru-RU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ПОЛІТИЧНА ГЛОБАЛІСТИКА</a:t>
            </a:r>
            <a:r>
              <a:rPr lang="ru-RU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/>
            </a:r>
            <a:br>
              <a:rPr lang="ru-RU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</a:br>
            <a:r>
              <a:rPr lang="ru-RU" sz="4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Презентація</a:t>
            </a:r>
            <a:r>
              <a:rPr lang="ru-RU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 </a:t>
            </a:r>
            <a:r>
              <a:rPr lang="ru-RU" sz="4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навчального</a:t>
            </a:r>
            <a:r>
              <a:rPr lang="ru-RU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 курсу</a:t>
            </a:r>
            <a:r>
              <a:rPr lang="ru-RU" sz="3600" b="1" dirty="0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endParaRPr lang="ru-RU" sz="49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03171" y="1651448"/>
            <a:ext cx="8517301" cy="4149752"/>
          </a:xfrm>
          <a:solidFill>
            <a:srgbClr val="375BB0">
              <a:alpha val="58824"/>
            </a:srgbClr>
          </a:solidFill>
          <a:effectLst>
            <a:softEdge rad="63500"/>
          </a:effectLst>
        </p:spPr>
        <p:txBody>
          <a:bodyPr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37160" indent="0" algn="ctr">
              <a:buNone/>
              <a:defRPr/>
            </a:pPr>
            <a:r>
              <a:rPr lang="uk-UA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ГЛОБАЛІСТИКА — міждисциплінарна галузь наукових досліджень, спрямованих на виявлення сутності, тенденцій і причин процесів глобалізації, пошук шляхів утвердження позитивних та подолання негативних для людини і біосфери наслідків цих процесів</a:t>
            </a:r>
            <a:r>
              <a:rPr lang="ru-RU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20472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43738" y="1196752"/>
            <a:ext cx="8640959" cy="4968552"/>
          </a:xfrm>
          <a:prstGeom prst="ribbon">
            <a:avLst>
              <a:gd name="adj1" fmla="val 16481"/>
              <a:gd name="adj2" fmla="val 68519"/>
            </a:avLst>
          </a:prstGeom>
          <a:solidFill>
            <a:srgbClr val="FFFFFF">
              <a:alpha val="72157"/>
            </a:srgb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1700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1)підтримка міжнародного миру та безпеки шляхом прийняття колективних заходів і мирного врегулювання спорів</a:t>
            </a:r>
            <a:r>
              <a:rPr lang="ru-RU" sz="1700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</a:t>
            </a:r>
            <a:r>
              <a:rPr lang="ru-RU" sz="1700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1700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uk-UA" sz="1700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2)розвиток дружніх відносин між країнами на основі поваги, принципу рівноправ’я, самовизначення народів</a:t>
            </a:r>
            <a:r>
              <a:rPr lang="ru-RU" sz="1700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</a:t>
            </a:r>
            <a:r>
              <a:rPr lang="ru-RU" sz="1700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1700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uk-UA" sz="1700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3)здійснення міжнародного співробітництва у вирішенні міжнародних проблем економічного, соціального, культурного і гуманітарного характеру та розвиток поваги до прав людини і основних свобод для всіх людей без будь-яких відмінностей</a:t>
            </a:r>
            <a:r>
              <a:rPr lang="ru-RU" sz="1700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</a:t>
            </a:r>
            <a:r>
              <a:rPr lang="ru-RU" sz="1700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1700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uk-UA" sz="1700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4)виконання функції центрального органу з узгодження зусиль різних країн</a:t>
            </a:r>
            <a:r>
              <a:rPr lang="ru-RU" sz="1700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uk-UA" sz="1700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що направлені на досягнення цієї мети</a:t>
            </a:r>
            <a:r>
              <a:rPr lang="ru-RU" sz="1700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1700" dirty="0">
              <a:solidFill>
                <a:srgbClr val="1736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1400" b="1" dirty="0">
              <a:latin typeface="Arial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483768" y="332656"/>
            <a:ext cx="3887787" cy="986408"/>
          </a:xfrm>
          <a:prstGeom prst="wedgeEllipseCallout">
            <a:avLst>
              <a:gd name="adj1" fmla="val 617"/>
              <a:gd name="adj2" fmla="val 104527"/>
            </a:avLst>
          </a:prstGeom>
          <a:solidFill>
            <a:srgbClr val="173641">
              <a:alpha val="61961"/>
            </a:srgb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3600" b="1" spc="150" dirty="0" err="1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Цілі</a:t>
            </a: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 ООН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: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655372" y="764704"/>
            <a:ext cx="7920879" cy="5262979"/>
          </a:xfrm>
          <a:prstGeom prst="rect">
            <a:avLst/>
          </a:prstGeom>
          <a:solidFill>
            <a:srgbClr val="375BB0">
              <a:alpha val="52941"/>
            </a:srgbClr>
          </a:solidFill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Курс </a:t>
            </a:r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«</a:t>
            </a:r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Політична </a:t>
            </a:r>
            <a:r>
              <a:rPr lang="uk-UA" sz="2800" b="1" i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г</a:t>
            </a:r>
            <a:r>
              <a:rPr lang="uk-UA" sz="2800" b="1" i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лобалістика</a:t>
            </a:r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»    розрахований на студентів, які цікавляться глобалізацією, особливостями сучасної </a:t>
            </a:r>
            <a:r>
              <a:rPr lang="uk-UA" sz="2800" b="1" i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світосистеми</a:t>
            </a:r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, динамікою розвитку людства, природою і специфікою глобальних проблем сучасності та шляхами їх вирішення, глобальним управлінням, збереженням державного суверенітету і сталим розвитком суспільства в умовах глобалізації.</a:t>
            </a:r>
            <a:endParaRPr lang="uk-UA" sz="28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39825"/>
          </a:xfrm>
          <a:solidFill>
            <a:srgbClr val="173641">
              <a:alpha val="50196"/>
            </a:srgb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4400" spc="30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</a:t>
            </a:r>
            <a:r>
              <a:rPr lang="uk-UA" sz="4400" spc="30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ІДРУЧНИКИ</a:t>
            </a:r>
            <a:endParaRPr lang="ru-RU" sz="4400" spc="30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123" name="Picture 2" descr="C:\Users\user\Desktop\i.jpe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2966" y="1503275"/>
            <a:ext cx="1990725" cy="2753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user\Desktop\104332657_large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3375025"/>
            <a:ext cx="16827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C:\Users\user\Desktop\104332657_large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3375025"/>
            <a:ext cx="16827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602">
            <a:off x="403650" y="1264011"/>
            <a:ext cx="2029102" cy="303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290">
            <a:off x="1441208" y="2786086"/>
            <a:ext cx="2192858" cy="33566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158">
            <a:off x="6123212" y="1321248"/>
            <a:ext cx="2147900" cy="3177102"/>
          </a:xfrm>
          <a:prstGeom prst="rect">
            <a:avLst/>
          </a:prstGeom>
        </p:spPr>
      </p:pic>
      <p:pic>
        <p:nvPicPr>
          <p:cNvPr id="5128" name="Picture 12" descr="C:\Users\user\Desktop\nULqrBSgIP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77" y="1494281"/>
            <a:ext cx="1960336" cy="249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128">
            <a:off x="5135364" y="2823487"/>
            <a:ext cx="2284091" cy="314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6" descr="C:\Users\user\Desktop\19390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36" y="3047648"/>
            <a:ext cx="2360792" cy="328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6493" y="200943"/>
            <a:ext cx="8229600" cy="995809"/>
          </a:xfrm>
          <a:solidFill>
            <a:srgbClr val="173641">
              <a:alpha val="54118"/>
            </a:srgbClr>
          </a:solidFill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Глобалізація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– </a:t>
            </a:r>
            <a:r>
              <a:rPr lang="ru-RU" sz="28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це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8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процес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8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всесвітньої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8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економічної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, </a:t>
            </a:r>
            <a:r>
              <a:rPr lang="ru-RU" sz="28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політичної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8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і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8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культурної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8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інтеграції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та </a:t>
            </a:r>
            <a:r>
              <a:rPr lang="ru-RU" sz="28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уніфікації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. </a:t>
            </a:r>
            <a:r>
              <a:rPr lang="uk-UA" sz="4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4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4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endParaRPr lang="ru-RU" sz="4000" i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600292" y="1988840"/>
            <a:ext cx="2222434" cy="1528676"/>
          </a:xfrm>
          <a:prstGeom prst="wedgeEllipseCallout">
            <a:avLst>
              <a:gd name="adj1" fmla="val -67122"/>
              <a:gd name="adj2" fmla="val 86839"/>
            </a:avLst>
          </a:prstGeom>
          <a:solidFill>
            <a:srgbClr val="FCFDFE">
              <a:alpha val="56863"/>
            </a:srgbClr>
          </a:solidFill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uk-UA" sz="1400" b="1" dirty="0">
              <a:solidFill>
                <a:srgbClr val="173641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2000" b="1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ІІ ПІДХІД</a:t>
            </a:r>
            <a:endParaRPr lang="ru-RU" sz="2000" b="1" dirty="0">
              <a:solidFill>
                <a:srgbClr val="1736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947" y="1340768"/>
            <a:ext cx="5437754" cy="2520280"/>
          </a:xfrm>
          <a:prstGeom prst="rect">
            <a:avLst/>
          </a:prstGeom>
          <a:solidFill>
            <a:srgbClr val="173641">
              <a:alpha val="63137"/>
            </a:srgbClr>
          </a:solidFill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Глобалізація розпочалася ще до періоду великих географічних відкриттів у формі мляво плинної глобалізації. До середини ХІХ ст. глобалізація переходить у стадію повільного прогресування, коли формується світовий ринок, розвивається МПП, вимальовується профіль спеціалізації окремих країн. Наступний етап (середина ХІХ ст. – 80-ті роки ХХ ст.) дістав назву структурної глобалізації, що пов’язано з економічним переділом світу, розпадом світового господарства. Нарешті, послідовна форма глобалізації розвивається в умовах єдиного ринкового світового господарства.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21111068">
            <a:off x="287220" y="4538453"/>
            <a:ext cx="2575820" cy="1823686"/>
          </a:xfrm>
          <a:prstGeom prst="wedgeEllipseCallout">
            <a:avLst>
              <a:gd name="adj1" fmla="val 65101"/>
              <a:gd name="adj2" fmla="val -74184"/>
            </a:avLst>
          </a:prstGeom>
          <a:solidFill>
            <a:srgbClr val="FFFFFF">
              <a:alpha val="61176"/>
            </a:srgbClr>
          </a:solidFill>
          <a:ln w="38100"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2000" b="1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І ПІДХІД</a:t>
            </a:r>
            <a:endParaRPr lang="ru-RU" sz="2000" b="1" dirty="0">
              <a:solidFill>
                <a:srgbClr val="1736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7134" y="4083730"/>
            <a:ext cx="5255592" cy="2553840"/>
          </a:xfrm>
          <a:prstGeom prst="rect">
            <a:avLst/>
          </a:prstGeom>
          <a:solidFill>
            <a:srgbClr val="173641">
              <a:alpha val="54902"/>
            </a:srgbClr>
          </a:solidFill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Глобалізація розпочалася ще до періоду великих географічних відкриттів у формі мляво плинної глобалізації. До середини ХІХ ст. глобалізація переходить у стадію повільного прогресування, коли формується світовий ринок, розвивається МПП, вимальовується профіль спеціалізації окремих країн. Наступний етап (середина ХІХ ст. – 80-ті роки ХХ ст.) дістав назву структурної глобалізації, що пов’язано з економічним переділом світу, розпадом світового господарства. Нарешті, послідовна форма глобалізації розвивається в умовах єдиного ринкового світового господарства</a:t>
            </a:r>
            <a:r>
              <a:rPr lang="uk-UA" sz="1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640960" cy="1066130"/>
          </a:xfrm>
          <a:solidFill>
            <a:srgbClr val="173641">
              <a:alpha val="58039"/>
            </a:srgbClr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Глобалізація – “+” чи “-” ?</a:t>
            </a:r>
            <a:endParaRPr lang="ru-RU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1520" y="1412776"/>
            <a:ext cx="4038600" cy="4602162"/>
          </a:xfrm>
          <a:solidFill>
            <a:srgbClr val="173641">
              <a:alpha val="78039"/>
            </a:srgbClr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uk-UA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Негативні сторони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глобалізації: </a:t>
            </a:r>
          </a:p>
          <a:p>
            <a:pPr eaLnBrk="1" hangingPunct="1">
              <a:buFontTx/>
              <a:buChar char="-"/>
              <a:defRPr/>
            </a:pPr>
            <a:r>
              <a:rPr lang="uk-UA" sz="1600" dirty="0" smtClean="0"/>
              <a:t>нерівномірний розподіл зростання світового доходу між різними країнами; </a:t>
            </a:r>
          </a:p>
          <a:p>
            <a:pPr eaLnBrk="1" hangingPunct="1">
              <a:buFontTx/>
              <a:buChar char="-"/>
              <a:defRPr/>
            </a:pPr>
            <a:r>
              <a:rPr lang="uk-UA" sz="1600" dirty="0" smtClean="0"/>
              <a:t>економічна, фінансова та політична експансія розвинених країн;</a:t>
            </a:r>
          </a:p>
          <a:p>
            <a:pPr eaLnBrk="1" hangingPunct="1">
              <a:buFontTx/>
              <a:buChar char="-"/>
              <a:defRPr/>
            </a:pPr>
            <a:r>
              <a:rPr lang="uk-UA" sz="1600" dirty="0" smtClean="0"/>
              <a:t> поглиблення диференціації між країнами за економічним розвитком;</a:t>
            </a:r>
          </a:p>
          <a:p>
            <a:pPr eaLnBrk="1" hangingPunct="1">
              <a:buFontTx/>
              <a:buChar char="-"/>
              <a:defRPr/>
            </a:pPr>
            <a:r>
              <a:rPr lang="uk-UA" sz="1600" dirty="0" smtClean="0"/>
              <a:t> тенденції до зникнення національних особливостей</a:t>
            </a:r>
            <a:r>
              <a:rPr lang="en-US" sz="1600" dirty="0" smtClean="0"/>
              <a:t> </a:t>
            </a:r>
            <a:r>
              <a:rPr lang="uk-UA" sz="1600" dirty="0" smtClean="0"/>
              <a:t>народів та етносів</a:t>
            </a:r>
            <a:endParaRPr lang="ru-RU" sz="2800" dirty="0" smtClean="0"/>
          </a:p>
        </p:txBody>
      </p:sp>
      <p:sp>
        <p:nvSpPr>
          <p:cNvPr id="7578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27984" y="1412776"/>
            <a:ext cx="4464496" cy="4614863"/>
          </a:xfrm>
          <a:solidFill>
            <a:srgbClr val="173641">
              <a:alpha val="61176"/>
            </a:srgb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Позитивні сторони глобалізації: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 -   нові можливості більш ефективного розміщення та вільного доступу до світових мобільних ресурсів;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 -  загальне зростання світового виробництва та доходу;</a:t>
            </a:r>
          </a:p>
          <a:p>
            <a:pPr eaLnBrk="1" hangingPunct="1">
              <a:buFontTx/>
              <a:buChar char="-"/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підвищення ефективності виробництва завдяки поглибленню поділу праці;</a:t>
            </a:r>
          </a:p>
          <a:p>
            <a:pPr eaLnBrk="1" hangingPunct="1">
              <a:buFontTx/>
              <a:buChar char="-"/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 збільшенню економіки за рахунок масштабу і зниження витрат;</a:t>
            </a:r>
          </a:p>
          <a:p>
            <a:pPr eaLnBrk="1" hangingPunct="1">
              <a:buFontTx/>
              <a:buChar char="-"/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оптимізації розміщення ресурсів у світовому масштабі і передачі технологій;</a:t>
            </a:r>
          </a:p>
          <a:p>
            <a:pPr eaLnBrk="1" hangingPunct="1">
              <a:buFontTx/>
              <a:buChar char="-"/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 економія на масштабах виробництва, що потенційно може привести до скорочення витрат і зниження цін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-main-pic" descr="Картинка 111 из 1205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38" y="2420888"/>
            <a:ext cx="576103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467543" y="320422"/>
            <a:ext cx="7992888" cy="1938992"/>
          </a:xfrm>
          <a:prstGeom prst="rect">
            <a:avLst/>
          </a:prstGeom>
          <a:solidFill>
            <a:srgbClr val="173641">
              <a:alpha val="54902"/>
            </a:srgbClr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Антиглобал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істський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ух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нині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являється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самим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масовим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соціальним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рухом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сучасності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Розвиток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глобальної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мережі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зробило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можливою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координацію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та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проведення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широкомасштабних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акцій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кампаній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антиглобалістами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по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всьому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світу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62"/>
          </a:xfrm>
          <a:solidFill>
            <a:srgbClr val="173641">
              <a:alpha val="65098"/>
            </a:srgb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838200" indent="-838200" eaLnBrk="1" hangingPunct="1">
              <a:defRPr/>
            </a:pPr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Глобальні проблеми  та їх аналіз</a:t>
            </a:r>
            <a:endParaRPr lang="ru-RU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022040" y="1716832"/>
            <a:ext cx="7416800" cy="107156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Глобальні проблеми – це складний комплекс проблем, які виникли в різних сферах життєдіяльності людей.</a:t>
            </a:r>
            <a:endParaRPr lang="ru-RU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042988" y="2924175"/>
            <a:ext cx="7273925" cy="790575"/>
          </a:xfrm>
          <a:prstGeom prst="wedgeEllipseCallout">
            <a:avLst>
              <a:gd name="adj1" fmla="val -48255"/>
              <a:gd name="adj2" fmla="val 6225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dirty="0">
                <a:solidFill>
                  <a:srgbClr val="000066"/>
                </a:solidFill>
                <a:latin typeface="Times New Roman" pitchFamily="18" charset="0"/>
              </a:rPr>
              <a:t>Проблеми класифікуються як глобальні за умов, що вони</a:t>
            </a:r>
            <a:r>
              <a:rPr lang="uk-UA" sz="1400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  <a:endParaRPr lang="ru-RU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1692275" y="3933825"/>
            <a:ext cx="6480175" cy="431800"/>
          </a:xfrm>
          <a:prstGeom prst="borderCallout1">
            <a:avLst>
              <a:gd name="adj1" fmla="val 73528"/>
              <a:gd name="adj2" fmla="val -1176"/>
              <a:gd name="adj3" fmla="val 37866"/>
              <a:gd name="adj4" fmla="val -117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1">
              <a:spcAft>
                <a:spcPts val="1000"/>
              </a:spcAft>
              <a:buFont typeface="Times New Roman" pitchFamily="18" charset="0"/>
              <a:buChar char="-"/>
              <a:defRPr/>
            </a:pPr>
            <a:r>
              <a:rPr lang="uk-UA" sz="1600" dirty="0">
                <a:solidFill>
                  <a:srgbClr val="000066"/>
                </a:solidFill>
                <a:latin typeface="Times New Roman" pitchFamily="18" charset="0"/>
              </a:rPr>
              <a:t>Мають загальносвітовий або міжрегіональний характер;</a:t>
            </a:r>
          </a:p>
          <a:p>
            <a:pPr>
              <a:defRPr/>
            </a:pPr>
            <a:endParaRPr lang="ru-RU" sz="14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1692275" y="4581525"/>
            <a:ext cx="6408738" cy="638175"/>
          </a:xfrm>
          <a:prstGeom prst="borderCallout1">
            <a:avLst>
              <a:gd name="adj1" fmla="val 17912"/>
              <a:gd name="adj2" fmla="val -1190"/>
              <a:gd name="adj3" fmla="val 91046"/>
              <a:gd name="adj4" fmla="val -119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1">
              <a:spcAft>
                <a:spcPts val="1000"/>
              </a:spcAft>
              <a:buFont typeface="Calibri" pitchFamily="34" charset="0"/>
              <a:buChar char="-"/>
              <a:defRPr/>
            </a:pPr>
            <a:r>
              <a:rPr lang="uk-UA" sz="1600" dirty="0">
                <a:solidFill>
                  <a:srgbClr val="000066"/>
                </a:solidFill>
                <a:latin typeface="Times New Roman" pitchFamily="18" charset="0"/>
              </a:rPr>
              <a:t>Загрожують життю усього людства або викликають регрес в умовах життя всього людства;</a:t>
            </a:r>
            <a:endParaRPr lang="ru-RU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1667669" y="5516563"/>
            <a:ext cx="6457950" cy="649287"/>
          </a:xfrm>
          <a:prstGeom prst="borderCallout1">
            <a:avLst>
              <a:gd name="adj1" fmla="val 17602"/>
              <a:gd name="adj2" fmla="val -1375"/>
              <a:gd name="adj3" fmla="val 48898"/>
              <a:gd name="adj4" fmla="val -119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143000" lvl="2" indent="-228600">
              <a:spcAft>
                <a:spcPts val="1000"/>
              </a:spcAft>
              <a:defRPr/>
            </a:pPr>
            <a:r>
              <a:rPr lang="uk-UA" sz="1600" dirty="0">
                <a:solidFill>
                  <a:srgbClr val="000066"/>
                </a:solidFill>
                <a:latin typeface="Times New Roman" pitchFamily="18" charset="0"/>
              </a:rPr>
              <a:t>-</a:t>
            </a:r>
            <a:r>
              <a:rPr lang="uk-UA" sz="16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sz="1600" dirty="0">
                <a:solidFill>
                  <a:srgbClr val="000066"/>
                </a:solidFill>
                <a:latin typeface="Times New Roman" pitchFamily="18" charset="0"/>
              </a:rPr>
              <a:t>Потребують невідкладних заходів та рішучих колективних дій світового співтовариства.</a:t>
            </a:r>
            <a:endParaRPr lang="ru-RU" sz="1600" b="1" dirty="0">
              <a:solidFill>
                <a:srgbClr val="000066"/>
              </a:solidFill>
              <a:latin typeface="Arial" charset="0"/>
            </a:endParaRPr>
          </a:p>
        </p:txBody>
      </p:sp>
      <p:cxnSp>
        <p:nvCxnSpPr>
          <p:cNvPr id="9224" name="AutoShape 8"/>
          <p:cNvCxnSpPr>
            <a:cxnSpLocks noChangeShapeType="1"/>
          </p:cNvCxnSpPr>
          <p:nvPr/>
        </p:nvCxnSpPr>
        <p:spPr bwMode="auto">
          <a:xfrm flipH="1">
            <a:off x="971550" y="4149725"/>
            <a:ext cx="50490" cy="1655763"/>
          </a:xfrm>
          <a:prstGeom prst="straightConnector1">
            <a:avLst/>
          </a:prstGeom>
          <a:ln>
            <a:headEnd/>
            <a:tailEnd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25" name="AutoShape 9"/>
          <p:cNvCxnSpPr>
            <a:cxnSpLocks noChangeShapeType="1"/>
            <a:stCxn id="7173" idx="3"/>
          </p:cNvCxnSpPr>
          <p:nvPr/>
        </p:nvCxnSpPr>
        <p:spPr bwMode="auto">
          <a:xfrm flipH="1">
            <a:off x="971550" y="4149725"/>
            <a:ext cx="688975" cy="1588"/>
          </a:xfrm>
          <a:prstGeom prst="straightConnector1">
            <a:avLst/>
          </a:prstGeom>
          <a:ln>
            <a:headEnd/>
            <a:tailEnd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26" name="AutoShape 10"/>
          <p:cNvCxnSpPr>
            <a:cxnSpLocks noChangeShapeType="1"/>
            <a:stCxn id="7174" idx="3"/>
          </p:cNvCxnSpPr>
          <p:nvPr/>
        </p:nvCxnSpPr>
        <p:spPr bwMode="auto">
          <a:xfrm flipH="1" flipV="1">
            <a:off x="971550" y="4868863"/>
            <a:ext cx="688975" cy="31750"/>
          </a:xfrm>
          <a:prstGeom prst="straightConnector1">
            <a:avLst/>
          </a:prstGeom>
          <a:ln>
            <a:headEnd/>
            <a:tailEnd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27" name="AutoShape 11"/>
          <p:cNvCxnSpPr>
            <a:cxnSpLocks noChangeShapeType="1"/>
          </p:cNvCxnSpPr>
          <p:nvPr/>
        </p:nvCxnSpPr>
        <p:spPr bwMode="auto">
          <a:xfrm flipH="1">
            <a:off x="996795" y="5765800"/>
            <a:ext cx="592294" cy="39688"/>
          </a:xfrm>
          <a:prstGeom prst="straightConnector1">
            <a:avLst/>
          </a:prstGeom>
          <a:ln>
            <a:headEnd/>
            <a:tailEnd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375300" y="500063"/>
            <a:ext cx="7244854" cy="3416320"/>
          </a:xfrm>
          <a:prstGeom prst="rect">
            <a:avLst/>
          </a:prstGeom>
          <a:solidFill>
            <a:srgbClr val="173641">
              <a:alpha val="7098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Глобальні проблеми людства: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незбалансоване економічне зростання;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скорочення  </a:t>
            </a:r>
            <a:r>
              <a:rPr lang="uk-UA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невідновлюваних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 природних ресурсів;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проблема забезпечення населення Землі водою і продуктами харчування;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зростання чисельності населення;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екологічні проблеми;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гонка озброєнь;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смертельні, невиліковні хвороби.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243" name="Picture 9" descr="62% водоймищ Китаю через сильне забруднення води не придатні для життя риб. Фото: China Photos/Getty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54" y="2060848"/>
            <a:ext cx="1416342" cy="1962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 descr="h_4844376_43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83697"/>
            <a:ext cx="2112050" cy="1598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 descr="Невеликі пожежі проріджують молоді ліси, а тому необхідні для їхнього існування. Фото взято з сайту fileguru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45" y="404663"/>
            <a:ext cx="1379473" cy="1803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Бідні й голодуючі люд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56" y="3938613"/>
            <a:ext cx="3166790" cy="2389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7" descr="Iзраїль обстріляв школу в Ґазі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3463"/>
            <a:ext cx="2388582" cy="2282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00038az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51" y="3938613"/>
            <a:ext cx="3096344" cy="2345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rgbClr val="173641">
              <a:alpha val="50196"/>
            </a:srgbClr>
          </a:solidFill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838200" indent="-838200" eaLnBrk="1" hangingPunct="1">
              <a:defRPr/>
            </a:pPr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Глобальне управління.</a:t>
            </a:r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</a:br>
            <a:r>
              <a:rPr lang="uk-UA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>Роль ООН в розв'язанні глобальних проблем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</a:br>
            <a:endParaRPr lang="ru-RU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91424" y="1484784"/>
            <a:ext cx="8207374" cy="1247775"/>
          </a:xfrm>
          <a:prstGeom prst="flowChartPunchedTape">
            <a:avLst/>
          </a:prstGeom>
          <a:solidFill>
            <a:srgbClr val="FFFFFF">
              <a:alpha val="76078"/>
            </a:srgb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ООН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міжнародна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організація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держав, створена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метою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підтримки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і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зміцнення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світу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безпеки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і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розвитку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співробітництва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між</a:t>
            </a:r>
            <a:r>
              <a:rPr lang="ru-RU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державами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defRPr/>
            </a:pPr>
            <a:endParaRPr lang="ru-RU" sz="14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91422" y="2780928"/>
            <a:ext cx="8207375" cy="1362075"/>
          </a:xfrm>
          <a:prstGeom prst="flowChartMultidocument">
            <a:avLst/>
          </a:prstGeom>
          <a:solidFill>
            <a:srgbClr val="FFFFFF">
              <a:alpha val="70980"/>
            </a:srgb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ООН </a:t>
            </a:r>
            <a:r>
              <a:rPr lang="ru-RU" sz="20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займає</a:t>
            </a:r>
            <a:r>
              <a:rPr lang="ru-RU" sz="20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безумовно</a:t>
            </a:r>
            <a:r>
              <a:rPr lang="ru-RU" sz="20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центральне</a:t>
            </a:r>
            <a:r>
              <a:rPr lang="ru-RU" sz="20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місце</a:t>
            </a:r>
            <a:r>
              <a:rPr lang="ru-RU" sz="20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серед</a:t>
            </a:r>
            <a:r>
              <a:rPr lang="ru-RU" sz="20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міжнародних</a:t>
            </a:r>
            <a:r>
              <a:rPr lang="ru-RU" sz="20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організацій</a:t>
            </a:r>
            <a:r>
              <a:rPr lang="ru-RU" sz="20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uk-UA" sz="2000" b="1" dirty="0">
              <a:solidFill>
                <a:srgbClr val="1736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endParaRPr lang="ru-RU" sz="1600" dirty="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Arial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91423" y="4077072"/>
            <a:ext cx="8207375" cy="2232248"/>
          </a:xfrm>
          <a:prstGeom prst="flowChartPunchedTape">
            <a:avLst/>
          </a:prstGeom>
          <a:solidFill>
            <a:srgbClr val="FFFFFF">
              <a:alpha val="76078"/>
            </a:srgb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Система ООН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складається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з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головних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і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допоміжних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органів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спеціалізованих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організацій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та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установ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і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автономних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організацій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які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є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складовою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частиною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в </a:t>
            </a:r>
            <a:r>
              <a:rPr lang="ru-RU" sz="1600" b="1" dirty="0" err="1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системі</a:t>
            </a:r>
            <a:r>
              <a:rPr lang="en-US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ООН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b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 числа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головних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органів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відносять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Генеральна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асамблея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(ГА); Рада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безпеки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(РБ);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Міжнародний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суд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і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Секретаріат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Допоміжні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органи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що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виявляться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необхідними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засновуються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у </a:t>
            </a:r>
            <a:r>
              <a:rPr lang="ru-RU" sz="1600" b="1" dirty="0" err="1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відповідності</a:t>
            </a:r>
            <a:r>
              <a:rPr lang="ru-RU" sz="16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до Статуту</a:t>
            </a:r>
            <a:r>
              <a:rPr lang="ru-RU" sz="1400" b="1" dirty="0">
                <a:solidFill>
                  <a:srgbClr val="173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ru-RU" sz="1400" b="1" dirty="0">
              <a:solidFill>
                <a:srgbClr val="1736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654</TotalTime>
  <Words>569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ПОЛІТИЧНА ГЛОБАЛІСТИКА Презентація навчального курсу </vt:lpstr>
      <vt:lpstr>Презентация PowerPoint</vt:lpstr>
      <vt:lpstr>ПІДРУЧНИКИ</vt:lpstr>
      <vt:lpstr>   Глобалізація – це процес всесвітньої економічної, політичної і культурної інтеграції та уніфікації.   </vt:lpstr>
      <vt:lpstr>Глобалізація – “+” чи “-” ?</vt:lpstr>
      <vt:lpstr>Презентация PowerPoint</vt:lpstr>
      <vt:lpstr> Глобальні проблеми  та їх аналіз</vt:lpstr>
      <vt:lpstr>Презентация PowerPoint</vt:lpstr>
      <vt:lpstr>  Глобальне управління. Роль ООН в розв'язанні глобальних проблем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таке глобалізація?</dc:title>
  <dc:creator>Admin</dc:creator>
  <cp:lastModifiedBy>Politolog</cp:lastModifiedBy>
  <cp:revision>61</cp:revision>
  <dcterms:created xsi:type="dcterms:W3CDTF">2010-10-09T09:04:08Z</dcterms:created>
  <dcterms:modified xsi:type="dcterms:W3CDTF">2016-02-04T11:30:26Z</dcterms:modified>
</cp:coreProperties>
</file>