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3861" r:id="rId2"/>
  </p:sldMasterIdLst>
  <p:notesMasterIdLst>
    <p:notesMasterId r:id="rId7"/>
  </p:notesMasterIdLst>
  <p:sldIdLst>
    <p:sldId id="260" r:id="rId3"/>
    <p:sldId id="257" r:id="rId4"/>
    <p:sldId id="262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7A0F4-7784-4BCA-B20C-7CFD65A8418C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3D1A9-B8FE-493A-86DA-50D6E66284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61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3D1A9-B8FE-493A-86DA-50D6E662846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43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ADDB-69D5-4A10-8283-A59BF54C2072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6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E191-C7C2-4D17-8738-F57DF91AC6B5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8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C345-23E9-4B01-9760-7248723AC617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71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35443" y="1752601"/>
            <a:ext cx="9045297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3600" b="1">
                <a:solidFill>
                  <a:srgbClr val="0033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itchFamily="34" charset="0"/>
              </a:defRPr>
            </a:lvl1pPr>
            <a:extLst/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35443" y="3611607"/>
            <a:ext cx="9045297" cy="1199704"/>
          </a:xfrm>
        </p:spPr>
        <p:txBody>
          <a:bodyPr lIns="45720" rIns="45720"/>
          <a:lstStyle>
            <a:lvl1pPr marL="0" marR="64008" indent="0" algn="ctr">
              <a:buNone/>
              <a:defRPr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dirty="0"/>
              <a:t>Образец подзаголовка</a:t>
            </a:r>
            <a:endParaRPr kumimoji="0"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D40F97-7336-4016-AB11-53A51B4FCD6F}" type="datetime1">
              <a:rPr lang="ru-RU" smtClean="0"/>
              <a:t>27.11.2023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67544" y="6237312"/>
            <a:ext cx="4248472" cy="365125"/>
          </a:xfrm>
        </p:spPr>
        <p:txBody>
          <a:bodyPr/>
          <a:lstStyle>
            <a:lvl1pPr algn="ctr">
              <a:defRPr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extLst/>
          </a:lstStyle>
          <a:p>
            <a:r>
              <a:rPr lang="ru-RU" dirty="0" err="1"/>
              <a:t>Презентація</a:t>
            </a:r>
            <a:r>
              <a:rPr lang="ru-RU" dirty="0"/>
              <a:t> курсу  </a:t>
            </a:r>
          </a:p>
          <a:p>
            <a:r>
              <a:rPr lang="ru-RU" dirty="0"/>
              <a:t>«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"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3388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778"/>
            <a:ext cx="2314143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4" y="5933033"/>
            <a:ext cx="3133725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740" y="5778"/>
            <a:ext cx="15240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4EDD0-7792-4166-A92B-3646A9A592D5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B1C0-0229-408D-ACF5-3E0769DEE3B4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7D56C-2A55-40CE-A9A7-7F2B69CBFE57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4F24-F837-4E92-A0DE-A6C0BBBD5010}" type="datetime1">
              <a:rPr lang="ru-RU" smtClean="0"/>
              <a:t>27.11.2023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C1D3-0090-450B-994A-AF9349ABD92F}" type="datetime1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1E3D-DC9F-43D0-97DE-F9110A184726}" type="datetime1">
              <a:rPr lang="ru-RU" smtClean="0"/>
              <a:t>27.11.2023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9412376-62F5-4521-96B3-2348253657B1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9FE35-D304-4E52-9112-08C06C9FEB54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821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C52EDF-610B-427D-AB0F-089D6A14F148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611D-99D2-4686-8637-27314B9DFC95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56BD-9A95-41C8-A3DB-26D1340F99C3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6940"/>
            <a:ext cx="8928992" cy="4525963"/>
          </a:xfrm>
        </p:spPr>
        <p:txBody>
          <a:bodyPr/>
          <a:lstStyle/>
          <a:p>
            <a:pPr lvl="0" eaLnBrk="1" latinLnBrk="0" hangingPunct="1"/>
            <a:r>
              <a:rPr lang="ru-RU" dirty="0"/>
              <a:t>Образец текста</a:t>
            </a:r>
          </a:p>
          <a:p>
            <a:pPr lvl="1" eaLnBrk="1" latinLnBrk="0" hangingPunct="1"/>
            <a:r>
              <a:rPr lang="ru-RU" dirty="0"/>
              <a:t>Второй уровень</a:t>
            </a:r>
          </a:p>
          <a:p>
            <a:pPr lvl="2" eaLnBrk="1" latinLnBrk="0" hangingPunct="1"/>
            <a:r>
              <a:rPr lang="ru-RU" dirty="0"/>
              <a:t>Третий уровень</a:t>
            </a:r>
          </a:p>
          <a:p>
            <a:pPr lvl="3" eaLnBrk="1" latinLnBrk="0" hangingPunct="1"/>
            <a:r>
              <a:rPr lang="ru-RU" dirty="0"/>
              <a:t>Четвертый уровень</a:t>
            </a:r>
          </a:p>
          <a:p>
            <a:pPr lvl="4" eaLnBrk="1" latinLnBrk="0" hangingPunct="1"/>
            <a:r>
              <a:rPr lang="ru-RU" dirty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5280-8E4E-4230-9382-8439040327EF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-2069055" y="6494522"/>
            <a:ext cx="6840760" cy="365125"/>
          </a:xfrm>
        </p:spPr>
        <p:txBody>
          <a:bodyPr/>
          <a:lstStyle>
            <a:lvl1pPr>
              <a:defRPr sz="900" b="1">
                <a:solidFill>
                  <a:srgbClr val="FFFF00"/>
                </a:solidFill>
              </a:defRPr>
            </a:lvl1pPr>
            <a:extLst/>
          </a:lstStyle>
          <a:p>
            <a:pPr algn="ctr"/>
            <a:r>
              <a:rPr lang="ru-RU" dirty="0" err="1"/>
              <a:t>Презентація</a:t>
            </a:r>
            <a:r>
              <a:rPr lang="ru-RU" dirty="0"/>
              <a:t> курсу </a:t>
            </a:r>
          </a:p>
          <a:p>
            <a:pPr algn="ctr"/>
            <a:r>
              <a:rPr lang="ru-RU" dirty="0"/>
              <a:t> «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"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1619672" y="188640"/>
            <a:ext cx="7524328" cy="1143000"/>
          </a:xfrm>
        </p:spPr>
        <p:txBody>
          <a:bodyPr rtlCol="0">
            <a:normAutofit/>
          </a:bodyPr>
          <a:lstStyle>
            <a:lvl1pPr algn="ctr">
              <a:defRPr sz="2800">
                <a:solidFill>
                  <a:srgbClr val="0033CC"/>
                </a:solidFill>
                <a:latin typeface="Arial Black" pitchFamily="34" charset="0"/>
              </a:defRPr>
            </a:lvl1pPr>
            <a:extLst/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9" t="7309" r="9316" b="16200"/>
          <a:stretch/>
        </p:blipFill>
        <p:spPr>
          <a:xfrm>
            <a:off x="3500" y="3012"/>
            <a:ext cx="1616172" cy="1603928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966147"/>
            <a:ext cx="3131840" cy="89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02E2-3F99-41FC-ABDD-8A2E9078412B}" type="datetime1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25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133F-1A74-4593-8827-0068F09C3DC0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70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DAAA-08B0-4825-B0F9-4195DEFC4270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23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4B7-F6D5-4AB6-AFC0-CDDA066EF8AA}" type="datetime1">
              <a:rPr lang="ru-RU" smtClean="0"/>
              <a:t>27.11.2023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56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79E2-BC0B-485B-A825-C68A6B80AD45}" type="datetime1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84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7A88-73B5-45B6-98DD-DBEACBEDD2F4}" type="datetime1">
              <a:rPr lang="ru-RU" smtClean="0"/>
              <a:t>27.11.2023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3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3308-0972-40F1-B53C-76115552B186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02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B279-4FA7-4E7F-A7FF-7A216AFEF878}" type="datetime1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537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5C58-9FEE-4850-9184-45BF5DBE138F}" type="datetime1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3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F4BF61-BCD2-4B3A-9ACA-DEFFCE9801D2}" type="datetime1">
              <a:rPr lang="ru-RU" smtClean="0"/>
              <a:t>27.11.2023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708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loud.imi.europa.eu/web/eimi-pst" TargetMode="External"/><Relationship Id="rId3" Type="http://schemas.openxmlformats.org/officeDocument/2006/relationships/hyperlink" Target="http://rabota.medstrana.com/info/cat1/20.html" TargetMode="External"/><Relationship Id="rId7" Type="http://schemas.openxmlformats.org/officeDocument/2006/relationships/hyperlink" Target="http://www.fitforhealth.eu/" TargetMode="External"/><Relationship Id="rId12" Type="http://schemas.openxmlformats.org/officeDocument/2006/relationships/hyperlink" Target="http://h2020.com.ua/uk/" TargetMode="External"/><Relationship Id="rId2" Type="http://schemas.openxmlformats.org/officeDocument/2006/relationships/hyperlink" Target="http://web-resume.com.ua/obrazets-rekomendatelnogo-pisma-studentu" TargetMode="External"/><Relationship Id="rId1" Type="http://schemas.openxmlformats.org/officeDocument/2006/relationships/slideLayout" Target="../slideLayouts/slideLayout23.xml"/><Relationship Id="rId6" Type="http://schemas.openxmlformats.org/officeDocument/2006/relationships/hyperlink" Target="https://www.nmp-partnersearch.eu/index.php" TargetMode="External"/><Relationship Id="rId11" Type="http://schemas.openxmlformats.org/officeDocument/2006/relationships/hyperlink" Target="http://ec.europa.eu/research/participants/portal/desktop/en/support/national_contact_points.html" TargetMode="External"/><Relationship Id="rId5" Type="http://schemas.openxmlformats.org/officeDocument/2006/relationships/hyperlink" Target="http://www.ideal-ist.eu/partner-search/pssearch" TargetMode="External"/><Relationship Id="rId10" Type="http://schemas.openxmlformats.org/officeDocument/2006/relationships/hyperlink" Target="http://ec.europa.eu/euraxess/index.cfm/jobs/index" TargetMode="External"/><Relationship Id="rId4" Type="http://schemas.openxmlformats.org/officeDocument/2006/relationships/hyperlink" Target="https://cordis.europa.eu/" TargetMode="External"/><Relationship Id="rId9" Type="http://schemas.openxmlformats.org/officeDocument/2006/relationships/hyperlink" Target="http://een.ec.europa.eu/services/going-internation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uk-UA" dirty="0">
                <a:effectLst/>
              </a:rPr>
              <a:t>Особливості підготовки рекомендаційного листа, </a:t>
            </a:r>
            <a:r>
              <a:rPr lang="uk-UA" dirty="0" err="1">
                <a:effectLst/>
              </a:rPr>
              <a:t>листа</a:t>
            </a:r>
            <a:r>
              <a:rPr lang="uk-UA" dirty="0">
                <a:effectLst/>
              </a:rPr>
              <a:t> підтримки проекту; складання опису профілю організації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Модуль 3, блок 3, практичне заняття №16 </a:t>
            </a:r>
          </a:p>
          <a:p>
            <a:r>
              <a:rPr lang="uk-UA" dirty="0"/>
              <a:t>(проф. Сарабєєв В.Л.)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</p:spTree>
    <p:extLst>
      <p:ext uri="{BB962C8B-B14F-4D97-AF65-F5344CB8AC3E}">
        <p14:creationId xmlns:p14="http://schemas.microsoft.com/office/powerpoint/2010/main" val="178582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021107"/>
            <a:ext cx="9144000" cy="5805264"/>
          </a:xfrm>
          <a:solidFill>
            <a:srgbClr val="FFFF00"/>
          </a:solidFill>
        </p:spPr>
        <p:txBody>
          <a:bodyPr>
            <a:noAutofit/>
          </a:bodyPr>
          <a:lstStyle/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Особливості складання рекомендаційного листа: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Рекомендаційний лист, характеристика, відгук: у чому відмінність.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Хто може надати рекомендаційного листа?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Загальний зміст рекомендаційного листа. 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Яку інформацію має містити кожен абзац рекомендаційного листа?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Типи рекомендаційних листів (відкритий, закритий).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Особливості складання листа підтримки проекту: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Профілі організацій на Порталі учасника програми Горизонт -2020: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Які існують платформи для пошуку партнерів та представлення профілю організацій?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Яку інформацію має нести профіль?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uk-UA" sz="1800" dirty="0">
                <a:latin typeface="Arial" pitchFamily="34" charset="0"/>
                <a:cs typeface="Arial" pitchFamily="34" charset="0"/>
              </a:rPr>
              <a:t>Як визначити свою роль у консорціуму (координатор або учасник)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Пошук партнерів та координатора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Усне опитування щодо програм ЄС з підтримки проектів в галузі науки.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524328" cy="720080"/>
          </a:xfrm>
        </p:spPr>
        <p:txBody>
          <a:bodyPr/>
          <a:lstStyle/>
          <a:p>
            <a:r>
              <a:rPr lang="ru-RU" dirty="0"/>
              <a:t>План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-2052736" y="6492875"/>
            <a:ext cx="6840760" cy="36512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FF00"/>
                </a:solidFill>
              </a:rPr>
              <a:t>Презентація</a:t>
            </a:r>
            <a:r>
              <a:rPr lang="ru-RU" dirty="0">
                <a:solidFill>
                  <a:srgbClr val="FFFF00"/>
                </a:solidFill>
              </a:rPr>
              <a:t> курсу  </a:t>
            </a:r>
          </a:p>
          <a:p>
            <a:pPr algn="ctr"/>
            <a:r>
              <a:rPr lang="ru-RU" dirty="0">
                <a:solidFill>
                  <a:srgbClr val="FFFF00"/>
                </a:solidFill>
              </a:rPr>
              <a:t>«</a:t>
            </a:r>
            <a:r>
              <a:rPr lang="ru-RU" dirty="0" err="1">
                <a:solidFill>
                  <a:srgbClr val="FFFF00"/>
                </a:solidFill>
              </a:rPr>
              <a:t>Основи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європейської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проектної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діяльності</a:t>
            </a:r>
            <a:r>
              <a:rPr lang="ru-RU" dirty="0">
                <a:solidFill>
                  <a:srgbClr val="FFFF00"/>
                </a:solidFill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054477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2776"/>
            <a:ext cx="8928992" cy="4918404"/>
          </a:xfrm>
        </p:spPr>
        <p:txBody>
          <a:bodyPr>
            <a:normAutofit fontScale="70000" lnSpcReduction="20000"/>
          </a:bodyPr>
          <a:lstStyle/>
          <a:p>
            <a:r>
              <a:rPr lang="uk-UA" i="1" dirty="0"/>
              <a:t>У першому </a:t>
            </a:r>
            <a:r>
              <a:rPr lang="uk-UA" dirty="0"/>
              <a:t>абзаці варто зазначити, протягом якого часу ви знаєте людину, якій даєте рекомендацію, ким ви їй доводитесь. Якщо це ваш співробітник, то необхідно вказати тривалість його роботи у вашій організації, виконувані ним обов’язки, перелічити проекти, в яких він брав участь, ефективність діяльності та досягнуті результати. </a:t>
            </a:r>
          </a:p>
          <a:p>
            <a:r>
              <a:rPr lang="uk-UA" i="1" dirty="0"/>
              <a:t>У другому </a:t>
            </a:r>
            <a:r>
              <a:rPr lang="uk-UA" dirty="0"/>
              <a:t>абзаці дайте більш докладну характеристику людини з погляду її професійних навичок: уміння виконувати певні завдання, роль у командній роботі, вияв як позитивних, так і негативних якостей, досягнення.</a:t>
            </a:r>
            <a:endParaRPr lang="ru-RU" dirty="0"/>
          </a:p>
          <a:p>
            <a:r>
              <a:rPr lang="uk-UA" i="1" dirty="0"/>
              <a:t>У третьому </a:t>
            </a:r>
            <a:r>
              <a:rPr lang="uk-UA" dirty="0"/>
              <a:t>абзаці варто зупинитися на особистісних якостях та особливостях поведінки: враження, яке людина справляє при спілкуванні та взаємодії з іншими членами колективу, відповідальність, лояльність, доброзичливість тощо. </a:t>
            </a:r>
          </a:p>
          <a:p>
            <a:r>
              <a:rPr lang="uk-UA" i="1" dirty="0"/>
              <a:t>На завершення </a:t>
            </a:r>
            <a:r>
              <a:rPr lang="uk-UA" dirty="0"/>
              <a:t>повідомте, чи маєте ви якісь зауваження щодо відповідності людини, яку рекомендуєте, тій посаді, на яку вона претендує: безумовно рекомендуєте, з деякими застереженнями, не рекомендуєте. </a:t>
            </a:r>
          </a:p>
          <a:p>
            <a:r>
              <a:rPr lang="uk-UA" dirty="0"/>
              <a:t>У кінці листа надайте свою контактну інформацію.</a:t>
            </a:r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ru-RU"/>
              <a:t>Презентація курсу </a:t>
            </a:r>
          </a:p>
          <a:p>
            <a:pPr algn="ctr"/>
            <a:r>
              <a:rPr lang="ru-RU"/>
              <a:t> «Основи європейської проектної діяльності"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028384" cy="1143000"/>
          </a:xfrm>
        </p:spPr>
        <p:txBody>
          <a:bodyPr/>
          <a:lstStyle/>
          <a:p>
            <a:r>
              <a:rPr lang="uk-UA" dirty="0"/>
              <a:t>Особливості рекомендаційного Листа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45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1520" y="1556792"/>
            <a:ext cx="8928992" cy="4525963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1300" dirty="0"/>
              <a:t>Рекомендательное письмо / Т. Медведева // </a:t>
            </a:r>
            <a:r>
              <a:rPr lang="ru-RU" sz="1300" dirty="0" err="1"/>
              <a:t>Діловодство</a:t>
            </a:r>
            <a:r>
              <a:rPr lang="ru-RU" sz="1300" dirty="0"/>
              <a:t> та </a:t>
            </a:r>
            <a:r>
              <a:rPr lang="ru-RU" sz="1300" dirty="0" err="1"/>
              <a:t>документообіг</a:t>
            </a:r>
            <a:r>
              <a:rPr lang="ru-RU" sz="1300" dirty="0"/>
              <a:t> : </a:t>
            </a:r>
            <a:r>
              <a:rPr lang="ru-RU" sz="1300" dirty="0" err="1"/>
              <a:t>Зразки</a:t>
            </a:r>
            <a:r>
              <a:rPr lang="ru-RU" sz="1300" dirty="0"/>
              <a:t> </a:t>
            </a:r>
            <a:r>
              <a:rPr lang="ru-RU" sz="1300" dirty="0" err="1"/>
              <a:t>документів</a:t>
            </a:r>
            <a:r>
              <a:rPr lang="ru-RU" sz="1300" dirty="0"/>
              <a:t>. </a:t>
            </a:r>
            <a:r>
              <a:rPr lang="ru-RU" sz="1300" dirty="0" err="1"/>
              <a:t>Грамотне</a:t>
            </a:r>
            <a:r>
              <a:rPr lang="ru-RU" sz="1300" dirty="0"/>
              <a:t> </a:t>
            </a:r>
            <a:r>
              <a:rPr lang="ru-RU" sz="1300" dirty="0" err="1"/>
              <a:t>складання</a:t>
            </a:r>
            <a:r>
              <a:rPr lang="ru-RU" sz="1300" dirty="0"/>
              <a:t>. </a:t>
            </a:r>
            <a:r>
              <a:rPr lang="ru-RU" sz="1300" dirty="0" err="1"/>
              <a:t>Зберігання</a:t>
            </a:r>
            <a:r>
              <a:rPr lang="ru-RU" sz="1300" dirty="0"/>
              <a:t> і </a:t>
            </a:r>
            <a:r>
              <a:rPr lang="ru-RU" sz="1300" dirty="0" err="1"/>
              <a:t>передання</a:t>
            </a:r>
            <a:r>
              <a:rPr lang="ru-RU" sz="1300" dirty="0"/>
              <a:t> в </a:t>
            </a:r>
            <a:r>
              <a:rPr lang="ru-RU" sz="1300" dirty="0" err="1"/>
              <a:t>архів</a:t>
            </a:r>
            <a:r>
              <a:rPr lang="ru-RU" sz="1300" dirty="0"/>
              <a:t>. - 2014. - N 1/2. - С. 69-75. </a:t>
            </a:r>
          </a:p>
          <a:p>
            <a:pPr lvl="0">
              <a:spcBef>
                <a:spcPts val="0"/>
              </a:spcBef>
            </a:pPr>
            <a:r>
              <a:rPr lang="uk-UA" sz="1300" dirty="0"/>
              <a:t>Освіта за кордоном. Вступ до університетів США. / Булгакова Н.Б., </a:t>
            </a:r>
            <a:r>
              <a:rPr lang="uk-UA" sz="1300" dirty="0" err="1"/>
              <a:t>Булавінцев</a:t>
            </a:r>
            <a:r>
              <a:rPr lang="uk-UA" sz="1300" dirty="0"/>
              <a:t> Ю.Є., </a:t>
            </a:r>
            <a:r>
              <a:rPr lang="uk-UA" sz="1300" dirty="0" err="1"/>
              <a:t>Гаталяк</a:t>
            </a:r>
            <a:r>
              <a:rPr lang="uk-UA" sz="1300" dirty="0"/>
              <a:t> А.М., </a:t>
            </a:r>
            <a:r>
              <a:rPr lang="uk-UA" sz="1300" dirty="0" err="1"/>
              <a:t>Папук</a:t>
            </a:r>
            <a:r>
              <a:rPr lang="uk-UA" sz="1300" dirty="0"/>
              <a:t> С.В., Шевченко Л.Д., </a:t>
            </a:r>
            <a:r>
              <a:rPr lang="uk-UA" sz="1300" dirty="0" err="1"/>
              <a:t>Терновська</a:t>
            </a:r>
            <a:r>
              <a:rPr lang="uk-UA" sz="1300" dirty="0"/>
              <a:t> В.В. // Збірка практичних порад для потенційних абітурієнтів. -2003. – 192 С.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uk-UA" sz="1300" dirty="0" err="1"/>
              <a:t>Образец</a:t>
            </a:r>
            <a:r>
              <a:rPr lang="uk-UA" sz="1300" dirty="0"/>
              <a:t> </a:t>
            </a:r>
            <a:r>
              <a:rPr lang="uk-UA" sz="1300" dirty="0" err="1"/>
              <a:t>рекомендательного</a:t>
            </a:r>
            <a:r>
              <a:rPr lang="uk-UA" sz="1300" dirty="0"/>
              <a:t> письма студенту </a:t>
            </a:r>
            <a:r>
              <a:rPr lang="uk-UA" sz="1300" u="sng" dirty="0">
                <a:hlinkClick r:id="rId2"/>
              </a:rPr>
              <a:t>http://web-resume.com.ua/obrazets-rekomendatelnogo-pisma-studentu</a:t>
            </a:r>
            <a:r>
              <a:rPr lang="uk-UA" sz="1300" u="sng" dirty="0"/>
              <a:t>  </a:t>
            </a:r>
            <a:r>
              <a:rPr lang="uk-UA" sz="1300" dirty="0"/>
              <a:t> 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Образец рекомендательного письма: лучше один раз увидеть </a:t>
            </a:r>
            <a:r>
              <a:rPr lang="uk-UA" sz="1300" u="sng" dirty="0">
                <a:hlinkClick r:id="rId3"/>
              </a:rPr>
              <a:t>http://rabota.medstrana.com/info/cat1/20.html</a:t>
            </a:r>
            <a:r>
              <a:rPr lang="uk-UA" sz="1300" u="sng" dirty="0"/>
              <a:t> 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Служба </a:t>
            </a:r>
            <a:r>
              <a:rPr lang="ru-RU" sz="1300" dirty="0" err="1"/>
              <a:t>пошуку</a:t>
            </a:r>
            <a:r>
              <a:rPr lang="ru-RU" sz="1300" dirty="0"/>
              <a:t> </a:t>
            </a:r>
            <a:r>
              <a:rPr lang="ru-RU" sz="1300" dirty="0" err="1"/>
              <a:t>партнерів</a:t>
            </a:r>
            <a:r>
              <a:rPr lang="ru-RU" sz="1300" dirty="0"/>
              <a:t> </a:t>
            </a:r>
            <a:r>
              <a:rPr lang="en-GB" sz="1300" dirty="0"/>
              <a:t>CORDIS</a:t>
            </a:r>
            <a:r>
              <a:rPr lang="ru-RU" sz="1300" dirty="0"/>
              <a:t>: </a:t>
            </a:r>
            <a:r>
              <a:rPr lang="en-GB" sz="1300" u="sng" dirty="0">
                <a:hlinkClick r:id="rId4"/>
              </a:rPr>
              <a:t>https</a:t>
            </a:r>
            <a:r>
              <a:rPr lang="ru-RU" sz="1300" u="sng" dirty="0">
                <a:hlinkClick r:id="rId4"/>
              </a:rPr>
              <a:t>://</a:t>
            </a:r>
            <a:r>
              <a:rPr lang="en-GB" sz="1300" u="sng" dirty="0" err="1">
                <a:hlinkClick r:id="rId4"/>
              </a:rPr>
              <a:t>cordis</a:t>
            </a:r>
            <a:r>
              <a:rPr lang="ru-RU" sz="1300" u="sng" dirty="0">
                <a:hlinkClick r:id="rId4"/>
              </a:rPr>
              <a:t>.</a:t>
            </a:r>
            <a:r>
              <a:rPr lang="en-GB" sz="1300" u="sng" dirty="0" err="1">
                <a:hlinkClick r:id="rId4"/>
              </a:rPr>
              <a:t>europa</a:t>
            </a:r>
            <a:r>
              <a:rPr lang="ru-RU" sz="1300" u="sng" dirty="0">
                <a:hlinkClick r:id="rId4"/>
              </a:rPr>
              <a:t>.</a:t>
            </a:r>
            <a:r>
              <a:rPr lang="en-GB" sz="1300" u="sng" dirty="0" err="1">
                <a:hlinkClick r:id="rId4"/>
              </a:rPr>
              <a:t>eu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Служба </a:t>
            </a:r>
            <a:r>
              <a:rPr lang="ru-RU" sz="1300" dirty="0" err="1"/>
              <a:t>пошуку</a:t>
            </a:r>
            <a:r>
              <a:rPr lang="ru-RU" sz="1300" dirty="0"/>
              <a:t> </a:t>
            </a:r>
            <a:r>
              <a:rPr lang="ru-RU" sz="1300" dirty="0" err="1"/>
              <a:t>партнерів</a:t>
            </a:r>
            <a:r>
              <a:rPr lang="ru-RU" sz="1300" dirty="0"/>
              <a:t> </a:t>
            </a:r>
            <a:r>
              <a:rPr lang="en-GB" sz="1300" dirty="0"/>
              <a:t>Idealist</a:t>
            </a:r>
            <a:r>
              <a:rPr lang="ru-RU" sz="1300" dirty="0"/>
              <a:t>: </a:t>
            </a:r>
            <a:r>
              <a:rPr lang="en-GB" sz="1300" u="sng" dirty="0">
                <a:hlinkClick r:id="rId5"/>
              </a:rPr>
              <a:t>http</a:t>
            </a:r>
            <a:r>
              <a:rPr lang="ru-RU" sz="1300" u="sng" dirty="0">
                <a:hlinkClick r:id="rId5"/>
              </a:rPr>
              <a:t>://</a:t>
            </a:r>
            <a:r>
              <a:rPr lang="en-GB" sz="1300" u="sng" dirty="0">
                <a:hlinkClick r:id="rId5"/>
              </a:rPr>
              <a:t>www</a:t>
            </a:r>
            <a:r>
              <a:rPr lang="ru-RU" sz="1300" u="sng" dirty="0">
                <a:hlinkClick r:id="rId5"/>
              </a:rPr>
              <a:t>.</a:t>
            </a:r>
            <a:r>
              <a:rPr lang="en-GB" sz="1300" u="sng" dirty="0">
                <a:hlinkClick r:id="rId5"/>
              </a:rPr>
              <a:t>ideal</a:t>
            </a:r>
            <a:r>
              <a:rPr lang="ru-RU" sz="1300" u="sng" dirty="0">
                <a:hlinkClick r:id="rId5"/>
              </a:rPr>
              <a:t>-</a:t>
            </a:r>
            <a:r>
              <a:rPr lang="en-GB" sz="1300" u="sng" dirty="0" err="1">
                <a:hlinkClick r:id="rId5"/>
              </a:rPr>
              <a:t>ist</a:t>
            </a:r>
            <a:r>
              <a:rPr lang="ru-RU" sz="1300" u="sng" dirty="0">
                <a:hlinkClick r:id="rId5"/>
              </a:rPr>
              <a:t>.</a:t>
            </a:r>
            <a:r>
              <a:rPr lang="en-GB" sz="1300" u="sng" dirty="0" err="1">
                <a:hlinkClick r:id="rId5"/>
              </a:rPr>
              <a:t>eu</a:t>
            </a:r>
            <a:r>
              <a:rPr lang="ru-RU" sz="1300" u="sng" dirty="0">
                <a:hlinkClick r:id="rId5"/>
              </a:rPr>
              <a:t>/</a:t>
            </a:r>
            <a:r>
              <a:rPr lang="en-GB" sz="1300" u="sng" dirty="0">
                <a:hlinkClick r:id="rId5"/>
              </a:rPr>
              <a:t>partner</a:t>
            </a:r>
            <a:r>
              <a:rPr lang="ru-RU" sz="1300" u="sng" dirty="0">
                <a:hlinkClick r:id="rId5"/>
              </a:rPr>
              <a:t>-</a:t>
            </a:r>
            <a:r>
              <a:rPr lang="en-GB" sz="1300" u="sng" dirty="0">
                <a:hlinkClick r:id="rId5"/>
              </a:rPr>
              <a:t>search</a:t>
            </a:r>
            <a:r>
              <a:rPr lang="ru-RU" sz="1300" u="sng" dirty="0">
                <a:hlinkClick r:id="rId5"/>
              </a:rPr>
              <a:t>/</a:t>
            </a:r>
            <a:r>
              <a:rPr lang="en-GB" sz="1300" u="sng" dirty="0" err="1">
                <a:hlinkClick r:id="rId5"/>
              </a:rPr>
              <a:t>pssearch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Служба </a:t>
            </a:r>
            <a:r>
              <a:rPr lang="ru-RU" sz="1300" dirty="0" err="1"/>
              <a:t>пошуку</a:t>
            </a:r>
            <a:r>
              <a:rPr lang="ru-RU" sz="1300" dirty="0"/>
              <a:t> </a:t>
            </a:r>
            <a:r>
              <a:rPr lang="ru-RU" sz="1300" dirty="0" err="1"/>
              <a:t>партнерів</a:t>
            </a:r>
            <a:r>
              <a:rPr lang="ru-RU" sz="1300" dirty="0"/>
              <a:t> за </a:t>
            </a:r>
            <a:r>
              <a:rPr lang="ru-RU" sz="1300" dirty="0" err="1"/>
              <a:t>пріоритетом</a:t>
            </a:r>
            <a:r>
              <a:rPr lang="ru-RU" sz="1300" dirty="0"/>
              <a:t> </a:t>
            </a:r>
            <a:r>
              <a:rPr lang="ru-RU" sz="1300" dirty="0" err="1"/>
              <a:t>Нанотехнології</a:t>
            </a:r>
            <a:r>
              <a:rPr lang="ru-RU" sz="1300" dirty="0"/>
              <a:t>, </a:t>
            </a:r>
            <a:r>
              <a:rPr lang="ru-RU" sz="1300" dirty="0" err="1"/>
              <a:t>нові</a:t>
            </a:r>
            <a:r>
              <a:rPr lang="ru-RU" sz="1300" dirty="0"/>
              <a:t> </a:t>
            </a:r>
            <a:r>
              <a:rPr lang="ru-RU" sz="1300" dirty="0" err="1"/>
              <a:t>матеріали</a:t>
            </a:r>
            <a:r>
              <a:rPr lang="ru-RU" sz="1300" dirty="0"/>
              <a:t>  та </a:t>
            </a:r>
            <a:r>
              <a:rPr lang="ru-RU" sz="1300" dirty="0" err="1"/>
              <a:t>нові</a:t>
            </a:r>
            <a:r>
              <a:rPr lang="ru-RU" sz="1300" dirty="0"/>
              <a:t> </a:t>
            </a:r>
            <a:r>
              <a:rPr lang="ru-RU" sz="1300" dirty="0" err="1"/>
              <a:t>технології</a:t>
            </a:r>
            <a:r>
              <a:rPr lang="ru-RU" sz="1300" dirty="0"/>
              <a:t> </a:t>
            </a:r>
            <a:r>
              <a:rPr lang="ru-RU" sz="1300" dirty="0" err="1"/>
              <a:t>виробництва</a:t>
            </a:r>
            <a:r>
              <a:rPr lang="ru-RU" sz="1300" dirty="0"/>
              <a:t>: </a:t>
            </a:r>
            <a:r>
              <a:rPr lang="en-GB" sz="1300" u="sng" dirty="0">
                <a:hlinkClick r:id="rId6"/>
              </a:rPr>
              <a:t>https</a:t>
            </a:r>
            <a:r>
              <a:rPr lang="ru-RU" sz="1300" u="sng" dirty="0">
                <a:hlinkClick r:id="rId6"/>
              </a:rPr>
              <a:t>://</a:t>
            </a:r>
            <a:r>
              <a:rPr lang="en-GB" sz="1300" u="sng" dirty="0">
                <a:hlinkClick r:id="rId6"/>
              </a:rPr>
              <a:t>www</a:t>
            </a:r>
            <a:r>
              <a:rPr lang="ru-RU" sz="1300" u="sng" dirty="0">
                <a:hlinkClick r:id="rId6"/>
              </a:rPr>
              <a:t>.</a:t>
            </a:r>
            <a:r>
              <a:rPr lang="en-GB" sz="1300" u="sng" dirty="0" err="1">
                <a:hlinkClick r:id="rId6"/>
              </a:rPr>
              <a:t>nmp</a:t>
            </a:r>
            <a:r>
              <a:rPr lang="ru-RU" sz="1300" u="sng" dirty="0">
                <a:hlinkClick r:id="rId6"/>
              </a:rPr>
              <a:t>-</a:t>
            </a:r>
            <a:r>
              <a:rPr lang="en-GB" sz="1300" u="sng" dirty="0" err="1">
                <a:hlinkClick r:id="rId6"/>
              </a:rPr>
              <a:t>partnersearch</a:t>
            </a:r>
            <a:r>
              <a:rPr lang="ru-RU" sz="1300" u="sng" dirty="0">
                <a:hlinkClick r:id="rId6"/>
              </a:rPr>
              <a:t>.</a:t>
            </a:r>
            <a:r>
              <a:rPr lang="en-GB" sz="1300" u="sng" dirty="0" err="1">
                <a:hlinkClick r:id="rId6"/>
              </a:rPr>
              <a:t>eu</a:t>
            </a:r>
            <a:r>
              <a:rPr lang="ru-RU" sz="1300" u="sng" dirty="0">
                <a:hlinkClick r:id="rId6"/>
              </a:rPr>
              <a:t>/</a:t>
            </a:r>
            <a:r>
              <a:rPr lang="en-GB" sz="1300" u="sng" dirty="0">
                <a:hlinkClick r:id="rId6"/>
              </a:rPr>
              <a:t>index</a:t>
            </a:r>
            <a:r>
              <a:rPr lang="ru-RU" sz="1300" u="sng" dirty="0">
                <a:hlinkClick r:id="rId6"/>
              </a:rPr>
              <a:t>.</a:t>
            </a:r>
            <a:r>
              <a:rPr lang="en-GB" sz="1300" u="sng" dirty="0" err="1">
                <a:hlinkClick r:id="rId6"/>
              </a:rPr>
              <a:t>php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Служба </a:t>
            </a:r>
            <a:r>
              <a:rPr lang="ru-RU" sz="1300" dirty="0" err="1"/>
              <a:t>пошуку</a:t>
            </a:r>
            <a:r>
              <a:rPr lang="ru-RU" sz="1300" dirty="0"/>
              <a:t> </a:t>
            </a:r>
            <a:r>
              <a:rPr lang="ru-RU" sz="1300" dirty="0" err="1"/>
              <a:t>партнерів</a:t>
            </a:r>
            <a:r>
              <a:rPr lang="ru-RU" sz="1300" dirty="0"/>
              <a:t> </a:t>
            </a:r>
            <a:r>
              <a:rPr lang="en-GB" sz="1300" dirty="0"/>
              <a:t>Fit for Health: </a:t>
            </a:r>
            <a:r>
              <a:rPr lang="en-GB" sz="1300" u="sng" dirty="0">
                <a:hlinkClick r:id="rId7"/>
              </a:rPr>
              <a:t>http://www.fitforhealth.eu/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Служба </a:t>
            </a:r>
            <a:r>
              <a:rPr lang="ru-RU" sz="1300" dirty="0" err="1"/>
              <a:t>пошуку</a:t>
            </a:r>
            <a:r>
              <a:rPr lang="ru-RU" sz="1300" dirty="0"/>
              <a:t> </a:t>
            </a:r>
            <a:r>
              <a:rPr lang="ru-RU" sz="1300" dirty="0" err="1"/>
              <a:t>партнерів</a:t>
            </a:r>
            <a:r>
              <a:rPr lang="ru-RU" sz="1300" dirty="0"/>
              <a:t> </a:t>
            </a:r>
            <a:r>
              <a:rPr lang="ru-RU" sz="1300" dirty="0" err="1"/>
              <a:t>Ініціативи</a:t>
            </a:r>
            <a:r>
              <a:rPr lang="ru-RU" sz="1300" dirty="0"/>
              <a:t>  </a:t>
            </a:r>
            <a:r>
              <a:rPr lang="ru-RU" sz="1300" dirty="0" err="1"/>
              <a:t>інноваційної</a:t>
            </a:r>
            <a:r>
              <a:rPr lang="ru-RU" sz="1300" dirty="0"/>
              <a:t> </a:t>
            </a:r>
            <a:r>
              <a:rPr lang="ru-RU" sz="1300" dirty="0" err="1"/>
              <a:t>медицини</a:t>
            </a:r>
            <a:r>
              <a:rPr lang="ru-RU" sz="1300" dirty="0"/>
              <a:t>: </a:t>
            </a:r>
            <a:r>
              <a:rPr lang="en-GB" sz="1300" u="sng" dirty="0">
                <a:hlinkClick r:id="rId8"/>
              </a:rPr>
              <a:t>https</a:t>
            </a:r>
            <a:r>
              <a:rPr lang="ru-RU" sz="1300" u="sng" dirty="0">
                <a:hlinkClick r:id="rId8"/>
              </a:rPr>
              <a:t>://</a:t>
            </a:r>
            <a:r>
              <a:rPr lang="en-GB" sz="1300" u="sng" dirty="0">
                <a:hlinkClick r:id="rId8"/>
              </a:rPr>
              <a:t>cloud</a:t>
            </a:r>
            <a:r>
              <a:rPr lang="ru-RU" sz="1300" u="sng" dirty="0">
                <a:hlinkClick r:id="rId8"/>
              </a:rPr>
              <a:t>.</a:t>
            </a:r>
            <a:r>
              <a:rPr lang="en-GB" sz="1300" u="sng" dirty="0" err="1">
                <a:hlinkClick r:id="rId8"/>
              </a:rPr>
              <a:t>imi</a:t>
            </a:r>
            <a:r>
              <a:rPr lang="ru-RU" sz="1300" u="sng" dirty="0">
                <a:hlinkClick r:id="rId8"/>
              </a:rPr>
              <a:t>.</a:t>
            </a:r>
            <a:r>
              <a:rPr lang="en-GB" sz="1300" u="sng" dirty="0" err="1">
                <a:hlinkClick r:id="rId8"/>
              </a:rPr>
              <a:t>europa</a:t>
            </a:r>
            <a:r>
              <a:rPr lang="ru-RU" sz="1300" u="sng" dirty="0">
                <a:hlinkClick r:id="rId8"/>
              </a:rPr>
              <a:t>.</a:t>
            </a:r>
            <a:r>
              <a:rPr lang="en-GB" sz="1300" u="sng" dirty="0" err="1">
                <a:hlinkClick r:id="rId8"/>
              </a:rPr>
              <a:t>eu</a:t>
            </a:r>
            <a:r>
              <a:rPr lang="ru-RU" sz="1300" u="sng" dirty="0">
                <a:hlinkClick r:id="rId8"/>
              </a:rPr>
              <a:t>/</a:t>
            </a:r>
            <a:r>
              <a:rPr lang="en-GB" sz="1300" u="sng" dirty="0">
                <a:hlinkClick r:id="rId8"/>
              </a:rPr>
              <a:t>web</a:t>
            </a:r>
            <a:r>
              <a:rPr lang="ru-RU" sz="1300" u="sng" dirty="0">
                <a:hlinkClick r:id="rId8"/>
              </a:rPr>
              <a:t>/</a:t>
            </a:r>
            <a:r>
              <a:rPr lang="en-GB" sz="1300" u="sng" dirty="0" err="1">
                <a:hlinkClick r:id="rId8"/>
              </a:rPr>
              <a:t>eimi</a:t>
            </a:r>
            <a:r>
              <a:rPr lang="ru-RU" sz="1300" u="sng" dirty="0">
                <a:hlinkClick r:id="rId8"/>
              </a:rPr>
              <a:t>-</a:t>
            </a:r>
            <a:r>
              <a:rPr lang="en-GB" sz="1300" u="sng" dirty="0" err="1">
                <a:hlinkClick r:id="rId8"/>
              </a:rPr>
              <a:t>pst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База </a:t>
            </a:r>
            <a:r>
              <a:rPr lang="ru-RU" sz="1300" dirty="0" err="1"/>
              <a:t>даних</a:t>
            </a:r>
            <a:r>
              <a:rPr lang="ru-RU" sz="1300" dirty="0"/>
              <a:t> </a:t>
            </a:r>
            <a:r>
              <a:rPr lang="ru-RU" sz="1300" dirty="0" err="1"/>
              <a:t>Європейської</a:t>
            </a:r>
            <a:r>
              <a:rPr lang="ru-RU" sz="1300" dirty="0"/>
              <a:t> </a:t>
            </a:r>
            <a:r>
              <a:rPr lang="ru-RU" sz="1300" dirty="0" err="1"/>
              <a:t>мережі</a:t>
            </a:r>
            <a:r>
              <a:rPr lang="ru-RU" sz="1300" dirty="0"/>
              <a:t> </a:t>
            </a:r>
            <a:r>
              <a:rPr lang="ru-RU" sz="1300" dirty="0" err="1"/>
              <a:t>підприємств</a:t>
            </a:r>
            <a:r>
              <a:rPr lang="ru-RU" sz="1300" dirty="0"/>
              <a:t>:  </a:t>
            </a:r>
            <a:r>
              <a:rPr lang="en-GB" sz="1300" u="sng" dirty="0">
                <a:hlinkClick r:id="rId9"/>
              </a:rPr>
              <a:t>http</a:t>
            </a:r>
            <a:r>
              <a:rPr lang="ru-RU" sz="1300" u="sng" dirty="0">
                <a:hlinkClick r:id="rId9"/>
              </a:rPr>
              <a:t>://</a:t>
            </a:r>
            <a:r>
              <a:rPr lang="en-GB" sz="1300" u="sng" dirty="0" err="1">
                <a:hlinkClick r:id="rId9"/>
              </a:rPr>
              <a:t>een</a:t>
            </a:r>
            <a:r>
              <a:rPr lang="ru-RU" sz="1300" u="sng" dirty="0">
                <a:hlinkClick r:id="rId9"/>
              </a:rPr>
              <a:t>.</a:t>
            </a:r>
            <a:r>
              <a:rPr lang="en-GB" sz="1300" u="sng" dirty="0" err="1">
                <a:hlinkClick r:id="rId9"/>
              </a:rPr>
              <a:t>ec</a:t>
            </a:r>
            <a:r>
              <a:rPr lang="ru-RU" sz="1300" u="sng" dirty="0">
                <a:hlinkClick r:id="rId9"/>
              </a:rPr>
              <a:t>.</a:t>
            </a:r>
            <a:r>
              <a:rPr lang="en-GB" sz="1300" u="sng" dirty="0" err="1">
                <a:hlinkClick r:id="rId9"/>
              </a:rPr>
              <a:t>europa</a:t>
            </a:r>
            <a:r>
              <a:rPr lang="ru-RU" sz="1300" u="sng" dirty="0">
                <a:hlinkClick r:id="rId9"/>
              </a:rPr>
              <a:t>.</a:t>
            </a:r>
            <a:r>
              <a:rPr lang="en-GB" sz="1300" u="sng" dirty="0" err="1">
                <a:hlinkClick r:id="rId9"/>
              </a:rPr>
              <a:t>eu</a:t>
            </a:r>
            <a:r>
              <a:rPr lang="ru-RU" sz="1300" u="sng" dirty="0">
                <a:hlinkClick r:id="rId9"/>
              </a:rPr>
              <a:t>/</a:t>
            </a:r>
            <a:r>
              <a:rPr lang="en-GB" sz="1300" u="sng" dirty="0">
                <a:hlinkClick r:id="rId9"/>
              </a:rPr>
              <a:t>services</a:t>
            </a:r>
            <a:r>
              <a:rPr lang="ru-RU" sz="1300" u="sng" dirty="0">
                <a:hlinkClick r:id="rId9"/>
              </a:rPr>
              <a:t>/</a:t>
            </a:r>
            <a:r>
              <a:rPr lang="en-GB" sz="1300" u="sng" dirty="0">
                <a:hlinkClick r:id="rId9"/>
              </a:rPr>
              <a:t>going</a:t>
            </a:r>
            <a:r>
              <a:rPr lang="ru-RU" sz="1300" u="sng" dirty="0">
                <a:hlinkClick r:id="rId9"/>
              </a:rPr>
              <a:t>-</a:t>
            </a:r>
            <a:r>
              <a:rPr lang="en-GB" sz="1300" u="sng" dirty="0">
                <a:hlinkClick r:id="rId9"/>
              </a:rPr>
              <a:t>international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Портал </a:t>
            </a:r>
            <a:r>
              <a:rPr lang="en-GB" sz="1300" dirty="0"/>
              <a:t>EURAXESS</a:t>
            </a:r>
            <a:r>
              <a:rPr lang="ru-RU" sz="1300" dirty="0"/>
              <a:t>: </a:t>
            </a:r>
            <a:r>
              <a:rPr lang="en-GB" sz="1300" u="sng" dirty="0">
                <a:hlinkClick r:id="rId10"/>
              </a:rPr>
              <a:t>http</a:t>
            </a:r>
            <a:r>
              <a:rPr lang="ru-RU" sz="1300" u="sng" dirty="0">
                <a:hlinkClick r:id="rId10"/>
              </a:rPr>
              <a:t>://</a:t>
            </a:r>
            <a:r>
              <a:rPr lang="en-GB" sz="1300" u="sng" dirty="0" err="1">
                <a:hlinkClick r:id="rId10"/>
              </a:rPr>
              <a:t>ec</a:t>
            </a:r>
            <a:r>
              <a:rPr lang="ru-RU" sz="1300" u="sng" dirty="0">
                <a:hlinkClick r:id="rId10"/>
              </a:rPr>
              <a:t>.</a:t>
            </a:r>
            <a:r>
              <a:rPr lang="en-GB" sz="1300" u="sng" dirty="0" err="1">
                <a:hlinkClick r:id="rId10"/>
              </a:rPr>
              <a:t>europa</a:t>
            </a:r>
            <a:r>
              <a:rPr lang="ru-RU" sz="1300" u="sng" dirty="0">
                <a:hlinkClick r:id="rId10"/>
              </a:rPr>
              <a:t>.</a:t>
            </a:r>
            <a:r>
              <a:rPr lang="en-GB" sz="1300" u="sng" dirty="0" err="1">
                <a:hlinkClick r:id="rId10"/>
              </a:rPr>
              <a:t>eu</a:t>
            </a:r>
            <a:r>
              <a:rPr lang="ru-RU" sz="1300" u="sng" dirty="0">
                <a:hlinkClick r:id="rId10"/>
              </a:rPr>
              <a:t>/</a:t>
            </a:r>
            <a:r>
              <a:rPr lang="en-GB" sz="1300" u="sng" dirty="0" err="1">
                <a:hlinkClick r:id="rId10"/>
              </a:rPr>
              <a:t>euraxess</a:t>
            </a:r>
            <a:r>
              <a:rPr lang="ru-RU" sz="1300" u="sng" dirty="0">
                <a:hlinkClick r:id="rId10"/>
              </a:rPr>
              <a:t>/</a:t>
            </a:r>
            <a:r>
              <a:rPr lang="en-GB" sz="1300" u="sng" dirty="0">
                <a:hlinkClick r:id="rId10"/>
              </a:rPr>
              <a:t>index</a:t>
            </a:r>
            <a:r>
              <a:rPr lang="ru-RU" sz="1300" u="sng" dirty="0">
                <a:hlinkClick r:id="rId10"/>
              </a:rPr>
              <a:t>.</a:t>
            </a:r>
            <a:r>
              <a:rPr lang="en-GB" sz="1300" u="sng" dirty="0" err="1">
                <a:hlinkClick r:id="rId10"/>
              </a:rPr>
              <a:t>cfm</a:t>
            </a:r>
            <a:r>
              <a:rPr lang="ru-RU" sz="1300" u="sng" dirty="0">
                <a:hlinkClick r:id="rId10"/>
              </a:rPr>
              <a:t>/</a:t>
            </a:r>
            <a:r>
              <a:rPr lang="en-GB" sz="1300" u="sng" dirty="0">
                <a:hlinkClick r:id="rId10"/>
              </a:rPr>
              <a:t>jobs</a:t>
            </a:r>
            <a:r>
              <a:rPr lang="ru-RU" sz="1300" u="sng" dirty="0">
                <a:hlinkClick r:id="rId10"/>
              </a:rPr>
              <a:t>/</a:t>
            </a:r>
            <a:r>
              <a:rPr lang="en-GB" sz="1300" u="sng" dirty="0">
                <a:hlinkClick r:id="rId10"/>
              </a:rPr>
              <a:t>index</a:t>
            </a:r>
            <a:r>
              <a:rPr lang="uk-UA" sz="1300" dirty="0"/>
              <a:t> </a:t>
            </a:r>
            <a:endParaRPr lang="ru-RU" sz="1300" dirty="0"/>
          </a:p>
          <a:p>
            <a:pPr lvl="0">
              <a:spcBef>
                <a:spcPts val="0"/>
              </a:spcBef>
            </a:pPr>
            <a:r>
              <a:rPr lang="ru-RU" sz="1300" dirty="0"/>
              <a:t>Список </a:t>
            </a:r>
            <a:r>
              <a:rPr lang="ru-RU" sz="1300" dirty="0" err="1"/>
              <a:t>національних</a:t>
            </a:r>
            <a:r>
              <a:rPr lang="ru-RU" sz="1300" dirty="0"/>
              <a:t> </a:t>
            </a:r>
            <a:r>
              <a:rPr lang="ru-RU" sz="1300" dirty="0" err="1"/>
              <a:t>контактних</a:t>
            </a:r>
            <a:r>
              <a:rPr lang="ru-RU" sz="1300" dirty="0"/>
              <a:t> </a:t>
            </a:r>
            <a:r>
              <a:rPr lang="ru-RU" sz="1300" dirty="0" err="1"/>
              <a:t>пунктів</a:t>
            </a:r>
            <a:r>
              <a:rPr lang="ru-RU" sz="1300" dirty="0"/>
              <a:t> </a:t>
            </a:r>
            <a:r>
              <a:rPr lang="en-GB" sz="1300" u="sng" dirty="0">
                <a:hlinkClick r:id="rId11"/>
              </a:rPr>
              <a:t>http</a:t>
            </a:r>
            <a:r>
              <a:rPr lang="ru-RU" sz="1300" u="sng" dirty="0">
                <a:hlinkClick r:id="rId11"/>
              </a:rPr>
              <a:t>://</a:t>
            </a:r>
            <a:r>
              <a:rPr lang="en-GB" sz="1300" u="sng" dirty="0" err="1">
                <a:hlinkClick r:id="rId11"/>
              </a:rPr>
              <a:t>ec</a:t>
            </a:r>
            <a:r>
              <a:rPr lang="ru-RU" sz="1300" u="sng" dirty="0">
                <a:hlinkClick r:id="rId11"/>
              </a:rPr>
              <a:t>.</a:t>
            </a:r>
            <a:r>
              <a:rPr lang="en-GB" sz="1300" u="sng" dirty="0" err="1">
                <a:hlinkClick r:id="rId11"/>
              </a:rPr>
              <a:t>europa</a:t>
            </a:r>
            <a:r>
              <a:rPr lang="ru-RU" sz="1300" u="sng" dirty="0">
                <a:hlinkClick r:id="rId11"/>
              </a:rPr>
              <a:t>.</a:t>
            </a:r>
            <a:r>
              <a:rPr lang="en-GB" sz="1300" u="sng" dirty="0" err="1">
                <a:hlinkClick r:id="rId11"/>
              </a:rPr>
              <a:t>eu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research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participants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portal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desktop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en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support</a:t>
            </a:r>
            <a:r>
              <a:rPr lang="ru-RU" sz="1300" u="sng" dirty="0">
                <a:hlinkClick r:id="rId11"/>
              </a:rPr>
              <a:t>/</a:t>
            </a:r>
            <a:r>
              <a:rPr lang="en-GB" sz="1300" u="sng" dirty="0">
                <a:hlinkClick r:id="rId11"/>
              </a:rPr>
              <a:t>national</a:t>
            </a:r>
            <a:r>
              <a:rPr lang="ru-RU" sz="1300" u="sng" dirty="0">
                <a:hlinkClick r:id="rId11"/>
              </a:rPr>
              <a:t>_</a:t>
            </a:r>
            <a:r>
              <a:rPr lang="en-GB" sz="1300" u="sng" dirty="0">
                <a:hlinkClick r:id="rId11"/>
              </a:rPr>
              <a:t>contact</a:t>
            </a:r>
            <a:r>
              <a:rPr lang="ru-RU" sz="1300" u="sng" dirty="0">
                <a:hlinkClick r:id="rId11"/>
              </a:rPr>
              <a:t>_</a:t>
            </a:r>
            <a:r>
              <a:rPr lang="en-GB" sz="1300" u="sng" dirty="0">
                <a:hlinkClick r:id="rId11"/>
              </a:rPr>
              <a:t>points</a:t>
            </a:r>
            <a:r>
              <a:rPr lang="ru-RU" sz="1300" u="sng" dirty="0">
                <a:hlinkClick r:id="rId11"/>
              </a:rPr>
              <a:t>.</a:t>
            </a:r>
            <a:r>
              <a:rPr lang="en-GB" sz="1300" u="sng" dirty="0">
                <a:hlinkClick r:id="rId11"/>
              </a:rPr>
              <a:t>html</a:t>
            </a:r>
            <a:endParaRPr lang="ru-RU" sz="1300" dirty="0"/>
          </a:p>
          <a:p>
            <a:pPr>
              <a:spcBef>
                <a:spcPts val="0"/>
              </a:spcBef>
            </a:pPr>
            <a:r>
              <a:rPr lang="uk-UA" sz="1300" dirty="0"/>
              <a:t>Український національний портал Горизонт 2020: </a:t>
            </a:r>
            <a:r>
              <a:rPr lang="en-GB" sz="1300" u="sng" dirty="0">
                <a:hlinkClick r:id="rId12"/>
              </a:rPr>
              <a:t>http</a:t>
            </a:r>
            <a:r>
              <a:rPr lang="ru-RU" sz="1300" u="sng" dirty="0">
                <a:hlinkClick r:id="rId12"/>
              </a:rPr>
              <a:t>://</a:t>
            </a:r>
            <a:r>
              <a:rPr lang="en-GB" sz="1300" u="sng" dirty="0">
                <a:hlinkClick r:id="rId12"/>
              </a:rPr>
              <a:t>h</a:t>
            </a:r>
            <a:r>
              <a:rPr lang="ru-RU" sz="1300" u="sng" dirty="0">
                <a:hlinkClick r:id="rId12"/>
              </a:rPr>
              <a:t>2020.</a:t>
            </a:r>
            <a:r>
              <a:rPr lang="en-GB" sz="1300" u="sng" dirty="0">
                <a:hlinkClick r:id="rId12"/>
              </a:rPr>
              <a:t>com</a:t>
            </a:r>
            <a:r>
              <a:rPr lang="ru-RU" sz="1300" u="sng" dirty="0">
                <a:hlinkClick r:id="rId12"/>
              </a:rPr>
              <a:t>.</a:t>
            </a:r>
            <a:r>
              <a:rPr lang="en-GB" sz="1300" u="sng" dirty="0" err="1">
                <a:hlinkClick r:id="rId12"/>
              </a:rPr>
              <a:t>ua</a:t>
            </a:r>
            <a:r>
              <a:rPr lang="ru-RU" sz="1300" u="sng" dirty="0">
                <a:hlinkClick r:id="rId12"/>
              </a:rPr>
              <a:t>/</a:t>
            </a:r>
            <a:r>
              <a:rPr lang="en-GB" sz="1300" u="sng" dirty="0" err="1">
                <a:hlinkClick r:id="rId12"/>
              </a:rPr>
              <a:t>uk</a:t>
            </a:r>
            <a:endParaRPr lang="ru-RU" sz="13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ru-RU"/>
              <a:t>Презентація курсу </a:t>
            </a:r>
          </a:p>
          <a:p>
            <a:pPr algn="ctr"/>
            <a:r>
              <a:rPr lang="ru-RU"/>
              <a:t> «Основи європейської проектної діяльності"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Посилання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48478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шаблон для презентацій за проектом Жана Мон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презентацій за проектом Жана Моне</Template>
  <TotalTime>2197</TotalTime>
  <Words>649</Words>
  <Application>Microsoft Office PowerPoint</Application>
  <PresentationFormat>Экран (4:3)</PresentationFormat>
  <Paragraphs>45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Lucida Sans Unicode</vt:lpstr>
      <vt:lpstr>Verdana</vt:lpstr>
      <vt:lpstr>Wingdings 2</vt:lpstr>
      <vt:lpstr>Wingdings 3</vt:lpstr>
      <vt:lpstr>шаблон для презентацій за проектом Жана Моне</vt:lpstr>
      <vt:lpstr>Открытая</vt:lpstr>
      <vt:lpstr>Особливості підготовки рекомендаційного листа, листа підтримки проекту; складання опису профілю організації</vt:lpstr>
      <vt:lpstr>План</vt:lpstr>
      <vt:lpstr>Особливості рекомендаційного Листа</vt:lpstr>
      <vt:lpstr>Посилання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3, блок 3, практичне заняття №15 (доц. Сарабєєв В.Л.) Тема: Особливості підготовки рекомендаційного листа, листа підтримки проекту; складання опису профілю організації</dc:title>
  <dc:creator>Вова</dc:creator>
  <cp:lastModifiedBy>x</cp:lastModifiedBy>
  <cp:revision>8</cp:revision>
  <dcterms:created xsi:type="dcterms:W3CDTF">2018-02-03T16:55:21Z</dcterms:created>
  <dcterms:modified xsi:type="dcterms:W3CDTF">2023-11-27T14:39:17Z</dcterms:modified>
</cp:coreProperties>
</file>