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2880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08.10.2023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sz="2400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3800" y="1"/>
            <a:ext cx="54102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sz="4800" b="1" dirty="0" smtClean="0">
                <a:latin typeface="Georgia" pitchFamily="18" charset="0"/>
              </a:rPr>
              <a:t>Мова і стиль процесуальних документів</a:t>
            </a:r>
            <a:endParaRPr lang="uk-UA" sz="4800" b="1" dirty="0">
              <a:latin typeface="Georgia" pitchFamily="18" charset="0"/>
            </a:endParaRPr>
          </a:p>
        </p:txBody>
      </p:sp>
      <p:pic>
        <p:nvPicPr>
          <p:cNvPr id="1026" name="Picture 2" descr="C:\Users\User\Desktop\hard_working_on_computer_anim_500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438400"/>
            <a:ext cx="47625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-381000" y="838200"/>
            <a:ext cx="9525000" cy="6019800"/>
            <a:chOff x="2018" y="2839"/>
            <a:chExt cx="9135" cy="12933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2785" y="2839"/>
              <a:ext cx="8368" cy="161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Мова юридичного документа має бути літературною, без складних граматичних конструкцій та стилістичних зворотів, чіткою, зрозумілою, змістовною та доцільною. Всі дії, предмети, явища позначаються словами, які дають про них з граничною чіткістю точне уявлення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2785" y="4565"/>
              <a:ext cx="8368" cy="12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В юридичному документі використовуються такі граматичні засоби мови, які за умови стислого викладення надають максимум інформації (прості закінчені речення, відокремлені дієприслівникові звороти), лаконічно передають потрібні відомості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2785" y="5937"/>
              <a:ext cx="8368" cy="12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Думки мають викладатися в такій послідовності, щоб одне положення виходило з попереднього та готувало б до розуміння наступного. Синтаксичні зв'язки формулюються залежно від логічних зв'язків (виразна логізація викладення)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785" y="7323"/>
              <a:ext cx="8368" cy="108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Переважно використовуються стилістично нейтральний, одноманітний тон мовлення без образності і виявлення особистих почуттів, нейтральні, з точки зору емоційного забарвлення, літературні вирази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785" y="8569"/>
              <a:ext cx="8368" cy="10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В офіційно-діловому мовленні, у тому числі і в юридичних документах, не використовуються метафори, гіперболи, елементи просторіччя, жаргонні слова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2785" y="9715"/>
              <a:ext cx="8368" cy="94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Не рекомендується вживати маловідомі та неоднозначні для розуміння терміни, в тому числі слова іноземного походження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2785" y="10814"/>
              <a:ext cx="8368" cy="77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У синтаксисі ділового стилю поширеним є прямий порядок слів у реченні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2785" y="11710"/>
              <a:ext cx="8368" cy="104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Кількісна перевага надається складним реченням над простими, а кращим є чергування простих і складних речень з дотриманням правил ритміки мови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2717" y="12906"/>
              <a:ext cx="8368" cy="81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Широко вживаються дієприкметникові та дієприслівникові звороти, які надають мові лаконізму, влучності та динамічності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2717" y="13870"/>
              <a:ext cx="8368" cy="74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Використовується професійна термінологія, яка вживається в нормах права 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2717" y="14712"/>
              <a:ext cx="8368" cy="10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Діловий стиль відзначається зростаючою стандартизацією та уніфікацією мови, широким вживанням сталих словосполучень, трафаретів, застосуванням типових текстів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0" name="AutoShape 14"/>
            <p:cNvSpPr>
              <a:spLocks noChangeArrowheads="1"/>
            </p:cNvSpPr>
            <p:nvPr/>
          </p:nvSpPr>
          <p:spPr bwMode="auto">
            <a:xfrm>
              <a:off x="2103" y="3383"/>
              <a:ext cx="476" cy="544"/>
            </a:xfrm>
            <a:prstGeom prst="notched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1" name="AutoShape 15"/>
            <p:cNvSpPr>
              <a:spLocks noChangeArrowheads="1"/>
            </p:cNvSpPr>
            <p:nvPr/>
          </p:nvSpPr>
          <p:spPr bwMode="auto">
            <a:xfrm>
              <a:off x="2103" y="4845"/>
              <a:ext cx="476" cy="544"/>
            </a:xfrm>
            <a:prstGeom prst="notched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2" name="AutoShape 16"/>
            <p:cNvSpPr>
              <a:spLocks noChangeArrowheads="1"/>
            </p:cNvSpPr>
            <p:nvPr/>
          </p:nvSpPr>
          <p:spPr bwMode="auto">
            <a:xfrm>
              <a:off x="2103" y="6217"/>
              <a:ext cx="476" cy="544"/>
            </a:xfrm>
            <a:prstGeom prst="notched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>
              <a:off x="2103" y="7630"/>
              <a:ext cx="476" cy="544"/>
            </a:xfrm>
            <a:prstGeom prst="notched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4" name="AutoShape 18"/>
            <p:cNvSpPr>
              <a:spLocks noChangeArrowheads="1"/>
            </p:cNvSpPr>
            <p:nvPr/>
          </p:nvSpPr>
          <p:spPr bwMode="auto">
            <a:xfrm>
              <a:off x="2018" y="8988"/>
              <a:ext cx="476" cy="544"/>
            </a:xfrm>
            <a:prstGeom prst="notched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5" name="AutoShape 19"/>
            <p:cNvSpPr>
              <a:spLocks noChangeArrowheads="1"/>
            </p:cNvSpPr>
            <p:nvPr/>
          </p:nvSpPr>
          <p:spPr bwMode="auto">
            <a:xfrm>
              <a:off x="2018" y="9903"/>
              <a:ext cx="476" cy="544"/>
            </a:xfrm>
            <a:prstGeom prst="notched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6" name="AutoShape 20"/>
            <p:cNvSpPr>
              <a:spLocks noChangeArrowheads="1"/>
            </p:cNvSpPr>
            <p:nvPr/>
          </p:nvSpPr>
          <p:spPr bwMode="auto">
            <a:xfrm>
              <a:off x="2103" y="10895"/>
              <a:ext cx="476" cy="544"/>
            </a:xfrm>
            <a:prstGeom prst="notched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7" name="AutoShape 21"/>
            <p:cNvSpPr>
              <a:spLocks noChangeArrowheads="1"/>
            </p:cNvSpPr>
            <p:nvPr/>
          </p:nvSpPr>
          <p:spPr bwMode="auto">
            <a:xfrm>
              <a:off x="2103" y="11895"/>
              <a:ext cx="476" cy="544"/>
            </a:xfrm>
            <a:prstGeom prst="notched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8" name="AutoShape 22"/>
            <p:cNvSpPr>
              <a:spLocks noChangeArrowheads="1"/>
            </p:cNvSpPr>
            <p:nvPr/>
          </p:nvSpPr>
          <p:spPr bwMode="auto">
            <a:xfrm>
              <a:off x="2018" y="13006"/>
              <a:ext cx="476" cy="544"/>
            </a:xfrm>
            <a:prstGeom prst="notched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9" name="AutoShape 23"/>
            <p:cNvSpPr>
              <a:spLocks noChangeArrowheads="1"/>
            </p:cNvSpPr>
            <p:nvPr/>
          </p:nvSpPr>
          <p:spPr bwMode="auto">
            <a:xfrm>
              <a:off x="2018" y="13960"/>
              <a:ext cx="476" cy="544"/>
            </a:xfrm>
            <a:prstGeom prst="notched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0" name="AutoShape 24"/>
            <p:cNvSpPr>
              <a:spLocks noChangeArrowheads="1"/>
            </p:cNvSpPr>
            <p:nvPr/>
          </p:nvSpPr>
          <p:spPr bwMode="auto">
            <a:xfrm>
              <a:off x="2018" y="14970"/>
              <a:ext cx="476" cy="544"/>
            </a:xfrm>
            <a:prstGeom prst="notched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381000" y="152400"/>
            <a:ext cx="8534400" cy="688975"/>
          </a:xfrm>
          <a:prstGeom prst="wave">
            <a:avLst>
              <a:gd name="adj1" fmla="val 13005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17365D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Офіційно-діловий стиль юридичних документів характеризується такими мовними особливостями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резидент произносит речь на трибуне PNG , комикс, Вектор, Управляющий  делам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6858000"/>
          </a:xfrm>
          <a:prstGeom prst="rect">
            <a:avLst/>
          </a:prstGeom>
          <a:noFill/>
        </p:spPr>
      </p:pic>
      <p:sp>
        <p:nvSpPr>
          <p:cNvPr id="6" name="Выноска со стрелкой вниз 5"/>
          <p:cNvSpPr/>
          <p:nvPr/>
        </p:nvSpPr>
        <p:spPr>
          <a:xfrm>
            <a:off x="3733800" y="0"/>
            <a:ext cx="5410200" cy="1447800"/>
          </a:xfrm>
          <a:prstGeom prst="downArrowCallout">
            <a:avLst>
              <a:gd name="adj1" fmla="val 9285"/>
              <a:gd name="adj2" fmla="val 21429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latin typeface="Georgia" pitchFamily="18" charset="0"/>
              </a:rPr>
              <a:t>Юридичний документ має бути викладений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1447800"/>
            <a:ext cx="54864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chemeClr val="bg1"/>
                </a:solidFill>
                <a:latin typeface="Georgia" pitchFamily="18" charset="0"/>
              </a:rPr>
              <a:t>доброю мовою в офіційно-діловому </a:t>
            </a:r>
            <a:r>
              <a:rPr lang="uk-UA" sz="1600" b="1" i="1" dirty="0" smtClean="0">
                <a:solidFill>
                  <a:schemeClr val="bg1"/>
                </a:solidFill>
                <a:latin typeface="Georgia" pitchFamily="18" charset="0"/>
              </a:rPr>
              <a:t>стилі з </a:t>
            </a:r>
            <a:r>
              <a:rPr lang="uk-UA" sz="1600" b="1" i="1" dirty="0" smtClean="0">
                <a:solidFill>
                  <a:schemeClr val="bg1"/>
                </a:solidFill>
                <a:latin typeface="Georgia" pitchFamily="18" charset="0"/>
              </a:rPr>
              <a:t>дотриманням правил граматики та </a:t>
            </a:r>
            <a:r>
              <a:rPr lang="uk-UA" sz="1600" b="1" i="1" dirty="0" smtClean="0">
                <a:solidFill>
                  <a:schemeClr val="bg1"/>
                </a:solidFill>
                <a:latin typeface="Georgia" pitchFamily="18" charset="0"/>
              </a:rPr>
              <a:t>синтаксису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29400" y="2133600"/>
            <a:ext cx="2667000" cy="1295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Важливою умовою правильної мови </a:t>
            </a:r>
            <a:r>
              <a:rPr lang="uk-UA" sz="18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є</a:t>
            </a:r>
            <a:endParaRPr lang="ru-RU" sz="1800" i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7600" y="3505200"/>
            <a:ext cx="5486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Georgia" pitchFamily="18" charset="0"/>
              </a:rPr>
              <a:t>використання слів відповідно до їх суті та стилістичної ознаки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7600" y="4267200"/>
            <a:ext cx="5486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Georgia" pitchFamily="18" charset="0"/>
              </a:rPr>
              <a:t>правильне за змістом сполучення слів</a:t>
            </a:r>
            <a:endParaRPr lang="ru-RU" sz="1600" dirty="0" smtClean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7600" y="4800600"/>
            <a:ext cx="5486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Georgia" pitchFamily="18" charset="0"/>
              </a:rPr>
              <a:t>вилучення тавтології</a:t>
            </a:r>
            <a:endParaRPr lang="ru-RU" sz="1600" dirty="0" smtClean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57600" y="5334000"/>
            <a:ext cx="5486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Georgia" pitchFamily="18" charset="0"/>
              </a:rPr>
              <a:t>стилістична однорідність лексики</a:t>
            </a:r>
            <a:endParaRPr lang="ru-RU" sz="1600" dirty="0" smtClean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7600" y="5943600"/>
            <a:ext cx="5486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Georgia" pitchFamily="18" charset="0"/>
              </a:rPr>
              <a:t>синтаксично правильна побудова речень</a:t>
            </a:r>
            <a:endParaRPr lang="ru-RU" sz="1600" dirty="0" smtClean="0">
              <a:latin typeface="Georgia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0" y="609600"/>
            <a:ext cx="472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dirty="0" smtClean="0">
                <a:latin typeface="Georgia" pitchFamily="18" charset="0"/>
              </a:rPr>
              <a:t>Документ не повинен бути нудним, сірим, спрощеним до тривіальності. </a:t>
            </a:r>
            <a:endParaRPr lang="uk-UA" sz="2000" dirty="0" smtClean="0">
              <a:latin typeface="Georgia" pitchFamily="18" charset="0"/>
            </a:endParaRPr>
          </a:p>
          <a:p>
            <a:pPr algn="r"/>
            <a:endParaRPr lang="uk-UA" sz="2000" dirty="0" smtClean="0">
              <a:latin typeface="Georgia" pitchFamily="18" charset="0"/>
            </a:endParaRPr>
          </a:p>
          <a:p>
            <a:pPr algn="r"/>
            <a:r>
              <a:rPr lang="uk-UA" sz="2000" dirty="0" smtClean="0">
                <a:latin typeface="Georgia" pitchFamily="18" charset="0"/>
              </a:rPr>
              <a:t>Як </a:t>
            </a:r>
            <a:r>
              <a:rPr lang="uk-UA" sz="2000" dirty="0" smtClean="0">
                <a:latin typeface="Georgia" pitchFamily="18" charset="0"/>
              </a:rPr>
              <a:t>художня мова, так і мова офіційно-ділового стилю є досягненням культури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35814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Georgia" pitchFamily="18" charset="0"/>
              </a:rPr>
              <a:t>Юридичний документ має бути максимально раціональним і доцільним 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4800600"/>
            <a:ext cx="350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стислість </a:t>
            </a:r>
            <a:r>
              <a:rPr lang="uk-UA" sz="2000" dirty="0" smtClean="0">
                <a:latin typeface="Georgia" pitchFamily="18" charset="0"/>
              </a:rPr>
              <a:t>слів і ясність думки — це ознака ділового стилю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26627" name="Picture 3" descr="C:\Users\User\Desktop\37994cf-robyty-pezentacii--1-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320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 rot="5400000">
            <a:off x="7353300" y="1181100"/>
            <a:ext cx="304800" cy="5334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34000" y="36576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мінімум слів, максимум інформації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724400" y="3733800"/>
            <a:ext cx="457200" cy="53340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4724400"/>
            <a:ext cx="396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Georgia" pitchFamily="18" charset="0"/>
              </a:rPr>
              <a:t>Юридичному документу властиві стислість, ясність викладення та культура оформлення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4724400" y="5105400"/>
            <a:ext cx="457200" cy="53340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9" name="Picture 5" descr="Delivery Services - Teaneck Taxi NJ C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412104"/>
            <a:ext cx="1143000" cy="144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6248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noAutofit/>
          </a:bodyPr>
          <a:lstStyle/>
          <a:p>
            <a:pPr algn="ctr"/>
            <a:r>
              <a:rPr lang="uk-UA" sz="2400" b="1" i="1" dirty="0" smtClean="0">
                <a:latin typeface="Georgia" pitchFamily="18" charset="0"/>
              </a:rPr>
              <a:t>Юридичний документ має бути</a:t>
            </a:r>
            <a:endParaRPr lang="uk-UA" sz="2400" b="1" i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19200"/>
            <a:ext cx="2590800" cy="121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максимально раціональним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33600" y="2286000"/>
            <a:ext cx="2590800" cy="121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зрозумілим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3048000"/>
            <a:ext cx="2590800" cy="121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доцільним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0" y="4876800"/>
            <a:ext cx="2438400" cy="1752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Georgia" pitchFamily="18" charset="0"/>
              </a:rPr>
              <a:t>Документ має бути викладений 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43200" y="4800600"/>
            <a:ext cx="32766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зрозумілою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3200" y="5410200"/>
            <a:ext cx="32766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простою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43200" y="6019800"/>
            <a:ext cx="32766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доцільною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3600" y="5181600"/>
            <a:ext cx="2438400" cy="83820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термінологією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257300" y="1028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933700" y="15621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800600" y="1905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право 22"/>
          <p:cNvSpPr/>
          <p:nvPr/>
        </p:nvSpPr>
        <p:spPr>
          <a:xfrm>
            <a:off x="2438400" y="5334000"/>
            <a:ext cx="304800" cy="76200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200" y="304800"/>
            <a:ext cx="8153400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374C81"/>
                </a:solidFill>
                <a:latin typeface="Georgia" pitchFamily="18" charset="0"/>
              </a:rPr>
              <a:t>Розглядаючи особливості кримінальних процесуальних документів варто звернути увагу на те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239000" y="762000"/>
            <a:ext cx="1143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що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33600" y="1828800"/>
            <a:ext cx="64770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у кримінальному процесі носієм фіксованої інформації про обставини вчиненого злочину є документ, який може бути виготовлений на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0" name="Shape 9"/>
          <p:cNvCxnSpPr>
            <a:stCxn id="7" idx="2"/>
          </p:cNvCxnSpPr>
          <p:nvPr/>
        </p:nvCxnSpPr>
        <p:spPr>
          <a:xfrm rot="10800000" flipV="1">
            <a:off x="7239000" y="1143000"/>
            <a:ext cx="1588" cy="685800"/>
          </a:xfrm>
          <a:prstGeom prst="bentConnector4">
            <a:avLst>
              <a:gd name="adj1" fmla="val -14395466"/>
              <a:gd name="adj2" fmla="val 777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8" idx="1"/>
          </p:cNvCxnSpPr>
          <p:nvPr/>
        </p:nvCxnSpPr>
        <p:spPr>
          <a:xfrm rot="10800000" flipV="1">
            <a:off x="1371600" y="2438400"/>
            <a:ext cx="762000" cy="7620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4800" y="3276600"/>
            <a:ext cx="2667000" cy="76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Georgia" pitchFamily="18" charset="0"/>
              </a:rPr>
              <a:t>канцелярському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4191000"/>
            <a:ext cx="2667000" cy="76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Georgia" pitchFamily="18" charset="0"/>
              </a:rPr>
              <a:t>фото - </a:t>
            </a:r>
            <a:r>
              <a:rPr lang="uk-UA" sz="2000" dirty="0" smtClean="0">
                <a:latin typeface="Georgia" pitchFamily="18" charset="0"/>
              </a:rPr>
              <a:t>або іншому папері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5029200"/>
            <a:ext cx="2667000" cy="76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Georgia" pitchFamily="18" charset="0"/>
              </a:rPr>
              <a:t>відео -, </a:t>
            </a:r>
            <a:r>
              <a:rPr lang="uk-UA" sz="2000" dirty="0" err="1" smtClean="0">
                <a:latin typeface="Georgia" pitchFamily="18" charset="0"/>
              </a:rPr>
              <a:t>аудіоплівці</a:t>
            </a:r>
            <a:r>
              <a:rPr lang="uk-UA" sz="2000" dirty="0" smtClean="0">
                <a:latin typeface="Georgia" pitchFamily="18" charset="0"/>
              </a:rPr>
              <a:t> </a:t>
            </a:r>
            <a:endParaRPr lang="ru-RU" sz="2000" dirty="0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3276600" y="3276600"/>
            <a:ext cx="762000" cy="2438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67200" y="3276600"/>
            <a:ext cx="4572000" cy="266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В усіх випадках мова йде про графічне чи електронне відображення необхідної інформації, а це дозволяє говорити про них як про письмові документи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Як українські суди вирішують питання допустимості документів НСРД: аналіз  судової практики / Публикации / Судебно-юридическая газ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2078494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2590800" y="228600"/>
            <a:ext cx="6553200" cy="1295400"/>
          </a:xfrm>
          <a:prstGeom prst="bevel">
            <a:avLst/>
          </a:prstGeom>
          <a:ln>
            <a:solidFill>
              <a:schemeClr val="tx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b="1" i="1" dirty="0" smtClean="0">
                <a:solidFill>
                  <a:schemeClr val="bg1"/>
                </a:solidFill>
                <a:latin typeface="Georgia" pitchFamily="18" charset="0"/>
              </a:rPr>
              <a:t>При індивідуальному характері процесуальних документів всі вони мають багато однакових рис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3124200" y="1524000"/>
            <a:ext cx="609600" cy="60960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2209800"/>
            <a:ext cx="60960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кожне процесуальне рішення має певну структуру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5600" y="3657600"/>
            <a:ext cx="60960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цим частинам притаманні одні й ті самі реквізити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5600" y="5029200"/>
            <a:ext cx="60960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процесуальний характер їх викладу одноманітний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52600" y="304800"/>
            <a:ext cx="7162800" cy="167640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2"/>
                </a:solidFill>
                <a:latin typeface="Georgia" pitchFamily="18" charset="0"/>
              </a:rPr>
              <a:t>Як би не відрізнялися за змістом різноманітні процесуальні акти, всі види їх форм тотожні, і це вимагає стандартизації різних видів рішень та їх процесуальних форм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2514600" y="1981200"/>
            <a:ext cx="609600" cy="609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743200"/>
            <a:ext cx="8534400" cy="990600"/>
          </a:xfrm>
          <a:prstGeom prst="rect">
            <a:avLst/>
          </a:prstGeom>
          <a:gradFill>
            <a:gsLst>
              <a:gs pos="94000">
                <a:schemeClr val="accent1">
                  <a:lumMod val="60000"/>
                  <a:lumOff val="40000"/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tx2"/>
                </a:solidFill>
                <a:latin typeface="Georgia" pitchFamily="18" charset="0"/>
              </a:rPr>
              <a:t>На основі введення стандартизації створюється </a:t>
            </a:r>
            <a:r>
              <a:rPr lang="uk-UA" sz="2200" dirty="0" smtClean="0">
                <a:solidFill>
                  <a:schemeClr val="tx2"/>
                </a:solidFill>
                <a:latin typeface="Georgia" pitchFamily="18" charset="0"/>
              </a:rPr>
              <a:t>можливість</a:t>
            </a:r>
            <a:endParaRPr lang="ru-RU" sz="2200" dirty="0" smtClean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4457700" y="5600700"/>
            <a:ext cx="381000" cy="609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4114800"/>
            <a:ext cx="4267200" cy="152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Georgia" pitchFamily="18" charset="0"/>
              </a:rPr>
              <a:t>домогтися однорідності правозастосовної діяльності всіх органів, які здійснюють дізнання, досудове слідство, прокурорський нагляд і судовий розгляд кримінальних справ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76800" y="4114800"/>
            <a:ext cx="3962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Georgia" pitchFamily="18" charset="0"/>
              </a:rPr>
              <a:t>активізувати слідчу, прокурорську й судову практику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600" y="6172200"/>
            <a:ext cx="861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Georgia" pitchFamily="18" charset="0"/>
              </a:rPr>
              <a:t>та на цій основі підвищити ефективність боротьби із злочинністю</a:t>
            </a:r>
            <a:endParaRPr lang="ru-RU" sz="2000" dirty="0"/>
          </a:p>
        </p:txBody>
      </p:sp>
      <p:pic>
        <p:nvPicPr>
          <p:cNvPr id="2050" name="Picture 2" descr="Процесуальні документи ⚖️ допомога адвоката в Києві ➤ Ессенш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298491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762000" y="3124200"/>
            <a:ext cx="8229600" cy="2895600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uk-UA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це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знаково-інформаційна система, що є запас слів і граматичні принципи їх поєднання, за допомогою якої люди можуть спілкуватися між собою, формувати, зберігати і передавати знання і будь-яку іншу інформацію в просторі і в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часі</a:t>
            </a:r>
            <a:endParaRPr lang="ru-RU" sz="1400" b="1" i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pic>
        <p:nvPicPr>
          <p:cNvPr id="20482" name="Picture 2" descr="1 + 1 і російську мову: Ті, хто намагаються повернути українську мову в  категорію &quot;кумедні малороси&quot;, мають спуститися з великоросійського  п'єдесталу в реальність, - Кулеба про заяву продюсерки &quot;1+1&quot; Єремєєвої «  Новини |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3960829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Прямая соединительная линия 9"/>
          <p:cNvCxnSpPr>
            <a:stCxn id="20482" idx="1"/>
          </p:cNvCxnSpPr>
          <p:nvPr/>
        </p:nvCxnSpPr>
        <p:spPr>
          <a:xfrm rot="10800000" flipV="1">
            <a:off x="3352800" y="1409700"/>
            <a:ext cx="13716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782094" y="2552700"/>
            <a:ext cx="1142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Мова - наша зброя, жодних компромісів у цьому питанні не бу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2263139" cy="129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295400"/>
          </a:xfrm>
          <a:solidFill>
            <a:srgbClr val="FFFFCC"/>
          </a:solidFill>
          <a:ln>
            <a:solidFill>
              <a:schemeClr val="tx1"/>
            </a:solidFill>
            <a:prstDash val="lgDashDot"/>
          </a:ln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Georgia" pitchFamily="18" charset="0"/>
              </a:rPr>
              <a:t>При всій привабливості і принадності художнього мовлення юридичні документи пишуться в </a:t>
            </a:r>
            <a:br>
              <a:rPr lang="uk-UA" sz="2800" dirty="0" smtClean="0">
                <a:latin typeface="Georgia" pitchFamily="18" charset="0"/>
              </a:rPr>
            </a:br>
            <a:r>
              <a:rPr lang="uk-UA" sz="2800" b="1" dirty="0" smtClean="0">
                <a:latin typeface="Georgia" pitchFamily="18" charset="0"/>
              </a:rPr>
              <a:t>офіційно-діловому стилі</a:t>
            </a:r>
            <a:endParaRPr lang="uk-UA" sz="2800" b="1" dirty="0">
              <a:latin typeface="Georgia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4800600" y="1828800"/>
            <a:ext cx="3810000" cy="1219200"/>
          </a:xfrm>
          <a:prstGeom prst="cloudCallout">
            <a:avLst>
              <a:gd name="adj1" fmla="val -73291"/>
              <a:gd name="adj2" fmla="val 46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800" dirty="0" smtClean="0">
              <a:solidFill>
                <a:srgbClr val="374C81"/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r>
              <a:rPr lang="uk-UA" sz="2000" b="1" dirty="0" smtClean="0">
                <a:solidFill>
                  <a:srgbClr val="374C81"/>
                </a:solidFill>
                <a:latin typeface="Monotype Corsiva" pitchFamily="66" charset="0"/>
                <a:ea typeface="+mj-ea"/>
                <a:cs typeface="+mj-cs"/>
              </a:rPr>
              <a:t>Так </a:t>
            </a:r>
            <a:r>
              <a:rPr lang="uk-UA" sz="2000" b="1" dirty="0" smtClean="0">
                <a:solidFill>
                  <a:srgbClr val="374C81"/>
                </a:solidFill>
                <a:latin typeface="Monotype Corsiva" pitchFamily="66" charset="0"/>
                <a:ea typeface="+mj-ea"/>
                <a:cs typeface="+mj-cs"/>
              </a:rPr>
              <a:t>які ж його особливості</a:t>
            </a:r>
            <a:r>
              <a:rPr lang="uk-UA" sz="2800" b="1" dirty="0" smtClean="0">
                <a:solidFill>
                  <a:srgbClr val="374C81"/>
                </a:solidFill>
                <a:latin typeface="Monotype Corsiva" pitchFamily="66" charset="0"/>
                <a:ea typeface="+mj-ea"/>
                <a:cs typeface="+mj-cs"/>
              </a:rPr>
              <a:t>?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81000" y="2819400"/>
            <a:ext cx="4572000" cy="388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latin typeface="Georgia" pitchFamily="18" charset="0"/>
              </a:rPr>
              <a:t>Якщо з художньої мови виключити метафори, епітети та інші образно-експресивні засоби, залишивши її смислову сторону (квінтесенцію), то, по суті, ми і отримаємо офіційно-діловий стиль</a:t>
            </a:r>
            <a:endParaRPr lang="uk-UA" sz="2000" i="1" dirty="0">
              <a:latin typeface="Georgia" pitchFamily="18" charset="0"/>
            </a:endParaRPr>
          </a:p>
        </p:txBody>
      </p:sp>
      <p:pic>
        <p:nvPicPr>
          <p:cNvPr id="21506" name="Picture 2" descr="15 цікавих фактів про українську мову, які вас здивують &gt; Новини Дніпра,  події в Дніпрі, Новини України, новости Украины, Вісті Придніпров'я,  Новости Днепра, события в Днепре, Известия Приднепров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0"/>
            <a:ext cx="3198057" cy="221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1295400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r"/>
            <a:r>
              <a:rPr lang="uk-UA" sz="6600" b="1" i="1" dirty="0" smtClean="0">
                <a:latin typeface="Monotype Corsiva" pitchFamily="66" charset="0"/>
              </a:rPr>
              <a:t>Діловий стиль</a:t>
            </a:r>
            <a:endParaRPr lang="uk-UA" sz="6600" b="1" dirty="0">
              <a:latin typeface="Monotype Corsiva" pitchFamily="66" charset="0"/>
            </a:endParaRPr>
          </a:p>
        </p:txBody>
      </p:sp>
      <p:pic>
        <p:nvPicPr>
          <p:cNvPr id="22530" name="Picture 2" descr="Діалог в офіційно-діловому стилі - Dovidka.biz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2705100" cy="1685926"/>
          </a:xfrm>
          <a:prstGeom prst="foldedCorner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трелка вниз 5"/>
          <p:cNvSpPr/>
          <p:nvPr/>
        </p:nvSpPr>
        <p:spPr>
          <a:xfrm>
            <a:off x="7162800" y="1295400"/>
            <a:ext cx="1066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066800" y="2133600"/>
            <a:ext cx="7848600" cy="3657600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це стиль, що задовольняє потреби суспільства в документальному оформленні різних актів державного, суспільного, політичного, економічного життя, ділових стосунків між державними організаціями, а також між членами суспільства в офіційній сфері їх спілкування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286000" y="304800"/>
            <a:ext cx="6592888" cy="2516187"/>
            <a:chOff x="666" y="2622"/>
            <a:chExt cx="10501" cy="3002"/>
          </a:xfrm>
        </p:grpSpPr>
        <p:sp>
          <p:nvSpPr>
            <p:cNvPr id="23555" name="AutoShape 3"/>
            <p:cNvSpPr>
              <a:spLocks noChangeArrowheads="1"/>
            </p:cNvSpPr>
            <p:nvPr/>
          </p:nvSpPr>
          <p:spPr bwMode="auto">
            <a:xfrm>
              <a:off x="2472" y="2622"/>
              <a:ext cx="6725" cy="1073"/>
            </a:xfrm>
            <a:prstGeom prst="plaque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Мова юридичних документів має бути</a:t>
              </a:r>
              <a:endPara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666" y="4619"/>
              <a:ext cx="2404" cy="10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простою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6056" y="4619"/>
              <a:ext cx="2286" cy="10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витонченою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3527" y="4619"/>
              <a:ext cx="2233" cy="10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зрозумілою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8763" y="4619"/>
              <a:ext cx="2404" cy="10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гармонійною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560" name="AutoShape 8"/>
            <p:cNvCxnSpPr>
              <a:cxnSpLocks noChangeShapeType="1"/>
            </p:cNvCxnSpPr>
            <p:nvPr/>
          </p:nvCxnSpPr>
          <p:spPr bwMode="auto">
            <a:xfrm>
              <a:off x="5692" y="3695"/>
              <a:ext cx="0" cy="4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61" name="AutoShape 9"/>
            <p:cNvCxnSpPr>
              <a:cxnSpLocks noChangeShapeType="1"/>
            </p:cNvCxnSpPr>
            <p:nvPr/>
          </p:nvCxnSpPr>
          <p:spPr bwMode="auto">
            <a:xfrm>
              <a:off x="1685" y="4158"/>
              <a:ext cx="828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62" name="AutoShape 10"/>
            <p:cNvCxnSpPr>
              <a:cxnSpLocks noChangeShapeType="1"/>
            </p:cNvCxnSpPr>
            <p:nvPr/>
          </p:nvCxnSpPr>
          <p:spPr bwMode="auto">
            <a:xfrm>
              <a:off x="1685" y="4157"/>
              <a:ext cx="0" cy="4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63" name="AutoShape 11"/>
            <p:cNvCxnSpPr>
              <a:cxnSpLocks noChangeShapeType="1"/>
            </p:cNvCxnSpPr>
            <p:nvPr/>
          </p:nvCxnSpPr>
          <p:spPr bwMode="auto">
            <a:xfrm>
              <a:off x="9971" y="4157"/>
              <a:ext cx="0" cy="4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64" name="AutoShape 12"/>
            <p:cNvCxnSpPr>
              <a:cxnSpLocks noChangeShapeType="1"/>
            </p:cNvCxnSpPr>
            <p:nvPr/>
          </p:nvCxnSpPr>
          <p:spPr bwMode="auto">
            <a:xfrm>
              <a:off x="4537" y="4158"/>
              <a:ext cx="0" cy="3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65" name="AutoShape 13"/>
            <p:cNvCxnSpPr>
              <a:cxnSpLocks noChangeShapeType="1"/>
            </p:cNvCxnSpPr>
            <p:nvPr/>
          </p:nvCxnSpPr>
          <p:spPr bwMode="auto">
            <a:xfrm>
              <a:off x="7186" y="4157"/>
              <a:ext cx="0" cy="4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8" name="Стрелка вниз 17"/>
          <p:cNvSpPr/>
          <p:nvPr/>
        </p:nvSpPr>
        <p:spPr>
          <a:xfrm>
            <a:off x="4648200" y="3124200"/>
            <a:ext cx="1752600" cy="457200"/>
          </a:xfrm>
          <a:prstGeom prst="downArrow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9800" y="36576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Georgia" pitchFamily="18" charset="0"/>
              </a:rPr>
              <a:t>Простим - не означає «спрощеним</a:t>
            </a:r>
            <a:r>
              <a:rPr lang="uk-UA" dirty="0" smtClean="0">
                <a:latin typeface="Georgia" pitchFamily="18" charset="0"/>
              </a:rPr>
              <a:t>» </a:t>
            </a:r>
            <a:endParaRPr lang="ru-RU" dirty="0"/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8039100" y="4229100"/>
            <a:ext cx="838200" cy="304800"/>
          </a:xfrm>
          <a:prstGeom prst="bentConnector3">
            <a:avLst>
              <a:gd name="adj1" fmla="val 50000"/>
            </a:avLst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971800" y="4876800"/>
            <a:ext cx="5943600" cy="182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i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Мова 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документа не слід як прикрашати метафорами чи іншими експресивними засобами, так і збіднювати або спотворювати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purl.org/dc/terms/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690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Книги в формате 16 x 9</vt:lpstr>
      <vt:lpstr>Мова і стиль процесуальних документів</vt:lpstr>
      <vt:lpstr>Юридичний документ має бути</vt:lpstr>
      <vt:lpstr>Слайд 3</vt:lpstr>
      <vt:lpstr>Слайд 4</vt:lpstr>
      <vt:lpstr>Слайд 5</vt:lpstr>
      <vt:lpstr>Слайд 6</vt:lpstr>
      <vt:lpstr>При всій привабливості і принадності художнього мовлення юридичні документи пишуться в  офіційно-діловому стилі</vt:lpstr>
      <vt:lpstr>Діловий стиль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2018-01-21T12:50:59Z</dcterms:created>
  <dcterms:modified xsi:type="dcterms:W3CDTF">2023-10-08T10:51:38Z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