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96" r:id="rId2"/>
    <p:sldId id="415" r:id="rId3"/>
    <p:sldId id="427" r:id="rId4"/>
    <p:sldId id="421" r:id="rId5"/>
    <p:sldId id="424" r:id="rId6"/>
    <p:sldId id="420" r:id="rId7"/>
    <p:sldId id="426" r:id="rId8"/>
    <p:sldId id="417" r:id="rId9"/>
    <p:sldId id="418" r:id="rId10"/>
    <p:sldId id="422" r:id="rId11"/>
    <p:sldId id="42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CC"/>
    <a:srgbClr val="E2E9F6"/>
    <a:srgbClr val="0CA4A8"/>
    <a:srgbClr val="02B2AE"/>
    <a:srgbClr val="FF9999"/>
    <a:srgbClr val="0000FF"/>
    <a:srgbClr val="6666FF"/>
    <a:srgbClr val="00CCFF"/>
    <a:srgbClr val="33F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595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0B92D-700A-42BB-8A88-ADA608441308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6275E-FB02-486B-A043-C9C2B5C0FC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48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6275E-FB02-486B-A043-C9C2B5C0FCB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20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6275E-FB02-486B-A043-C9C2B5C0FCB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66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6275E-FB02-486B-A043-C9C2B5C0FCB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30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6275E-FB02-486B-A043-C9C2B5C0FCB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306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6275E-FB02-486B-A043-C9C2B5C0FCB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14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6275E-FB02-486B-A043-C9C2B5C0FCB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23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6275E-FB02-486B-A043-C9C2B5C0FCB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65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6275E-FB02-486B-A043-C9C2B5C0FCB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50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6275E-FB02-486B-A043-C9C2B5C0FCB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95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6275E-FB02-486B-A043-C9C2B5C0FCB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11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6275E-FB02-486B-A043-C9C2B5C0FCB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8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84E0-087A-44BF-B86F-4A2E019121E3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33D7-AEF5-4A3E-97AF-3B7FC21AA9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972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84E0-087A-44BF-B86F-4A2E019121E3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33D7-AEF5-4A3E-97AF-3B7FC21AA9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01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84E0-087A-44BF-B86F-4A2E019121E3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33D7-AEF5-4A3E-97AF-3B7FC21AA9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06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84E0-087A-44BF-B86F-4A2E019121E3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33D7-AEF5-4A3E-97AF-3B7FC21AA9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864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84E0-087A-44BF-B86F-4A2E019121E3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33D7-AEF5-4A3E-97AF-3B7FC21AA9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622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84E0-087A-44BF-B86F-4A2E019121E3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33D7-AEF5-4A3E-97AF-3B7FC21AA9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791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84E0-087A-44BF-B86F-4A2E019121E3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33D7-AEF5-4A3E-97AF-3B7FC21AA9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119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84E0-087A-44BF-B86F-4A2E019121E3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33D7-AEF5-4A3E-97AF-3B7FC21AA9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882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84E0-087A-44BF-B86F-4A2E019121E3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33D7-AEF5-4A3E-97AF-3B7FC21AA9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35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84E0-087A-44BF-B86F-4A2E019121E3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33D7-AEF5-4A3E-97AF-3B7FC21AA9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949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84E0-087A-44BF-B86F-4A2E019121E3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33D7-AEF5-4A3E-97AF-3B7FC21AA9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658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C84E0-087A-44BF-B86F-4A2E019121E3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833D7-AEF5-4A3E-97AF-3B7FC21AA9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68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hyperlink" Target="http://www.nbuv.gov.ua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dspace.pnpu.edu.ua/bitstream/123456789/15506/1/16.pdf" TargetMode="External"/><Relationship Id="rId5" Type="http://schemas.openxmlformats.org/officeDocument/2006/relationships/hyperlink" Target="http://lib.iitta.gov.ua/" TargetMode="External"/><Relationship Id="rId4" Type="http://schemas.openxmlformats.org/officeDocument/2006/relationships/hyperlink" Target="https://dnmcps.com.ua/sites/default/files/2020-01/28/1-6/&#1060;&#1086;&#1088;&#1084;&#1091;&#1074;&#1072;&#1085;&#1085;&#1103;%20&#1087;&#1089;&#1080;&#1093;&#1086;&#1083;&#1086;&#1075;&#1086;%20&#1087;&#1077;&#1076;&#1072;&#1075;&#1086;&#1075;&#1110;&#1095;&#1085;&#1086;&#1111;%20&#1082;&#1091;&#1083;&#1100;&#1090;&#1091;&#1088;&#1080;%20&#1073;&#1072;&#1090;&#1100;&#1082;&#1110;&#1074;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480151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8" y="-594"/>
            <a:ext cx="12192528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82588" y="1770846"/>
            <a:ext cx="8184777" cy="2689412"/>
          </a:xfrm>
          <a:prstGeom prst="rect">
            <a:avLst/>
          </a:prstGeom>
          <a:effectLst>
            <a:softEdge rad="6350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Презентація навчальної дисципліни «Формування </a:t>
            </a: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 батьківства у взаємодії дошкільного закладу з різними типами 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сімей»</a:t>
            </a:r>
            <a:endParaRPr lang="en-US" sz="3200" b="1" dirty="0">
              <a:solidFill>
                <a:srgbClr val="7030A0"/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1918" y="4086416"/>
            <a:ext cx="4035769" cy="303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26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480151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94"/>
            <a:ext cx="12192528" cy="6858594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398493" y="681318"/>
            <a:ext cx="9395013" cy="501980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Інформаційні ресурси:</a:t>
            </a:r>
          </a:p>
          <a:p>
            <a:pPr lvl="0" algn="just"/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1. Базовий компонент дошкільної освіти України / під наук. керівн. Піроженко Т. О., авт. кол-в : 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Байєр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 М., 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Безсонова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 К., 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Брежнєва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 Г., 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Гавриш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 В., 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Загородня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 П. та 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2021. 37 с. </a:t>
            </a:r>
            <a:r>
              <a:rPr lang="en-US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 : </a:t>
            </a:r>
            <a:r>
              <a:rPr lang="en-US" sz="1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https://mon.gov.ua/storage/app/media/rizne/2021/12.01/Pro_ novu_redaktsiyu%20Bazovoho%20komponenta%20doshkilnoyi%20osvity.pdf.</a:t>
            </a:r>
          </a:p>
          <a:p>
            <a:pPr lvl="0" algn="just"/>
            <a:r>
              <a:rPr lang="uk-UA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Байєр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 М., Юрченко О. Е. 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Утруднення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взаємодії педагогів 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батьками вихованців у закладі дошкільної освіти. 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Вісник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Запорізького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університету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Збірник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праць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Запоріжжя : Запорізький національний університет, 2021. № 1 (37). Ч.ІІ. 228с. </a:t>
            </a:r>
            <a:r>
              <a:rPr lang="en-US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 : </a:t>
            </a:r>
            <a:r>
              <a:rPr lang="en-US" sz="1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drive.google.com/file/d/1_ZrzbMuUmIWKg8FcA1il6WriVtKiZW94/</a:t>
            </a:r>
            <a:r>
              <a:rPr lang="en-US" sz="15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view?usp</a:t>
            </a:r>
            <a:r>
              <a:rPr lang="en-US" sz="1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=sharing.</a:t>
            </a:r>
          </a:p>
          <a:p>
            <a:pPr lvl="0" algn="just"/>
            <a:r>
              <a:rPr lang="uk-UA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Вахняк Н. В. Рівні взаємодії закладу дошкільної освіти з сім’єю : 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дистанційний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формат // 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ІІІ 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Міжнародної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науково-практичної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конференції «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Неперервна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освіта нового 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сторіччя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виклики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пріоритети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(07-14 листопада 2022 року) : 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Електронний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збірник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праць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ЗОІППО. Вип. : 4 (51) – 2022. </a:t>
            </a:r>
            <a:r>
              <a:rPr lang="en-US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 : </a:t>
            </a:r>
            <a:r>
              <a:rPr lang="en-US" sz="1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https://drive.google.com/file/d/1z0On1z34U3Zp3KStlrS3Dl0wO-_kXbYL/view.</a:t>
            </a:r>
          </a:p>
          <a:p>
            <a:pPr lvl="0" algn="just"/>
            <a:r>
              <a:rPr lang="uk-UA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Дмитрук Т. В. Формування психолого-педагогічної культури батьків. </a:t>
            </a:r>
            <a:r>
              <a:rPr lang="en-US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 : </a:t>
            </a:r>
            <a:r>
              <a:rPr lang="en-US" sz="15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https://dnmcps.com.ua/sites/default/files/2020-01/28/1-6/</a:t>
            </a:r>
            <a:r>
              <a:rPr lang="ru-RU" sz="15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Формування%20психолого%20педагогічної%20культури%20батьків.</a:t>
            </a:r>
            <a:r>
              <a:rPr lang="en-US" sz="15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pdf</a:t>
            </a:r>
            <a:r>
              <a:rPr lang="en-US" sz="15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15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5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Електронна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бібліотека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НПН України. </a:t>
            </a:r>
            <a:r>
              <a:rPr lang="en-US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 : </a:t>
            </a:r>
            <a:r>
              <a:rPr lang="en-US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http://lib.iitta.gov.ua</a:t>
            </a:r>
            <a:r>
              <a:rPr lang="en-US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uk-UA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Іванова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 І., 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Манжелій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 М. Формування педагогічної культури батьків дітей дошкільного віку. </a:t>
            </a:r>
            <a:r>
              <a:rPr lang="en-US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 : </a:t>
            </a:r>
            <a:r>
              <a:rPr lang="en-US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http://dspace.pnpu.edu.ua/bitstream/123456789/15506/1/16.pdf</a:t>
            </a:r>
            <a:r>
              <a:rPr lang="en-US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uk-UA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бібліотека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України ім. В. І. Вернадського. </a:t>
            </a:r>
            <a:r>
              <a:rPr lang="en-US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URL: </a:t>
            </a:r>
            <a:r>
              <a:rPr lang="en-US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http://www.nbuv.gov.ua</a:t>
            </a:r>
            <a:r>
              <a:rPr lang="en-US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99800" y="5311681"/>
            <a:ext cx="2638425" cy="173355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3659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480151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94"/>
            <a:ext cx="12192528" cy="685859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942746" y="2140127"/>
            <a:ext cx="5477069" cy="2444620"/>
          </a:xfrm>
          <a:prstGeom prst="rect">
            <a:avLst/>
          </a:prstGeom>
          <a:effectLst>
            <a:softEdge rad="635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якую </a:t>
            </a:r>
          </a:p>
          <a:p>
            <a:pPr algn="ctr"/>
            <a:r>
              <a:rPr lang="uk-UA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увагу!</a:t>
            </a:r>
            <a:endParaRPr lang="en-US" sz="5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54929" y="5251589"/>
            <a:ext cx="2426141" cy="14738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35170" y="1520890"/>
            <a:ext cx="4994694" cy="431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94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480151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94"/>
            <a:ext cx="12192528" cy="6858594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071110" y="708213"/>
            <a:ext cx="8937549" cy="43209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Метою навчальної дисципліни «Формування культури батьківства у взаємодії дошкільного закладу з різними типами сімей»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підготувати висококваліфікованих педагогічних працівників до взаємодії з різними типами сімей, здатних здійснювати диференційований та індивідуальний підхід у формуванні культури батьківства, проєктувати технологію формування культури батьківства у взаємодії ЗДО з різними типами сімей використовуючи традиційні та нетрадиційні форми й методи роботи з батьками вихованців.       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8132" y="5764306"/>
            <a:ext cx="2038761" cy="102743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239878"/>
            <a:ext cx="2725271" cy="272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8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480151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94"/>
            <a:ext cx="12192528" cy="6858594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326777" y="430307"/>
            <a:ext cx="9771530" cy="52862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2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uk-UA" sz="2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uk-UA" sz="2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uk-UA" sz="2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uk-UA" sz="2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uk-UA" sz="2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uk-UA" sz="2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uk-UA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uk-UA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uk-UA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uk-UA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 завданнями вивчення навчальної дисципліни «Формування культури у взаємодії дошкільного закладу з різними типами сімей» є:</a:t>
            </a:r>
          </a:p>
          <a:p>
            <a:pPr lvl="0" algn="ctr"/>
            <a:r>
              <a:rPr lang="uk-UA" sz="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–  </a:t>
            </a:r>
            <a:r>
              <a:rPr lang="uk-UA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розкрити теоретичні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засади формування культури батьківства у взаємодії закладу дошкільної освіти </a:t>
            </a:r>
            <a:r>
              <a:rPr lang="uk-UA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різними типами сімей;</a:t>
            </a:r>
          </a:p>
          <a:p>
            <a:pPr lvl="0" algn="just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– </a:t>
            </a:r>
            <a:r>
              <a:rPr lang="uk-UA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озброїти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студентів </a:t>
            </a:r>
            <a:r>
              <a:rPr lang="uk-UA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необхідними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теоретичними </a:t>
            </a:r>
            <a:r>
              <a:rPr lang="uk-UA" sz="16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й практичними уміннями й навичками досліджувати стан роботи дошкільного закладу з батьками вихованців, здійснювати діагностику рівнів сформованості культури батьківства;</a:t>
            </a:r>
          </a:p>
          <a:p>
            <a:pPr lvl="0" algn="just"/>
            <a:r>
              <a:rPr lang="uk-UA" sz="16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     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– ознайомити здобувачів  освіти</a:t>
            </a:r>
            <a:r>
              <a:rPr lang="uk-UA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з 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класифікаційними ознаками сімей,</a:t>
            </a:r>
            <a:r>
              <a:rPr lang="uk-UA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особливостями взаємодії дошкільного закладу з різними типами сімей в контексті формування культури батьківства, причинами обмеженої взаємодії з батьками вихованців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; </a:t>
            </a:r>
          </a:p>
          <a:p>
            <a:pPr lvl="0" algn="just"/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       </a:t>
            </a:r>
            <a:r>
              <a:rPr lang="uk-UA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–  сформувати в майбутніх педагогів ЗДО у процесі навчання уміння проєктувати технологію формування культури батьківства у взаємодії дошкільного закладу з різними типами сімей,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 традиційні та нетрадиційні форми й методи роботи з батьками вихованців, здійснювати диференційований та індивідуальний підхід у формуванні культури батьківства; </a:t>
            </a:r>
          </a:p>
          <a:p>
            <a:pPr lvl="0" algn="just"/>
            <a:r>
              <a:rPr lang="uk-UA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– </a:t>
            </a:r>
            <a:r>
              <a:rPr lang="uk-UA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розвиток професійних компетентностей у фахівців дошкільної освіти здійснювати методичний супровід в опануванні педагогами конструктивної взаємодії з батьками, сімейної центрованості педагогічної діяльності, заснованої на розгляді дитини в контексті її родини.</a:t>
            </a:r>
            <a:endParaRPr lang="uk-UA" sz="1600" dirty="0" smtClean="0">
              <a:solidFill>
                <a:schemeClr val="tx1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lvl="0" algn="just"/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uk-UA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uk-UA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endParaRPr lang="uk-UA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uk-UA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uk-UA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uk-UA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uk-UA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uk-UA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uk-UA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uk-UA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5830567"/>
            <a:ext cx="2038761" cy="102743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3044" y="4525144"/>
            <a:ext cx="2725271" cy="272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4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480151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94"/>
            <a:ext cx="12192528" cy="6858594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00636" y="355560"/>
            <a:ext cx="10990728" cy="574940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endParaRPr lang="uk-UA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endParaRPr lang="uk-UA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endParaRPr lang="uk-UA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endParaRPr lang="uk-UA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endParaRPr lang="uk-UA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endParaRPr lang="uk-UA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endParaRPr lang="uk-UA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endParaRPr lang="uk-UA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endParaRPr lang="uk-UA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endParaRPr lang="uk-UA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endParaRPr lang="uk-UA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lang="uk-UA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результаті вивчення навчальної дисципліни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«Формування культури батьківства у взаємодії дошкільного закладу з різними типами сімей»</a:t>
            </a:r>
            <a:r>
              <a:rPr lang="uk-UA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lnSpc>
                <a:spcPct val="150000"/>
              </a:lnSpc>
            </a:pPr>
            <a:r>
              <a:rPr lang="uk-UA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студенти повинні </a:t>
            </a:r>
            <a:r>
              <a:rPr lang="uk-UA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знати: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– класифікаційні ознаки сімей,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ціннісні орієнтації родини у вихованні дитини;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– типологію взаємодії </a:t>
            </a:r>
            <a:r>
              <a:rPr lang="uk-UA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суб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’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єктів освітнього процесу, рівні взаємодії закладу дошкільної освіти з батьками вихованців;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– причини обмеженої взаємодії з батьками: на рівні управління закладу дошкільної освіти, на рівні педагогічного колективу, на рівні сім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’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ї; </a:t>
            </a:r>
          </a:p>
          <a:p>
            <a:pPr algn="just">
              <a:lnSpc>
                <a:spcPct val="150000"/>
              </a:lnSpc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–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завдання, зміст,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педагогічні умови формування культури батьківства в процесі взаємодії дошкільного закладу з різними типами сімей;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–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сучасні підходи до формування культури батьківства у взаємодії ЗДО з різними типами сім’єю;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–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технолог</a:t>
            </a:r>
            <a:r>
              <a:rPr lang="uk-UA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ії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формування культури батьківства у взаємодії закладу дошкільної освіти з різними типами сімей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   </a:t>
            </a:r>
          </a:p>
          <a:p>
            <a:pPr algn="just">
              <a:lnSpc>
                <a:spcPct val="150000"/>
              </a:lnSpc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/>
              <a:t>	</a:t>
            </a:r>
          </a:p>
          <a:p>
            <a:pPr lvl="0" algn="just">
              <a:lnSpc>
                <a:spcPct val="15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endParaRPr lang="uk-UA" sz="20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endParaRPr lang="uk-UA" sz="20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endParaRPr lang="uk-UA" sz="20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endParaRPr lang="uk-UA" sz="20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endParaRPr lang="uk-UA" sz="20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endParaRPr lang="uk-UA" sz="20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lang="uk-UA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0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0941" y="5945228"/>
            <a:ext cx="1913255" cy="96418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5727" y="4580965"/>
            <a:ext cx="2725271" cy="354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9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480151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94"/>
            <a:ext cx="12192528" cy="6858594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1272987" y="869149"/>
            <a:ext cx="9395013" cy="47333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24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uk-UA" sz="24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uk-UA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повинен вміти:</a:t>
            </a:r>
          </a:p>
          <a:p>
            <a:pPr lvl="0" algn="ctr"/>
            <a:r>
              <a:rPr lang="uk-UA" sz="9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– 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виявляти проблеми сучасного родинного виховання, які потребують дослідження й вдосконалення;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just"/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– досліджувати стан роботи дошкільного закладу з батьками вихованців, діагностувати рівні сформованості культури батьківства; </a:t>
            </a:r>
            <a:endParaRPr lang="uk-UA" sz="20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– здійснювати інноваційну діяльність щодо формування культури батьківства у взаємодії дошкільного закладу з сім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’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єю; </a:t>
            </a:r>
          </a:p>
          <a:p>
            <a:pPr algn="just"/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–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проєктувати технології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формування культури батьківства у взаємодії ЗДО з різними типами сімей;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uk-UA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–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надавати кваліфіковану психолого-педагогічну допомогу батькам вихованців;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	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 </a:t>
            </a:r>
          </a:p>
          <a:p>
            <a:pPr lvl="0" algn="just"/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– здійснювати методичний супровід педагогічного колективу з формування культури батьківства сімей.  </a:t>
            </a:r>
          </a:p>
          <a:p>
            <a:pPr lvl="0" algn="just"/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 </a:t>
            </a:r>
            <a:endParaRPr lang="uk-UA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uk-UA" sz="24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uk-UA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1760" y="5855726"/>
            <a:ext cx="2036240" cy="10242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2273" y="4159624"/>
            <a:ext cx="2725148" cy="32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17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480151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94"/>
            <a:ext cx="12192528" cy="6858594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716304" y="667573"/>
            <a:ext cx="8498541" cy="552225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uk-UA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uk-UA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Згідно з вимогами освітньо-професійної програми «Дошкільна освіта» студенти повинні досягти таких результатів навчання (компетентностей):</a:t>
            </a:r>
          </a:p>
          <a:p>
            <a:pPr algn="ctr"/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–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з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датність діяти соціально відповідально та свідомо;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– здатність до самоосвіти, самовдосконалення, самореалізації 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професійній діяльності;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– з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датність проведення досліджень на відповідному рівні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–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здатність працювати в команді (з усіма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суб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’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єктами освітнього процесу); 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–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здатність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організовувати освітній процес у закладах дошкільної  освіти з використанням сучасних засобів, методів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прийомів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технологій; 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здатність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здійснювати методичний супровід освітньої діяльності закладу дошкільної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освіти у взаємодії з батьками вихованців.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	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	</a:t>
            </a:r>
          </a:p>
          <a:p>
            <a:pPr lvl="0" algn="ctr"/>
            <a:r>
              <a:rPr lang="uk-UA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endParaRPr lang="uk-UA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uk-UA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uk-UA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489" y="4829065"/>
            <a:ext cx="2837050" cy="213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8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480151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94"/>
            <a:ext cx="12192528" cy="6858594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524000" y="1122362"/>
            <a:ext cx="9395013" cy="36246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Міжпредметні зв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язки</a:t>
            </a:r>
            <a:endParaRPr lang="uk-UA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uk-UA" sz="105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uk-U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Проблематика </a:t>
            </a: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дисципліни </a:t>
            </a:r>
            <a:r>
              <a:rPr lang="uk-U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 батьківства у взаємодії дошкільного закладу з різними типами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сімей</a:t>
            </a:r>
            <a:r>
              <a:rPr lang="uk-U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язана</a:t>
            </a: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uk-U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курсами «Дошкільна педагогіка», «Спеціальна дошкільна освіта»,  «</a:t>
            </a: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ктуальні проблеми дошкільної освіти», «Інноваційні педагогічні технології в дошкільній освіті», «Організаційно-управлінська діяльність у закладі дошкільної  освіти». </a:t>
            </a:r>
          </a:p>
          <a:p>
            <a:pPr lvl="0" algn="ctr">
              <a:lnSpc>
                <a:spcPct val="150000"/>
              </a:lnSpc>
            </a:pP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918" y="4747026"/>
            <a:ext cx="3397623" cy="21876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222" y="5602513"/>
            <a:ext cx="1515035" cy="12096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5484" y="5627191"/>
            <a:ext cx="1586751" cy="120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84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480151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94"/>
            <a:ext cx="12192528" cy="68585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01879"/>
            <a:ext cx="3083859" cy="246231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828799" y="883239"/>
            <a:ext cx="9395013" cy="479611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Рекомендована література</a:t>
            </a:r>
          </a:p>
          <a:p>
            <a:pPr lvl="0" algn="ctr"/>
            <a:r>
              <a:rPr lang="uk-UA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Основна:</a:t>
            </a:r>
          </a:p>
          <a:p>
            <a:pPr indent="450215" algn="just"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 Вахняк Н. В. Формування культури батьківства у взаємодії дошкільного закладу з молодими сім’ями : дис. …канд. пед. наук :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13.00.08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Київ, 2021. 290 с.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2. Взаємодія ДНЗ та сім’ї / уклад</a:t>
            </a:r>
            <a:r>
              <a:rPr lang="uk-UA" sz="16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О. А. Рудік, І. В. Молодушкіна</a:t>
            </a:r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Х. : Вид. група «Основа», 2013. 222 с.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3. Новікова В. М. У співпраці – результат : Робота вихователя з батьками в ДНЗ.</a:t>
            </a:r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Х. : Вид-во «Ранок», 2012. 144 с.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4. Піроженко Т. О.,</a:t>
            </a:r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Хартман О. Ю.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Виховуємо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дитину – зростаємо як батьки : навчально-методичний посібник. Тернопіль : Мандрівець, 2014. 168 с.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 Поніманська Т. І. Дошкільна педагогіка: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підручник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4-те вид.,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переробл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К. : ВЦ «Академія», 2018. 408 с.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6. Робота з родинами вихованців дитячого садка / упоряд. В. Л. 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Сухар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Харків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 : Ранок, 2008. 176 с.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7. Сухарева Л. С.</a:t>
            </a:r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Піклуємося разом. Робота з батьками дошкільників. 2-ге вид. Х. : Вид. група «Основа», 2008. 126 с.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US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54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480151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94"/>
            <a:ext cx="12192528" cy="68585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422" y="4831976"/>
            <a:ext cx="2841715" cy="2268879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891554" y="485889"/>
            <a:ext cx="9673182" cy="574458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uk-UA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Додаткова: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sz="15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uk-UA" sz="1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sz="1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Алексєєнко Т. Ф. 1998. Формування педагогічної культури сучасної молодої сім’ї // Рідна школа, 1998. №1-2, С. 46–47.</a:t>
            </a:r>
            <a:endParaRPr lang="en-US" sz="15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sz="1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sz="1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Вахняк Н.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sz="1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 Сучасні підходи до формування культури батьківства у взаємодії дошкільного навчального закладу з молодою сім’єю // Педагогіка вищої та середньої школи. 2013. №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37. С. 262–265</a:t>
            </a:r>
            <a:endParaRPr lang="en-US" sz="15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 Вахняк Н. В. Система роботи дошкільного навчального закладу з формування культури батьківства у молодих сімей // «</a:t>
            </a:r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Teoretyczne </a:t>
            </a:r>
            <a:r>
              <a:rPr lang="en-US" sz="15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praktyczne innowacje naukowe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r>
              <a:rPr lang="ru-RU" sz="15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Krakow</a:t>
            </a:r>
            <a:r>
              <a:rPr lang="uk-UA" sz="1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Wydawca</a:t>
            </a:r>
            <a:r>
              <a:rPr lang="uk-UA" sz="1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o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«</a:t>
            </a:r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Diamond trading tour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2013.</a:t>
            </a:r>
            <a:r>
              <a:rPr lang="uk-UA" sz="1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С.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58–62.</a:t>
            </a:r>
            <a:endParaRPr lang="en-US" sz="15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 Вахняк Н. В. Інноваційні підходи формування культури батьківства молодих сімей в дошкільному навчальному закладі // Инновационные подходы в образовании : материалы </a:t>
            </a:r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 Международной научно-научно практической конференции «Инновационные подходы в образовании»,</a:t>
            </a:r>
            <a:r>
              <a:rPr lang="ru-RU" sz="15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Ялта, 27-29 сентября 2012 г. Ялта, 2012. С. 23–26.</a:t>
            </a:r>
            <a:endParaRPr lang="en-US" sz="15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 Вахняк Н. В. Педагогічні умови формування культури батьківства в процесі взаємодії дошкільного закладу з молодими сім’ями // Роль і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місце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психології та педагогіки у формуванні сучасної особистості :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збірник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тез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міжнародної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науково-практичної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конференції, м.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Харків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16-17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січня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2015 р.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Харків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2015. С. 51–54.</a:t>
            </a:r>
            <a:endParaRPr lang="en-US" sz="15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 Вахняк Н. В. Сутність технології взаємодії дошкільних навчальних закладів з молодою сім’єю у формуванні культури батьківства // Сборник статей научно-информационного центра «Знание» по материалам Х</a:t>
            </a:r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международной заочной научно-практической конференции «Развитие науки в ХХ</a:t>
            </a:r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веке», Харьков : Знание, 2016. С. 91–95.</a:t>
            </a:r>
            <a:endParaRPr lang="en-US" sz="15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sz="1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7. </a:t>
            </a:r>
            <a:r>
              <a:rPr lang="uk-UA" sz="15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Кампов</a:t>
            </a:r>
            <a:r>
              <a:rPr lang="uk-UA" sz="1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С. П. Співпраця сім’ї та дошкільного закладу у вихованні дітей // Науковий вісник Ужгородського університету. Серія : «Педагогіка. Соціальна робота». 2016. Вип. 2(39). С. 93–96.</a:t>
            </a:r>
            <a:endParaRPr lang="en-US" sz="15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37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12636</TotalTime>
  <Words>785</Words>
  <Application>Microsoft Office PowerPoint</Application>
  <PresentationFormat>Широкоэкранный</PresentationFormat>
  <Paragraphs>142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Algerian</vt:lpstr>
      <vt:lpstr>Arial</vt:lpstr>
      <vt:lpstr>Calibri</vt:lpstr>
      <vt:lpstr>Calibri Light</vt:lpstr>
      <vt:lpstr>Times New Roman</vt:lpstr>
      <vt:lpstr>Тема Office</vt:lpstr>
      <vt:lpstr>   </vt:lpstr>
      <vt:lpstr>   </vt:lpstr>
      <vt:lpstr>   </vt:lpstr>
      <vt:lpstr>   </vt:lpstr>
      <vt:lpstr>   </vt:lpstr>
      <vt:lpstr>   </vt:lpstr>
      <vt:lpstr>   </vt:lpstr>
      <vt:lpstr>   </vt:lpstr>
      <vt:lpstr>   </vt:lpstr>
      <vt:lpstr>   </vt:lpstr>
      <vt:lpstr>  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Надя</dc:creator>
  <cp:lastModifiedBy>Надя</cp:lastModifiedBy>
  <cp:revision>594</cp:revision>
  <dcterms:created xsi:type="dcterms:W3CDTF">2023-01-10T19:21:31Z</dcterms:created>
  <dcterms:modified xsi:type="dcterms:W3CDTF">2023-11-28T21:33:21Z</dcterms:modified>
</cp:coreProperties>
</file>