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4034879"/>
          </a:xfrm>
        </p:spPr>
        <p:txBody>
          <a:bodyPr>
            <a:normAutofit/>
          </a:bodyPr>
          <a:lstStyle/>
          <a:p>
            <a:r>
              <a:rPr lang="uk-UA" dirty="0"/>
              <a:t>Проблеми національної безпеки у світовій політиці. Військові та невійськові засоби вирішення міжнародних конфліктів.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8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0" y="32793"/>
            <a:ext cx="9137639" cy="4332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 і структур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конфронтаційного</a:t>
            </a:r>
            <a:r>
              <a:rPr lang="ru-RU" dirty="0"/>
              <a:t> типу в </a:t>
            </a:r>
            <a:r>
              <a:rPr lang="ru-RU" dirty="0" err="1"/>
              <a:t>концепції</a:t>
            </a:r>
            <a:r>
              <a:rPr lang="ru-RU" dirty="0"/>
              <a:t> і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співробітництві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взаємовплив</a:t>
            </a:r>
            <a:r>
              <a:rPr lang="ru-RU" dirty="0"/>
              <a:t> і </a:t>
            </a:r>
            <a:r>
              <a:rPr lang="ru-RU" dirty="0" err="1"/>
              <a:t>взаємозалежність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і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і </a:t>
            </a:r>
            <a:r>
              <a:rPr lang="ru-RU" dirty="0" err="1"/>
              <a:t>зацікавленість</a:t>
            </a:r>
            <a:r>
              <a:rPr lang="ru-RU" dirty="0"/>
              <a:t> кожного </a:t>
            </a:r>
            <a:r>
              <a:rPr lang="ru-RU" dirty="0" err="1"/>
              <a:t>суб'єкта</a:t>
            </a:r>
            <a:r>
              <a:rPr lang="ru-RU" dirty="0"/>
              <a:t> в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через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.</a:t>
            </a:r>
          </a:p>
        </p:txBody>
      </p:sp>
      <p:sp>
        <p:nvSpPr>
          <p:cNvPr id="4" name="AutoShape 2" descr="https://avatars.mds.yandex.net/get-pdb/2068503/a5a93947-bd43-4539-b922-8074427b9f05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9818"/>
            <a:ext cx="3635896" cy="314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0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Міжнародний конфлікт та його етапи. Війна як вищий ступінь загострення міжнародного конфлікту.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Міжнародний конфлікт – </a:t>
            </a:r>
            <a:r>
              <a:rPr lang="uk-UA" dirty="0" err="1"/>
              <a:t>конфлікт</a:t>
            </a:r>
            <a:r>
              <a:rPr lang="uk-UA" dirty="0"/>
              <a:t>, який виникає за участі двох чи декількох міжнародних акторів та має міжнародно-політичні наслідки, об’єктом конфлікту при цьому виходить за межі юрисдикції будь-якого з його учасників.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98" y="3645024"/>
            <a:ext cx="4059091" cy="320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міжнародного конфлікту: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Формування ставлення протилежних сторін одно до одної, яке зазвичай виражається в більш-менш конфліктній формі.</a:t>
            </a:r>
          </a:p>
          <a:p>
            <a:pPr marL="514350" indent="-514350">
              <a:buAutoNum type="arabicPeriod"/>
            </a:pPr>
            <a:r>
              <a:rPr lang="uk-UA" dirty="0"/>
              <a:t> Суб’єктивне визначення конфліктуючими сторонами своїх інтересів, цілей, стратегій і форм боротьби для вирішення суперечностей.</a:t>
            </a:r>
          </a:p>
          <a:p>
            <a:pPr marL="514350" indent="-514350">
              <a:buAutoNum type="arabicPeriod"/>
            </a:pPr>
            <a:r>
              <a:rPr lang="uk-UA" dirty="0"/>
              <a:t>Залучення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</a:t>
            </a:r>
          </a:p>
          <a:p>
            <a:pPr marL="514350" indent="-514350">
              <a:buAutoNum type="arabicPeriod"/>
            </a:pPr>
            <a:r>
              <a:rPr lang="uk-UA" dirty="0"/>
              <a:t> Наростання боротьби до найбільш гострого політичного рівня – міжнародної політичної кризи. На цій фазі можливий перехід до застосування військової сили.</a:t>
            </a:r>
          </a:p>
          <a:p>
            <a:pPr marL="514350" indent="-514350">
              <a:buAutoNum type="arabicPeriod"/>
            </a:pPr>
            <a:r>
              <a:rPr lang="uk-UA" dirty="0"/>
              <a:t> міжнародний збройний конфлікт, який може </a:t>
            </a:r>
            <a:r>
              <a:rPr lang="uk-UA" dirty="0" err="1"/>
              <a:t>розвинутись</a:t>
            </a:r>
            <a:r>
              <a:rPr lang="uk-UA" dirty="0"/>
              <a:t> до високого  рівня збройної боротьби із застосуванням сучасної зброї, можливим залученням спільників.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7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239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Війна</a:t>
            </a:r>
            <a:r>
              <a:rPr lang="uk-UA" dirty="0"/>
              <a:t> – це великомасштабний конфлікт між державами, що прагнуть досягти своїх політичних цілей за допомогою організованої збройної боротьби. Світова війна виникає, коли у військовий конфлікт утягуються групи держав, що переслідують глобальні цілі, вона призводить до чималих людських і матеріальних втрат.</a:t>
            </a:r>
            <a:endParaRPr lang="ru-RU" dirty="0"/>
          </a:p>
        </p:txBody>
      </p:sp>
      <p:pic>
        <p:nvPicPr>
          <p:cNvPr id="11266" name="Picture 2" descr="https://politeka.net/images/2019/02/16/M8ohvZPBVaMdUVa6Q3I152OL5dKH3l9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756439" cy="33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7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/>
              <a:t>Ознаки: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0499" y="908720"/>
            <a:ext cx="6372200" cy="59492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як з одного, так і з </a:t>
            </a:r>
            <a:r>
              <a:rPr lang="ru-RU" dirty="0" err="1"/>
              <a:t>іншого</a:t>
            </a:r>
            <a:r>
              <a:rPr lang="ru-RU" dirty="0"/>
              <a:t> боку;</a:t>
            </a:r>
          </a:p>
          <a:p>
            <a:r>
              <a:rPr lang="ru-RU" dirty="0" err="1"/>
              <a:t>географічно</a:t>
            </a:r>
            <a:r>
              <a:rPr lang="ru-RU" dirty="0"/>
              <a:t> </a:t>
            </a:r>
            <a:r>
              <a:rPr lang="ru-RU" dirty="0" err="1"/>
              <a:t>локалізований</a:t>
            </a:r>
            <a:r>
              <a:rPr lang="ru-RU" dirty="0"/>
              <a:t> масштаб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</a:t>
            </a:r>
          </a:p>
          <a:p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сил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;</a:t>
            </a:r>
          </a:p>
          <a:p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керованість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конфліктних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спору;</a:t>
            </a:r>
          </a:p>
          <a:p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обмеженість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, </a:t>
            </a:r>
            <a:r>
              <a:rPr lang="ru-RU" dirty="0" err="1"/>
              <a:t>регіонально-ситуативних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переслідують</a:t>
            </a:r>
            <a:r>
              <a:rPr lang="ru-RU" dirty="0"/>
              <a:t> в </a:t>
            </a:r>
            <a:r>
              <a:rPr lang="ru-RU" dirty="0" err="1"/>
              <a:t>спорі</a:t>
            </a:r>
            <a:r>
              <a:rPr lang="ru-RU" dirty="0"/>
              <a:t> і т.д.</a:t>
            </a:r>
          </a:p>
          <a:p>
            <a:endParaRPr lang="ru-RU" dirty="0"/>
          </a:p>
        </p:txBody>
      </p:sp>
      <p:pic>
        <p:nvPicPr>
          <p:cNvPr id="12290" name="Picture 2" descr="https://i.pinimg.com/originals/6d/58/5c/6d585c00f9170cd85a24779c831f17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43" y="1772816"/>
            <a:ext cx="334495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sergiev.ru/media/images/3972/0753s_novyy_raz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15" y="4019200"/>
            <a:ext cx="2917750" cy="27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4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uk-UA" dirty="0"/>
              <a:t>Типологія воєн: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По морально-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: </a:t>
            </a:r>
            <a:r>
              <a:rPr lang="ru-RU" dirty="0" err="1"/>
              <a:t>загарбницькі</a:t>
            </a:r>
            <a:r>
              <a:rPr lang="ru-RU" dirty="0"/>
              <a:t> (</a:t>
            </a:r>
            <a:r>
              <a:rPr lang="ru-RU" dirty="0" err="1"/>
              <a:t>несправедливі</a:t>
            </a:r>
            <a:r>
              <a:rPr lang="ru-RU" dirty="0"/>
              <a:t>) і </a:t>
            </a:r>
            <a:r>
              <a:rPr lang="ru-RU" dirty="0" err="1"/>
              <a:t>оборонні</a:t>
            </a:r>
            <a:r>
              <a:rPr lang="ru-RU" dirty="0"/>
              <a:t> (</a:t>
            </a:r>
            <a:r>
              <a:rPr lang="ru-RU" dirty="0" err="1"/>
              <a:t>справедливі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2. По </a:t>
            </a:r>
            <a:r>
              <a:rPr lang="ru-RU" dirty="0" err="1"/>
              <a:t>військово-технічним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: </a:t>
            </a:r>
            <a:r>
              <a:rPr lang="ru-RU" dirty="0" err="1"/>
              <a:t>звичайні</a:t>
            </a:r>
            <a:r>
              <a:rPr lang="ru-RU" dirty="0"/>
              <a:t> і </a:t>
            </a:r>
            <a:r>
              <a:rPr lang="ru-RU" dirty="0" err="1"/>
              <a:t>термоядерні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3. За масштабами: </a:t>
            </a:r>
            <a:r>
              <a:rPr lang="ru-RU" dirty="0" err="1"/>
              <a:t>світові</a:t>
            </a:r>
            <a:r>
              <a:rPr lang="ru-RU" dirty="0"/>
              <a:t> і </a:t>
            </a:r>
            <a:r>
              <a:rPr lang="ru-RU" dirty="0" err="1"/>
              <a:t>регіональні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4. По складу: </a:t>
            </a:r>
            <a:r>
              <a:rPr lang="ru-RU" dirty="0" err="1"/>
              <a:t>коаліційні</a:t>
            </a:r>
            <a:r>
              <a:rPr lang="ru-RU" dirty="0"/>
              <a:t> і </a:t>
            </a:r>
            <a:r>
              <a:rPr lang="ru-RU" dirty="0" err="1"/>
              <a:t>двохсторонні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: </a:t>
            </a:r>
            <a:r>
              <a:rPr lang="ru-RU" dirty="0" err="1"/>
              <a:t>інформаційні</a:t>
            </a:r>
            <a:r>
              <a:rPr lang="ru-RU" dirty="0"/>
              <a:t>, </a:t>
            </a:r>
            <a:r>
              <a:rPr lang="ru-RU" dirty="0" err="1"/>
              <a:t>біологічні</a:t>
            </a:r>
            <a:r>
              <a:rPr lang="ru-RU" dirty="0"/>
              <a:t>, </a:t>
            </a:r>
            <a:r>
              <a:rPr lang="ru-RU" dirty="0" err="1"/>
              <a:t>екологічні</a:t>
            </a:r>
            <a:r>
              <a:rPr lang="ru-RU" dirty="0"/>
              <a:t>, </a:t>
            </a:r>
            <a:r>
              <a:rPr lang="ru-RU" dirty="0" err="1"/>
              <a:t>збройні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https://pbs.twimg.com/media/DSmLmBoX0AA5X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4680520" cy="22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0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b="1" dirty="0"/>
              <a:t>Традиційні та сучасні війни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508104" cy="57332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/>
              <a:t>Конвенційна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традиційна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dirty="0"/>
              <a:t> - форма 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 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baseline="30000" dirty="0"/>
              <a:t> </a:t>
            </a:r>
            <a:r>
              <a:rPr lang="ru-RU" dirty="0"/>
              <a:t>та </a:t>
            </a:r>
            <a:r>
              <a:rPr lang="ru-RU" dirty="0" err="1"/>
              <a:t>військової</a:t>
            </a:r>
            <a:r>
              <a:rPr lang="ru-RU" dirty="0"/>
              <a:t> тактики 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 державами у </a:t>
            </a:r>
            <a:r>
              <a:rPr lang="ru-RU" dirty="0" err="1"/>
              <a:t>відкритій</a:t>
            </a:r>
            <a:r>
              <a:rPr lang="ru-RU" dirty="0"/>
              <a:t> </a:t>
            </a:r>
            <a:r>
              <a:rPr lang="ru-RU" dirty="0" err="1"/>
              <a:t>конфронтації</a:t>
            </a:r>
            <a:r>
              <a:rPr lang="ru-RU" dirty="0"/>
              <a:t> за нормами </a:t>
            </a:r>
            <a:r>
              <a:rPr lang="ru-RU" dirty="0" err="1"/>
              <a:t>міжнародного</a:t>
            </a:r>
            <a:r>
              <a:rPr lang="ru-RU" dirty="0"/>
              <a:t> права: </a:t>
            </a:r>
            <a:r>
              <a:rPr lang="ru-RU" dirty="0" err="1"/>
              <a:t>дотримання</a:t>
            </a:r>
            <a:r>
              <a:rPr lang="ru-RU" dirty="0"/>
              <a:t> прав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 </a:t>
            </a:r>
            <a:r>
              <a:rPr lang="ru-RU" dirty="0" err="1"/>
              <a:t>військовополонених</a:t>
            </a:r>
            <a:r>
              <a:rPr lang="ru-RU" dirty="0"/>
              <a:t>,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</a:p>
        </p:txBody>
      </p:sp>
      <p:pic>
        <p:nvPicPr>
          <p:cNvPr id="14338" name="Picture 2" descr="https://znaj.ua/images/2018/04/16/434343-1024x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563888" cy="27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bykvu.com/wp-content/uploads/2016/01/21/e6c03dbbb06e6102334cfedc836e9d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16" y="4221088"/>
            <a:ext cx="3568730" cy="24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7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79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Основною </a:t>
            </a:r>
            <a:r>
              <a:rPr lang="ru-RU" b="1" dirty="0"/>
              <a:t>метою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є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супротивника,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підриваючи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конвенційній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примушуючи</a:t>
            </a:r>
            <a:r>
              <a:rPr lang="ru-RU" dirty="0"/>
              <a:t> супротивника до </a:t>
            </a:r>
            <a:r>
              <a:rPr lang="ru-RU" dirty="0" err="1"/>
              <a:t>капітуляції</a:t>
            </a:r>
            <a:r>
              <a:rPr lang="ru-RU" dirty="0"/>
              <a:t>, одна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вдаватися</a:t>
            </a:r>
            <a:r>
              <a:rPr lang="ru-RU" dirty="0"/>
              <a:t> до </a:t>
            </a:r>
            <a:r>
              <a:rPr lang="ru-RU" dirty="0" err="1"/>
              <a:t>неконвенційних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тактик.</a:t>
            </a:r>
          </a:p>
        </p:txBody>
      </p:sp>
      <p:sp>
        <p:nvSpPr>
          <p:cNvPr id="4" name="AutoShape 2" descr="https://avatars.mds.yandex.net/get-zen_doc/1885679/pub_5dc927caf2583c491d72b0d9_5dcd6772420eca6800c3c3e5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70638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865484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Сучасні війни </a:t>
            </a:r>
            <a:r>
              <a:rPr lang="uk-UA" dirty="0"/>
              <a:t>або війна третього покоління - </a:t>
            </a:r>
            <a:r>
              <a:rPr lang="ru-RU" dirty="0"/>
              <a:t> </a:t>
            </a:r>
            <a:r>
              <a:rPr lang="ru-RU" dirty="0" err="1"/>
              <a:t>війна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 </a:t>
            </a:r>
            <a:r>
              <a:rPr lang="ru-RU" dirty="0" err="1"/>
              <a:t>лінійна</a:t>
            </a:r>
            <a:r>
              <a:rPr lang="ru-RU" dirty="0"/>
              <a:t> тактика 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стрімким</a:t>
            </a:r>
            <a:r>
              <a:rPr lang="ru-RU" dirty="0"/>
              <a:t> маневрам.</a:t>
            </a:r>
          </a:p>
        </p:txBody>
      </p:sp>
      <p:pic>
        <p:nvPicPr>
          <p:cNvPr id="16386" name="Picture 2" descr="https://shraibikus.com/uploads/posts/poster/1588069600_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43" y="2276872"/>
            <a:ext cx="6624736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9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0" y="188640"/>
            <a:ext cx="4788024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Термін</a:t>
            </a:r>
            <a:r>
              <a:rPr lang="ru-RU" dirty="0"/>
              <a:t> введений в 1989 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/>
              <a:t>американським</a:t>
            </a:r>
            <a:r>
              <a:rPr lang="ru-RU" dirty="0"/>
              <a:t> 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експертом</a:t>
            </a:r>
            <a:r>
              <a:rPr lang="ru-RU" dirty="0"/>
              <a:t> </a:t>
            </a:r>
            <a:r>
              <a:rPr lang="ru-RU" b="1" dirty="0" err="1"/>
              <a:t>Вільямом</a:t>
            </a:r>
            <a:r>
              <a:rPr lang="ru-RU" b="1" dirty="0"/>
              <a:t> </a:t>
            </a:r>
            <a:r>
              <a:rPr lang="ru-RU" b="1" dirty="0" err="1"/>
              <a:t>Ліндом</a:t>
            </a:r>
            <a:r>
              <a:rPr lang="ru-RU" dirty="0"/>
              <a:t>. </a:t>
            </a:r>
            <a:r>
              <a:rPr lang="ru-RU" dirty="0" err="1"/>
              <a:t>Ідеологами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Лінд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генералів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розробили</a:t>
            </a:r>
            <a:r>
              <a:rPr lang="ru-RU" dirty="0"/>
              <a:t> тактику </a:t>
            </a:r>
            <a:r>
              <a:rPr lang="ru-RU" dirty="0" err="1"/>
              <a:t>бліцкригу</a:t>
            </a:r>
            <a:r>
              <a:rPr lang="ru-RU" dirty="0"/>
              <a:t>, коли </a:t>
            </a:r>
            <a:r>
              <a:rPr lang="ru-RU" dirty="0" err="1"/>
              <a:t>армія</a:t>
            </a:r>
            <a:r>
              <a:rPr lang="ru-RU" dirty="0"/>
              <a:t> не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з противником, 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стрімкий</a:t>
            </a:r>
            <a:r>
              <a:rPr lang="ru-RU" dirty="0"/>
              <a:t> маневр, </a:t>
            </a:r>
            <a:r>
              <a:rPr lang="ru-RU" dirty="0" err="1"/>
              <a:t>відрізаючи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.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війнах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 танки та 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авіація</a:t>
            </a:r>
            <a:r>
              <a:rPr lang="ru-RU" dirty="0"/>
              <a:t>.</a:t>
            </a:r>
          </a:p>
        </p:txBody>
      </p:sp>
      <p:pic>
        <p:nvPicPr>
          <p:cNvPr id="17410" name="Picture 2" descr="https://z1v.ru/wp-content/uploads/2019/11/in_article_291f250b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/>
          <a:stretch/>
        </p:blipFill>
        <p:spPr bwMode="auto">
          <a:xfrm>
            <a:off x="4932040" y="620688"/>
            <a:ext cx="3995936" cy="49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Національний інтерес та національна безпека у міжнародних відносинах. Проблеми сучасної національної безпеки.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4150"/>
            <a:ext cx="51845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7030A0"/>
                </a:solidFill>
              </a:rPr>
              <a:t>Національний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інтерес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усвідомленням</a:t>
            </a:r>
            <a:r>
              <a:rPr lang="ru-RU" dirty="0"/>
              <a:t> і </a:t>
            </a:r>
            <a:r>
              <a:rPr lang="ru-RU" dirty="0" err="1"/>
              <a:t>відображенням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потреб,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відстоюються</a:t>
            </a:r>
            <a:r>
              <a:rPr lang="ru-RU" dirty="0"/>
              <a:t> </a:t>
            </a:r>
            <a:r>
              <a:rPr lang="ru-RU" dirty="0" err="1"/>
              <a:t>лідерами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baseline="30000" dirty="0"/>
              <a:t> 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44" y="2564904"/>
            <a:ext cx="416066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4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Військові та невійськові засоби вирішення міжнародних конфліктів.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266928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до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глобалізація</a:t>
            </a:r>
            <a:r>
              <a:rPr lang="ru-RU" dirty="0"/>
              <a:t>,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 </a:t>
            </a:r>
            <a:r>
              <a:rPr lang="ru-RU" dirty="0" err="1"/>
              <a:t>набули</a:t>
            </a:r>
            <a:r>
              <a:rPr lang="ru-RU" dirty="0"/>
              <a:t> системного характеру, </a:t>
            </a:r>
            <a:r>
              <a:rPr lang="ru-RU" dirty="0" err="1"/>
              <a:t>багатоманітності</a:t>
            </a:r>
            <a:r>
              <a:rPr lang="ru-RU" dirty="0"/>
              <a:t>, вони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хаотичні</a:t>
            </a:r>
            <a:r>
              <a:rPr lang="ru-RU" dirty="0"/>
              <a:t> й не </a:t>
            </a:r>
            <a:r>
              <a:rPr lang="ru-RU" dirty="0" err="1"/>
              <a:t>регламентовані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, коли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вирішувалася</a:t>
            </a:r>
            <a:r>
              <a:rPr lang="ru-RU" dirty="0"/>
              <a:t> </a:t>
            </a:r>
            <a:r>
              <a:rPr lang="ru-RU" dirty="0" err="1"/>
              <a:t>силовими</a:t>
            </a:r>
            <a:r>
              <a:rPr lang="ru-RU" dirty="0"/>
              <a:t> методами.</a:t>
            </a:r>
          </a:p>
        </p:txBody>
      </p:sp>
      <p:pic>
        <p:nvPicPr>
          <p:cNvPr id="18434" name="Picture 2" descr="https://esvet-sudak.ru/wp-content/uploads/2018/1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93643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4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Статутом ООН </a:t>
            </a:r>
            <a:r>
              <a:rPr lang="ru-RU" dirty="0" err="1"/>
              <a:t>пропонуються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(</a:t>
            </a:r>
            <a:r>
              <a:rPr lang="ru-RU" dirty="0" err="1"/>
              <a:t>процедури</a:t>
            </a:r>
            <a:r>
              <a:rPr lang="ru-RU" dirty="0"/>
              <a:t>) мирного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спорів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посередництво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примирення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арбітраж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судовий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на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s://sarjurcomp.ru/images/Uslugi/MEDIATION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892676" cy="26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uk-UA" dirty="0"/>
              <a:t>Елементи національного інтересу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21" y="1556792"/>
            <a:ext cx="5625899" cy="4525963"/>
          </a:xfrm>
        </p:spPr>
        <p:txBody>
          <a:bodyPr/>
          <a:lstStyle/>
          <a:p>
            <a:r>
              <a:rPr lang="ru-RU" dirty="0" err="1"/>
              <a:t>воєнна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;</a:t>
            </a:r>
          </a:p>
          <a:p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процвітання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і </a:t>
            </a:r>
            <a:r>
              <a:rPr lang="ru-RU" dirty="0" err="1"/>
              <a:t>розвиток</a:t>
            </a:r>
            <a:r>
              <a:rPr lang="ru-RU" dirty="0"/>
              <a:t>;</a:t>
            </a:r>
          </a:p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суверенітет</a:t>
            </a:r>
            <a:r>
              <a:rPr lang="ru-RU" dirty="0"/>
              <a:t>        як основа контролю над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 та </a:t>
            </a:r>
            <a:r>
              <a:rPr lang="ru-RU" dirty="0" err="1"/>
              <a:t>населенням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s://roltrans.ru/upload/iblock/0d7/0d71754673414aadf3318a0f36c3a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2839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Треба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без точного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курс,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як </a:t>
            </a:r>
            <a:r>
              <a:rPr lang="ru-RU" dirty="0" err="1"/>
              <a:t>внутрішньої</a:t>
            </a:r>
            <a:r>
              <a:rPr lang="ru-RU" dirty="0"/>
              <a:t>, так і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    </a:t>
            </a:r>
            <a:r>
              <a:rPr lang="ru-RU" b="1" i="1" dirty="0"/>
              <a:t>В. Кириченко</a:t>
            </a:r>
            <a:r>
              <a:rPr lang="ru-RU" dirty="0"/>
              <a:t> 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: "...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--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інтегральний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через </a:t>
            </a:r>
            <a:r>
              <a:rPr lang="ru-RU" dirty="0" err="1"/>
              <a:t>політичну</a:t>
            </a:r>
            <a:r>
              <a:rPr lang="ru-RU" dirty="0"/>
              <a:t> систему.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661239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42" y="116632"/>
            <a:ext cx="9120158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Ідеї</a:t>
            </a:r>
            <a:r>
              <a:rPr lang="ru-RU" i="1" dirty="0"/>
              <a:t> </a:t>
            </a:r>
            <a:r>
              <a:rPr lang="ru-RU" i="1" dirty="0" err="1"/>
              <a:t>сучасного</a:t>
            </a:r>
            <a:r>
              <a:rPr lang="ru-RU" i="1" dirty="0"/>
              <a:t> </a:t>
            </a:r>
            <a:r>
              <a:rPr lang="ru-RU" i="1" dirty="0" err="1"/>
              <a:t>розуміння</a:t>
            </a:r>
            <a:r>
              <a:rPr lang="ru-RU" i="1" dirty="0"/>
              <a:t> </a:t>
            </a:r>
            <a:r>
              <a:rPr lang="ru-RU" b="1" i="1" dirty="0" err="1"/>
              <a:t>національної</a:t>
            </a:r>
            <a:r>
              <a:rPr lang="ru-RU" b="1" i="1" dirty="0"/>
              <a:t> </a:t>
            </a:r>
            <a:r>
              <a:rPr lang="ru-RU" b="1" i="1" dirty="0" err="1"/>
              <a:t>безпеки</a:t>
            </a:r>
            <a:r>
              <a:rPr lang="ru-RU" b="1" i="1" dirty="0"/>
              <a:t> </a:t>
            </a:r>
            <a:r>
              <a:rPr lang="ru-RU" i="1" dirty="0" err="1"/>
              <a:t>вперше</a:t>
            </a:r>
            <a:r>
              <a:rPr lang="ru-RU" i="1" dirty="0"/>
              <a:t> </a:t>
            </a:r>
            <a:r>
              <a:rPr lang="ru-RU" i="1" dirty="0" err="1"/>
              <a:t>сформулював</a:t>
            </a:r>
            <a:r>
              <a:rPr lang="ru-RU" i="1" dirty="0"/>
              <a:t> "Закон про </a:t>
            </a:r>
            <a:r>
              <a:rPr lang="ru-RU" i="1" dirty="0" err="1"/>
              <a:t>національну</a:t>
            </a:r>
            <a:r>
              <a:rPr lang="ru-RU" i="1" dirty="0"/>
              <a:t> </a:t>
            </a:r>
            <a:r>
              <a:rPr lang="ru-RU" i="1" dirty="0" err="1"/>
              <a:t>безпеку</a:t>
            </a:r>
            <a:r>
              <a:rPr lang="ru-RU" i="1" dirty="0"/>
              <a:t>", введений у США 1947 р.</a:t>
            </a:r>
            <a:r>
              <a:rPr lang="ru-RU" dirty="0"/>
              <a:t> Створена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законом Рада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США повинна </a:t>
            </a:r>
            <a:r>
              <a:rPr lang="ru-RU" dirty="0" err="1"/>
              <a:t>була</a:t>
            </a:r>
            <a:r>
              <a:rPr lang="ru-RU" dirty="0"/>
              <a:t> "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Президенту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, </a:t>
            </a:r>
            <a:r>
              <a:rPr lang="ru-RU" dirty="0" err="1"/>
              <a:t>зовнішньої</a:t>
            </a:r>
            <a:r>
              <a:rPr lang="ru-RU" dirty="0"/>
              <a:t> та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".</a:t>
            </a:r>
          </a:p>
        </p:txBody>
      </p:sp>
      <p:pic>
        <p:nvPicPr>
          <p:cNvPr id="4098" name="Picture 2" descr="https://warspot-asset.s3.amazonaws.com/articles/pictures/000/045/882/content/podpisanie_akta-269339420c4efc7139f821dd146b67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320480" cy="25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0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21"/>
            <a:ext cx="9036496" cy="683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500" b="1" dirty="0"/>
              <a:t>Національна безпека </a:t>
            </a:r>
            <a:r>
              <a:rPr lang="uk-UA" sz="3500" dirty="0"/>
              <a:t>- </a:t>
            </a:r>
            <a:r>
              <a:rPr lang="ru-RU" sz="3500" i="1" dirty="0"/>
              <a:t>стан </a:t>
            </a:r>
            <a:r>
              <a:rPr lang="ru-RU" sz="3500" i="1" dirty="0" err="1"/>
              <a:t>суспільства</a:t>
            </a:r>
            <a:r>
              <a:rPr lang="ru-RU" sz="3500" i="1" dirty="0"/>
              <a:t>, за </a:t>
            </a:r>
            <a:r>
              <a:rPr lang="ru-RU" sz="3500" i="1" dirty="0" err="1"/>
              <a:t>якого</a:t>
            </a:r>
            <a:r>
              <a:rPr lang="ru-RU" sz="3500" i="1" dirty="0"/>
              <a:t> </a:t>
            </a:r>
            <a:r>
              <a:rPr lang="ru-RU" sz="3500" i="1" dirty="0" err="1"/>
              <a:t>сукупність</a:t>
            </a:r>
            <a:r>
              <a:rPr lang="ru-RU" sz="3500" i="1" dirty="0"/>
              <a:t> </a:t>
            </a:r>
            <a:r>
              <a:rPr lang="ru-RU" sz="3500" i="1" dirty="0" err="1"/>
              <a:t>державних</a:t>
            </a:r>
            <a:r>
              <a:rPr lang="ru-RU" sz="3500" i="1" dirty="0"/>
              <a:t> та </a:t>
            </a:r>
            <a:r>
              <a:rPr lang="ru-RU" sz="3500" i="1" dirty="0" err="1"/>
              <a:t>суспільних</a:t>
            </a:r>
            <a:r>
              <a:rPr lang="ru-RU" sz="3500" i="1" dirty="0"/>
              <a:t> </a:t>
            </a:r>
            <a:r>
              <a:rPr lang="ru-RU" sz="3500" i="1" dirty="0" err="1"/>
              <a:t>гарантій</a:t>
            </a:r>
            <a:r>
              <a:rPr lang="ru-RU" sz="3500" i="1" dirty="0"/>
              <a:t> </a:t>
            </a:r>
            <a:r>
              <a:rPr lang="ru-RU" sz="3500" i="1" dirty="0" err="1"/>
              <a:t>забезпечує</a:t>
            </a:r>
            <a:r>
              <a:rPr lang="ru-RU" sz="3500" i="1" dirty="0"/>
              <a:t> </a:t>
            </a:r>
            <a:r>
              <a:rPr lang="ru-RU" sz="3500" i="1" dirty="0" err="1"/>
              <a:t>його</a:t>
            </a:r>
            <a:r>
              <a:rPr lang="ru-RU" sz="3500" i="1" dirty="0"/>
              <a:t> </a:t>
            </a:r>
            <a:r>
              <a:rPr lang="ru-RU" sz="3500" i="1" dirty="0" err="1"/>
              <a:t>стійкий</a:t>
            </a:r>
            <a:r>
              <a:rPr lang="ru-RU" sz="3500" i="1" dirty="0"/>
              <a:t> </a:t>
            </a:r>
            <a:r>
              <a:rPr lang="ru-RU" sz="3500" i="1" dirty="0" err="1"/>
              <a:t>розвиток</a:t>
            </a:r>
            <a:r>
              <a:rPr lang="ru-RU" sz="3500" i="1" dirty="0"/>
              <a:t>, </a:t>
            </a:r>
            <a:r>
              <a:rPr lang="ru-RU" sz="3500" i="1" dirty="0" err="1"/>
              <a:t>захист</a:t>
            </a:r>
            <a:r>
              <a:rPr lang="ru-RU" sz="3500" i="1" dirty="0"/>
              <a:t> </a:t>
            </a:r>
            <a:r>
              <a:rPr lang="ru-RU" sz="3500" i="1" dirty="0" err="1"/>
              <a:t>базових</a:t>
            </a:r>
            <a:r>
              <a:rPr lang="ru-RU" sz="3500" i="1" dirty="0"/>
              <a:t> </a:t>
            </a:r>
            <a:r>
              <a:rPr lang="ru-RU" sz="3500" i="1" dirty="0" err="1"/>
              <a:t>інтересів</a:t>
            </a:r>
            <a:r>
              <a:rPr lang="ru-RU" sz="3500" i="1" dirty="0"/>
              <a:t> </a:t>
            </a:r>
            <a:r>
              <a:rPr lang="ru-RU" sz="3500" i="1" dirty="0" err="1"/>
              <a:t>нації</a:t>
            </a:r>
            <a:r>
              <a:rPr lang="ru-RU" sz="3500" i="1" dirty="0"/>
              <a:t>, </a:t>
            </a:r>
            <a:r>
              <a:rPr lang="ru-RU" sz="3500" i="1" dirty="0" err="1"/>
              <a:t>джерел</a:t>
            </a:r>
            <a:r>
              <a:rPr lang="ru-RU" sz="3500" i="1" dirty="0"/>
              <a:t> </a:t>
            </a:r>
            <a:r>
              <a:rPr lang="ru-RU" sz="3500" i="1" dirty="0" err="1"/>
              <a:t>його</a:t>
            </a:r>
            <a:r>
              <a:rPr lang="ru-RU" sz="3500" i="1" dirty="0"/>
              <a:t> духовного і </a:t>
            </a:r>
            <a:r>
              <a:rPr lang="ru-RU" sz="3500" i="1" dirty="0" err="1"/>
              <a:t>матеріального</a:t>
            </a:r>
            <a:r>
              <a:rPr lang="ru-RU" sz="3500" i="1" dirty="0"/>
              <a:t> </a:t>
            </a:r>
            <a:r>
              <a:rPr lang="ru-RU" sz="3500" i="1" dirty="0" err="1"/>
              <a:t>благополуччя</a:t>
            </a:r>
            <a:r>
              <a:rPr lang="ru-RU" sz="3500" i="1" dirty="0"/>
              <a:t> </a:t>
            </a:r>
            <a:r>
              <a:rPr lang="ru-RU" sz="3500" i="1" dirty="0" err="1"/>
              <a:t>від</a:t>
            </a:r>
            <a:r>
              <a:rPr lang="ru-RU" sz="3500" i="1" dirty="0"/>
              <a:t> </a:t>
            </a:r>
            <a:r>
              <a:rPr lang="ru-RU" sz="3500" i="1" dirty="0" err="1"/>
              <a:t>зовнішньої</a:t>
            </a:r>
            <a:r>
              <a:rPr lang="ru-RU" sz="3500" i="1" dirty="0"/>
              <a:t> та </a:t>
            </a:r>
            <a:r>
              <a:rPr lang="ru-RU" sz="3500" i="1" dirty="0" err="1"/>
              <a:t>внутрішньої</a:t>
            </a:r>
            <a:r>
              <a:rPr lang="ru-RU" sz="3500" i="1" dirty="0"/>
              <a:t> </a:t>
            </a:r>
            <a:r>
              <a:rPr lang="ru-RU" sz="3500" i="1" dirty="0" err="1"/>
              <a:t>загрози</a:t>
            </a:r>
            <a:r>
              <a:rPr lang="ru-RU" sz="3500" dirty="0"/>
              <a:t>"</a:t>
            </a:r>
            <a:r>
              <a:rPr lang="ru-RU" sz="3500" i="1" dirty="0"/>
              <a:t>.</a:t>
            </a:r>
            <a:endParaRPr lang="ru-RU" sz="3500" dirty="0"/>
          </a:p>
        </p:txBody>
      </p:sp>
      <p:pic>
        <p:nvPicPr>
          <p:cNvPr id="5122" name="Picture 2" descr="https://comments.ua/img/publications/Gp58LD-hVvDEMZOH9PxOn6KEoy4Tz3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6759"/>
            <a:ext cx="6624736" cy="31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4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2626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Законі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b="1" i="1" dirty="0"/>
              <a:t>Про </a:t>
            </a:r>
            <a:r>
              <a:rPr lang="ru-RU" b="1" i="1" dirty="0" err="1"/>
              <a:t>основи</a:t>
            </a:r>
            <a:r>
              <a:rPr lang="ru-RU" b="1" i="1" dirty="0"/>
              <a:t> </a:t>
            </a:r>
            <a:r>
              <a:rPr lang="ru-RU" b="1" i="1" dirty="0" err="1"/>
              <a:t>національної</a:t>
            </a:r>
            <a:r>
              <a:rPr lang="ru-RU" b="1" i="1" dirty="0"/>
              <a:t> </a:t>
            </a:r>
            <a:r>
              <a:rPr lang="ru-RU" b="1" i="1" dirty="0" err="1"/>
              <a:t>безпеки</a:t>
            </a:r>
            <a:r>
              <a:rPr lang="ru-RU" dirty="0"/>
              <a:t>»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як "</a:t>
            </a:r>
            <a:r>
              <a:rPr lang="ru-RU" i="1" dirty="0" err="1"/>
              <a:t>захищеність</a:t>
            </a:r>
            <a:r>
              <a:rPr lang="ru-RU" i="1" dirty="0"/>
              <a:t> </a:t>
            </a:r>
            <a:r>
              <a:rPr lang="ru-RU" i="1" dirty="0" err="1"/>
              <a:t>життєво</a:t>
            </a:r>
            <a:r>
              <a:rPr lang="ru-RU" i="1" dirty="0"/>
              <a:t> </a:t>
            </a:r>
            <a:r>
              <a:rPr lang="ru-RU" i="1" dirty="0" err="1"/>
              <a:t>важливих</a:t>
            </a:r>
            <a:r>
              <a:rPr lang="ru-RU" i="1" dirty="0"/>
              <a:t> </a:t>
            </a:r>
            <a:r>
              <a:rPr lang="ru-RU" i="1" dirty="0" err="1"/>
              <a:t>інтересів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і </a:t>
            </a:r>
            <a:r>
              <a:rPr lang="ru-RU" i="1" dirty="0" err="1"/>
              <a:t>громадянина</a:t>
            </a:r>
            <a:r>
              <a:rPr lang="ru-RU" i="1" dirty="0"/>
              <a:t>, </a:t>
            </a:r>
            <a:r>
              <a:rPr lang="ru-RU" i="1" dirty="0" err="1"/>
              <a:t>суспільства</a:t>
            </a:r>
            <a:r>
              <a:rPr lang="ru-RU" i="1" dirty="0"/>
              <a:t> і </a:t>
            </a:r>
            <a:r>
              <a:rPr lang="ru-RU" i="1" dirty="0" err="1"/>
              <a:t>держави</a:t>
            </a:r>
            <a:r>
              <a:rPr lang="ru-RU" i="1" dirty="0"/>
              <a:t>, за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забезпечуються</a:t>
            </a:r>
            <a:r>
              <a:rPr lang="ru-RU" i="1" dirty="0"/>
              <a:t> </a:t>
            </a:r>
            <a:r>
              <a:rPr lang="ru-RU" i="1" dirty="0" err="1"/>
              <a:t>сталий</a:t>
            </a:r>
            <a:r>
              <a:rPr lang="ru-RU" i="1" dirty="0"/>
              <a:t> 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суспільства</a:t>
            </a:r>
            <a:r>
              <a:rPr lang="ru-RU" i="1" dirty="0"/>
              <a:t>, </a:t>
            </a:r>
            <a:r>
              <a:rPr lang="ru-RU" i="1" dirty="0" err="1"/>
              <a:t>своєчасне</a:t>
            </a:r>
            <a:r>
              <a:rPr lang="ru-RU" i="1" dirty="0"/>
              <a:t> </a:t>
            </a:r>
            <a:r>
              <a:rPr lang="ru-RU" i="1" dirty="0" err="1"/>
              <a:t>виявлення</a:t>
            </a:r>
            <a:r>
              <a:rPr lang="ru-RU" i="1" dirty="0"/>
              <a:t>, </a:t>
            </a:r>
            <a:r>
              <a:rPr lang="ru-RU" i="1" dirty="0" err="1"/>
              <a:t>запобігання</a:t>
            </a:r>
            <a:r>
              <a:rPr lang="ru-RU" i="1" dirty="0"/>
              <a:t> і </a:t>
            </a:r>
            <a:r>
              <a:rPr lang="ru-RU" i="1" dirty="0" err="1"/>
              <a:t>нейтралізація</a:t>
            </a:r>
            <a:r>
              <a:rPr lang="ru-RU" i="1" dirty="0"/>
              <a:t> </a:t>
            </a:r>
            <a:r>
              <a:rPr lang="ru-RU" i="1" dirty="0" err="1"/>
              <a:t>реальних</a:t>
            </a:r>
            <a:r>
              <a:rPr lang="ru-RU" i="1" dirty="0"/>
              <a:t> та </a:t>
            </a:r>
            <a:r>
              <a:rPr lang="ru-RU" i="1" dirty="0" err="1"/>
              <a:t>потенційних</a:t>
            </a:r>
            <a:r>
              <a:rPr lang="ru-RU" i="1" dirty="0"/>
              <a:t> </a:t>
            </a:r>
            <a:r>
              <a:rPr lang="ru-RU" i="1" dirty="0" err="1"/>
              <a:t>загроз</a:t>
            </a:r>
            <a:r>
              <a:rPr lang="ru-RU" i="1" dirty="0"/>
              <a:t> </a:t>
            </a:r>
            <a:r>
              <a:rPr lang="ru-RU" i="1" dirty="0" err="1"/>
              <a:t>національним</a:t>
            </a:r>
            <a:r>
              <a:rPr lang="ru-RU" i="1" dirty="0"/>
              <a:t> </a:t>
            </a:r>
            <a:r>
              <a:rPr lang="ru-RU" i="1" dirty="0" err="1"/>
              <a:t>інтересам</a:t>
            </a:r>
            <a:r>
              <a:rPr lang="ru-RU" dirty="0"/>
              <a:t>".</a:t>
            </a:r>
          </a:p>
        </p:txBody>
      </p:sp>
      <p:pic>
        <p:nvPicPr>
          <p:cNvPr id="6146" name="Picture 2" descr="https://pbs.twimg.com/media/DiVUEdTXcAATXj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53" y="3429000"/>
            <a:ext cx="30747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8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uk-UA" dirty="0"/>
              <a:t>Об’єкти національної 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35283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dirty="0" err="1"/>
              <a:t>людина</a:t>
            </a:r>
            <a:r>
              <a:rPr lang="ru-RU" dirty="0"/>
              <a:t> і </a:t>
            </a:r>
            <a:r>
              <a:rPr lang="ru-RU" dirty="0" err="1"/>
              <a:t>громадянин</a:t>
            </a:r>
            <a:r>
              <a:rPr lang="ru-RU" dirty="0"/>
              <a:t> —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конституційні</a:t>
            </a:r>
            <a:r>
              <a:rPr lang="ru-RU" dirty="0"/>
              <a:t> права і </a:t>
            </a:r>
            <a:r>
              <a:rPr lang="ru-RU" dirty="0" err="1"/>
              <a:t>свободи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духовні</a:t>
            </a:r>
            <a:r>
              <a:rPr lang="ru-RU" dirty="0"/>
              <a:t>, морально-</a:t>
            </a:r>
            <a:r>
              <a:rPr lang="ru-RU" dirty="0" err="1"/>
              <a:t>етичні</a:t>
            </a:r>
            <a:r>
              <a:rPr lang="ru-RU" dirty="0"/>
              <a:t>, </a:t>
            </a:r>
            <a:r>
              <a:rPr lang="ru-RU" dirty="0" err="1"/>
              <a:t>культурні</a:t>
            </a:r>
            <a:r>
              <a:rPr lang="ru-RU" dirty="0"/>
              <a:t>, </a:t>
            </a:r>
            <a:r>
              <a:rPr lang="ru-RU" dirty="0" err="1"/>
              <a:t>історичні</a:t>
            </a:r>
            <a:r>
              <a:rPr lang="ru-RU" dirty="0"/>
              <a:t>, </a:t>
            </a:r>
            <a:r>
              <a:rPr lang="ru-RU" dirty="0" err="1"/>
              <a:t>інтелектуальні</a:t>
            </a:r>
            <a:r>
              <a:rPr lang="ru-RU" dirty="0"/>
              <a:t> та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інформаційне</a:t>
            </a:r>
            <a:r>
              <a:rPr lang="ru-RU" dirty="0"/>
              <a:t> і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і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;</a:t>
            </a:r>
          </a:p>
          <a:p>
            <a:r>
              <a:rPr lang="ru-RU" dirty="0"/>
              <a:t>держава 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конституційний</a:t>
            </a:r>
            <a:r>
              <a:rPr lang="ru-RU" dirty="0"/>
              <a:t> лад, </a:t>
            </a:r>
            <a:r>
              <a:rPr lang="ru-RU" dirty="0" err="1"/>
              <a:t>суверенітет</a:t>
            </a:r>
            <a:r>
              <a:rPr lang="ru-RU" dirty="0"/>
              <a:t>, </a:t>
            </a:r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і </a:t>
            </a:r>
            <a:r>
              <a:rPr lang="ru-RU" dirty="0" err="1"/>
              <a:t>недоторканність</a:t>
            </a:r>
            <a:r>
              <a:rPr lang="ru-RU" dirty="0"/>
              <a:t>.</a:t>
            </a:r>
          </a:p>
        </p:txBody>
      </p:sp>
      <p:pic>
        <p:nvPicPr>
          <p:cNvPr id="7170" name="Picture 2" descr="https://naurok-test.nyc3.digitaloceanspaces.com/165881/images/762696_1565526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79"/>
            <a:ext cx="6457950" cy="26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Суб’єкти національної 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73224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- Президент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Рада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і оборони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суди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прокуратура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та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прикордонна</a:t>
            </a:r>
            <a:r>
              <a:rPr lang="ru-RU" dirty="0"/>
              <a:t> служба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</p:txBody>
      </p:sp>
      <p:sp>
        <p:nvSpPr>
          <p:cNvPr id="4" name="AutoShape 2" descr="https://im0-tub-ru.yandex.net/i?id=3aaf34b877dc171aa6241b6d1607256a&amp;ref=rim&amp;n=33&amp;w=15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24" y="1124744"/>
            <a:ext cx="3014383" cy="301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03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1063</Words>
  <Application>Microsoft Macintosh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Проблеми національної безпеки у світовій політиці. Військові та невійськові засоби вирішення міжнародних конфліктів.</vt:lpstr>
      <vt:lpstr>Національний інтерес та національна безпека у міжнародних відносинах. Проблеми сучасної національної безпеки.</vt:lpstr>
      <vt:lpstr>Елементи національного інтересу</vt:lpstr>
      <vt:lpstr>Презентация PowerPoint</vt:lpstr>
      <vt:lpstr>Презентация PowerPoint</vt:lpstr>
      <vt:lpstr>Презентация PowerPoint</vt:lpstr>
      <vt:lpstr>Презентация PowerPoint</vt:lpstr>
      <vt:lpstr>Об’єкти національної безпеки</vt:lpstr>
      <vt:lpstr>Суб’єкти національної безпеки</vt:lpstr>
      <vt:lpstr>Презентация PowerPoint</vt:lpstr>
      <vt:lpstr>Міжнародний конфлікт та його етапи. Війна як вищий ступінь загострення міжнародного конфлікту.</vt:lpstr>
      <vt:lpstr>Етапи міжнародного конфлікту:</vt:lpstr>
      <vt:lpstr>Презентация PowerPoint</vt:lpstr>
      <vt:lpstr>Ознаки:</vt:lpstr>
      <vt:lpstr>Типологія воєн:</vt:lpstr>
      <vt:lpstr>Традиційні та сучасні війни</vt:lpstr>
      <vt:lpstr>Презентация PowerPoint</vt:lpstr>
      <vt:lpstr>Презентация PowerPoint</vt:lpstr>
      <vt:lpstr>Презентация PowerPoint</vt:lpstr>
      <vt:lpstr>Військові та невійськові засоби вирішення міжнародних конфліктів.</vt:lpstr>
      <vt:lpstr>Згідно зі Статутом ООН пропонуються такі способи (процедури) мирного вирішення міжнародних спорів: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національної безпеки у світовій політиці. Військові та невійськові засоби вирішення міжнародних конфліктів.</dc:title>
  <dc:creator>Евгения</dc:creator>
  <cp:lastModifiedBy>Microsoft Office User</cp:lastModifiedBy>
  <cp:revision>17</cp:revision>
  <dcterms:created xsi:type="dcterms:W3CDTF">2020-05-12T17:57:24Z</dcterms:created>
  <dcterms:modified xsi:type="dcterms:W3CDTF">2020-05-20T21:02:27Z</dcterms:modified>
</cp:coreProperties>
</file>