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714" r:id="rId1"/>
  </p:sldMasterIdLst>
  <p:sldIdLst>
    <p:sldId id="256" r:id="rId2"/>
    <p:sldId id="262" r:id="rId3"/>
    <p:sldId id="263" r:id="rId4"/>
    <p:sldId id="264" r:id="rId5"/>
    <p:sldId id="265" r:id="rId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82" d="100"/>
          <a:sy n="82" d="100"/>
        </p:scale>
        <p:origin x="720"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2417779" y="802298"/>
            <a:ext cx="8637073" cy="2541431"/>
          </a:xfrm>
        </p:spPr>
        <p:txBody>
          <a:bodyPr bIns="0" anchor="b">
            <a:normAutofit/>
          </a:bodyPr>
          <a:lstStyle>
            <a:lvl1pPr algn="l">
              <a:defRPr sz="6600"/>
            </a:lvl1pPr>
          </a:lstStyle>
          <a:p>
            <a:r>
              <a:rPr lang="ru-RU"/>
              <a:t>Образец заголовка</a:t>
            </a:r>
            <a:endParaRPr lang="en-US" dirty="0"/>
          </a:p>
        </p:txBody>
      </p:sp>
      <p:sp>
        <p:nvSpPr>
          <p:cNvPr id="3" name="Subtitle 2"/>
          <p:cNvSpPr>
            <a:spLocks noGrp="1"/>
          </p:cNvSpPr>
          <p:nvPr>
            <p:ph type="subTitle" idx="1"/>
          </p:nvPr>
        </p:nvSpPr>
        <p:spPr>
          <a:xfrm>
            <a:off x="2417780" y="3531204"/>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a:t>Образец подзаголовка</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10/6/2025</a:t>
            </a:fld>
            <a:endParaRPr lang="en-US" dirty="0"/>
          </a:p>
        </p:txBody>
      </p:sp>
      <p:sp>
        <p:nvSpPr>
          <p:cNvPr id="5" name="Footer Placeholder 4"/>
          <p:cNvSpPr>
            <a:spLocks noGrp="1"/>
          </p:cNvSpPr>
          <p:nvPr>
            <p:ph type="ftr" sz="quarter" idx="11"/>
          </p:nvPr>
        </p:nvSpPr>
        <p:spPr>
          <a:xfrm>
            <a:off x="2416500" y="329307"/>
            <a:ext cx="4973915" cy="309201"/>
          </a:xfrm>
        </p:spPr>
        <p:txBody>
          <a:bodyPr/>
          <a:lstStyle/>
          <a:p>
            <a:endParaRPr lang="en-US" dirty="0"/>
          </a:p>
        </p:txBody>
      </p:sp>
      <p:sp>
        <p:nvSpPr>
          <p:cNvPr id="6" name="Slide Number Placeholder 5"/>
          <p:cNvSpPr>
            <a:spLocks noGrp="1"/>
          </p:cNvSpPr>
          <p:nvPr>
            <p:ph type="sldNum" sz="quarter" idx="12"/>
          </p:nvPr>
        </p:nvSpPr>
        <p:spPr>
          <a:xfrm>
            <a:off x="1437664" y="798973"/>
            <a:ext cx="811019" cy="503578"/>
          </a:xfrm>
        </p:spPr>
        <p:txBody>
          <a:bodyPr/>
          <a:lstStyle/>
          <a:p>
            <a:fld id="{D57F1E4F-1CFF-5643-939E-217C01CDF565}" type="slidenum">
              <a:rPr lang="en-US" smtClean="0"/>
              <a:pPr/>
              <a:t>‹№›</a:t>
            </a:fld>
            <a:endParaRPr lang="en-US" dirty="0"/>
          </a:p>
        </p:txBody>
      </p:sp>
      <p:cxnSp>
        <p:nvCxnSpPr>
          <p:cNvPr id="15" name="Straight Connector 14"/>
          <p:cNvCxnSpPr/>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5534601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Vertical Text Placeholder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10/6/2025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cxnSp>
        <p:nvCxnSpPr>
          <p:cNvPr id="26" name="Straight Connector 25"/>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631475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798973"/>
            <a:ext cx="1615742" cy="4659889"/>
          </a:xfrm>
        </p:spPr>
        <p:txBody>
          <a:bodyPr vert="eaVert"/>
          <a:lstStyle>
            <a:lvl1pPr algn="l">
              <a:defRPr/>
            </a:lvl1pPr>
          </a:lstStyle>
          <a:p>
            <a:r>
              <a:rPr lang="ru-RU"/>
              <a:t>Образец заголовка</a:t>
            </a:r>
            <a:endParaRPr lang="en-US" dirty="0"/>
          </a:p>
        </p:txBody>
      </p:sp>
      <p:sp>
        <p:nvSpPr>
          <p:cNvPr id="3" name="Vertical Text Placeholder 2"/>
          <p:cNvSpPr>
            <a:spLocks noGrp="1"/>
          </p:cNvSpPr>
          <p:nvPr>
            <p:ph type="body" orient="vert" idx="1"/>
          </p:nvPr>
        </p:nvSpPr>
        <p:spPr>
          <a:xfrm>
            <a:off x="1444672" y="798973"/>
            <a:ext cx="7828830" cy="4659889"/>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10/6/2025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cxnSp>
        <p:nvCxnSpPr>
          <p:cNvPr id="15" name="Straight Connector 14"/>
          <p:cNvCxnSpPr/>
          <p:nvPr/>
        </p:nvCxnSpPr>
        <p:spPr>
          <a:xfrm>
            <a:off x="9439111" y="798973"/>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52653775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idx="1"/>
          </p:nvPr>
        </p:nvSpPr>
        <p:spPr/>
        <p:txBody>
          <a:bodyPr ancho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10/6/2025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cxnSp>
        <p:nvCxnSpPr>
          <p:cNvPr id="33" name="Straight Connector 32"/>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696362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1454239" y="1756130"/>
            <a:ext cx="8643154" cy="1887950"/>
          </a:xfrm>
        </p:spPr>
        <p:txBody>
          <a:bodyPr anchor="b">
            <a:normAutofit/>
          </a:bodyPr>
          <a:lstStyle>
            <a:lvl1pPr algn="l">
              <a:defRPr sz="3600"/>
            </a:lvl1pPr>
          </a:lstStyle>
          <a:p>
            <a:r>
              <a:rPr lang="ru-RU"/>
              <a:t>Образец заголовка</a:t>
            </a:r>
            <a:endParaRPr lang="en-US" dirty="0"/>
          </a:p>
        </p:txBody>
      </p:sp>
      <p:sp>
        <p:nvSpPr>
          <p:cNvPr id="3" name="Text Placeholder 2"/>
          <p:cNvSpPr>
            <a:spLocks noGrp="1"/>
          </p:cNvSpPr>
          <p:nvPr>
            <p:ph type="body" idx="1"/>
          </p:nvPr>
        </p:nvSpPr>
        <p:spPr>
          <a:xfrm>
            <a:off x="1454239" y="3806195"/>
            <a:ext cx="8630446"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B61BEF0D-F0BB-DE4B-95CE-6DB70DBA9567}" type="datetimeFigureOut">
              <a:rPr lang="en-US" smtClean="0"/>
              <a:pPr/>
              <a:t>10/6/2025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cxnSp>
        <p:nvCxnSpPr>
          <p:cNvPr id="15" name="Straight Connector 14"/>
          <p:cNvCxnSpPr/>
          <p:nvPr/>
        </p:nvCxnSpPr>
        <p:spPr>
          <a:xfrm>
            <a:off x="1454239" y="3804985"/>
            <a:ext cx="8630446"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24216398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605635" cy="1059305"/>
          </a:xfrm>
        </p:spPr>
        <p:txBody>
          <a:bodyPr/>
          <a:lstStyle/>
          <a:p>
            <a:r>
              <a:rPr lang="ru-RU"/>
              <a:t>Образец заголовка</a:t>
            </a:r>
            <a:endParaRPr lang="en-US" dirty="0"/>
          </a:p>
        </p:txBody>
      </p:sp>
      <p:sp>
        <p:nvSpPr>
          <p:cNvPr id="3" name="Content Placeholder 2"/>
          <p:cNvSpPr>
            <a:spLocks noGrp="1"/>
          </p:cNvSpPr>
          <p:nvPr>
            <p:ph sz="half" idx="1"/>
          </p:nvPr>
        </p:nvSpPr>
        <p:spPr>
          <a:xfrm>
            <a:off x="1447331" y="2010878"/>
            <a:ext cx="4645152" cy="3448595"/>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Content Placeholder 3"/>
          <p:cNvSpPr>
            <a:spLocks noGrp="1"/>
          </p:cNvSpPr>
          <p:nvPr>
            <p:ph sz="half" idx="2"/>
          </p:nvPr>
        </p:nvSpPr>
        <p:spPr>
          <a:xfrm>
            <a:off x="6413771" y="2017343"/>
            <a:ext cx="4645152" cy="3441520"/>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smtClean="0"/>
              <a:pPr/>
              <a:t>10/6/2025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cxnSp>
        <p:nvCxnSpPr>
          <p:cNvPr id="35" name="Straight Connector 3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7899705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607661" cy="1056319"/>
          </a:xfrm>
        </p:spPr>
        <p:txBody>
          <a:bodyPr/>
          <a:lstStyle/>
          <a:p>
            <a:r>
              <a:rPr lang="ru-RU"/>
              <a:t>Образец заголовка</a:t>
            </a:r>
            <a:endParaRPr lang="en-US" dirty="0"/>
          </a:p>
        </p:txBody>
      </p:sp>
      <p:sp>
        <p:nvSpPr>
          <p:cNvPr id="3" name="Text Placeholder 2"/>
          <p:cNvSpPr>
            <a:spLocks noGrp="1"/>
          </p:cNvSpPr>
          <p:nvPr>
            <p:ph type="body" idx="1"/>
          </p:nvPr>
        </p:nvSpPr>
        <p:spPr>
          <a:xfrm>
            <a:off x="1447191" y="2019549"/>
            <a:ext cx="4645152"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Content Placeholder 3"/>
          <p:cNvSpPr>
            <a:spLocks noGrp="1"/>
          </p:cNvSpPr>
          <p:nvPr>
            <p:ph sz="half" idx="2"/>
          </p:nvPr>
        </p:nvSpPr>
        <p:spPr>
          <a:xfrm>
            <a:off x="1447191" y="2824269"/>
            <a:ext cx="4645152" cy="2644457"/>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Text Placeholder 4"/>
          <p:cNvSpPr>
            <a:spLocks noGrp="1"/>
          </p:cNvSpPr>
          <p:nvPr>
            <p:ph type="body" sz="quarter" idx="3"/>
          </p:nvPr>
        </p:nvSpPr>
        <p:spPr>
          <a:xfrm>
            <a:off x="6412362" y="2023003"/>
            <a:ext cx="4645152"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Content Placeholder 5"/>
          <p:cNvSpPr>
            <a:spLocks noGrp="1"/>
          </p:cNvSpPr>
          <p:nvPr>
            <p:ph sz="quarter" idx="4"/>
          </p:nvPr>
        </p:nvSpPr>
        <p:spPr>
          <a:xfrm>
            <a:off x="6412362" y="2821491"/>
            <a:ext cx="4645152" cy="2637371"/>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smtClean="0"/>
              <a:pPr/>
              <a:t>10/6/2025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smtClean="0"/>
              <a:pPr/>
              <a:t>‹№›</a:t>
            </a:fld>
            <a:endParaRPr lang="en-US" dirty="0"/>
          </a:p>
        </p:txBody>
      </p:sp>
      <p:cxnSp>
        <p:nvCxnSpPr>
          <p:cNvPr id="29" name="Straight Connector 28"/>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0736734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smtClean="0"/>
              <a:pPr/>
              <a:t>10/6/2025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smtClean="0"/>
              <a:pPr/>
              <a:t>‹№›</a:t>
            </a:fld>
            <a:endParaRPr lang="en-US" dirty="0"/>
          </a:p>
        </p:txBody>
      </p:sp>
      <p:cxnSp>
        <p:nvCxnSpPr>
          <p:cNvPr id="25" name="Straight Connector 2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3715525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smtClean="0"/>
              <a:pPr/>
              <a:t>10/6/2025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5214134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3273099" cy="2247117"/>
          </a:xfrm>
        </p:spPr>
        <p:txBody>
          <a:bodyPr anchor="b">
            <a:normAutofit/>
          </a:bodyPr>
          <a:lstStyle>
            <a:lvl1pPr algn="l">
              <a:defRPr sz="2400"/>
            </a:lvl1pPr>
          </a:lstStyle>
          <a:p>
            <a:r>
              <a:rPr lang="ru-RU"/>
              <a:t>Образец заголовка</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Text Placeholder 3"/>
          <p:cNvSpPr>
            <a:spLocks noGrp="1"/>
          </p:cNvSpPr>
          <p:nvPr>
            <p:ph type="body" sz="half" idx="2"/>
          </p:nvPr>
        </p:nvSpPr>
        <p:spPr>
          <a:xfrm>
            <a:off x="1444671" y="3205491"/>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B61BEF0D-F0BB-DE4B-95CE-6DB70DBA9567}" type="datetimeFigureOut">
              <a:rPr lang="en-US" smtClean="0"/>
              <a:pPr/>
              <a:t>10/6/2025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cxnSp>
        <p:nvCxnSpPr>
          <p:cNvPr id="17" name="Straight Connector 16"/>
          <p:cNvCxnSpPr/>
          <p:nvPr/>
        </p:nvCxnSpPr>
        <p:spPr>
          <a:xfrm>
            <a:off x="1448280" y="3205491"/>
            <a:ext cx="3269490"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7124373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3"/>
            <a:ext cx="5532328" cy="1830584"/>
          </a:xfrm>
        </p:spPr>
        <p:txBody>
          <a:bodyPr anchor="b">
            <a:normAutofit/>
          </a:bodyPr>
          <a:lstStyle>
            <a:lvl1pPr>
              <a:defRPr sz="3200"/>
            </a:lvl1pPr>
          </a:lstStyle>
          <a:p>
            <a:r>
              <a:rPr lang="ru-RU"/>
              <a:t>Образец заголовка</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dirty="0"/>
              <a:t>Вставка рисунка</a:t>
            </a:r>
            <a:endParaRPr lang="en-US" dirty="0"/>
          </a:p>
        </p:txBody>
      </p:sp>
      <p:sp>
        <p:nvSpPr>
          <p:cNvPr id="4" name="Text Placeholder 3"/>
          <p:cNvSpPr>
            <a:spLocks noGrp="1"/>
          </p:cNvSpPr>
          <p:nvPr>
            <p:ph type="body" sz="half" idx="2"/>
          </p:nvPr>
        </p:nvSpPr>
        <p:spPr>
          <a:xfrm>
            <a:off x="1450329" y="3145992"/>
            <a:ext cx="5524404"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fld id="{B61BEF0D-F0BB-DE4B-95CE-6DB70DBA9567}" type="datetimeFigureOut">
              <a:rPr lang="en-US" smtClean="0"/>
              <a:pPr/>
              <a:t>10/6/2025</a:t>
            </a:fld>
            <a:endParaRPr lang="en-US" dirty="0"/>
          </a:p>
        </p:txBody>
      </p:sp>
      <p:sp>
        <p:nvSpPr>
          <p:cNvPr id="6" name="Footer Placeholder 5"/>
          <p:cNvSpPr>
            <a:spLocks noGrp="1"/>
          </p:cNvSpPr>
          <p:nvPr>
            <p:ph type="ftr" sz="quarter" idx="11"/>
          </p:nvPr>
        </p:nvSpPr>
        <p:spPr>
          <a:xfrm>
            <a:off x="1447382" y="318640"/>
            <a:ext cx="5541004" cy="320931"/>
          </a:xfrm>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cxnSp>
        <p:nvCxnSpPr>
          <p:cNvPr id="31" name="Straight Connector 30"/>
          <p:cNvCxnSpPr/>
          <p:nvPr/>
        </p:nvCxnSpPr>
        <p:spPr>
          <a:xfrm>
            <a:off x="1447382" y="3143605"/>
            <a:ext cx="5527351"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92331585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
        <p:nvSpPr>
          <p:cNvPr id="2" name="Title Placeholder 1"/>
          <p:cNvSpPr>
            <a:spLocks noGrp="1"/>
          </p:cNvSpPr>
          <p:nvPr>
            <p:ph type="title"/>
          </p:nvPr>
        </p:nvSpPr>
        <p:spPr>
          <a:xfrm>
            <a:off x="1451579" y="804519"/>
            <a:ext cx="9603275" cy="1049235"/>
          </a:xfrm>
          <a:prstGeom prst="rect">
            <a:avLst/>
          </a:prstGeom>
        </p:spPr>
        <p:txBody>
          <a:bodyPr vert="horz" lIns="91440" tIns="45720" rIns="91440" bIns="45720" rtlCol="0" anchor="t">
            <a:normAutofit/>
          </a:bodyPr>
          <a:lstStyle/>
          <a:p>
            <a:r>
              <a:rPr lang="ru-RU"/>
              <a:t>Образец заголовка</a:t>
            </a:r>
            <a:endParaRPr lang="en-US" dirty="0"/>
          </a:p>
        </p:txBody>
      </p:sp>
      <p:sp>
        <p:nvSpPr>
          <p:cNvPr id="3" name="Text Placeholder 2"/>
          <p:cNvSpPr>
            <a:spLocks noGrp="1"/>
          </p:cNvSpPr>
          <p:nvPr>
            <p:ph type="body" idx="1"/>
          </p:nvPr>
        </p:nvSpPr>
        <p:spPr>
          <a:xfrm>
            <a:off x="1451579" y="2015732"/>
            <a:ext cx="9603275" cy="3450613"/>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B61BEF0D-F0BB-DE4B-95CE-6DB70DBA9567}" type="datetimeFigureOut">
              <a:rPr lang="en-US" smtClean="0"/>
              <a:pPr/>
              <a:t>10/6/2025</a:t>
            </a:fld>
            <a:endParaRPr lang="en-US" dirty="0"/>
          </a:p>
        </p:txBody>
      </p:sp>
      <p:sp>
        <p:nvSpPr>
          <p:cNvPr id="5" name="Footer Placeholder 4"/>
          <p:cNvSpPr>
            <a:spLocks noGrp="1"/>
          </p:cNvSpPr>
          <p:nvPr>
            <p:ph type="ftr" sz="quarter" idx="3"/>
          </p:nvPr>
        </p:nvSpPr>
        <p:spPr>
          <a:xfrm>
            <a:off x="1451579"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D57F1E4F-1CFF-5643-939E-217C01CDF565}" type="slidenum">
              <a:rPr lang="en-US" smtClean="0"/>
              <a:pPr/>
              <a:t>‹№›</a:t>
            </a:fld>
            <a:endParaRPr lang="en-US" dirty="0"/>
          </a:p>
        </p:txBody>
      </p:sp>
      <p:cxnSp>
        <p:nvCxnSpPr>
          <p:cNvPr id="10" name="Straight Connector 9"/>
          <p:cNvCxnSpPr/>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99524013"/>
      </p:ext>
    </p:extLst>
  </p:cSld>
  <p:clrMap bg1="lt1" tx1="dk1" bg2="lt2" tx2="dk2" accent1="accent1" accent2="accent2" accent3="accent3" accent4="accent4" accent5="accent5" accent6="accent6" hlink="hlink" folHlink="folHlink"/>
  <p:sldLayoutIdLst>
    <p:sldLayoutId id="2147483715" r:id="rId1"/>
    <p:sldLayoutId id="2147483716" r:id="rId2"/>
    <p:sldLayoutId id="2147483717" r:id="rId3"/>
    <p:sldLayoutId id="2147483718" r:id="rId4"/>
    <p:sldLayoutId id="2147483719" r:id="rId5"/>
    <p:sldLayoutId id="2147483720" r:id="rId6"/>
    <p:sldLayoutId id="2147483721" r:id="rId7"/>
    <p:sldLayoutId id="2147483722" r:id="rId8"/>
    <p:sldLayoutId id="2147483723" r:id="rId9"/>
    <p:sldLayoutId id="2147483724" r:id="rId10"/>
    <p:sldLayoutId id="2147483725" r:id="rId11"/>
  </p:sldLayoutIdLst>
  <p:txStyles>
    <p:title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idx="4294967295"/>
          </p:nvPr>
        </p:nvSpPr>
        <p:spPr>
          <a:xfrm>
            <a:off x="2974109" y="1856510"/>
            <a:ext cx="5372966" cy="2998066"/>
          </a:xfrm>
        </p:spPr>
        <p:txBody>
          <a:bodyPr>
            <a:normAutofit/>
          </a:bodyPr>
          <a:lstStyle/>
          <a:p>
            <a:pPr algn="ctr"/>
            <a:r>
              <a:rPr lang="uk-UA" sz="4800" b="1" dirty="0">
                <a:solidFill>
                  <a:schemeClr val="tx1"/>
                </a:solidFill>
                <a:latin typeface="Times New Roman" panose="02020603050405020304" pitchFamily="18" charset="0"/>
                <a:cs typeface="Times New Roman" panose="02020603050405020304" pitchFamily="18" charset="0"/>
              </a:rPr>
              <a:t>Соціальний маркетинг</a:t>
            </a:r>
            <a:br>
              <a:rPr lang="uk-UA" sz="4800" b="1" dirty="0">
                <a:solidFill>
                  <a:schemeClr val="tx1"/>
                </a:solidFill>
                <a:latin typeface="Times New Roman" panose="02020603050405020304" pitchFamily="18" charset="0"/>
                <a:cs typeface="Times New Roman" panose="02020603050405020304" pitchFamily="18" charset="0"/>
              </a:rPr>
            </a:br>
            <a:endParaRPr lang="ru-RU" sz="4800" b="1"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2806603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ECF20894-D72A-9A98-21B1-CC4CFC2D7324}"/>
              </a:ext>
            </a:extLst>
          </p:cNvPr>
          <p:cNvSpPr txBox="1"/>
          <p:nvPr/>
        </p:nvSpPr>
        <p:spPr>
          <a:xfrm>
            <a:off x="674537" y="356816"/>
            <a:ext cx="9984510" cy="5170646"/>
          </a:xfrm>
          <a:prstGeom prst="rect">
            <a:avLst/>
          </a:prstGeom>
          <a:noFill/>
        </p:spPr>
        <p:txBody>
          <a:bodyPr wrap="square">
            <a:spAutoFit/>
          </a:bodyPr>
          <a:lstStyle/>
          <a:p>
            <a:pPr algn="just"/>
            <a:r>
              <a:rPr lang="uk-UA" sz="1800" b="1" dirty="0">
                <a:effectLst/>
                <a:latin typeface="Times New Roman" panose="02020603050405020304" pitchFamily="18" charset="0"/>
                <a:ea typeface="Times New Roman" panose="02020603050405020304" pitchFamily="18" charset="0"/>
              </a:rPr>
              <a:t>Метою</a:t>
            </a:r>
            <a:r>
              <a:rPr lang="uk-UA" sz="1800" dirty="0">
                <a:effectLst/>
                <a:latin typeface="Times New Roman" panose="02020603050405020304" pitchFamily="18" charset="0"/>
                <a:ea typeface="Times New Roman" panose="02020603050405020304" pitchFamily="18" charset="0"/>
              </a:rPr>
              <a:t> курсу «Соціальний маркетинг» є формування у студентів цілісного уявлення щодо специфіки та завдань соціально маркетингових досліджень, програм та заходів, орієнтованих на підвищення суспільного благополуччя. Отримані в ході вивчення курсу знання дозволять виявляти суспільні проблеми та потреби, які можна вирішити засобами соціального маркетингу, виокремити цільову аудиторію та розробити систему ефективних заходів з метою реалізації суспільно значущих змін.</a:t>
            </a:r>
          </a:p>
          <a:p>
            <a:pPr algn="just"/>
            <a:endParaRPr lang="uk-UA" sz="1800" dirty="0">
              <a:effectLst/>
              <a:latin typeface="Times New Roman" panose="02020603050405020304" pitchFamily="18" charset="0"/>
              <a:ea typeface="Times New Roman" panose="02020603050405020304" pitchFamily="18" charset="0"/>
            </a:endParaRPr>
          </a:p>
          <a:p>
            <a:pPr algn="just"/>
            <a:r>
              <a:rPr lang="uk-UA" sz="1800" dirty="0">
                <a:effectLst/>
                <a:latin typeface="Times New Roman" panose="02020603050405020304" pitchFamily="18" charset="0"/>
                <a:ea typeface="Times New Roman" panose="02020603050405020304" pitchFamily="18" charset="0"/>
              </a:rPr>
              <a:t>Прикладне фахове значення полягає у формуванні навичок складання програм соціально маркетингових досліджень, складанні профілю цільових аудиторій, розрахунку етапів та кошторису дослідження, системи поточної та підсумкової оцінки соціально маркетингових проектів. Структура курсу аналіз теоретичного підґрунтя проведення соціально маркетингових досліджень, ретроспективний огляд реалізованих соціально маркетингових програм, формування навичок діагностики соціально значущих проблем, розробки стратегії, планування та реалізації соціально маркетингових досліджень.</a:t>
            </a:r>
          </a:p>
          <a:p>
            <a:pPr algn="just"/>
            <a:endParaRPr lang="uk-UA" sz="1800" dirty="0">
              <a:effectLst/>
              <a:latin typeface="Times New Roman" panose="02020603050405020304" pitchFamily="18" charset="0"/>
              <a:ea typeface="Times New Roman" panose="02020603050405020304" pitchFamily="18" charset="0"/>
            </a:endParaRPr>
          </a:p>
          <a:p>
            <a:pPr algn="just"/>
            <a:r>
              <a:rPr lang="uk-UA" sz="1800" dirty="0">
                <a:effectLst/>
                <a:latin typeface="Times New Roman" panose="02020603050405020304" pitchFamily="18" charset="0"/>
                <a:ea typeface="Times New Roman" panose="02020603050405020304" pitchFamily="18" charset="0"/>
              </a:rPr>
              <a:t>У концептуальному, інформаційному і логічному плані даний курс пов’язаний з «Соціологічними методами маркетингового дослідження» та виробничою практикою магістрантів.</a:t>
            </a:r>
          </a:p>
          <a:p>
            <a:pPr algn="just"/>
            <a:r>
              <a:rPr lang="uk-UA" sz="2400" dirty="0">
                <a:effectLst/>
                <a:latin typeface="Times New Roman" panose="02020603050405020304" pitchFamily="18" charset="0"/>
                <a:ea typeface="MS Mincho" panose="02020609040205080304" pitchFamily="49" charset="-128"/>
              </a:rPr>
              <a:t> </a:t>
            </a:r>
            <a:endParaRPr lang="ru-RU" sz="2400" dirty="0">
              <a:effectLst/>
              <a:latin typeface="Times New Roman" panose="02020603050405020304" pitchFamily="18" charset="0"/>
              <a:ea typeface="MS Mincho" panose="02020609040205080304" pitchFamily="49" charset="-128"/>
            </a:endParaRPr>
          </a:p>
        </p:txBody>
      </p:sp>
    </p:spTree>
    <p:extLst>
      <p:ext uri="{BB962C8B-B14F-4D97-AF65-F5344CB8AC3E}">
        <p14:creationId xmlns:p14="http://schemas.microsoft.com/office/powerpoint/2010/main" val="121758178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5115BECE-C004-1961-1F08-C5E8955310C0}"/>
              </a:ext>
            </a:extLst>
          </p:cNvPr>
          <p:cNvSpPr txBox="1"/>
          <p:nvPr/>
        </p:nvSpPr>
        <p:spPr>
          <a:xfrm>
            <a:off x="489528" y="129309"/>
            <a:ext cx="9725890" cy="3816429"/>
          </a:xfrm>
          <a:prstGeom prst="rect">
            <a:avLst/>
          </a:prstGeom>
          <a:noFill/>
        </p:spPr>
        <p:txBody>
          <a:bodyPr wrap="square">
            <a:spAutoFit/>
          </a:bodyPr>
          <a:lstStyle/>
          <a:p>
            <a:pPr indent="450215" algn="just">
              <a:spcAft>
                <a:spcPts val="800"/>
              </a:spcAft>
            </a:pPr>
            <a:r>
              <a:rPr lang="uk-UA" sz="1800" kern="100" dirty="0">
                <a:effectLst/>
                <a:latin typeface="Times New Roman" panose="02020603050405020304" pitchFamily="18" charset="0"/>
                <a:ea typeface="Calibri" panose="020F0502020204030204" pitchFamily="34" charset="0"/>
                <a:cs typeface="Times New Roman" panose="02020603050405020304" pitchFamily="18" charset="0"/>
              </a:rPr>
              <a:t>Теми лекційних занять</a:t>
            </a:r>
          </a:p>
          <a:p>
            <a:pPr indent="450215" algn="just">
              <a:spcAft>
                <a:spcPts val="800"/>
              </a:spcAft>
            </a:pPr>
            <a:r>
              <a:rPr lang="uk-UA" sz="1800" kern="100" dirty="0">
                <a:effectLst/>
                <a:latin typeface="Times New Roman" panose="02020603050405020304" pitchFamily="18" charset="0"/>
                <a:ea typeface="Calibri" panose="020F0502020204030204" pitchFamily="34" charset="0"/>
                <a:cs typeface="Times New Roman" panose="02020603050405020304" pitchFamily="18" charset="0"/>
              </a:rPr>
              <a:t> </a:t>
            </a:r>
          </a:p>
          <a:p>
            <a:pPr indent="450215" algn="just">
              <a:spcAft>
                <a:spcPts val="800"/>
              </a:spcAft>
            </a:pPr>
            <a:r>
              <a:rPr lang="ru-RU" sz="1800" kern="100" dirty="0">
                <a:effectLst/>
                <a:latin typeface="Times New Roman" panose="02020603050405020304" pitchFamily="18" charset="0"/>
                <a:ea typeface="Calibri" panose="020F0502020204030204" pitchFamily="34" charset="0"/>
                <a:cs typeface="Times New Roman" panose="02020603050405020304" pitchFamily="18" charset="0"/>
              </a:rPr>
              <a:t>1	Вступ до навчальної дисципліни «Соціальний маркетинг». </a:t>
            </a:r>
            <a:endParaRPr lang="uk-UA" sz="1800" kern="100" dirty="0">
              <a:effectLst/>
              <a:latin typeface="Times New Roman" panose="02020603050405020304" pitchFamily="18" charset="0"/>
              <a:ea typeface="Calibri" panose="020F0502020204030204" pitchFamily="34" charset="0"/>
              <a:cs typeface="Times New Roman" panose="02020603050405020304" pitchFamily="18" charset="0"/>
            </a:endParaRPr>
          </a:p>
          <a:p>
            <a:pPr indent="450215" algn="just">
              <a:spcAft>
                <a:spcPts val="800"/>
              </a:spcAft>
            </a:pPr>
            <a:r>
              <a:rPr lang="ru-RU" sz="1800" kern="100" dirty="0">
                <a:effectLst/>
                <a:latin typeface="Times New Roman" panose="02020603050405020304" pitchFamily="18" charset="0"/>
                <a:ea typeface="Calibri" panose="020F0502020204030204" pitchFamily="34" charset="0"/>
                <a:cs typeface="Times New Roman" panose="02020603050405020304" pitchFamily="18" charset="0"/>
              </a:rPr>
              <a:t>2	Інформаційне забезпечення маркетингових досліджень.</a:t>
            </a:r>
            <a:endParaRPr lang="uk-UA" sz="1800" kern="100" dirty="0">
              <a:effectLst/>
              <a:latin typeface="Times New Roman" panose="02020603050405020304" pitchFamily="18" charset="0"/>
              <a:ea typeface="Calibri" panose="020F0502020204030204" pitchFamily="34" charset="0"/>
              <a:cs typeface="Times New Roman" panose="02020603050405020304" pitchFamily="18" charset="0"/>
            </a:endParaRPr>
          </a:p>
          <a:p>
            <a:pPr indent="450215" algn="just">
              <a:spcAft>
                <a:spcPts val="800"/>
              </a:spcAft>
            </a:pPr>
            <a:r>
              <a:rPr lang="ru-RU" sz="1800" kern="100" dirty="0">
                <a:effectLst/>
                <a:latin typeface="Times New Roman" panose="02020603050405020304" pitchFamily="18" charset="0"/>
                <a:ea typeface="Calibri" panose="020F0502020204030204" pitchFamily="34" charset="0"/>
                <a:cs typeface="Times New Roman" panose="02020603050405020304" pitchFamily="18" charset="0"/>
              </a:rPr>
              <a:t>3	Поняття інформаційної кампанії.</a:t>
            </a:r>
            <a:endParaRPr lang="uk-UA" sz="1800" kern="100" dirty="0">
              <a:effectLst/>
              <a:latin typeface="Times New Roman" panose="02020603050405020304" pitchFamily="18" charset="0"/>
              <a:ea typeface="Calibri" panose="020F0502020204030204" pitchFamily="34" charset="0"/>
              <a:cs typeface="Times New Roman" panose="02020603050405020304" pitchFamily="18" charset="0"/>
            </a:endParaRPr>
          </a:p>
          <a:p>
            <a:pPr indent="450215" algn="just">
              <a:spcAft>
                <a:spcPts val="800"/>
              </a:spcAft>
            </a:pPr>
            <a:r>
              <a:rPr lang="ru-RU" sz="1800" kern="100" dirty="0">
                <a:effectLst/>
                <a:latin typeface="Times New Roman" panose="02020603050405020304" pitchFamily="18" charset="0"/>
                <a:ea typeface="Calibri" panose="020F0502020204030204" pitchFamily="34" charset="0"/>
                <a:cs typeface="Times New Roman" panose="02020603050405020304" pitchFamily="18" charset="0"/>
              </a:rPr>
              <a:t>4	Цільова аудиторія соціально-маркетингових досліджень.</a:t>
            </a:r>
            <a:endParaRPr lang="uk-UA" sz="1800" kern="100" dirty="0">
              <a:effectLst/>
              <a:latin typeface="Times New Roman" panose="02020603050405020304" pitchFamily="18" charset="0"/>
              <a:ea typeface="Calibri" panose="020F0502020204030204" pitchFamily="34" charset="0"/>
              <a:cs typeface="Times New Roman" panose="02020603050405020304" pitchFamily="18" charset="0"/>
            </a:endParaRPr>
          </a:p>
          <a:p>
            <a:pPr indent="450215" algn="just">
              <a:spcAft>
                <a:spcPts val="800"/>
              </a:spcAft>
            </a:pPr>
            <a:r>
              <a:rPr lang="ru-RU" sz="1800" kern="100" dirty="0">
                <a:effectLst/>
                <a:latin typeface="Times New Roman" panose="02020603050405020304" pitchFamily="18" charset="0"/>
                <a:ea typeface="Calibri" panose="020F0502020204030204" pitchFamily="34" charset="0"/>
                <a:cs typeface="Times New Roman" panose="02020603050405020304" pitchFamily="18" charset="0"/>
              </a:rPr>
              <a:t>5	Розрахунок бюджету соціально-маркетингової кампанії.</a:t>
            </a:r>
            <a:endParaRPr lang="uk-UA" sz="1800" kern="100" dirty="0">
              <a:effectLst/>
              <a:latin typeface="Times New Roman" panose="02020603050405020304" pitchFamily="18" charset="0"/>
              <a:ea typeface="Calibri" panose="020F0502020204030204" pitchFamily="34" charset="0"/>
              <a:cs typeface="Times New Roman" panose="02020603050405020304" pitchFamily="18" charset="0"/>
            </a:endParaRPr>
          </a:p>
          <a:p>
            <a:pPr indent="450215" algn="just">
              <a:spcAft>
                <a:spcPts val="800"/>
              </a:spcAft>
            </a:pPr>
            <a:r>
              <a:rPr lang="ru-RU" sz="1800" kern="100" dirty="0">
                <a:effectLst/>
                <a:latin typeface="Times New Roman" panose="02020603050405020304" pitchFamily="18" charset="0"/>
                <a:ea typeface="Calibri" panose="020F0502020204030204" pitchFamily="34" charset="0"/>
                <a:cs typeface="Times New Roman" panose="02020603050405020304" pitchFamily="18" charset="0"/>
              </a:rPr>
              <a:t>6	Оцінка якості та ефективності маркетингових комунікацій.</a:t>
            </a:r>
            <a:endParaRPr lang="uk-UA" sz="1800" kern="100" dirty="0">
              <a:effectLst/>
              <a:latin typeface="Times New Roman" panose="02020603050405020304" pitchFamily="18" charset="0"/>
              <a:ea typeface="Calibri" panose="020F0502020204030204" pitchFamily="34" charset="0"/>
              <a:cs typeface="Times New Roman" panose="02020603050405020304" pitchFamily="18" charset="0"/>
            </a:endParaRPr>
          </a:p>
          <a:p>
            <a:pPr indent="450215" algn="just">
              <a:spcAft>
                <a:spcPts val="800"/>
              </a:spcAft>
            </a:pPr>
            <a:r>
              <a:rPr lang="ru-RU" sz="1800" kern="100" dirty="0">
                <a:effectLst/>
                <a:latin typeface="Times New Roman" panose="02020603050405020304" pitchFamily="18" charset="0"/>
                <a:ea typeface="Calibri" panose="020F0502020204030204" pitchFamily="34" charset="0"/>
                <a:cs typeface="Times New Roman" panose="02020603050405020304" pitchFamily="18" charset="0"/>
              </a:rPr>
              <a:t>7	Оцінка ефективності соціально-маркетингових кампаній.</a:t>
            </a:r>
            <a:endParaRPr lang="uk-UA" sz="1800" kern="100" dirty="0">
              <a:effectLst/>
              <a:latin typeface="Times New Roman" panose="02020603050405020304" pitchFamily="18" charset="0"/>
              <a:ea typeface="Calibri" panose="020F0502020204030204" pitchFamily="34" charset="0"/>
              <a:cs typeface="Times New Roman" panose="02020603050405020304" pitchFamily="18" charset="0"/>
            </a:endParaRPr>
          </a:p>
          <a:p>
            <a:pPr indent="450215" algn="just"/>
            <a:endParaRPr lang="ru-RU" sz="2000" dirty="0">
              <a:effectLst/>
              <a:latin typeface="Times New Roman" panose="02020603050405020304" pitchFamily="18" charset="0"/>
              <a:ea typeface="MS Mincho" panose="02020609040205080304" pitchFamily="49" charset="-128"/>
            </a:endParaRPr>
          </a:p>
        </p:txBody>
      </p:sp>
    </p:spTree>
    <p:extLst>
      <p:ext uri="{BB962C8B-B14F-4D97-AF65-F5344CB8AC3E}">
        <p14:creationId xmlns:p14="http://schemas.microsoft.com/office/powerpoint/2010/main" val="362021449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06C12738-87DA-CC6C-CA8B-2E6B4AA697EE}"/>
              </a:ext>
            </a:extLst>
          </p:cNvPr>
          <p:cNvSpPr txBox="1"/>
          <p:nvPr/>
        </p:nvSpPr>
        <p:spPr>
          <a:xfrm>
            <a:off x="785091" y="569018"/>
            <a:ext cx="9587346" cy="4575612"/>
          </a:xfrm>
          <a:prstGeom prst="rect">
            <a:avLst/>
          </a:prstGeom>
          <a:noFill/>
        </p:spPr>
        <p:txBody>
          <a:bodyPr wrap="square">
            <a:spAutoFit/>
          </a:bodyPr>
          <a:lstStyle/>
          <a:p>
            <a:pPr indent="450215" algn="just">
              <a:spcAft>
                <a:spcPts val="800"/>
              </a:spcAft>
            </a:pPr>
            <a:r>
              <a:rPr lang="uk-UA" sz="1800" kern="100" dirty="0">
                <a:effectLst/>
                <a:latin typeface="Times New Roman" panose="02020603050405020304" pitchFamily="18" charset="0"/>
                <a:ea typeface="Calibri" panose="020F0502020204030204" pitchFamily="34" charset="0"/>
                <a:cs typeface="Times New Roman" panose="02020603050405020304" pitchFamily="18" charset="0"/>
              </a:rPr>
              <a:t> </a:t>
            </a:r>
          </a:p>
          <a:p>
            <a:pPr indent="450215" algn="just">
              <a:spcAft>
                <a:spcPts val="800"/>
              </a:spcAft>
            </a:pPr>
            <a:r>
              <a:rPr lang="uk-UA" sz="1800" kern="100" dirty="0">
                <a:effectLst/>
                <a:latin typeface="Times New Roman" panose="02020603050405020304" pitchFamily="18" charset="0"/>
                <a:ea typeface="Calibri" panose="020F0502020204030204" pitchFamily="34" charset="0"/>
                <a:cs typeface="Times New Roman" panose="02020603050405020304" pitchFamily="18" charset="0"/>
              </a:rPr>
              <a:t>Теми семінарських занять</a:t>
            </a:r>
          </a:p>
          <a:p>
            <a:pPr indent="450215" algn="just">
              <a:spcAft>
                <a:spcPts val="800"/>
              </a:spcAft>
            </a:pPr>
            <a:r>
              <a:rPr lang="uk-UA" sz="1800" kern="100" dirty="0">
                <a:effectLst/>
                <a:latin typeface="Times New Roman" panose="02020603050405020304" pitchFamily="18" charset="0"/>
                <a:ea typeface="Calibri" panose="020F0502020204030204" pitchFamily="34" charset="0"/>
                <a:cs typeface="Times New Roman" panose="02020603050405020304" pitchFamily="18" charset="0"/>
              </a:rPr>
              <a:t> </a:t>
            </a:r>
          </a:p>
          <a:p>
            <a:pPr indent="450215" algn="just">
              <a:spcAft>
                <a:spcPts val="800"/>
              </a:spcAft>
            </a:pPr>
            <a:r>
              <a:rPr lang="ru-RU" sz="1800" kern="100" dirty="0">
                <a:effectLst/>
                <a:latin typeface="Times New Roman" panose="02020603050405020304" pitchFamily="18" charset="0"/>
                <a:ea typeface="Calibri" panose="020F0502020204030204" pitchFamily="34" charset="0"/>
                <a:cs typeface="Times New Roman" panose="02020603050405020304" pitchFamily="18" charset="0"/>
              </a:rPr>
              <a:t>1	Соціальний маркетинг у радянській Україні.</a:t>
            </a:r>
            <a:endParaRPr lang="uk-UA" sz="1800" kern="100" dirty="0">
              <a:effectLst/>
              <a:latin typeface="Times New Roman" panose="02020603050405020304" pitchFamily="18" charset="0"/>
              <a:ea typeface="Calibri" panose="020F0502020204030204" pitchFamily="34" charset="0"/>
              <a:cs typeface="Times New Roman" panose="02020603050405020304" pitchFamily="18" charset="0"/>
            </a:endParaRPr>
          </a:p>
          <a:p>
            <a:pPr indent="450215" algn="just">
              <a:spcAft>
                <a:spcPts val="800"/>
              </a:spcAft>
            </a:pPr>
            <a:r>
              <a:rPr lang="ru-RU" sz="1800" kern="100" dirty="0">
                <a:effectLst/>
                <a:latin typeface="Times New Roman" panose="02020603050405020304" pitchFamily="18" charset="0"/>
                <a:ea typeface="Calibri" panose="020F0502020204030204" pitchFamily="34" charset="0"/>
                <a:cs typeface="Times New Roman" panose="02020603050405020304" pitchFamily="18" charset="0"/>
              </a:rPr>
              <a:t>2	Соціальний маркетинг в </a:t>
            </a:r>
            <a:r>
              <a:rPr lang="ru-RU" sz="1800" kern="100" dirty="0" err="1">
                <a:effectLst/>
                <a:latin typeface="Times New Roman" panose="02020603050405020304" pitchFamily="18" charset="0"/>
                <a:ea typeface="Calibri" panose="020F0502020204030204" pitchFamily="34" charset="0"/>
                <a:cs typeface="Times New Roman" panose="02020603050405020304" pitchFamily="18" charset="0"/>
              </a:rPr>
              <a:t>сучасній</a:t>
            </a:r>
            <a:r>
              <a:rPr lang="ru-RU" sz="1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1800" kern="100" dirty="0" err="1">
                <a:effectLst/>
                <a:latin typeface="Times New Roman" panose="02020603050405020304" pitchFamily="18" charset="0"/>
                <a:ea typeface="Calibri" panose="020F0502020204030204" pitchFamily="34" charset="0"/>
                <a:cs typeface="Times New Roman" panose="02020603050405020304" pitchFamily="18" charset="0"/>
              </a:rPr>
              <a:t>Україні</a:t>
            </a:r>
            <a:r>
              <a:rPr lang="ru-RU" kern="100" dirty="0">
                <a:latin typeface="Times New Roman" panose="02020603050405020304" pitchFamily="18" charset="0"/>
                <a:ea typeface="Calibri" panose="020F0502020204030204" pitchFamily="34" charset="0"/>
                <a:cs typeface="Times New Roman" panose="02020603050405020304" pitchFamily="18" charset="0"/>
              </a:rPr>
              <a:t>.</a:t>
            </a:r>
            <a:endParaRPr lang="uk-UA" sz="1800" kern="100" dirty="0">
              <a:effectLst/>
              <a:latin typeface="Times New Roman" panose="02020603050405020304" pitchFamily="18" charset="0"/>
              <a:ea typeface="Calibri" panose="020F0502020204030204" pitchFamily="34" charset="0"/>
              <a:cs typeface="Times New Roman" panose="02020603050405020304" pitchFamily="18" charset="0"/>
            </a:endParaRPr>
          </a:p>
          <a:p>
            <a:pPr indent="450215" algn="just">
              <a:spcAft>
                <a:spcPts val="800"/>
              </a:spcAft>
            </a:pPr>
            <a:r>
              <a:rPr lang="ru-RU" sz="1800" kern="100" dirty="0">
                <a:effectLst/>
                <a:latin typeface="Times New Roman" panose="02020603050405020304" pitchFamily="18" charset="0"/>
                <a:ea typeface="Calibri" panose="020F0502020204030204" pitchFamily="34" charset="0"/>
                <a:cs typeface="Times New Roman" panose="02020603050405020304" pitchFamily="18" charset="0"/>
              </a:rPr>
              <a:t>3	Методологічний апарат соціально-маркетингових досліджень.</a:t>
            </a:r>
            <a:endParaRPr lang="uk-UA" sz="1800" kern="100" dirty="0">
              <a:effectLst/>
              <a:latin typeface="Times New Roman" panose="02020603050405020304" pitchFamily="18" charset="0"/>
              <a:ea typeface="Calibri" panose="020F0502020204030204" pitchFamily="34" charset="0"/>
              <a:cs typeface="Times New Roman" panose="02020603050405020304" pitchFamily="18" charset="0"/>
            </a:endParaRPr>
          </a:p>
          <a:p>
            <a:pPr indent="450215" algn="just">
              <a:spcAft>
                <a:spcPts val="800"/>
              </a:spcAft>
            </a:pPr>
            <a:r>
              <a:rPr lang="ru-RU" sz="1800" kern="100" dirty="0">
                <a:effectLst/>
                <a:latin typeface="Times New Roman" panose="02020603050405020304" pitchFamily="18" charset="0"/>
                <a:ea typeface="Calibri" panose="020F0502020204030204" pitchFamily="34" charset="0"/>
                <a:cs typeface="Times New Roman" panose="02020603050405020304" pitchFamily="18" charset="0"/>
              </a:rPr>
              <a:t>4	Система маркетингових комунікацій.</a:t>
            </a:r>
            <a:endParaRPr lang="uk-UA" sz="1800" kern="100" dirty="0">
              <a:effectLst/>
              <a:latin typeface="Times New Roman" panose="02020603050405020304" pitchFamily="18" charset="0"/>
              <a:ea typeface="Calibri" panose="020F0502020204030204" pitchFamily="34" charset="0"/>
              <a:cs typeface="Times New Roman" panose="02020603050405020304" pitchFamily="18" charset="0"/>
            </a:endParaRPr>
          </a:p>
          <a:p>
            <a:pPr indent="450215" algn="just">
              <a:spcAft>
                <a:spcPts val="800"/>
              </a:spcAft>
            </a:pPr>
            <a:r>
              <a:rPr lang="ru-RU" sz="1800" kern="100" dirty="0">
                <a:effectLst/>
                <a:latin typeface="Times New Roman" panose="02020603050405020304" pitchFamily="18" charset="0"/>
                <a:ea typeface="Calibri" panose="020F0502020204030204" pitchFamily="34" charset="0"/>
                <a:cs typeface="Times New Roman" panose="02020603050405020304" pitchFamily="18" charset="0"/>
              </a:rPr>
              <a:t>5	Використання ресурсів Інтернет в соціальному маркетингу.</a:t>
            </a:r>
            <a:endParaRPr lang="uk-UA" sz="1800" kern="100" dirty="0">
              <a:effectLst/>
              <a:latin typeface="Times New Roman" panose="02020603050405020304" pitchFamily="18" charset="0"/>
              <a:ea typeface="Calibri" panose="020F0502020204030204" pitchFamily="34" charset="0"/>
              <a:cs typeface="Times New Roman" panose="02020603050405020304" pitchFamily="18" charset="0"/>
            </a:endParaRPr>
          </a:p>
          <a:p>
            <a:pPr indent="450215" algn="just">
              <a:spcAft>
                <a:spcPts val="800"/>
              </a:spcAft>
            </a:pPr>
            <a:r>
              <a:rPr lang="ru-RU" sz="1800" kern="100" dirty="0">
                <a:effectLst/>
                <a:latin typeface="Times New Roman" panose="02020603050405020304" pitchFamily="18" charset="0"/>
                <a:ea typeface="Calibri" panose="020F0502020204030204" pitchFamily="34" charset="0"/>
                <a:cs typeface="Times New Roman" panose="02020603050405020304" pitchFamily="18" charset="0"/>
              </a:rPr>
              <a:t>6	Планування зв’язків із громадськістю.</a:t>
            </a:r>
            <a:endParaRPr lang="uk-UA" sz="1800" kern="100" dirty="0">
              <a:effectLst/>
              <a:latin typeface="Times New Roman" panose="02020603050405020304" pitchFamily="18" charset="0"/>
              <a:ea typeface="Calibri" panose="020F0502020204030204" pitchFamily="34" charset="0"/>
              <a:cs typeface="Times New Roman" panose="02020603050405020304" pitchFamily="18" charset="0"/>
            </a:endParaRPr>
          </a:p>
          <a:p>
            <a:pPr indent="450215" algn="just">
              <a:spcAft>
                <a:spcPts val="800"/>
              </a:spcAft>
            </a:pPr>
            <a:r>
              <a:rPr lang="ru-RU" sz="1800" kern="100" dirty="0">
                <a:effectLst/>
                <a:latin typeface="Times New Roman" panose="02020603050405020304" pitchFamily="18" charset="0"/>
                <a:ea typeface="Calibri" panose="020F0502020204030204" pitchFamily="34" charset="0"/>
                <a:cs typeface="Times New Roman" panose="02020603050405020304" pitchFamily="18" charset="0"/>
              </a:rPr>
              <a:t>7	Відповідальність соціального маркетингу в умовах війни.</a:t>
            </a:r>
            <a:endParaRPr lang="uk-UA" sz="1800" kern="100" dirty="0">
              <a:effectLst/>
              <a:latin typeface="Times New Roman" panose="02020603050405020304" pitchFamily="18" charset="0"/>
              <a:ea typeface="Calibri" panose="020F0502020204030204" pitchFamily="34" charset="0"/>
              <a:cs typeface="Times New Roman" panose="02020603050405020304" pitchFamily="18" charset="0"/>
            </a:endParaRPr>
          </a:p>
          <a:p>
            <a:pPr indent="450215" algn="just">
              <a:spcAft>
                <a:spcPts val="800"/>
              </a:spcAft>
            </a:pPr>
            <a:r>
              <a:rPr lang="uk-UA" sz="1800" kern="100" dirty="0">
                <a:effectLst/>
                <a:latin typeface="Times New Roman" panose="02020603050405020304" pitchFamily="18" charset="0"/>
                <a:ea typeface="Calibri" panose="020F0502020204030204" pitchFamily="34" charset="0"/>
                <a:cs typeface="Times New Roman" panose="02020603050405020304" pitchFamily="18" charset="0"/>
              </a:rPr>
              <a:t> </a:t>
            </a:r>
          </a:p>
          <a:p>
            <a:pPr algn="just"/>
            <a:endParaRPr lang="ru-RU" sz="2000" dirty="0">
              <a:effectLst/>
              <a:latin typeface="Times New Roman" panose="02020603050405020304" pitchFamily="18" charset="0"/>
              <a:ea typeface="MS Mincho" panose="02020609040205080304" pitchFamily="49" charset="-128"/>
            </a:endParaRPr>
          </a:p>
        </p:txBody>
      </p:sp>
    </p:spTree>
    <p:extLst>
      <p:ext uri="{BB962C8B-B14F-4D97-AF65-F5344CB8AC3E}">
        <p14:creationId xmlns:p14="http://schemas.microsoft.com/office/powerpoint/2010/main" val="352115059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C522313B-E898-7B25-3250-7189C2CDF32C}"/>
              </a:ext>
            </a:extLst>
          </p:cNvPr>
          <p:cNvSpPr txBox="1"/>
          <p:nvPr/>
        </p:nvSpPr>
        <p:spPr>
          <a:xfrm>
            <a:off x="692727" y="753653"/>
            <a:ext cx="10298546" cy="4585871"/>
          </a:xfrm>
          <a:prstGeom prst="rect">
            <a:avLst/>
          </a:prstGeom>
          <a:noFill/>
        </p:spPr>
        <p:txBody>
          <a:bodyPr wrap="square">
            <a:spAutoFit/>
          </a:bodyPr>
          <a:lstStyle/>
          <a:p>
            <a:r>
              <a:rPr lang="uk-UA" sz="1800" b="1" dirty="0">
                <a:solidFill>
                  <a:srgbClr val="000000"/>
                </a:solidFill>
                <a:effectLst/>
                <a:latin typeface="Times New Roman" panose="02020603050405020304" pitchFamily="18" charset="0"/>
                <a:ea typeface="Times New Roman" panose="02020603050405020304" pitchFamily="18" charset="0"/>
              </a:rPr>
              <a:t>ОСНОВНІ ДЖЕРЕЛА</a:t>
            </a:r>
            <a:endParaRPr lang="uk-UA" sz="1800" dirty="0">
              <a:effectLst/>
              <a:latin typeface="Times New Roman" panose="02020603050405020304" pitchFamily="18" charset="0"/>
              <a:ea typeface="Times New Roman" panose="02020603050405020304" pitchFamily="18" charset="0"/>
            </a:endParaRPr>
          </a:p>
          <a:p>
            <a:pPr marL="342900" lvl="0" indent="-342900" algn="just">
              <a:buFont typeface="+mj-lt"/>
              <a:buAutoNum type="arabicPeriod"/>
            </a:pPr>
            <a:r>
              <a:rPr lang="uk-UA" sz="1800" dirty="0">
                <a:effectLst/>
                <a:latin typeface="Times New Roman" panose="02020603050405020304" pitchFamily="18" charset="0"/>
                <a:ea typeface="Times New Roman" panose="02020603050405020304" pitchFamily="18" charset="0"/>
              </a:rPr>
              <a:t>Іванова Л. О., Семак Б. Б., Вовчанська О. М. Маркетинг послуг : навч. посіб. Львів : Львівський торговельно-економічний університет, 2018. 508 с. </a:t>
            </a:r>
          </a:p>
          <a:p>
            <a:pPr marL="342900" lvl="0" indent="-342900" algn="just">
              <a:buFont typeface="+mj-lt"/>
              <a:buAutoNum type="arabicPeriod"/>
            </a:pPr>
            <a:r>
              <a:rPr lang="uk-UA" sz="1800" dirty="0">
                <a:effectLst/>
                <a:latin typeface="Times New Roman" panose="02020603050405020304" pitchFamily="18" charset="0"/>
                <a:ea typeface="Times New Roman" panose="02020603050405020304" pitchFamily="18" charset="0"/>
              </a:rPr>
              <a:t>Колосок А. М. Менеджмент і маркетинг соціальних послуг : конспект лекцій. Луцьк : Поліграфія, 2021. 88</a:t>
            </a:r>
            <a:r>
              <a:rPr lang="en-US" sz="1800" dirty="0">
                <a:effectLst/>
                <a:latin typeface="Times New Roman" panose="02020603050405020304" pitchFamily="18" charset="0"/>
                <a:ea typeface="Times New Roman" panose="02020603050405020304" pitchFamily="18" charset="0"/>
              </a:rPr>
              <a:t> </a:t>
            </a:r>
            <a:r>
              <a:rPr lang="uk-UA" sz="1800" dirty="0">
                <a:effectLst/>
                <a:latin typeface="Times New Roman" panose="02020603050405020304" pitchFamily="18" charset="0"/>
                <a:ea typeface="Times New Roman" panose="02020603050405020304" pitchFamily="18" charset="0"/>
              </a:rPr>
              <a:t>с. </a:t>
            </a:r>
          </a:p>
          <a:p>
            <a:pPr marL="342900" lvl="0" indent="-342900" algn="just">
              <a:buFont typeface="+mj-lt"/>
              <a:buAutoNum type="arabicPeriod"/>
            </a:pPr>
            <a:r>
              <a:rPr lang="uk-UA" sz="1800" dirty="0">
                <a:effectLst/>
                <a:latin typeface="Times New Roman" panose="02020603050405020304" pitchFamily="18" charset="0"/>
                <a:ea typeface="Times New Roman" panose="02020603050405020304" pitchFamily="18" charset="0"/>
              </a:rPr>
              <a:t>Маркетинг соціальних послуг : конспект лекцій / В. Г. Воронкова, А. Г. Беліченко, О. М. Попов [та ін.] ; ЗДІА. Запоріжжя : ЗДІА, 2008. 240 с. </a:t>
            </a:r>
          </a:p>
          <a:p>
            <a:pPr marL="342900" lvl="0" indent="-342900" algn="just">
              <a:buFont typeface="+mj-lt"/>
              <a:buAutoNum type="arabicPeriod"/>
            </a:pPr>
            <a:r>
              <a:rPr lang="uk-UA" sz="1800" dirty="0">
                <a:effectLst/>
                <a:latin typeface="Times New Roman" panose="02020603050405020304" pitchFamily="18" charset="0"/>
                <a:ea typeface="Times New Roman" panose="02020603050405020304" pitchFamily="18" charset="0"/>
              </a:rPr>
              <a:t>Пащук О. В. Маркетинг послуг: стратегічний підхід : навч. посіб. Київ : Професіонал, 2005. 560</a:t>
            </a:r>
            <a:r>
              <a:rPr lang="en-US" sz="1800" dirty="0">
                <a:effectLst/>
                <a:latin typeface="Times New Roman" panose="02020603050405020304" pitchFamily="18" charset="0"/>
                <a:ea typeface="Times New Roman" panose="02020603050405020304" pitchFamily="18" charset="0"/>
              </a:rPr>
              <a:t> </a:t>
            </a:r>
            <a:r>
              <a:rPr lang="uk-UA" sz="1800" dirty="0">
                <a:effectLst/>
                <a:latin typeface="Times New Roman" panose="02020603050405020304" pitchFamily="18" charset="0"/>
                <a:ea typeface="Times New Roman" panose="02020603050405020304" pitchFamily="18" charset="0"/>
              </a:rPr>
              <a:t>с.</a:t>
            </a:r>
          </a:p>
          <a:p>
            <a:pPr marL="342900" lvl="0" indent="-342900" algn="just">
              <a:buFont typeface="+mj-lt"/>
              <a:buAutoNum type="arabicPeriod"/>
            </a:pPr>
            <a:r>
              <a:rPr lang="uk-UA" sz="1800" dirty="0">
                <a:effectLst/>
                <a:latin typeface="Times New Roman" panose="02020603050405020304" pitchFamily="18" charset="0"/>
                <a:ea typeface="Times New Roman" panose="02020603050405020304" pitchFamily="18" charset="0"/>
              </a:rPr>
              <a:t>Полторак В. А. Соціальний маркетинг як технологія регулювання кризових проблем у соціальній сфері суспільства. </a:t>
            </a:r>
            <a:r>
              <a:rPr lang="uk-UA" sz="1800" i="1" dirty="0">
                <a:effectLst/>
                <a:latin typeface="Times New Roman" panose="02020603050405020304" pitchFamily="18" charset="0"/>
                <a:ea typeface="Times New Roman" panose="02020603050405020304" pitchFamily="18" charset="0"/>
              </a:rPr>
              <a:t>Соціальні технології: актуальні проблеми теорії та практики</a:t>
            </a:r>
            <a:r>
              <a:rPr lang="uk-UA" sz="1800" dirty="0">
                <a:effectLst/>
                <a:latin typeface="Times New Roman" panose="02020603050405020304" pitchFamily="18" charset="0"/>
                <a:ea typeface="Times New Roman" panose="02020603050405020304" pitchFamily="18" charset="0"/>
              </a:rPr>
              <a:t>. 2018. Вип. 78. С. 43–50. </a:t>
            </a:r>
          </a:p>
          <a:p>
            <a:pPr marL="342900" lvl="0" indent="-342900" algn="just">
              <a:buFont typeface="+mj-lt"/>
              <a:buAutoNum type="arabicPeriod"/>
            </a:pPr>
            <a:r>
              <a:rPr lang="uk-UA" sz="1800" dirty="0">
                <a:effectLst/>
                <a:latin typeface="Times New Roman" panose="02020603050405020304" pitchFamily="18" charset="0"/>
                <a:ea typeface="Times New Roman" panose="02020603050405020304" pitchFamily="18" charset="0"/>
              </a:rPr>
              <a:t>Полторак В. А., Акімов Д. І. Соціальний маркетинг та регулювання соціальних проблем у кризовому суспільстві. </a:t>
            </a:r>
            <a:r>
              <a:rPr lang="uk-UA" sz="1800" i="1" dirty="0">
                <a:effectLst/>
                <a:latin typeface="Times New Roman" panose="02020603050405020304" pitchFamily="18" charset="0"/>
                <a:ea typeface="Times New Roman" panose="02020603050405020304" pitchFamily="18" charset="0"/>
              </a:rPr>
              <a:t>Вісник Львівського університету. Серія соціологічна</a:t>
            </a:r>
            <a:r>
              <a:rPr lang="uk-UA" sz="1800" dirty="0">
                <a:effectLst/>
                <a:latin typeface="Times New Roman" panose="02020603050405020304" pitchFamily="18" charset="0"/>
                <a:ea typeface="Times New Roman" panose="02020603050405020304" pitchFamily="18" charset="0"/>
              </a:rPr>
              <a:t>. 2010. Вип. 4. С. 260–265.</a:t>
            </a:r>
          </a:p>
          <a:p>
            <a:pPr marL="342900" lvl="0" indent="-342900" algn="just">
              <a:buFont typeface="+mj-lt"/>
              <a:buAutoNum type="arabicPeriod"/>
            </a:pPr>
            <a:r>
              <a:rPr lang="uk-UA" sz="1800" dirty="0">
                <a:effectLst/>
                <a:latin typeface="Times New Roman" panose="02020603050405020304" pitchFamily="18" charset="0"/>
                <a:ea typeface="Times New Roman" panose="02020603050405020304" pitchFamily="18" charset="0"/>
              </a:rPr>
              <a:t>Albrecht M. G., Green M., Hoffman L.  Principles of marketing. Houston : OpenStax, 2023. 699 p.</a:t>
            </a:r>
          </a:p>
          <a:p>
            <a:endParaRPr lang="ru-RU" sz="2200" dirty="0">
              <a:effectLst/>
              <a:latin typeface="Times New Roman" panose="02020603050405020304" pitchFamily="18" charset="0"/>
              <a:ea typeface="MS Mincho" panose="02020609040205080304" pitchFamily="49" charset="-128"/>
            </a:endParaRPr>
          </a:p>
        </p:txBody>
      </p:sp>
    </p:spTree>
    <p:extLst>
      <p:ext uri="{BB962C8B-B14F-4D97-AF65-F5344CB8AC3E}">
        <p14:creationId xmlns:p14="http://schemas.microsoft.com/office/powerpoint/2010/main" val="2956019720"/>
      </p:ext>
    </p:extLst>
  </p:cSld>
  <p:clrMapOvr>
    <a:masterClrMapping/>
  </p:clrMapOvr>
</p:sld>
</file>

<file path=ppt/theme/theme1.xml><?xml version="1.0" encoding="utf-8"?>
<a:theme xmlns:a="http://schemas.openxmlformats.org/drawingml/2006/main" name="Галерея">
  <a:themeElements>
    <a:clrScheme name="Галерея">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Галерея">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Галерея">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43000" r="43000" b="10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docProps/app.xml><?xml version="1.0" encoding="utf-8"?>
<Properties xmlns="http://schemas.openxmlformats.org/officeDocument/2006/extended-properties" xmlns:vt="http://schemas.openxmlformats.org/officeDocument/2006/docPropsVTypes">
  <Template>Gallery</Template>
  <TotalTime>40</TotalTime>
  <Words>494</Words>
  <Application>Microsoft Office PowerPoint</Application>
  <PresentationFormat>Широкий екран</PresentationFormat>
  <Paragraphs>35</Paragraphs>
  <Slides>5</Slides>
  <Notes>0</Notes>
  <HiddenSlides>0</HiddenSlides>
  <MMClips>0</MMClips>
  <ScaleCrop>false</ScaleCrop>
  <HeadingPairs>
    <vt:vector size="6" baseType="variant">
      <vt:variant>
        <vt:lpstr>Використані шрифти</vt:lpstr>
      </vt:variant>
      <vt:variant>
        <vt:i4>3</vt:i4>
      </vt:variant>
      <vt:variant>
        <vt:lpstr>Тема</vt:lpstr>
      </vt:variant>
      <vt:variant>
        <vt:i4>1</vt:i4>
      </vt:variant>
      <vt:variant>
        <vt:lpstr>Заголовки слайдів</vt:lpstr>
      </vt:variant>
      <vt:variant>
        <vt:i4>5</vt:i4>
      </vt:variant>
    </vt:vector>
  </HeadingPairs>
  <TitlesOfParts>
    <vt:vector size="9" baseType="lpstr">
      <vt:lpstr>Arial</vt:lpstr>
      <vt:lpstr>Gill Sans MT</vt:lpstr>
      <vt:lpstr>Times New Roman</vt:lpstr>
      <vt:lpstr>Галерея</vt:lpstr>
      <vt:lpstr>Соціальний маркетинг </vt:lpstr>
      <vt:lpstr>Презентація PowerPoint</vt:lpstr>
      <vt:lpstr>Презентація PowerPoint</vt:lpstr>
      <vt:lpstr>Презентація PowerPoint</vt:lpstr>
      <vt:lpstr>Презентація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Cоціологія держави</dc:title>
  <dc:creator>Kate</dc:creator>
  <cp:lastModifiedBy>user</cp:lastModifiedBy>
  <cp:revision>10</cp:revision>
  <dcterms:created xsi:type="dcterms:W3CDTF">2016-01-22T08:42:21Z</dcterms:created>
  <dcterms:modified xsi:type="dcterms:W3CDTF">2025-10-06T19:33:29Z</dcterms:modified>
</cp:coreProperties>
</file>