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1" r:id="rId6"/>
    <p:sldId id="277" r:id="rId7"/>
    <p:sldId id="272" r:id="rId8"/>
    <p:sldId id="269" r:id="rId9"/>
    <p:sldId id="278" r:id="rId10"/>
    <p:sldId id="273" r:id="rId11"/>
    <p:sldId id="279" r:id="rId12"/>
    <p:sldId id="267" r:id="rId13"/>
    <p:sldId id="270" r:id="rId14"/>
    <p:sldId id="275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989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26063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5054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79536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01018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029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56062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96578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63933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645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87068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7363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0AA6-DCDC-47BD-BF78-6B55D32E0158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33B8E-ED09-48F6-BFFC-EE65619845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04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694" y="1997020"/>
            <a:ext cx="7363767" cy="132588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МЕНЕДЖМЕНТ КАПІТАЛУ БАНКУ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09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7992" y="1422278"/>
            <a:ext cx="5851020" cy="51420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1400" b="1" noProof="1">
                <a:solidFill>
                  <a:srgbClr val="249989"/>
                </a:solidFill>
              </a:rPr>
              <a:t>Метод лівериджу (важеля</a:t>
            </a:r>
            <a:r>
              <a:rPr lang="uk-UA" sz="1400" b="1" noProof="1" smtClean="0">
                <a:solidFill>
                  <a:srgbClr val="249989"/>
                </a:solidFill>
              </a:rPr>
              <a:t>) </a:t>
            </a:r>
            <a:r>
              <a:rPr lang="uk-UA" sz="1400" noProof="1"/>
              <a:t>полягає у встановленні </a:t>
            </a:r>
            <a:r>
              <a:rPr lang="uk-UA" sz="1400" noProof="1" smtClean="0"/>
              <a:t>нормативу співвідношення </a:t>
            </a:r>
            <a:r>
              <a:rPr lang="uk-UA" sz="1400" noProof="1"/>
              <a:t>власних і залучених коштів банку. Наприклад, </a:t>
            </a:r>
            <a:r>
              <a:rPr lang="uk-UA" sz="1400" noProof="1" smtClean="0"/>
              <a:t>якщо співвідношення </a:t>
            </a:r>
            <a:r>
              <a:rPr lang="uk-UA" sz="1400" noProof="1"/>
              <a:t>встановлено на рівні 5 %, то це означає, що залучені </a:t>
            </a:r>
            <a:r>
              <a:rPr lang="uk-UA" sz="1400" noProof="1" smtClean="0"/>
              <a:t>кошти банку </a:t>
            </a:r>
            <a:r>
              <a:rPr lang="uk-UA" sz="1400" noProof="1"/>
              <a:t>не можуть перевищувати капітал більш ніж у 20 </a:t>
            </a:r>
            <a:r>
              <a:rPr lang="uk-UA" sz="1400" noProof="1" smtClean="0"/>
              <a:t>разів. </a:t>
            </a:r>
            <a:r>
              <a:rPr lang="uk-UA" sz="1400" b="1" noProof="1">
                <a:solidFill>
                  <a:srgbClr val="249989"/>
                </a:solidFill>
              </a:rPr>
              <a:t>Метод лівериджу має такі </a:t>
            </a:r>
            <a:r>
              <a:rPr lang="uk-UA" sz="1400" b="1" noProof="1" smtClean="0">
                <a:solidFill>
                  <a:srgbClr val="249989"/>
                </a:solidFill>
              </a:rPr>
              <a:t>недоліки: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noProof="1" smtClean="0"/>
              <a:t>не </a:t>
            </a:r>
            <a:r>
              <a:rPr lang="uk-UA" sz="1400" noProof="1"/>
              <a:t>проводиться диференціація між різними видами </a:t>
            </a:r>
            <a:r>
              <a:rPr lang="uk-UA" sz="1400" noProof="1" smtClean="0"/>
              <a:t>капіталу;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noProof="1" smtClean="0"/>
              <a:t>не </a:t>
            </a:r>
            <a:r>
              <a:rPr lang="uk-UA" sz="1400" noProof="1"/>
              <a:t>враховується рівень ризикованості активних </a:t>
            </a:r>
            <a:r>
              <a:rPr lang="uk-UA" sz="1400" noProof="1" smtClean="0"/>
              <a:t>операцій;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noProof="1" smtClean="0"/>
              <a:t>не </a:t>
            </a:r>
            <a:r>
              <a:rPr lang="uk-UA" sz="1400" noProof="1"/>
              <a:t>беруться до уваги позабалансові зобов’язання та пов’язаний з </a:t>
            </a:r>
            <a:r>
              <a:rPr lang="uk-UA" sz="1400" noProof="1" smtClean="0"/>
              <a:t>ними ризик</a:t>
            </a:r>
            <a:r>
              <a:rPr lang="uk-UA" sz="1400" noProof="1"/>
              <a:t>. </a:t>
            </a:r>
            <a:endParaRPr lang="uk-UA" sz="1400" noProof="1" smtClean="0"/>
          </a:p>
          <a:p>
            <a:pPr marL="0" indent="0">
              <a:lnSpc>
                <a:spcPct val="100000"/>
              </a:lnSpc>
              <a:buNone/>
            </a:pPr>
            <a:r>
              <a:rPr lang="uk-UA" sz="1400" b="1" noProof="1">
                <a:solidFill>
                  <a:srgbClr val="249989"/>
                </a:solidFill>
              </a:rPr>
              <a:t>Метод порівняльного аналізу показників.</a:t>
            </a:r>
            <a:r>
              <a:rPr lang="uk-UA" sz="1400" noProof="1"/>
              <a:t> За цим методом </a:t>
            </a:r>
            <a:r>
              <a:rPr lang="uk-UA" sz="1400" noProof="1" smtClean="0"/>
              <a:t>для оцінювання </a:t>
            </a:r>
            <a:r>
              <a:rPr lang="uk-UA" sz="1400" noProof="1"/>
              <a:t>адекватності капіталу використовуються такі </a:t>
            </a:r>
            <a:r>
              <a:rPr lang="uk-UA" sz="1400" noProof="1" smtClean="0"/>
              <a:t>показники: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noProof="1" smtClean="0"/>
              <a:t>відношення </a:t>
            </a:r>
            <a:r>
              <a:rPr lang="uk-UA" sz="1400" noProof="1"/>
              <a:t>капіталу до сукупних активів </a:t>
            </a:r>
            <a:r>
              <a:rPr lang="uk-UA" sz="1400" noProof="1" smtClean="0"/>
              <a:t>банку;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noProof="1" smtClean="0"/>
              <a:t>відношення </a:t>
            </a:r>
            <a:r>
              <a:rPr lang="uk-UA" sz="1400" noProof="1"/>
              <a:t>капіталу до сукупних депозитних </a:t>
            </a:r>
            <a:r>
              <a:rPr lang="uk-UA" sz="1400" noProof="1" smtClean="0"/>
              <a:t>зобов’язань;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noProof="1" smtClean="0"/>
              <a:t>відношення </a:t>
            </a:r>
            <a:r>
              <a:rPr lang="uk-UA" sz="1400" noProof="1"/>
              <a:t>капіталу до ризикованих активів, розрахованих як </a:t>
            </a:r>
            <a:r>
              <a:rPr lang="uk-UA" sz="1400" noProof="1" smtClean="0"/>
              <a:t>сума всіх активів, </a:t>
            </a:r>
            <a:r>
              <a:rPr lang="uk-UA" sz="1400" noProof="1"/>
              <a:t>окрім готівки та державних цінних паперів.</a:t>
            </a:r>
            <a:r>
              <a:rPr lang="uk-UA" sz="1400" noProof="1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400" noProof="1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400" b="1" noProof="1">
                <a:solidFill>
                  <a:srgbClr val="249989"/>
                </a:solidFill>
              </a:rPr>
              <a:t>Метод експертних оцінок.</a:t>
            </a:r>
            <a:r>
              <a:rPr lang="uk-UA" sz="1400" noProof="1"/>
              <a:t> Експертні оцінки адекватності </a:t>
            </a:r>
            <a:r>
              <a:rPr lang="uk-UA" sz="1400" noProof="1" smtClean="0"/>
              <a:t>капіталу базуються </a:t>
            </a:r>
            <a:r>
              <a:rPr lang="uk-UA" sz="1400" noProof="1"/>
              <a:t>на використанні висновків експертів про якість управління </a:t>
            </a:r>
            <a:r>
              <a:rPr lang="uk-UA" sz="1400" noProof="1" smtClean="0"/>
              <a:t>банком, рівень </a:t>
            </a:r>
            <a:r>
              <a:rPr lang="uk-UA" sz="1400" noProof="1"/>
              <a:t>прибутковості та ліквідності, динаміку депозитної бази, </a:t>
            </a:r>
            <a:r>
              <a:rPr lang="uk-UA" sz="1400" noProof="1" smtClean="0"/>
              <a:t>структуру балансу</a:t>
            </a:r>
            <a:r>
              <a:rPr lang="uk-UA" sz="1400" noProof="1"/>
              <a:t>, ризикованість активних операцій, регіональні особливості ринку, </a:t>
            </a:r>
            <a:r>
              <a:rPr lang="uk-UA" sz="1400" noProof="1" smtClean="0"/>
              <a:t>на якому </a:t>
            </a:r>
            <a:r>
              <a:rPr lang="uk-UA" sz="1400" noProof="1"/>
              <a:t>працює банк.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07992" y="234086"/>
            <a:ext cx="5927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Методи </a:t>
            </a:r>
            <a:r>
              <a:rPr lang="ru-RU" sz="28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визначення</a:t>
            </a:r>
            <a:r>
              <a:rPr lang="ru-RU" sz="28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достатності</a:t>
            </a:r>
            <a:r>
              <a:rPr lang="ru-RU" sz="28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капіталу</a:t>
            </a:r>
            <a:r>
              <a:rPr lang="ru-RU" sz="28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банку</a:t>
            </a:r>
          </a:p>
        </p:txBody>
      </p:sp>
    </p:spTree>
    <p:extLst>
      <p:ext uri="{BB962C8B-B14F-4D97-AF65-F5344CB8AC3E}">
        <p14:creationId xmlns:p14="http://schemas.microsoft.com/office/powerpoint/2010/main" val="200387081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8983" y="193413"/>
            <a:ext cx="8249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Методи </a:t>
            </a:r>
            <a:r>
              <a:rPr lang="ru-RU" sz="28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регулювання</a:t>
            </a:r>
            <a:r>
              <a:rPr lang="ru-RU" sz="28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достатності</a:t>
            </a:r>
            <a:r>
              <a:rPr lang="ru-RU" sz="28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банківського</a:t>
            </a:r>
            <a:r>
              <a:rPr lang="ru-RU" sz="28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капіталу</a:t>
            </a:r>
            <a:endParaRPr lang="ru-RU" sz="2800" b="1" dirty="0">
              <a:solidFill>
                <a:srgbClr val="2499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801" y="1198146"/>
            <a:ext cx="8450108" cy="560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noProof="1">
                <a:solidFill>
                  <a:srgbClr val="249989"/>
                </a:solidFill>
              </a:rPr>
              <a:t>«Базельська угода про </a:t>
            </a:r>
            <a:r>
              <a:rPr lang="ru-RU" sz="1600" b="1" noProof="1" smtClean="0">
                <a:solidFill>
                  <a:srgbClr val="249989"/>
                </a:solidFill>
              </a:rPr>
              <a:t>конвергенцію капіталу</a:t>
            </a:r>
            <a:r>
              <a:rPr lang="ru-RU" sz="1600" b="1" noProof="1">
                <a:solidFill>
                  <a:srgbClr val="249989"/>
                </a:solidFill>
              </a:rPr>
              <a:t>».</a:t>
            </a:r>
            <a:r>
              <a:rPr lang="uk-UA" sz="1600" b="1" noProof="1" smtClean="0">
                <a:solidFill>
                  <a:srgbClr val="249989"/>
                </a:solidFill>
              </a:rPr>
              <a:t> </a:t>
            </a:r>
            <a:endParaRPr lang="uk-UA" sz="1600" b="1" noProof="1">
              <a:solidFill>
                <a:srgbClr val="249989"/>
              </a:solidFill>
            </a:endParaRPr>
          </a:p>
          <a:p>
            <a:r>
              <a:rPr lang="ru-RU" sz="1370" noProof="1"/>
              <a:t>Базельська угода базується на визначенні структури капіталу </a:t>
            </a:r>
            <a:r>
              <a:rPr lang="ru-RU" sz="1370" noProof="1" smtClean="0"/>
              <a:t>та врахуванні </a:t>
            </a:r>
            <a:r>
              <a:rPr lang="ru-RU" sz="1370" noProof="1"/>
              <a:t>кредитного ризику активів і позабалансових зобов’язань. </a:t>
            </a:r>
            <a:r>
              <a:rPr lang="ru-RU" sz="1370" noProof="1" smtClean="0"/>
              <a:t>Зв’язок капіталу </a:t>
            </a:r>
            <a:r>
              <a:rPr lang="ru-RU" sz="1370" noProof="1"/>
              <a:t>та кредитного ризику зумовлений, насамперед, здатністю </a:t>
            </a:r>
            <a:r>
              <a:rPr lang="ru-RU" sz="1370" noProof="1" smtClean="0"/>
              <a:t>капіталу нейтралізувати </a:t>
            </a:r>
            <a:r>
              <a:rPr lang="ru-RU" sz="1370" noProof="1"/>
              <a:t>втрати через неплатоспроможність позичальників. </a:t>
            </a:r>
            <a:r>
              <a:rPr lang="ru-RU" sz="1370" noProof="1" smtClean="0"/>
              <a:t>Основні стандарти </a:t>
            </a:r>
            <a:r>
              <a:rPr lang="ru-RU" sz="1370" noProof="1"/>
              <a:t>угоди спільні для всіх банківських установ, що приєдналися до неї, </a:t>
            </a:r>
            <a:r>
              <a:rPr lang="ru-RU" sz="1370" noProof="1" smtClean="0"/>
              <a:t>а органи </a:t>
            </a:r>
            <a:r>
              <a:rPr lang="ru-RU" sz="1370" noProof="1"/>
              <a:t>регулювання кожної країни мають право самостійно </a:t>
            </a:r>
            <a:r>
              <a:rPr lang="ru-RU" sz="1370" noProof="1" smtClean="0"/>
              <a:t>встановлювати коефіцієнти </a:t>
            </a:r>
            <a:r>
              <a:rPr lang="ru-RU" sz="1370" noProof="1"/>
              <a:t>ризику активів та визначати деякі складові капіталу. </a:t>
            </a:r>
            <a:endParaRPr lang="ru-RU" sz="1370" noProof="1" smtClean="0"/>
          </a:p>
          <a:p>
            <a:r>
              <a:rPr lang="ru-RU" sz="1370" b="1" noProof="1" smtClean="0">
                <a:solidFill>
                  <a:srgbClr val="249989"/>
                </a:solidFill>
              </a:rPr>
              <a:t>Базельською </a:t>
            </a:r>
            <a:r>
              <a:rPr lang="ru-RU" sz="1370" b="1" noProof="1">
                <a:solidFill>
                  <a:srgbClr val="249989"/>
                </a:solidFill>
              </a:rPr>
              <a:t>угодою передбачено </a:t>
            </a:r>
            <a:r>
              <a:rPr lang="ru-RU" sz="1370" noProof="1"/>
              <a:t>врахування кредитного </a:t>
            </a:r>
            <a:r>
              <a:rPr lang="ru-RU" sz="1370" noProof="1" smtClean="0"/>
              <a:t>ризику, пов’язаного </a:t>
            </a:r>
            <a:r>
              <a:rPr lang="ru-RU" sz="1370" noProof="1"/>
              <a:t>з різними видами активів і позабалансових зобов’язань банку. </a:t>
            </a:r>
            <a:r>
              <a:rPr lang="ru-RU" sz="1370" noProof="1" smtClean="0"/>
              <a:t>Для розрахунку </a:t>
            </a:r>
            <a:r>
              <a:rPr lang="ru-RU" sz="1370" noProof="1"/>
              <a:t>активів, зважених за ризиком, кожний вид балансових </a:t>
            </a:r>
            <a:r>
              <a:rPr lang="ru-RU" sz="1370" noProof="1" smtClean="0"/>
              <a:t>активів банку </a:t>
            </a:r>
            <a:r>
              <a:rPr lang="ru-RU" sz="1370" noProof="1"/>
              <a:t>множиться на коефіцієнт ризику, який відображає ймовірність втрат </a:t>
            </a:r>
            <a:r>
              <a:rPr lang="ru-RU" sz="1370" noProof="1" smtClean="0"/>
              <a:t>за цим </a:t>
            </a:r>
            <a:r>
              <a:rPr lang="ru-RU" sz="1370" noProof="1"/>
              <a:t>видом банківських активів</a:t>
            </a:r>
            <a:r>
              <a:rPr lang="ru-RU" sz="1370" noProof="1" smtClean="0"/>
              <a:t>.</a:t>
            </a:r>
          </a:p>
          <a:p>
            <a:endParaRPr lang="uk-UA" sz="1370" noProof="1"/>
          </a:p>
          <a:p>
            <a:r>
              <a:rPr lang="ru-RU" sz="1370" b="1" noProof="1">
                <a:solidFill>
                  <a:srgbClr val="249989"/>
                </a:solidFill>
              </a:rPr>
              <a:t>Норматив мінімального розміру </a:t>
            </a:r>
            <a:r>
              <a:rPr lang="ru-RU" sz="1370" noProof="1"/>
              <a:t>регулятивного капіталу банку </a:t>
            </a:r>
            <a:r>
              <a:rPr lang="ru-RU" sz="1370" b="1" noProof="1">
                <a:solidFill>
                  <a:srgbClr val="249989"/>
                </a:solidFill>
              </a:rPr>
              <a:t>(Н1) </a:t>
            </a:r>
            <a:r>
              <a:rPr lang="ru-RU" sz="1370" noProof="1" smtClean="0"/>
              <a:t>регулює </a:t>
            </a:r>
            <a:r>
              <a:rPr lang="ru-RU" sz="1370" noProof="1"/>
              <a:t>абсолютну величину капітальної бази, проте він не може </a:t>
            </a:r>
            <a:r>
              <a:rPr lang="ru-RU" sz="1370" noProof="1" smtClean="0"/>
              <a:t>вважатися достатнім</a:t>
            </a:r>
            <a:r>
              <a:rPr lang="ru-RU" sz="1370" noProof="1"/>
              <a:t>, оскільки не враховує співвідношення капіталу й активів банку, </a:t>
            </a:r>
            <a:r>
              <a:rPr lang="ru-RU" sz="1370" noProof="1" smtClean="0"/>
              <a:t>а також </a:t>
            </a:r>
            <a:r>
              <a:rPr lang="ru-RU" sz="1370" noProof="1"/>
              <a:t>рівня ризикованості активних операцій банку. Для регулювання </a:t>
            </a:r>
            <a:r>
              <a:rPr lang="ru-RU" sz="1370" noProof="1" smtClean="0"/>
              <a:t>цього аспекту </a:t>
            </a:r>
            <a:r>
              <a:rPr lang="ru-RU" sz="1370" noProof="1"/>
              <a:t>банківської діяльності НБУ встановлено норматив </a:t>
            </a:r>
            <a:r>
              <a:rPr lang="ru-RU" sz="1370" noProof="1" smtClean="0"/>
              <a:t>адекватності регулятивного </a:t>
            </a:r>
            <a:r>
              <a:rPr lang="ru-RU" sz="1370" noProof="1"/>
              <a:t>капіталу (платоспроможності) банку — </a:t>
            </a:r>
            <a:r>
              <a:rPr lang="ru-RU" sz="1370" b="1" noProof="1">
                <a:solidFill>
                  <a:srgbClr val="249989"/>
                </a:solidFill>
              </a:rPr>
              <a:t>Н2</a:t>
            </a:r>
            <a:r>
              <a:rPr lang="ru-RU" sz="1370" noProof="1"/>
              <a:t> і </a:t>
            </a:r>
            <a:r>
              <a:rPr lang="ru-RU" sz="1370" noProof="1" smtClean="0"/>
              <a:t>норматив адекватності </a:t>
            </a:r>
            <a:r>
              <a:rPr lang="ru-RU" sz="1370" noProof="1"/>
              <a:t>основного капіталу — </a:t>
            </a:r>
            <a:r>
              <a:rPr lang="ru-RU" sz="1370" b="1" noProof="1">
                <a:solidFill>
                  <a:srgbClr val="249989"/>
                </a:solidFill>
              </a:rPr>
              <a:t>Н3</a:t>
            </a:r>
            <a:r>
              <a:rPr lang="ru-RU" sz="1370" noProof="1" smtClean="0"/>
              <a:t>.</a:t>
            </a:r>
          </a:p>
          <a:p>
            <a:endParaRPr lang="ru-RU" sz="1370" noProof="1" smtClean="0"/>
          </a:p>
          <a:p>
            <a:r>
              <a:rPr lang="ru-RU" sz="1370" noProof="1" smtClean="0"/>
              <a:t>Для </a:t>
            </a:r>
            <a:r>
              <a:rPr lang="ru-RU" sz="1370" noProof="1"/>
              <a:t>діючих банків нормативне значення Н2 не може бути меншим за 8</a:t>
            </a:r>
            <a:r>
              <a:rPr lang="ru-RU" sz="1370" noProof="1" smtClean="0"/>
              <a:t>%. Для </a:t>
            </a:r>
            <a:r>
              <a:rPr lang="ru-RU" sz="1370" noProof="1"/>
              <a:t>банків, які розпочинають операційну діяльність, встановлено такі </a:t>
            </a:r>
            <a:r>
              <a:rPr lang="ru-RU" sz="1370" noProof="1" smtClean="0"/>
              <a:t>значення нормативу</a:t>
            </a:r>
            <a:r>
              <a:rPr lang="ru-RU" sz="1370" noProof="1"/>
              <a:t>: протягом 12 міс. з дня отримання ліцензії — не менше 15</a:t>
            </a:r>
            <a:r>
              <a:rPr lang="ru-RU" sz="1370" noProof="1" smtClean="0"/>
              <a:t>%; протягом </a:t>
            </a:r>
            <a:r>
              <a:rPr lang="ru-RU" sz="1370" noProof="1"/>
              <a:t>наступних 12 міс. — не менше 12%; надалі — не менше 8</a:t>
            </a:r>
            <a:r>
              <a:rPr lang="ru-RU" sz="1370" noProof="1" smtClean="0"/>
              <a:t>%. Норматив </a:t>
            </a:r>
            <a:r>
              <a:rPr lang="ru-RU" sz="1370" noProof="1"/>
              <a:t>адекватності основного капіталу Н3 розраховується </a:t>
            </a:r>
            <a:r>
              <a:rPr lang="ru-RU" sz="1370" noProof="1" smtClean="0"/>
              <a:t>як відношення </a:t>
            </a:r>
            <a:r>
              <a:rPr lang="ru-RU" sz="1370" noProof="1"/>
              <a:t>основного капіталу (К1) банку до загальних активів банку (А):</a:t>
            </a:r>
          </a:p>
          <a:p>
            <a:r>
              <a:rPr lang="ru-RU" sz="1370" b="1" noProof="1">
                <a:solidFill>
                  <a:srgbClr val="249989"/>
                </a:solidFill>
              </a:rPr>
              <a:t>Норматив адекватності основного капіталу </a:t>
            </a:r>
            <a:r>
              <a:rPr lang="ru-RU" sz="1370" noProof="1"/>
              <a:t>показує рівень </a:t>
            </a:r>
            <a:r>
              <a:rPr lang="ru-RU" sz="1370" noProof="1" smtClean="0"/>
              <a:t>достатності капіталу </a:t>
            </a:r>
            <a:r>
              <a:rPr lang="ru-RU" sz="1370" noProof="1"/>
              <a:t>з огляду на загальний обсяг діяльності, незалежно від </a:t>
            </a:r>
            <a:r>
              <a:rPr lang="ru-RU" sz="1370" noProof="1" smtClean="0"/>
              <a:t>розміру різноманітних </a:t>
            </a:r>
            <a:r>
              <a:rPr lang="ru-RU" sz="1370" noProof="1"/>
              <a:t>ризиків банку. Нормативне значення Н3 має бути не нижчим </a:t>
            </a:r>
            <a:r>
              <a:rPr lang="ru-RU" sz="1370" noProof="1" smtClean="0"/>
              <a:t>за4</a:t>
            </a:r>
            <a:r>
              <a:rPr lang="ru-RU" sz="1370" noProof="1"/>
              <a:t>%.</a:t>
            </a:r>
            <a:endParaRPr lang="uk-UA" sz="1370" noProof="1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636" y="1376317"/>
            <a:ext cx="2705100" cy="1695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636" y="3845798"/>
            <a:ext cx="2705099" cy="1700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574036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57" y="1249609"/>
            <a:ext cx="6019801" cy="1026390"/>
          </a:xfrm>
        </p:spPr>
        <p:txBody>
          <a:bodyPr>
            <a:normAutofit/>
          </a:bodyPr>
          <a:lstStyle/>
          <a:p>
            <a:pPr lvl="0"/>
            <a:r>
              <a:rPr lang="uk-UA" sz="3200" b="1" dirty="0">
                <a:solidFill>
                  <a:schemeClr val="bg1"/>
                </a:solidFill>
              </a:rPr>
              <a:t>Методи управління капіталом </a:t>
            </a:r>
            <a:r>
              <a:rPr lang="uk-UA" sz="3200" b="1" dirty="0" smtClean="0">
                <a:solidFill>
                  <a:schemeClr val="bg1"/>
                </a:solidFill>
              </a:rPr>
              <a:t>банку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813174" y="3121020"/>
            <a:ext cx="5151792" cy="2211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uk-UA" sz="1400" b="1" noProof="1">
                <a:solidFill>
                  <a:srgbClr val="249989"/>
                </a:solidFill>
              </a:rPr>
              <a:t>Головна мета процесу управління </a:t>
            </a:r>
            <a:r>
              <a:rPr lang="uk-UA" sz="1400" noProof="1"/>
              <a:t>банківським капіталом полягає </a:t>
            </a:r>
            <a:r>
              <a:rPr lang="uk-UA" sz="1400" noProof="1" smtClean="0"/>
              <a:t>в залученні </a:t>
            </a:r>
            <a:r>
              <a:rPr lang="uk-UA" sz="1400" noProof="1"/>
              <a:t>та підтримці достатнього обсягу капіталу для розширення </a:t>
            </a:r>
            <a:r>
              <a:rPr lang="uk-UA" sz="1400" noProof="1" smtClean="0"/>
              <a:t>діяльності й </a:t>
            </a:r>
            <a:r>
              <a:rPr lang="uk-UA" sz="1400" noProof="1"/>
              <a:t>створення захисту від ризиків</a:t>
            </a:r>
            <a:r>
              <a:rPr lang="uk-UA" sz="1400" noProof="1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1400" noProof="1"/>
              <a:t>У банківській практиці використовуються </a:t>
            </a:r>
            <a:r>
              <a:rPr lang="uk-UA" sz="1400" b="1" noProof="1">
                <a:solidFill>
                  <a:srgbClr val="249989"/>
                </a:solidFill>
              </a:rPr>
              <a:t>два методи поповнення капіталу: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1600" noProof="1" smtClean="0"/>
              <a:t>метод </a:t>
            </a:r>
            <a:r>
              <a:rPr lang="uk-UA" sz="1600" noProof="1"/>
              <a:t>внутрішніх джерел поповнення капіталу;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1600" noProof="1" smtClean="0"/>
              <a:t>метод </a:t>
            </a:r>
            <a:r>
              <a:rPr lang="uk-UA" sz="1600" noProof="1"/>
              <a:t>зовнішніх джерел поповнення капіталу.</a:t>
            </a:r>
          </a:p>
        </p:txBody>
      </p:sp>
    </p:spTree>
    <p:extLst>
      <p:ext uri="{BB962C8B-B14F-4D97-AF65-F5344CB8AC3E}">
        <p14:creationId xmlns:p14="http://schemas.microsoft.com/office/powerpoint/2010/main" val="291167106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50" y="410198"/>
            <a:ext cx="6212081" cy="949439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249989"/>
                </a:solidFill>
              </a:rPr>
              <a:t>Метод </a:t>
            </a:r>
            <a:r>
              <a:rPr lang="ru-RU" sz="3200" b="1" dirty="0" err="1">
                <a:solidFill>
                  <a:srgbClr val="249989"/>
                </a:solidFill>
              </a:rPr>
              <a:t>внутрішніх</a:t>
            </a:r>
            <a:r>
              <a:rPr lang="ru-RU" sz="3200" b="1" dirty="0">
                <a:solidFill>
                  <a:srgbClr val="249989"/>
                </a:solidFill>
              </a:rPr>
              <a:t> </a:t>
            </a:r>
            <a:r>
              <a:rPr lang="ru-RU" sz="3200" b="1" dirty="0" err="1">
                <a:solidFill>
                  <a:srgbClr val="249989"/>
                </a:solidFill>
              </a:rPr>
              <a:t>джерел</a:t>
            </a:r>
            <a:r>
              <a:rPr lang="ru-RU" sz="3200" b="1" dirty="0">
                <a:solidFill>
                  <a:srgbClr val="249989"/>
                </a:solidFill>
              </a:rPr>
              <a:t> </a:t>
            </a:r>
            <a:r>
              <a:rPr lang="ru-RU" sz="3200" b="1" dirty="0" err="1">
                <a:solidFill>
                  <a:srgbClr val="249989"/>
                </a:solidFill>
              </a:rPr>
              <a:t>поповнення</a:t>
            </a:r>
            <a:r>
              <a:rPr lang="ru-RU" sz="3200" b="1" dirty="0">
                <a:solidFill>
                  <a:srgbClr val="249989"/>
                </a:solidFill>
              </a:rPr>
              <a:t> </a:t>
            </a:r>
            <a:r>
              <a:rPr lang="ru-RU" sz="3200" b="1" dirty="0" err="1" smtClean="0">
                <a:solidFill>
                  <a:srgbClr val="249989"/>
                </a:solidFill>
              </a:rPr>
              <a:t>капіталу</a:t>
            </a:r>
            <a:endParaRPr lang="ru-RU" sz="3200" b="1" dirty="0">
              <a:solidFill>
                <a:srgbClr val="249989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28550" y="1460864"/>
            <a:ext cx="6025884" cy="3068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uk-UA" sz="1400" b="1" noProof="1">
                <a:solidFill>
                  <a:srgbClr val="249989"/>
                </a:solidFill>
              </a:rPr>
              <a:t>За першим методом </a:t>
            </a:r>
            <a:r>
              <a:rPr lang="uk-UA" sz="1400" noProof="1"/>
              <a:t>головним джерелом зростання капіталу </a:t>
            </a:r>
            <a:r>
              <a:rPr lang="uk-UA" sz="1400" noProof="1" smtClean="0"/>
              <a:t>є </a:t>
            </a:r>
            <a:r>
              <a:rPr lang="uk-UA" sz="1400" b="1" noProof="1">
                <a:solidFill>
                  <a:srgbClr val="249989"/>
                </a:solidFill>
              </a:rPr>
              <a:t>нерозподілений прибуток банку</a:t>
            </a:r>
            <a:r>
              <a:rPr lang="uk-UA" sz="1400" noProof="1" smtClean="0"/>
              <a:t>. Реінвестування прибутку - найприйнятніша та порівняно </a:t>
            </a:r>
            <a:r>
              <a:rPr lang="uk-UA" sz="1400" noProof="1"/>
              <a:t>дешева форма фінансування банку, який прагне розширити </a:t>
            </a:r>
            <a:r>
              <a:rPr lang="uk-UA" sz="1400" noProof="1" smtClean="0"/>
              <a:t>свою діяльність</a:t>
            </a:r>
            <a:r>
              <a:rPr lang="uk-UA" sz="1400" noProof="1"/>
              <a:t>. Такий підхід до нарощування капітальної бази не розширює </a:t>
            </a:r>
            <a:r>
              <a:rPr lang="uk-UA" sz="1400" noProof="1" smtClean="0"/>
              <a:t>коло власників</a:t>
            </a:r>
            <a:r>
              <a:rPr lang="uk-UA" sz="1400" noProof="1"/>
              <a:t>, а отже, дозволяє зберегти існуючу систему контролю за </a:t>
            </a:r>
            <a:r>
              <a:rPr lang="uk-UA" sz="1400" noProof="1" smtClean="0"/>
              <a:t>діяльністю банку </a:t>
            </a:r>
            <a:r>
              <a:rPr lang="uk-UA" sz="1400" noProof="1"/>
              <a:t>і уникнути зниження дохідності акцій унаслідок збільшення їх кількості </a:t>
            </a:r>
            <a:r>
              <a:rPr lang="uk-UA" sz="1400" noProof="1" smtClean="0"/>
              <a:t>в обігу.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1400" noProof="1"/>
              <a:t>Чистий прибуток, що залишився в розпорядженні банку після </a:t>
            </a:r>
            <a:r>
              <a:rPr lang="uk-UA" sz="1400" noProof="1" smtClean="0"/>
              <a:t>виплати податків</a:t>
            </a:r>
            <a:r>
              <a:rPr lang="uk-UA" sz="1400" noProof="1"/>
              <a:t>, може бути спрямований на виконання </a:t>
            </a:r>
            <a:r>
              <a:rPr lang="uk-UA" sz="1400" b="1" noProof="1">
                <a:solidFill>
                  <a:srgbClr val="249989"/>
                </a:solidFill>
              </a:rPr>
              <a:t>двох основних завдань: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1400" noProof="1"/>
              <a:t>1) забезпечення певного рівня дивідендних виплат акціонерам;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1400" noProof="1"/>
              <a:t>2) достатнє фінансування діяльності банку.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6041" y="4893417"/>
            <a:ext cx="5511652" cy="160043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49989"/>
                </a:solidFill>
              </a:rPr>
              <a:t>Переваги методу</a:t>
            </a:r>
            <a:r>
              <a:rPr lang="ru-RU" sz="1400" dirty="0"/>
              <a:t> </a:t>
            </a:r>
            <a:r>
              <a:rPr lang="ru-RU" sz="1400" dirty="0" err="1"/>
              <a:t>внутрішніх</a:t>
            </a:r>
            <a:r>
              <a:rPr lang="ru-RU" sz="1400" dirty="0"/>
              <a:t> </a:t>
            </a:r>
            <a:r>
              <a:rPr lang="ru-RU" sz="1400" dirty="0" err="1"/>
              <a:t>джерел</a:t>
            </a:r>
            <a:r>
              <a:rPr lang="ru-RU" sz="1400" dirty="0"/>
              <a:t> </a:t>
            </a:r>
            <a:r>
              <a:rPr lang="ru-RU" sz="1400" dirty="0" err="1"/>
              <a:t>поповнення</a:t>
            </a:r>
            <a:r>
              <a:rPr lang="ru-RU" sz="1400" dirty="0"/>
              <a:t> </a:t>
            </a:r>
            <a:r>
              <a:rPr lang="ru-RU" sz="1400" dirty="0" err="1"/>
              <a:t>капіталу</a:t>
            </a:r>
            <a:r>
              <a:rPr lang="ru-RU" sz="14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 smtClean="0"/>
              <a:t>незалежність</a:t>
            </a:r>
            <a:r>
              <a:rPr lang="ru-RU" sz="1400" dirty="0" smtClean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кон’юнктури</a:t>
            </a:r>
            <a:r>
              <a:rPr lang="ru-RU" sz="1400" dirty="0"/>
              <a:t> ринку;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 smtClean="0"/>
              <a:t>немає</a:t>
            </a:r>
            <a:r>
              <a:rPr lang="ru-RU" sz="1400" dirty="0" smtClean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залучення</a:t>
            </a:r>
            <a:r>
              <a:rPr lang="ru-RU" sz="1400" dirty="0"/>
              <a:t> </a:t>
            </a:r>
            <a:r>
              <a:rPr lang="ru-RU" sz="1400" dirty="0" err="1"/>
              <a:t>капіталу</a:t>
            </a:r>
            <a:r>
              <a:rPr lang="ru-RU" sz="1400" dirty="0"/>
              <a:t> </a:t>
            </a:r>
            <a:r>
              <a:rPr lang="ru-RU" sz="1400" dirty="0" err="1"/>
              <a:t>зовні</a:t>
            </a:r>
            <a:r>
              <a:rPr lang="ru-RU" sz="1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простота </a:t>
            </a:r>
            <a:r>
              <a:rPr lang="ru-RU" sz="1400" dirty="0" err="1"/>
              <a:t>застосування</a:t>
            </a:r>
            <a:r>
              <a:rPr lang="ru-RU" sz="1400" dirty="0"/>
              <a:t>, </a:t>
            </a:r>
            <a:r>
              <a:rPr lang="ru-RU" sz="1400" dirty="0" err="1"/>
              <a:t>оскільки</a:t>
            </a:r>
            <a:r>
              <a:rPr lang="ru-RU" sz="1400" dirty="0"/>
              <a:t> </a:t>
            </a:r>
            <a:r>
              <a:rPr lang="ru-RU" sz="1400" dirty="0" err="1"/>
              <a:t>кошти</a:t>
            </a:r>
            <a:r>
              <a:rPr lang="ru-RU" sz="1400" dirty="0"/>
              <a:t> просто </a:t>
            </a:r>
            <a:r>
              <a:rPr lang="ru-RU" sz="1400" dirty="0" err="1"/>
              <a:t>переводяться</a:t>
            </a:r>
            <a:r>
              <a:rPr lang="ru-RU" sz="1400" dirty="0"/>
              <a:t> з </a:t>
            </a:r>
            <a:r>
              <a:rPr lang="ru-RU" sz="1400" dirty="0" smtClean="0"/>
              <a:t>одного </a:t>
            </a:r>
            <a:r>
              <a:rPr lang="ru-RU" sz="1400" dirty="0" err="1" smtClean="0"/>
              <a:t>бухгалтерського</a:t>
            </a:r>
            <a:r>
              <a:rPr lang="ru-RU" sz="1400" dirty="0" smtClean="0"/>
              <a:t> </a:t>
            </a:r>
            <a:r>
              <a:rPr lang="ru-RU" sz="1400" dirty="0" err="1"/>
              <a:t>рахунка</a:t>
            </a:r>
            <a:r>
              <a:rPr lang="ru-RU" sz="1400" dirty="0"/>
              <a:t> на </a:t>
            </a:r>
            <a:r>
              <a:rPr lang="ru-RU" sz="1400" dirty="0" err="1"/>
              <a:t>інший</a:t>
            </a:r>
            <a:r>
              <a:rPr lang="ru-RU" sz="1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 smtClean="0"/>
              <a:t>немає</a:t>
            </a:r>
            <a:r>
              <a:rPr lang="ru-RU" sz="1400" dirty="0" smtClean="0"/>
              <a:t> </a:t>
            </a:r>
            <a:r>
              <a:rPr lang="ru-RU" sz="1400" dirty="0" err="1"/>
              <a:t>загрози</a:t>
            </a:r>
            <a:r>
              <a:rPr lang="ru-RU" sz="1400" dirty="0"/>
              <a:t> </a:t>
            </a:r>
            <a:r>
              <a:rPr lang="ru-RU" sz="1400" dirty="0" err="1"/>
              <a:t>втрати</a:t>
            </a:r>
            <a:r>
              <a:rPr lang="ru-RU" sz="1400" dirty="0"/>
              <a:t> контролю над банком з боку </a:t>
            </a:r>
            <a:r>
              <a:rPr lang="ru-RU" sz="1400" dirty="0" err="1"/>
              <a:t>акціонерів</a:t>
            </a:r>
            <a:r>
              <a:rPr lang="ru-RU" sz="14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28474" y="4893417"/>
            <a:ext cx="4870718" cy="160043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49989"/>
                </a:solidFill>
              </a:rPr>
              <a:t>Недоліки методу </a:t>
            </a:r>
            <a:r>
              <a:rPr lang="ru-RU" sz="1400" dirty="0" err="1"/>
              <a:t>внутрішніх</a:t>
            </a:r>
            <a:r>
              <a:rPr lang="ru-RU" sz="1400" dirty="0"/>
              <a:t> </a:t>
            </a:r>
            <a:r>
              <a:rPr lang="ru-RU" sz="1400" dirty="0" err="1"/>
              <a:t>джерел</a:t>
            </a:r>
            <a:r>
              <a:rPr lang="ru-RU" sz="1400" dirty="0"/>
              <a:t> </a:t>
            </a:r>
            <a:r>
              <a:rPr lang="ru-RU" sz="1400" dirty="0" err="1"/>
              <a:t>поповнення</a:t>
            </a:r>
            <a:r>
              <a:rPr lang="ru-RU" sz="1400" dirty="0"/>
              <a:t> </a:t>
            </a:r>
            <a:r>
              <a:rPr lang="ru-RU" sz="1400" dirty="0" err="1"/>
              <a:t>капіталу</a:t>
            </a:r>
            <a:r>
              <a:rPr lang="ru-RU" sz="14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 smtClean="0"/>
              <a:t>повне</a:t>
            </a:r>
            <a:r>
              <a:rPr lang="ru-RU" sz="1400" dirty="0" smtClean="0"/>
              <a:t> </a:t>
            </a:r>
            <a:r>
              <a:rPr lang="ru-RU" sz="1400" dirty="0" err="1"/>
              <a:t>оподаткування</a:t>
            </a:r>
            <a:r>
              <a:rPr lang="ru-RU" sz="1400" dirty="0"/>
              <a:t>, </a:t>
            </a:r>
            <a:r>
              <a:rPr lang="ru-RU" sz="1400" dirty="0" err="1"/>
              <a:t>оскільки</a:t>
            </a:r>
            <a:r>
              <a:rPr lang="ru-RU" sz="1400" dirty="0"/>
              <a:t> на </a:t>
            </a:r>
            <a:r>
              <a:rPr lang="ru-RU" sz="1400" dirty="0" err="1"/>
              <a:t>поповнення</a:t>
            </a:r>
            <a:r>
              <a:rPr lang="ru-RU" sz="1400" dirty="0"/>
              <a:t> </a:t>
            </a:r>
            <a:r>
              <a:rPr lang="ru-RU" sz="1400" dirty="0" err="1"/>
              <a:t>капіталу</a:t>
            </a:r>
            <a:r>
              <a:rPr lang="ru-RU" sz="1400" dirty="0"/>
              <a:t> </a:t>
            </a:r>
            <a:r>
              <a:rPr lang="ru-RU" sz="1400" dirty="0" err="1" smtClean="0"/>
              <a:t>спрямовується</a:t>
            </a:r>
            <a:r>
              <a:rPr lang="ru-RU" sz="1400" dirty="0"/>
              <a:t> </a:t>
            </a:r>
            <a:r>
              <a:rPr lang="ru-RU" sz="1400" dirty="0" err="1" smtClean="0"/>
              <a:t>чистий</a:t>
            </a:r>
            <a:r>
              <a:rPr lang="ru-RU" sz="1400" dirty="0" smtClean="0"/>
              <a:t> </a:t>
            </a:r>
            <a:r>
              <a:rPr lang="ru-RU" sz="1400" dirty="0" err="1"/>
              <a:t>прибуток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виплати</a:t>
            </a:r>
            <a:r>
              <a:rPr lang="ru-RU" sz="1400" dirty="0"/>
              <a:t> </a:t>
            </a:r>
            <a:r>
              <a:rPr lang="ru-RU" sz="1400" dirty="0" err="1"/>
              <a:t>всіх</a:t>
            </a:r>
            <a:r>
              <a:rPr lang="ru-RU" sz="1400" dirty="0"/>
              <a:t> </a:t>
            </a:r>
            <a:r>
              <a:rPr lang="ru-RU" sz="1400" dirty="0" err="1"/>
              <a:t>податків</a:t>
            </a:r>
            <a:r>
              <a:rPr lang="ru-RU" sz="1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 smtClean="0"/>
              <a:t>виникнення</a:t>
            </a:r>
            <a:r>
              <a:rPr lang="ru-RU" sz="1400" dirty="0" smtClean="0"/>
              <a:t> </a:t>
            </a:r>
            <a:r>
              <a:rPr lang="ru-RU" sz="1400" dirty="0" err="1"/>
              <a:t>проблеми</a:t>
            </a:r>
            <a:r>
              <a:rPr lang="ru-RU" sz="1400" dirty="0"/>
              <a:t> </a:t>
            </a:r>
            <a:r>
              <a:rPr lang="ru-RU" sz="1400" dirty="0" err="1"/>
              <a:t>зменшення</a:t>
            </a:r>
            <a:r>
              <a:rPr lang="ru-RU" sz="1400" dirty="0"/>
              <a:t> </a:t>
            </a:r>
            <a:r>
              <a:rPr lang="ru-RU" sz="1400" dirty="0" err="1"/>
              <a:t>дивідендів</a:t>
            </a:r>
            <a:r>
              <a:rPr lang="ru-RU" sz="1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 smtClean="0"/>
              <a:t>повільне</a:t>
            </a:r>
            <a:r>
              <a:rPr lang="ru-RU" sz="1400" dirty="0" smtClean="0"/>
              <a:t> </a:t>
            </a:r>
            <a:r>
              <a:rPr lang="ru-RU" sz="1400" dirty="0" err="1"/>
              <a:t>нарощування</a:t>
            </a:r>
            <a:r>
              <a:rPr lang="ru-RU" sz="1400" dirty="0"/>
              <a:t> </a:t>
            </a:r>
            <a:r>
              <a:rPr lang="ru-RU" sz="1400" dirty="0" err="1"/>
              <a:t>капіталу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323869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091" y="1536281"/>
            <a:ext cx="5587689" cy="518592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1400" noProof="1"/>
              <a:t>Залучення капіталу за рахунок зовнішніх джерел можливе </a:t>
            </a:r>
            <a:r>
              <a:rPr lang="uk-UA" sz="1400" b="1" noProof="1">
                <a:solidFill>
                  <a:srgbClr val="249989"/>
                </a:solidFill>
              </a:rPr>
              <a:t>кількома способами: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400" noProof="1"/>
              <a:t>1) емісія акцій;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400" noProof="1"/>
              <a:t>2) емісія капітальних боргових зобов’язань (субординований борг);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400" noProof="1"/>
              <a:t>3) продаж активів та оренда нерухомості</a:t>
            </a:r>
            <a:r>
              <a:rPr lang="uk-UA" sz="1400" noProof="1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1400" b="1" noProof="1">
                <a:solidFill>
                  <a:srgbClr val="249989"/>
                </a:solidFill>
              </a:rPr>
              <a:t>Найпопулярнішим зовнішнім джерелом </a:t>
            </a:r>
            <a:r>
              <a:rPr lang="uk-UA" sz="1400" noProof="1"/>
              <a:t>є емісія звичайних </a:t>
            </a:r>
            <a:r>
              <a:rPr lang="uk-UA" sz="1400" noProof="1" smtClean="0"/>
              <a:t>і привілейованих </a:t>
            </a:r>
            <a:r>
              <a:rPr lang="uk-UA" sz="1400" noProof="1"/>
              <a:t>акцій. Випуск та розміщення на ринку акцій банку </a:t>
            </a:r>
            <a:r>
              <a:rPr lang="uk-UA" sz="1400" noProof="1" smtClean="0"/>
              <a:t>– це найдорожчий </a:t>
            </a:r>
            <a:r>
              <a:rPr lang="uk-UA" sz="1400" noProof="1"/>
              <a:t>з погляду вартості спосіб нарощування </a:t>
            </a:r>
            <a:r>
              <a:rPr lang="uk-UA" sz="1400" noProof="1" smtClean="0"/>
              <a:t>капіталу.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1400" b="1" noProof="1">
                <a:solidFill>
                  <a:srgbClr val="249989"/>
                </a:solidFill>
              </a:rPr>
              <a:t>Капітальні боргові зобов’язання </a:t>
            </a:r>
            <a:r>
              <a:rPr lang="uk-UA" sz="1400" noProof="1"/>
              <a:t>є довгостроковими </a:t>
            </a:r>
            <a:r>
              <a:rPr lang="uk-UA" sz="1400" noProof="1" smtClean="0"/>
              <a:t>позичковими коштами</a:t>
            </a:r>
            <a:r>
              <a:rPr lang="uk-UA" sz="1400" noProof="1"/>
              <a:t>, вкладеними в банк зовнішніми інвесторами. Емісія може </a:t>
            </a:r>
            <a:r>
              <a:rPr lang="uk-UA" sz="1400" noProof="1" smtClean="0"/>
              <a:t>проводитись у </a:t>
            </a:r>
            <a:r>
              <a:rPr lang="uk-UA" sz="1400" noProof="1"/>
              <a:t>формі випуску в обіг довгострокових цінних паперів або </a:t>
            </a:r>
            <a:r>
              <a:rPr lang="uk-UA" sz="1400" noProof="1" smtClean="0"/>
              <a:t>боргових зобов’язань.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noProof="1"/>
              <a:t>Для </a:t>
            </a:r>
            <a:r>
              <a:rPr lang="ru-RU" sz="1400" b="1" noProof="1">
                <a:solidFill>
                  <a:srgbClr val="249989"/>
                </a:solidFill>
              </a:rPr>
              <a:t>вітчизняних банків</a:t>
            </a:r>
            <a:r>
              <a:rPr lang="ru-RU" sz="1400" noProof="1"/>
              <a:t> емісія акцій - фактично </a:t>
            </a:r>
            <a:r>
              <a:rPr lang="ru-RU" sz="1400" b="1" noProof="1">
                <a:solidFill>
                  <a:srgbClr val="249989"/>
                </a:solidFill>
              </a:rPr>
              <a:t>єдине зовнішнє джерело</a:t>
            </a:r>
            <a:r>
              <a:rPr lang="ru-RU" sz="1400" noProof="1" smtClean="0"/>
              <a:t> поповнення </a:t>
            </a:r>
            <a:r>
              <a:rPr lang="ru-RU" sz="1400" noProof="1"/>
              <a:t>капіталу.</a:t>
            </a:r>
            <a:endParaRPr lang="uk-UA" sz="1400" noProof="1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3092" y="451049"/>
            <a:ext cx="6212081" cy="949439"/>
          </a:xfrm>
        </p:spPr>
        <p:txBody>
          <a:bodyPr>
            <a:noAutofit/>
          </a:bodyPr>
          <a:lstStyle/>
          <a:p>
            <a:pPr lvl="0"/>
            <a:r>
              <a:rPr lang="ru-RU" sz="3200" b="1" dirty="0" err="1">
                <a:solidFill>
                  <a:srgbClr val="249989"/>
                </a:solidFill>
              </a:rPr>
              <a:t>Залучення</a:t>
            </a:r>
            <a:r>
              <a:rPr lang="ru-RU" sz="3200" b="1" dirty="0">
                <a:solidFill>
                  <a:srgbClr val="249989"/>
                </a:solidFill>
              </a:rPr>
              <a:t> </a:t>
            </a:r>
            <a:r>
              <a:rPr lang="ru-RU" sz="3200" b="1" dirty="0" err="1">
                <a:solidFill>
                  <a:srgbClr val="249989"/>
                </a:solidFill>
              </a:rPr>
              <a:t>капіталу</a:t>
            </a:r>
            <a:r>
              <a:rPr lang="ru-RU" sz="3200" b="1" dirty="0">
                <a:solidFill>
                  <a:srgbClr val="249989"/>
                </a:solidFill>
              </a:rPr>
              <a:t> за </a:t>
            </a:r>
            <a:r>
              <a:rPr lang="ru-RU" sz="3200" b="1" dirty="0" err="1">
                <a:solidFill>
                  <a:srgbClr val="249989"/>
                </a:solidFill>
              </a:rPr>
              <a:t>рахунок</a:t>
            </a:r>
            <a:r>
              <a:rPr lang="ru-RU" sz="3200" b="1" dirty="0">
                <a:solidFill>
                  <a:srgbClr val="249989"/>
                </a:solidFill>
              </a:rPr>
              <a:t> </a:t>
            </a:r>
            <a:r>
              <a:rPr lang="ru-RU" sz="3200" b="1" dirty="0" err="1">
                <a:solidFill>
                  <a:srgbClr val="249989"/>
                </a:solidFill>
              </a:rPr>
              <a:t>зовнішніх</a:t>
            </a:r>
            <a:r>
              <a:rPr lang="ru-RU" sz="3200" b="1" dirty="0">
                <a:solidFill>
                  <a:srgbClr val="249989"/>
                </a:solidFill>
              </a:rPr>
              <a:t> </a:t>
            </a:r>
            <a:r>
              <a:rPr lang="ru-RU" sz="3200" b="1" dirty="0" err="1">
                <a:solidFill>
                  <a:srgbClr val="249989"/>
                </a:solidFill>
              </a:rPr>
              <a:t>джерел</a:t>
            </a:r>
            <a:endParaRPr lang="ru-RU" sz="3200" b="1" dirty="0">
              <a:solidFill>
                <a:srgbClr val="24998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091" y="5611263"/>
            <a:ext cx="5511652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249989"/>
                </a:solidFill>
              </a:rPr>
              <a:t>Перевагами</a:t>
            </a:r>
            <a:r>
              <a:rPr lang="ru-RU" sz="1400" dirty="0"/>
              <a:t> </a:t>
            </a:r>
            <a:r>
              <a:rPr lang="ru-RU" sz="1400" dirty="0" err="1"/>
              <a:t>цього</a:t>
            </a:r>
            <a:r>
              <a:rPr lang="ru-RU" sz="1400" dirty="0"/>
              <a:t> способу є </a:t>
            </a:r>
            <a:r>
              <a:rPr lang="ru-RU" sz="1400" dirty="0" err="1"/>
              <a:t>можливість</a:t>
            </a:r>
            <a:r>
              <a:rPr lang="ru-RU" sz="1400" dirty="0"/>
              <a:t> </a:t>
            </a:r>
            <a:r>
              <a:rPr lang="ru-RU" sz="1400" dirty="0" err="1"/>
              <a:t>швидко</a:t>
            </a:r>
            <a:r>
              <a:rPr lang="ru-RU" sz="1400" dirty="0"/>
              <a:t> </a:t>
            </a:r>
            <a:r>
              <a:rPr lang="ru-RU" sz="1400" dirty="0" err="1"/>
              <a:t>одержати</a:t>
            </a:r>
            <a:r>
              <a:rPr lang="ru-RU" sz="1400" dirty="0"/>
              <a:t> </a:t>
            </a:r>
            <a:r>
              <a:rPr lang="ru-RU" sz="1400" dirty="0" err="1"/>
              <a:t>значні</a:t>
            </a:r>
            <a:r>
              <a:rPr lang="ru-RU" sz="1400" dirty="0"/>
              <a:t> </a:t>
            </a:r>
            <a:r>
              <a:rPr lang="ru-RU" sz="1400" dirty="0" err="1" smtClean="0"/>
              <a:t>суми</a:t>
            </a:r>
            <a:r>
              <a:rPr lang="ru-RU" sz="1400" dirty="0"/>
              <a:t> </a:t>
            </a:r>
            <a:r>
              <a:rPr lang="ru-RU" sz="1400" dirty="0" err="1" smtClean="0"/>
              <a:t>грошових</a:t>
            </a:r>
            <a:r>
              <a:rPr lang="ru-RU" sz="1400" dirty="0" smtClean="0"/>
              <a:t> </a:t>
            </a:r>
            <a:r>
              <a:rPr lang="ru-RU" sz="1400" dirty="0" err="1"/>
              <a:t>коштів</a:t>
            </a:r>
            <a:r>
              <a:rPr lang="ru-RU" sz="1400" dirty="0"/>
              <a:t>, а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поліпшити</a:t>
            </a:r>
            <a:r>
              <a:rPr lang="ru-RU" sz="1400" dirty="0"/>
              <a:t> </a:t>
            </a:r>
            <a:r>
              <a:rPr lang="ru-RU" sz="1400" dirty="0" err="1"/>
              <a:t>позиції</a:t>
            </a:r>
            <a:r>
              <a:rPr lang="ru-RU" sz="1400" dirty="0"/>
              <a:t> банку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залучення</a:t>
            </a:r>
            <a:r>
              <a:rPr lang="ru-RU" sz="1400" dirty="0"/>
              <a:t> </a:t>
            </a:r>
            <a:r>
              <a:rPr lang="ru-RU" sz="1400" dirty="0" err="1"/>
              <a:t>коштів</a:t>
            </a:r>
            <a:r>
              <a:rPr lang="ru-RU" sz="1400" dirty="0"/>
              <a:t> </a:t>
            </a:r>
            <a:r>
              <a:rPr lang="ru-RU" sz="1400" dirty="0" smtClean="0"/>
              <a:t>у </a:t>
            </a:r>
            <a:r>
              <a:rPr lang="ru-RU" sz="1400" dirty="0" err="1" smtClean="0"/>
              <a:t>майбутньому</a:t>
            </a:r>
            <a:r>
              <a:rPr lang="ru-RU" sz="1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6623" y="4749489"/>
            <a:ext cx="5306553" cy="160043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Але </a:t>
            </a:r>
            <a:r>
              <a:rPr lang="ru-RU" sz="1400" dirty="0" err="1"/>
              <a:t>такий</a:t>
            </a:r>
            <a:r>
              <a:rPr lang="ru-RU" sz="1400" dirty="0"/>
              <a:t> </a:t>
            </a:r>
            <a:r>
              <a:rPr lang="ru-RU" sz="1400" dirty="0" err="1"/>
              <a:t>підхід</a:t>
            </a:r>
            <a:r>
              <a:rPr lang="ru-RU" sz="1400" dirty="0"/>
              <a:t> </a:t>
            </a:r>
            <a:r>
              <a:rPr lang="ru-RU" sz="1400" b="1" dirty="0" err="1">
                <a:solidFill>
                  <a:srgbClr val="249989"/>
                </a:solidFill>
              </a:rPr>
              <a:t>має</a:t>
            </a:r>
            <a:r>
              <a:rPr lang="ru-RU" sz="1400" dirty="0"/>
              <a:t> </a:t>
            </a:r>
            <a:r>
              <a:rPr lang="ru-RU" sz="1400" b="1" dirty="0">
                <a:solidFill>
                  <a:srgbClr val="249989"/>
                </a:solidFill>
              </a:rPr>
              <a:t>ряд </a:t>
            </a:r>
            <a:r>
              <a:rPr lang="ru-RU" sz="1400" b="1" dirty="0" err="1">
                <a:solidFill>
                  <a:srgbClr val="249989"/>
                </a:solidFill>
              </a:rPr>
              <a:t>істотних</a:t>
            </a:r>
            <a:r>
              <a:rPr lang="ru-RU" sz="1400" b="1" dirty="0">
                <a:solidFill>
                  <a:srgbClr val="249989"/>
                </a:solidFill>
              </a:rPr>
              <a:t> </a:t>
            </a:r>
            <a:r>
              <a:rPr lang="ru-RU" sz="1400" b="1" dirty="0" err="1">
                <a:solidFill>
                  <a:srgbClr val="249989"/>
                </a:solidFill>
              </a:rPr>
              <a:t>недоліків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слід</a:t>
            </a:r>
            <a:r>
              <a:rPr lang="ru-RU" sz="1400" dirty="0"/>
              <a:t> </a:t>
            </a:r>
            <a:r>
              <a:rPr lang="ru-RU" sz="1400" dirty="0" err="1"/>
              <a:t>брати</a:t>
            </a:r>
            <a:r>
              <a:rPr lang="ru-RU" sz="1400" dirty="0"/>
              <a:t> до </a:t>
            </a:r>
            <a:r>
              <a:rPr lang="ru-RU" sz="1400" dirty="0" err="1"/>
              <a:t>уваги</a:t>
            </a:r>
            <a:r>
              <a:rPr lang="ru-RU" sz="14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err="1" smtClean="0"/>
              <a:t>висока</a:t>
            </a:r>
            <a:r>
              <a:rPr lang="ru-RU" sz="1400" dirty="0" smtClean="0"/>
              <a:t> </a:t>
            </a:r>
            <a:r>
              <a:rPr lang="ru-RU" sz="1400" dirty="0" err="1"/>
              <a:t>вартість</a:t>
            </a:r>
            <a:r>
              <a:rPr lang="ru-RU" sz="1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err="1" smtClean="0"/>
              <a:t>труднощі</a:t>
            </a:r>
            <a:r>
              <a:rPr lang="ru-RU" sz="1400" dirty="0" smtClean="0"/>
              <a:t> </a:t>
            </a:r>
            <a:r>
              <a:rPr lang="ru-RU" sz="1400" dirty="0" err="1"/>
              <a:t>розміщення</a:t>
            </a:r>
            <a:r>
              <a:rPr lang="ru-RU" sz="1400" dirty="0"/>
              <a:t> </a:t>
            </a:r>
            <a:r>
              <a:rPr lang="ru-RU" sz="1400" dirty="0" err="1"/>
              <a:t>акцій</a:t>
            </a:r>
            <a:r>
              <a:rPr lang="ru-RU" sz="1400" dirty="0"/>
              <a:t> на ринку;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err="1" smtClean="0"/>
              <a:t>значне</a:t>
            </a:r>
            <a:r>
              <a:rPr lang="ru-RU" sz="1400" dirty="0" smtClean="0"/>
              <a:t> </a:t>
            </a:r>
            <a:r>
              <a:rPr lang="ru-RU" sz="1400" dirty="0" err="1"/>
              <a:t>зростання</a:t>
            </a:r>
            <a:r>
              <a:rPr lang="ru-RU" sz="1400" dirty="0"/>
              <a:t> </a:t>
            </a:r>
            <a:r>
              <a:rPr lang="ru-RU" sz="1400" dirty="0" err="1"/>
              <a:t>ризику</a:t>
            </a:r>
            <a:r>
              <a:rPr lang="ru-RU" sz="1400" dirty="0"/>
              <a:t> </a:t>
            </a:r>
            <a:r>
              <a:rPr lang="ru-RU" sz="1400" dirty="0" err="1"/>
              <a:t>зниження</a:t>
            </a:r>
            <a:r>
              <a:rPr lang="ru-RU" sz="1400" dirty="0"/>
              <a:t> </a:t>
            </a:r>
            <a:r>
              <a:rPr lang="ru-RU" sz="1400" dirty="0" err="1"/>
              <a:t>доходів</a:t>
            </a:r>
            <a:r>
              <a:rPr lang="ru-RU" sz="1400" dirty="0"/>
              <a:t> на одну </a:t>
            </a:r>
            <a:r>
              <a:rPr lang="ru-RU" sz="1400" dirty="0" err="1"/>
              <a:t>акцію</a:t>
            </a:r>
            <a:r>
              <a:rPr lang="ru-RU" sz="1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err="1" smtClean="0"/>
              <a:t>послаблення</a:t>
            </a:r>
            <a:r>
              <a:rPr lang="ru-RU" sz="1400" dirty="0" smtClean="0"/>
              <a:t> </a:t>
            </a:r>
            <a:r>
              <a:rPr lang="ru-RU" sz="1400" dirty="0"/>
              <a:t>контролю за банком з боку </a:t>
            </a:r>
            <a:r>
              <a:rPr lang="ru-RU" sz="1400" dirty="0" err="1"/>
              <a:t>акціонерів</a:t>
            </a:r>
            <a:r>
              <a:rPr lang="ru-RU" sz="1400" dirty="0"/>
              <a:t>, </a:t>
            </a:r>
            <a:r>
              <a:rPr lang="ru-RU" sz="1400" dirty="0" err="1"/>
              <a:t>якщо</a:t>
            </a:r>
            <a:r>
              <a:rPr lang="ru-RU" sz="1400" dirty="0"/>
              <a:t> вони </a:t>
            </a:r>
            <a:r>
              <a:rPr lang="ru-RU" sz="1400" dirty="0" smtClean="0"/>
              <a:t>не </a:t>
            </a:r>
            <a:r>
              <a:rPr lang="ru-RU" sz="1400" dirty="0" err="1" smtClean="0"/>
              <a:t>зможуть</a:t>
            </a:r>
            <a:r>
              <a:rPr lang="ru-RU" sz="1400" dirty="0" smtClean="0"/>
              <a:t> </a:t>
            </a:r>
            <a:r>
              <a:rPr lang="ru-RU" sz="1400" dirty="0" err="1"/>
              <a:t>самі</a:t>
            </a:r>
            <a:r>
              <a:rPr lang="ru-RU" sz="1400" dirty="0"/>
              <a:t> </a:t>
            </a:r>
            <a:r>
              <a:rPr lang="ru-RU" sz="1400" dirty="0" err="1"/>
              <a:t>викупити</a:t>
            </a:r>
            <a:r>
              <a:rPr lang="ru-RU" sz="1400" dirty="0"/>
              <a:t> </a:t>
            </a:r>
            <a:r>
              <a:rPr lang="ru-RU" sz="1400" dirty="0" err="1"/>
              <a:t>всі</a:t>
            </a:r>
            <a:r>
              <a:rPr lang="ru-RU" sz="1400" dirty="0"/>
              <a:t> </a:t>
            </a:r>
            <a:r>
              <a:rPr lang="ru-RU" sz="1400" dirty="0" err="1"/>
              <a:t>акції</a:t>
            </a:r>
            <a:r>
              <a:rPr lang="ru-RU" sz="1400" dirty="0"/>
              <a:t> </a:t>
            </a:r>
            <a:r>
              <a:rPr lang="ru-RU" sz="1400" dirty="0" err="1"/>
              <a:t>нової</a:t>
            </a:r>
            <a:r>
              <a:rPr lang="ru-RU" sz="1400" dirty="0"/>
              <a:t> </a:t>
            </a:r>
            <a:r>
              <a:rPr lang="ru-RU" sz="1400" dirty="0" err="1"/>
              <a:t>емісії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822264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27" y="1370966"/>
            <a:ext cx="8051076" cy="1325563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ДЯКУЮ ЗА УВАГУ!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0709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5120" y="878317"/>
            <a:ext cx="4521926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249989"/>
                </a:solidFill>
              </a:rPr>
              <a:t>План:</a:t>
            </a:r>
            <a:endParaRPr lang="ru-RU" b="1" dirty="0">
              <a:solidFill>
                <a:srgbClr val="249989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675120" y="2203880"/>
            <a:ext cx="5055326" cy="3521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400" dirty="0"/>
              <a:t>Склад та </a:t>
            </a:r>
            <a:r>
              <a:rPr lang="ru-RU" sz="2400" dirty="0" err="1"/>
              <a:t>функції</a:t>
            </a:r>
            <a:r>
              <a:rPr lang="ru-RU" sz="2400" dirty="0"/>
              <a:t> </a:t>
            </a:r>
            <a:r>
              <a:rPr lang="ru-RU" sz="2400" dirty="0" err="1"/>
              <a:t>банківського</a:t>
            </a:r>
            <a:r>
              <a:rPr lang="ru-RU" sz="2400" dirty="0"/>
              <a:t> </a:t>
            </a:r>
            <a:r>
              <a:rPr lang="ru-RU" sz="2400" dirty="0" err="1" smtClean="0"/>
              <a:t>капіталу</a:t>
            </a:r>
            <a:r>
              <a:rPr lang="uk-UA" sz="2400" dirty="0" smtClean="0"/>
              <a:t>.</a:t>
            </a:r>
            <a:endParaRPr lang="ru-RU" sz="2400" dirty="0"/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400" dirty="0"/>
              <a:t>Методи </a:t>
            </a:r>
            <a:r>
              <a:rPr lang="ru-RU" sz="2400" dirty="0" err="1"/>
              <a:t>оцінювання</a:t>
            </a:r>
            <a:r>
              <a:rPr lang="ru-RU" sz="2400" dirty="0"/>
              <a:t> та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достатності</a:t>
            </a:r>
            <a:r>
              <a:rPr lang="ru-RU" sz="2400" dirty="0"/>
              <a:t> </a:t>
            </a:r>
            <a:r>
              <a:rPr lang="ru-RU" sz="2400" dirty="0" err="1"/>
              <a:t>банківського</a:t>
            </a:r>
            <a:r>
              <a:rPr lang="ru-RU" sz="2400" dirty="0"/>
              <a:t> </a:t>
            </a:r>
            <a:r>
              <a:rPr lang="ru-RU" sz="2400" dirty="0" err="1" smtClean="0"/>
              <a:t>капіталу</a:t>
            </a:r>
            <a:r>
              <a:rPr lang="uk-UA" sz="2400" dirty="0" smtClean="0"/>
              <a:t>.</a:t>
            </a:r>
            <a:endParaRPr lang="ru-RU" sz="2400" dirty="0"/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uk-UA" sz="2400" dirty="0"/>
              <a:t>Методи управління капіталом </a:t>
            </a:r>
            <a:r>
              <a:rPr lang="uk-UA" sz="2400" dirty="0" smtClean="0"/>
              <a:t>банку.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369669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03" y="239442"/>
            <a:ext cx="6548344" cy="1325563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rgbClr val="249989"/>
                </a:solidFill>
              </a:rPr>
              <a:t>Склад та </a:t>
            </a:r>
            <a:r>
              <a:rPr lang="ru-RU" sz="2800" b="1" dirty="0" err="1">
                <a:solidFill>
                  <a:srgbClr val="249989"/>
                </a:solidFill>
              </a:rPr>
              <a:t>функції</a:t>
            </a:r>
            <a:r>
              <a:rPr lang="ru-RU" sz="2800" b="1" dirty="0">
                <a:solidFill>
                  <a:srgbClr val="249989"/>
                </a:solidFill>
              </a:rPr>
              <a:t> </a:t>
            </a:r>
            <a:r>
              <a:rPr lang="ru-RU" sz="2800" b="1" dirty="0" err="1">
                <a:solidFill>
                  <a:srgbClr val="249989"/>
                </a:solidFill>
              </a:rPr>
              <a:t>банківського</a:t>
            </a:r>
            <a:r>
              <a:rPr lang="ru-RU" sz="2800" b="1" dirty="0">
                <a:solidFill>
                  <a:srgbClr val="249989"/>
                </a:solidFill>
              </a:rPr>
              <a:t> </a:t>
            </a:r>
            <a:r>
              <a:rPr lang="ru-RU" sz="2800" b="1" dirty="0" err="1">
                <a:solidFill>
                  <a:srgbClr val="249989"/>
                </a:solidFill>
              </a:rPr>
              <a:t>капіталу</a:t>
            </a:r>
            <a:r>
              <a:rPr lang="uk-UA" sz="2800" b="1" dirty="0" smtClean="0">
                <a:solidFill>
                  <a:srgbClr val="249989"/>
                </a:solidFill>
              </a:rPr>
              <a:t>.</a:t>
            </a:r>
            <a:endParaRPr lang="ru-RU" sz="2800" b="1" dirty="0">
              <a:solidFill>
                <a:srgbClr val="249989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5502" y="1804446"/>
            <a:ext cx="595448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300" noProof="1">
                <a:latin typeface="+mn-lt"/>
              </a:rPr>
              <a:t>За економічним змістом </a:t>
            </a:r>
            <a:r>
              <a:rPr lang="ru-RU" sz="1300" b="1" noProof="1">
                <a:solidFill>
                  <a:srgbClr val="249989"/>
                </a:solidFill>
                <a:latin typeface="+mn-lt"/>
              </a:rPr>
              <a:t>капітал банку </a:t>
            </a:r>
            <a:r>
              <a:rPr lang="ru-RU" sz="1300" noProof="1">
                <a:latin typeface="+mn-lt"/>
              </a:rPr>
              <a:t>— це власні кошти засновників</a:t>
            </a:r>
          </a:p>
          <a:p>
            <a:r>
              <a:rPr lang="ru-RU" sz="1300" noProof="1">
                <a:latin typeface="+mn-lt"/>
              </a:rPr>
              <a:t>або акціонерів (власників банку), внесені ними на свій ризик для</a:t>
            </a:r>
          </a:p>
          <a:p>
            <a:r>
              <a:rPr lang="ru-RU" sz="1300" noProof="1">
                <a:latin typeface="+mn-lt"/>
              </a:rPr>
              <a:t>отримання доходів</a:t>
            </a:r>
            <a:r>
              <a:rPr lang="ru-RU" sz="1300" noProof="1" smtClean="0">
                <a:latin typeface="+mn-lt"/>
              </a:rPr>
              <a:t>.</a:t>
            </a:r>
            <a:endParaRPr lang="uk-UA" sz="1300" noProof="1">
              <a:latin typeface="+mn-lt"/>
            </a:endParaRPr>
          </a:p>
          <a:p>
            <a:endParaRPr lang="uk-UA" sz="1300" noProof="1" smtClean="0">
              <a:latin typeface="+mn-lt"/>
            </a:endParaRPr>
          </a:p>
          <a:p>
            <a:r>
              <a:rPr lang="uk-UA" sz="1300" b="1" noProof="1">
                <a:solidFill>
                  <a:srgbClr val="249989"/>
                </a:solidFill>
                <a:latin typeface="+mn-lt"/>
              </a:rPr>
              <a:t>Зобов’язання</a:t>
            </a:r>
            <a:r>
              <a:rPr lang="uk-UA" sz="1300" noProof="1">
                <a:latin typeface="+mn-lt"/>
              </a:rPr>
              <a:t> — це чужі гроші, тимчасово надані їх власниками в</a:t>
            </a:r>
          </a:p>
          <a:p>
            <a:r>
              <a:rPr lang="uk-UA" sz="1300" noProof="1">
                <a:latin typeface="+mn-lt"/>
              </a:rPr>
              <a:t>розпорядження банку на певних умовах. Зобов’язання доцільно поділити </a:t>
            </a:r>
            <a:r>
              <a:rPr lang="uk-UA" sz="1300" noProof="1" smtClean="0">
                <a:latin typeface="+mn-lt"/>
              </a:rPr>
              <a:t>на</a:t>
            </a:r>
            <a:r>
              <a:rPr lang="en-US" sz="1300" noProof="1" smtClean="0">
                <a:latin typeface="+mn-lt"/>
              </a:rPr>
              <a:t> </a:t>
            </a:r>
            <a:r>
              <a:rPr lang="uk-UA" sz="1300" noProof="1" smtClean="0">
                <a:latin typeface="+mn-lt"/>
              </a:rPr>
              <a:t>дві </a:t>
            </a:r>
            <a:r>
              <a:rPr lang="uk-UA" sz="1300" noProof="1">
                <a:latin typeface="+mn-lt"/>
              </a:rPr>
              <a:t>групи — </a:t>
            </a:r>
            <a:r>
              <a:rPr lang="uk-UA" sz="1300" b="1" noProof="1">
                <a:solidFill>
                  <a:srgbClr val="249989"/>
                </a:solidFill>
                <a:latin typeface="+mn-lt"/>
              </a:rPr>
              <a:t>залучені та запозичені кошти</a:t>
            </a:r>
            <a:r>
              <a:rPr lang="uk-UA" sz="1300" noProof="1">
                <a:latin typeface="+mn-lt"/>
              </a:rPr>
              <a:t>. Залучені кошти — це </a:t>
            </a:r>
            <a:r>
              <a:rPr lang="uk-UA" sz="1300" noProof="1" smtClean="0">
                <a:latin typeface="+mn-lt"/>
              </a:rPr>
              <a:t>зобов’язання</a:t>
            </a:r>
            <a:r>
              <a:rPr lang="en-US" sz="1300" noProof="1" smtClean="0">
                <a:latin typeface="+mn-lt"/>
              </a:rPr>
              <a:t> </a:t>
            </a:r>
            <a:r>
              <a:rPr lang="uk-UA" sz="1300" noProof="1" smtClean="0">
                <a:latin typeface="+mn-lt"/>
              </a:rPr>
              <a:t>банку </a:t>
            </a:r>
            <a:r>
              <a:rPr lang="uk-UA" sz="1300" noProof="1">
                <a:latin typeface="+mn-lt"/>
              </a:rPr>
              <a:t>перед вкладниками, котрі надали свої вільні грошові кошти </a:t>
            </a:r>
            <a:r>
              <a:rPr lang="uk-UA" sz="1300" noProof="1" smtClean="0">
                <a:latin typeface="+mn-lt"/>
              </a:rPr>
              <a:t>для</a:t>
            </a:r>
            <a:r>
              <a:rPr lang="en-US" sz="1300" noProof="1" smtClean="0">
                <a:latin typeface="+mn-lt"/>
              </a:rPr>
              <a:t> </a:t>
            </a:r>
            <a:r>
              <a:rPr lang="uk-UA" sz="1300" noProof="1" smtClean="0">
                <a:latin typeface="+mn-lt"/>
              </a:rPr>
              <a:t>зберігання </a:t>
            </a:r>
            <a:r>
              <a:rPr lang="uk-UA" sz="1300" noProof="1">
                <a:latin typeface="+mn-lt"/>
              </a:rPr>
              <a:t>на певних умовах, називають </a:t>
            </a:r>
            <a:r>
              <a:rPr lang="uk-UA" sz="1300" b="1" noProof="1">
                <a:solidFill>
                  <a:srgbClr val="249989"/>
                </a:solidFill>
                <a:latin typeface="+mn-lt"/>
              </a:rPr>
              <a:t>депозитною базою</a:t>
            </a:r>
            <a:r>
              <a:rPr lang="uk-UA" sz="1300" noProof="1">
                <a:latin typeface="+mn-lt"/>
              </a:rPr>
              <a:t>. </a:t>
            </a:r>
            <a:endParaRPr lang="uk-UA" sz="1300" noProof="1" smtClean="0">
              <a:latin typeface="+mn-lt"/>
            </a:endParaRPr>
          </a:p>
          <a:p>
            <a:endParaRPr lang="uk-UA" sz="1300" noProof="1">
              <a:latin typeface="+mn-lt"/>
            </a:endParaRPr>
          </a:p>
          <a:p>
            <a:r>
              <a:rPr lang="uk-UA" sz="1300" noProof="1">
                <a:latin typeface="+mn-lt"/>
              </a:rPr>
              <a:t>За сукупним обсягом залучені та запозичені кошти банку </a:t>
            </a:r>
            <a:r>
              <a:rPr lang="uk-UA" sz="1300" b="1" noProof="1">
                <a:solidFill>
                  <a:srgbClr val="249989"/>
                </a:solidFill>
                <a:latin typeface="+mn-lt"/>
              </a:rPr>
              <a:t>в кілька разів</a:t>
            </a:r>
          </a:p>
          <a:p>
            <a:r>
              <a:rPr lang="uk-UA" sz="1300" b="1" noProof="1">
                <a:solidFill>
                  <a:srgbClr val="249989"/>
                </a:solidFill>
                <a:latin typeface="+mn-lt"/>
              </a:rPr>
              <a:t>перевищують капітал</a:t>
            </a:r>
            <a:r>
              <a:rPr lang="uk-UA" sz="1300" noProof="1">
                <a:latin typeface="+mn-lt"/>
              </a:rPr>
              <a:t>, що зумовлюється специфікою банківської </a:t>
            </a:r>
            <a:r>
              <a:rPr lang="uk-UA" sz="1300" noProof="1" smtClean="0">
                <a:latin typeface="+mn-lt"/>
              </a:rPr>
              <a:t>діяльності.</a:t>
            </a:r>
            <a:r>
              <a:rPr lang="en-US" sz="1300" noProof="1" smtClean="0">
                <a:latin typeface="+mn-lt"/>
              </a:rPr>
              <a:t> </a:t>
            </a:r>
            <a:r>
              <a:rPr lang="uk-UA" sz="1300" noProof="1" smtClean="0">
                <a:latin typeface="+mn-lt"/>
              </a:rPr>
              <a:t>Кожний </a:t>
            </a:r>
            <a:r>
              <a:rPr lang="uk-UA" sz="1300" noProof="1">
                <a:latin typeface="+mn-lt"/>
              </a:rPr>
              <a:t>вид банківських пасивів (капітал, залучені та запозичені кошти) </a:t>
            </a:r>
            <a:r>
              <a:rPr lang="uk-UA" sz="1300" noProof="1" smtClean="0">
                <a:latin typeface="+mn-lt"/>
              </a:rPr>
              <a:t>має</a:t>
            </a:r>
            <a:r>
              <a:rPr lang="en-US" sz="1300" noProof="1" smtClean="0">
                <a:latin typeface="+mn-lt"/>
              </a:rPr>
              <a:t> </a:t>
            </a:r>
            <a:r>
              <a:rPr lang="uk-UA" sz="1300" noProof="1" smtClean="0">
                <a:latin typeface="+mn-lt"/>
              </a:rPr>
              <a:t>свої </a:t>
            </a:r>
            <a:r>
              <a:rPr lang="uk-UA" sz="1300" noProof="1">
                <a:latin typeface="+mn-lt"/>
              </a:rPr>
              <a:t>особливості, що визначаються правами власності та </a:t>
            </a:r>
            <a:r>
              <a:rPr lang="uk-UA" sz="1300" noProof="1" smtClean="0">
                <a:latin typeface="+mn-lt"/>
              </a:rPr>
              <a:t>різноманітністю</a:t>
            </a:r>
            <a:r>
              <a:rPr lang="en-US" sz="1300" noProof="1" smtClean="0">
                <a:latin typeface="+mn-lt"/>
              </a:rPr>
              <a:t> </a:t>
            </a:r>
            <a:r>
              <a:rPr lang="uk-UA" sz="1300" noProof="1" smtClean="0">
                <a:latin typeface="+mn-lt"/>
              </a:rPr>
              <a:t>джерел </a:t>
            </a:r>
            <a:r>
              <a:rPr lang="uk-UA" sz="1300" noProof="1">
                <a:latin typeface="+mn-lt"/>
              </a:rPr>
              <a:t>їх формування, а тому потребують застосування відповідних </a:t>
            </a:r>
            <a:r>
              <a:rPr lang="uk-UA" sz="1300" noProof="1" smtClean="0">
                <a:latin typeface="+mn-lt"/>
              </a:rPr>
              <a:t>методів</a:t>
            </a:r>
            <a:r>
              <a:rPr lang="en-US" sz="1300" noProof="1" smtClean="0">
                <a:latin typeface="+mn-lt"/>
              </a:rPr>
              <a:t> </a:t>
            </a:r>
            <a:r>
              <a:rPr lang="uk-UA" sz="1300" noProof="1" smtClean="0">
                <a:latin typeface="+mn-lt"/>
              </a:rPr>
              <a:t>управління</a:t>
            </a:r>
            <a:r>
              <a:rPr lang="uk-UA" sz="1300" noProof="1">
                <a:latin typeface="+mn-lt"/>
              </a:rPr>
              <a:t>. Банківський капітал відіграє визначальну роль у процесі </a:t>
            </a:r>
            <a:r>
              <a:rPr lang="uk-UA" sz="1300" noProof="1" smtClean="0">
                <a:latin typeface="+mn-lt"/>
              </a:rPr>
              <a:t>створення</a:t>
            </a:r>
            <a:r>
              <a:rPr lang="en-US" sz="1300" noProof="1" smtClean="0">
                <a:latin typeface="+mn-lt"/>
              </a:rPr>
              <a:t> </a:t>
            </a:r>
            <a:r>
              <a:rPr lang="uk-UA" sz="1300" noProof="1" smtClean="0">
                <a:latin typeface="+mn-lt"/>
              </a:rPr>
              <a:t>та </a:t>
            </a:r>
            <a:r>
              <a:rPr lang="uk-UA" sz="1300" noProof="1">
                <a:latin typeface="+mn-lt"/>
              </a:rPr>
              <a:t>функціонування комерційного банку, хоча за величиною становить </a:t>
            </a:r>
            <a:r>
              <a:rPr lang="uk-UA" sz="1300" noProof="1" smtClean="0">
                <a:latin typeface="+mn-lt"/>
              </a:rPr>
              <a:t>незначну</a:t>
            </a:r>
            <a:r>
              <a:rPr lang="en-US" sz="1300" noProof="1" smtClean="0">
                <a:latin typeface="+mn-lt"/>
              </a:rPr>
              <a:t> </a:t>
            </a:r>
            <a:r>
              <a:rPr lang="uk-UA" sz="1300" noProof="1" smtClean="0">
                <a:latin typeface="+mn-lt"/>
              </a:rPr>
              <a:t>частину </a:t>
            </a:r>
            <a:r>
              <a:rPr lang="uk-UA" sz="1300" noProof="1">
                <a:latin typeface="+mn-lt"/>
              </a:rPr>
              <a:t>сукупних ресурсів банку. Частка власного капіталу у ресурсах </a:t>
            </a:r>
            <a:r>
              <a:rPr lang="uk-UA" sz="1300" noProof="1" smtClean="0">
                <a:latin typeface="+mn-lt"/>
              </a:rPr>
              <a:t>банку</a:t>
            </a:r>
            <a:r>
              <a:rPr lang="en-US" sz="1300" noProof="1" smtClean="0">
                <a:latin typeface="+mn-lt"/>
              </a:rPr>
              <a:t> </a:t>
            </a:r>
            <a:r>
              <a:rPr lang="uk-UA" sz="1300" noProof="1" smtClean="0">
                <a:latin typeface="+mn-lt"/>
              </a:rPr>
              <a:t>має </a:t>
            </a:r>
            <a:r>
              <a:rPr lang="uk-UA" sz="1300" noProof="1">
                <a:latin typeface="+mn-lt"/>
              </a:rPr>
              <a:t>бути </a:t>
            </a:r>
            <a:r>
              <a:rPr lang="uk-UA" sz="1300" b="1" noProof="1">
                <a:solidFill>
                  <a:srgbClr val="249989"/>
                </a:solidFill>
                <a:latin typeface="+mn-lt"/>
              </a:rPr>
              <a:t>не нижчою за 8%</a:t>
            </a:r>
            <a:r>
              <a:rPr lang="uk-UA" sz="1300" noProof="1">
                <a:latin typeface="+mn-lt"/>
              </a:rPr>
              <a:t>, тоді як для промислових підприємств </a:t>
            </a:r>
            <a:r>
              <a:rPr lang="uk-UA" sz="1300" noProof="1" smtClean="0">
                <a:latin typeface="+mn-lt"/>
              </a:rPr>
              <a:t>це</a:t>
            </a:r>
            <a:r>
              <a:rPr lang="en-US" sz="1300" noProof="1" smtClean="0">
                <a:latin typeface="+mn-lt"/>
              </a:rPr>
              <a:t> </a:t>
            </a:r>
            <a:r>
              <a:rPr lang="uk-UA" sz="1300" noProof="1" smtClean="0">
                <a:latin typeface="+mn-lt"/>
              </a:rPr>
              <a:t>співвідношення</a:t>
            </a:r>
            <a:r>
              <a:rPr lang="uk-UA" sz="1300" noProof="1">
                <a:latin typeface="+mn-lt"/>
              </a:rPr>
              <a:t>, як правило, </a:t>
            </a:r>
            <a:r>
              <a:rPr lang="uk-UA" sz="1300" b="1" noProof="1">
                <a:solidFill>
                  <a:srgbClr val="249989"/>
                </a:solidFill>
                <a:latin typeface="+mn-lt"/>
              </a:rPr>
              <a:t>становить 50%</a:t>
            </a:r>
            <a:r>
              <a:rPr lang="uk-UA" sz="1300" noProof="1">
                <a:latin typeface="+mn-lt"/>
              </a:rPr>
              <a:t> і вище. </a:t>
            </a:r>
            <a:endParaRPr lang="uk-UA" sz="1300" noProof="1" smtClean="0">
              <a:latin typeface="+mn-lt"/>
            </a:endParaRPr>
          </a:p>
          <a:p>
            <a:endParaRPr lang="uk-UA" sz="1300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397418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6752" y="450603"/>
            <a:ext cx="820396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noProof="1"/>
              <a:t>Формування власної капітальної бази є необхідною умовою майбутньої</a:t>
            </a:r>
          </a:p>
          <a:p>
            <a:r>
              <a:rPr lang="uk-UA" sz="1600" noProof="1"/>
              <a:t>діяльності банку</a:t>
            </a:r>
            <a:r>
              <a:rPr lang="uk-UA" sz="1600" noProof="1" smtClean="0"/>
              <a:t>.</a:t>
            </a:r>
            <a:r>
              <a:rPr lang="ru-RU" sz="1600" noProof="1"/>
              <a:t> </a:t>
            </a:r>
            <a:r>
              <a:rPr lang="ru-RU" sz="1600" b="1" noProof="1">
                <a:solidFill>
                  <a:srgbClr val="249989"/>
                </a:solidFill>
              </a:rPr>
              <a:t>Власний капітал банку виконує такі функції:</a:t>
            </a:r>
            <a:endParaRPr lang="en-US" sz="1600" b="1" noProof="1">
              <a:solidFill>
                <a:srgbClr val="249989"/>
              </a:solidFill>
            </a:endParaRPr>
          </a:p>
          <a:p>
            <a:endParaRPr lang="en-US" sz="1600" noProof="1"/>
          </a:p>
          <a:p>
            <a:r>
              <a:rPr lang="uk-UA" sz="1600" b="1" noProof="1">
                <a:solidFill>
                  <a:srgbClr val="249989"/>
                </a:solidFill>
              </a:rPr>
              <a:t>Суть захисної функції </a:t>
            </a:r>
            <a:r>
              <a:rPr lang="uk-UA" sz="1600" noProof="1"/>
              <a:t>полягає в тому, що капітал служить для захисту</a:t>
            </a:r>
          </a:p>
          <a:p>
            <a:r>
              <a:rPr lang="uk-UA" sz="1600" noProof="1"/>
              <a:t>коштів вкладників і кредиторів, оскільки збитки від </a:t>
            </a:r>
            <a:r>
              <a:rPr lang="uk-UA" sz="1600" noProof="1" smtClean="0"/>
              <a:t>кредитних,</a:t>
            </a:r>
            <a:r>
              <a:rPr lang="en-US" sz="1600" noProof="1" smtClean="0"/>
              <a:t> </a:t>
            </a:r>
            <a:r>
              <a:rPr lang="uk-UA" sz="1600" noProof="1" smtClean="0"/>
              <a:t>інвестиційних,валютних </a:t>
            </a:r>
            <a:r>
              <a:rPr lang="uk-UA" sz="1600" noProof="1"/>
              <a:t>операцій банку, зловживань, помилок списуються за </a:t>
            </a:r>
            <a:r>
              <a:rPr lang="uk-UA" sz="1600" noProof="1" smtClean="0"/>
              <a:t>рахунок</a:t>
            </a:r>
            <a:r>
              <a:rPr lang="en-US" sz="1600" noProof="1" smtClean="0"/>
              <a:t> </a:t>
            </a:r>
            <a:r>
              <a:rPr lang="uk-UA" sz="1600" noProof="1" smtClean="0"/>
              <a:t>резервів</a:t>
            </a:r>
            <a:r>
              <a:rPr lang="uk-UA" sz="1600" noProof="1"/>
              <a:t>, які входять до складу капіталу. Ця функція включає гарантування вкладів, </a:t>
            </a:r>
            <a:r>
              <a:rPr lang="uk-UA" sz="1600" noProof="1" smtClean="0"/>
              <a:t>захищаючи</a:t>
            </a:r>
            <a:r>
              <a:rPr lang="en-US" sz="1600" noProof="1" smtClean="0"/>
              <a:t> </a:t>
            </a:r>
            <a:r>
              <a:rPr lang="uk-UA" sz="1600" noProof="1" smtClean="0"/>
              <a:t>інтереси </a:t>
            </a:r>
            <a:r>
              <a:rPr lang="uk-UA" sz="1600" noProof="1"/>
              <a:t>вкладників у разі ліквідації чи банкрутства банку, а також </a:t>
            </a:r>
            <a:r>
              <a:rPr lang="uk-UA" sz="1600" noProof="1" smtClean="0"/>
              <a:t>забезпечує</a:t>
            </a:r>
            <a:r>
              <a:rPr lang="en-US" sz="1600" noProof="1" smtClean="0"/>
              <a:t> </a:t>
            </a:r>
            <a:r>
              <a:rPr lang="uk-UA" sz="1600" noProof="1" smtClean="0"/>
              <a:t>функціонування </a:t>
            </a:r>
            <a:r>
              <a:rPr lang="uk-UA" sz="1600" noProof="1"/>
              <a:t>банку у разі виникнення збитків від поточної діяльності, </a:t>
            </a:r>
            <a:r>
              <a:rPr lang="uk-UA" sz="1600" noProof="1" smtClean="0"/>
              <a:t>що</a:t>
            </a:r>
            <a:r>
              <a:rPr lang="en-US" sz="1600" noProof="1" smtClean="0"/>
              <a:t> </a:t>
            </a:r>
            <a:r>
              <a:rPr lang="uk-UA" sz="1600" noProof="1" smtClean="0"/>
              <a:t>покриваються</a:t>
            </a:r>
            <a:r>
              <a:rPr lang="uk-UA" sz="1600" noProof="1"/>
              <a:t>, як правило, за рахунок поточних прибутків.</a:t>
            </a:r>
          </a:p>
          <a:p>
            <a:endParaRPr lang="uk-UA" sz="1600" noProof="1"/>
          </a:p>
          <a:p>
            <a:r>
              <a:rPr lang="uk-UA" sz="1600" b="1" noProof="1">
                <a:solidFill>
                  <a:srgbClr val="249989"/>
                </a:solidFill>
              </a:rPr>
              <a:t>Функція забезпечення оперативної діяльності </a:t>
            </a:r>
            <a:r>
              <a:rPr lang="uk-UA" sz="1600" noProof="1"/>
              <a:t>має важливе значення</a:t>
            </a:r>
          </a:p>
          <a:p>
            <a:r>
              <a:rPr lang="uk-UA" sz="1600" noProof="1"/>
              <a:t>під час створення та на початкових етапах функціонування банку. В такі</a:t>
            </a:r>
          </a:p>
          <a:p>
            <a:r>
              <a:rPr lang="uk-UA" sz="1600" noProof="1"/>
              <a:t>періоди за рахунок власного капіталу банку фінансується придбання чи оренда</a:t>
            </a:r>
          </a:p>
          <a:p>
            <a:r>
              <a:rPr lang="uk-UA" sz="1600" noProof="1"/>
              <a:t>основних фондів, комп’ютерної та оргтехніки, організаційні заходи щодо</a:t>
            </a:r>
          </a:p>
          <a:p>
            <a:r>
              <a:rPr lang="uk-UA" sz="1600" noProof="1"/>
              <a:t>створення систем безпеки в банку, запровадження банківських технологій та</a:t>
            </a:r>
          </a:p>
          <a:p>
            <a:r>
              <a:rPr lang="uk-UA" sz="1600" noProof="1"/>
              <a:t>систем зв’язку. </a:t>
            </a:r>
          </a:p>
          <a:p>
            <a:endParaRPr lang="uk-UA" sz="1600" noProof="1"/>
          </a:p>
          <a:p>
            <a:r>
              <a:rPr lang="uk-UA" sz="1600" b="1" noProof="1">
                <a:solidFill>
                  <a:srgbClr val="249989"/>
                </a:solidFill>
              </a:rPr>
              <a:t>Зміст регулюючої функції капіталу </a:t>
            </a:r>
            <a:r>
              <a:rPr lang="uk-UA" sz="1600" noProof="1"/>
              <a:t>полягає в тому, що через фіксацію</a:t>
            </a:r>
          </a:p>
          <a:p>
            <a:r>
              <a:rPr lang="uk-UA" sz="1600" noProof="1"/>
              <a:t>величини власного капіталу або його окремих складових наглядові органи</a:t>
            </a:r>
          </a:p>
          <a:p>
            <a:r>
              <a:rPr lang="uk-UA" sz="1600" noProof="1"/>
              <a:t>впливають на банківську діяльність та обмежують рівень банківських ризиків.</a:t>
            </a:r>
          </a:p>
          <a:p>
            <a:r>
              <a:rPr lang="uk-UA" sz="1600" noProof="1"/>
              <a:t>Так, для визначення обов’язкових економічних нормативів регулювання</a:t>
            </a:r>
          </a:p>
          <a:p>
            <a:r>
              <a:rPr lang="uk-UA" sz="1600" noProof="1"/>
              <a:t>діяльності банків, установлених НБУ, показники власного капіталу банку</a:t>
            </a:r>
          </a:p>
          <a:p>
            <a:r>
              <a:rPr lang="uk-UA" sz="1600" noProof="1"/>
              <a:t>використовуються в десяти із тринадцяти обов’язкових нормативів (крім</a:t>
            </a:r>
          </a:p>
          <a:p>
            <a:r>
              <a:rPr lang="uk-UA" sz="1600" noProof="1"/>
              <a:t>нормативів ліквідності).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042" y="2238375"/>
            <a:ext cx="2667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3133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7553" y="1545620"/>
            <a:ext cx="5303521" cy="45844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1600" b="1" noProof="1">
                <a:solidFill>
                  <a:srgbClr val="249989"/>
                </a:solidFill>
              </a:rPr>
              <a:t>Основний капітал (капітал першого рівня)</a:t>
            </a:r>
            <a:r>
              <a:rPr lang="uk-UA" sz="1400" noProof="1"/>
              <a:t> є </a:t>
            </a:r>
            <a:r>
              <a:rPr lang="uk-UA" sz="1400" noProof="1" smtClean="0"/>
              <a:t>найстабільнішою</a:t>
            </a:r>
            <a:r>
              <a:rPr lang="en-US" sz="1400" noProof="1" smtClean="0"/>
              <a:t> </a:t>
            </a:r>
            <a:r>
              <a:rPr lang="uk-UA" sz="1400" noProof="1" smtClean="0"/>
              <a:t>частиною </a:t>
            </a:r>
            <a:r>
              <a:rPr lang="uk-UA" sz="1400" noProof="1"/>
              <a:t>власного капіталу банку і відповідно до чинних в </a:t>
            </a:r>
            <a:r>
              <a:rPr lang="uk-UA" sz="1400" noProof="1" smtClean="0"/>
              <a:t>Україні</a:t>
            </a:r>
            <a:r>
              <a:rPr lang="en-US" sz="1400" noProof="1" smtClean="0"/>
              <a:t>  </a:t>
            </a:r>
            <a:r>
              <a:rPr lang="uk-UA" sz="1400" noProof="1" smtClean="0"/>
              <a:t>нормативних </a:t>
            </a:r>
            <a:r>
              <a:rPr lang="uk-UA" sz="1400" noProof="1"/>
              <a:t>актів включає такі складові: </a:t>
            </a:r>
            <a:endParaRPr lang="uk-UA" sz="1400" noProof="1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1400" noProof="1"/>
              <a:t>а) фактично сплачений зареєстрований статутний капітал</a:t>
            </a:r>
            <a:r>
              <a:rPr lang="ru-RU" sz="1400" noProof="1" smtClean="0"/>
              <a:t>;</a:t>
            </a:r>
            <a:endParaRPr lang="en-US" sz="1400" noProof="1" smtClean="0"/>
          </a:p>
          <a:p>
            <a:pPr marL="0" indent="0">
              <a:lnSpc>
                <a:spcPct val="100000"/>
              </a:lnSpc>
              <a:buNone/>
            </a:pPr>
            <a:r>
              <a:rPr lang="uk-UA" sz="1400" noProof="1"/>
              <a:t>б) розкриті резерви, створені або збільшені за рахунок </a:t>
            </a:r>
            <a:r>
              <a:rPr lang="uk-UA" sz="1400" noProof="1" smtClean="0"/>
              <a:t>нерозподіленого</a:t>
            </a:r>
            <a:r>
              <a:rPr lang="en-US" sz="1400" noProof="1" smtClean="0"/>
              <a:t> </a:t>
            </a:r>
            <a:r>
              <a:rPr lang="uk-UA" sz="1400" noProof="1" smtClean="0"/>
              <a:t>прибутку </a:t>
            </a:r>
            <a:r>
              <a:rPr lang="uk-UA" sz="1400" noProof="1"/>
              <a:t>банку (резерви, оприлюднені банком у фінансовій звітності), зокрема</a:t>
            </a:r>
            <a:r>
              <a:rPr lang="uk-UA" sz="1400" noProof="1" smtClean="0"/>
              <a:t>: </a:t>
            </a:r>
            <a:r>
              <a:rPr lang="ru-RU" sz="1400" noProof="1" smtClean="0"/>
              <a:t>дивіденди</a:t>
            </a:r>
            <a:r>
              <a:rPr lang="ru-RU" sz="1400" noProof="1"/>
              <a:t>, направлені на збільшення статутного капіталу, емісійні </a:t>
            </a:r>
            <a:r>
              <a:rPr lang="ru-RU" sz="1400" noProof="1" smtClean="0"/>
              <a:t>різниці, резервні </a:t>
            </a:r>
            <a:r>
              <a:rPr lang="ru-RU" sz="1400" noProof="1"/>
              <a:t>фонди, що створюються згідно із законами </a:t>
            </a:r>
            <a:r>
              <a:rPr lang="ru-RU" sz="1400" noProof="1" smtClean="0"/>
              <a:t>України, загальні </a:t>
            </a:r>
            <a:r>
              <a:rPr lang="ru-RU" sz="1400" noProof="1"/>
              <a:t>резерви, що створюються під невизначений ризик під </a:t>
            </a:r>
            <a:r>
              <a:rPr lang="ru-RU" sz="1400" noProof="1" smtClean="0"/>
              <a:t>час проведення </a:t>
            </a:r>
            <a:r>
              <a:rPr lang="ru-RU" sz="1400" noProof="1"/>
              <a:t>банківських </a:t>
            </a:r>
            <a:r>
              <a:rPr lang="ru-RU" sz="1400" noProof="1" smtClean="0"/>
              <a:t>операцій, прибуток </a:t>
            </a:r>
            <a:r>
              <a:rPr lang="ru-RU" sz="1400" noProof="1"/>
              <a:t>минулих років</a:t>
            </a:r>
            <a:r>
              <a:rPr lang="ru-RU" sz="1400" noProof="1" smtClean="0"/>
              <a:t>;</a:t>
            </a:r>
            <a:endParaRPr lang="uk-UA" sz="1400" noProof="1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1400" noProof="1"/>
              <a:t>в) загальний розмір основного капіталу визначається з </a:t>
            </a:r>
            <a:r>
              <a:rPr lang="ru-RU" sz="1400" noProof="1" smtClean="0"/>
              <a:t>урахуванням</a:t>
            </a:r>
            <a:r>
              <a:rPr lang="en-US" sz="1400" noProof="1" smtClean="0"/>
              <a:t> </a:t>
            </a:r>
            <a:r>
              <a:rPr lang="ru-RU" sz="1400" noProof="1" smtClean="0"/>
              <a:t>величини </a:t>
            </a:r>
            <a:r>
              <a:rPr lang="ru-RU" sz="1400" noProof="1"/>
              <a:t>можливих збитків за невиконаними зобов’язаннями контрагентів </a:t>
            </a:r>
            <a:r>
              <a:rPr lang="ru-RU" sz="1400" noProof="1" smtClean="0"/>
              <a:t>і</a:t>
            </a:r>
            <a:r>
              <a:rPr lang="en-US" sz="1400" noProof="1" smtClean="0"/>
              <a:t> </a:t>
            </a:r>
            <a:r>
              <a:rPr lang="ru-RU" sz="1400" noProof="1" smtClean="0"/>
              <a:t>зменшується </a:t>
            </a:r>
            <a:r>
              <a:rPr lang="ru-RU" sz="1400" noProof="1"/>
              <a:t>на суму</a:t>
            </a:r>
            <a:r>
              <a:rPr lang="ru-RU" sz="1400" noProof="1" smtClean="0"/>
              <a:t>:</a:t>
            </a:r>
            <a:r>
              <a:rPr lang="en-US" sz="1400" noProof="1" smtClean="0"/>
              <a:t> (</a:t>
            </a:r>
            <a:r>
              <a:rPr lang="ru-RU" sz="1400" noProof="1" smtClean="0"/>
              <a:t>нематеріальних </a:t>
            </a:r>
            <a:r>
              <a:rPr lang="ru-RU" sz="1400" noProof="1"/>
              <a:t>активів за мінусом суми </a:t>
            </a:r>
            <a:r>
              <a:rPr lang="ru-RU" sz="1400" noProof="1" smtClean="0"/>
              <a:t>зносу</a:t>
            </a:r>
            <a:r>
              <a:rPr lang="uk-UA" sz="1400" noProof="1" smtClean="0"/>
              <a:t>, </a:t>
            </a:r>
            <a:r>
              <a:rPr lang="ru-RU" sz="1400" noProof="1" smtClean="0"/>
              <a:t>капітальних </a:t>
            </a:r>
            <a:r>
              <a:rPr lang="ru-RU" sz="1400" noProof="1"/>
              <a:t>вкладень у нематеріальні </a:t>
            </a:r>
            <a:r>
              <a:rPr lang="ru-RU" sz="1400" noProof="1" smtClean="0"/>
              <a:t>активи, збитків </a:t>
            </a:r>
            <a:r>
              <a:rPr lang="ru-RU" sz="1400" noProof="1"/>
              <a:t>минулих років та поточного року.</a:t>
            </a:r>
            <a:r>
              <a:rPr lang="en-US" sz="1400" noProof="1" smtClean="0"/>
              <a:t>)</a:t>
            </a:r>
            <a:endParaRPr lang="uk-UA" sz="1400" noProof="1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57548" y="387222"/>
            <a:ext cx="500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Основний</a:t>
            </a:r>
            <a:r>
              <a:rPr lang="ru-RU" sz="24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капітал</a:t>
            </a:r>
            <a:r>
              <a:rPr lang="ru-RU" sz="24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(</a:t>
            </a:r>
            <a:r>
              <a:rPr lang="ru-RU" sz="24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капітал</a:t>
            </a:r>
            <a:r>
              <a:rPr lang="ru-RU" sz="24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першого</a:t>
            </a:r>
            <a:r>
              <a:rPr lang="ru-RU" sz="24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рівня</a:t>
            </a:r>
            <a:r>
              <a:rPr lang="ru-RU" sz="24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956950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2916" y="1529958"/>
            <a:ext cx="5946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noProof="1">
                <a:solidFill>
                  <a:srgbClr val="249989"/>
                </a:solidFill>
              </a:rPr>
              <a:t>Додатковий капітал (капітал другого рівня)</a:t>
            </a:r>
            <a:r>
              <a:rPr lang="uk-UA" sz="1400" noProof="1"/>
              <a:t> є менш постійною</a:t>
            </a:r>
          </a:p>
          <a:p>
            <a:r>
              <a:rPr lang="uk-UA" sz="1400" noProof="1"/>
              <a:t>частиною капіталу, вартість якої може змінюватися. В Україні склад</a:t>
            </a:r>
          </a:p>
          <a:p>
            <a:r>
              <a:rPr lang="uk-UA" sz="1400" noProof="1"/>
              <a:t>додаткового капіталу регулюється Національним банком України, який </a:t>
            </a:r>
            <a:r>
              <a:rPr lang="uk-UA" sz="1400" noProof="1" smtClean="0"/>
              <a:t>має право </a:t>
            </a:r>
            <a:r>
              <a:rPr lang="uk-UA" sz="1400" noProof="1"/>
              <a:t>визначати та затверджувати перелік складових додаткового капіталу, </a:t>
            </a:r>
            <a:r>
              <a:rPr lang="uk-UA" sz="1400" noProof="1" smtClean="0"/>
              <a:t>а також </a:t>
            </a:r>
            <a:r>
              <a:rPr lang="uk-UA" sz="1400" noProof="1"/>
              <a:t>умови та порядок його формування.</a:t>
            </a:r>
          </a:p>
          <a:p>
            <a:endParaRPr lang="uk-UA" sz="1400" noProof="1" smtClean="0"/>
          </a:p>
          <a:p>
            <a:r>
              <a:rPr lang="uk-UA" sz="1600" b="1" noProof="1">
                <a:solidFill>
                  <a:srgbClr val="249989"/>
                </a:solidFill>
              </a:rPr>
              <a:t>За умови затвердження НБУ </a:t>
            </a:r>
            <a:r>
              <a:rPr lang="uk-UA" sz="1400" noProof="1"/>
              <a:t>додатковий капітал банку може включати: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400" noProof="1" smtClean="0"/>
              <a:t>резерви </a:t>
            </a:r>
            <a:r>
              <a:rPr lang="uk-UA" sz="1400" noProof="1"/>
              <a:t>під стандартну заборгованість інших банків;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400" noProof="1" smtClean="0"/>
              <a:t>резерви </a:t>
            </a:r>
            <a:r>
              <a:rPr lang="uk-UA" sz="1400" noProof="1"/>
              <a:t>під стандартну заборгованість клієнтів за кредитними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400" noProof="1"/>
              <a:t>операціями банків;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400" noProof="1" smtClean="0"/>
              <a:t>результат </a:t>
            </a:r>
            <a:r>
              <a:rPr lang="uk-UA" sz="1400" noProof="1"/>
              <a:t>переоцінки статутного капіталу з урахуванням індексу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400" noProof="1"/>
              <a:t>девальвації чи ревальвації гривні;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400" noProof="1" smtClean="0"/>
              <a:t>результат </a:t>
            </a:r>
            <a:r>
              <a:rPr lang="uk-UA" sz="1400" noProof="1"/>
              <a:t>переоцінки основних засобів;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400" noProof="1" smtClean="0"/>
              <a:t>прибуток </a:t>
            </a:r>
            <a:r>
              <a:rPr lang="uk-UA" sz="1400" noProof="1"/>
              <a:t>поточного року;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400" noProof="1" smtClean="0"/>
              <a:t>субординований </a:t>
            </a:r>
            <a:r>
              <a:rPr lang="uk-UA" sz="1400" noProof="1"/>
              <a:t>борг, прирівняний до капіталу (субординований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400" noProof="1"/>
              <a:t>капітал</a:t>
            </a:r>
            <a:r>
              <a:rPr lang="uk-UA" sz="1400" noProof="1" smtClean="0"/>
              <a:t>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1400" b="1" noProof="1">
              <a:solidFill>
                <a:srgbClr val="249989"/>
              </a:solidFill>
            </a:endParaRPr>
          </a:p>
          <a:p>
            <a:r>
              <a:rPr lang="ru-RU" sz="1600" b="1" noProof="1">
                <a:solidFill>
                  <a:srgbClr val="249989"/>
                </a:solidFill>
              </a:rPr>
              <a:t>Субординований капітал </a:t>
            </a:r>
            <a:r>
              <a:rPr lang="ru-RU" sz="1400" noProof="1"/>
              <a:t>включає кошти, залучені від юридичних </a:t>
            </a:r>
            <a:r>
              <a:rPr lang="ru-RU" sz="1400" noProof="1" smtClean="0"/>
              <a:t>осіб (резидентів </a:t>
            </a:r>
            <a:r>
              <a:rPr lang="ru-RU" sz="1400" noProof="1"/>
              <a:t>та нерезидентів) як у національній, так і в іноземній валюті </a:t>
            </a:r>
            <a:r>
              <a:rPr lang="ru-RU" sz="1400" noProof="1" smtClean="0"/>
              <a:t>на умовах </a:t>
            </a:r>
            <a:r>
              <a:rPr lang="ru-RU" sz="1400" noProof="1"/>
              <a:t>субординованого боргу.</a:t>
            </a:r>
            <a:endParaRPr lang="uk-UA" sz="1400" noProof="1"/>
          </a:p>
        </p:txBody>
      </p:sp>
      <p:sp>
        <p:nvSpPr>
          <p:cNvPr id="2" name="Прямоугольник 1"/>
          <p:cNvSpPr/>
          <p:nvPr/>
        </p:nvSpPr>
        <p:spPr>
          <a:xfrm>
            <a:off x="282871" y="264566"/>
            <a:ext cx="68736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Додатковий</a:t>
            </a:r>
            <a:r>
              <a:rPr lang="ru-RU" sz="24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капітал</a:t>
            </a:r>
            <a:r>
              <a:rPr lang="ru-RU" sz="24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(</a:t>
            </a:r>
            <a:r>
              <a:rPr lang="ru-RU" sz="24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капітал</a:t>
            </a:r>
            <a:r>
              <a:rPr lang="ru-RU" sz="24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другого </a:t>
            </a:r>
            <a:r>
              <a:rPr lang="ru-RU" sz="24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рівня</a:t>
            </a:r>
            <a:r>
              <a:rPr lang="ru-RU" sz="2400" b="1" dirty="0" smtClean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).</a:t>
            </a:r>
          </a:p>
          <a:p>
            <a:r>
              <a:rPr lang="ru-RU" sz="24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Субординований</a:t>
            </a:r>
            <a:r>
              <a:rPr lang="ru-RU" sz="24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 smtClean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капітал</a:t>
            </a:r>
            <a:r>
              <a:rPr lang="ru-RU" sz="2400" b="1" dirty="0" smtClean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.</a:t>
            </a:r>
            <a:endParaRPr lang="ru-RU" sz="2400" b="1" dirty="0">
              <a:solidFill>
                <a:srgbClr val="24998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57867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185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259" y="115003"/>
            <a:ext cx="5015669" cy="957498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249989"/>
                </a:solidFill>
              </a:rPr>
              <a:t>Статутний капітал </a:t>
            </a:r>
            <a:endParaRPr lang="ru-RU" sz="4000" dirty="0">
              <a:solidFill>
                <a:srgbClr val="249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8663" y="3732625"/>
            <a:ext cx="5473337" cy="233701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84642" y="3993190"/>
            <a:ext cx="49413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noProof="1"/>
              <a:t>Основною складовою власного капіталу банку, як за значенням, так і </a:t>
            </a:r>
            <a:r>
              <a:rPr lang="ru-RU" sz="1600" noProof="1" smtClean="0"/>
              <a:t>за величиною</a:t>
            </a:r>
            <a:r>
              <a:rPr lang="ru-RU" sz="1600" noProof="1"/>
              <a:t>, </a:t>
            </a:r>
            <a:r>
              <a:rPr lang="ru-RU" sz="1600" b="1" noProof="1">
                <a:solidFill>
                  <a:srgbClr val="249989"/>
                </a:solidFill>
              </a:rPr>
              <a:t>є статутний капітал</a:t>
            </a:r>
            <a:r>
              <a:rPr lang="ru-RU" sz="1600" noProof="1"/>
              <a:t>, що формується з акціонерного або</a:t>
            </a:r>
          </a:p>
          <a:p>
            <a:r>
              <a:rPr lang="ru-RU" sz="1600" noProof="1"/>
              <a:t>приватного капіталу емісією акцій чи внесків засновників. Статутний </a:t>
            </a:r>
            <a:r>
              <a:rPr lang="ru-RU" sz="1600" noProof="1" smtClean="0"/>
              <a:t>фонд може </a:t>
            </a:r>
            <a:r>
              <a:rPr lang="ru-RU" sz="1600" noProof="1"/>
              <a:t>створюватися лише за </a:t>
            </a:r>
            <a:r>
              <a:rPr lang="ru-RU" sz="1600" b="1" noProof="1">
                <a:solidFill>
                  <a:srgbClr val="249989"/>
                </a:solidFill>
              </a:rPr>
              <a:t>рахунок власних коштів учасників чи акціонерів.</a:t>
            </a:r>
            <a:endParaRPr lang="uk-UA" sz="1600" b="1" noProof="1">
              <a:solidFill>
                <a:srgbClr val="24998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4259" y="1085318"/>
            <a:ext cx="75316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Порядок </a:t>
            </a:r>
            <a:r>
              <a:rPr lang="ru-RU" sz="1400" dirty="0" err="1"/>
              <a:t>формування</a:t>
            </a:r>
            <a:r>
              <a:rPr lang="ru-RU" sz="1400" dirty="0"/>
              <a:t> статутного фонду </a:t>
            </a:r>
            <a:r>
              <a:rPr lang="ru-RU" sz="1600" b="1" dirty="0" err="1">
                <a:solidFill>
                  <a:srgbClr val="249989"/>
                </a:solidFill>
              </a:rPr>
              <a:t>залежить</a:t>
            </a:r>
            <a:r>
              <a:rPr lang="ru-RU" sz="1600" b="1" dirty="0">
                <a:solidFill>
                  <a:srgbClr val="249989"/>
                </a:solidFill>
              </a:rPr>
              <a:t> </a:t>
            </a:r>
            <a:r>
              <a:rPr lang="ru-RU" sz="1600" b="1" dirty="0" err="1">
                <a:solidFill>
                  <a:srgbClr val="249989"/>
                </a:solidFill>
              </a:rPr>
              <a:t>від</a:t>
            </a:r>
            <a:r>
              <a:rPr lang="ru-RU" sz="1600" b="1" dirty="0">
                <a:solidFill>
                  <a:srgbClr val="249989"/>
                </a:solidFill>
              </a:rPr>
              <a:t> </a:t>
            </a:r>
            <a:r>
              <a:rPr lang="ru-RU" sz="1600" b="1" dirty="0" err="1">
                <a:solidFill>
                  <a:srgbClr val="249989"/>
                </a:solidFill>
              </a:rPr>
              <a:t>форми</a:t>
            </a:r>
            <a:r>
              <a:rPr lang="ru-RU" sz="1600" b="1" dirty="0">
                <a:solidFill>
                  <a:srgbClr val="249989"/>
                </a:solidFill>
              </a:rPr>
              <a:t> </a:t>
            </a:r>
            <a:r>
              <a:rPr lang="ru-RU" sz="1600" b="1" dirty="0" err="1">
                <a:solidFill>
                  <a:srgbClr val="249989"/>
                </a:solidFill>
              </a:rPr>
              <a:t>організації</a:t>
            </a:r>
            <a:r>
              <a:rPr lang="ru-RU" sz="1600" b="1" dirty="0">
                <a:solidFill>
                  <a:srgbClr val="249989"/>
                </a:solidFill>
              </a:rPr>
              <a:t> банку</a:t>
            </a:r>
            <a:r>
              <a:rPr lang="ru-RU" sz="1400" dirty="0"/>
              <a:t>.</a:t>
            </a:r>
          </a:p>
          <a:p>
            <a:endParaRPr lang="ru-RU" sz="1400" dirty="0" smtClean="0"/>
          </a:p>
          <a:p>
            <a:r>
              <a:rPr lang="ru-RU" sz="1600" b="1" dirty="0">
                <a:solidFill>
                  <a:srgbClr val="249989"/>
                </a:solidFill>
              </a:rPr>
              <a:t>Для </a:t>
            </a:r>
            <a:r>
              <a:rPr lang="ru-RU" sz="1600" b="1" dirty="0" err="1">
                <a:solidFill>
                  <a:srgbClr val="249989"/>
                </a:solidFill>
              </a:rPr>
              <a:t>акціонерних</a:t>
            </a:r>
            <a:r>
              <a:rPr lang="ru-RU" sz="1600" b="1" dirty="0">
                <a:solidFill>
                  <a:srgbClr val="249989"/>
                </a:solidFill>
              </a:rPr>
              <a:t> </a:t>
            </a:r>
            <a:r>
              <a:rPr lang="ru-RU" sz="1600" b="1" dirty="0" err="1">
                <a:solidFill>
                  <a:srgbClr val="249989"/>
                </a:solidFill>
              </a:rPr>
              <a:t>товариств</a:t>
            </a:r>
            <a:r>
              <a:rPr lang="ru-RU" sz="1600" b="1" dirty="0">
                <a:solidFill>
                  <a:srgbClr val="249989"/>
                </a:solidFill>
              </a:rPr>
              <a:t> </a:t>
            </a:r>
            <a:r>
              <a:rPr lang="ru-RU" sz="1600" b="1" dirty="0" err="1">
                <a:solidFill>
                  <a:srgbClr val="249989"/>
                </a:solidFill>
              </a:rPr>
              <a:t>відкритого</a:t>
            </a:r>
            <a:r>
              <a:rPr lang="ru-RU" sz="1600" b="1" dirty="0">
                <a:solidFill>
                  <a:srgbClr val="249989"/>
                </a:solidFill>
              </a:rPr>
              <a:t> типу </a:t>
            </a:r>
            <a:r>
              <a:rPr lang="ru-RU" sz="1400" dirty="0" err="1"/>
              <a:t>статутний</a:t>
            </a:r>
            <a:r>
              <a:rPr lang="ru-RU" sz="1400" dirty="0"/>
              <a:t> </a:t>
            </a:r>
            <a:r>
              <a:rPr lang="ru-RU" sz="1400" dirty="0" smtClean="0"/>
              <a:t>фонд </a:t>
            </a:r>
            <a:r>
              <a:rPr lang="ru-RU" sz="1400" dirty="0" err="1" smtClean="0"/>
              <a:t>формується</a:t>
            </a:r>
            <a:r>
              <a:rPr lang="ru-RU" sz="1400" dirty="0"/>
              <a:t> </a:t>
            </a:r>
            <a:r>
              <a:rPr lang="ru-RU" sz="1400" dirty="0" err="1" smtClean="0"/>
              <a:t>проведенням</a:t>
            </a:r>
            <a:r>
              <a:rPr lang="ru-RU" sz="1400" dirty="0" smtClean="0"/>
              <a:t> </a:t>
            </a:r>
            <a:r>
              <a:rPr lang="ru-RU" sz="1400" dirty="0" err="1"/>
              <a:t>відкритої</a:t>
            </a:r>
            <a:r>
              <a:rPr lang="ru-RU" sz="1400" dirty="0"/>
              <a:t> </a:t>
            </a:r>
            <a:r>
              <a:rPr lang="ru-RU" sz="1400" dirty="0" err="1"/>
              <a:t>передплати</a:t>
            </a:r>
            <a:r>
              <a:rPr lang="ru-RU" sz="1400" dirty="0"/>
              <a:t> на </a:t>
            </a:r>
            <a:r>
              <a:rPr lang="ru-RU" sz="1400" dirty="0" err="1"/>
              <a:t>акції</a:t>
            </a:r>
            <a:r>
              <a:rPr lang="ru-RU" sz="1400" dirty="0"/>
              <a:t>. </a:t>
            </a:r>
            <a:r>
              <a:rPr lang="ru-RU" sz="1400" dirty="0" err="1"/>
              <a:t>Статутний</a:t>
            </a:r>
            <a:r>
              <a:rPr lang="ru-RU" sz="1400" dirty="0"/>
              <a:t> фонд банку,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smtClean="0"/>
              <a:t>є </a:t>
            </a:r>
            <a:r>
              <a:rPr lang="ru-RU" sz="1400" dirty="0" err="1" smtClean="0"/>
              <a:t>акціонерним</a:t>
            </a:r>
            <a:r>
              <a:rPr lang="ru-RU" sz="1400" dirty="0" smtClean="0"/>
              <a:t> </a:t>
            </a:r>
            <a:r>
              <a:rPr lang="ru-RU" sz="1400" dirty="0" err="1"/>
              <a:t>товариством</a:t>
            </a:r>
            <a:r>
              <a:rPr lang="ru-RU" sz="1400" dirty="0"/>
              <a:t> </a:t>
            </a:r>
            <a:r>
              <a:rPr lang="ru-RU" sz="1400" dirty="0" err="1"/>
              <a:t>закритого</a:t>
            </a:r>
            <a:r>
              <a:rPr lang="ru-RU" sz="1400" dirty="0"/>
              <a:t> типу, </a:t>
            </a:r>
            <a:r>
              <a:rPr lang="ru-RU" sz="1400" dirty="0" err="1"/>
              <a:t>створюється</a:t>
            </a:r>
            <a:r>
              <a:rPr lang="ru-RU" sz="1400" dirty="0"/>
              <a:t> через </a:t>
            </a:r>
            <a:r>
              <a:rPr lang="ru-RU" sz="1400" dirty="0" err="1" smtClean="0"/>
              <a:t>пропорційний</a:t>
            </a:r>
            <a:r>
              <a:rPr lang="ru-RU" sz="1400" dirty="0"/>
              <a:t> </a:t>
            </a:r>
            <a:r>
              <a:rPr lang="ru-RU" sz="1400" dirty="0" err="1" smtClean="0"/>
              <a:t>розподіл</a:t>
            </a:r>
            <a:r>
              <a:rPr lang="ru-RU" sz="1400" dirty="0" smtClean="0"/>
              <a:t> </a:t>
            </a:r>
            <a:r>
              <a:rPr lang="ru-RU" sz="1400" dirty="0" err="1"/>
              <a:t>усіх</a:t>
            </a:r>
            <a:r>
              <a:rPr lang="ru-RU" sz="1400" dirty="0"/>
              <a:t> </a:t>
            </a:r>
            <a:r>
              <a:rPr lang="ru-RU" sz="1400" dirty="0" err="1"/>
              <a:t>акцій</a:t>
            </a:r>
            <a:r>
              <a:rPr lang="ru-RU" sz="1400" dirty="0"/>
              <a:t>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засновників</a:t>
            </a:r>
            <a:r>
              <a:rPr lang="ru-RU" sz="1400" dirty="0"/>
              <a:t> банку </a:t>
            </a:r>
            <a:r>
              <a:rPr lang="ru-RU" sz="1400" dirty="0" err="1"/>
              <a:t>згідно</a:t>
            </a:r>
            <a:r>
              <a:rPr lang="ru-RU" sz="1400" dirty="0"/>
              <a:t> з </a:t>
            </a:r>
            <a:r>
              <a:rPr lang="ru-RU" sz="1400" dirty="0" err="1"/>
              <a:t>часткою</a:t>
            </a:r>
            <a:r>
              <a:rPr lang="ru-RU" sz="1400" dirty="0"/>
              <a:t> </a:t>
            </a:r>
            <a:r>
              <a:rPr lang="ru-RU" sz="1400" dirty="0" err="1"/>
              <a:t>їхніх</a:t>
            </a:r>
            <a:r>
              <a:rPr lang="ru-RU" sz="1400" dirty="0"/>
              <a:t> </a:t>
            </a:r>
            <a:r>
              <a:rPr lang="ru-RU" sz="1400" dirty="0" err="1"/>
              <a:t>внесків</a:t>
            </a:r>
            <a:r>
              <a:rPr lang="ru-RU" sz="1400" dirty="0"/>
              <a:t> </a:t>
            </a:r>
            <a:r>
              <a:rPr lang="ru-RU" sz="1400" dirty="0" smtClean="0"/>
              <a:t>до статутного </a:t>
            </a:r>
            <a:r>
              <a:rPr lang="ru-RU" sz="1400" dirty="0"/>
              <a:t>фонду</a:t>
            </a:r>
            <a:r>
              <a:rPr lang="ru-RU" sz="1400" dirty="0" smtClean="0"/>
              <a:t>.</a:t>
            </a:r>
          </a:p>
          <a:p>
            <a:endParaRPr lang="uk-UA" sz="1400" dirty="0"/>
          </a:p>
          <a:p>
            <a:r>
              <a:rPr lang="ru-RU" sz="1600" b="1" dirty="0">
                <a:solidFill>
                  <a:srgbClr val="249989"/>
                </a:solidFill>
              </a:rPr>
              <a:t>В </a:t>
            </a:r>
            <a:r>
              <a:rPr lang="ru-RU" sz="1600" b="1" dirty="0" err="1">
                <a:solidFill>
                  <a:srgbClr val="249989"/>
                </a:solidFill>
              </a:rPr>
              <a:t>разі</a:t>
            </a:r>
            <a:r>
              <a:rPr lang="ru-RU" sz="1600" b="1" dirty="0">
                <a:solidFill>
                  <a:srgbClr val="249989"/>
                </a:solidFill>
              </a:rPr>
              <a:t> </a:t>
            </a:r>
            <a:r>
              <a:rPr lang="ru-RU" sz="1600" b="1" dirty="0" err="1">
                <a:solidFill>
                  <a:srgbClr val="249989"/>
                </a:solidFill>
              </a:rPr>
              <a:t>створення</a:t>
            </a:r>
            <a:r>
              <a:rPr lang="ru-RU" sz="1600" b="1" dirty="0">
                <a:solidFill>
                  <a:srgbClr val="249989"/>
                </a:solidFill>
              </a:rPr>
              <a:t> банку у </a:t>
            </a:r>
            <a:r>
              <a:rPr lang="ru-RU" sz="1600" b="1" dirty="0" err="1">
                <a:solidFill>
                  <a:srgbClr val="249989"/>
                </a:solidFill>
              </a:rPr>
              <a:t>формі</a:t>
            </a:r>
            <a:r>
              <a:rPr lang="ru-RU" sz="1600" b="1" dirty="0">
                <a:solidFill>
                  <a:srgbClr val="249989"/>
                </a:solidFill>
              </a:rPr>
              <a:t> </a:t>
            </a:r>
            <a:r>
              <a:rPr lang="ru-RU" sz="1600" b="1" dirty="0" err="1">
                <a:solidFill>
                  <a:srgbClr val="249989"/>
                </a:solidFill>
              </a:rPr>
              <a:t>товариства</a:t>
            </a:r>
            <a:r>
              <a:rPr lang="ru-RU" sz="1600" b="1" dirty="0">
                <a:solidFill>
                  <a:srgbClr val="249989"/>
                </a:solidFill>
              </a:rPr>
              <a:t> з </a:t>
            </a:r>
            <a:r>
              <a:rPr lang="ru-RU" sz="1600" b="1" dirty="0" err="1">
                <a:solidFill>
                  <a:srgbClr val="249989"/>
                </a:solidFill>
              </a:rPr>
              <a:t>обмеженою</a:t>
            </a:r>
            <a:r>
              <a:rPr lang="ru-RU" sz="1600" b="1" dirty="0">
                <a:solidFill>
                  <a:srgbClr val="249989"/>
                </a:solidFill>
              </a:rPr>
              <a:t> </a:t>
            </a:r>
            <a:r>
              <a:rPr lang="ru-RU" sz="1600" b="1" dirty="0" err="1">
                <a:solidFill>
                  <a:srgbClr val="249989"/>
                </a:solidFill>
              </a:rPr>
              <a:t>відповідальністю</a:t>
            </a:r>
            <a:r>
              <a:rPr lang="ru-RU" sz="1600" b="1" dirty="0">
                <a:solidFill>
                  <a:srgbClr val="249989"/>
                </a:solidFill>
              </a:rPr>
              <a:t> </a:t>
            </a:r>
            <a:r>
              <a:rPr lang="ru-RU" sz="1400" dirty="0" err="1" smtClean="0"/>
              <a:t>статутний</a:t>
            </a:r>
            <a:r>
              <a:rPr lang="ru-RU" sz="1400" dirty="0" smtClean="0"/>
              <a:t> </a:t>
            </a:r>
            <a:r>
              <a:rPr lang="ru-RU" sz="1400" dirty="0"/>
              <a:t>фонд </a:t>
            </a:r>
            <a:r>
              <a:rPr lang="ru-RU" sz="1400" dirty="0" err="1"/>
              <a:t>поділяється</a:t>
            </a:r>
            <a:r>
              <a:rPr lang="ru-RU" sz="1400" dirty="0"/>
              <a:t> на </a:t>
            </a:r>
            <a:r>
              <a:rPr lang="ru-RU" sz="1400" dirty="0" err="1"/>
              <a:t>частки</a:t>
            </a:r>
            <a:r>
              <a:rPr lang="ru-RU" sz="1400" dirty="0"/>
              <a:t>, величина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фіксується</a:t>
            </a:r>
            <a:r>
              <a:rPr lang="ru-RU" sz="1400" dirty="0"/>
              <a:t> </a:t>
            </a:r>
            <a:r>
              <a:rPr lang="ru-RU" sz="1400" dirty="0" smtClean="0"/>
              <a:t>у </a:t>
            </a:r>
            <a:r>
              <a:rPr lang="ru-RU" sz="1400" dirty="0" err="1" smtClean="0"/>
              <a:t>засновницьких</a:t>
            </a:r>
            <a:r>
              <a:rPr lang="ru-RU" sz="1400" dirty="0" smtClean="0"/>
              <a:t> </a:t>
            </a:r>
            <a:r>
              <a:rPr lang="ru-RU" sz="1400" dirty="0"/>
              <a:t>документах, а </a:t>
            </a:r>
            <a:r>
              <a:rPr lang="ru-RU" sz="1400" dirty="0" err="1"/>
              <a:t>учасники</a:t>
            </a:r>
            <a:r>
              <a:rPr lang="ru-RU" sz="1400" dirty="0"/>
              <a:t> банку </a:t>
            </a:r>
            <a:r>
              <a:rPr lang="ru-RU" sz="1400" dirty="0" err="1"/>
              <a:t>несуть</a:t>
            </a:r>
            <a:r>
              <a:rPr lang="ru-RU" sz="1400" dirty="0"/>
              <a:t> </a:t>
            </a:r>
            <a:r>
              <a:rPr lang="ru-RU" sz="1400" dirty="0" err="1"/>
              <a:t>відповідальність</a:t>
            </a:r>
            <a:r>
              <a:rPr lang="ru-RU" sz="1400" dirty="0"/>
              <a:t> </a:t>
            </a:r>
            <a:r>
              <a:rPr lang="ru-RU" sz="1400" dirty="0" smtClean="0"/>
              <a:t>за </a:t>
            </a:r>
            <a:r>
              <a:rPr lang="ru-RU" sz="1400" dirty="0" err="1" smtClean="0"/>
              <a:t>взятими</a:t>
            </a:r>
            <a:r>
              <a:rPr lang="ru-RU" sz="1400" dirty="0" smtClean="0"/>
              <a:t> </a:t>
            </a:r>
            <a:r>
              <a:rPr lang="ru-RU" sz="1400" dirty="0"/>
              <a:t>на себе </a:t>
            </a:r>
            <a:r>
              <a:rPr lang="ru-RU" sz="1400" dirty="0" err="1"/>
              <a:t>зобов’язаннями</a:t>
            </a:r>
            <a:r>
              <a:rPr lang="ru-RU" sz="1400" dirty="0"/>
              <a:t> у межах </a:t>
            </a:r>
            <a:r>
              <a:rPr lang="ru-RU" sz="1400" dirty="0" err="1"/>
              <a:t>своєї</a:t>
            </a:r>
            <a:r>
              <a:rPr lang="ru-RU" sz="1400" dirty="0"/>
              <a:t> </a:t>
            </a:r>
            <a:r>
              <a:rPr lang="ru-RU" sz="1400" dirty="0" err="1"/>
              <a:t>частки</a:t>
            </a:r>
            <a:r>
              <a:rPr lang="ru-RU" sz="1400" dirty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113" y="1085318"/>
            <a:ext cx="2746053" cy="183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84259" y="3924824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У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формування</a:t>
            </a:r>
            <a:r>
              <a:rPr lang="ru-RU" sz="1400" dirty="0"/>
              <a:t> статутного фонду </a:t>
            </a:r>
            <a:r>
              <a:rPr lang="ru-RU" sz="1400" dirty="0" err="1"/>
              <a:t>комерційні</a:t>
            </a:r>
            <a:r>
              <a:rPr lang="ru-RU" sz="1400" dirty="0"/>
              <a:t> банки </a:t>
            </a:r>
            <a:r>
              <a:rPr lang="ru-RU" sz="1400" dirty="0" err="1"/>
              <a:t>можуть</a:t>
            </a:r>
            <a:endParaRPr lang="ru-RU" sz="1400" dirty="0"/>
          </a:p>
          <a:p>
            <a:r>
              <a:rPr lang="ru-RU" sz="1400" dirty="0" err="1"/>
              <a:t>випускати</a:t>
            </a:r>
            <a:r>
              <a:rPr lang="ru-RU" sz="1400" dirty="0"/>
              <a:t> два </a:t>
            </a:r>
            <a:r>
              <a:rPr lang="ru-RU" sz="1400" dirty="0" err="1"/>
              <a:t>види</a:t>
            </a:r>
            <a:r>
              <a:rPr lang="ru-RU" sz="1400" dirty="0"/>
              <a:t> </a:t>
            </a:r>
            <a:r>
              <a:rPr lang="ru-RU" sz="1400" dirty="0" err="1"/>
              <a:t>акцій</a:t>
            </a:r>
            <a:r>
              <a:rPr lang="ru-RU" sz="1400" dirty="0"/>
              <a:t> — </a:t>
            </a:r>
            <a:r>
              <a:rPr lang="ru-RU" sz="1600" b="1" dirty="0" err="1">
                <a:solidFill>
                  <a:srgbClr val="249989"/>
                </a:solidFill>
              </a:rPr>
              <a:t>звичайні</a:t>
            </a:r>
            <a:r>
              <a:rPr lang="ru-RU" sz="1600" b="1" dirty="0">
                <a:solidFill>
                  <a:srgbClr val="249989"/>
                </a:solidFill>
              </a:rPr>
              <a:t> (</a:t>
            </a:r>
            <a:r>
              <a:rPr lang="ru-RU" sz="1600" b="1" dirty="0" err="1">
                <a:solidFill>
                  <a:srgbClr val="249989"/>
                </a:solidFill>
              </a:rPr>
              <a:t>прості</a:t>
            </a:r>
            <a:r>
              <a:rPr lang="ru-RU" sz="1600" b="1" dirty="0">
                <a:solidFill>
                  <a:srgbClr val="249989"/>
                </a:solidFill>
              </a:rPr>
              <a:t>) та </a:t>
            </a:r>
            <a:r>
              <a:rPr lang="ru-RU" sz="1600" b="1" dirty="0" err="1">
                <a:solidFill>
                  <a:srgbClr val="249989"/>
                </a:solidFill>
              </a:rPr>
              <a:t>привілейовані</a:t>
            </a:r>
            <a:r>
              <a:rPr lang="ru-RU" sz="1400" dirty="0" smtClean="0"/>
              <a:t>.</a:t>
            </a:r>
          </a:p>
          <a:p>
            <a:endParaRPr lang="uk-UA" sz="1400" dirty="0"/>
          </a:p>
          <a:p>
            <a:r>
              <a:rPr lang="ru-RU" sz="1400" dirty="0" err="1"/>
              <a:t>Власники</a:t>
            </a:r>
            <a:r>
              <a:rPr lang="ru-RU" sz="1400" dirty="0"/>
              <a:t> </a:t>
            </a:r>
            <a:r>
              <a:rPr lang="ru-RU" sz="1600" b="1" dirty="0" err="1">
                <a:solidFill>
                  <a:srgbClr val="249989"/>
                </a:solidFill>
              </a:rPr>
              <a:t>звичайних</a:t>
            </a:r>
            <a:r>
              <a:rPr lang="ru-RU" sz="1600" b="1" dirty="0">
                <a:solidFill>
                  <a:srgbClr val="249989"/>
                </a:solidFill>
              </a:rPr>
              <a:t> </a:t>
            </a:r>
            <a:r>
              <a:rPr lang="ru-RU" sz="1600" b="1" dirty="0" err="1">
                <a:solidFill>
                  <a:srgbClr val="249989"/>
                </a:solidFill>
              </a:rPr>
              <a:t>акцій</a:t>
            </a:r>
            <a:r>
              <a:rPr lang="ru-RU" sz="1600" b="1" dirty="0">
                <a:solidFill>
                  <a:srgbClr val="249989"/>
                </a:solidFill>
              </a:rPr>
              <a:t> </a:t>
            </a:r>
            <a:r>
              <a:rPr lang="ru-RU" sz="1400" dirty="0" err="1"/>
              <a:t>мають</a:t>
            </a:r>
            <a:r>
              <a:rPr lang="ru-RU" sz="1400" dirty="0"/>
              <a:t> право на </a:t>
            </a:r>
            <a:r>
              <a:rPr lang="ru-RU" sz="1400" dirty="0" err="1"/>
              <a:t>управління</a:t>
            </a:r>
            <a:r>
              <a:rPr lang="ru-RU" sz="1400" dirty="0"/>
              <a:t> банком і</a:t>
            </a:r>
          </a:p>
          <a:p>
            <a:r>
              <a:rPr lang="ru-RU" sz="1400" dirty="0" err="1"/>
              <a:t>поділяють</a:t>
            </a:r>
            <a:r>
              <a:rPr lang="ru-RU" sz="1400" dirty="0"/>
              <a:t> </a:t>
            </a:r>
            <a:r>
              <a:rPr lang="ru-RU" sz="1400" dirty="0" err="1"/>
              <a:t>усі</a:t>
            </a:r>
            <a:r>
              <a:rPr lang="ru-RU" sz="1400" dirty="0"/>
              <a:t> доходи (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збитки</a:t>
            </a:r>
            <a:r>
              <a:rPr lang="ru-RU" sz="1400" dirty="0"/>
              <a:t>) та </a:t>
            </a:r>
            <a:r>
              <a:rPr lang="ru-RU" sz="1400" dirty="0" err="1"/>
              <a:t>ризики</a:t>
            </a:r>
            <a:r>
              <a:rPr lang="ru-RU" sz="1400" dirty="0"/>
              <a:t> банку. </a:t>
            </a:r>
            <a:r>
              <a:rPr lang="ru-RU" sz="1400" dirty="0" err="1"/>
              <a:t>Власники</a:t>
            </a:r>
            <a:r>
              <a:rPr lang="ru-RU" sz="1400" dirty="0"/>
              <a:t> </a:t>
            </a:r>
            <a:r>
              <a:rPr lang="ru-RU" sz="1400" dirty="0" err="1"/>
              <a:t>звичайних</a:t>
            </a:r>
            <a:r>
              <a:rPr lang="ru-RU" sz="1400" dirty="0"/>
              <a:t> </a:t>
            </a:r>
            <a:r>
              <a:rPr lang="ru-RU" sz="1400" dirty="0" err="1" smtClean="0"/>
              <a:t>акцій</a:t>
            </a:r>
            <a:r>
              <a:rPr lang="ru-RU" sz="1400" dirty="0" smtClean="0"/>
              <a:t> </a:t>
            </a:r>
            <a:r>
              <a:rPr lang="ru-RU" sz="1400" dirty="0" err="1" smtClean="0"/>
              <a:t>отримують</a:t>
            </a:r>
            <a:r>
              <a:rPr lang="ru-RU" sz="1400" dirty="0" smtClean="0"/>
              <a:t> </a:t>
            </a:r>
            <a:r>
              <a:rPr lang="ru-RU" sz="1400" dirty="0"/>
              <a:t>доходи у </a:t>
            </a:r>
            <a:r>
              <a:rPr lang="ru-RU" sz="1400" dirty="0" err="1"/>
              <a:t>формі</a:t>
            </a:r>
            <a:r>
              <a:rPr lang="ru-RU" sz="1400" dirty="0"/>
              <a:t> </a:t>
            </a:r>
            <a:r>
              <a:rPr lang="ru-RU" sz="1400" dirty="0" err="1"/>
              <a:t>дивідендів</a:t>
            </a:r>
            <a:r>
              <a:rPr lang="ru-RU" sz="1400" dirty="0"/>
              <a:t>, а </a:t>
            </a:r>
            <a:r>
              <a:rPr lang="ru-RU" sz="1400" dirty="0" err="1"/>
              <a:t>їхні</a:t>
            </a:r>
            <a:r>
              <a:rPr lang="ru-RU" sz="1400" dirty="0"/>
              <a:t> </a:t>
            </a:r>
            <a:r>
              <a:rPr lang="ru-RU" sz="1400" dirty="0" err="1"/>
              <a:t>збитки</a:t>
            </a:r>
            <a:r>
              <a:rPr lang="ru-RU" sz="1400" dirty="0"/>
              <a:t> не </a:t>
            </a:r>
            <a:r>
              <a:rPr lang="ru-RU" sz="1400" dirty="0" err="1"/>
              <a:t>можуть</a:t>
            </a:r>
            <a:r>
              <a:rPr lang="ru-RU" sz="1400" dirty="0"/>
              <a:t> </a:t>
            </a:r>
            <a:r>
              <a:rPr lang="ru-RU" sz="1400" dirty="0" err="1" smtClean="0"/>
              <a:t>перевищувати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первісної</a:t>
            </a:r>
            <a:r>
              <a:rPr lang="ru-RU" sz="1400" dirty="0" smtClean="0"/>
              <a:t> </a:t>
            </a:r>
            <a:r>
              <a:rPr lang="ru-RU" sz="1400" dirty="0" err="1"/>
              <a:t>вартості</a:t>
            </a:r>
            <a:r>
              <a:rPr lang="ru-RU" sz="1400" dirty="0"/>
              <a:t> </a:t>
            </a:r>
            <a:r>
              <a:rPr lang="ru-RU" sz="1400" dirty="0" err="1"/>
              <a:t>інвестицій</a:t>
            </a:r>
            <a:r>
              <a:rPr lang="ru-RU" sz="1400" dirty="0" smtClean="0"/>
              <a:t>.</a:t>
            </a:r>
          </a:p>
          <a:p>
            <a:endParaRPr lang="uk-UA" sz="1400" dirty="0"/>
          </a:p>
          <a:p>
            <a:r>
              <a:rPr lang="ru-RU" sz="1600" b="1" dirty="0" err="1">
                <a:solidFill>
                  <a:srgbClr val="249989"/>
                </a:solidFill>
              </a:rPr>
              <a:t>Привілейовані</a:t>
            </a:r>
            <a:r>
              <a:rPr lang="ru-RU" sz="1600" b="1" dirty="0">
                <a:solidFill>
                  <a:srgbClr val="249989"/>
                </a:solidFill>
              </a:rPr>
              <a:t> </a:t>
            </a:r>
            <a:r>
              <a:rPr lang="ru-RU" sz="1600" b="1" dirty="0" err="1">
                <a:solidFill>
                  <a:srgbClr val="249989"/>
                </a:solidFill>
              </a:rPr>
              <a:t>акції</a:t>
            </a:r>
            <a:r>
              <a:rPr lang="ru-RU" sz="1600" b="1" dirty="0">
                <a:solidFill>
                  <a:srgbClr val="249989"/>
                </a:solidFill>
              </a:rPr>
              <a:t> </a:t>
            </a:r>
            <a:r>
              <a:rPr lang="ru-RU" sz="1400" dirty="0" err="1"/>
              <a:t>дають</a:t>
            </a:r>
            <a:r>
              <a:rPr lang="ru-RU" sz="1400" dirty="0"/>
              <a:t> право </a:t>
            </a:r>
            <a:r>
              <a:rPr lang="ru-RU" sz="1400" dirty="0" err="1"/>
              <a:t>їхнім</a:t>
            </a:r>
            <a:r>
              <a:rPr lang="ru-RU" sz="1400" dirty="0"/>
              <a:t> </a:t>
            </a:r>
            <a:r>
              <a:rPr lang="ru-RU" sz="1400" dirty="0" err="1"/>
              <a:t>власникам</a:t>
            </a:r>
            <a:r>
              <a:rPr lang="ru-RU" sz="1400" dirty="0"/>
              <a:t> на </a:t>
            </a:r>
            <a:r>
              <a:rPr lang="ru-RU" sz="1400" dirty="0" err="1"/>
              <a:t>одержання</a:t>
            </a:r>
            <a:endParaRPr lang="ru-RU" sz="1400" dirty="0"/>
          </a:p>
          <a:p>
            <a:r>
              <a:rPr lang="ru-RU" sz="1400" dirty="0" err="1"/>
              <a:t>фіксованих</a:t>
            </a:r>
            <a:r>
              <a:rPr lang="ru-RU" sz="1400" dirty="0"/>
              <a:t> </a:t>
            </a:r>
            <a:r>
              <a:rPr lang="ru-RU" sz="1400" dirty="0" err="1"/>
              <a:t>дивідендів</a:t>
            </a:r>
            <a:r>
              <a:rPr lang="ru-RU" sz="1400" dirty="0"/>
              <a:t> </a:t>
            </a:r>
            <a:r>
              <a:rPr lang="ru-RU" sz="1400" dirty="0" err="1"/>
              <a:t>незалежно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отриманого</a:t>
            </a:r>
            <a:r>
              <a:rPr lang="ru-RU" sz="1400" dirty="0"/>
              <a:t> банком </a:t>
            </a:r>
            <a:r>
              <a:rPr lang="ru-RU" sz="1400" dirty="0" err="1"/>
              <a:t>прибутку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5365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623" y="1232405"/>
            <a:ext cx="7143206" cy="1008946"/>
          </a:xfrm>
        </p:spPr>
        <p:txBody>
          <a:bodyPr>
            <a:normAutofit fontScale="90000"/>
          </a:bodyPr>
          <a:lstStyle/>
          <a:p>
            <a:pPr lvl="0"/>
            <a:r>
              <a:rPr lang="uk-UA" sz="3200" b="1" dirty="0">
                <a:solidFill>
                  <a:schemeClr val="bg1"/>
                </a:solidFill>
              </a:rPr>
              <a:t>Власний капітал — </a:t>
            </a:r>
            <a:r>
              <a:rPr lang="uk-UA" sz="3200" b="1" dirty="0" smtClean="0">
                <a:solidFill>
                  <a:schemeClr val="bg1"/>
                </a:solidFill>
              </a:rPr>
              <a:t>брутто.</a:t>
            </a:r>
            <a:r>
              <a:rPr lang="uk-UA" sz="3200" b="1" dirty="0">
                <a:solidFill>
                  <a:schemeClr val="bg1"/>
                </a:solidFill>
              </a:rPr>
              <a:t/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Власний капітал — </a:t>
            </a:r>
            <a:r>
              <a:rPr lang="uk-UA" sz="3200" b="1" dirty="0" err="1" smtClean="0">
                <a:solidFill>
                  <a:schemeClr val="bg1"/>
                </a:solidFill>
              </a:rPr>
              <a:t>нетто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r>
              <a:rPr lang="uk-UA" sz="3200" b="1" dirty="0">
                <a:solidFill>
                  <a:schemeClr val="bg1"/>
                </a:solidFill>
              </a:rPr>
              <a:t/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Регулятивний </a:t>
            </a:r>
            <a:r>
              <a:rPr lang="uk-UA" sz="3200" b="1" dirty="0" smtClean="0">
                <a:solidFill>
                  <a:schemeClr val="bg1"/>
                </a:solidFill>
              </a:rPr>
              <a:t>капітал.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623" y="2632104"/>
            <a:ext cx="7143206" cy="233910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400" noProof="1"/>
              <a:t>У процесі управління менеджменту банку важливо визначити, яка</a:t>
            </a:r>
          </a:p>
          <a:p>
            <a:r>
              <a:rPr lang="ru-RU" sz="1600" b="1" noProof="1">
                <a:solidFill>
                  <a:srgbClr val="249989"/>
                </a:solidFill>
              </a:rPr>
              <a:t>частина власного капіталу</a:t>
            </a:r>
            <a:r>
              <a:rPr lang="ru-RU" sz="1400" noProof="1"/>
              <a:t> може бути спрямована на проведення </a:t>
            </a:r>
            <a:r>
              <a:rPr lang="ru-RU" sz="1400" noProof="1" smtClean="0"/>
              <a:t>активних операцій</a:t>
            </a:r>
            <a:r>
              <a:rPr lang="ru-RU" sz="1400" noProof="1"/>
              <a:t>, тобто використана для формування кредитних ресурсів. Задля </a:t>
            </a:r>
            <a:r>
              <a:rPr lang="ru-RU" sz="1400" noProof="1" smtClean="0"/>
              <a:t>цього розрізняють </a:t>
            </a:r>
            <a:r>
              <a:rPr lang="ru-RU" sz="1400" noProof="1"/>
              <a:t>власний капітал — брутто та власний капітал — нетто.</a:t>
            </a:r>
            <a:r>
              <a:rPr lang="uk-UA" sz="1400" noProof="1"/>
              <a:t> </a:t>
            </a:r>
          </a:p>
          <a:p>
            <a:endParaRPr lang="uk-UA" sz="1400" noProof="1"/>
          </a:p>
          <a:p>
            <a:r>
              <a:rPr lang="ru-RU" sz="1600" b="1" noProof="1">
                <a:solidFill>
                  <a:srgbClr val="249989"/>
                </a:solidFill>
              </a:rPr>
              <a:t>Власний капітал — брутто </a:t>
            </a:r>
            <a:r>
              <a:rPr lang="ru-RU" sz="1400" noProof="1"/>
              <a:t>— це сума всіх фондів </a:t>
            </a:r>
            <a:r>
              <a:rPr lang="ru-RU" sz="1400" noProof="1" smtClean="0"/>
              <a:t>та нерозподіленого прибутку </a:t>
            </a:r>
            <a:r>
              <a:rPr lang="ru-RU" sz="1400" noProof="1"/>
              <a:t>за балансом банку</a:t>
            </a:r>
            <a:r>
              <a:rPr lang="ru-RU" sz="1400" noProof="1" smtClean="0"/>
              <a:t>.</a:t>
            </a:r>
          </a:p>
          <a:p>
            <a:r>
              <a:rPr lang="uk-UA" sz="1600" b="1" noProof="1">
                <a:solidFill>
                  <a:srgbClr val="249989"/>
                </a:solidFill>
              </a:rPr>
              <a:t>Власний капітал — нетто </a:t>
            </a:r>
            <a:r>
              <a:rPr lang="uk-UA" sz="1400" noProof="1"/>
              <a:t>обчислюється як капіталбрутто за мінусом</a:t>
            </a:r>
          </a:p>
          <a:p>
            <a:r>
              <a:rPr lang="uk-UA" sz="1400" noProof="1"/>
              <a:t>вкладень банку в господарську діяльність підприємств та організацій, </a:t>
            </a:r>
            <a:r>
              <a:rPr lang="uk-UA" sz="1400" noProof="1" smtClean="0"/>
              <a:t>акцій акціонерних </a:t>
            </a:r>
            <a:r>
              <a:rPr lang="uk-UA" sz="1400" noProof="1"/>
              <a:t>товариств, витрат майбутніх періодів, відвернених коштів</a:t>
            </a:r>
            <a:r>
              <a:rPr lang="uk-UA" sz="1400" noProof="1" smtClean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98691" y="5089659"/>
            <a:ext cx="6096000" cy="1631216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249989"/>
                </a:solidFill>
              </a:rPr>
              <a:t>Регулятивний </a:t>
            </a:r>
            <a:r>
              <a:rPr lang="ru-RU" sz="1600" b="1" dirty="0" err="1">
                <a:solidFill>
                  <a:srgbClr val="249989"/>
                </a:solidFill>
              </a:rPr>
              <a:t>капітал</a:t>
            </a:r>
            <a:r>
              <a:rPr lang="ru-RU" sz="1600" b="1" dirty="0">
                <a:solidFill>
                  <a:srgbClr val="249989"/>
                </a:solidFill>
              </a:rPr>
              <a:t> </a:t>
            </a:r>
            <a:r>
              <a:rPr lang="ru-RU" sz="1400" dirty="0" err="1"/>
              <a:t>розраховується</a:t>
            </a:r>
            <a:r>
              <a:rPr lang="ru-RU" sz="1400" dirty="0"/>
              <a:t> як сума основного та </a:t>
            </a:r>
            <a:r>
              <a:rPr lang="ru-RU" sz="1400" dirty="0" err="1" smtClean="0"/>
              <a:t>додаткового</a:t>
            </a:r>
            <a:r>
              <a:rPr lang="ru-RU" sz="1400" dirty="0"/>
              <a:t> </a:t>
            </a:r>
            <a:r>
              <a:rPr lang="ru-RU" sz="1400" dirty="0" err="1" smtClean="0"/>
              <a:t>капіталу</a:t>
            </a:r>
            <a:r>
              <a:rPr lang="ru-RU" sz="1400" dirty="0" smtClean="0"/>
              <a:t> </a:t>
            </a:r>
            <a:r>
              <a:rPr lang="ru-RU" sz="1400" dirty="0"/>
              <a:t>за </a:t>
            </a:r>
            <a:r>
              <a:rPr lang="ru-RU" sz="1400" dirty="0" err="1"/>
              <a:t>мінусом</a:t>
            </a:r>
            <a:r>
              <a:rPr lang="ru-RU" sz="1400" dirty="0"/>
              <a:t> </a:t>
            </a:r>
            <a:r>
              <a:rPr lang="ru-RU" sz="1400" dirty="0" err="1"/>
              <a:t>балансової</a:t>
            </a:r>
            <a:r>
              <a:rPr lang="ru-RU" sz="1400" dirty="0"/>
              <a:t> </a:t>
            </a:r>
            <a:r>
              <a:rPr lang="ru-RU" sz="1400" dirty="0" err="1"/>
              <a:t>вартості</a:t>
            </a:r>
            <a:r>
              <a:rPr lang="ru-RU" sz="1400" dirty="0"/>
              <a:t> таких </a:t>
            </a:r>
            <a:r>
              <a:rPr lang="ru-RU" sz="1400" dirty="0" err="1"/>
              <a:t>активів</a:t>
            </a:r>
            <a:r>
              <a:rPr lang="ru-RU" sz="1400" dirty="0"/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/>
              <a:t>акції</a:t>
            </a:r>
            <a:r>
              <a:rPr lang="ru-RU" sz="1400" dirty="0"/>
              <a:t> та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цінні</a:t>
            </a:r>
            <a:r>
              <a:rPr lang="ru-RU" sz="1400" dirty="0"/>
              <a:t> </a:t>
            </a:r>
            <a:r>
              <a:rPr lang="ru-RU" sz="1400" dirty="0" err="1"/>
              <a:t>папери</a:t>
            </a:r>
            <a:r>
              <a:rPr lang="ru-RU" sz="1400" dirty="0"/>
              <a:t> з </a:t>
            </a:r>
            <a:r>
              <a:rPr lang="ru-RU" sz="1400" dirty="0" err="1"/>
              <a:t>нефіксованим</a:t>
            </a:r>
            <a:r>
              <a:rPr lang="ru-RU" sz="1400" dirty="0"/>
              <a:t> </a:t>
            </a:r>
            <a:r>
              <a:rPr lang="ru-RU" sz="1400" dirty="0" err="1"/>
              <a:t>прибутком</a:t>
            </a:r>
            <a:r>
              <a:rPr lang="ru-RU" sz="1400" dirty="0"/>
              <a:t> у </a:t>
            </a:r>
            <a:r>
              <a:rPr lang="ru-RU" sz="1400" dirty="0" err="1"/>
              <a:t>портфелі</a:t>
            </a:r>
            <a:r>
              <a:rPr lang="ru-RU" sz="1400" dirty="0"/>
              <a:t> </a:t>
            </a:r>
            <a:r>
              <a:rPr lang="ru-RU" sz="1400" dirty="0" smtClean="0"/>
              <a:t>банку на </a:t>
            </a:r>
            <a:r>
              <a:rPr lang="ru-RU" sz="1400" dirty="0"/>
              <a:t>продаж і на </a:t>
            </a:r>
            <a:r>
              <a:rPr lang="ru-RU" sz="1400" dirty="0" err="1"/>
              <a:t>інвестиції</a:t>
            </a:r>
            <a:r>
              <a:rPr lang="ru-RU" sz="1400" dirty="0"/>
              <a:t>, </a:t>
            </a:r>
            <a:r>
              <a:rPr lang="ru-RU" sz="1400" dirty="0" err="1"/>
              <a:t>випущені</a:t>
            </a:r>
            <a:r>
              <a:rPr lang="ru-RU" sz="1400" dirty="0"/>
              <a:t> банками;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/>
              <a:t>інвестиції</a:t>
            </a:r>
            <a:r>
              <a:rPr lang="ru-RU" sz="1400" dirty="0"/>
              <a:t> в </a:t>
            </a:r>
            <a:r>
              <a:rPr lang="ru-RU" sz="1400" dirty="0" err="1"/>
              <a:t>капітал</a:t>
            </a:r>
            <a:r>
              <a:rPr lang="ru-RU" sz="1400" dirty="0"/>
              <a:t> (</a:t>
            </a:r>
            <a:r>
              <a:rPr lang="ru-RU" sz="1400" dirty="0" err="1"/>
              <a:t>що</a:t>
            </a:r>
            <a:r>
              <a:rPr lang="ru-RU" sz="1400" dirty="0"/>
              <a:t> не </a:t>
            </a:r>
            <a:r>
              <a:rPr lang="ru-RU" sz="1400" dirty="0" err="1"/>
              <a:t>консолідуються</a:t>
            </a:r>
            <a:r>
              <a:rPr lang="ru-RU" sz="1400" dirty="0"/>
              <a:t>)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установ</a:t>
            </a:r>
            <a:r>
              <a:rPr lang="ru-RU" sz="1400" dirty="0"/>
              <a:t> у </a:t>
            </a:r>
            <a:r>
              <a:rPr lang="ru-RU" sz="1400" dirty="0" err="1" smtClean="0"/>
              <a:t>розмірі</a:t>
            </a:r>
            <a:r>
              <a:rPr lang="ru-RU" sz="1400" dirty="0"/>
              <a:t> </a:t>
            </a:r>
            <a:r>
              <a:rPr lang="ru-RU" sz="1400" dirty="0" smtClean="0"/>
              <a:t>10</a:t>
            </a:r>
            <a:r>
              <a:rPr lang="ru-RU" sz="1400" dirty="0"/>
              <a:t>% і </a:t>
            </a:r>
            <a:r>
              <a:rPr lang="ru-RU" sz="1400" dirty="0" err="1"/>
              <a:t>більше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статутного </a:t>
            </a:r>
            <a:r>
              <a:rPr lang="ru-RU" sz="1400" dirty="0" err="1"/>
              <a:t>капіталу</a:t>
            </a:r>
            <a:r>
              <a:rPr lang="ru-RU" sz="1400" dirty="0"/>
              <a:t> та в </a:t>
            </a:r>
            <a:r>
              <a:rPr lang="ru-RU" sz="1400" dirty="0" err="1"/>
              <a:t>дочірні</a:t>
            </a:r>
            <a:r>
              <a:rPr lang="ru-RU" sz="1400" dirty="0"/>
              <a:t> установи;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/>
              <a:t>кошти</a:t>
            </a:r>
            <a:r>
              <a:rPr lang="ru-RU" sz="1400" dirty="0"/>
              <a:t>, </a:t>
            </a:r>
            <a:r>
              <a:rPr lang="ru-RU" sz="1400" dirty="0" err="1"/>
              <a:t>вкладені</a:t>
            </a:r>
            <a:r>
              <a:rPr lang="ru-RU" sz="1400" dirty="0"/>
              <a:t> в </a:t>
            </a:r>
            <a:r>
              <a:rPr lang="ru-RU" sz="1400" dirty="0" err="1"/>
              <a:t>інші</a:t>
            </a:r>
            <a:r>
              <a:rPr lang="ru-RU" sz="1400" dirty="0"/>
              <a:t> банки на </a:t>
            </a:r>
            <a:r>
              <a:rPr lang="ru-RU" sz="1400" dirty="0" err="1"/>
              <a:t>умовах</a:t>
            </a:r>
            <a:r>
              <a:rPr lang="ru-RU" sz="1400" dirty="0"/>
              <a:t> </a:t>
            </a:r>
            <a:r>
              <a:rPr lang="ru-RU" sz="1400" dirty="0" err="1"/>
              <a:t>субординованого</a:t>
            </a:r>
            <a:r>
              <a:rPr lang="ru-RU" sz="1400" dirty="0"/>
              <a:t> боргу.</a:t>
            </a:r>
          </a:p>
        </p:txBody>
      </p:sp>
    </p:spTree>
    <p:extLst>
      <p:ext uri="{BB962C8B-B14F-4D97-AF65-F5344CB8AC3E}">
        <p14:creationId xmlns:p14="http://schemas.microsoft.com/office/powerpoint/2010/main" val="375803956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8982" y="193413"/>
            <a:ext cx="10565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Методи </a:t>
            </a:r>
            <a:r>
              <a:rPr lang="ru-RU" sz="28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оцінювання</a:t>
            </a:r>
            <a:r>
              <a:rPr lang="ru-RU" sz="28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та </a:t>
            </a:r>
            <a:r>
              <a:rPr lang="ru-RU" sz="28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визначення</a:t>
            </a:r>
            <a:r>
              <a:rPr lang="ru-RU" sz="28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достатності</a:t>
            </a:r>
            <a:r>
              <a:rPr lang="ru-RU" sz="28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 smtClean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банківського</a:t>
            </a:r>
            <a:r>
              <a:rPr lang="ru-RU" sz="2800" b="1" dirty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 smtClean="0">
                <a:solidFill>
                  <a:srgbClr val="249989"/>
                </a:solidFill>
                <a:latin typeface="+mj-lt"/>
                <a:ea typeface="+mj-ea"/>
                <a:cs typeface="+mj-cs"/>
              </a:rPr>
              <a:t>капіталу</a:t>
            </a:r>
            <a:endParaRPr lang="ru-RU" sz="2800" b="1" dirty="0">
              <a:solidFill>
                <a:srgbClr val="249989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98258" y="1340933"/>
            <a:ext cx="8321039" cy="4976747"/>
            <a:chOff x="737540" y="1147520"/>
            <a:chExt cx="8321039" cy="497674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37540" y="1147520"/>
              <a:ext cx="8321039" cy="4976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600" b="1" noProof="1">
                  <a:solidFill>
                    <a:srgbClr val="249989"/>
                  </a:solidFill>
                </a:rPr>
                <a:t>Метод балансової вартості. </a:t>
              </a:r>
            </a:p>
            <a:p>
              <a:r>
                <a:rPr lang="ru-RU" sz="1370" noProof="1" smtClean="0"/>
                <a:t>Згідно </a:t>
              </a:r>
              <a:r>
                <a:rPr lang="ru-RU" sz="1370" noProof="1"/>
                <a:t>із цим методом усі активи </a:t>
              </a:r>
              <a:r>
                <a:rPr lang="ru-RU" sz="1370" noProof="1" smtClean="0"/>
                <a:t>та зобов’язання </a:t>
              </a:r>
              <a:r>
                <a:rPr lang="ru-RU" sz="1370" noProof="1"/>
                <a:t>банку оцінюються в балансі за тією вартістю, яку вони мали </a:t>
              </a:r>
              <a:r>
                <a:rPr lang="ru-RU" sz="1370" noProof="1" smtClean="0"/>
                <a:t>на момент </a:t>
              </a:r>
              <a:r>
                <a:rPr lang="ru-RU" sz="1370" noProof="1"/>
                <a:t>придбання або випуску. За основу прийнято бухгалтерську модель, де</a:t>
              </a:r>
            </a:p>
            <a:p>
              <a:r>
                <a:rPr lang="ru-RU" sz="1370" noProof="1"/>
                <a:t>величина власного капіталу банку визначається із базового </a:t>
              </a:r>
              <a:r>
                <a:rPr lang="ru-RU" sz="1370" noProof="1" smtClean="0"/>
                <a:t>балансового співвідношення</a:t>
              </a:r>
              <a:r>
                <a:rPr lang="ru-RU" sz="1370" noProof="1"/>
                <a:t>:</a:t>
              </a:r>
              <a:r>
                <a:rPr lang="uk-UA" sz="1370" noProof="1"/>
                <a:t> </a:t>
              </a:r>
            </a:p>
            <a:p>
              <a:endParaRPr lang="uk-UA" sz="1370" noProof="1" smtClean="0"/>
            </a:p>
            <a:p>
              <a:endParaRPr lang="uk-UA" sz="1370" noProof="1"/>
            </a:p>
            <a:p>
              <a:endParaRPr lang="uk-UA" sz="1370" noProof="1" smtClean="0"/>
            </a:p>
            <a:p>
              <a:endParaRPr lang="uk-UA" sz="1370" noProof="1" smtClean="0"/>
            </a:p>
            <a:p>
              <a:r>
                <a:rPr lang="ru-RU" sz="1370" noProof="1"/>
                <a:t>Такий метод оцінювання капіталу прийнятний у тому разі, </a:t>
              </a:r>
              <a:r>
                <a:rPr lang="ru-RU" sz="1370" noProof="1" smtClean="0"/>
                <a:t>коли балансова </a:t>
              </a:r>
              <a:r>
                <a:rPr lang="ru-RU" sz="1370" noProof="1"/>
                <a:t>та ринкова вартість активів і зобов’язань банку не дуже </a:t>
              </a:r>
              <a:r>
                <a:rPr lang="ru-RU" sz="1370" noProof="1" smtClean="0"/>
                <a:t>різняться між </a:t>
              </a:r>
              <a:r>
                <a:rPr lang="ru-RU" sz="1370" noProof="1"/>
                <a:t>собою</a:t>
              </a:r>
              <a:r>
                <a:rPr lang="ru-RU" sz="1370" noProof="1" smtClean="0"/>
                <a:t>.</a:t>
              </a:r>
            </a:p>
            <a:p>
              <a:endParaRPr lang="uk-UA" sz="1370" noProof="1"/>
            </a:p>
            <a:p>
              <a:r>
                <a:rPr lang="uk-UA" sz="1370" b="1" noProof="1">
                  <a:solidFill>
                    <a:srgbClr val="249989"/>
                  </a:solidFill>
                </a:rPr>
                <a:t>Метод ринкової вартості. </a:t>
              </a:r>
              <a:r>
                <a:rPr lang="uk-UA" sz="1370" noProof="1"/>
                <a:t>Цей метод полягає в тому, що активи </a:t>
              </a:r>
              <a:r>
                <a:rPr lang="uk-UA" sz="1370" noProof="1" smtClean="0"/>
                <a:t>та зобов’язання </a:t>
              </a:r>
              <a:r>
                <a:rPr lang="uk-UA" sz="1370" noProof="1"/>
                <a:t>банку оцінюють за ринковою вартістю, виходячи з </a:t>
              </a:r>
              <a:r>
                <a:rPr lang="uk-UA" sz="1370" noProof="1" smtClean="0"/>
                <a:t>якої розраховують </a:t>
              </a:r>
              <a:r>
                <a:rPr lang="uk-UA" sz="1370" noProof="1"/>
                <a:t>і капітал банку за формулою (3.2). Такий метод </a:t>
              </a:r>
              <a:r>
                <a:rPr lang="uk-UA" sz="1370" noProof="1" smtClean="0"/>
                <a:t>оцінювання банківського </a:t>
              </a:r>
              <a:r>
                <a:rPr lang="uk-UA" sz="1370" noProof="1"/>
                <a:t>капіталу найкорисніший як для інвесторів та вкладників, так і для</a:t>
              </a:r>
            </a:p>
            <a:p>
              <a:r>
                <a:rPr lang="uk-UA" sz="1370" noProof="1"/>
                <a:t>менеджерів банку. </a:t>
              </a:r>
              <a:r>
                <a:rPr lang="ru-RU" sz="1370" noProof="1"/>
                <a:t>Ринкова вартість капіталу достатньо точно відбиває реальний рівень</a:t>
              </a:r>
            </a:p>
            <a:p>
              <a:r>
                <a:rPr lang="ru-RU" sz="1370" noProof="1"/>
                <a:t>захищеності банку від ризику банкрутства.</a:t>
              </a:r>
              <a:endParaRPr lang="uk-UA" sz="1370" noProof="1" smtClean="0"/>
            </a:p>
            <a:p>
              <a:endParaRPr lang="uk-UA" sz="1370" noProof="1"/>
            </a:p>
            <a:p>
              <a:r>
                <a:rPr lang="uk-UA" sz="1370" b="1" noProof="1">
                  <a:solidFill>
                    <a:srgbClr val="249989"/>
                  </a:solidFill>
                </a:rPr>
                <a:t>Метод «регулюючих бухгалтерських процедур».</a:t>
              </a:r>
              <a:r>
                <a:rPr lang="uk-UA" sz="1370" noProof="1" smtClean="0"/>
                <a:t> </a:t>
              </a:r>
              <a:r>
                <a:rPr lang="ru-RU" sz="1370" noProof="1"/>
                <a:t>Сутність </a:t>
              </a:r>
              <a:r>
                <a:rPr lang="ru-RU" sz="1370" noProof="1" smtClean="0"/>
                <a:t>методу полягає </a:t>
              </a:r>
              <a:r>
                <a:rPr lang="ru-RU" sz="1370" noProof="1"/>
                <a:t>в обчисленні розміру капіталу за правилами, які </a:t>
              </a:r>
              <a:r>
                <a:rPr lang="ru-RU" sz="1370" noProof="1" smtClean="0"/>
                <a:t>встановлено регулюючими </a:t>
              </a:r>
              <a:r>
                <a:rPr lang="ru-RU" sz="1370" noProof="1"/>
                <a:t>інстанціями. Правила в різних країнах неоднакові, але </a:t>
              </a:r>
              <a:r>
                <a:rPr lang="ru-RU" sz="1370" noProof="1" smtClean="0"/>
                <a:t>часто такий </a:t>
              </a:r>
              <a:r>
                <a:rPr lang="ru-RU" sz="1370" noProof="1"/>
                <a:t>підхід є спробою зробити банки надійнішими для сторонніх спостерігачів. За методом «регулюючих бухгалтерських процедур» капітал банку </a:t>
              </a:r>
              <a:r>
                <a:rPr lang="ru-RU" sz="1370" noProof="1" smtClean="0"/>
                <a:t>розраховується </a:t>
              </a:r>
              <a:r>
                <a:rPr lang="ru-RU" sz="1370" noProof="1"/>
                <a:t>як сума низки складових: акціонерного капіталу, </a:t>
              </a:r>
              <a:r>
                <a:rPr lang="ru-RU" sz="1370" noProof="1" smtClean="0"/>
                <a:t>нерозподіленого прибутку</a:t>
              </a:r>
              <a:r>
                <a:rPr lang="ru-RU" sz="1370" noProof="1"/>
                <a:t>, резервних фондів, зокрема на покриття кредитних і </a:t>
              </a:r>
              <a:r>
                <a:rPr lang="ru-RU" sz="1370" noProof="1" smtClean="0"/>
                <a:t>валютних ризиків</a:t>
              </a:r>
              <a:r>
                <a:rPr lang="ru-RU" sz="1370" noProof="1"/>
                <a:t>, субординованих зобов’язань і т. ін.</a:t>
              </a:r>
              <a:endParaRPr lang="uk-UA" sz="1370" noProof="1" smtClean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65532" y="2197767"/>
              <a:ext cx="5789283" cy="571810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7709" y="1109190"/>
            <a:ext cx="2938952" cy="185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7709" y="3936964"/>
            <a:ext cx="2938952" cy="1947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354491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1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2189</Words>
  <Application>Microsoft Office PowerPoint</Application>
  <PresentationFormat>Широкоэкранный</PresentationFormat>
  <Paragraphs>154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Montserrat</vt:lpstr>
      <vt:lpstr>Montserrat Black</vt:lpstr>
      <vt:lpstr>Wingdings</vt:lpstr>
      <vt:lpstr>Тема Office</vt:lpstr>
      <vt:lpstr>МЕНЕДЖМЕНТ КАПІТАЛУ БАНКУ</vt:lpstr>
      <vt:lpstr>План:</vt:lpstr>
      <vt:lpstr>Склад та функції банківського капіталу.</vt:lpstr>
      <vt:lpstr>Презентация PowerPoint</vt:lpstr>
      <vt:lpstr>Презентация PowerPoint</vt:lpstr>
      <vt:lpstr>Презентация PowerPoint</vt:lpstr>
      <vt:lpstr>Статутний капітал </vt:lpstr>
      <vt:lpstr>Власний капітал — брутто. Власний капітал — нетто. Регулятивний капітал.</vt:lpstr>
      <vt:lpstr>Презентация PowerPoint</vt:lpstr>
      <vt:lpstr>Презентация PowerPoint</vt:lpstr>
      <vt:lpstr>Презентация PowerPoint</vt:lpstr>
      <vt:lpstr>Методи управління капіталом банку</vt:lpstr>
      <vt:lpstr>Метод внутрішніх джерел поповнення капіталу</vt:lpstr>
      <vt:lpstr>Залучення капіталу за рахунок зовнішніх джерел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Теоретичні основи оцінювання економічного ризику</dc:title>
  <dc:creator>Пользователь</dc:creator>
  <cp:lastModifiedBy>Инна</cp:lastModifiedBy>
  <cp:revision>64</cp:revision>
  <dcterms:created xsi:type="dcterms:W3CDTF">2022-04-14T10:23:18Z</dcterms:created>
  <dcterms:modified xsi:type="dcterms:W3CDTF">2023-02-19T06:57:11Z</dcterms:modified>
</cp:coreProperties>
</file>