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92" r:id="rId4"/>
    <p:sldId id="317" r:id="rId5"/>
    <p:sldId id="25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40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9" r:id="rId27"/>
    <p:sldId id="337" r:id="rId28"/>
    <p:sldId id="338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Montserrat" pitchFamily="2" charset="-52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97">
          <p15:clr>
            <a:srgbClr val="9AA0A6"/>
          </p15:clr>
        </p15:guide>
        <p15:guide id="2" pos="3458">
          <p15:clr>
            <a:srgbClr val="9AA0A6"/>
          </p15:clr>
        </p15:guide>
        <p15:guide id="3" orient="horz" pos="1361">
          <p15:clr>
            <a:srgbClr val="9AA0A6"/>
          </p15:clr>
        </p15:guide>
        <p15:guide id="4" orient="horz" pos="511">
          <p15:clr>
            <a:srgbClr val="9AA0A6"/>
          </p15:clr>
        </p15:guide>
        <p15:guide id="5" orient="horz" pos="2210">
          <p15:clr>
            <a:srgbClr val="9AA0A6"/>
          </p15:clr>
        </p15:guide>
        <p15:guide id="6" orient="horz" pos="2323">
          <p15:clr>
            <a:srgbClr val="9AA0A6"/>
          </p15:clr>
        </p15:guide>
        <p15:guide id="7" pos="1101">
          <p15:clr>
            <a:srgbClr val="9AA0A6"/>
          </p15:clr>
        </p15:guide>
        <p15:guide id="8" pos="6973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O7Vzc2tWkDaq63h0OMrvyZoHq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DC3E2D-7770-4865-918F-E1F9BF6A7720}">
  <a:tblStyle styleId="{E5DC3E2D-7770-4865-918F-E1F9BF6A77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2" autoAdjust="0"/>
    <p:restoredTop sz="96340" autoAdjust="0"/>
  </p:normalViewPr>
  <p:slideViewPr>
    <p:cSldViewPr snapToGrid="0">
      <p:cViewPr varScale="1">
        <p:scale>
          <a:sx n="110" d="100"/>
          <a:sy n="110" d="100"/>
        </p:scale>
        <p:origin x="426" y="96"/>
      </p:cViewPr>
      <p:guideLst>
        <p:guide pos="597"/>
        <p:guide pos="3458"/>
        <p:guide orient="horz" pos="1361"/>
        <p:guide orient="horz" pos="511"/>
        <p:guide orient="horz" pos="2210"/>
        <p:guide orient="horz" pos="2323"/>
        <p:guide pos="1101"/>
        <p:guide pos="6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49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544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38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679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04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35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255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516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939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7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0566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977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726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691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659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206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947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283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95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278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30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82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98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43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2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832d5f94b_0_4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3832d5f94b_0_4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3832d5f94b_0_4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3832d5f94b_0_4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3832d5f94b_0_4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832d5f94b_0_4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3832d5f94b_0_4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3832d5f94b_0_4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 копия 1">
  <p:cSld name="12_Title Slide копия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832d5f94b_0_4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3832d5f94b_0_4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13832d5f94b_0_4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3832d5f94b_0_4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832d5f94b_0_4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832d5f94b_0_4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3832d5f94b_0_4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13832d5f94b_0_4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3832d5f94b_0_4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3832d5f94b_0_4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832d5f94b_0_4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3832d5f94b_0_4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13832d5f94b_0_4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3832d5f94b_0_4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3832d5f94b_0_4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3832d5f94b_0_4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832d5f94b_0_4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3832d5f94b_0_4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g13832d5f94b_0_4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13832d5f94b_0_4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g13832d5f94b_0_4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13832d5f94b_0_4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3832d5f94b_0_4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3832d5f94b_0_4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832d5f94b_0_4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3832d5f94b_0_4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3832d5f94b_0_4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3832d5f94b_0_4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832d5f94b_0_4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3832d5f94b_0_4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g13832d5f94b_0_4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g13832d5f94b_0_4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3832d5f94b_0_4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3832d5f94b_0_4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832d5f94b_0_4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3832d5f94b_0_4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g13832d5f94b_0_4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g13832d5f94b_0_4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3832d5f94b_0_4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3832d5f94b_0_4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832d5f94b_0_4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3832d5f94b_0_47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13832d5f94b_0_4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3832d5f94b_0_4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832d5f94b_0_4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832d5f94b_0_47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3832d5f94b_0_47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13832d5f94b_0_4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3832d5f94b_0_4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3832d5f94b_0_4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832d5f94b_0_4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3832d5f94b_0_4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3832d5f94b_0_4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3832d5f94b_0_4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3832d5f94b_0_4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998304">
            <a:off x="4316913" y="-1156529"/>
            <a:ext cx="8394623" cy="8065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920960" y="53867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Лекція</a:t>
            </a:r>
            <a:r>
              <a:rPr lang="ru-RU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596900" y="35648"/>
            <a:ext cx="11226800" cy="226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Використання</a:t>
            </a:r>
            <a:r>
              <a:rPr lang="ru-RU" sz="4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CSS </a:t>
            </a:r>
            <a:r>
              <a:rPr lang="ru-RU" sz="4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Grid</a:t>
            </a:r>
            <a:r>
              <a:rPr lang="ru-RU" sz="4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для </a:t>
            </a:r>
            <a:r>
              <a:rPr lang="ru-RU" sz="4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створення</a:t>
            </a:r>
            <a:r>
              <a:rPr lang="ru-RU" sz="4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4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зручних</a:t>
            </a:r>
            <a:r>
              <a:rPr lang="ru-RU" sz="4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4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макетів</a:t>
            </a:r>
            <a:r>
              <a:rPr lang="ru-RU" sz="4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веб-</a:t>
            </a:r>
            <a:r>
              <a:rPr lang="ru-RU" sz="4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сторінок</a:t>
            </a:r>
            <a:endParaRPr sz="48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44;p31">
            <a:extLst>
              <a:ext uri="{FF2B5EF4-FFF2-40B4-BE49-F238E27FC236}">
                <a16:creationId xmlns:a16="http://schemas.microsoft.com/office/drawing/2014/main" id="{C2D33E0D-A54B-4180-856A-ED81F459CD92}"/>
              </a:ext>
            </a:extLst>
          </p:cNvPr>
          <p:cNvSpPr txBox="1"/>
          <p:nvPr/>
        </p:nvSpPr>
        <p:spPr>
          <a:xfrm>
            <a:off x="3114467" y="4648152"/>
            <a:ext cx="8712198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План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1. Вступ до 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CSS Grid</a:t>
            </a:r>
            <a:endParaRPr lang="uk-UA" sz="2400" b="1" dirty="0">
              <a:solidFill>
                <a:schemeClr val="bg1"/>
              </a:solidFill>
              <a:latin typeface="Verdana"/>
              <a:ea typeface="Verdana"/>
              <a:sym typeface="Verdan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2.</a:t>
            </a:r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Створення</a:t>
            </a: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сітки</a:t>
            </a: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 з CSS </a:t>
            </a:r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Grid</a:t>
            </a:r>
            <a:endParaRPr lang="ru-RU" sz="2400" b="1" dirty="0">
              <a:solidFill>
                <a:schemeClr val="bg1"/>
              </a:solidFill>
              <a:latin typeface="Verdana"/>
              <a:ea typeface="Verdana"/>
              <a:sym typeface="Verdan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3. </a:t>
            </a:r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Властивості</a:t>
            </a: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 контейнера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4. Властивості дочірніх елементів</a:t>
            </a:r>
          </a:p>
        </p:txBody>
      </p:sp>
      <p:pic>
        <p:nvPicPr>
          <p:cNvPr id="2" name="Picture 2" descr="How to Use CSS Grid Layout – Grid Properties Explained with Examples">
            <a:extLst>
              <a:ext uri="{FF2B5EF4-FFF2-40B4-BE49-F238E27FC236}">
                <a16:creationId xmlns:a16="http://schemas.microsoft.com/office/drawing/2014/main" id="{EC45EB68-FB9C-4610-B4A8-214C070C2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99" y="2279181"/>
            <a:ext cx="3238500" cy="215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333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justify-content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 </a:t>
            </a:r>
            <a:r>
              <a:rPr lang="en-US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justify-content </a:t>
            </a: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використовується для вирівнювання всієї сітки всередині контейнера.</a:t>
            </a:r>
            <a:endParaRPr lang="uk-UA" sz="24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253;p32">
            <a:extLst>
              <a:ext uri="{FF2B5EF4-FFF2-40B4-BE49-F238E27FC236}">
                <a16:creationId xmlns:a16="http://schemas.microsoft.com/office/drawing/2014/main" id="{F2F38F5A-18E4-489B-B364-78DEBFCD3000}"/>
              </a:ext>
            </a:extLst>
          </p:cNvPr>
          <p:cNvSpPr/>
          <p:nvPr/>
        </p:nvSpPr>
        <p:spPr>
          <a:xfrm>
            <a:off x="6096000" y="586676"/>
            <a:ext cx="594995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.grid-container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grid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grid-template-columns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80px 200px auto 40px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grid-template-rows: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80px 200px;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justify-content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: center;</a:t>
            </a:r>
            <a:b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uk-UA" sz="2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53;p32">
            <a:extLst>
              <a:ext uri="{FF2B5EF4-FFF2-40B4-BE49-F238E27FC236}">
                <a16:creationId xmlns:a16="http://schemas.microsoft.com/office/drawing/2014/main" id="{65417657-DF74-418E-95DD-9E322B6A80B8}"/>
              </a:ext>
            </a:extLst>
          </p:cNvPr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6E6DC0-77C7-410F-8AF5-F557DA9F6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625" y="3935035"/>
            <a:ext cx="5810608" cy="233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333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justify-content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 </a:t>
            </a:r>
            <a:r>
              <a:rPr lang="en-US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justify-content </a:t>
            </a: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використовується для вирівнювання всієї сітки всередині контейнера.</a:t>
            </a:r>
            <a:endParaRPr lang="uk-UA" sz="24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253;p32">
            <a:extLst>
              <a:ext uri="{FF2B5EF4-FFF2-40B4-BE49-F238E27FC236}">
                <a16:creationId xmlns:a16="http://schemas.microsoft.com/office/drawing/2014/main" id="{F2F38F5A-18E4-489B-B364-78DEBFCD3000}"/>
              </a:ext>
            </a:extLst>
          </p:cNvPr>
          <p:cNvSpPr/>
          <p:nvPr/>
        </p:nvSpPr>
        <p:spPr>
          <a:xfrm>
            <a:off x="6096000" y="586676"/>
            <a:ext cx="594995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.grid-container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grid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grid-template-columns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80px 200px auto 40px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grid-template-rows: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80px 200px;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justify-content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: space-between;</a:t>
            </a:r>
            <a:b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uk-UA" sz="2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53;p32">
            <a:extLst>
              <a:ext uri="{FF2B5EF4-FFF2-40B4-BE49-F238E27FC236}">
                <a16:creationId xmlns:a16="http://schemas.microsoft.com/office/drawing/2014/main" id="{65417657-DF74-418E-95DD-9E322B6A80B8}"/>
              </a:ext>
            </a:extLst>
          </p:cNvPr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1D161-9CC3-46DE-B12B-6FF8E7D2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0" y="4161001"/>
            <a:ext cx="5460999" cy="21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2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564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align-content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align-content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використовується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для вертикального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вирівнювання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всієї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сітки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всередині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контейнера.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i="0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Загальна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висота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сітки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повинна бути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меншою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,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ніж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висота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контейнера для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align-content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,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щоб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мати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будь-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який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ефект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.</a:t>
            </a:r>
            <a:endParaRPr lang="uk-UA" sz="2500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</p:txBody>
      </p:sp>
      <p:sp>
        <p:nvSpPr>
          <p:cNvPr id="5" name="Google Shape;253;p32">
            <a:extLst>
              <a:ext uri="{FF2B5EF4-FFF2-40B4-BE49-F238E27FC236}">
                <a16:creationId xmlns:a16="http://schemas.microsoft.com/office/drawing/2014/main" id="{F2F38F5A-18E4-489B-B364-78DEBFCD3000}"/>
              </a:ext>
            </a:extLst>
          </p:cNvPr>
          <p:cNvSpPr/>
          <p:nvPr/>
        </p:nvSpPr>
        <p:spPr>
          <a:xfrm>
            <a:off x="6096000" y="586676"/>
            <a:ext cx="594995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.grid-container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grid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grid-template-columns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80px 200px auto 40px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grid-template-rows: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80px 200px;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justify-content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: space-between;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align-content: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center;</a:t>
            </a:r>
            <a:b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uk-UA" sz="2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53;p32">
            <a:extLst>
              <a:ext uri="{FF2B5EF4-FFF2-40B4-BE49-F238E27FC236}">
                <a16:creationId xmlns:a16="http://schemas.microsoft.com/office/drawing/2014/main" id="{65417657-DF74-418E-95DD-9E322B6A80B8}"/>
              </a:ext>
            </a:extLst>
          </p:cNvPr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1C9080-D2DF-4493-AC86-9F969FED2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17" y="3848454"/>
            <a:ext cx="5824896" cy="27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564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align-content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align-content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використовується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для вертикального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вирівнювання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всієї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сітки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всередині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контейнера.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i="0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Загальна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висота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сітки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повинна бути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меншою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,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ніж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висота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контейнера для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align-content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,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щоб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мати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будь-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який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i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ефект</a:t>
            </a:r>
            <a:r>
              <a:rPr lang="ru-RU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.</a:t>
            </a:r>
            <a:endParaRPr lang="uk-UA" sz="2500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</p:txBody>
      </p:sp>
      <p:sp>
        <p:nvSpPr>
          <p:cNvPr id="5" name="Google Shape;253;p32">
            <a:extLst>
              <a:ext uri="{FF2B5EF4-FFF2-40B4-BE49-F238E27FC236}">
                <a16:creationId xmlns:a16="http://schemas.microsoft.com/office/drawing/2014/main" id="{F2F38F5A-18E4-489B-B364-78DEBFCD3000}"/>
              </a:ext>
            </a:extLst>
          </p:cNvPr>
          <p:cNvSpPr/>
          <p:nvPr/>
        </p:nvSpPr>
        <p:spPr>
          <a:xfrm>
            <a:off x="6096000" y="586676"/>
            <a:ext cx="594995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.grid-container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grid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grid-template-columns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80px 200px auto 40px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grid-template-rows: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80px 200px;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justify-content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: space-between;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align-content: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space-between;</a:t>
            </a:r>
            <a:b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uk-UA" sz="2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53;p32">
            <a:extLst>
              <a:ext uri="{FF2B5EF4-FFF2-40B4-BE49-F238E27FC236}">
                <a16:creationId xmlns:a16="http://schemas.microsoft.com/office/drawing/2014/main" id="{65417657-DF74-418E-95DD-9E322B6A80B8}"/>
              </a:ext>
            </a:extLst>
          </p:cNvPr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FD3A00-5639-4F6F-94F2-24460102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27" y="3864474"/>
            <a:ext cx="5849570" cy="25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-1270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41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gap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Ця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задає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відстань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між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рядками і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стовпцями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в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сітці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. Ви можете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вказати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значення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для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відстані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по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горизонталі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і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вертикалі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окремо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або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вказати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одне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значення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для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обох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напрямків</a:t>
            </a:r>
            <a:endParaRPr lang="uk-UA" sz="2500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</p:txBody>
      </p:sp>
      <p:sp>
        <p:nvSpPr>
          <p:cNvPr id="8" name="Google Shape;253;p32">
            <a:extLst>
              <a:ext uri="{FF2B5EF4-FFF2-40B4-BE49-F238E27FC236}">
                <a16:creationId xmlns:a16="http://schemas.microsoft.com/office/drawing/2014/main" id="{65417657-DF74-418E-95DD-9E322B6A80B8}"/>
              </a:ext>
            </a:extLst>
          </p:cNvPr>
          <p:cNvSpPr/>
          <p:nvPr/>
        </p:nvSpPr>
        <p:spPr>
          <a:xfrm>
            <a:off x="8102829" y="357055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A61D4C-B449-40F9-B4B9-FFED52CB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44" y="322743"/>
            <a:ext cx="5525377" cy="895781"/>
          </a:xfrm>
          <a:prstGeom prst="rect">
            <a:avLst/>
          </a:prstGeom>
        </p:spPr>
      </p:pic>
      <p:sp>
        <p:nvSpPr>
          <p:cNvPr id="9" name="Google Shape;253;p32">
            <a:extLst>
              <a:ext uri="{FF2B5EF4-FFF2-40B4-BE49-F238E27FC236}">
                <a16:creationId xmlns:a16="http://schemas.microsoft.com/office/drawing/2014/main" id="{E0109EE3-96FB-4F17-87F1-B06E1E56388D}"/>
              </a:ext>
            </a:extLst>
          </p:cNvPr>
          <p:cNvSpPr/>
          <p:nvPr/>
        </p:nvSpPr>
        <p:spPr>
          <a:xfrm>
            <a:off x="6348044" y="1231224"/>
            <a:ext cx="594995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.grid-container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grid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grid-template-columns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80px 200px auto 40px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grid-template-rows: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80px 200px;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gap: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20px;</a:t>
            </a:r>
            <a:b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uk-UA" sz="2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CCCE2B-BFE6-4DC4-9C1E-485CE6C2B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98" y="4109056"/>
            <a:ext cx="5860133" cy="19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-1270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41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gap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Ця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задає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відстань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між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рядками і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стовпцями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в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сітці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. Ви можете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вказати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значення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для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відстані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по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горизонталі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і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вертикалі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окремо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або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вказати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одне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значення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для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обох</a:t>
            </a:r>
            <a:r>
              <a:rPr lang="ru-RU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напрямків</a:t>
            </a:r>
            <a:endParaRPr lang="uk-UA" sz="2500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A61D4C-B449-40F9-B4B9-FFED52CB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44" y="322743"/>
            <a:ext cx="5525377" cy="895781"/>
          </a:xfrm>
          <a:prstGeom prst="rect">
            <a:avLst/>
          </a:prstGeom>
        </p:spPr>
      </p:pic>
      <p:pic>
        <p:nvPicPr>
          <p:cNvPr id="4098" name="Picture 2" descr="Grid">
            <a:extLst>
              <a:ext uri="{FF2B5EF4-FFF2-40B4-BE49-F238E27FC236}">
                <a16:creationId xmlns:a16="http://schemas.microsoft.com/office/drawing/2014/main" id="{BE9C3DA8-3EB9-4F3B-8C8D-B0165D1B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85" y="1555750"/>
            <a:ext cx="5598936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21149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67779" y="136625"/>
            <a:ext cx="5548821" cy="620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grid-template-areas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Ця властивість дозволяє визначити розміщення елементів на сітці, використовуючи іменовані області. Елементам присвоюють імена, і потім ці імена використовуються для визначення, в якій області вони розміщуються.</a:t>
            </a: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Повторення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назви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області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призводить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до того,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що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вміст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охоплює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ці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комірки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.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Крапка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означає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порожню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комірку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. Сам синтаксис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надає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візуалізацію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структури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сітки</a:t>
            </a:r>
            <a:r>
              <a:rPr lang="ru-RU" sz="2500" b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.</a:t>
            </a:r>
            <a:endParaRPr lang="uk-UA" sz="2500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0BCB8-88D3-42D8-BBFB-D56ECE90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90" y="651046"/>
            <a:ext cx="3200847" cy="9621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30632-CF5A-4743-B0C3-AABBA7FFA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827" y="136625"/>
            <a:ext cx="2486372" cy="19910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C9D6F2-EFD1-4989-BDBC-76AB1A998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121" y="3237453"/>
            <a:ext cx="3105583" cy="905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1833D2-992A-4951-A01F-6E14472CC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3639" y="2882864"/>
            <a:ext cx="2200582" cy="16099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5C0669-0F6F-49D5-A22D-0D2B997D8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859" y="5423754"/>
            <a:ext cx="3067478" cy="9145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E0A3FB-ACE0-4565-AADB-01CCE6B6D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6060" y="5000517"/>
            <a:ext cx="2048161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67779" y="136625"/>
            <a:ext cx="5548821" cy="312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grid-template-areas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Далі для  кожного дочірнього елементу треба застосувати властивість: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5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grid-area</a:t>
            </a:r>
            <a:r>
              <a:rPr lang="uk-UA" sz="25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: ім'я </a:t>
            </a:r>
            <a:endParaRPr lang="uk-UA" sz="2500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</p:txBody>
      </p:sp>
      <p:sp>
        <p:nvSpPr>
          <p:cNvPr id="11" name="Google Shape;253;p32">
            <a:extLst>
              <a:ext uri="{FF2B5EF4-FFF2-40B4-BE49-F238E27FC236}">
                <a16:creationId xmlns:a16="http://schemas.microsoft.com/office/drawing/2014/main" id="{72F50CAE-F927-4612-AAAF-F2EAD75BF989}"/>
              </a:ext>
            </a:extLst>
          </p:cNvPr>
          <p:cNvSpPr/>
          <p:nvPr/>
        </p:nvSpPr>
        <p:spPr>
          <a:xfrm>
            <a:off x="6164020" y="960866"/>
            <a:ext cx="5556069" cy="540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.wrapper{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display: grid;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height: 100vh;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grid-template-columns: auto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grid-template-rows: 1fr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1fr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1fr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grid-template-areas: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"header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"menu content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"footer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i="0" dirty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grid-gap: 10px;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margin: 0;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.wrapper div{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   background: gold;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#PageHead{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   grid-area: header;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 }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#PageMenu{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    grid-area: menu;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 }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#PageContent{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     grid-area: content;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 }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#PageFooter{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     grid-area: footer;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    }</a:t>
            </a:r>
            <a:endParaRPr lang="uk-UA" sz="1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C7FFA7-CDAD-440E-A7B6-796DD643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90" y="4395652"/>
            <a:ext cx="3734321" cy="13146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1AF781-9D37-4E09-BB25-1FDA19018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162" y="2418058"/>
            <a:ext cx="3238872" cy="3479076"/>
          </a:xfrm>
          <a:prstGeom prst="rect">
            <a:avLst/>
          </a:prstGeom>
        </p:spPr>
      </p:pic>
      <p:sp>
        <p:nvSpPr>
          <p:cNvPr id="15" name="Google Shape;253;p32">
            <a:extLst>
              <a:ext uri="{FF2B5EF4-FFF2-40B4-BE49-F238E27FC236}">
                <a16:creationId xmlns:a16="http://schemas.microsoft.com/office/drawing/2014/main" id="{D928822A-CC74-470A-9326-BCA10C32907C}"/>
              </a:ext>
            </a:extLst>
          </p:cNvPr>
          <p:cNvSpPr/>
          <p:nvPr/>
        </p:nvSpPr>
        <p:spPr>
          <a:xfrm>
            <a:off x="267778" y="3691017"/>
            <a:ext cx="55488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Приклад</a:t>
            </a:r>
            <a:endParaRPr lang="uk-UA" sz="2500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</p:txBody>
      </p:sp>
      <p:sp>
        <p:nvSpPr>
          <p:cNvPr id="17" name="Google Shape;253;p32">
            <a:extLst>
              <a:ext uri="{FF2B5EF4-FFF2-40B4-BE49-F238E27FC236}">
                <a16:creationId xmlns:a16="http://schemas.microsoft.com/office/drawing/2014/main" id="{CE4F4C0B-E589-42D7-9313-AA6AAA5DFD5A}"/>
              </a:ext>
            </a:extLst>
          </p:cNvPr>
          <p:cNvSpPr/>
          <p:nvPr/>
        </p:nvSpPr>
        <p:spPr>
          <a:xfrm>
            <a:off x="6373213" y="167247"/>
            <a:ext cx="55488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tx1"/>
                </a:solidFill>
                <a:effectLst/>
                <a:latin typeface="Söhne"/>
              </a:rPr>
              <a:t>Приклад 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Söhne"/>
              </a:rPr>
              <a:t>CSS</a:t>
            </a:r>
            <a:endParaRPr lang="uk-UA" sz="2500" i="1" dirty="0">
              <a:solidFill>
                <a:schemeClr val="tx1"/>
              </a:solidFill>
              <a:latin typeface="Söhne"/>
              <a:ea typeface="Verdana"/>
              <a:sym typeface="Verdana"/>
            </a:endParaRPr>
          </a:p>
        </p:txBody>
      </p:sp>
      <p:sp>
        <p:nvSpPr>
          <p:cNvPr id="18" name="Google Shape;253;p32">
            <a:extLst>
              <a:ext uri="{FF2B5EF4-FFF2-40B4-BE49-F238E27FC236}">
                <a16:creationId xmlns:a16="http://schemas.microsoft.com/office/drawing/2014/main" id="{5FC4F3D2-05C2-4B87-A373-4825A507BE03}"/>
              </a:ext>
            </a:extLst>
          </p:cNvPr>
          <p:cNvSpPr/>
          <p:nvPr/>
        </p:nvSpPr>
        <p:spPr>
          <a:xfrm>
            <a:off x="8933347" y="1795459"/>
            <a:ext cx="27867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3600" b="1" i="0" dirty="0">
                <a:solidFill>
                  <a:schemeClr val="tx1"/>
                </a:solidFill>
                <a:effectLst/>
                <a:latin typeface="Söhne"/>
              </a:rPr>
              <a:t>Результат</a:t>
            </a:r>
            <a:endParaRPr lang="uk-UA" sz="2500" i="1" dirty="0">
              <a:solidFill>
                <a:schemeClr val="tx1"/>
              </a:solidFill>
              <a:latin typeface="Söhne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213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21149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67779" y="136625"/>
            <a:ext cx="5548821" cy="65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grid-auto-flow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 </a:t>
            </a:r>
            <a:r>
              <a:rPr lang="en-US" sz="25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grid-auto-flow </a:t>
            </a:r>
            <a:r>
              <a:rPr lang="uk-UA" sz="25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керує тим, як працює алгоритм автоматичного розміщення, точно вказуючи, як елементи потрапляють у сітку.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Якщо у вас є елементи, які ви явно не позиціонуєте у сітці, запускається алгоритм авто-розміщення, щоб їх автоматично розмістити. Ця властивість контролює те, як алгоритм авто-розміщення працює.</a:t>
            </a:r>
            <a:endParaRPr lang="en-US" sz="25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Значення за замовчуванням:</a:t>
            </a:r>
            <a:r>
              <a:rPr lang="en-US" sz="2500" i="1" dirty="0">
                <a:solidFill>
                  <a:schemeClr val="bg1"/>
                </a:solidFill>
                <a:latin typeface="Söhne"/>
                <a:ea typeface="Verdana"/>
                <a:sym typeface="Verdana"/>
              </a:rPr>
              <a:t>row</a:t>
            </a:r>
            <a:endParaRPr lang="uk-UA" sz="2500" i="1" dirty="0">
              <a:solidFill>
                <a:schemeClr val="bg1"/>
              </a:solidFill>
              <a:latin typeface="Söhne"/>
              <a:ea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970715-F621-451D-B849-344626DAC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911" y="557149"/>
            <a:ext cx="3067478" cy="905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14F7B5-2F35-4D14-A70F-BDCA3AD3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281" y="271358"/>
            <a:ext cx="2238687" cy="1476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BCF408-70EE-495A-8D04-DE4682C60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858" y="2495420"/>
            <a:ext cx="3086531" cy="9335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1AFA08-13DC-4A4A-AEF1-668621B6C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281" y="2112008"/>
            <a:ext cx="2267266" cy="15146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7563F6-FDF4-48A2-B707-7A8EA01B4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910" y="4462270"/>
            <a:ext cx="3048425" cy="8954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2D64A16-F261-43C2-8077-E65A91063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281" y="3990763"/>
            <a:ext cx="2267266" cy="1505160"/>
          </a:xfrm>
          <a:prstGeom prst="rect">
            <a:avLst/>
          </a:prstGeom>
        </p:spPr>
      </p:pic>
      <p:sp>
        <p:nvSpPr>
          <p:cNvPr id="22" name="Google Shape;253;p32">
            <a:extLst>
              <a:ext uri="{FF2B5EF4-FFF2-40B4-BE49-F238E27FC236}">
                <a16:creationId xmlns:a16="http://schemas.microsoft.com/office/drawing/2014/main" id="{6C6F6DF8-C03E-4105-A080-8E406E8F38E0}"/>
              </a:ext>
            </a:extLst>
          </p:cNvPr>
          <p:cNvSpPr/>
          <p:nvPr/>
        </p:nvSpPr>
        <p:spPr>
          <a:xfrm>
            <a:off x="6393829" y="5656568"/>
            <a:ext cx="5636246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dense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: алгоритм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використовує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«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щільний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» алгоритм упаковки,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який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намагається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заповнити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дірки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сітці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якщо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пізніше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з'являться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дрібніші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елементи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може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призвести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до того,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що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елементи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з'являться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не по порядку, але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заповнять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отвори,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залишені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більшими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елементами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uk-UA" sz="11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8054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21149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79400" y="843697"/>
            <a:ext cx="5548821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Дочірні елементи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Контейнер сітки містить елементи сітки.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18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dirty="0">
                <a:solidFill>
                  <a:schemeClr val="bg1"/>
                </a:solidFill>
                <a:effectLst/>
                <a:latin typeface="Söhne"/>
              </a:rPr>
              <a:t>За замовчуванням контейнер має один елемент сітки для кожного стовпця в кожному рядку, але ви можете стилізувати елементи сітки так, щоб вони охоплювали кілька стовпців і/або рядків.</a:t>
            </a:r>
            <a:endParaRPr lang="en-US" sz="24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4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</p:txBody>
      </p:sp>
      <p:pic>
        <p:nvPicPr>
          <p:cNvPr id="7170" name="Picture 2" descr="Grid Items in CSS | Explained">
            <a:extLst>
              <a:ext uri="{FF2B5EF4-FFF2-40B4-BE49-F238E27FC236}">
                <a16:creationId xmlns:a16="http://schemas.microsoft.com/office/drawing/2014/main" id="{FAEA45FC-D11B-4FC6-A361-AD9CA872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262443"/>
            <a:ext cx="5548821" cy="23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3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1126509" y="146186"/>
            <a:ext cx="10410697" cy="83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Вступ до </a:t>
            </a:r>
            <a:r>
              <a:rPr lang="en-US" sz="48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CSS Grid</a:t>
            </a:r>
            <a:endParaRPr lang="en-US" sz="4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277;g13832d5f94b_0_241">
            <a:extLst>
              <a:ext uri="{FF2B5EF4-FFF2-40B4-BE49-F238E27FC236}">
                <a16:creationId xmlns:a16="http://schemas.microsoft.com/office/drawing/2014/main" id="{9171AAB6-294F-42D6-92EA-6C1DE719A32A}"/>
              </a:ext>
            </a:extLst>
          </p:cNvPr>
          <p:cNvSpPr/>
          <p:nvPr/>
        </p:nvSpPr>
        <p:spPr>
          <a:xfrm>
            <a:off x="679270" y="1091771"/>
            <a:ext cx="10710330" cy="562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+mj-lt"/>
              </a:rPr>
              <a:t>CSS Grid -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це потужний інструмент макетування веб-сторінок, який дозволяє розташовувати елементи сторінки в сітковому форматі.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  <a:latin typeface="+mj-lt"/>
              </a:rPr>
              <a:t>Він надає контроль над розміщенням і розмірами елементів на сторінці, дозволяючи створювати складні та адаптивні макети.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+mj-lt"/>
              </a:rPr>
              <a:t>CSS Grid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був запропонований ще у 2011 році, але належно підтримується браузерами та став широко використовуваним інструментом з випуску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CSS Grid Level 1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специфікації у 2017 році.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  <a:latin typeface="+mj-lt"/>
              </a:rPr>
              <a:t>Він став важливим засобом для розв'язання проблеми створення складних макетів без необхідності використання багатьох додаткових обгорток і </a:t>
            </a:r>
            <a:r>
              <a:rPr lang="uk-UA" sz="2800" b="1" dirty="0" err="1">
                <a:solidFill>
                  <a:schemeClr val="bg1"/>
                </a:solidFill>
                <a:latin typeface="+mj-lt"/>
              </a:rPr>
              <a:t>хаків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just"/>
            <a:endParaRPr lang="en-US" sz="2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28941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79400" y="843697"/>
            <a:ext cx="5548821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Дочірні елементи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grid-column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18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В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изначає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, у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якому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стовпці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розмістити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елемент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Ви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визначаєте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, де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елемент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починатиметься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 та де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Söhne"/>
              </a:rPr>
              <a:t>закінчуватиметься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Söhne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ru-RU" sz="2400" b="1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 </a:t>
            </a:r>
            <a:r>
              <a:rPr lang="en-US" sz="24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grid-column </a:t>
            </a:r>
            <a:r>
              <a:rPr lang="uk-UA" sz="24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є скороченою властивістю для властивостей </a:t>
            </a:r>
            <a:r>
              <a:rPr lang="en-US" sz="24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grid-column-start </a:t>
            </a:r>
            <a:r>
              <a:rPr lang="uk-UA" sz="24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та </a:t>
            </a:r>
            <a:r>
              <a:rPr lang="en-US" sz="2400" b="1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grid-column-end.</a:t>
            </a:r>
          </a:p>
        </p:txBody>
      </p:sp>
      <p:sp>
        <p:nvSpPr>
          <p:cNvPr id="7" name="Google Shape;253;p32">
            <a:extLst>
              <a:ext uri="{FF2B5EF4-FFF2-40B4-BE49-F238E27FC236}">
                <a16:creationId xmlns:a16="http://schemas.microsoft.com/office/drawing/2014/main" id="{09776BD8-EBC1-42EA-91FB-405C96A110E3}"/>
              </a:ext>
            </a:extLst>
          </p:cNvPr>
          <p:cNvSpPr/>
          <p:nvPr/>
        </p:nvSpPr>
        <p:spPr>
          <a:xfrm>
            <a:off x="6441367" y="380801"/>
            <a:ext cx="56362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Зробіть так, щоб "</a:t>
            </a: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item1" </a:t>
            </a:r>
            <a:r>
              <a:rPr lang="uk-UA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починався зі стовпця 1 і закінчувався перед стовпцем 5: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44780-5810-43AF-A722-3ECD16210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002" y="2452130"/>
            <a:ext cx="3057477" cy="976870"/>
          </a:xfrm>
          <a:prstGeom prst="rect">
            <a:avLst/>
          </a:prstGeom>
        </p:spPr>
      </p:pic>
      <p:sp>
        <p:nvSpPr>
          <p:cNvPr id="10" name="Google Shape;253;p32">
            <a:extLst>
              <a:ext uri="{FF2B5EF4-FFF2-40B4-BE49-F238E27FC236}">
                <a16:creationId xmlns:a16="http://schemas.microsoft.com/office/drawing/2014/main" id="{737B98AC-AD83-4B5C-80F6-358DFC3E2CB9}"/>
              </a:ext>
            </a:extLst>
          </p:cNvPr>
          <p:cNvSpPr/>
          <p:nvPr/>
        </p:nvSpPr>
        <p:spPr>
          <a:xfrm>
            <a:off x="8222542" y="4029836"/>
            <a:ext cx="24359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127CDA-A7EC-4A6F-882F-9C400FBC9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877" y="4726492"/>
            <a:ext cx="5636246" cy="9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0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79400" y="843697"/>
            <a:ext cx="5548821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Дочірні елементи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grid-column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18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Щоб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розмістити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елемент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ви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можете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звернутися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номерів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рядків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або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використати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ключове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слово "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span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"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щоб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визначити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стовпців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охоплюватиме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елемент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.</a:t>
            </a:r>
            <a:endParaRPr lang="uk-UA" sz="1800" b="1" i="0" dirty="0">
              <a:solidFill>
                <a:schemeClr val="bg1"/>
              </a:solidFill>
              <a:effectLst/>
              <a:latin typeface="Söhne"/>
            </a:endParaRPr>
          </a:p>
        </p:txBody>
      </p:sp>
      <p:sp>
        <p:nvSpPr>
          <p:cNvPr id="7" name="Google Shape;253;p32">
            <a:extLst>
              <a:ext uri="{FF2B5EF4-FFF2-40B4-BE49-F238E27FC236}">
                <a16:creationId xmlns:a16="http://schemas.microsoft.com/office/drawing/2014/main" id="{09776BD8-EBC1-42EA-91FB-405C96A110E3}"/>
              </a:ext>
            </a:extLst>
          </p:cNvPr>
          <p:cNvSpPr/>
          <p:nvPr/>
        </p:nvSpPr>
        <p:spPr>
          <a:xfrm>
            <a:off x="6441367" y="380801"/>
            <a:ext cx="5636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Зробіть так, щоб "</a:t>
            </a: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item2" </a:t>
            </a:r>
            <a:r>
              <a:rPr lang="uk-UA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починався зі стовпця 2 і охоплював 3 стовпці:</a:t>
            </a:r>
          </a:p>
        </p:txBody>
      </p:sp>
      <p:sp>
        <p:nvSpPr>
          <p:cNvPr id="10" name="Google Shape;253;p32">
            <a:extLst>
              <a:ext uri="{FF2B5EF4-FFF2-40B4-BE49-F238E27FC236}">
                <a16:creationId xmlns:a16="http://schemas.microsoft.com/office/drawing/2014/main" id="{737B98AC-AD83-4B5C-80F6-358DFC3E2CB9}"/>
              </a:ext>
            </a:extLst>
          </p:cNvPr>
          <p:cNvSpPr/>
          <p:nvPr/>
        </p:nvSpPr>
        <p:spPr>
          <a:xfrm>
            <a:off x="8222542" y="4029836"/>
            <a:ext cx="24359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7187D9-0B35-4274-A186-F5EF26EA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109" y="1990587"/>
            <a:ext cx="3546113" cy="10867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7C7E34-68AF-4D4B-AE96-B2EB591C3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9" y="4773788"/>
            <a:ext cx="5720946" cy="10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2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79400" y="843697"/>
            <a:ext cx="5548821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Дочірні елементи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grid-row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18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Властивість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grid-row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визначає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, у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якому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рядку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розмістити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елемент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dirty="0">
                <a:solidFill>
                  <a:schemeClr val="bg1"/>
                </a:solidFill>
                <a:latin typeface="Söhne"/>
              </a:rPr>
              <a:t>Ви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визначаєте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, де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елемент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починатиметься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 та де </a:t>
            </a:r>
            <a:r>
              <a:rPr lang="ru-RU" sz="2400" b="1" dirty="0" err="1">
                <a:solidFill>
                  <a:schemeClr val="bg1"/>
                </a:solidFill>
                <a:latin typeface="Söhne"/>
              </a:rPr>
              <a:t>закінчуватиметься</a:t>
            </a:r>
            <a:r>
              <a:rPr lang="ru-RU" sz="2400" b="1" dirty="0">
                <a:solidFill>
                  <a:schemeClr val="bg1"/>
                </a:solidFill>
                <a:latin typeface="Söhne"/>
              </a:rPr>
              <a:t>.</a:t>
            </a:r>
            <a:endParaRPr lang="en-US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dirty="0">
                <a:solidFill>
                  <a:schemeClr val="bg1"/>
                </a:solidFill>
                <a:latin typeface="Söhne"/>
              </a:rPr>
              <a:t>Властивість 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grid-row </a:t>
            </a:r>
            <a:r>
              <a:rPr lang="uk-UA" sz="2400" b="1" dirty="0">
                <a:solidFill>
                  <a:schemeClr val="bg1"/>
                </a:solidFill>
                <a:latin typeface="Söhne"/>
              </a:rPr>
              <a:t>є скороченою властивістю для властивостей 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grid-row-start </a:t>
            </a:r>
            <a:r>
              <a:rPr lang="uk-UA" sz="2400" b="1" dirty="0">
                <a:solidFill>
                  <a:schemeClr val="bg1"/>
                </a:solidFill>
                <a:latin typeface="Söhne"/>
              </a:rPr>
              <a:t>та 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grid-row-end.</a:t>
            </a:r>
          </a:p>
        </p:txBody>
      </p:sp>
      <p:sp>
        <p:nvSpPr>
          <p:cNvPr id="7" name="Google Shape;253;p32">
            <a:extLst>
              <a:ext uri="{FF2B5EF4-FFF2-40B4-BE49-F238E27FC236}">
                <a16:creationId xmlns:a16="http://schemas.microsoft.com/office/drawing/2014/main" id="{09776BD8-EBC1-42EA-91FB-405C96A110E3}"/>
              </a:ext>
            </a:extLst>
          </p:cNvPr>
          <p:cNvSpPr/>
          <p:nvPr/>
        </p:nvSpPr>
        <p:spPr>
          <a:xfrm>
            <a:off x="6441367" y="380801"/>
            <a:ext cx="5636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Зробіть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так,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щоб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"item1"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починався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з рядка 1 і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охоплював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2 рядки: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253;p32">
            <a:extLst>
              <a:ext uri="{FF2B5EF4-FFF2-40B4-BE49-F238E27FC236}">
                <a16:creationId xmlns:a16="http://schemas.microsoft.com/office/drawing/2014/main" id="{737B98AC-AD83-4B5C-80F6-358DFC3E2CB9}"/>
              </a:ext>
            </a:extLst>
          </p:cNvPr>
          <p:cNvSpPr/>
          <p:nvPr/>
        </p:nvSpPr>
        <p:spPr>
          <a:xfrm>
            <a:off x="8222542" y="4029836"/>
            <a:ext cx="24359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8825A-5772-4341-99F6-E52EC870C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437" y="1906763"/>
            <a:ext cx="3399453" cy="1086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7FADB0-1F79-4340-8A88-39F9B590D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742" y="4942458"/>
            <a:ext cx="5871396" cy="9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79400" y="843697"/>
            <a:ext cx="5548821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Дочірні елементи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Властивість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grid-area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18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dirty="0">
                <a:solidFill>
                  <a:schemeClr val="bg1"/>
                </a:solidFill>
                <a:latin typeface="Söhne"/>
              </a:rPr>
              <a:t>Властивість 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grid-area </a:t>
            </a:r>
            <a:r>
              <a:rPr lang="uk-UA" sz="2400" b="1" dirty="0">
                <a:solidFill>
                  <a:schemeClr val="bg1"/>
                </a:solidFill>
                <a:latin typeface="Söhne"/>
              </a:rPr>
              <a:t>можна використовувати як скорочену властивість для властивостей </a:t>
            </a:r>
            <a:endParaRPr lang="en-US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Söhne"/>
              </a:rPr>
              <a:t>grid-row-start,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Söhne"/>
              </a:rPr>
              <a:t>grid-column-start,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Söhne"/>
              </a:rPr>
              <a:t>grid-row-end </a:t>
            </a:r>
            <a:r>
              <a:rPr lang="uk-UA" sz="2400" b="1" dirty="0">
                <a:solidFill>
                  <a:schemeClr val="bg1"/>
                </a:solidFill>
                <a:latin typeface="Söhne"/>
              </a:rPr>
              <a:t>та </a:t>
            </a:r>
            <a:endParaRPr lang="en-US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Söhne"/>
              </a:rPr>
              <a:t>grid-column-end.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400" b="1" dirty="0">
              <a:solidFill>
                <a:schemeClr val="bg1"/>
              </a:solidFill>
              <a:latin typeface="Söhne"/>
            </a:endParaRPr>
          </a:p>
        </p:txBody>
      </p:sp>
      <p:sp>
        <p:nvSpPr>
          <p:cNvPr id="7" name="Google Shape;253;p32">
            <a:extLst>
              <a:ext uri="{FF2B5EF4-FFF2-40B4-BE49-F238E27FC236}">
                <a16:creationId xmlns:a16="http://schemas.microsoft.com/office/drawing/2014/main" id="{09776BD8-EBC1-42EA-91FB-405C96A110E3}"/>
              </a:ext>
            </a:extLst>
          </p:cNvPr>
          <p:cNvSpPr/>
          <p:nvPr/>
        </p:nvSpPr>
        <p:spPr>
          <a:xfrm>
            <a:off x="6441367" y="380801"/>
            <a:ext cx="563624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Зробіть так, щоб "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item8"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починався з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row-line 1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та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column-line 2,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і закінчувався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row-line 5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та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column-line 6: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253;p32">
            <a:extLst>
              <a:ext uri="{FF2B5EF4-FFF2-40B4-BE49-F238E27FC236}">
                <a16:creationId xmlns:a16="http://schemas.microsoft.com/office/drawing/2014/main" id="{737B98AC-AD83-4B5C-80F6-358DFC3E2CB9}"/>
              </a:ext>
            </a:extLst>
          </p:cNvPr>
          <p:cNvSpPr/>
          <p:nvPr/>
        </p:nvSpPr>
        <p:spPr>
          <a:xfrm>
            <a:off x="8222542" y="4029836"/>
            <a:ext cx="24359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D02A1-FD0B-4ADF-B7B7-A03CBAABA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13" y="4655135"/>
            <a:ext cx="5962548" cy="1822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FF8F21-8B6A-470F-BA9A-747614251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415" y="2483428"/>
            <a:ext cx="3734421" cy="10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5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88108" y="166588"/>
            <a:ext cx="5548821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Адаптивний дизайн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 в </a:t>
            </a:r>
            <a:r>
              <a:rPr lang="en-US" sz="3600" b="1" dirty="0">
                <a:solidFill>
                  <a:schemeClr val="bg1"/>
                </a:solidFill>
                <a:latin typeface="Söhne"/>
              </a:rPr>
              <a:t>CSS Grid</a:t>
            </a: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000" b="1" dirty="0">
                <a:solidFill>
                  <a:schemeClr val="bg1"/>
                </a:solidFill>
                <a:latin typeface="Söhne"/>
              </a:rPr>
              <a:t>Адаптивний дизайн з використанням </a:t>
            </a:r>
            <a:r>
              <a:rPr lang="en-US" sz="2000" b="1" dirty="0">
                <a:solidFill>
                  <a:schemeClr val="bg1"/>
                </a:solidFill>
                <a:latin typeface="Söhne"/>
              </a:rPr>
              <a:t>CSS Grid - </a:t>
            </a:r>
            <a:r>
              <a:rPr lang="uk-UA" sz="2000" b="1" dirty="0">
                <a:solidFill>
                  <a:schemeClr val="bg1"/>
                </a:solidFill>
                <a:latin typeface="Söhne"/>
              </a:rPr>
              <a:t>це важлива частина веб-розробки, яка дозволяє створювати макети, які змінюються та пристосовуються до різних розмірів екрану і пристроїв. </a:t>
            </a:r>
            <a:r>
              <a:rPr lang="en-US" sz="2000" b="1" dirty="0">
                <a:solidFill>
                  <a:schemeClr val="bg1"/>
                </a:solidFill>
                <a:latin typeface="Söhne"/>
              </a:rPr>
              <a:t>CSS Grid </a:t>
            </a:r>
            <a:r>
              <a:rPr lang="uk-UA" sz="2000" b="1" dirty="0">
                <a:solidFill>
                  <a:schemeClr val="bg1"/>
                </a:solidFill>
                <a:latin typeface="Söhne"/>
              </a:rPr>
              <a:t>надає великі можливості для створення адаптивних макетів, і ось основна теорія щодо </a:t>
            </a:r>
            <a:r>
              <a:rPr lang="uk-UA" sz="2000" b="1" dirty="0" err="1">
                <a:solidFill>
                  <a:schemeClr val="bg1"/>
                </a:solidFill>
                <a:latin typeface="Söhne"/>
              </a:rPr>
              <a:t>респонсивного</a:t>
            </a:r>
            <a:r>
              <a:rPr lang="uk-UA" sz="2000" b="1" dirty="0">
                <a:solidFill>
                  <a:schemeClr val="bg1"/>
                </a:solidFill>
                <a:latin typeface="Söhne"/>
              </a:rPr>
              <a:t> дизайну з </a:t>
            </a:r>
            <a:r>
              <a:rPr lang="en-US" sz="2000" b="1" dirty="0">
                <a:solidFill>
                  <a:schemeClr val="bg1"/>
                </a:solidFill>
                <a:latin typeface="Söhne"/>
              </a:rPr>
              <a:t>CSS Grid:</a:t>
            </a:r>
            <a:endParaRPr lang="uk-UA" sz="20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000" b="1" dirty="0">
              <a:solidFill>
                <a:schemeClr val="bg1"/>
              </a:solidFill>
              <a:latin typeface="Söhne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uk-UA" sz="1800" b="1" i="0" dirty="0">
                <a:solidFill>
                  <a:schemeClr val="bg1"/>
                </a:solidFill>
                <a:effectLst/>
                <a:latin typeface="Söhne"/>
              </a:rPr>
              <a:t>Медіа-запити</a:t>
            </a:r>
            <a:r>
              <a:rPr lang="uk-UA" sz="1800" b="0" i="0" dirty="0">
                <a:solidFill>
                  <a:schemeClr val="bg1"/>
                </a:solidFill>
                <a:effectLst/>
                <a:latin typeface="Söhne"/>
              </a:rPr>
              <a:t>: </a:t>
            </a:r>
            <a:endParaRPr lang="uk-UA" sz="18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uk-UA" sz="1800" b="1" i="0" dirty="0">
                <a:solidFill>
                  <a:schemeClr val="bg1"/>
                </a:solidFill>
                <a:effectLst/>
                <a:latin typeface="Söhne"/>
              </a:rPr>
              <a:t>Адаптивні контейнери сітки</a:t>
            </a:r>
            <a:r>
              <a:rPr lang="uk-UA" sz="1800" b="0" i="0" dirty="0">
                <a:solidFill>
                  <a:schemeClr val="bg1"/>
                </a:solidFill>
                <a:effectLst/>
                <a:latin typeface="Söhne"/>
              </a:rPr>
              <a:t>: </a:t>
            </a:r>
            <a:endParaRPr lang="uk-UA" sz="1800" b="1" dirty="0">
              <a:solidFill>
                <a:schemeClr val="bg1"/>
              </a:solidFill>
              <a:latin typeface="Söhne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uk-UA" sz="1800" b="1" i="0" dirty="0">
                <a:solidFill>
                  <a:schemeClr val="bg1"/>
                </a:solidFill>
                <a:effectLst/>
                <a:latin typeface="Söhne"/>
              </a:rPr>
              <a:t>Автоматичні розміри</a:t>
            </a:r>
            <a:r>
              <a:rPr lang="uk-UA" sz="1800" b="0" i="0" dirty="0">
                <a:solidFill>
                  <a:schemeClr val="bg1"/>
                </a:solidFill>
                <a:effectLst/>
                <a:latin typeface="Söhne"/>
              </a:rPr>
              <a:t>: </a:t>
            </a:r>
            <a:endParaRPr lang="uk-UA" sz="18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uk-UA" sz="1800" b="1" i="0" dirty="0">
                <a:solidFill>
                  <a:schemeClr val="bg1"/>
                </a:solidFill>
                <a:effectLst/>
                <a:latin typeface="Söhne"/>
              </a:rPr>
              <a:t>Приховування або перенос елементів</a:t>
            </a:r>
            <a:r>
              <a:rPr lang="uk-UA" sz="1800" b="0" i="0" dirty="0">
                <a:solidFill>
                  <a:schemeClr val="bg1"/>
                </a:solidFill>
                <a:effectLst/>
                <a:latin typeface="Söhne"/>
              </a:rPr>
              <a:t>: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Söhne"/>
              </a:rPr>
              <a:t>Flexibility (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гнучкість): </a:t>
            </a:r>
            <a:r>
              <a:rPr lang="en-US" sz="1800" b="1" dirty="0">
                <a:solidFill>
                  <a:schemeClr val="bg1"/>
                </a:solidFill>
                <a:latin typeface="Söhne"/>
              </a:rPr>
              <a:t>auto-fit 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і </a:t>
            </a:r>
            <a:r>
              <a:rPr lang="en-US" sz="1800" b="1" dirty="0">
                <a:solidFill>
                  <a:schemeClr val="bg1"/>
                </a:solidFill>
                <a:latin typeface="Söhne"/>
              </a:rPr>
              <a:t>auto-fill</a:t>
            </a:r>
            <a:endParaRPr lang="uk-UA" sz="1800" b="1" dirty="0">
              <a:solidFill>
                <a:schemeClr val="bg1"/>
              </a:solidFill>
              <a:latin typeface="Söhne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bg1"/>
                </a:solidFill>
                <a:latin typeface="Söhne"/>
              </a:rPr>
              <a:t>Робота з фракціями і </a:t>
            </a:r>
            <a:r>
              <a:rPr lang="en-US" sz="1800" b="1" dirty="0">
                <a:solidFill>
                  <a:schemeClr val="bg1"/>
                </a:solidFill>
                <a:latin typeface="Söhne"/>
              </a:rPr>
              <a:t>minmax(): </a:t>
            </a:r>
            <a:endParaRPr lang="uk-UA" sz="1800" b="1" dirty="0">
              <a:solidFill>
                <a:schemeClr val="bg1"/>
              </a:solidFill>
              <a:latin typeface="Söhne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bg1"/>
                </a:solidFill>
                <a:effectLst/>
                <a:latin typeface="Söhne"/>
              </a:rPr>
              <a:t>Mobile-First Design (</a:t>
            </a:r>
            <a:r>
              <a:rPr lang="uk-UA" sz="1800" b="1" i="0" dirty="0">
                <a:solidFill>
                  <a:schemeClr val="bg1"/>
                </a:solidFill>
                <a:effectLst/>
                <a:latin typeface="Söhne"/>
              </a:rPr>
              <a:t>дизайн з мобільного пристрою)</a:t>
            </a:r>
            <a:r>
              <a:rPr lang="uk-UA" sz="1800" b="0" i="0" dirty="0">
                <a:solidFill>
                  <a:schemeClr val="bg1"/>
                </a:solidFill>
                <a:effectLst/>
                <a:latin typeface="Söhne"/>
              </a:rPr>
              <a:t>:</a:t>
            </a:r>
            <a:endParaRPr lang="en-US" sz="1800" b="1" dirty="0">
              <a:solidFill>
                <a:schemeClr val="bg1"/>
              </a:solidFill>
              <a:latin typeface="Söhne"/>
            </a:endParaRPr>
          </a:p>
        </p:txBody>
      </p:sp>
      <p:pic>
        <p:nvPicPr>
          <p:cNvPr id="9" name="Рисунок 8" descr="grid auto-fit на практиці">
            <a:extLst>
              <a:ext uri="{FF2B5EF4-FFF2-40B4-BE49-F238E27FC236}">
                <a16:creationId xmlns:a16="http://schemas.microsoft.com/office/drawing/2014/main" id="{B8EB96DD-D03A-4B39-81FE-7F16E8686A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91" y="2859741"/>
            <a:ext cx="5051797" cy="267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53;p32">
            <a:extLst>
              <a:ext uri="{FF2B5EF4-FFF2-40B4-BE49-F238E27FC236}">
                <a16:creationId xmlns:a16="http://schemas.microsoft.com/office/drawing/2014/main" id="{F9BC5455-FC22-4F9F-BA87-349BFAFCB315}"/>
              </a:ext>
            </a:extLst>
          </p:cNvPr>
          <p:cNvSpPr/>
          <p:nvPr/>
        </p:nvSpPr>
        <p:spPr>
          <a:xfrm>
            <a:off x="6267646" y="1320900"/>
            <a:ext cx="56362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Приклад р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еспонсивного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дизайну  в CSS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Grid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756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88108" y="166588"/>
            <a:ext cx="5548821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Функція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auto-fit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000" b="1" dirty="0">
                <a:solidFill>
                  <a:schemeClr val="bg1"/>
                </a:solidFill>
                <a:latin typeface="Söhne"/>
              </a:rPr>
              <a:t>Функції в </a:t>
            </a:r>
            <a:r>
              <a:rPr lang="en-US" sz="2000" b="1" dirty="0">
                <a:solidFill>
                  <a:schemeClr val="bg1"/>
                </a:solidFill>
                <a:latin typeface="Söhne"/>
              </a:rPr>
              <a:t>CSS Grid </a:t>
            </a:r>
            <a:r>
              <a:rPr lang="uk-UA" sz="2000" b="1" dirty="0">
                <a:solidFill>
                  <a:schemeClr val="bg1"/>
                </a:solidFill>
                <a:latin typeface="Söhne"/>
              </a:rPr>
              <a:t>використовуються для автоматичного розміщення елементів у сітці (</a:t>
            </a:r>
            <a:r>
              <a:rPr lang="en-US" sz="2000" b="1" dirty="0">
                <a:solidFill>
                  <a:schemeClr val="bg1"/>
                </a:solidFill>
                <a:latin typeface="Söhne"/>
              </a:rPr>
              <a:t>grid) </a:t>
            </a:r>
            <a:r>
              <a:rPr lang="uk-UA" sz="2000" b="1" dirty="0">
                <a:solidFill>
                  <a:schemeClr val="bg1"/>
                </a:solidFill>
                <a:latin typeface="Söhne"/>
              </a:rPr>
              <a:t>залежно від доступного простору і кількості дочірніх елементів. Вони допомагають створити </a:t>
            </a:r>
            <a:r>
              <a:rPr lang="uk-UA" sz="2000" b="1" dirty="0" err="1">
                <a:solidFill>
                  <a:schemeClr val="bg1"/>
                </a:solidFill>
                <a:latin typeface="Söhne"/>
              </a:rPr>
              <a:t>респонсивну</a:t>
            </a:r>
            <a:r>
              <a:rPr lang="uk-UA" sz="2000" b="1" dirty="0">
                <a:solidFill>
                  <a:schemeClr val="bg1"/>
                </a:solidFill>
                <a:latin typeface="Söhne"/>
              </a:rPr>
              <a:t> сітку, яка адаптується до зміни розмірів екрану без необхідності вручну встановлювати кількість колонок або рядків.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Söhne"/>
              </a:rPr>
              <a:t>auto-fit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1800" b="1" dirty="0">
                <a:solidFill>
                  <a:schemeClr val="bg1"/>
                </a:solidFill>
                <a:latin typeface="Söhne"/>
              </a:rPr>
              <a:t>Коли використовується </a:t>
            </a:r>
            <a:r>
              <a:rPr lang="en-US" sz="1800" b="1" dirty="0">
                <a:solidFill>
                  <a:schemeClr val="bg1"/>
                </a:solidFill>
                <a:latin typeface="Söhne"/>
              </a:rPr>
              <a:t>auto-fit, 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сітка буде намагатися автоматично створити стільки колонок або рядків, скільки влізе в доступний контейнер. Це означає, що коли контейнер стає ширшим, сітка </a:t>
            </a:r>
            <a:r>
              <a:rPr lang="uk-UA" sz="1800" b="1" dirty="0" err="1">
                <a:solidFill>
                  <a:schemeClr val="bg1"/>
                </a:solidFill>
                <a:latin typeface="Söhne"/>
              </a:rPr>
              <a:t>додасть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 нові колонки (або рядки), і коли контейнер стає меншим, зайві колонки (або рядки) будуть приховані або зменшені.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400" b="1" dirty="0">
              <a:solidFill>
                <a:schemeClr val="bg1"/>
              </a:solidFill>
              <a:latin typeface="Söhne"/>
            </a:endParaRPr>
          </a:p>
        </p:txBody>
      </p:sp>
      <p:pic>
        <p:nvPicPr>
          <p:cNvPr id="8" name="Рисунок 7" descr="Приклад використання grid-auto-fit">
            <a:extLst>
              <a:ext uri="{FF2B5EF4-FFF2-40B4-BE49-F238E27FC236}">
                <a16:creationId xmlns:a16="http://schemas.microsoft.com/office/drawing/2014/main" id="{474A38B4-2FC7-469C-BE5C-9C7E980BD0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80" y="2196056"/>
            <a:ext cx="5636246" cy="265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85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88108" y="166588"/>
            <a:ext cx="5548821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Функція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auto-fit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1800" b="1" dirty="0">
                <a:solidFill>
                  <a:schemeClr val="bg1"/>
                </a:solidFill>
                <a:latin typeface="Söhne"/>
              </a:rPr>
              <a:t>В цьому прикладі 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Ви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використовуєте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repeat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() для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повторення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колонок, і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вираження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auto-fit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вказує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браузеру автоматично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створювати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стільки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колонок,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скільки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Söhne"/>
              </a:rPr>
              <a:t>влізе</a:t>
            </a:r>
            <a:r>
              <a:rPr lang="ru-RU" sz="1800" b="1" dirty="0">
                <a:solidFill>
                  <a:schemeClr val="bg1"/>
                </a:solidFill>
                <a:latin typeface="Söhne"/>
              </a:rPr>
              <a:t> в контейнер.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ru-RU" sz="18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latin typeface="Söhne"/>
              </a:rPr>
              <a:t>minmax(200px, 1fr): 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Це функція </a:t>
            </a:r>
            <a:r>
              <a:rPr lang="en-US" sz="1800" b="1" dirty="0">
                <a:solidFill>
                  <a:schemeClr val="bg1"/>
                </a:solidFill>
                <a:latin typeface="Söhne"/>
              </a:rPr>
              <a:t>minmax(), 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яка встановлює мінімальну (200</a:t>
            </a:r>
            <a:r>
              <a:rPr lang="en-US" sz="1800" b="1" dirty="0">
                <a:solidFill>
                  <a:schemeClr val="bg1"/>
                </a:solidFill>
                <a:latin typeface="Söhne"/>
              </a:rPr>
              <a:t>px) 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і максимальну (1</a:t>
            </a:r>
            <a:r>
              <a:rPr lang="en-US" sz="1800" b="1" dirty="0" err="1">
                <a:solidFill>
                  <a:schemeClr val="bg1"/>
                </a:solidFill>
                <a:latin typeface="Söhne"/>
              </a:rPr>
              <a:t>fr</a:t>
            </a:r>
            <a:r>
              <a:rPr lang="en-US" sz="1800" b="1" dirty="0">
                <a:solidFill>
                  <a:schemeClr val="bg1"/>
                </a:solidFill>
                <a:latin typeface="Söhne"/>
              </a:rPr>
              <a:t>, 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що означає, що розмір колонки буде змінюватися автоматично в залежності від доступного простору) ширину колонок. Тобто колонки будуть мати мінімальну ширину 200</a:t>
            </a:r>
            <a:r>
              <a:rPr lang="en-US" sz="1800" b="1" dirty="0">
                <a:solidFill>
                  <a:schemeClr val="bg1"/>
                </a:solidFill>
                <a:latin typeface="Söhne"/>
              </a:rPr>
              <a:t>px </a:t>
            </a:r>
            <a:r>
              <a:rPr lang="uk-UA" sz="1800" b="1" dirty="0">
                <a:solidFill>
                  <a:schemeClr val="bg1"/>
                </a:solidFill>
                <a:latin typeface="Söhne"/>
              </a:rPr>
              <a:t>і розтягуватися, якщо є більше простору.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400" b="1" dirty="0">
              <a:solidFill>
                <a:schemeClr val="bg1"/>
              </a:solidFill>
              <a:latin typeface="Söhne"/>
            </a:endParaRPr>
          </a:p>
        </p:txBody>
      </p:sp>
      <p:sp>
        <p:nvSpPr>
          <p:cNvPr id="7" name="Google Shape;253;p32">
            <a:extLst>
              <a:ext uri="{FF2B5EF4-FFF2-40B4-BE49-F238E27FC236}">
                <a16:creationId xmlns:a16="http://schemas.microsoft.com/office/drawing/2014/main" id="{09776BD8-EBC1-42EA-91FB-405C96A110E3}"/>
              </a:ext>
            </a:extLst>
          </p:cNvPr>
          <p:cNvSpPr/>
          <p:nvPr/>
        </p:nvSpPr>
        <p:spPr>
          <a:xfrm>
            <a:off x="6481930" y="2705724"/>
            <a:ext cx="5488599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Результатом цього коду буде створення сітки з горизонтальними колонками, які автоматично адаптуються до ширини контейнера. Якщо контейнер стає ширшим, то він буде </a:t>
            </a:r>
            <a:r>
              <a:rPr lang="uk-UA" sz="18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спробовати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розмістити більше колонок, і якщо вузький, то зменшує кількість колонок. Колонки завжди матимуть мінімальну ширину 200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px 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і </a:t>
            </a:r>
            <a:r>
              <a:rPr lang="uk-UA" sz="18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розподілять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доступний простір між собою, використовуючи </a:t>
            </a:r>
            <a:r>
              <a:rPr lang="uk-UA" sz="18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одинакову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ширину (1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fr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на одну колонку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F135F-7BA0-4457-A810-AF15B60F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754" y="1262229"/>
            <a:ext cx="5488599" cy="11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0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288108" y="1063571"/>
            <a:ext cx="554882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Функція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öhne"/>
              </a:rPr>
              <a:t>auto-fill</a:t>
            </a:r>
            <a:r>
              <a:rPr lang="uk-UA" sz="3600" b="1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endParaRPr lang="en-US" sz="36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dirty="0">
              <a:solidFill>
                <a:schemeClr val="bg1"/>
              </a:solidFill>
              <a:latin typeface="Söh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dirty="0">
                <a:solidFill>
                  <a:schemeClr val="bg1"/>
                </a:solidFill>
                <a:latin typeface="Söhne"/>
              </a:rPr>
              <a:t>Коли використовується 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auto-fill, </a:t>
            </a:r>
            <a:r>
              <a:rPr lang="uk-UA" sz="2400" b="1" dirty="0">
                <a:solidFill>
                  <a:schemeClr val="bg1"/>
                </a:solidFill>
                <a:latin typeface="Söhne"/>
              </a:rPr>
              <a:t>сітка також намагатиметься автоматично створити стільки колонок або рядків, скільки влізе в контейнер. Але, на відміну від </a:t>
            </a:r>
            <a:r>
              <a:rPr lang="en-US" sz="2400" b="1" dirty="0">
                <a:solidFill>
                  <a:schemeClr val="bg1"/>
                </a:solidFill>
                <a:latin typeface="Söhne"/>
              </a:rPr>
              <a:t>auto-fit, </a:t>
            </a:r>
            <a:r>
              <a:rPr lang="uk-UA" sz="2400" b="1" dirty="0">
                <a:solidFill>
                  <a:schemeClr val="bg1"/>
                </a:solidFill>
                <a:latin typeface="Söhne"/>
              </a:rPr>
              <a:t>якщо дочірніх елементів недостатньо, то пусті місця залишаться.</a:t>
            </a:r>
            <a:endParaRPr lang="en-US" sz="2400" b="1" dirty="0">
              <a:solidFill>
                <a:schemeClr val="bg1"/>
              </a:solidFill>
              <a:latin typeface="Söhne"/>
            </a:endParaRPr>
          </a:p>
        </p:txBody>
      </p:sp>
      <p:pic>
        <p:nvPicPr>
          <p:cNvPr id="6" name="Рисунок 5" descr="Автозаповнення може залишити пустий простір позаду, тому що auto-fit згорне порожні простори до 0 пікселів">
            <a:extLst>
              <a:ext uri="{FF2B5EF4-FFF2-40B4-BE49-F238E27FC236}">
                <a16:creationId xmlns:a16="http://schemas.microsoft.com/office/drawing/2014/main" id="{01007E87-71FF-4F13-AF82-5EDCB4D658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75" y="2688307"/>
            <a:ext cx="5533617" cy="106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86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1045825" y="77648"/>
            <a:ext cx="10410697" cy="83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Вступ до </a:t>
            </a:r>
            <a:r>
              <a:rPr lang="en-US" sz="4800" b="1" dirty="0">
                <a:solidFill>
                  <a:schemeClr val="bg1"/>
                </a:solidFill>
                <a:latin typeface="Verdana"/>
                <a:ea typeface="Verdana"/>
                <a:sym typeface="Verdana"/>
              </a:rPr>
              <a:t>CSS Grid</a:t>
            </a:r>
            <a:endParaRPr lang="en-US" sz="4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5" name="Google Shape;277;g13832d5f94b_0_241">
            <a:extLst>
              <a:ext uri="{FF2B5EF4-FFF2-40B4-BE49-F238E27FC236}">
                <a16:creationId xmlns:a16="http://schemas.microsoft.com/office/drawing/2014/main" id="{9171AAB6-294F-42D6-92EA-6C1DE719A32A}"/>
              </a:ext>
            </a:extLst>
          </p:cNvPr>
          <p:cNvSpPr/>
          <p:nvPr/>
        </p:nvSpPr>
        <p:spPr>
          <a:xfrm>
            <a:off x="581891" y="1199431"/>
            <a:ext cx="6453909" cy="509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  <a:latin typeface="+mj-lt"/>
              </a:rPr>
              <a:t>У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CSS Grid,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контейнер сітки (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grid container)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визначається за допомогою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CSS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властивості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display: grid;.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Він встановлює контекст для розташування елементів сітки.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  <a:latin typeface="+mj-lt"/>
              </a:rPr>
              <a:t>Елементи сітки (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grid items)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розміщуються всередині контейнера сітки і можуть бути різного роду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HTML-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елементами, такими як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div, p, </a:t>
            </a:r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img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тощо.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When and How To Use CSS Grid in Production | by Jose Granja | Better  Programming">
            <a:extLst>
              <a:ext uri="{FF2B5EF4-FFF2-40B4-BE49-F238E27FC236}">
                <a16:creationId xmlns:a16="http://schemas.microsoft.com/office/drawing/2014/main" id="{10FFF602-284C-4BA3-A44F-9312D29F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24843"/>
            <a:ext cx="4813300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0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523457" y="2676625"/>
            <a:ext cx="503716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3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Створення контейнера сітки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3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D479F5-6287-41CD-B95C-CC125EAD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075" y="2050824"/>
            <a:ext cx="5786946" cy="2571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101600" y="441425"/>
            <a:ext cx="577742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 контейнера сітки (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 container) </a:t>
            </a: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є кілька важливих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CSS </a:t>
            </a: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властивостей, які визначають його зовнішній вигляд і поведінку: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display</a:t>
            </a:r>
            <a:endParaRPr lang="uk-UA" sz="2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grid-template-rows </a:t>
            </a: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grid-template-columns</a:t>
            </a:r>
            <a:endParaRPr lang="uk-UA" sz="2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grid-gap</a:t>
            </a:r>
            <a:endParaRPr lang="uk-UA" sz="2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grid-template-areas</a:t>
            </a:r>
            <a:endParaRPr lang="uk-UA" sz="2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justify-content </a:t>
            </a: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align-content</a:t>
            </a:r>
            <a:endParaRPr lang="uk-UA" sz="2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grid-auto-rows </a:t>
            </a: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grid-auto-columns</a:t>
            </a:r>
            <a:endParaRPr lang="uk-UA" sz="2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grid-auto-flow</a:t>
            </a:r>
            <a:endParaRPr lang="uk-UA" sz="2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253;p32">
            <a:extLst>
              <a:ext uri="{FF2B5EF4-FFF2-40B4-BE49-F238E27FC236}">
                <a16:creationId xmlns:a16="http://schemas.microsoft.com/office/drawing/2014/main" id="{F71DA90E-1CCC-4CB2-97CA-AFBA9B33F5DE}"/>
              </a:ext>
            </a:extLst>
          </p:cNvPr>
          <p:cNvSpPr/>
          <p:nvPr/>
        </p:nvSpPr>
        <p:spPr>
          <a:xfrm>
            <a:off x="6286500" y="1729676"/>
            <a:ext cx="54864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Ці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властивості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дозволяють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контролювати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структуру і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вигляд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сітки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в CSS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Grid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надаючи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вам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повний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контроль над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розміщенням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та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вирівнюванням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елементів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всередині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неї</a:t>
            </a: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371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Властивості контейнера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2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3200" b="1" i="0" dirty="0">
                <a:solidFill>
                  <a:schemeClr val="bg1"/>
                </a:solidFill>
                <a:effectLst/>
                <a:latin typeface="Söhne"/>
              </a:rPr>
              <a:t>display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8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8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Ця властивість вказує браузеру, що елемент є контейнером сітки. Зазвичай встановлюється значення </a:t>
            </a:r>
            <a:r>
              <a:rPr lang="en-US" sz="28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display: grid;, </a:t>
            </a:r>
            <a:r>
              <a:rPr lang="uk-UA" sz="28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але також можливе використання </a:t>
            </a:r>
            <a:r>
              <a:rPr lang="en-US" sz="28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display: inline-grid;, </a:t>
            </a:r>
            <a:r>
              <a:rPr lang="uk-UA" sz="28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якщо потрібно вбудовану сітку всередину іншого текстового контенту.</a:t>
            </a:r>
            <a:endParaRPr lang="en-US" sz="28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800" b="1" i="0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1C1410-2C64-4A80-82DB-5BABD473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996" y="307544"/>
            <a:ext cx="2978993" cy="19883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990653-9DA0-4130-AF45-B34DFEBC7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788" y="298562"/>
            <a:ext cx="2942712" cy="1996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6D09BA-7170-49E5-8FA6-0F16C5BE1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808" y="2801257"/>
            <a:ext cx="4085836" cy="4023126"/>
          </a:xfrm>
          <a:prstGeom prst="rect">
            <a:avLst/>
          </a:prstGeom>
        </p:spPr>
      </p:pic>
      <p:sp>
        <p:nvSpPr>
          <p:cNvPr id="13" name="Google Shape;253;p32">
            <a:extLst>
              <a:ext uri="{FF2B5EF4-FFF2-40B4-BE49-F238E27FC236}">
                <a16:creationId xmlns:a16="http://schemas.microsoft.com/office/drawing/2014/main" id="{8651CB6B-F606-4621-9BD1-3CC4EAAC3C21}"/>
              </a:ext>
            </a:extLst>
          </p:cNvPr>
          <p:cNvSpPr/>
          <p:nvPr/>
        </p:nvSpPr>
        <p:spPr>
          <a:xfrm>
            <a:off x="8001458" y="2339633"/>
            <a:ext cx="35287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856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654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Властивості контейнера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2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3200" b="1" i="0" dirty="0">
                <a:solidFill>
                  <a:schemeClr val="bg1"/>
                </a:solidFill>
                <a:effectLst/>
                <a:latin typeface="Söhne"/>
              </a:rPr>
              <a:t>grid-template-rows </a:t>
            </a:r>
            <a:r>
              <a:rPr lang="uk-UA" sz="3200" b="1" i="0" dirty="0">
                <a:solidFill>
                  <a:schemeClr val="bg1"/>
                </a:solidFill>
                <a:effectLst/>
                <a:latin typeface="Söhne"/>
              </a:rPr>
              <a:t>і 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Söhne"/>
              </a:rPr>
              <a:t>grid-template-columns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Ці властивості дозволяють задати розміри рядків і стовпців у сітці. Ви можете вказати розміри у пікселях, відсотках, </a:t>
            </a:r>
            <a:r>
              <a:rPr lang="en-US" sz="2500" b="1" u="none" strike="noStrike" cap="none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fr</a:t>
            </a:r>
            <a:r>
              <a:rPr lang="en-US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(</a:t>
            </a: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доля зайнятого простору), або інших одиницях вимірювання.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Якщо ви бажаєте, щоб ваш макет сітки містив 4 стовпці, укажіть ширину 4 стовпців або "</a:t>
            </a:r>
            <a:r>
              <a:rPr lang="en-US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auto" </a:t>
            </a:r>
            <a:r>
              <a:rPr lang="uk-UA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якщо всі стовпці повинні мати однакову ширину.</a:t>
            </a:r>
            <a:endParaRPr lang="en-US" sz="2500" b="1" i="0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253;p32">
            <a:extLst>
              <a:ext uri="{FF2B5EF4-FFF2-40B4-BE49-F238E27FC236}">
                <a16:creationId xmlns:a16="http://schemas.microsoft.com/office/drawing/2014/main" id="{F2F38F5A-18E4-489B-B364-78DEBFCD3000}"/>
              </a:ext>
            </a:extLst>
          </p:cNvPr>
          <p:cNvSpPr/>
          <p:nvPr/>
        </p:nvSpPr>
        <p:spPr>
          <a:xfrm>
            <a:off x="6096000" y="586676"/>
            <a:ext cx="594995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.grid-container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grid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grid-template-columns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auto </a:t>
            </a:r>
            <a:r>
              <a:rPr lang="en-US" sz="2000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uk-UA" sz="2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53;p32">
            <a:extLst>
              <a:ext uri="{FF2B5EF4-FFF2-40B4-BE49-F238E27FC236}">
                <a16:creationId xmlns:a16="http://schemas.microsoft.com/office/drawing/2014/main" id="{65417657-DF74-418E-95DD-9E322B6A80B8}"/>
              </a:ext>
            </a:extLst>
          </p:cNvPr>
          <p:cNvSpPr/>
          <p:nvPr/>
        </p:nvSpPr>
        <p:spPr>
          <a:xfrm>
            <a:off x="7747458" y="2958416"/>
            <a:ext cx="35287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A507E4-DA13-4648-BDF6-4CD6FDB0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89" y="3615267"/>
            <a:ext cx="5899611" cy="23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8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Властивості контейнера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2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3200" b="1" i="0" dirty="0">
                <a:solidFill>
                  <a:schemeClr val="bg1"/>
                </a:solidFill>
                <a:effectLst/>
                <a:latin typeface="Söhne"/>
              </a:rPr>
              <a:t>grid-template-rows </a:t>
            </a:r>
            <a:r>
              <a:rPr lang="uk-UA" sz="3200" b="1" i="0" dirty="0">
                <a:solidFill>
                  <a:schemeClr val="bg1"/>
                </a:solidFill>
                <a:effectLst/>
                <a:latin typeface="Söhne"/>
              </a:rPr>
              <a:t>і 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Söhne"/>
              </a:rPr>
              <a:t>grid-template-columns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 </a:t>
            </a:r>
            <a:r>
              <a:rPr lang="en-US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grid-template-columns </a:t>
            </a: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також можна використовувати для визначення розміру (ширини) стовпців.</a:t>
            </a:r>
            <a:endParaRPr lang="uk-UA" sz="24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253;p32">
            <a:extLst>
              <a:ext uri="{FF2B5EF4-FFF2-40B4-BE49-F238E27FC236}">
                <a16:creationId xmlns:a16="http://schemas.microsoft.com/office/drawing/2014/main" id="{F2F38F5A-18E4-489B-B364-78DEBFCD3000}"/>
              </a:ext>
            </a:extLst>
          </p:cNvPr>
          <p:cNvSpPr/>
          <p:nvPr/>
        </p:nvSpPr>
        <p:spPr>
          <a:xfrm>
            <a:off x="6096000" y="586676"/>
            <a:ext cx="594995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.grid-container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grid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grid-template-columns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80px 200px auto 40px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uk-UA" sz="2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53;p32">
            <a:extLst>
              <a:ext uri="{FF2B5EF4-FFF2-40B4-BE49-F238E27FC236}">
                <a16:creationId xmlns:a16="http://schemas.microsoft.com/office/drawing/2014/main" id="{65417657-DF74-418E-95DD-9E322B6A80B8}"/>
              </a:ext>
            </a:extLst>
          </p:cNvPr>
          <p:cNvSpPr/>
          <p:nvPr/>
        </p:nvSpPr>
        <p:spPr>
          <a:xfrm>
            <a:off x="7747458" y="2958416"/>
            <a:ext cx="35287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44CC66-7FC7-4EB6-802E-3ED507A5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75" y="3678185"/>
            <a:ext cx="5715000" cy="16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uk-UA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318579" y="441425"/>
            <a:ext cx="5548821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Властивості контейнера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3200" b="1" i="0" dirty="0">
              <a:solidFill>
                <a:schemeClr val="bg1"/>
              </a:solidFill>
              <a:effectLst/>
              <a:latin typeface="Söh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3200" b="1" i="0" dirty="0">
                <a:solidFill>
                  <a:schemeClr val="bg1"/>
                </a:solidFill>
                <a:effectLst/>
                <a:latin typeface="Söhne"/>
              </a:rPr>
              <a:t>grid-template-rows </a:t>
            </a:r>
            <a:r>
              <a:rPr lang="uk-UA" sz="3200" b="1" i="0" dirty="0">
                <a:solidFill>
                  <a:schemeClr val="bg1"/>
                </a:solidFill>
                <a:effectLst/>
                <a:latin typeface="Söhne"/>
              </a:rPr>
              <a:t>і 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Söhne"/>
              </a:rPr>
              <a:t>grid-template-columns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Властивість </a:t>
            </a:r>
            <a:r>
              <a:rPr lang="en-US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grid-template-rows </a:t>
            </a:r>
            <a:r>
              <a:rPr lang="uk-UA" sz="2500" b="1" u="none" strike="noStrike" cap="none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визначає висоту кожного рядка.</a:t>
            </a:r>
            <a:endParaRPr lang="en-US" sz="2500" b="1" u="none" strike="noStrike" cap="none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Значення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— </a:t>
            </a: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це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список, </a:t>
            </a: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розділений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пробілами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, де </a:t>
            </a: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кожне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значення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визначає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висоту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</a:t>
            </a:r>
            <a:r>
              <a:rPr lang="ru-RU" sz="2500" b="1" i="0" dirty="0" err="1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відповідного</a:t>
            </a:r>
            <a:r>
              <a:rPr lang="ru-RU" sz="2500" b="1" i="0" dirty="0">
                <a:solidFill>
                  <a:schemeClr val="bg1"/>
                </a:solidFill>
                <a:latin typeface="Söhne"/>
                <a:ea typeface="Verdana"/>
                <a:cs typeface="Verdana"/>
                <a:sym typeface="Verdana"/>
              </a:rPr>
              <a:t> рядка:</a:t>
            </a:r>
            <a:endParaRPr lang="en-US" sz="2500" b="1" i="0" dirty="0">
              <a:solidFill>
                <a:schemeClr val="bg1"/>
              </a:solidFill>
              <a:latin typeface="Söhne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lang="uk-UA" sz="24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253;p32">
            <a:extLst>
              <a:ext uri="{FF2B5EF4-FFF2-40B4-BE49-F238E27FC236}">
                <a16:creationId xmlns:a16="http://schemas.microsoft.com/office/drawing/2014/main" id="{F2F38F5A-18E4-489B-B364-78DEBFCD3000}"/>
              </a:ext>
            </a:extLst>
          </p:cNvPr>
          <p:cNvSpPr/>
          <p:nvPr/>
        </p:nvSpPr>
        <p:spPr>
          <a:xfrm>
            <a:off x="6096000" y="586676"/>
            <a:ext cx="594995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.grid-container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grid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grid-template-columns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80px 200px auto 40px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grid-template-rows: </a:t>
            </a:r>
            <a: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  <a:t>80px 200px;</a:t>
            </a:r>
            <a:br>
              <a:rPr lang="en-US" sz="2200" dirty="0">
                <a:solidFill>
                  <a:srgbClr val="0000CD"/>
                </a:solidFill>
                <a:latin typeface="Consolas" panose="020B06090202040302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uk-UA" sz="22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53;p32">
            <a:extLst>
              <a:ext uri="{FF2B5EF4-FFF2-40B4-BE49-F238E27FC236}">
                <a16:creationId xmlns:a16="http://schemas.microsoft.com/office/drawing/2014/main" id="{65417657-DF74-418E-95DD-9E322B6A80B8}"/>
              </a:ext>
            </a:extLst>
          </p:cNvPr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lang="uk-UA" sz="2400" b="1" i="0" u="none" strike="noStrike" cap="none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1ADCC8-084C-4124-A5E6-D633E8C5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64" y="3668162"/>
            <a:ext cx="5799086" cy="21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00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1727</Words>
  <Application>Microsoft Office PowerPoint</Application>
  <PresentationFormat>Широкоэкранный</PresentationFormat>
  <Paragraphs>265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-apple-system</vt:lpstr>
      <vt:lpstr>Times New Roman</vt:lpstr>
      <vt:lpstr>Verdana</vt:lpstr>
      <vt:lpstr>Consolas</vt:lpstr>
      <vt:lpstr>Montserrat</vt:lpstr>
      <vt:lpstr>Söhne</vt:lpstr>
      <vt:lpstr>Arial</vt:lpstr>
      <vt:lpstr>Calibri</vt:lpstr>
      <vt:lpstr>1_Office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CyberFan</cp:lastModifiedBy>
  <cp:revision>48</cp:revision>
  <dcterms:created xsi:type="dcterms:W3CDTF">2022-07-21T07:44:51Z</dcterms:created>
  <dcterms:modified xsi:type="dcterms:W3CDTF">2023-10-05T10:08:40Z</dcterms:modified>
</cp:coreProperties>
</file>