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15.09.2022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Механізм організації антикризової команди та розробка антикризових дій.</a:t>
            </a:r>
            <a:br>
              <a:rPr lang="uk-UA" sz="3200" dirty="0" smtClean="0"/>
            </a:br>
            <a:r>
              <a:rPr lang="uk-UA" sz="3200" dirty="0" smtClean="0"/>
              <a:t>2. Аналіз та прогнозування розвитку кризи на підприємстві.</a:t>
            </a:r>
            <a:br>
              <a:rPr lang="uk-UA" sz="3200" dirty="0" smtClean="0"/>
            </a:br>
            <a:r>
              <a:rPr lang="uk-UA" sz="3200" dirty="0" smtClean="0"/>
              <a:t>3. Побудова механізму прийняття рішень в умовах кризи.</a:t>
            </a:r>
            <a:br>
              <a:rPr lang="uk-UA" sz="3200" dirty="0" smtClean="0"/>
            </a:br>
            <a:r>
              <a:rPr lang="uk-UA" sz="3200" dirty="0" smtClean="0"/>
              <a:t>4. Механізм реалізації антикризового менеджменту на підприємстві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6. </a:t>
            </a:r>
            <a:r>
              <a:rPr lang="uk-UA" b="1" dirty="0" smtClean="0"/>
              <a:t>Організація робіт по виходу підприємства з кризи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92696"/>
            <a:ext cx="6823075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547664" y="4033502"/>
            <a:ext cx="6120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 smtClean="0"/>
              <a:t>Рис. 1 Принципи створення єдиної команди (Лі </a:t>
            </a:r>
            <a:r>
              <a:rPr lang="uk-UA" dirty="0" err="1" smtClean="0"/>
              <a:t>Якокка</a:t>
            </a:r>
            <a:r>
              <a:rPr lang="uk-UA" dirty="0" smtClean="0"/>
              <a:t>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uk-UA" b="1" dirty="0"/>
              <a:t>Оцінка і діагностика кризових ситуацій складається з декількох етапів:</a:t>
            </a:r>
          </a:p>
          <a:p>
            <a:pPr marL="0" indent="0" algn="just">
              <a:buNone/>
            </a:pPr>
            <a:r>
              <a:rPr lang="uk-UA" dirty="0"/>
              <a:t>- аналіз фінансового стану підприємства (виявлення ознак прийдешнього неблагополуччя фірми, своєчасне виявлення причин і основних факторів, що сприяють розвитку кризових ситуацій);</a:t>
            </a:r>
          </a:p>
          <a:p>
            <a:pPr marL="0" indent="0" algn="just">
              <a:buNone/>
            </a:pPr>
            <a:r>
              <a:rPr lang="uk-UA" dirty="0"/>
              <a:t>- прогноз розвитку ринкової ситуації.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Перший </a:t>
            </a:r>
            <a:r>
              <a:rPr lang="uk-UA" b="1" dirty="0"/>
              <a:t>етап аналізу - експрес-діагностика фінансової заможності - повинен, починатися з огляду основних показників (параметрів) діяльності підприємства.</a:t>
            </a:r>
          </a:p>
          <a:p>
            <a:pPr marL="0" indent="0" algn="ctr">
              <a:buNone/>
            </a:pPr>
            <a:r>
              <a:rPr lang="uk-UA" b="1" dirty="0"/>
              <a:t>Напрямки експрес-діагностики фінансового стану:</a:t>
            </a:r>
          </a:p>
          <a:p>
            <a:pPr marL="0" indent="0" algn="just">
              <a:buNone/>
            </a:pPr>
            <a:r>
              <a:rPr lang="uk-UA" dirty="0"/>
              <a:t>- попередній огляд економічного і фінансового стану підприємства;</a:t>
            </a:r>
          </a:p>
          <a:p>
            <a:pPr marL="0" indent="0" algn="just">
              <a:buNone/>
            </a:pPr>
            <a:r>
              <a:rPr lang="uk-UA" dirty="0"/>
              <a:t>- виявлення "хворих" і "симптоматичних" статей балансу;</a:t>
            </a:r>
          </a:p>
          <a:p>
            <a:pPr marL="0" indent="0" algn="just">
              <a:buNone/>
            </a:pPr>
            <a:r>
              <a:rPr lang="uk-UA" dirty="0"/>
              <a:t>- аналіз причин різких коливань структури майна суміжних звітних періодів (попередній і звітний роки, квартал, місяць) і балансових сум з окремих статей;</a:t>
            </a:r>
          </a:p>
          <a:p>
            <a:pPr marL="0" indent="0" algn="just">
              <a:buNone/>
            </a:pPr>
            <a:r>
              <a:rPr lang="uk-UA" dirty="0"/>
              <a:t>- дотримання балансових пропорцій, критичних показників в оцінці можливого банкрутства, попередня класифікація підприємства за ознаками фінансової стійкості.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400" b="1" dirty="0"/>
              <a:t>Методи прогнозування </a:t>
            </a:r>
            <a:r>
              <a:rPr lang="uk-UA" sz="1400" dirty="0"/>
              <a:t>повинні забезпечувати можливість передбачення розвитку проблемних ситуацій. Важливість цього кроку в циклі управління розуміється тим, що він є другим після ідентифікації ситуації кроком у вирішенні ситуаційних завдань управління.</a:t>
            </a:r>
          </a:p>
          <a:p>
            <a:pPr marL="0" indent="0" algn="ctr">
              <a:buNone/>
            </a:pPr>
            <a:endParaRPr lang="uk-UA" sz="1400" b="1" dirty="0" smtClean="0"/>
          </a:p>
          <a:p>
            <a:pPr marL="0" indent="0" algn="ctr">
              <a:buNone/>
            </a:pPr>
            <a:r>
              <a:rPr lang="uk-UA" sz="1400" b="1" dirty="0" smtClean="0"/>
              <a:t>Найпростішим </a:t>
            </a:r>
            <a:r>
              <a:rPr lang="uk-UA" sz="1400" b="1" dirty="0"/>
              <a:t>різновидом прогнозування є різні експертні методи, застосовувані в ситуаційному управлінні:</a:t>
            </a:r>
          </a:p>
          <a:p>
            <a:pPr marL="0" indent="0" algn="just">
              <a:buNone/>
            </a:pPr>
            <a:r>
              <a:rPr lang="uk-UA" sz="1400" dirty="0" smtClean="0"/>
              <a:t>1. Проведення </a:t>
            </a:r>
            <a:r>
              <a:rPr lang="uk-UA" sz="1400" dirty="0"/>
              <a:t>традиційних нарад з аналізу яких-небудь проблем.</a:t>
            </a:r>
          </a:p>
          <a:p>
            <a:pPr marL="0" indent="0" algn="just">
              <a:buNone/>
            </a:pPr>
            <a:r>
              <a:rPr lang="uk-UA" sz="1400" dirty="0" smtClean="0"/>
              <a:t>2. Різновидом </a:t>
            </a:r>
            <a:r>
              <a:rPr lang="uk-UA" sz="1400" dirty="0"/>
              <a:t>більш складних методів проведення таких нарад є "мозковий штурм", реалізований за допомогою спеціальних експертних груп.</a:t>
            </a:r>
          </a:p>
          <a:p>
            <a:pPr marL="0" indent="0" algn="just">
              <a:buNone/>
            </a:pPr>
            <a:r>
              <a:rPr lang="uk-UA" sz="1400" dirty="0" smtClean="0"/>
              <a:t>3.  Метод </a:t>
            </a:r>
            <a:r>
              <a:rPr lang="uk-UA" sz="1400" dirty="0" err="1"/>
              <a:t>Дельфі</a:t>
            </a:r>
            <a:r>
              <a:rPr lang="uk-UA" sz="1400" dirty="0"/>
              <a:t>. </a:t>
            </a:r>
            <a:endParaRPr lang="uk-UA" sz="1400" dirty="0" smtClean="0"/>
          </a:p>
          <a:p>
            <a:pPr marL="0" indent="0" algn="just">
              <a:buNone/>
            </a:pPr>
            <a:r>
              <a:rPr lang="uk-UA" sz="1400" dirty="0" smtClean="0"/>
              <a:t>4</a:t>
            </a:r>
            <a:r>
              <a:rPr lang="uk-UA" sz="1400" dirty="0"/>
              <a:t>. Підходом, застосовуваним при структуризації як самої ситуації, так і варіантів її розвитку і розміщення, є морфологічний аналіз </a:t>
            </a:r>
            <a:r>
              <a:rPr lang="uk-UA" sz="1400" dirty="0" err="1"/>
              <a:t>Цвеккі</a:t>
            </a:r>
            <a:r>
              <a:rPr lang="uk-UA" sz="1400" dirty="0"/>
              <a:t>. </a:t>
            </a:r>
            <a:endParaRPr lang="uk-UA" sz="1400" dirty="0" smtClean="0"/>
          </a:p>
          <a:p>
            <a:pPr marL="0" indent="0" algn="just">
              <a:buNone/>
            </a:pPr>
            <a:r>
              <a:rPr lang="uk-UA" sz="1400" dirty="0" smtClean="0"/>
              <a:t>5</a:t>
            </a:r>
            <a:r>
              <a:rPr lang="uk-UA" sz="1400" dirty="0"/>
              <a:t>. Методом формування прогнозованих моделей складних ситуацій і моделей їхнього розв'язання є метод "дерева цілей", що дозволяє давати наступну кількісну оцінку параметрів структурних компонентів ситуації. Найбільш відомою концепцією методу "дерева цілей" є метод ПАТТЕРН.</a:t>
            </a:r>
          </a:p>
          <a:p>
            <a:pPr marL="0" indent="0" algn="ctr">
              <a:buNone/>
            </a:pPr>
            <a:endParaRPr lang="uk-UA" sz="2100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4318" y="116632"/>
            <a:ext cx="828092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b="1" dirty="0"/>
              <a:t>Якість управлінських рішень, прийнятих в умовах кризи, залежить від таких факторів:</a:t>
            </a:r>
          </a:p>
          <a:p>
            <a:pPr algn="just"/>
            <a:endParaRPr lang="uk-UA" sz="1600" b="1" dirty="0" smtClean="0"/>
          </a:p>
          <a:p>
            <a:pPr algn="just"/>
            <a:r>
              <a:rPr lang="uk-UA" sz="1600" b="1" dirty="0" smtClean="0"/>
              <a:t>1</a:t>
            </a:r>
            <a:r>
              <a:rPr lang="uk-UA" sz="1600" b="1" dirty="0"/>
              <a:t>. Категорія проблем:</a:t>
            </a:r>
          </a:p>
          <a:p>
            <a:pPr algn="just"/>
            <a:r>
              <a:rPr lang="uk-UA" sz="1600" dirty="0"/>
              <a:t>- стандартні </a:t>
            </a:r>
            <a:r>
              <a:rPr lang="uk-UA" sz="1600" dirty="0" smtClean="0"/>
              <a:t>проблеми;</a:t>
            </a:r>
            <a:endParaRPr lang="uk-UA" sz="1600" dirty="0"/>
          </a:p>
          <a:p>
            <a:pPr algn="just"/>
            <a:r>
              <a:rPr lang="uk-UA" sz="1600" dirty="0"/>
              <a:t>- типові </a:t>
            </a:r>
            <a:r>
              <a:rPr lang="uk-UA" sz="1600" dirty="0" smtClean="0"/>
              <a:t>проблеми;</a:t>
            </a:r>
            <a:endParaRPr lang="uk-UA" sz="1600" dirty="0"/>
          </a:p>
          <a:p>
            <a:pPr algn="just"/>
            <a:r>
              <a:rPr lang="uk-UA" sz="1600" dirty="0"/>
              <a:t>- евристичні проблеми. </a:t>
            </a:r>
          </a:p>
          <a:p>
            <a:pPr algn="just"/>
            <a:r>
              <a:rPr lang="uk-UA" sz="1600" b="1" dirty="0"/>
              <a:t>2. Умови використання:</a:t>
            </a:r>
          </a:p>
          <a:p>
            <a:pPr algn="just"/>
            <a:r>
              <a:rPr lang="uk-UA" sz="1600" dirty="0"/>
              <a:t>- </a:t>
            </a:r>
            <a:r>
              <a:rPr lang="uk-UA" sz="1600" dirty="0" err="1" smtClean="0"/>
              <a:t>квазістабільні</a:t>
            </a:r>
            <a:r>
              <a:rPr lang="uk-UA" sz="1600" dirty="0" smtClean="0"/>
              <a:t>;</a:t>
            </a:r>
            <a:endParaRPr lang="uk-UA" sz="1600" dirty="0"/>
          </a:p>
          <a:p>
            <a:pPr algn="just"/>
            <a:r>
              <a:rPr lang="uk-UA" sz="1600" dirty="0"/>
              <a:t>- </a:t>
            </a:r>
            <a:r>
              <a:rPr lang="uk-UA" sz="1600" dirty="0" smtClean="0"/>
              <a:t>екстремальні;</a:t>
            </a:r>
            <a:endParaRPr lang="uk-UA" sz="1600" dirty="0"/>
          </a:p>
          <a:p>
            <a:pPr algn="just"/>
            <a:r>
              <a:rPr lang="uk-UA" sz="1600" dirty="0"/>
              <a:t>- кризові </a:t>
            </a:r>
            <a:r>
              <a:rPr lang="uk-UA" sz="1600" dirty="0" smtClean="0"/>
              <a:t>умови.</a:t>
            </a:r>
            <a:endParaRPr lang="uk-UA" sz="1600" dirty="0"/>
          </a:p>
          <a:p>
            <a:pPr algn="just"/>
            <a:r>
              <a:rPr lang="uk-UA" sz="1600" b="1" dirty="0"/>
              <a:t>3. Достатність вихідної інформації:</a:t>
            </a:r>
          </a:p>
          <a:p>
            <a:pPr algn="just"/>
            <a:r>
              <a:rPr lang="uk-UA" sz="1600" dirty="0"/>
              <a:t>- недостатній обсяг вихідної </a:t>
            </a:r>
            <a:r>
              <a:rPr lang="uk-UA" sz="1600" dirty="0" smtClean="0"/>
              <a:t>інформації;</a:t>
            </a:r>
            <a:endParaRPr lang="uk-UA" sz="1600" dirty="0"/>
          </a:p>
          <a:p>
            <a:pPr algn="just"/>
            <a:r>
              <a:rPr lang="uk-UA" sz="1600" dirty="0"/>
              <a:t>- достатній обсяг вихідної </a:t>
            </a:r>
            <a:r>
              <a:rPr lang="uk-UA" sz="1600" dirty="0" smtClean="0"/>
              <a:t>інформації;</a:t>
            </a:r>
            <a:endParaRPr lang="uk-UA" sz="1600" dirty="0"/>
          </a:p>
          <a:p>
            <a:pPr marL="285750" indent="-285750" algn="just">
              <a:buFontTx/>
              <a:buChar char="-"/>
            </a:pPr>
            <a:r>
              <a:rPr lang="uk-UA" sz="1600" dirty="0" smtClean="0"/>
              <a:t>надлишковий </a:t>
            </a:r>
            <a:r>
              <a:rPr lang="uk-UA" sz="1600" dirty="0"/>
              <a:t>обсяг вихідної інформації</a:t>
            </a:r>
            <a:r>
              <a:rPr lang="uk-UA" sz="1600" dirty="0" smtClean="0"/>
              <a:t>.</a:t>
            </a:r>
          </a:p>
          <a:p>
            <a:pPr algn="just"/>
            <a:r>
              <a:rPr lang="uk-UA" sz="1600" b="1" dirty="0"/>
              <a:t>4. Вірогідність вихідної інформації:</a:t>
            </a:r>
          </a:p>
          <a:p>
            <a:pPr algn="just"/>
            <a:r>
              <a:rPr lang="uk-UA" sz="1600" dirty="0"/>
              <a:t>- явно </a:t>
            </a:r>
            <a:r>
              <a:rPr lang="uk-UA" sz="1600" dirty="0" smtClean="0"/>
              <a:t>недостовірна;</a:t>
            </a:r>
            <a:endParaRPr lang="uk-UA" sz="1600" dirty="0"/>
          </a:p>
          <a:p>
            <a:pPr algn="just"/>
            <a:r>
              <a:rPr lang="uk-UA" sz="1600" dirty="0"/>
              <a:t>- </a:t>
            </a:r>
            <a:r>
              <a:rPr lang="uk-UA" sz="1600" dirty="0" err="1" smtClean="0"/>
              <a:t>псєвдодостовірна</a:t>
            </a:r>
            <a:r>
              <a:rPr lang="uk-UA" sz="1600" dirty="0" smtClean="0"/>
              <a:t>;</a:t>
            </a:r>
            <a:endParaRPr lang="uk-UA" sz="1600" dirty="0"/>
          </a:p>
          <a:p>
            <a:pPr algn="just"/>
            <a:r>
              <a:rPr lang="uk-UA" sz="1600" dirty="0"/>
              <a:t>- цілком </a:t>
            </a:r>
            <a:r>
              <a:rPr lang="uk-UA" sz="1600" dirty="0" smtClean="0"/>
              <a:t>достовірна.</a:t>
            </a:r>
            <a:endParaRPr lang="uk-UA" sz="1600" dirty="0"/>
          </a:p>
          <a:p>
            <a:pPr algn="just"/>
            <a:r>
              <a:rPr lang="uk-UA" sz="1600" b="1" dirty="0"/>
              <a:t>5. Масштаб проблеми:</a:t>
            </a:r>
          </a:p>
          <a:p>
            <a:pPr algn="just"/>
            <a:r>
              <a:rPr lang="uk-UA" sz="1600" dirty="0"/>
              <a:t>- глобальні </a:t>
            </a:r>
            <a:r>
              <a:rPr lang="uk-UA" sz="1600" dirty="0" smtClean="0"/>
              <a:t>проблеми;</a:t>
            </a:r>
            <a:endParaRPr lang="uk-UA" sz="1600" dirty="0"/>
          </a:p>
          <a:p>
            <a:pPr algn="just"/>
            <a:r>
              <a:rPr lang="uk-UA" sz="1600" dirty="0"/>
              <a:t>- локальні </a:t>
            </a:r>
            <a:r>
              <a:rPr lang="uk-UA" sz="1600" dirty="0" smtClean="0"/>
              <a:t>проблеми;</a:t>
            </a:r>
            <a:endParaRPr lang="uk-UA" sz="1600" dirty="0"/>
          </a:p>
          <a:p>
            <a:pPr algn="just"/>
            <a:r>
              <a:rPr lang="uk-UA" sz="1600" dirty="0"/>
              <a:t>- </a:t>
            </a:r>
            <a:r>
              <a:rPr lang="uk-UA" sz="1600" dirty="0" err="1"/>
              <a:t>мікролокальні</a:t>
            </a:r>
            <a:r>
              <a:rPr lang="uk-UA" sz="1600" dirty="0"/>
              <a:t> </a:t>
            </a:r>
            <a:r>
              <a:rPr lang="uk-UA" sz="1600" dirty="0" smtClean="0"/>
              <a:t>проблеми.</a:t>
            </a:r>
            <a:endParaRPr lang="uk-UA" sz="1600" dirty="0"/>
          </a:p>
          <a:p>
            <a:pPr algn="just"/>
            <a:r>
              <a:rPr lang="uk-UA" sz="1600" b="1" dirty="0"/>
              <a:t>6. Технічне оснащення:</a:t>
            </a:r>
          </a:p>
          <a:p>
            <a:pPr algn="just"/>
            <a:r>
              <a:rPr lang="uk-UA" sz="1600" dirty="0"/>
              <a:t>- </a:t>
            </a:r>
            <a:r>
              <a:rPr lang="uk-UA" sz="1600" dirty="0" smtClean="0"/>
              <a:t>відсутнє;</a:t>
            </a:r>
            <a:endParaRPr lang="uk-UA" sz="1600" dirty="0"/>
          </a:p>
          <a:p>
            <a:pPr algn="just"/>
            <a:r>
              <a:rPr lang="uk-UA" sz="1600" dirty="0"/>
              <a:t>- в недостатньому </a:t>
            </a:r>
            <a:r>
              <a:rPr lang="uk-UA" sz="1600" dirty="0" smtClean="0"/>
              <a:t>обсязі;</a:t>
            </a:r>
            <a:endParaRPr lang="uk-UA" sz="1600" dirty="0"/>
          </a:p>
          <a:p>
            <a:pPr algn="just"/>
            <a:r>
              <a:rPr lang="uk-UA" sz="1600" dirty="0"/>
              <a:t>- в достатку.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Для досягнення цілей підприємства з виходу його з кризи можна приймати оперативні і стратегічні заходи.</a:t>
            </a:r>
          </a:p>
          <a:p>
            <a:pPr marL="0" indent="0" algn="ctr">
              <a:buNone/>
            </a:pPr>
            <a:r>
              <a:rPr lang="uk-UA" sz="2100" b="1" dirty="0"/>
              <a:t>Оперативні заходи включають:</a:t>
            </a:r>
          </a:p>
          <a:p>
            <a:pPr marL="0" indent="0" algn="just">
              <a:buNone/>
            </a:pPr>
            <a:r>
              <a:rPr lang="uk-UA" sz="2100" dirty="0"/>
              <a:t>- усунення збитків;</a:t>
            </a:r>
          </a:p>
          <a:p>
            <a:pPr marL="0" indent="0" algn="just">
              <a:buNone/>
            </a:pPr>
            <a:r>
              <a:rPr lang="uk-UA" sz="2100" dirty="0"/>
              <a:t>- виявлення резервів (у першу чергу внутрішніх);</a:t>
            </a:r>
          </a:p>
          <a:p>
            <a:pPr marL="0" indent="0" algn="just">
              <a:buNone/>
            </a:pPr>
            <a:r>
              <a:rPr lang="uk-UA" sz="2100" dirty="0"/>
              <a:t>- залучення фахівців;</a:t>
            </a:r>
          </a:p>
          <a:p>
            <a:pPr marL="0" indent="0" algn="just">
              <a:buNone/>
            </a:pPr>
            <a:r>
              <a:rPr lang="uk-UA" sz="2100" dirty="0"/>
              <a:t>- кадрові зміни;</a:t>
            </a:r>
          </a:p>
          <a:p>
            <a:pPr marL="0" indent="0" algn="just">
              <a:buNone/>
            </a:pPr>
            <a:r>
              <a:rPr lang="uk-UA" sz="2100" dirty="0"/>
              <a:t>- відстрочки платежів;</a:t>
            </a:r>
          </a:p>
          <a:p>
            <a:pPr marL="0" indent="0" algn="just">
              <a:buNone/>
            </a:pPr>
            <a:r>
              <a:rPr lang="uk-UA" sz="2100" dirty="0"/>
              <a:t>- залучення кредиторів;</a:t>
            </a:r>
          </a:p>
          <a:p>
            <a:pPr marL="0" indent="0" algn="just">
              <a:buNone/>
            </a:pPr>
            <a:r>
              <a:rPr lang="uk-UA" sz="2100" dirty="0"/>
              <a:t>- зміцнення виробничої дисципліни і т.д.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Стратегічні </a:t>
            </a:r>
            <a:r>
              <a:rPr lang="uk-UA" sz="2100" b="1" dirty="0"/>
              <a:t>заходи передбачають:</a:t>
            </a:r>
          </a:p>
          <a:p>
            <a:pPr marL="0" indent="0" algn="just">
              <a:buNone/>
            </a:pPr>
            <a:r>
              <a:rPr lang="uk-UA" sz="2100" dirty="0"/>
              <a:t>- аналіз і оцінку стану підприємства, його науково-технічного й організаційно-управлінського потенціалу;</a:t>
            </a:r>
          </a:p>
          <a:p>
            <a:pPr marL="0" indent="0" algn="just">
              <a:buNone/>
            </a:pPr>
            <a:r>
              <a:rPr lang="uk-UA" sz="2100" dirty="0"/>
              <a:t>- перегляд існуючих стратегій фірми;</a:t>
            </a:r>
          </a:p>
          <a:p>
            <a:pPr marL="0" indent="0" algn="just">
              <a:buNone/>
            </a:pPr>
            <a:r>
              <a:rPr lang="uk-UA" sz="2100" dirty="0"/>
              <a:t>- проведення необхідних змін у виробничій структурі і виробничій культурі, пов'язаних зі зміною стратегії;</a:t>
            </a:r>
          </a:p>
          <a:p>
            <a:pPr marL="0" indent="0" algn="just">
              <a:buNone/>
            </a:pPr>
            <a:r>
              <a:rPr lang="uk-UA" sz="2100" dirty="0"/>
              <a:t>- розробку (перегляд) концепції інноваційної політики підприємства;</a:t>
            </a:r>
          </a:p>
          <a:p>
            <a:pPr marL="0" indent="0" algn="just">
              <a:buNone/>
            </a:pPr>
            <a:r>
              <a:rPr lang="uk-UA" sz="2100" dirty="0"/>
              <a:t>- розширення маркетингових досліджень;</a:t>
            </a:r>
          </a:p>
          <a:p>
            <a:pPr marL="0" indent="0" algn="just">
              <a:buNone/>
            </a:pPr>
            <a:r>
              <a:rPr lang="uk-UA" sz="2100" dirty="0"/>
              <a:t>- програму технічного переозброєння (реконструкції) підприємства;</a:t>
            </a:r>
          </a:p>
          <a:p>
            <a:pPr marL="0" indent="0" algn="just">
              <a:buNone/>
            </a:pPr>
            <a:r>
              <a:rPr lang="uk-UA" sz="2100" dirty="0"/>
              <a:t>- розробку (перегляд) кредитної політики фірми;</a:t>
            </a:r>
          </a:p>
          <a:p>
            <a:pPr marL="0" indent="0" algn="just">
              <a:buNone/>
            </a:pPr>
            <a:r>
              <a:rPr lang="uk-UA" sz="2100" dirty="0"/>
              <a:t>- удосконалювання кадрової політики підприємства;</a:t>
            </a:r>
          </a:p>
          <a:p>
            <a:pPr marL="0" indent="0" algn="just">
              <a:buNone/>
            </a:pPr>
            <a:r>
              <a:rPr lang="uk-UA" sz="2100" dirty="0"/>
              <a:t>- розробку бізнес-плану підприємства з урахуванням вироблених заходів.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Принципи стійкості роботи фірми й управління нею</a:t>
            </a:r>
            <a:r>
              <a:rPr lang="uk-UA" sz="2100" b="1" dirty="0" smtClean="0"/>
              <a:t>: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just">
              <a:buNone/>
            </a:pPr>
            <a:r>
              <a:rPr lang="uk-UA" sz="2100" dirty="0"/>
              <a:t>- формування здорового соціально-психологічного клімату в колективі, ядро якого повинна складати команда однодумців;</a:t>
            </a:r>
          </a:p>
          <a:p>
            <a:pPr marL="0" indent="0" algn="just">
              <a:buNone/>
            </a:pPr>
            <a:r>
              <a:rPr lang="uk-UA" sz="2100" dirty="0"/>
              <a:t>- організація гнучкого виробництва, здатного швидко перебудовуватися на збільшення (зменшення) випуску визначеної продукції за рахунок іншої, виробленої фірмою;</a:t>
            </a:r>
          </a:p>
          <a:p>
            <a:pPr marL="0" indent="0" algn="just">
              <a:buNone/>
            </a:pPr>
            <a:r>
              <a:rPr lang="uk-UA" sz="2100" dirty="0"/>
              <a:t>- розумне дублювання елементів виробничої системи з метою включення дублера при виході основного;</a:t>
            </a:r>
          </a:p>
          <a:p>
            <a:pPr marL="0" indent="0" algn="just">
              <a:buNone/>
            </a:pPr>
            <a:r>
              <a:rPr lang="uk-UA" sz="2100" dirty="0"/>
              <a:t>- резервування засобів, що забезпечують функціонування системи в кризовій ситуації;</a:t>
            </a:r>
          </a:p>
          <a:p>
            <a:pPr marL="0" indent="0" algn="just">
              <a:buNone/>
            </a:pPr>
            <a:r>
              <a:rPr lang="uk-UA" sz="2100" dirty="0"/>
              <a:t>- розробка адаптивних планів і можливих рішень з управління системою, що негайно можуть реалізовуватися при настанні кризових ситуацій;</a:t>
            </a:r>
          </a:p>
          <a:p>
            <a:pPr marL="0" indent="0" algn="just">
              <a:buNone/>
            </a:pPr>
            <a:r>
              <a:rPr lang="uk-UA" sz="2100" dirty="0"/>
              <a:t>- можливість переміщення окремих елементів виробничої системи чи її керуючої системи в просторі для більш раціонального функціонування при виникненні несприятливих обставин;</a:t>
            </a:r>
          </a:p>
          <a:p>
            <a:pPr marL="0" indent="0" algn="just">
              <a:buNone/>
            </a:pPr>
            <a:r>
              <a:rPr lang="uk-UA" sz="2100" dirty="0"/>
              <a:t>- забезпечення запасних варіантів постачальників сировини, кредиторів і т.п.;</a:t>
            </a:r>
          </a:p>
          <a:p>
            <a:pPr marL="0" indent="0" algn="just">
              <a:buNone/>
            </a:pPr>
            <a:r>
              <a:rPr lang="uk-UA" sz="2100" dirty="0"/>
              <a:t>- можливість функціонування фірми в іншому режимі;</a:t>
            </a:r>
          </a:p>
          <a:p>
            <a:pPr marL="0" indent="0" algn="just">
              <a:buNone/>
            </a:pPr>
            <a:r>
              <a:rPr lang="uk-UA" sz="2100" dirty="0"/>
              <a:t>- можливі плани дій фірми із запобігання банкрутства (зміна форми організації, відсікання зайвого і т.п.);</a:t>
            </a:r>
          </a:p>
          <a:p>
            <a:pPr marL="0" indent="0" algn="just">
              <a:buNone/>
            </a:pPr>
            <a:r>
              <a:rPr lang="uk-UA" sz="2100" dirty="0"/>
              <a:t>- постійна турбота про економічну безпеку фірми, розширення і поглиблення захисту останньої;</a:t>
            </a:r>
          </a:p>
          <a:p>
            <a:pPr marL="0" indent="0" algn="just">
              <a:buNone/>
            </a:pPr>
            <a:r>
              <a:rPr lang="uk-UA" sz="2100" dirty="0"/>
              <a:t>- своєчасне проведення технічних оглядів основних засобів, енергетичних об'єктів й інших елементів інфраструктури, що забезпечує підвищення надійності їхнього функціонування;</a:t>
            </a:r>
          </a:p>
          <a:p>
            <a:pPr marL="0" indent="0" algn="just">
              <a:buNone/>
            </a:pPr>
            <a:r>
              <a:rPr lang="uk-UA" sz="2100" dirty="0"/>
              <a:t>- підвищення кваліфікації управлінських працівників, освоєння робітниками суміжних спеціальностей, рівноцінних за кваліфікацією;</a:t>
            </a:r>
          </a:p>
          <a:p>
            <a:pPr marL="0" indent="0" algn="just">
              <a:buNone/>
            </a:pPr>
            <a:r>
              <a:rPr lang="uk-UA" sz="2100" dirty="0"/>
              <a:t>- забезпечення належного контролю за надходженням сировинних й інших матеріалів у підсистемі, що забезпечує, а також високої якості продукції, що випускається;</a:t>
            </a:r>
          </a:p>
          <a:p>
            <a:pPr marL="0" indent="0" algn="just">
              <a:buNone/>
            </a:pPr>
            <a:r>
              <a:rPr lang="uk-UA" sz="2100" dirty="0"/>
              <a:t>- проведення політики активних дій у виробничій, ринковій і галузевій політиці;</a:t>
            </a:r>
          </a:p>
          <a:p>
            <a:pPr marL="0" indent="0" algn="just">
              <a:buNone/>
            </a:pPr>
            <a:r>
              <a:rPr lang="uk-UA" sz="2100" dirty="0"/>
              <a:t>- створення нових форм управління, філій і малих форм підприємств, що мають пряме підпорядкування головному підприємству;</a:t>
            </a:r>
          </a:p>
          <a:p>
            <a:pPr marL="0" indent="0" algn="just">
              <a:buNone/>
            </a:pPr>
            <a:r>
              <a:rPr lang="uk-UA" sz="2100" dirty="0"/>
              <a:t>- ведення постійного моніторингу зовнішнього і внутрішнього середовища фірми.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17694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sz="2100" b="1" dirty="0"/>
              <a:t>Негативні наслідки кризи (особливо у випадку ліквідації підприємства):</a:t>
            </a:r>
          </a:p>
          <a:p>
            <a:pPr marL="0" indent="0" algn="just">
              <a:buNone/>
            </a:pPr>
            <a:r>
              <a:rPr lang="uk-UA" sz="2100" dirty="0"/>
              <a:t>- втрата працівниками робочих місць і загострення в цьому зв'язку соціальної напруженості в суспільстві;</a:t>
            </a:r>
          </a:p>
          <a:p>
            <a:pPr marL="0" indent="0" algn="just">
              <a:buNone/>
            </a:pPr>
            <a:r>
              <a:rPr lang="uk-UA" sz="2100" dirty="0"/>
              <a:t>- втрата кредиторами підприємства (банками, інвестиційними компаніями, фондами, державним бюджетом і т.п.) значних засобів, вкладених у підприємство;</a:t>
            </a:r>
          </a:p>
          <a:p>
            <a:pPr marL="0" indent="0" algn="just">
              <a:buNone/>
            </a:pPr>
            <a:r>
              <a:rPr lang="uk-UA" sz="2100" dirty="0"/>
              <a:t>- розпилення й омертвіння неліквідного майна, внаслідок того, що часом ліквідатори не можуть знайти йому покупців.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Позитивні </a:t>
            </a:r>
            <a:r>
              <a:rPr lang="uk-UA" sz="2100" b="1" dirty="0"/>
              <a:t>моменти кризи:</a:t>
            </a:r>
          </a:p>
          <a:p>
            <a:pPr marL="0" indent="0" algn="just">
              <a:buNone/>
            </a:pPr>
            <a:r>
              <a:rPr lang="uk-UA" sz="2100" dirty="0"/>
              <a:t>- закриття нерентабельних виробництв, що приводить до зниження витрат і підвищення ефективності суспільного виробництва;</a:t>
            </a:r>
          </a:p>
          <a:p>
            <a:pPr marL="0" indent="0" algn="just">
              <a:buNone/>
            </a:pPr>
            <a:r>
              <a:rPr lang="uk-UA" sz="2100" dirty="0"/>
              <a:t>- вивільнення ресурсів, залучених у неконкурентоспроможне виробництво;</a:t>
            </a:r>
          </a:p>
          <a:p>
            <a:pPr marL="0" indent="0" algn="just">
              <a:buNone/>
            </a:pPr>
            <a:r>
              <a:rPr lang="uk-UA" sz="2100" dirty="0"/>
              <a:t>- ротація управлінського персоналу, що забезпечує ріст кваліфікації, посилення завзятості, зацікавленості менеджерів і робітників у кінцевих результатах своєї діяльності;</a:t>
            </a:r>
          </a:p>
          <a:p>
            <a:pPr marL="0" indent="0" algn="just">
              <a:buNone/>
            </a:pPr>
            <a:r>
              <a:rPr lang="uk-UA" sz="2100" dirty="0"/>
              <a:t>- придбання досвіду і формування ефективної інвестиційної політики підприємств, що здійснюють ці інвестиції.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507270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981</Words>
  <Application>Microsoft Office PowerPoint</Application>
  <PresentationFormat>Экран (4:3)</PresentationFormat>
  <Paragraphs>108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1. Механізм організації антикризової команди та розробка антикризових дій. 2. Аналіз та прогнозування розвитку кризи на підприємстві. 3. Побудова механізму прийняття рішень в умовах кризи. 4. Механізм реалізації антикризового менеджменту на підприємстві.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30</cp:revision>
  <dcterms:created xsi:type="dcterms:W3CDTF">2020-08-26T06:53:27Z</dcterms:created>
  <dcterms:modified xsi:type="dcterms:W3CDTF">2022-09-15T16:46:37Z</dcterms:modified>
</cp:coreProperties>
</file>