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86" r:id="rId6"/>
    <p:sldId id="287" r:id="rId7"/>
    <p:sldId id="260" r:id="rId8"/>
    <p:sldId id="294" r:id="rId9"/>
    <p:sldId id="297" r:id="rId10"/>
    <p:sldId id="261" r:id="rId11"/>
    <p:sldId id="295" r:id="rId12"/>
    <p:sldId id="262" r:id="rId13"/>
    <p:sldId id="263" r:id="rId14"/>
    <p:sldId id="293" r:id="rId15"/>
    <p:sldId id="264" r:id="rId16"/>
    <p:sldId id="282" r:id="rId17"/>
    <p:sldId id="265" r:id="rId18"/>
    <p:sldId id="289" r:id="rId19"/>
    <p:sldId id="266" r:id="rId20"/>
    <p:sldId id="296" r:id="rId21"/>
    <p:sldId id="267" r:id="rId22"/>
    <p:sldId id="288" r:id="rId23"/>
    <p:sldId id="268" r:id="rId24"/>
    <p:sldId id="269" r:id="rId25"/>
    <p:sldId id="270" r:id="rId26"/>
    <p:sldId id="271" r:id="rId27"/>
    <p:sldId id="290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1" r:id="rId37"/>
    <p:sldId id="291" r:id="rId38"/>
    <p:sldId id="280" r:id="rId39"/>
    <p:sldId id="292" r:id="rId40"/>
    <p:sldId id="285" r:id="rId4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40" autoAdjust="0"/>
  </p:normalViewPr>
  <p:slideViewPr>
    <p:cSldViewPr>
      <p:cViewPr>
        <p:scale>
          <a:sx n="70" d="100"/>
          <a:sy n="70" d="100"/>
        </p:scale>
        <p:origin x="-798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48" y="186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68373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047446-3499-406B-A571-DD04D113F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BEB217-EA8D-4680-811A-55030B751C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12AC49-ADF9-42F4-9911-3068CFE74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1A752221-6B88-4ECD-AAE3-720DD1E791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6F3EE9-E8E4-4DA2-A79F-E850AB889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A000CB-0B7B-4018-B360-3D50563B21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C2301E-41C1-4A5F-8C69-DA16666FA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9E0CF9-BAAD-42B4-ABD2-9F187E0827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3376AC-377E-438A-B709-80B1E2CF3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5D3268-E609-46E1-868C-97DFD27B31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169D14-0C18-4864-828B-E408016AE3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437A59-6195-4C55-86F9-BDB764740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2DD4941-013B-4081-AE6F-B7B4E02871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ergio\Downloads\Agrobacterium%20Mechanism.mp4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1628775"/>
            <a:ext cx="7343775" cy="1470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 dirty="0" smtClean="0">
                <a:latin typeface="Tahoma" pitchFamily="32" charset="0"/>
              </a:rPr>
              <a:t>Блок </a:t>
            </a:r>
            <a:r>
              <a:rPr lang="uk-UA" sz="2000" b="1" dirty="0" err="1" smtClean="0">
                <a:latin typeface="Tahoma" pitchFamily="32" charset="0"/>
              </a:rPr>
              <a:t>“Молекулярна</a:t>
            </a:r>
            <a:r>
              <a:rPr lang="uk-UA" sz="2000" b="1" dirty="0" smtClean="0">
                <a:latin typeface="Tahoma" pitchFamily="32" charset="0"/>
              </a:rPr>
              <a:t> </a:t>
            </a:r>
            <a:r>
              <a:rPr lang="uk-UA" sz="2000" b="1" dirty="0" err="1" smtClean="0">
                <a:latin typeface="Tahoma" pitchFamily="32" charset="0"/>
              </a:rPr>
              <a:t>біотехнологія”</a:t>
            </a:r>
            <a:r>
              <a:rPr lang="uk-UA" sz="3200" b="1" dirty="0" smtClean="0">
                <a:latin typeface="Tahoma" pitchFamily="32" charset="0"/>
              </a:rPr>
              <a:t/>
            </a:r>
            <a:br>
              <a:rPr lang="uk-UA" sz="3200" b="1" dirty="0" smtClean="0">
                <a:latin typeface="Tahoma" pitchFamily="32" charset="0"/>
              </a:rPr>
            </a:br>
            <a:r>
              <a:rPr lang="uk-UA" sz="3200" b="1" dirty="0" smtClean="0">
                <a:latin typeface="Tahoma" pitchFamily="32" charset="0"/>
              </a:rPr>
              <a:t>Генетична модифікація рослин</a:t>
            </a:r>
            <a:endParaRPr lang="uk-UA" sz="3200" b="1" dirty="0">
              <a:latin typeface="Tahoma" pitchFamily="32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68538" y="6548438"/>
            <a:ext cx="4608512" cy="336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solidFill>
                  <a:srgbClr val="000000"/>
                </a:solidFill>
                <a:latin typeface="Tahoma" pitchFamily="32" charset="0"/>
              </a:rPr>
              <a:t>Біотехнологія – 2016, 4 курс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72794" y="3946553"/>
            <a:ext cx="4572000" cy="9255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ЗАПОРІЗЬКИЙ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endParaRPr lang="uk-UA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73016"/>
            <a:ext cx="3410561" cy="259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smtClean="0">
                <a:latin typeface="Tahoma" pitchFamily="32" charset="0"/>
              </a:rPr>
              <a:t>Юридичні аспекти питання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676456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10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194117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Юридичний статус ГМР істотно відрізняється в різних країнах.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Станом на 2015 р. вирощування та продаж ГМР </a:t>
            </a:r>
            <a:r>
              <a:rPr lang="uk-UA" sz="2000" dirty="0" smtClean="0">
                <a:solidFill>
                  <a:srgbClr val="FF0000"/>
                </a:solidFill>
                <a:latin typeface="Tahoma" pitchFamily="32" charset="0"/>
              </a:rPr>
              <a:t>заборонені у 38 країнах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(з них 19 – Європа; у тому числі – в Україні). 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У 63 країнах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(28 з ЄС) біотехнологічне використання ГМР 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дозволено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. Сумарно в усіх країнах було прийнято понад 1000 законодавчих актів стосовно обігу та використання ГМП.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600212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У 64 країнах маркування є </a:t>
            </a:r>
            <a:r>
              <a:rPr lang="uk-UA" sz="1400" b="1" dirty="0" err="1" smtClean="0">
                <a:solidFill>
                  <a:schemeClr val="tx1"/>
                </a:solidFill>
              </a:rPr>
              <a:t>обов</a:t>
            </a:r>
            <a:r>
              <a:rPr lang="en-US" sz="1400" b="1" dirty="0" smtClean="0">
                <a:solidFill>
                  <a:schemeClr val="tx1"/>
                </a:solidFill>
              </a:rPr>
              <a:t>’</a:t>
            </a:r>
            <a:r>
              <a:rPr lang="uk-UA" sz="1400" b="1" dirty="0" err="1" smtClean="0">
                <a:solidFill>
                  <a:schemeClr val="tx1"/>
                </a:solidFill>
              </a:rPr>
              <a:t>язковим</a:t>
            </a:r>
            <a:r>
              <a:rPr lang="uk-UA" sz="1400" b="1" dirty="0" smtClean="0">
                <a:solidFill>
                  <a:schemeClr val="tx1"/>
                </a:solidFill>
              </a:rPr>
              <a:t> при частці ГМ </a:t>
            </a:r>
            <a:r>
              <a:rPr lang="en-US" sz="1400" b="1" dirty="0" smtClean="0">
                <a:solidFill>
                  <a:schemeClr val="tx1"/>
                </a:solidFill>
              </a:rPr>
              <a:t>&gt;0,9%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9394" name="Picture 2" descr="Image result for countries prohibited g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704" y="2905780"/>
            <a:ext cx="4475312" cy="3032823"/>
          </a:xfrm>
          <a:prstGeom prst="rect">
            <a:avLst/>
          </a:prstGeom>
          <a:noFill/>
        </p:spPr>
      </p:pic>
      <p:pic>
        <p:nvPicPr>
          <p:cNvPr id="59396" name="Picture 4" descr="Image result for gmo-free countries"/>
          <p:cNvPicPr>
            <a:picLocks noChangeAspect="1" noChangeArrowheads="1"/>
          </p:cNvPicPr>
          <p:nvPr/>
        </p:nvPicPr>
        <p:blipFill>
          <a:blip r:embed="rId5" cstate="print"/>
          <a:srcRect b="18101"/>
          <a:stretch>
            <a:fillRect/>
          </a:stretch>
        </p:blipFill>
        <p:spPr bwMode="auto">
          <a:xfrm>
            <a:off x="4904111" y="2905199"/>
            <a:ext cx="3916361" cy="320745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60032" y="6145559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Типовий </a:t>
            </a:r>
            <a:r>
              <a:rPr lang="uk-UA" sz="1400" b="1" dirty="0" err="1" smtClean="0">
                <a:solidFill>
                  <a:schemeClr val="tx1"/>
                </a:solidFill>
              </a:rPr>
              <a:t>анти-ГМО</a:t>
            </a:r>
            <a:r>
              <a:rPr lang="uk-UA" sz="1400" b="1" dirty="0" smtClean="0">
                <a:solidFill>
                  <a:schemeClr val="tx1"/>
                </a:solidFill>
              </a:rPr>
              <a:t> </a:t>
            </a:r>
            <a:r>
              <a:rPr lang="uk-UA" sz="1400" b="1" dirty="0" err="1" smtClean="0">
                <a:solidFill>
                  <a:schemeClr val="tx1"/>
                </a:solidFill>
              </a:rPr>
              <a:t>постер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smtClean="0">
                <a:latin typeface="Tahoma" pitchFamily="32" charset="0"/>
              </a:rPr>
              <a:t>Юридичні аспекти питання: Україна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07504" y="987424"/>
            <a:ext cx="8892480" cy="53574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2009 – в Україні введено вимогу про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обов</a:t>
            </a:r>
            <a:r>
              <a:rPr lang="en-US" dirty="0" smtClean="0">
                <a:solidFill>
                  <a:srgbClr val="000000"/>
                </a:solidFill>
                <a:latin typeface="Tahoma" pitchFamily="32" charset="0"/>
              </a:rPr>
              <a:t>’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язкове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 маркування всієї харчової продукції написом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“без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 ГМО” або “з ГМО”.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2012 – здійснено спробу оптимізації законодавства про маркування продуктів відповідно до світової практики. Законопроект не було ухвалено.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 smtClean="0">
                <a:solidFill>
                  <a:srgbClr val="0070C0"/>
                </a:solidFill>
                <a:latin typeface="Tahoma" pitchFamily="32" charset="0"/>
              </a:rPr>
              <a:t>● Жодний ГМО в Україні поки не зареєстрований.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 smtClean="0">
                <a:solidFill>
                  <a:srgbClr val="0070C0"/>
                </a:solidFill>
                <a:latin typeface="Tahoma" pitchFamily="32" charset="0"/>
              </a:rPr>
              <a:t>● Ввезення та обіг ГМО і продукції з ГМО в Україні по факту заборонені.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70C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70C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70C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70C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70C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70C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70C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70C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70C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70C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 smtClean="0">
                <a:solidFill>
                  <a:schemeClr val="tx1"/>
                </a:solidFill>
                <a:latin typeface="Tahoma" pitchFamily="32" charset="0"/>
              </a:rPr>
              <a:t>Основний нормативно-правовий акт - </a:t>
            </a:r>
            <a:r>
              <a:rPr lang="uk-UA" dirty="0" smtClean="0">
                <a:solidFill>
                  <a:srgbClr val="0070C0"/>
                </a:solidFill>
                <a:latin typeface="Tahoma" pitchFamily="32" charset="0"/>
              </a:rPr>
              <a:t>Закон України </a:t>
            </a:r>
            <a:r>
              <a:rPr lang="uk-UA" dirty="0" err="1" smtClean="0">
                <a:solidFill>
                  <a:srgbClr val="0070C0"/>
                </a:solidFill>
                <a:latin typeface="Tahoma" pitchFamily="32" charset="0"/>
              </a:rPr>
              <a:t>“Про</a:t>
            </a:r>
            <a:r>
              <a:rPr lang="uk-UA" dirty="0" smtClean="0">
                <a:solidFill>
                  <a:srgbClr val="0070C0"/>
                </a:solidFill>
                <a:latin typeface="Tahoma" pitchFamily="32" charset="0"/>
              </a:rPr>
              <a:t> державну систему </a:t>
            </a:r>
            <a:r>
              <a:rPr lang="uk-UA" dirty="0" err="1" smtClean="0">
                <a:solidFill>
                  <a:srgbClr val="0070C0"/>
                </a:solidFill>
                <a:latin typeface="Tahoma" pitchFamily="32" charset="0"/>
              </a:rPr>
              <a:t>біобезпеки</a:t>
            </a:r>
            <a:r>
              <a:rPr lang="uk-UA" dirty="0" smtClean="0">
                <a:solidFill>
                  <a:srgbClr val="0070C0"/>
                </a:solidFill>
                <a:latin typeface="Tahoma" pitchFamily="32" charset="0"/>
              </a:rPr>
              <a:t> при створенні, випробуванні, транспортуванні та використанні генетично модифікованих </a:t>
            </a:r>
            <a:r>
              <a:rPr lang="uk-UA" dirty="0" err="1" smtClean="0">
                <a:solidFill>
                  <a:srgbClr val="0070C0"/>
                </a:solidFill>
                <a:latin typeface="Tahoma" pitchFamily="32" charset="0"/>
              </a:rPr>
              <a:t>організмів”</a:t>
            </a:r>
            <a:r>
              <a:rPr lang="uk-UA" dirty="0" smtClean="0">
                <a:solidFill>
                  <a:srgbClr val="0070C0"/>
                </a:solidFill>
                <a:latin typeface="Tahoma" pitchFamily="32" charset="0"/>
              </a:rPr>
              <a:t> №1103 від 31.05.2007.</a:t>
            </a:r>
            <a:endParaRPr lang="uk-UA" dirty="0">
              <a:solidFill>
                <a:srgbClr val="0070C0"/>
              </a:solidFill>
              <a:latin typeface="Tahoma" pitchFamily="32" charset="0"/>
            </a:endParaRPr>
          </a:p>
        </p:txBody>
      </p:sp>
      <p:pic>
        <p:nvPicPr>
          <p:cNvPr id="2050" name="Picture 2" descr="Image result for без гм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996" y="2996952"/>
            <a:ext cx="2484812" cy="2143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Image result for без гмо"/>
          <p:cNvPicPr>
            <a:picLocks noChangeAspect="1" noChangeArrowheads="1"/>
          </p:cNvPicPr>
          <p:nvPr/>
        </p:nvPicPr>
        <p:blipFill>
          <a:blip r:embed="rId5" cstate="print"/>
          <a:srcRect l="5400" t="5449" r="4151" b="7374"/>
          <a:stretch>
            <a:fillRect/>
          </a:stretch>
        </p:blipFill>
        <p:spPr bwMode="auto">
          <a:xfrm>
            <a:off x="2987824" y="2852936"/>
            <a:ext cx="2520280" cy="2407432"/>
          </a:xfrm>
          <a:prstGeom prst="rect">
            <a:avLst/>
          </a:prstGeom>
          <a:noFill/>
        </p:spPr>
      </p:pic>
      <p:pic>
        <p:nvPicPr>
          <p:cNvPr id="2054" name="Picture 6" descr="Image result for без гм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996952"/>
            <a:ext cx="3143250" cy="2095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631794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Tahoma" pitchFamily="32" charset="0"/>
              </a:rPr>
              <a:t>1</a:t>
            </a: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1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err="1" smtClean="0">
                <a:latin typeface="Tahoma" pitchFamily="32" charset="0"/>
              </a:rPr>
              <a:t>Детекція</a:t>
            </a:r>
            <a:r>
              <a:rPr lang="uk-UA" sz="2800" b="1" dirty="0" smtClean="0">
                <a:latin typeface="Tahoma" pitchFamily="32" charset="0"/>
              </a:rPr>
              <a:t> ГМ у продуктах (1)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58372" name="Picture 4" descr="Image result for multiplex pcr gmo"/>
          <p:cNvPicPr>
            <a:picLocks noChangeAspect="1" noChangeArrowheads="1"/>
          </p:cNvPicPr>
          <p:nvPr/>
        </p:nvPicPr>
        <p:blipFill>
          <a:blip r:embed="rId4" cstate="print"/>
          <a:srcRect b="3452"/>
          <a:stretch>
            <a:fillRect/>
          </a:stretch>
        </p:blipFill>
        <p:spPr bwMode="auto">
          <a:xfrm>
            <a:off x="611560" y="2353730"/>
            <a:ext cx="7417074" cy="402759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 bwMode="auto">
          <a:xfrm>
            <a:off x="6300192" y="5013176"/>
            <a:ext cx="2376264" cy="12241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Елемент-специфічна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uk-UA" sz="2000" b="1" dirty="0" smtClean="0">
              <a:solidFill>
                <a:schemeClr val="tx1"/>
              </a:solidFill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uk-UA" sz="1400" b="1" dirty="0" smtClean="0">
                <a:solidFill>
                  <a:schemeClr val="tx1"/>
                </a:solidFill>
              </a:rPr>
              <a:t>Конструкт-специфічна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uk-UA" sz="1400" b="1" dirty="0" err="1" smtClean="0">
                <a:solidFill>
                  <a:schemeClr val="tx1"/>
                </a:solidFill>
              </a:rPr>
              <a:t>Подієспецифічна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516216" y="2996952"/>
            <a:ext cx="1440160" cy="10801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516216" y="3068960"/>
            <a:ext cx="2376264" cy="12241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Процес інтеграції чужорідної ДНК в хромосомну ДНК рослини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123728" y="2780928"/>
            <a:ext cx="2952328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712" y="2780928"/>
            <a:ext cx="947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rgbClr val="0070C0"/>
                </a:solidFill>
              </a:rPr>
              <a:t>Промотор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944" y="2780928"/>
            <a:ext cx="1046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rgbClr val="0070C0"/>
                </a:solidFill>
              </a:rPr>
              <a:t>Термінатор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43791" y="2780928"/>
            <a:ext cx="1196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rgbClr val="0070C0"/>
                </a:solidFill>
              </a:rPr>
              <a:t>Цільовий ген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7784" y="3672008"/>
            <a:ext cx="19539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rgbClr val="0070C0"/>
                </a:solidFill>
              </a:rPr>
              <a:t>Геном рослини-хазяїна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5696" y="4437112"/>
            <a:ext cx="35283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solidFill>
                  <a:srgbClr val="0070C0"/>
                </a:solidFill>
              </a:rPr>
              <a:t>Успішно інтегрована в геном конструкція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2564904"/>
            <a:ext cx="1440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Цільова вставка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9792" y="4725144"/>
            <a:ext cx="172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Варіанти </a:t>
            </a:r>
            <a:r>
              <a:rPr lang="uk-UA" sz="1400" b="1" dirty="0" err="1" smtClean="0">
                <a:solidFill>
                  <a:schemeClr val="tx1"/>
                </a:solidFill>
              </a:rPr>
              <a:t>детекції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15054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Базується на визначенні модифікованих </a:t>
            </a:r>
            <a:r>
              <a:rPr lang="en-US" dirty="0" smtClean="0">
                <a:solidFill>
                  <a:srgbClr val="000000"/>
                </a:solidFill>
                <a:latin typeface="Tahoma" pitchFamily="32" charset="0"/>
              </a:rPr>
              <a:t>/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внесених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нуклеотидних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 (частіше) або амінокислотних послідовностей (рідше). Найчастіше застосовуються методи </a:t>
            </a:r>
            <a:r>
              <a:rPr lang="uk-UA" dirty="0" smtClean="0">
                <a:solidFill>
                  <a:srgbClr val="0070C0"/>
                </a:solidFill>
                <a:latin typeface="Tahoma" pitchFamily="32" charset="0"/>
              </a:rPr>
              <a:t>кількісної ПЛР у реальному часі (</a:t>
            </a:r>
            <a:r>
              <a:rPr lang="en-US" dirty="0" err="1" smtClean="0">
                <a:solidFill>
                  <a:srgbClr val="0070C0"/>
                </a:solidFill>
                <a:latin typeface="Tahoma" pitchFamily="32" charset="0"/>
              </a:rPr>
              <a:t>qRT</a:t>
            </a:r>
            <a:r>
              <a:rPr lang="en-US" dirty="0" smtClean="0">
                <a:solidFill>
                  <a:srgbClr val="0070C0"/>
                </a:solidFill>
                <a:latin typeface="Tahoma" pitchFamily="32" charset="0"/>
              </a:rPr>
              <a:t>-PCR</a:t>
            </a:r>
            <a:r>
              <a:rPr lang="uk-UA" dirty="0" smtClean="0">
                <a:solidFill>
                  <a:srgbClr val="0070C0"/>
                </a:solidFill>
                <a:latin typeface="Tahoma" pitchFamily="32" charset="0"/>
              </a:rPr>
              <a:t>)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, </a:t>
            </a:r>
            <a:r>
              <a:rPr lang="uk-UA" dirty="0" err="1" smtClean="0">
                <a:solidFill>
                  <a:srgbClr val="0070C0"/>
                </a:solidFill>
                <a:latin typeface="Tahoma" pitchFamily="32" charset="0"/>
              </a:rPr>
              <a:t>мультиплексної</a:t>
            </a:r>
            <a:r>
              <a:rPr lang="uk-UA" dirty="0" smtClean="0">
                <a:solidFill>
                  <a:srgbClr val="0070C0"/>
                </a:solidFill>
                <a:latin typeface="Tahoma" pitchFamily="32" charset="0"/>
              </a:rPr>
              <a:t> ПЛР </a:t>
            </a:r>
            <a:r>
              <a:rPr lang="uk-UA" dirty="0" smtClean="0">
                <a:solidFill>
                  <a:schemeClr val="tx1"/>
                </a:solidFill>
                <a:latin typeface="Tahoma" pitchFamily="32" charset="0"/>
              </a:rPr>
              <a:t>та </a:t>
            </a:r>
            <a:r>
              <a:rPr lang="en-US" dirty="0" smtClean="0">
                <a:solidFill>
                  <a:srgbClr val="0070C0"/>
                </a:solidFill>
                <a:latin typeface="Tahoma" pitchFamily="32" charset="0"/>
              </a:rPr>
              <a:t>ELISA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. </a:t>
            </a:r>
            <a:endParaRPr lang="en-US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Є три основних варіанти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детекції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 – елемент-специфічна, конструкт-специфічна та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подієспецифічна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uk-UA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8631794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Tahoma" pitchFamily="32" charset="0"/>
              </a:rPr>
              <a:t>1</a:t>
            </a: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2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err="1" smtClean="0">
                <a:latin typeface="Tahoma" pitchFamily="32" charset="0"/>
              </a:rPr>
              <a:t>Детекція</a:t>
            </a:r>
            <a:r>
              <a:rPr lang="uk-UA" sz="2800" b="1" dirty="0" smtClean="0">
                <a:latin typeface="Tahoma" pitchFamily="32" charset="0"/>
              </a:rPr>
              <a:t> ГМ у продуктах (2)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631794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Tahoma" pitchFamily="32" charset="0"/>
              </a:rPr>
              <a:t>1</a:t>
            </a: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3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968552" y="2032532"/>
            <a:ext cx="4067944" cy="175650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err="1" smtClean="0">
                <a:solidFill>
                  <a:srgbClr val="0070C0"/>
                </a:solidFill>
                <a:latin typeface="Tahoma" pitchFamily="32" charset="0"/>
              </a:rPr>
              <a:t>Мультиплексна</a:t>
            </a:r>
            <a:r>
              <a:rPr lang="uk-UA" b="1" dirty="0" smtClean="0">
                <a:solidFill>
                  <a:srgbClr val="0070C0"/>
                </a:solidFill>
                <a:latin typeface="Tahoma" pitchFamily="32" charset="0"/>
              </a:rPr>
              <a:t> ПЛР 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дозволяє ідентифікувати одразу декілька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трансгенів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 у зразку за рахунок використання одразу кількох наборів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гено-специфічних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праймерів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uk-UA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96752"/>
            <a:ext cx="4896544" cy="183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7504" y="2996952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b="1" dirty="0" smtClean="0">
                <a:solidFill>
                  <a:schemeClr val="tx1"/>
                </a:solidFill>
              </a:rPr>
              <a:t>Первинні АТ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299695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solidFill>
                  <a:schemeClr val="tx1"/>
                </a:solidFill>
              </a:rPr>
              <a:t>+ Цільовий білок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299695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solidFill>
                  <a:schemeClr val="tx1"/>
                </a:solidFill>
              </a:rPr>
              <a:t>+ Вторинні АТ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299695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err="1" smtClean="0">
                <a:solidFill>
                  <a:schemeClr val="tx1"/>
                </a:solidFill>
              </a:rPr>
              <a:t>Детекція</a:t>
            </a:r>
            <a:r>
              <a:rPr lang="uk-UA" sz="1000" b="1" dirty="0" smtClean="0">
                <a:solidFill>
                  <a:schemeClr val="tx1"/>
                </a:solidFill>
              </a:rPr>
              <a:t> сигналу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1670611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err="1" smtClean="0">
                <a:solidFill>
                  <a:schemeClr val="tx1"/>
                </a:solidFill>
              </a:rPr>
              <a:t>Стрептавідин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800" y="299695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solidFill>
                  <a:schemeClr val="tx1"/>
                </a:solidFill>
              </a:rPr>
              <a:t>+ Біотин-фермент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832" y="148478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solidFill>
                  <a:schemeClr val="tx1"/>
                </a:solidFill>
              </a:rPr>
              <a:t>Фермент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928" y="1052736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solidFill>
                  <a:schemeClr val="tx1"/>
                </a:solidFill>
              </a:rPr>
              <a:t>Субстрат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4299067" y="190173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solidFill>
                  <a:schemeClr val="tx1"/>
                </a:solidFill>
              </a:rPr>
              <a:t>Продукт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6056" y="102442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Для </a:t>
            </a:r>
            <a:r>
              <a:rPr lang="uk-UA" dirty="0" err="1" smtClean="0">
                <a:solidFill>
                  <a:schemeClr val="tx1"/>
                </a:solidFill>
              </a:rPr>
              <a:t>детекції</a:t>
            </a:r>
            <a:r>
              <a:rPr lang="uk-UA" dirty="0" smtClean="0">
                <a:solidFill>
                  <a:schemeClr val="tx1"/>
                </a:solidFill>
              </a:rPr>
              <a:t> білкових продуктів чужорідного походження використовується метод </a:t>
            </a:r>
            <a:r>
              <a:rPr lang="en-US" b="1" dirty="0" smtClean="0">
                <a:solidFill>
                  <a:srgbClr val="0070C0"/>
                </a:solidFill>
              </a:rPr>
              <a:t>ELISA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3397062"/>
            <a:ext cx="4306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tx1"/>
                </a:solidFill>
              </a:rPr>
              <a:t>Метод </a:t>
            </a:r>
            <a:r>
              <a:rPr lang="en-US" sz="1600" b="1" dirty="0" smtClean="0">
                <a:solidFill>
                  <a:schemeClr val="tx1"/>
                </a:solidFill>
              </a:rPr>
              <a:t>“</a:t>
            </a:r>
            <a:r>
              <a:rPr lang="uk-UA" sz="1600" b="1" dirty="0" err="1" smtClean="0">
                <a:solidFill>
                  <a:schemeClr val="tx1"/>
                </a:solidFill>
              </a:rPr>
              <a:t>сендвіч</a:t>
            </a:r>
            <a:r>
              <a:rPr lang="en-US" sz="1600" b="1" dirty="0" smtClean="0">
                <a:solidFill>
                  <a:schemeClr val="tx1"/>
                </a:solidFill>
              </a:rPr>
              <a:t>”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ELISA</a:t>
            </a:r>
            <a:r>
              <a:rPr lang="uk-UA" sz="1600" b="1" dirty="0" smtClean="0">
                <a:solidFill>
                  <a:schemeClr val="tx1"/>
                </a:solidFill>
              </a:rPr>
              <a:t> для </a:t>
            </a:r>
            <a:r>
              <a:rPr lang="uk-UA" sz="1600" b="1" dirty="0" err="1" smtClean="0">
                <a:solidFill>
                  <a:schemeClr val="tx1"/>
                </a:solidFill>
              </a:rPr>
              <a:t>детекції</a:t>
            </a:r>
            <a:r>
              <a:rPr lang="uk-UA" sz="1600" b="1" dirty="0" smtClean="0">
                <a:solidFill>
                  <a:schemeClr val="tx1"/>
                </a:solidFill>
              </a:rPr>
              <a:t> ГМП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60" y="152485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solidFill>
                  <a:schemeClr val="tx1"/>
                </a:solidFill>
              </a:rPr>
              <a:t>Чужорідний/ змінений білок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>
            <a:off x="1403648" y="1956902"/>
            <a:ext cx="360040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5413" y="3789040"/>
            <a:ext cx="6153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823787" y="6093296"/>
            <a:ext cx="7492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tx1"/>
                </a:solidFill>
              </a:rPr>
              <a:t>Метод </a:t>
            </a:r>
            <a:r>
              <a:rPr lang="uk-UA" sz="1600" b="1" dirty="0" err="1" smtClean="0">
                <a:solidFill>
                  <a:schemeClr val="tx1"/>
                </a:solidFill>
              </a:rPr>
              <a:t>мультиплексної</a:t>
            </a:r>
            <a:r>
              <a:rPr lang="uk-UA" sz="1600" b="1" dirty="0" smtClean="0">
                <a:solidFill>
                  <a:schemeClr val="tx1"/>
                </a:solidFill>
              </a:rPr>
              <a:t> ПЛР для </a:t>
            </a:r>
            <a:r>
              <a:rPr lang="uk-UA" sz="1600" b="1" dirty="0" err="1" smtClean="0">
                <a:solidFill>
                  <a:schemeClr val="tx1"/>
                </a:solidFill>
              </a:rPr>
              <a:t>детекції</a:t>
            </a:r>
            <a:r>
              <a:rPr lang="uk-UA" sz="1600" b="1" dirty="0" smtClean="0">
                <a:solidFill>
                  <a:schemeClr val="tx1"/>
                </a:solidFill>
              </a:rPr>
              <a:t> внесених/модифікованих генів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8344" y="4581128"/>
            <a:ext cx="140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Продукти різного розміру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 bwMode="auto">
          <a:xfrm flipH="1" flipV="1">
            <a:off x="6804248" y="4653136"/>
            <a:ext cx="1008112" cy="720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Прямая со стрелкой 30"/>
          <p:cNvCxnSpPr/>
          <p:nvPr/>
        </p:nvCxnSpPr>
        <p:spPr bwMode="auto">
          <a:xfrm flipH="1" flipV="1">
            <a:off x="6732240" y="5013176"/>
            <a:ext cx="1152128" cy="720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Прямая со стрелкой 32"/>
          <p:cNvCxnSpPr/>
          <p:nvPr/>
        </p:nvCxnSpPr>
        <p:spPr bwMode="auto">
          <a:xfrm flipH="1" flipV="1">
            <a:off x="6732240" y="5301208"/>
            <a:ext cx="1080120" cy="720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Прямая со стрелкой 34"/>
          <p:cNvCxnSpPr/>
          <p:nvPr/>
        </p:nvCxnSpPr>
        <p:spPr bwMode="auto">
          <a:xfrm flipH="1">
            <a:off x="6660232" y="5445224"/>
            <a:ext cx="1152128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611560" y="386104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err="1" smtClean="0">
                <a:solidFill>
                  <a:schemeClr val="tx1"/>
                </a:solidFill>
              </a:rPr>
              <a:t>Праймери</a:t>
            </a:r>
            <a:r>
              <a:rPr lang="uk-UA" sz="1000" b="1" dirty="0" smtClean="0">
                <a:solidFill>
                  <a:schemeClr val="tx1"/>
                </a:solidFill>
              </a:rPr>
              <a:t> до мішені 1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1560" y="443711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err="1" smtClean="0">
                <a:solidFill>
                  <a:schemeClr val="tx1"/>
                </a:solidFill>
              </a:rPr>
              <a:t>Праймери</a:t>
            </a:r>
            <a:r>
              <a:rPr lang="uk-UA" sz="1000" b="1" dirty="0" smtClean="0">
                <a:solidFill>
                  <a:schemeClr val="tx1"/>
                </a:solidFill>
              </a:rPr>
              <a:t> до мішені 2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560" y="501317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err="1" smtClean="0">
                <a:solidFill>
                  <a:schemeClr val="tx1"/>
                </a:solidFill>
              </a:rPr>
              <a:t>Праймери</a:t>
            </a:r>
            <a:r>
              <a:rPr lang="uk-UA" sz="1000" b="1" dirty="0" smtClean="0">
                <a:solidFill>
                  <a:schemeClr val="tx1"/>
                </a:solidFill>
              </a:rPr>
              <a:t> до мішені 3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1560" y="558924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err="1" smtClean="0">
                <a:solidFill>
                  <a:schemeClr val="tx1"/>
                </a:solidFill>
              </a:rPr>
              <a:t>Праймери</a:t>
            </a:r>
            <a:r>
              <a:rPr lang="uk-UA" sz="1000" b="1" dirty="0" smtClean="0">
                <a:solidFill>
                  <a:schemeClr val="tx1"/>
                </a:solidFill>
              </a:rPr>
              <a:t> до мішені 4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err="1" smtClean="0">
                <a:latin typeface="Tahoma" pitchFamily="32" charset="0"/>
              </a:rPr>
              <a:t>Детекція</a:t>
            </a:r>
            <a:r>
              <a:rPr lang="uk-UA" sz="2800" b="1" dirty="0" smtClean="0">
                <a:latin typeface="Tahoma" pitchFamily="32" charset="0"/>
              </a:rPr>
              <a:t> ГМ у продуктах (3)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631794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Tahoma" pitchFamily="32" charset="0"/>
              </a:rPr>
              <a:t>1</a:t>
            </a: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4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52463"/>
          <a:stretch>
            <a:fillRect/>
          </a:stretch>
        </p:blipFill>
        <p:spPr bwMode="auto">
          <a:xfrm>
            <a:off x="611560" y="1271459"/>
            <a:ext cx="223224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3647723"/>
            <a:ext cx="1414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err="1" smtClean="0">
                <a:solidFill>
                  <a:schemeClr val="tx1"/>
                </a:solidFill>
              </a:rPr>
              <a:t>ДНК-полімераза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1518" y="1343467"/>
            <a:ext cx="1346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Флуоресценція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639611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SYBR Green</a:t>
            </a:r>
            <a:endParaRPr lang="ru-RU" sz="1200" b="1" dirty="0">
              <a:solidFill>
                <a:srgbClr val="00B050"/>
              </a:solidFill>
            </a:endParaRPr>
          </a:p>
        </p:txBody>
      </p:sp>
      <p:cxnSp>
        <p:nvCxnSpPr>
          <p:cNvPr id="11" name="Прямая со стрелкой 10"/>
          <p:cNvCxnSpPr>
            <a:stCxn id="9" idx="0"/>
          </p:cNvCxnSpPr>
          <p:nvPr/>
        </p:nvCxnSpPr>
        <p:spPr bwMode="auto">
          <a:xfrm flipV="1">
            <a:off x="1232757" y="2279571"/>
            <a:ext cx="98883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0276" y="972017"/>
            <a:ext cx="573170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47537" r="6460"/>
          <a:stretch>
            <a:fillRect/>
          </a:stretch>
        </p:blipFill>
        <p:spPr bwMode="auto">
          <a:xfrm>
            <a:off x="683568" y="2927643"/>
            <a:ext cx="216024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 bwMode="auto">
          <a:xfrm>
            <a:off x="1763688" y="2567603"/>
            <a:ext cx="0" cy="50405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356861" y="4007763"/>
            <a:ext cx="1414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err="1" smtClean="0">
                <a:solidFill>
                  <a:schemeClr val="tx1"/>
                </a:solidFill>
              </a:rPr>
              <a:t>ДНК-полімераза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565" y="4356393"/>
            <a:ext cx="2982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tx1"/>
                </a:solidFill>
              </a:rPr>
              <a:t>qRT</a:t>
            </a:r>
            <a:r>
              <a:rPr lang="en-US" sz="1600" b="1" dirty="0" smtClean="0">
                <a:solidFill>
                  <a:schemeClr val="tx1"/>
                </a:solidFill>
              </a:rPr>
              <a:t>-PCR </a:t>
            </a:r>
            <a:r>
              <a:rPr lang="uk-UA" sz="1600" b="1" dirty="0" smtClean="0">
                <a:solidFill>
                  <a:schemeClr val="tx1"/>
                </a:solidFill>
              </a:rPr>
              <a:t>із використанням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барвника </a:t>
            </a:r>
            <a:r>
              <a:rPr lang="en-US" sz="1600" b="1" dirty="0" smtClean="0">
                <a:solidFill>
                  <a:schemeClr val="tx1"/>
                </a:solidFill>
              </a:rPr>
              <a:t>SYBR-Green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4500409"/>
            <a:ext cx="3147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qRT</a:t>
            </a:r>
            <a:r>
              <a:rPr lang="en-US" sz="1600" b="1" dirty="0" smtClean="0">
                <a:solidFill>
                  <a:schemeClr val="tx1"/>
                </a:solidFill>
              </a:rPr>
              <a:t>-PCR </a:t>
            </a:r>
            <a:r>
              <a:rPr lang="uk-UA" sz="1600" b="1" dirty="0" smtClean="0">
                <a:solidFill>
                  <a:schemeClr val="tx1"/>
                </a:solidFill>
              </a:rPr>
              <a:t>із використанням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dirty="0" err="1" smtClean="0">
                <a:solidFill>
                  <a:schemeClr val="tx1"/>
                </a:solidFill>
              </a:rPr>
              <a:t>сиквенс-специфічних</a:t>
            </a:r>
            <a:r>
              <a:rPr lang="uk-UA" sz="1600" b="1" dirty="0" smtClean="0">
                <a:solidFill>
                  <a:schemeClr val="tx1"/>
                </a:solidFill>
              </a:rPr>
              <a:t> зондів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7504" y="5127716"/>
            <a:ext cx="8892480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FF0000"/>
                </a:solidFill>
                <a:latin typeface="Tahoma" pitchFamily="32" charset="0"/>
              </a:rPr>
              <a:t>Недоліки сучасних методів: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● Неможливо встановити попередньо невідомі модифікації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● Тривалість та коштовність процедури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● Низька продуктивність аналізів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5936" y="1063769"/>
            <a:ext cx="1670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err="1" smtClean="0">
                <a:solidFill>
                  <a:schemeClr val="tx1"/>
                </a:solidFill>
              </a:rPr>
              <a:t>Дволанцюгова</a:t>
            </a:r>
            <a:r>
              <a:rPr lang="uk-UA" sz="1200" b="1" dirty="0" smtClean="0">
                <a:solidFill>
                  <a:schemeClr val="tx1"/>
                </a:solidFill>
              </a:rPr>
              <a:t> ДНК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3928" y="1423809"/>
            <a:ext cx="17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err="1" smtClean="0">
                <a:solidFill>
                  <a:schemeClr val="tx1"/>
                </a:solidFill>
              </a:rPr>
              <a:t>Одноланцюгова</a:t>
            </a:r>
            <a:r>
              <a:rPr lang="uk-UA" sz="1200" b="1" dirty="0" smtClean="0">
                <a:solidFill>
                  <a:schemeClr val="tx1"/>
                </a:solidFill>
              </a:rPr>
              <a:t> ДНК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68000" y="1340768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Зонд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8344" y="1526595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b="1" dirty="0" err="1" smtClean="0">
                <a:solidFill>
                  <a:schemeClr val="tx1"/>
                </a:solidFill>
              </a:rPr>
              <a:t>ДНК-Пол</a:t>
            </a:r>
            <a:r>
              <a:rPr lang="uk-UA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4168" y="1484784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b="1" dirty="0" err="1" smtClean="0">
                <a:solidFill>
                  <a:schemeClr val="tx1"/>
                </a:solidFill>
              </a:rPr>
              <a:t>Праймер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80312" y="1052736"/>
            <a:ext cx="703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Гасник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28916" y="1052736"/>
            <a:ext cx="9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rgbClr val="00B050"/>
                </a:solidFill>
              </a:rPr>
              <a:t>Репортер</a:t>
            </a:r>
            <a:endParaRPr lang="ru-RU" sz="1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200" b="1" dirty="0" smtClean="0">
                <a:latin typeface="Tahoma" pitchFamily="32" charset="0"/>
              </a:rPr>
              <a:t>Цільові ознаки</a:t>
            </a:r>
            <a:endParaRPr lang="uk-UA" sz="3200" b="1" dirty="0">
              <a:latin typeface="Tahoma" pitchFamily="32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676456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Tahoma" pitchFamily="32" charset="0"/>
              </a:rPr>
              <a:t>1</a:t>
            </a: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5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2008" y="987425"/>
            <a:ext cx="8964488" cy="9255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Три основні культури, які модифікують найчастіше: </a:t>
            </a:r>
            <a:r>
              <a:rPr lang="uk-UA" b="1" dirty="0" smtClean="0">
                <a:solidFill>
                  <a:srgbClr val="0070C0"/>
                </a:solidFill>
                <a:latin typeface="Tahoma" pitchFamily="32" charset="0"/>
              </a:rPr>
              <a:t>соя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, </a:t>
            </a:r>
            <a:r>
              <a:rPr lang="uk-UA" b="1" dirty="0" smtClean="0">
                <a:solidFill>
                  <a:srgbClr val="0070C0"/>
                </a:solidFill>
                <a:latin typeface="Tahoma" pitchFamily="32" charset="0"/>
              </a:rPr>
              <a:t>кукурудза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, </a:t>
            </a:r>
            <a:r>
              <a:rPr lang="uk-UA" b="1" dirty="0" smtClean="0">
                <a:solidFill>
                  <a:srgbClr val="0070C0"/>
                </a:solidFill>
                <a:latin typeface="Tahoma" pitchFamily="32" charset="0"/>
              </a:rPr>
              <a:t>бавовна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. Також – картопля, цукровий буряк, папайя, гарбуз, ріпак (</a:t>
            </a:r>
            <a:r>
              <a:rPr lang="en-US" dirty="0" smtClean="0">
                <a:solidFill>
                  <a:srgbClr val="000000"/>
                </a:solidFill>
                <a:latin typeface="Tahoma" pitchFamily="32" charset="0"/>
              </a:rPr>
              <a:t>CANOLA)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,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табак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, троянди, баклажани,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альфальфа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. </a:t>
            </a:r>
            <a:r>
              <a:rPr lang="uk-UA" dirty="0" smtClean="0">
                <a:solidFill>
                  <a:srgbClr val="C00000"/>
                </a:solidFill>
                <a:latin typeface="Tahoma" pitchFamily="32" charset="0"/>
              </a:rPr>
              <a:t>ГМ пшениця не вирощується в жодній з країн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uk-UA" dirty="0">
              <a:solidFill>
                <a:srgbClr val="000000"/>
              </a:solidFill>
              <a:latin typeface="Tahoma" pitchFamily="32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059832" y="3861048"/>
            <a:ext cx="3024336" cy="648072"/>
            <a:chOff x="2843808" y="3501008"/>
            <a:chExt cx="3024336" cy="648072"/>
          </a:xfrm>
        </p:grpSpPr>
        <p:sp>
          <p:nvSpPr>
            <p:cNvPr id="6" name="Овал 5"/>
            <p:cNvSpPr/>
            <p:nvPr/>
          </p:nvSpPr>
          <p:spPr bwMode="auto">
            <a:xfrm>
              <a:off x="2843808" y="3501008"/>
              <a:ext cx="3024336" cy="6480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19872" y="3645024"/>
              <a:ext cx="1896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>
                  <a:solidFill>
                    <a:schemeClr val="tx1"/>
                  </a:solidFill>
                </a:rPr>
                <a:t>Цільові ознаки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 bwMode="auto">
          <a:xfrm>
            <a:off x="467544" y="2636912"/>
            <a:ext cx="2448272" cy="57606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Підвищений термін зберігання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203848" y="2204864"/>
            <a:ext cx="2448272" cy="57606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Стійкість до вірусни</a:t>
            </a:r>
            <a:r>
              <a:rPr lang="uk-UA" sz="1600" dirty="0" smtClean="0">
                <a:solidFill>
                  <a:schemeClr val="tx1"/>
                </a:solidFill>
              </a:rPr>
              <a:t>х інфекцій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940152" y="2636912"/>
            <a:ext cx="2664296" cy="576064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Стійкість до антибіотиків та гербіцидів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203848" y="5805264"/>
            <a:ext cx="2664296" cy="432048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Стійкість до шкідників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23528" y="3933056"/>
            <a:ext cx="2448272" cy="57606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Стійкість до абіотичних стресових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чинників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372200" y="3933056"/>
            <a:ext cx="2448272" cy="57606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Покращені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харчові якості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11560" y="5229200"/>
            <a:ext cx="2448272" cy="57606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Біоремедіаційні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властивості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084168" y="5157192"/>
            <a:ext cx="2448272" cy="864096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Здатність продукувати цільові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продукти (</a:t>
            </a:r>
            <a:r>
              <a:rPr kumimoji="0" lang="uk-UA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рослини-біореактори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" name="Прямая со стрелкой 18"/>
          <p:cNvCxnSpPr>
            <a:stCxn id="6" idx="0"/>
          </p:cNvCxnSpPr>
          <p:nvPr/>
        </p:nvCxnSpPr>
        <p:spPr bwMode="auto">
          <a:xfrm flipV="1">
            <a:off x="4572000" y="2780928"/>
            <a:ext cx="0" cy="108012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Прямая со стрелкой 20"/>
          <p:cNvCxnSpPr>
            <a:endCxn id="12" idx="0"/>
          </p:cNvCxnSpPr>
          <p:nvPr/>
        </p:nvCxnSpPr>
        <p:spPr bwMode="auto">
          <a:xfrm flipH="1">
            <a:off x="4535996" y="4509120"/>
            <a:ext cx="36004" cy="129614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15" idx="1"/>
          </p:cNvCxnSpPr>
          <p:nvPr/>
        </p:nvCxnSpPr>
        <p:spPr bwMode="auto">
          <a:xfrm>
            <a:off x="6084168" y="4221088"/>
            <a:ext cx="288032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 bwMode="auto">
          <a:xfrm flipV="1">
            <a:off x="5220072" y="3212976"/>
            <a:ext cx="720080" cy="648072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5148064" y="4509120"/>
            <a:ext cx="936104" cy="648072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Прямая со стрелкой 28"/>
          <p:cNvCxnSpPr>
            <a:endCxn id="14" idx="3"/>
          </p:cNvCxnSpPr>
          <p:nvPr/>
        </p:nvCxnSpPr>
        <p:spPr bwMode="auto">
          <a:xfrm flipH="1">
            <a:off x="2771800" y="4221088"/>
            <a:ext cx="288032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Прямая со стрелкой 30"/>
          <p:cNvCxnSpPr/>
          <p:nvPr/>
        </p:nvCxnSpPr>
        <p:spPr bwMode="auto">
          <a:xfrm flipH="1" flipV="1">
            <a:off x="2843808" y="3212976"/>
            <a:ext cx="936104" cy="648072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Прямая со стрелкой 32"/>
          <p:cNvCxnSpPr/>
          <p:nvPr/>
        </p:nvCxnSpPr>
        <p:spPr bwMode="auto">
          <a:xfrm flipH="1">
            <a:off x="3059832" y="4509120"/>
            <a:ext cx="792088" cy="72008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39552" y="3212976"/>
            <a:ext cx="2275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err="1" smtClean="0">
                <a:solidFill>
                  <a:schemeClr val="tx1"/>
                </a:solidFill>
              </a:rPr>
              <a:t>Н-д</a:t>
            </a:r>
            <a:r>
              <a:rPr lang="uk-UA" sz="1200" b="1" dirty="0" smtClean="0">
                <a:solidFill>
                  <a:schemeClr val="tx1"/>
                </a:solidFill>
              </a:rPr>
              <a:t>: </a:t>
            </a:r>
            <a:r>
              <a:rPr lang="en-US" sz="1200" b="1" dirty="0" err="1" smtClean="0">
                <a:solidFill>
                  <a:schemeClr val="tx1"/>
                </a:solidFill>
              </a:rPr>
              <a:t>FlavrSavr</a:t>
            </a:r>
            <a:r>
              <a:rPr lang="en-US" sz="1200" b="1" dirty="0" smtClean="0">
                <a:solidFill>
                  <a:schemeClr val="tx1"/>
                </a:solidFill>
              </a:rPr>
              <a:t>, Arctic apples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36" y="4509120"/>
            <a:ext cx="2295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err="1" smtClean="0">
                <a:solidFill>
                  <a:schemeClr val="tx1"/>
                </a:solidFill>
              </a:rPr>
              <a:t>Н-д</a:t>
            </a:r>
            <a:r>
              <a:rPr lang="uk-UA" sz="1200" b="1" dirty="0" smtClean="0">
                <a:solidFill>
                  <a:schemeClr val="tx1"/>
                </a:solidFill>
              </a:rPr>
              <a:t>: </a:t>
            </a:r>
            <a:r>
              <a:rPr lang="en-US" sz="1200" b="1" dirty="0" err="1" smtClean="0">
                <a:solidFill>
                  <a:schemeClr val="tx1"/>
                </a:solidFill>
              </a:rPr>
              <a:t>DroughtGard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uk-UA" sz="1200" b="1" dirty="0" smtClean="0">
                <a:solidFill>
                  <a:schemeClr val="tx1"/>
                </a:solidFill>
              </a:rPr>
              <a:t>кукурудза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3848" y="6237312"/>
            <a:ext cx="2797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err="1" smtClean="0">
                <a:solidFill>
                  <a:schemeClr val="tx1"/>
                </a:solidFill>
              </a:rPr>
              <a:t>Н-д</a:t>
            </a:r>
            <a:r>
              <a:rPr lang="uk-UA" sz="1200" b="1" dirty="0" smtClean="0">
                <a:solidFill>
                  <a:schemeClr val="tx1"/>
                </a:solidFill>
              </a:rPr>
              <a:t>: </a:t>
            </a:r>
            <a:r>
              <a:rPr lang="en-US" sz="1200" b="1" dirty="0" smtClean="0">
                <a:solidFill>
                  <a:schemeClr val="tx1"/>
                </a:solidFill>
              </a:rPr>
              <a:t>Bt-</a:t>
            </a:r>
            <a:r>
              <a:rPr lang="uk-UA" sz="1200" b="1" dirty="0" smtClean="0">
                <a:solidFill>
                  <a:schemeClr val="tx1"/>
                </a:solidFill>
              </a:rPr>
              <a:t>рослини,</a:t>
            </a:r>
            <a:r>
              <a:rPr lang="en-US" sz="1200" b="1" dirty="0" smtClean="0">
                <a:solidFill>
                  <a:schemeClr val="tx1"/>
                </a:solidFill>
              </a:rPr>
              <a:t> Desiree-</a:t>
            </a:r>
            <a:r>
              <a:rPr lang="uk-UA" sz="1200" b="1" dirty="0" smtClean="0">
                <a:solidFill>
                  <a:schemeClr val="tx1"/>
                </a:solidFill>
              </a:rPr>
              <a:t>картопля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44208" y="451086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</a:rPr>
              <a:t>Н-д</a:t>
            </a:r>
            <a:r>
              <a:rPr lang="uk-UA" sz="1200" b="1" dirty="0" smtClean="0">
                <a:solidFill>
                  <a:schemeClr val="tx1"/>
                </a:solidFill>
              </a:rPr>
              <a:t>: золотий рис, банани </a:t>
            </a:r>
            <a:r>
              <a:rPr lang="uk-UA" sz="1200" b="1" dirty="0" err="1" smtClean="0">
                <a:solidFill>
                  <a:schemeClr val="tx1"/>
                </a:solidFill>
              </a:rPr>
              <a:t>Кавендіша</a:t>
            </a:r>
            <a:r>
              <a:rPr lang="uk-UA" sz="1200" b="1" dirty="0" smtClean="0">
                <a:solidFill>
                  <a:schemeClr val="tx1"/>
                </a:solidFill>
              </a:rPr>
              <a:t>, нетоксична </a:t>
            </a:r>
            <a:r>
              <a:rPr lang="uk-UA" sz="1200" b="1" dirty="0" err="1" smtClean="0">
                <a:solidFill>
                  <a:schemeClr val="tx1"/>
                </a:solidFill>
              </a:rPr>
              <a:t>маніока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6021288"/>
            <a:ext cx="2984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err="1" smtClean="0">
                <a:solidFill>
                  <a:schemeClr val="tx1"/>
                </a:solidFill>
              </a:rPr>
              <a:t>Н-д</a:t>
            </a:r>
            <a:r>
              <a:rPr lang="uk-UA" sz="1200" b="1" dirty="0" smtClean="0">
                <a:solidFill>
                  <a:schemeClr val="tx1"/>
                </a:solidFill>
              </a:rPr>
              <a:t>: </a:t>
            </a:r>
            <a:r>
              <a:rPr lang="en-US" sz="1200" b="1" dirty="0" smtClean="0">
                <a:solidFill>
                  <a:schemeClr val="tx1"/>
                </a:solidFill>
              </a:rPr>
              <a:t>CANOLA</a:t>
            </a:r>
            <a:r>
              <a:rPr lang="uk-UA" sz="1200" b="1" dirty="0" smtClean="0">
                <a:solidFill>
                  <a:schemeClr val="tx1"/>
                </a:solidFill>
              </a:rPr>
              <a:t>, терапевтичні рослини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12160" y="3212976"/>
            <a:ext cx="2850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err="1" smtClean="0">
                <a:solidFill>
                  <a:schemeClr val="tx1"/>
                </a:solidFill>
              </a:rPr>
              <a:t>Н-д</a:t>
            </a:r>
            <a:r>
              <a:rPr lang="uk-UA" sz="1200" b="1" dirty="0" smtClean="0">
                <a:solidFill>
                  <a:schemeClr val="tx1"/>
                </a:solidFill>
              </a:rPr>
              <a:t>: соя, бавовна, кукурудза тощо.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3848" y="1916832"/>
            <a:ext cx="2507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err="1" smtClean="0">
                <a:solidFill>
                  <a:schemeClr val="tx1"/>
                </a:solidFill>
              </a:rPr>
              <a:t>Н-д</a:t>
            </a:r>
            <a:r>
              <a:rPr lang="uk-UA" sz="1200" b="1" dirty="0" smtClean="0">
                <a:solidFill>
                  <a:schemeClr val="tx1"/>
                </a:solidFill>
              </a:rPr>
              <a:t>: Картопля </a:t>
            </a:r>
            <a:r>
              <a:rPr lang="uk-UA" sz="1200" b="1" dirty="0" err="1" smtClean="0">
                <a:solidFill>
                  <a:schemeClr val="tx1"/>
                </a:solidFill>
              </a:rPr>
              <a:t>рез</a:t>
            </a:r>
            <a:r>
              <a:rPr lang="uk-UA" sz="1200" b="1" dirty="0" smtClean="0">
                <a:solidFill>
                  <a:schemeClr val="tx1"/>
                </a:solidFill>
              </a:rPr>
              <a:t>. до </a:t>
            </a:r>
            <a:r>
              <a:rPr lang="en-US" sz="1200" b="1" dirty="0" smtClean="0">
                <a:solidFill>
                  <a:schemeClr val="tx1"/>
                </a:solidFill>
              </a:rPr>
              <a:t>Y-</a:t>
            </a:r>
            <a:r>
              <a:rPr lang="uk-UA" sz="1200" b="1" dirty="0" smtClean="0">
                <a:solidFill>
                  <a:schemeClr val="tx1"/>
                </a:solidFill>
              </a:rPr>
              <a:t>вірусу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568" y="5805264"/>
            <a:ext cx="2351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err="1" smtClean="0">
                <a:solidFill>
                  <a:schemeClr val="tx1"/>
                </a:solidFill>
              </a:rPr>
              <a:t>Н-д</a:t>
            </a:r>
            <a:r>
              <a:rPr lang="uk-UA" sz="1200" b="1" dirty="0" smtClean="0">
                <a:solidFill>
                  <a:schemeClr val="tx1"/>
                </a:solidFill>
              </a:rPr>
              <a:t>: ГМ </a:t>
            </a:r>
            <a:r>
              <a:rPr lang="en-US" sz="1200" b="1" i="1" dirty="0" err="1" smtClean="0">
                <a:solidFill>
                  <a:schemeClr val="tx1"/>
                </a:solidFill>
              </a:rPr>
              <a:t>Thlaspi</a:t>
            </a:r>
            <a:r>
              <a:rPr lang="en-US" sz="1200" b="1" i="1" dirty="0" smtClean="0">
                <a:solidFill>
                  <a:schemeClr val="tx1"/>
                </a:solidFill>
              </a:rPr>
              <a:t> </a:t>
            </a:r>
            <a:r>
              <a:rPr lang="en-US" sz="1200" b="1" i="1" dirty="0" err="1" smtClean="0">
                <a:solidFill>
                  <a:schemeClr val="tx1"/>
                </a:solidFill>
              </a:rPr>
              <a:t>caerulescens</a:t>
            </a:r>
            <a:endParaRPr lang="ru-RU" sz="1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dirty="0" smtClean="0">
                <a:latin typeface="Tahoma" pitchFamily="32" charset="0"/>
              </a:rPr>
              <a:t>Чи несуть ГМ продукти загрозу здоров</a:t>
            </a:r>
            <a:r>
              <a:rPr lang="en-US" sz="2400" b="1" dirty="0" smtClean="0">
                <a:latin typeface="Tahoma" pitchFamily="32" charset="0"/>
              </a:rPr>
              <a:t>’</a:t>
            </a:r>
            <a:r>
              <a:rPr lang="uk-UA" sz="2400" b="1" dirty="0" smtClean="0">
                <a:latin typeface="Tahoma" pitchFamily="32" charset="0"/>
              </a:rPr>
              <a:t>ю людини?</a:t>
            </a:r>
            <a:endParaRPr lang="uk-UA" sz="2400" b="1" dirty="0">
              <a:latin typeface="Tahoma" pitchFamily="32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16</a:t>
            </a:r>
            <a:endParaRPr lang="en-US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28645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За останні 20 років був ряд голосних справ, що негативно вплинули на репутацію ГМ продуктів: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1) </a:t>
            </a:r>
            <a:r>
              <a:rPr lang="uk-UA" sz="2000" dirty="0" smtClean="0">
                <a:solidFill>
                  <a:srgbClr val="C00000"/>
                </a:solidFill>
                <a:latin typeface="Tahoma" pitchFamily="32" charset="0"/>
              </a:rPr>
              <a:t>Справа </a:t>
            </a:r>
            <a:r>
              <a:rPr lang="uk-UA" sz="2000" dirty="0" err="1" smtClean="0">
                <a:solidFill>
                  <a:srgbClr val="C00000"/>
                </a:solidFill>
                <a:latin typeface="Tahoma" pitchFamily="32" charset="0"/>
              </a:rPr>
              <a:t>Пустаї</a:t>
            </a:r>
            <a:r>
              <a:rPr lang="uk-UA" sz="2000" dirty="0" smtClean="0">
                <a:solidFill>
                  <a:srgbClr val="C00000"/>
                </a:solidFill>
                <a:latin typeface="Tahoma" pitchFamily="32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(1999) – споживання ГМ картоплі нібито призводило до стоншення стінки кишечника та послаблення імунітету в щурів.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2) </a:t>
            </a:r>
            <a:r>
              <a:rPr lang="uk-UA" sz="2000" dirty="0" smtClean="0">
                <a:solidFill>
                  <a:srgbClr val="C00000"/>
                </a:solidFill>
                <a:latin typeface="Tahoma" pitchFamily="32" charset="0"/>
              </a:rPr>
              <a:t>Справа </a:t>
            </a:r>
            <a:r>
              <a:rPr lang="en-US" sz="2000" i="1" dirty="0" smtClean="0">
                <a:solidFill>
                  <a:srgbClr val="C00000"/>
                </a:solidFill>
                <a:latin typeface="Tahoma" pitchFamily="32" charset="0"/>
              </a:rPr>
              <a:t>Bt</a:t>
            </a:r>
            <a:r>
              <a:rPr lang="uk-UA" sz="2000" dirty="0" err="1" smtClean="0">
                <a:solidFill>
                  <a:srgbClr val="C00000"/>
                </a:solidFill>
                <a:latin typeface="Tahoma" pitchFamily="32" charset="0"/>
              </a:rPr>
              <a:t>-кукурудзи</a:t>
            </a:r>
            <a:r>
              <a:rPr lang="uk-UA" sz="2000" dirty="0" smtClean="0">
                <a:solidFill>
                  <a:srgbClr val="C00000"/>
                </a:solidFill>
                <a:latin typeface="Tahoma" pitchFamily="32" charset="0"/>
              </a:rPr>
              <a:t> 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(2011) – заявлено, що використання такої ГМ кукурудзи призводило до накопичення пестициду 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Bt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в організмах жінок та ембріонів.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3) </a:t>
            </a:r>
            <a:r>
              <a:rPr lang="uk-UA" sz="2000" dirty="0" smtClean="0">
                <a:solidFill>
                  <a:srgbClr val="C00000"/>
                </a:solidFill>
                <a:latin typeface="Tahoma" pitchFamily="32" charset="0"/>
              </a:rPr>
              <a:t>Справа </a:t>
            </a:r>
            <a:r>
              <a:rPr lang="uk-UA" sz="2000" dirty="0" err="1" smtClean="0">
                <a:solidFill>
                  <a:srgbClr val="C00000"/>
                </a:solidFill>
                <a:latin typeface="Tahoma" pitchFamily="32" charset="0"/>
              </a:rPr>
              <a:t>Сераліні</a:t>
            </a:r>
            <a:r>
              <a:rPr lang="uk-UA" sz="2000" dirty="0" smtClean="0">
                <a:solidFill>
                  <a:srgbClr val="C00000"/>
                </a:solidFill>
                <a:latin typeface="Tahoma" pitchFamily="32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(2007-2014) – споживання ГМ кукурудзи нібито призводило до ураження печінки, нирок та серця у щурів.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1520" y="5229200"/>
            <a:ext cx="8640960" cy="1080120"/>
            <a:chOff x="251520" y="5229200"/>
            <a:chExt cx="8640960" cy="1080120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251520" y="5229200"/>
              <a:ext cx="8640960" cy="10801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5232102"/>
              <a:ext cx="83529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u="sng" dirty="0" smtClean="0">
                  <a:solidFill>
                    <a:srgbClr val="0070C0"/>
                  </a:solidFill>
                </a:rPr>
                <a:t>Консенсусна думка наукової спільноти:</a:t>
              </a:r>
            </a:p>
            <a:p>
              <a:pPr algn="ctr"/>
              <a:r>
                <a:rPr lang="uk-UA" sz="1600" b="1" dirty="0" smtClean="0">
                  <a:solidFill>
                    <a:schemeClr val="tx1"/>
                  </a:solidFill>
                </a:rPr>
                <a:t>Їжа з генетично модифікованих культур несе не більше загрози для людського здоров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’</a:t>
              </a:r>
              <a:r>
                <a:rPr lang="uk-UA" sz="1600" b="1" dirty="0" smtClean="0">
                  <a:solidFill>
                    <a:schemeClr val="tx1"/>
                  </a:solidFill>
                </a:rPr>
                <a:t>я, ніж звичайна. Більше того, генетична модифікація дає меншу кількість непередбачених змін, ніж класичні методи селекції.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5122" name="Picture 2" descr="Image result for pusztai affa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37380"/>
            <a:ext cx="2579440" cy="124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4630" y="3861048"/>
            <a:ext cx="2274962" cy="1288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5" name="Picture 5" descr="Image result for bt maize affai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7024" y="3861048"/>
            <a:ext cx="2554584" cy="1312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dirty="0" smtClean="0">
                <a:latin typeface="Tahoma" pitchFamily="32" charset="0"/>
              </a:rPr>
              <a:t>Особливості рослин як об</a:t>
            </a:r>
            <a:r>
              <a:rPr lang="en-US" sz="2400" b="1" dirty="0" smtClean="0">
                <a:latin typeface="Tahoma" pitchFamily="32" charset="0"/>
              </a:rPr>
              <a:t>’</a:t>
            </a:r>
            <a:r>
              <a:rPr lang="uk-UA" sz="2400" b="1" dirty="0" err="1" smtClean="0">
                <a:latin typeface="Tahoma" pitchFamily="32" charset="0"/>
              </a:rPr>
              <a:t>єкта</a:t>
            </a:r>
            <a:r>
              <a:rPr lang="uk-UA" sz="2400" b="1" dirty="0" smtClean="0">
                <a:latin typeface="Tahoma" pitchFamily="32" charset="0"/>
              </a:rPr>
              <a:t> модифікації</a:t>
            </a:r>
            <a:endParaRPr lang="uk-UA" sz="2400" b="1" dirty="0">
              <a:latin typeface="Tahoma" pitchFamily="32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17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10178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На сьогодні існують генетичні модифікації понад 150 видів рослин. ГМ дозволяє суттєво скоротити затрати часу/грошей на створення нових сортів.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274741" y="1916832"/>
            <a:ext cx="3577179" cy="173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0765" y="3651533"/>
            <a:ext cx="310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1. </a:t>
            </a:r>
            <a:r>
              <a:rPr lang="uk-UA" b="1" dirty="0" err="1" smtClean="0">
                <a:solidFill>
                  <a:srgbClr val="0070C0"/>
                </a:solidFill>
              </a:rPr>
              <a:t>Тотипотентність</a:t>
            </a:r>
            <a:r>
              <a:rPr lang="uk-UA" b="1" dirty="0" smtClean="0">
                <a:solidFill>
                  <a:srgbClr val="0070C0"/>
                </a:solidFill>
              </a:rPr>
              <a:t> клітин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117" y="4221088"/>
            <a:ext cx="2266951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6021288"/>
            <a:ext cx="464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3. Наявність клітинної стінки і пластид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7108" name="Picture 4" descr="Image result for chloropla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6285" y="4509120"/>
            <a:ext cx="1945635" cy="1080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355976" y="4293096"/>
            <a:ext cx="45365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2. Майже 80% наявних геномів рослин </a:t>
            </a:r>
            <a:r>
              <a:rPr lang="uk-UA" b="1" dirty="0" err="1" smtClean="0">
                <a:solidFill>
                  <a:srgbClr val="0070C0"/>
                </a:solidFill>
              </a:rPr>
              <a:t>просеквеновано</a:t>
            </a:r>
            <a:r>
              <a:rPr lang="uk-UA" b="1" dirty="0" smtClean="0">
                <a:solidFill>
                  <a:srgbClr val="0070C0"/>
                </a:solidFill>
              </a:rPr>
              <a:t> за останні 5 років</a:t>
            </a:r>
          </a:p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Перші </a:t>
            </a:r>
            <a:r>
              <a:rPr lang="uk-UA" sz="1600" dirty="0" err="1" smtClean="0">
                <a:solidFill>
                  <a:schemeClr val="tx1"/>
                </a:solidFill>
              </a:rPr>
              <a:t>просеквеновані</a:t>
            </a:r>
            <a:r>
              <a:rPr lang="uk-UA" sz="1600" dirty="0" smtClean="0">
                <a:solidFill>
                  <a:schemeClr val="tx1"/>
                </a:solidFill>
              </a:rPr>
              <a:t> геноми – рис, тополя, виноград (лише 3 геноми до 2007 року!)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7110" name="Picture 6" descr="Image result for sequenced plant genom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060848"/>
            <a:ext cx="3891186" cy="22590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18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dirty="0" smtClean="0">
                <a:latin typeface="Tahoma" pitchFamily="32" charset="0"/>
              </a:rPr>
              <a:t>Методи переносу генів у рослини</a:t>
            </a:r>
            <a:endParaRPr lang="uk-UA" sz="2400" b="1" dirty="0">
              <a:latin typeface="Tahoma" pitchFamily="32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7100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Клітинна стінка слугує істотною перешкодою для трансформації, тому часто працюють із 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протопластами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772816"/>
          <a:ext cx="8424936" cy="445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817"/>
                <a:gridCol w="44781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Метод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Особливості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700" b="1" dirty="0" smtClean="0"/>
                        <a:t>Перенос у складі </a:t>
                      </a:r>
                      <a:r>
                        <a:rPr lang="uk-UA" sz="1700" b="1" dirty="0" err="1" smtClean="0"/>
                        <a:t>Ті-плазміди</a:t>
                      </a:r>
                      <a:endParaRPr lang="ru-RU" sz="17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Якісна та високоефективна система, але працює для обмеженого</a:t>
                      </a:r>
                      <a:r>
                        <a:rPr lang="uk-UA" sz="1600" baseline="0" dirty="0" smtClean="0"/>
                        <a:t> кола рослин.</a:t>
                      </a:r>
                      <a:endParaRPr lang="ru-RU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700" b="1" dirty="0" smtClean="0"/>
                        <a:t>Бомбардування</a:t>
                      </a:r>
                      <a:r>
                        <a:rPr lang="uk-UA" sz="1700" b="1" baseline="0" dirty="0" smtClean="0"/>
                        <a:t> мікрочастинками</a:t>
                      </a:r>
                      <a:endParaRPr lang="ru-RU" sz="17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Дешевий та простий метод, що працює для</a:t>
                      </a:r>
                      <a:r>
                        <a:rPr lang="uk-UA" sz="1600" baseline="0" dirty="0" smtClean="0"/>
                        <a:t> широкого кола рослин.</a:t>
                      </a:r>
                      <a:endParaRPr lang="ru-RU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700" b="1" dirty="0" err="1" smtClean="0"/>
                        <a:t>Електропорація</a:t>
                      </a:r>
                      <a:endParaRPr lang="ru-RU" sz="17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Потребує</a:t>
                      </a:r>
                      <a:r>
                        <a:rPr lang="uk-UA" sz="1600" baseline="0" dirty="0" smtClean="0"/>
                        <a:t> протопластів, які можна регенерувати у повноцінну рослину.</a:t>
                      </a:r>
                      <a:endParaRPr lang="ru-RU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700" dirty="0" err="1" smtClean="0"/>
                        <a:t>Мікроін</a:t>
                      </a:r>
                      <a:r>
                        <a:rPr lang="en-US" sz="1700" dirty="0" smtClean="0"/>
                        <a:t>’</a:t>
                      </a:r>
                      <a:r>
                        <a:rPr lang="uk-UA" sz="1700" dirty="0" err="1" smtClean="0"/>
                        <a:t>єкція</a:t>
                      </a:r>
                      <a:endParaRPr lang="ru-RU" sz="17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Низька продуктивність</a:t>
                      </a:r>
                      <a:r>
                        <a:rPr lang="uk-UA" sz="1600" baseline="0" dirty="0" smtClean="0"/>
                        <a:t> методу; потребує висококваліфікованого персоналу.</a:t>
                      </a:r>
                      <a:endParaRPr lang="ru-RU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700" dirty="0" smtClean="0"/>
                        <a:t>Пряме перенесення генів у протопласти</a:t>
                      </a:r>
                      <a:endParaRPr lang="ru-RU" sz="17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Потребує</a:t>
                      </a:r>
                      <a:r>
                        <a:rPr lang="uk-UA" sz="1600" baseline="0" dirty="0" smtClean="0"/>
                        <a:t> протопластів, які можна регенерувати у повноцінну рослину.</a:t>
                      </a:r>
                      <a:endParaRPr lang="ru-RU" sz="160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700" dirty="0" err="1" smtClean="0"/>
                        <a:t>Ліпофекція</a:t>
                      </a:r>
                      <a:endParaRPr lang="ru-RU" sz="17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Потребує</a:t>
                      </a:r>
                      <a:r>
                        <a:rPr lang="uk-UA" sz="1600" baseline="0" dirty="0" smtClean="0"/>
                        <a:t> протопластів, які можна регенерувати у повноцінну рослину.</a:t>
                      </a:r>
                      <a:endParaRPr lang="ru-RU" sz="160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700" dirty="0" smtClean="0"/>
                        <a:t>Вірусні</a:t>
                      </a:r>
                      <a:r>
                        <a:rPr lang="uk-UA" sz="1700" baseline="0" dirty="0" smtClean="0"/>
                        <a:t> вектори</a:t>
                      </a:r>
                      <a:endParaRPr lang="ru-RU" sz="17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Низькоефективний</a:t>
                      </a:r>
                      <a:r>
                        <a:rPr lang="uk-UA" sz="1600" dirty="0" smtClean="0"/>
                        <a:t> спосіб доставки генів</a:t>
                      </a:r>
                      <a:r>
                        <a:rPr lang="uk-UA" sz="1600" baseline="0" dirty="0" smtClean="0"/>
                        <a:t> у рослинні клітини.</a:t>
                      </a:r>
                      <a:endParaRPr lang="ru-RU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latin typeface="Tahoma" pitchFamily="32" charset="0"/>
              </a:rPr>
              <a:t>Ti-</a:t>
            </a:r>
            <a:r>
              <a:rPr lang="uk-UA" sz="2400" b="1" dirty="0" err="1" smtClean="0">
                <a:latin typeface="Tahoma" pitchFamily="32" charset="0"/>
              </a:rPr>
              <a:t>плазміда</a:t>
            </a:r>
            <a:r>
              <a:rPr lang="uk-UA" sz="2400" b="1" dirty="0" smtClean="0">
                <a:latin typeface="Tahoma" pitchFamily="32" charset="0"/>
              </a:rPr>
              <a:t> </a:t>
            </a:r>
            <a:r>
              <a:rPr lang="en-US" sz="2400" b="1" i="1" dirty="0" err="1" smtClean="0">
                <a:latin typeface="Tahoma" pitchFamily="32" charset="0"/>
              </a:rPr>
              <a:t>Agrobacterium</a:t>
            </a:r>
            <a:r>
              <a:rPr lang="en-US" sz="2400" b="1" i="1" dirty="0" smtClean="0">
                <a:latin typeface="Tahoma" pitchFamily="32" charset="0"/>
              </a:rPr>
              <a:t> </a:t>
            </a:r>
            <a:r>
              <a:rPr lang="en-US" sz="2400" b="1" i="1" dirty="0" err="1" smtClean="0">
                <a:latin typeface="Tahoma" pitchFamily="32" charset="0"/>
              </a:rPr>
              <a:t>tumefaciens</a:t>
            </a:r>
            <a:endParaRPr lang="uk-UA" sz="2400" b="1" dirty="0">
              <a:latin typeface="Tahoma" pitchFamily="32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Tahoma" pitchFamily="32" charset="0"/>
              </a:rPr>
              <a:t>1</a:t>
            </a: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9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6408712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Це грам-негативна ґрунтова бактерія, що є рослинним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патогеном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та в ході свого життєвого циклу генетично модифікує рослини, спричиняючи ріст пухлин (</a:t>
            </a:r>
            <a:r>
              <a:rPr lang="en-US" sz="2000" dirty="0" smtClean="0">
                <a:solidFill>
                  <a:srgbClr val="0070C0"/>
                </a:solidFill>
                <a:latin typeface="Tahoma" pitchFamily="32" charset="0"/>
              </a:rPr>
              <a:t>Ti – tumor inducing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) шийки кореня.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45058" name="Picture 2" descr="Image result for agrobacterium tumefacie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3566" y="4725144"/>
            <a:ext cx="2398914" cy="1596778"/>
          </a:xfrm>
          <a:prstGeom prst="rect">
            <a:avLst/>
          </a:prstGeom>
          <a:noFill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980728"/>
            <a:ext cx="24574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564904"/>
            <a:ext cx="40576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558924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</a:rPr>
              <a:t>оперони</a:t>
            </a:r>
            <a:r>
              <a:rPr lang="uk-UA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</a:rPr>
              <a:t>vir</a:t>
            </a:r>
            <a:r>
              <a:rPr lang="en-US" sz="1400" b="1" i="1" dirty="0" smtClean="0">
                <a:solidFill>
                  <a:schemeClr val="tx1"/>
                </a:solidFill>
              </a:rPr>
              <a:t>-</a:t>
            </a:r>
            <a:r>
              <a:rPr lang="uk-UA" sz="1400" b="1" dirty="0" smtClean="0">
                <a:solidFill>
                  <a:schemeClr val="tx1"/>
                </a:solidFill>
              </a:rPr>
              <a:t>генів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5085184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Гени катаболізму </a:t>
            </a:r>
            <a:r>
              <a:rPr lang="uk-UA" sz="1400" b="1" dirty="0" err="1" smtClean="0">
                <a:solidFill>
                  <a:schemeClr val="tx1"/>
                </a:solidFill>
              </a:rPr>
              <a:t>опінів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25139">
            <a:off x="671972" y="343509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Лівий край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725087">
            <a:off x="3688035" y="343698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Правий край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30689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Гени ауксинів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285293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Гени </a:t>
            </a:r>
            <a:r>
              <a:rPr lang="uk-UA" sz="1200" b="1" dirty="0" err="1" smtClean="0">
                <a:solidFill>
                  <a:schemeClr val="tx1"/>
                </a:solidFill>
              </a:rPr>
              <a:t>цитокінінів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321297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Гени </a:t>
            </a:r>
            <a:r>
              <a:rPr lang="uk-UA" sz="1200" b="1" dirty="0" err="1" smtClean="0">
                <a:solidFill>
                  <a:schemeClr val="tx1"/>
                </a:solidFill>
              </a:rPr>
              <a:t>опінів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240172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Т-ДНК 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(10-30 </a:t>
            </a:r>
            <a:r>
              <a:rPr lang="en-US" sz="1400" b="1" dirty="0" err="1" smtClean="0">
                <a:solidFill>
                  <a:schemeClr val="tx1"/>
                </a:solidFill>
              </a:rPr>
              <a:t>kbp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6" y="347139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Пухлина шийки кореня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0192" y="213285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Корінь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40352" y="14847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Місце пошкодження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8344" y="98072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Рослина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 bwMode="auto">
          <a:xfrm>
            <a:off x="8388424" y="4005064"/>
            <a:ext cx="0" cy="115212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Прямая со стрелкой 24"/>
          <p:cNvCxnSpPr>
            <a:stCxn id="18" idx="2"/>
          </p:cNvCxnSpPr>
          <p:nvPr/>
        </p:nvCxnSpPr>
        <p:spPr bwMode="auto">
          <a:xfrm flipH="1">
            <a:off x="7236296" y="3933056"/>
            <a:ext cx="1008112" cy="14401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907704" y="386104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err="1" smtClean="0">
                <a:solidFill>
                  <a:schemeClr val="tx1"/>
                </a:solidFill>
              </a:rPr>
              <a:t>iaaM</a:t>
            </a:r>
            <a:endParaRPr lang="en-US" sz="1200" b="1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b="1" i="1" dirty="0" err="1" smtClean="0">
                <a:solidFill>
                  <a:schemeClr val="tx1"/>
                </a:solidFill>
              </a:rPr>
              <a:t>iaaH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pic>
        <p:nvPicPr>
          <p:cNvPr id="45062" name="Picture 6" descr="Image result for agrobacterium tumefacie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2564904"/>
            <a:ext cx="1630263" cy="115279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292080" y="364502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>
                <a:solidFill>
                  <a:schemeClr val="tx1"/>
                </a:solidFill>
              </a:rPr>
              <a:t>A.tumefaciens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39752" y="371703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err="1" smtClean="0">
                <a:solidFill>
                  <a:schemeClr val="tx1"/>
                </a:solidFill>
              </a:rPr>
              <a:t>tmr</a:t>
            </a:r>
            <a:endParaRPr lang="en-US" sz="1200" b="1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b="1" i="1" dirty="0" smtClean="0">
                <a:solidFill>
                  <a:schemeClr val="tx1"/>
                </a:solidFill>
              </a:rPr>
              <a:t>(</a:t>
            </a:r>
            <a:r>
              <a:rPr lang="en-US" sz="1200" b="1" i="1" dirty="0" err="1" smtClean="0">
                <a:solidFill>
                  <a:schemeClr val="tx1"/>
                </a:solidFill>
              </a:rPr>
              <a:t>ipt</a:t>
            </a:r>
            <a:r>
              <a:rPr lang="en-US" sz="1200" b="1" i="1" dirty="0" smtClean="0">
                <a:solidFill>
                  <a:schemeClr val="tx1"/>
                </a:solidFill>
              </a:rPr>
              <a:t>)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95736" y="472514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Ti-</a:t>
            </a:r>
            <a:r>
              <a:rPr lang="uk-UA" sz="1400" b="1" dirty="0" err="1" smtClean="0">
                <a:solidFill>
                  <a:schemeClr val="tx1"/>
                </a:solidFill>
              </a:rPr>
              <a:t>плазміда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9952" y="414908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Повтори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 bwMode="auto">
          <a:xfrm flipH="1" flipV="1">
            <a:off x="3851920" y="4221088"/>
            <a:ext cx="504056" cy="720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План лекції</a:t>
            </a:r>
            <a:endParaRPr lang="uk-UA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748713" y="6491288"/>
            <a:ext cx="306387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554215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dirty="0" smtClean="0">
                <a:solidFill>
                  <a:srgbClr val="000000"/>
                </a:solidFill>
                <a:latin typeface="Tahoma" pitchFamily="32" charset="0"/>
              </a:rPr>
              <a:t>1. Базові поняття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dirty="0" smtClean="0">
                <a:solidFill>
                  <a:srgbClr val="000000"/>
                </a:solidFill>
                <a:latin typeface="Tahoma" pitchFamily="32" charset="0"/>
              </a:rPr>
              <a:t>2. Історичні, економічні та юридичні аспекти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dirty="0" smtClean="0">
                <a:solidFill>
                  <a:srgbClr val="000000"/>
                </a:solidFill>
                <a:latin typeface="Tahoma" pitchFamily="32" charset="0"/>
              </a:rPr>
              <a:t>3. Сучасний стан проблеми в світі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dirty="0" smtClean="0">
                <a:solidFill>
                  <a:srgbClr val="000000"/>
                </a:solidFill>
                <a:latin typeface="Tahoma" pitchFamily="32" charset="0"/>
              </a:rPr>
              <a:t>4. Методи </a:t>
            </a:r>
            <a:r>
              <a:rPr lang="uk-UA" sz="2800" dirty="0" err="1" smtClean="0">
                <a:solidFill>
                  <a:srgbClr val="000000"/>
                </a:solidFill>
                <a:latin typeface="Tahoma" pitchFamily="32" charset="0"/>
              </a:rPr>
              <a:t>детекції</a:t>
            </a:r>
            <a:r>
              <a:rPr lang="uk-UA" sz="2800" dirty="0" smtClean="0">
                <a:solidFill>
                  <a:srgbClr val="000000"/>
                </a:solidFill>
                <a:latin typeface="Tahoma" pitchFamily="32" charset="0"/>
              </a:rPr>
              <a:t> ГМ у зразках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dirty="0" smtClean="0">
                <a:solidFill>
                  <a:srgbClr val="000000"/>
                </a:solidFill>
                <a:latin typeface="Tahoma" pitchFamily="32" charset="0"/>
              </a:rPr>
              <a:t>5. Методи генетичної модифікації рослин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dirty="0" smtClean="0">
                <a:solidFill>
                  <a:srgbClr val="000000"/>
                </a:solidFill>
                <a:latin typeface="Tahoma" pitchFamily="32" charset="0"/>
              </a:rPr>
              <a:t>	    5.1. Векторні системи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dirty="0" smtClean="0">
                <a:solidFill>
                  <a:srgbClr val="000000"/>
                </a:solidFill>
                <a:latin typeface="Tahoma" pitchFamily="32" charset="0"/>
              </a:rPr>
              <a:t>    5.2. Методи доставки чужорідної ДНК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dirty="0" smtClean="0">
                <a:solidFill>
                  <a:srgbClr val="000000"/>
                </a:solidFill>
                <a:latin typeface="Tahoma" pitchFamily="32" charset="0"/>
              </a:rPr>
              <a:t>    5.3. Управління експресією рослинних генів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dirty="0" smtClean="0">
                <a:solidFill>
                  <a:srgbClr val="000000"/>
                </a:solidFill>
                <a:latin typeface="Tahoma" pitchFamily="32" charset="0"/>
              </a:rPr>
              <a:t>    5.4. Сучасні методи редагування рослинних геномів</a:t>
            </a:r>
            <a:endParaRPr lang="uk-UA" sz="2400" dirty="0">
              <a:solidFill>
                <a:srgbClr val="000000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dirty="0" smtClean="0">
                <a:latin typeface="Tahoma" pitchFamily="32" charset="0"/>
              </a:rPr>
              <a:t>Механізм трансформації рослинних клітин</a:t>
            </a:r>
            <a:endParaRPr lang="uk-UA" sz="2400" b="1" dirty="0">
              <a:latin typeface="Tahoma" pitchFamily="32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20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112" y="1052736"/>
            <a:ext cx="7236296" cy="532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Agrobacterium Mechanis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115616" y="1052736"/>
            <a:ext cx="7056784" cy="52925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smtClean="0">
                <a:latin typeface="Tahoma" pitchFamily="32" charset="0"/>
              </a:rPr>
              <a:t>Вектори на основі </a:t>
            </a:r>
            <a:r>
              <a:rPr lang="en-US" sz="2800" b="1" dirty="0" smtClean="0">
                <a:latin typeface="Tahoma" pitchFamily="32" charset="0"/>
              </a:rPr>
              <a:t>Ti-</a:t>
            </a:r>
            <a:r>
              <a:rPr lang="uk-UA" sz="2800" b="1" dirty="0" err="1" smtClean="0">
                <a:latin typeface="Tahoma" pitchFamily="32" charset="0"/>
              </a:rPr>
              <a:t>плазміди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21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24336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C00000"/>
                </a:solidFill>
                <a:latin typeface="Tahoma" pitchFamily="32" charset="0"/>
              </a:rPr>
              <a:t>Недоліки </a:t>
            </a:r>
            <a:r>
              <a:rPr lang="uk-UA" sz="2000" dirty="0" err="1" smtClean="0">
                <a:solidFill>
                  <a:srgbClr val="C00000"/>
                </a:solidFill>
                <a:latin typeface="Tahoma" pitchFamily="32" charset="0"/>
              </a:rPr>
              <a:t>Ті-плазмід</a:t>
            </a:r>
            <a:r>
              <a:rPr lang="uk-UA" sz="2000" dirty="0" smtClean="0">
                <a:solidFill>
                  <a:srgbClr val="C00000"/>
                </a:solidFill>
                <a:latin typeface="Tahoma" pitchFamily="32" charset="0"/>
              </a:rPr>
              <a:t> як векторів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: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1) Містять зайві гени ауксинів,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цитокінінів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та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опінів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;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2) Великий розмір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плазмід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(200-800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2" charset="0"/>
              </a:rPr>
              <a:t>kbp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);</a:t>
            </a:r>
            <a:endParaRPr lang="en-US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3) Не можуть використовуватись в клітинах </a:t>
            </a:r>
            <a:r>
              <a:rPr lang="en-US" sz="2000" i="1" dirty="0" err="1" smtClean="0">
                <a:solidFill>
                  <a:srgbClr val="000000"/>
                </a:solidFill>
                <a:latin typeface="Tahoma" pitchFamily="32" charset="0"/>
              </a:rPr>
              <a:t>E.coli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та ряду інших бактерій;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4) Інколи відбувається інтеграція зайвого фрагмента ДНК за лівим краєм.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1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Методами генетичної інженерії 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створено </a:t>
            </a:r>
            <a:r>
              <a:rPr lang="uk-UA" sz="2000" dirty="0" err="1" smtClean="0">
                <a:solidFill>
                  <a:srgbClr val="0070C0"/>
                </a:solidFill>
                <a:latin typeface="Tahoma" pitchFamily="32" charset="0"/>
              </a:rPr>
              <a:t>рекомбінантні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 вектори на основі </a:t>
            </a:r>
            <a:r>
              <a:rPr lang="uk-UA" sz="2000" dirty="0" err="1" smtClean="0">
                <a:solidFill>
                  <a:srgbClr val="0070C0"/>
                </a:solidFill>
                <a:latin typeface="Tahoma" pitchFamily="32" charset="0"/>
              </a:rPr>
              <a:t>Ті-плазміди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2656887" y="3789040"/>
            <a:ext cx="2448272" cy="2448272"/>
          </a:xfrm>
          <a:prstGeom prst="ellipse">
            <a:avLst/>
          </a:prstGeom>
          <a:noFill/>
          <a:ln w="190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725087">
            <a:off x="5013282" y="3977913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Правий край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2728895" y="3861048"/>
            <a:ext cx="2304256" cy="228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2584879" y="3717032"/>
            <a:ext cx="2592288" cy="25922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 rot="20027438">
            <a:off x="4830421" y="4437206"/>
            <a:ext cx="360040" cy="144016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 rot="19635981">
            <a:off x="4312366" y="5961251"/>
            <a:ext cx="425054" cy="1922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1103" y="5949280"/>
            <a:ext cx="154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err="1" smtClean="0">
                <a:solidFill>
                  <a:schemeClr val="tx1"/>
                </a:solidFill>
              </a:rPr>
              <a:t>ori</a:t>
            </a:r>
            <a:r>
              <a:rPr lang="en-US" sz="1400" b="1" dirty="0" smtClean="0">
                <a:solidFill>
                  <a:schemeClr val="tx1"/>
                </a:solidFill>
              </a:rPr>
              <a:t> (</a:t>
            </a:r>
            <a:r>
              <a:rPr lang="en-US" sz="1400" b="1" i="1" dirty="0" err="1" smtClean="0">
                <a:solidFill>
                  <a:schemeClr val="tx1"/>
                </a:solidFill>
              </a:rPr>
              <a:t>E.coli</a:t>
            </a:r>
            <a:r>
              <a:rPr lang="en-US" sz="1400" b="1" dirty="0" smtClean="0">
                <a:solidFill>
                  <a:schemeClr val="tx1"/>
                </a:solidFill>
              </a:rPr>
              <a:t> /+ </a:t>
            </a:r>
            <a:r>
              <a:rPr lang="en-US" sz="1400" b="1" i="1" dirty="0" err="1" smtClean="0">
                <a:solidFill>
                  <a:schemeClr val="tx1"/>
                </a:solidFill>
              </a:rPr>
              <a:t>A.tumefaciens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242947" y="3717032"/>
            <a:ext cx="1355434" cy="245081"/>
            <a:chOff x="4005932" y="3717032"/>
            <a:chExt cx="1355434" cy="2450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Прямоугольник 13"/>
            <p:cNvSpPr/>
            <p:nvPr/>
          </p:nvSpPr>
          <p:spPr bwMode="auto">
            <a:xfrm>
              <a:off x="4427984" y="3717032"/>
              <a:ext cx="504056" cy="14401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 rot="20522884">
              <a:off x="4005932" y="3791207"/>
              <a:ext cx="504056" cy="14401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 rot="1574336">
              <a:off x="4857310" y="3818097"/>
              <a:ext cx="504056" cy="14401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160943" y="3409255"/>
            <a:ext cx="1541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</a:rPr>
              <a:t>Полілінкер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 rot="3987428">
            <a:off x="2452094" y="5413688"/>
            <a:ext cx="647802" cy="134688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0743" y="5373216"/>
            <a:ext cx="1343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Селективний маркер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(</a:t>
            </a:r>
            <a:r>
              <a:rPr lang="uk-UA" sz="1400" b="1" dirty="0" err="1" smtClean="0">
                <a:solidFill>
                  <a:schemeClr val="tx1"/>
                </a:solidFill>
              </a:rPr>
              <a:t>Н-д</a:t>
            </a:r>
            <a:r>
              <a:rPr lang="en-US" sz="1400" b="1" dirty="0" smtClean="0">
                <a:solidFill>
                  <a:schemeClr val="tx1"/>
                </a:solidFill>
              </a:rPr>
              <a:t>:</a:t>
            </a:r>
            <a:r>
              <a:rPr lang="uk-UA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</a:rPr>
              <a:t>npt</a:t>
            </a:r>
            <a:r>
              <a:rPr lang="uk-UA" sz="1400" b="1" dirty="0" smtClean="0">
                <a:solidFill>
                  <a:schemeClr val="tx1"/>
                </a:solidFill>
              </a:rPr>
              <a:t>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 rot="2212044">
            <a:off x="2603724" y="4365199"/>
            <a:ext cx="360040" cy="144016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4759" y="422108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Лівий край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 rot="6139957">
            <a:off x="2547207" y="4749201"/>
            <a:ext cx="345404" cy="20092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60743" y="458112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</a:rPr>
              <a:t>“Кілерний”</a:t>
            </a:r>
            <a:r>
              <a:rPr lang="uk-UA" sz="1400" b="1" dirty="0" smtClean="0">
                <a:solidFill>
                  <a:schemeClr val="tx1"/>
                </a:solidFill>
              </a:rPr>
              <a:t> ген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 bwMode="auto">
          <a:xfrm>
            <a:off x="1648775" y="3501008"/>
            <a:ext cx="1800200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67544" y="3212976"/>
            <a:ext cx="154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Місце для вставки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28184" y="3645024"/>
            <a:ext cx="2339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Через відсутність </a:t>
            </a:r>
            <a:r>
              <a:rPr lang="en-US" i="1" dirty="0" err="1" smtClean="0">
                <a:solidFill>
                  <a:schemeClr val="tx1"/>
                </a:solidFill>
              </a:rPr>
              <a:t>vir</a:t>
            </a:r>
            <a:r>
              <a:rPr lang="en-US" i="1" dirty="0" smtClean="0">
                <a:solidFill>
                  <a:schemeClr val="tx1"/>
                </a:solidFill>
              </a:rPr>
              <a:t>-</a:t>
            </a:r>
            <a:r>
              <a:rPr lang="uk-UA" dirty="0" smtClean="0">
                <a:solidFill>
                  <a:schemeClr val="tx1"/>
                </a:solidFill>
              </a:rPr>
              <a:t>генів потрібні особливі стратегії доставки </a:t>
            </a:r>
            <a:r>
              <a:rPr lang="uk-UA" dirty="0" err="1" smtClean="0">
                <a:solidFill>
                  <a:schemeClr val="tx1"/>
                </a:solidFill>
              </a:rPr>
              <a:t>рекомбінантних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плазмід</a:t>
            </a:r>
            <a:r>
              <a:rPr lang="uk-UA" dirty="0" smtClean="0">
                <a:solidFill>
                  <a:schemeClr val="tx1"/>
                </a:solidFill>
              </a:rPr>
              <a:t> у рослинні клітини.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 bwMode="auto">
          <a:xfrm>
            <a:off x="7524328" y="5517232"/>
            <a:ext cx="1296144" cy="57606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smtClean="0">
                <a:latin typeface="Tahoma" pitchFamily="32" charset="0"/>
              </a:rPr>
              <a:t>1) Бінарна векторна система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22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Використовується дві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плазміди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– 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основна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(несе цільову вставку) та 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допоміжна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(сприяє інтеграції в геном рослини). Всі початкові етапи клонування проводяться в клітинах </a:t>
            </a:r>
            <a:r>
              <a:rPr lang="en-US" sz="2000" i="1" dirty="0" err="1" smtClean="0">
                <a:solidFill>
                  <a:srgbClr val="000000"/>
                </a:solidFill>
                <a:latin typeface="Tahoma" pitchFamily="32" charset="0"/>
              </a:rPr>
              <a:t>E.coli</a:t>
            </a:r>
            <a:r>
              <a:rPr lang="uk-UA" sz="2000" i="1" dirty="0" smtClean="0">
                <a:solidFill>
                  <a:srgbClr val="000000"/>
                </a:solidFill>
                <a:latin typeface="Tahoma" pitchFamily="32" charset="0"/>
              </a:rPr>
              <a:t>,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після чого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плазміда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переноситься в клітини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агробактерій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, що містять дефектну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Ті-плазміду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95536" y="3073871"/>
            <a:ext cx="36099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372194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Лівий край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364993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Правий край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11022">
            <a:off x="2843808" y="2857847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Цільовий ген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497917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Ген селективного маркера для </a:t>
            </a:r>
            <a:r>
              <a:rPr lang="en-US" sz="1200" b="1" i="1" dirty="0" err="1" smtClean="0">
                <a:solidFill>
                  <a:schemeClr val="tx1"/>
                </a:solidFill>
              </a:rPr>
              <a:t>E.coli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uk-UA" sz="1200" b="1" dirty="0" smtClean="0">
                <a:solidFill>
                  <a:schemeClr val="tx1"/>
                </a:solidFill>
              </a:rPr>
              <a:t>та </a:t>
            </a:r>
            <a:r>
              <a:rPr lang="en-US" sz="1200" b="1" i="1" dirty="0" err="1" smtClean="0">
                <a:solidFill>
                  <a:schemeClr val="tx1"/>
                </a:solidFill>
              </a:rPr>
              <a:t>A.tumefacies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264182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Ген селективного маркера для рослин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5868144" y="3433911"/>
            <a:ext cx="2176242" cy="2176242"/>
          </a:xfrm>
          <a:prstGeom prst="ellipse">
            <a:avLst/>
          </a:prstGeom>
          <a:noFill/>
          <a:ln w="190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4153991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Основна </a:t>
            </a:r>
            <a:r>
              <a:rPr lang="uk-UA" sz="1400" b="1" dirty="0" err="1" smtClean="0">
                <a:solidFill>
                  <a:schemeClr val="tx1"/>
                </a:solidFill>
              </a:rPr>
              <a:t>плазміда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4153991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Дефектна </a:t>
            </a:r>
            <a:r>
              <a:rPr lang="uk-UA" sz="1400" b="1" dirty="0" err="1" smtClean="0">
                <a:solidFill>
                  <a:schemeClr val="tx1"/>
                </a:solidFill>
              </a:rPr>
              <a:t>хелперна</a:t>
            </a:r>
            <a:r>
              <a:rPr lang="uk-UA" sz="1400" b="1" dirty="0" smtClean="0">
                <a:solidFill>
                  <a:schemeClr val="tx1"/>
                </a:solidFill>
              </a:rPr>
              <a:t> </a:t>
            </a:r>
            <a:r>
              <a:rPr lang="uk-UA" sz="1400" b="1" dirty="0" err="1" smtClean="0">
                <a:solidFill>
                  <a:schemeClr val="tx1"/>
                </a:solidFill>
              </a:rPr>
              <a:t>плазміда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 rot="19635981">
            <a:off x="7379607" y="5318090"/>
            <a:ext cx="425054" cy="1922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5502979"/>
            <a:ext cx="154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err="1" smtClean="0">
                <a:solidFill>
                  <a:schemeClr val="tx1"/>
                </a:solidFill>
              </a:rPr>
              <a:t>ori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</a:rPr>
              <a:t>A.tumefaciens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 rot="3987428">
            <a:off x="5683498" y="4895106"/>
            <a:ext cx="647802" cy="19941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225999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</a:rPr>
              <a:t>оперони</a:t>
            </a:r>
            <a:r>
              <a:rPr lang="uk-UA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</a:rPr>
              <a:t>vir</a:t>
            </a:r>
            <a:r>
              <a:rPr lang="en-US" sz="1400" b="1" i="1" dirty="0" smtClean="0">
                <a:solidFill>
                  <a:schemeClr val="tx1"/>
                </a:solidFill>
              </a:rPr>
              <a:t>-</a:t>
            </a:r>
            <a:r>
              <a:rPr lang="uk-UA" sz="1400" b="1" dirty="0" smtClean="0">
                <a:solidFill>
                  <a:schemeClr val="tx1"/>
                </a:solidFill>
              </a:rPr>
              <a:t>генів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 bwMode="auto">
          <a:xfrm>
            <a:off x="5508104" y="4658047"/>
            <a:ext cx="432048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004048" y="25649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 суті, основна </a:t>
            </a:r>
            <a:r>
              <a:rPr lang="uk-UA" dirty="0" err="1" smtClean="0">
                <a:solidFill>
                  <a:schemeClr val="tx1"/>
                </a:solidFill>
              </a:rPr>
              <a:t>плазміда</a:t>
            </a:r>
            <a:r>
              <a:rPr lang="uk-UA" dirty="0" smtClean="0">
                <a:solidFill>
                  <a:schemeClr val="tx1"/>
                </a:solidFill>
              </a:rPr>
              <a:t> є човниковим вектором.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smtClean="0">
                <a:latin typeface="Tahoma" pitchFamily="32" charset="0"/>
              </a:rPr>
              <a:t>2) </a:t>
            </a:r>
            <a:r>
              <a:rPr lang="uk-UA" sz="2800" b="1" dirty="0" err="1" smtClean="0">
                <a:latin typeface="Tahoma" pitchFamily="32" charset="0"/>
              </a:rPr>
              <a:t>Коінтегрована</a:t>
            </a:r>
            <a:r>
              <a:rPr lang="uk-UA" sz="2800" b="1" dirty="0" smtClean="0">
                <a:latin typeface="Tahoma" pitchFamily="32" charset="0"/>
              </a:rPr>
              <a:t> векторна система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23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b="564"/>
          <a:stretch>
            <a:fillRect/>
          </a:stretch>
        </p:blipFill>
        <p:spPr bwMode="auto">
          <a:xfrm>
            <a:off x="399678" y="1124744"/>
            <a:ext cx="352425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707904" y="1003515"/>
            <a:ext cx="5184576" cy="10178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Система нагадує попередню, але в даному випадку відбувається фізичне об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’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єднання окремих векторів.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923928" y="2355034"/>
            <a:ext cx="5148063" cy="39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 bwMode="auto">
          <a:xfrm>
            <a:off x="2771800" y="3573016"/>
            <a:ext cx="1008112" cy="21602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 rot="687251">
            <a:off x="2644720" y="334575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Рекомбінація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414908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Правий край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285293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Лівий край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566124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</a:rPr>
              <a:t>оперони</a:t>
            </a:r>
            <a:r>
              <a:rPr lang="uk-UA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</a:rPr>
              <a:t>vir</a:t>
            </a:r>
            <a:r>
              <a:rPr lang="en-US" sz="1400" b="1" i="1" dirty="0" smtClean="0">
                <a:solidFill>
                  <a:schemeClr val="tx1"/>
                </a:solidFill>
              </a:rPr>
              <a:t>-</a:t>
            </a:r>
            <a:r>
              <a:rPr lang="uk-UA" sz="1400" b="1" dirty="0" smtClean="0">
                <a:solidFill>
                  <a:schemeClr val="tx1"/>
                </a:solidFill>
              </a:rPr>
              <a:t>генів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697941">
            <a:off x="-41867" y="578480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</a:rPr>
              <a:t>оперони</a:t>
            </a:r>
            <a:r>
              <a:rPr lang="uk-UA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i="1" dirty="0" err="1" smtClean="0">
                <a:solidFill>
                  <a:schemeClr val="tx1"/>
                </a:solidFill>
              </a:rPr>
              <a:t>vir</a:t>
            </a:r>
            <a:r>
              <a:rPr lang="en-US" sz="1200" b="1" i="1" dirty="0" smtClean="0">
                <a:solidFill>
                  <a:schemeClr val="tx1"/>
                </a:solidFill>
              </a:rPr>
              <a:t>-</a:t>
            </a:r>
            <a:r>
              <a:rPr lang="uk-UA" sz="1200" b="1" dirty="0" smtClean="0">
                <a:solidFill>
                  <a:schemeClr val="tx1"/>
                </a:solidFill>
              </a:rPr>
              <a:t>генів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907704" y="3231056"/>
            <a:ext cx="504056" cy="75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0" y="429309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Лівий край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35699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Гомологічні послідовності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 flipV="1">
            <a:off x="1187624" y="3212976"/>
            <a:ext cx="288032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Прямая со стрелкой 23"/>
          <p:cNvCxnSpPr/>
          <p:nvPr/>
        </p:nvCxnSpPr>
        <p:spPr bwMode="auto">
          <a:xfrm>
            <a:off x="1259632" y="3789040"/>
            <a:ext cx="216024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899592" y="486916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</a:rPr>
              <a:t>“Обеззброєна”</a:t>
            </a:r>
            <a:r>
              <a:rPr lang="uk-UA" sz="1400" b="1" dirty="0" smtClean="0">
                <a:solidFill>
                  <a:schemeClr val="tx1"/>
                </a:solidFill>
              </a:rPr>
              <a:t> </a:t>
            </a:r>
            <a:r>
              <a:rPr lang="uk-UA" sz="1400" b="1" dirty="0" err="1" smtClean="0">
                <a:solidFill>
                  <a:schemeClr val="tx1"/>
                </a:solidFill>
              </a:rPr>
              <a:t>плазміда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592" y="196967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</a:rPr>
              <a:t>Коінтегруюча</a:t>
            </a:r>
            <a:r>
              <a:rPr lang="uk-UA" sz="1400" b="1" dirty="0" smtClean="0">
                <a:solidFill>
                  <a:schemeClr val="tx1"/>
                </a:solidFill>
              </a:rPr>
              <a:t> </a:t>
            </a:r>
            <a:r>
              <a:rPr lang="uk-UA" sz="1400" b="1" dirty="0" err="1" smtClean="0">
                <a:solidFill>
                  <a:schemeClr val="tx1"/>
                </a:solidFill>
              </a:rPr>
              <a:t>плазміда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5696" y="9807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Правий край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652515">
            <a:off x="49452" y="1055615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70C0"/>
                </a:solidFill>
              </a:rPr>
              <a:t>Цільовий ген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3319773">
            <a:off x="-260179" y="255943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</a:rPr>
              <a:t>Селект.маркер</a:t>
            </a:r>
            <a:r>
              <a:rPr lang="uk-UA" sz="1200" b="1" dirty="0" smtClean="0">
                <a:solidFill>
                  <a:schemeClr val="tx1"/>
                </a:solidFill>
              </a:rPr>
              <a:t> для рослин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3319773">
            <a:off x="2188093" y="16046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</a:rPr>
              <a:t>Селект.маркер</a:t>
            </a:r>
            <a:r>
              <a:rPr lang="uk-UA" sz="1200" b="1" dirty="0" smtClean="0">
                <a:solidFill>
                  <a:schemeClr val="tx1"/>
                </a:solidFill>
              </a:rPr>
              <a:t> для бактерій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726139">
            <a:off x="3459862" y="305666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70C0"/>
                </a:solidFill>
              </a:rPr>
              <a:t>Цільовий ген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1840" y="486916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err="1" smtClean="0">
                <a:solidFill>
                  <a:schemeClr val="tx1"/>
                </a:solidFill>
              </a:rPr>
              <a:t>Селект.маркер</a:t>
            </a:r>
            <a:r>
              <a:rPr lang="uk-UA" sz="1000" b="1" dirty="0" smtClean="0">
                <a:solidFill>
                  <a:schemeClr val="tx1"/>
                </a:solidFill>
              </a:rPr>
              <a:t> для бактерій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23928" y="242088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err="1" smtClean="0">
                <a:solidFill>
                  <a:schemeClr val="tx1"/>
                </a:solidFill>
              </a:rPr>
              <a:t>Селект.маркер</a:t>
            </a:r>
            <a:r>
              <a:rPr lang="uk-UA" sz="1000" b="1" dirty="0" smtClean="0">
                <a:solidFill>
                  <a:schemeClr val="tx1"/>
                </a:solidFill>
              </a:rPr>
              <a:t> для рослин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0072" y="400506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 smtClean="0">
                <a:solidFill>
                  <a:schemeClr val="tx1"/>
                </a:solidFill>
              </a:rPr>
              <a:t>Рекомбінантна</a:t>
            </a:r>
            <a:r>
              <a:rPr lang="uk-UA" sz="1600" b="1" dirty="0" smtClean="0">
                <a:solidFill>
                  <a:schemeClr val="tx1"/>
                </a:solidFill>
              </a:rPr>
              <a:t> </a:t>
            </a:r>
            <a:r>
              <a:rPr lang="uk-UA" sz="1600" b="1" dirty="0" err="1" smtClean="0">
                <a:solidFill>
                  <a:schemeClr val="tx1"/>
                </a:solidFill>
              </a:rPr>
              <a:t>Ті-плазміда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24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smtClean="0">
                <a:latin typeface="Tahoma" pitchFamily="32" charset="0"/>
              </a:rPr>
              <a:t>Модифікації векторних систем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10178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Бінарні вектори є дещо </a:t>
            </a:r>
            <a:r>
              <a:rPr lang="uk-UA" sz="2000" dirty="0" smtClean="0">
                <a:solidFill>
                  <a:srgbClr val="C00000"/>
                </a:solidFill>
                <a:latin typeface="Tahoma" pitchFamily="32" charset="0"/>
              </a:rPr>
              <a:t>завеликими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для зручної роботи в умовах </a:t>
            </a:r>
            <a:r>
              <a:rPr lang="en-US" sz="2000" i="1" dirty="0" smtClean="0">
                <a:solidFill>
                  <a:srgbClr val="000000"/>
                </a:solidFill>
                <a:latin typeface="Tahoma" pitchFamily="32" charset="0"/>
              </a:rPr>
              <a:t>in vitro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, окрім того через великі розміри у них </a:t>
            </a:r>
            <a:r>
              <a:rPr lang="uk-UA" sz="2000" dirty="0" smtClean="0">
                <a:solidFill>
                  <a:srgbClr val="C00000"/>
                </a:solidFill>
                <a:latin typeface="Tahoma" pitchFamily="32" charset="0"/>
              </a:rPr>
              <a:t>мало унікальних сайтів рестрикції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Модифікація – створення 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міні-векторів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04864"/>
            <a:ext cx="6829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2996952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Міні-бінарний вектор </a:t>
            </a:r>
            <a:r>
              <a:rPr lang="en-US" sz="1400" b="1" dirty="0" smtClean="0">
                <a:solidFill>
                  <a:schemeClr val="tx1"/>
                </a:solidFill>
              </a:rPr>
              <a:t>pCB301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(3,5 </a:t>
            </a:r>
            <a:r>
              <a:rPr lang="en-US" sz="1400" b="1" dirty="0" err="1" smtClean="0">
                <a:solidFill>
                  <a:schemeClr val="tx1"/>
                </a:solidFill>
              </a:rPr>
              <a:t>kbp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7812360" y="2348880"/>
            <a:ext cx="792088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325551">
            <a:off x="5808174" y="2931570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err="1" smtClean="0">
                <a:solidFill>
                  <a:schemeClr val="tx1"/>
                </a:solidFill>
              </a:rPr>
              <a:t>Пр.край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2204864"/>
            <a:ext cx="1153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err="1" smtClean="0">
                <a:solidFill>
                  <a:schemeClr val="tx1"/>
                </a:solidFill>
              </a:rPr>
              <a:t>Полілінкер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325551">
            <a:off x="7512320" y="2211489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err="1" smtClean="0">
                <a:solidFill>
                  <a:schemeClr val="tx1"/>
                </a:solidFill>
              </a:rPr>
              <a:t>Лів.край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770" y="4365104"/>
            <a:ext cx="2159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(Селективний маркер)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6867" name="Picture 3" descr="Image result for ножниц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t="11340" b="3989"/>
          <a:stretch>
            <a:fillRect/>
          </a:stretch>
        </p:blipFill>
        <p:spPr bwMode="auto">
          <a:xfrm rot="15077339">
            <a:off x="3126127" y="4566038"/>
            <a:ext cx="1080120" cy="914546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 bwMode="auto">
          <a:xfrm flipV="1">
            <a:off x="2843808" y="4581128"/>
            <a:ext cx="1512168" cy="6480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149080"/>
            <a:ext cx="2471366" cy="218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27584" y="4941168"/>
            <a:ext cx="14401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pBIN19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(11,8 </a:t>
            </a:r>
            <a:r>
              <a:rPr lang="en-US" sz="1400" b="1" dirty="0" err="1" smtClean="0">
                <a:solidFill>
                  <a:schemeClr val="tx1"/>
                </a:solidFill>
              </a:rPr>
              <a:t>kbp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6135107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b="1" dirty="0" err="1" smtClean="0">
                <a:solidFill>
                  <a:schemeClr val="tx1"/>
                </a:solidFill>
              </a:rPr>
              <a:t>Полілінкер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73724" y="4888778"/>
            <a:ext cx="7328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dirty="0" err="1" smtClean="0">
                <a:solidFill>
                  <a:schemeClr val="tx1"/>
                </a:solidFill>
              </a:rPr>
              <a:t>Пр.край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6237312"/>
            <a:ext cx="769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dirty="0" err="1" smtClean="0">
                <a:solidFill>
                  <a:schemeClr val="tx1"/>
                </a:solidFill>
              </a:rPr>
              <a:t>Лів.край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3183335">
            <a:off x="30146" y="5535826"/>
            <a:ext cx="7120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dirty="0" err="1" smtClean="0">
                <a:solidFill>
                  <a:schemeClr val="tx1"/>
                </a:solidFill>
              </a:rPr>
              <a:t>Селект</a:t>
            </a:r>
            <a:r>
              <a:rPr lang="uk-UA" sz="11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sz="1100" b="1" dirty="0" smtClean="0">
                <a:solidFill>
                  <a:schemeClr val="tx1"/>
                </a:solidFill>
              </a:rPr>
              <a:t>маркер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32040" y="5013176"/>
            <a:ext cx="35638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u="sng" dirty="0" smtClean="0">
                <a:solidFill>
                  <a:schemeClr val="tx1"/>
                </a:solidFill>
              </a:rPr>
              <a:t>Дизайнерські елементи:</a:t>
            </a: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P35S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uk-UA" sz="1400" b="1" dirty="0" smtClean="0">
                <a:solidFill>
                  <a:schemeClr val="tx1"/>
                </a:solidFill>
              </a:rPr>
              <a:t>та </a:t>
            </a:r>
            <a:r>
              <a:rPr lang="en-US" sz="1400" b="1" dirty="0" smtClean="0">
                <a:solidFill>
                  <a:srgbClr val="0070C0"/>
                </a:solidFill>
              </a:rPr>
              <a:t>T35S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uk-UA" sz="1400" b="1" dirty="0" smtClean="0">
                <a:solidFill>
                  <a:schemeClr val="tx1"/>
                </a:solidFill>
              </a:rPr>
              <a:t>– промотор і термінатор із вірусу мозаїки цвітної капусти.</a:t>
            </a: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TP</a:t>
            </a:r>
            <a:r>
              <a:rPr lang="en-US" sz="1400" b="1" dirty="0" smtClean="0">
                <a:solidFill>
                  <a:schemeClr val="tx1"/>
                </a:solidFill>
              </a:rPr>
              <a:t> – </a:t>
            </a:r>
            <a:r>
              <a:rPr lang="uk-UA" sz="1400" b="1" dirty="0" smtClean="0">
                <a:solidFill>
                  <a:schemeClr val="tx1"/>
                </a:solidFill>
              </a:rPr>
              <a:t>послідовність, що направляє білок у мітохондрії або пластиди.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25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dirty="0" smtClean="0">
                <a:latin typeface="Tahoma" pitchFamily="32" charset="0"/>
              </a:rPr>
              <a:t>Бомбардування мікрочастинками (</a:t>
            </a:r>
            <a:r>
              <a:rPr lang="uk-UA" sz="2400" b="1" dirty="0" err="1" smtClean="0">
                <a:latin typeface="Tahoma" pitchFamily="32" charset="0"/>
              </a:rPr>
              <a:t>біолістика</a:t>
            </a:r>
            <a:r>
              <a:rPr lang="uk-UA" sz="2400" b="1" dirty="0" smtClean="0">
                <a:latin typeface="Tahoma" pitchFamily="32" charset="0"/>
              </a:rPr>
              <a:t>)</a:t>
            </a:r>
            <a:endParaRPr lang="uk-UA" sz="2400" b="1" dirty="0">
              <a:latin typeface="Tahoma" pitchFamily="32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10178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Осаджену ДНК наносять на мікрочастинки (0,4-1,2 мкм) золота або вольфраму, які за допомогою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спец.приладу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–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“</a:t>
            </a:r>
            <a:r>
              <a:rPr lang="uk-UA" sz="2000" dirty="0" err="1" smtClean="0">
                <a:solidFill>
                  <a:srgbClr val="0070C0"/>
                </a:solidFill>
                <a:latin typeface="Tahoma" pitchFamily="32" charset="0"/>
              </a:rPr>
              <a:t>генної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 </a:t>
            </a:r>
            <a:r>
              <a:rPr lang="uk-UA" sz="2000" dirty="0" err="1" smtClean="0">
                <a:solidFill>
                  <a:srgbClr val="0070C0"/>
                </a:solidFill>
                <a:latin typeface="Tahoma" pitchFamily="32" charset="0"/>
              </a:rPr>
              <a:t>гармати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”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– вистрілюють ся (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V =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300-600 м/с) в рослинний матеріал.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20888"/>
            <a:ext cx="2592288" cy="351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10456" y="2132856"/>
            <a:ext cx="72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Гелій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515719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Стерильний листок / калюс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530120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Вакуумна камера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472514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Гальмівний екран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412991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Шар із мікрочастинками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350100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</a:rPr>
              <a:t>“Літаючий”</a:t>
            </a:r>
            <a:r>
              <a:rPr lang="uk-UA" sz="1400" dirty="0" smtClean="0">
                <a:solidFill>
                  <a:schemeClr val="tx1"/>
                </a:solidFill>
              </a:rPr>
              <a:t> диск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306896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Диск виверження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6021288"/>
            <a:ext cx="358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Схема </a:t>
            </a:r>
            <a:r>
              <a:rPr lang="uk-UA" b="1" dirty="0" err="1" smtClean="0">
                <a:solidFill>
                  <a:schemeClr val="tx1"/>
                </a:solidFill>
              </a:rPr>
              <a:t>біолістичного</a:t>
            </a:r>
            <a:r>
              <a:rPr lang="uk-UA" b="1" dirty="0" smtClean="0">
                <a:solidFill>
                  <a:schemeClr val="tx1"/>
                </a:solidFill>
              </a:rPr>
              <a:t> приладу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2771" name="Picture 3" descr="Image result for gene gun biolistic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180752"/>
            <a:ext cx="2447357" cy="3264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572000" y="573325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Основний недолік</a:t>
            </a:r>
            <a:r>
              <a:rPr lang="uk-UA" dirty="0" smtClean="0">
                <a:solidFill>
                  <a:schemeClr val="tx1"/>
                </a:solidFill>
              </a:rPr>
              <a:t>: внесення ДНК відбувається у випадкові місця.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7777163" cy="7921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dirty="0" smtClean="0">
                <a:latin typeface="Tahoma" pitchFamily="32" charset="0"/>
              </a:rPr>
              <a:t>Бомбардування мікрочастинками (</a:t>
            </a:r>
            <a:r>
              <a:rPr lang="uk-UA" sz="2400" b="1" dirty="0" err="1" smtClean="0">
                <a:latin typeface="Tahoma" pitchFamily="32" charset="0"/>
              </a:rPr>
              <a:t>біолістика</a:t>
            </a:r>
            <a:r>
              <a:rPr lang="uk-UA" sz="2400" b="1" dirty="0" smtClean="0">
                <a:latin typeface="Tahoma" pitchFamily="32" charset="0"/>
              </a:rPr>
              <a:t>)</a:t>
            </a:r>
            <a:endParaRPr lang="uk-UA" sz="2400" b="1" dirty="0">
              <a:latin typeface="Tahoma" pitchFamily="32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748713" y="6486525"/>
            <a:ext cx="184150" cy="36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26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10178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Метод дозволяє бомбардувати суспензії клітин,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калюсні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культури, цілі тканини, пилок тощо. На відміну від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Ті-плазмідного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методу 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працює для однодольних рослин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. Дозволяє навіть вносити ДНК в органели.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171575" y="2283917"/>
            <a:ext cx="68008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67944" y="2204864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Цільовий ген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278092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</a:rPr>
              <a:t>Сел.маркер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рослин</a:t>
            </a:r>
            <a:r>
              <a:rPr lang="ru-RU" sz="1200" b="1" dirty="0" smtClean="0">
                <a:solidFill>
                  <a:schemeClr val="tx1"/>
                </a:solidFill>
              </a:rPr>
              <a:t> 1</a:t>
            </a:r>
            <a:endParaRPr lang="uk-UA" sz="1200" b="1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278092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</a:rPr>
              <a:t>Сел.маркер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рослин</a:t>
            </a:r>
            <a:r>
              <a:rPr lang="ru-RU" sz="1200" b="1" dirty="0" smtClean="0">
                <a:solidFill>
                  <a:schemeClr val="tx1"/>
                </a:solidFill>
              </a:rPr>
              <a:t> 2</a:t>
            </a:r>
            <a:endParaRPr lang="uk-UA" sz="1200" b="1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278092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</a:rPr>
              <a:t>Сел.маркер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дріжджів</a:t>
            </a:r>
            <a:r>
              <a:rPr lang="ru-RU" sz="1200" b="1" dirty="0" smtClean="0">
                <a:solidFill>
                  <a:schemeClr val="tx1"/>
                </a:solidFill>
              </a:rPr>
              <a:t> 2</a:t>
            </a:r>
            <a:endParaRPr lang="uk-UA" sz="1200" b="1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278092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</a:rPr>
              <a:t>Сел.маркер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дріжджів</a:t>
            </a:r>
            <a:r>
              <a:rPr lang="ru-RU" sz="1200" b="1" dirty="0" smtClean="0">
                <a:solidFill>
                  <a:schemeClr val="tx1"/>
                </a:solidFill>
              </a:rPr>
              <a:t> 1</a:t>
            </a:r>
            <a:endParaRPr lang="uk-UA" sz="12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128" y="249289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p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2586" y="249289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p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249289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p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6042" y="249289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p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4274" y="249289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p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4246" y="2492896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36334" y="2492896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0150" y="2492896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1840" y="2492896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7744" y="2492896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9832" y="328498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Вектор на основі </a:t>
            </a:r>
            <a:r>
              <a:rPr lang="en-US" sz="1600" b="1" dirty="0" smtClean="0">
                <a:solidFill>
                  <a:schemeClr val="tx1"/>
                </a:solidFill>
              </a:rPr>
              <a:t>YAC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30726" name="Picture 6" descr="Image result for bt mai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3477816" cy="260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3851920" y="5301208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Bt-</a:t>
            </a:r>
            <a:r>
              <a:rPr lang="uk-UA" sz="1400" b="1" dirty="0" smtClean="0">
                <a:solidFill>
                  <a:schemeClr val="tx1"/>
                </a:solidFill>
              </a:rPr>
              <a:t>кукурудзу створено за допомогою </a:t>
            </a:r>
            <a:r>
              <a:rPr lang="uk-UA" sz="1400" b="1" dirty="0" err="1" smtClean="0">
                <a:solidFill>
                  <a:schemeClr val="tx1"/>
                </a:solidFill>
              </a:rPr>
              <a:t>біолістичного</a:t>
            </a:r>
            <a:r>
              <a:rPr lang="uk-UA" sz="1400" b="1" dirty="0" smtClean="0">
                <a:solidFill>
                  <a:schemeClr val="tx1"/>
                </a:solidFill>
              </a:rPr>
              <a:t> методу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555" y="3573016"/>
            <a:ext cx="24479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156176" y="6093296"/>
            <a:ext cx="2794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Прилад для </a:t>
            </a:r>
            <a:r>
              <a:rPr lang="en-US" sz="1400" b="1" i="1" dirty="0" smtClean="0">
                <a:solidFill>
                  <a:schemeClr val="tx1"/>
                </a:solidFill>
              </a:rPr>
              <a:t>in situ </a:t>
            </a:r>
            <a:r>
              <a:rPr lang="uk-UA" sz="1400" b="1" dirty="0" err="1" smtClean="0">
                <a:solidFill>
                  <a:schemeClr val="tx1"/>
                </a:solidFill>
              </a:rPr>
              <a:t>біолістики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0729" name="Picture 9" descr="Image result for bt cor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717032"/>
            <a:ext cx="2267744" cy="1510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7777163" cy="7921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err="1" smtClean="0">
                <a:latin typeface="Tahoma" pitchFamily="32" charset="0"/>
              </a:rPr>
              <a:t>Електропорація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748713" y="6486525"/>
            <a:ext cx="184150" cy="36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27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10178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До суспензії клітин короткочасно прикладається висока напруга (100-200В), що призводить до формування тимчасових гідрофільних пор у мембранах.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149080"/>
            <a:ext cx="2400300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988840"/>
            <a:ext cx="7524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92098" y="1772816"/>
            <a:ext cx="959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Мембрана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2204864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Цільові гени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3933056"/>
            <a:ext cx="1393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Тимчасові пори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2320" y="191683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Пори закриваються, ДНК опиняється всередині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365104"/>
            <a:ext cx="2880320" cy="202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23528" y="5229200"/>
            <a:ext cx="2549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rgbClr val="0070C0"/>
                </a:solidFill>
              </a:rPr>
              <a:t>Схема виділення протопластів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28677" name="Picture 5" descr="Image result for protoplast picture pla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5829" y="4365104"/>
            <a:ext cx="2692355" cy="1838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072074" y="6165304"/>
            <a:ext cx="1724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Протопласти </a:t>
            </a:r>
            <a:r>
              <a:rPr lang="uk-UA" sz="1200" b="1" dirty="0" err="1" smtClean="0">
                <a:solidFill>
                  <a:schemeClr val="tx1"/>
                </a:solidFill>
              </a:rPr>
              <a:t>табаку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smtClean="0">
                <a:latin typeface="Tahoma" pitchFamily="32" charset="0"/>
              </a:rPr>
              <a:t>Інженерія хлоропластів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748713" y="6486525"/>
            <a:ext cx="184150" cy="36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28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194117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Середня рослинна клітина має 50-100 хлоропластів, у кожному з яких міститься 10-100 копій кільцевої ДНК.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Є 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два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основних 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варіанти внесення генетично модифікованих продуктів у хлоропласти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: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1) Введення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чуж.генів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безпосередньо у геном хлоропластів;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2) Введення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чуж.генів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(злитих) у ядерний геном 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 b="23738"/>
          <a:stretch>
            <a:fillRect/>
          </a:stretch>
        </p:blipFill>
        <p:spPr bwMode="auto">
          <a:xfrm>
            <a:off x="1043608" y="3140968"/>
            <a:ext cx="542925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42504" y="3276273"/>
            <a:ext cx="3809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Вектор для інтеграції </a:t>
            </a:r>
            <a:r>
              <a:rPr lang="uk-UA" sz="1600" b="1" dirty="0" err="1" smtClean="0">
                <a:solidFill>
                  <a:schemeClr val="tx1"/>
                </a:solidFill>
              </a:rPr>
              <a:t>ген.матеріалу</a:t>
            </a:r>
            <a:r>
              <a:rPr lang="uk-UA" sz="1600" b="1" dirty="0" smtClean="0">
                <a:solidFill>
                  <a:schemeClr val="tx1"/>
                </a:solidFill>
              </a:rPr>
              <a:t> в геном хлоропластів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5085184"/>
            <a:ext cx="2836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Елементи </a:t>
            </a:r>
            <a:r>
              <a:rPr lang="uk-UA" sz="1400" b="1" dirty="0" err="1" smtClean="0">
                <a:solidFill>
                  <a:schemeClr val="tx1"/>
                </a:solidFill>
              </a:rPr>
              <a:t>хлоропластної</a:t>
            </a:r>
            <a:r>
              <a:rPr lang="uk-UA" sz="1400" b="1" dirty="0" smtClean="0">
                <a:solidFill>
                  <a:schemeClr val="tx1"/>
                </a:solidFill>
              </a:rPr>
              <a:t> ДНК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9" idx="3"/>
          </p:cNvCxnSpPr>
          <p:nvPr/>
        </p:nvCxnSpPr>
        <p:spPr bwMode="auto">
          <a:xfrm flipV="1">
            <a:off x="5032666" y="4725144"/>
            <a:ext cx="619454" cy="5139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>
            <a:stCxn id="9" idx="1"/>
          </p:cNvCxnSpPr>
          <p:nvPr/>
        </p:nvCxnSpPr>
        <p:spPr bwMode="auto">
          <a:xfrm flipH="1" flipV="1">
            <a:off x="1691680" y="4725144"/>
            <a:ext cx="504056" cy="5139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139952" y="4221088"/>
            <a:ext cx="909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Ген </a:t>
            </a:r>
            <a:r>
              <a:rPr lang="en-US" sz="1400" b="1" i="1" dirty="0" err="1" smtClean="0">
                <a:solidFill>
                  <a:schemeClr val="tx1"/>
                </a:solidFill>
              </a:rPr>
              <a:t>Spc</a:t>
            </a:r>
            <a:r>
              <a:rPr lang="en-US" sz="1400" b="1" i="1" baseline="30000" dirty="0" err="1" smtClean="0">
                <a:solidFill>
                  <a:schemeClr val="tx1"/>
                </a:solidFill>
              </a:rPr>
              <a:t>r</a:t>
            </a:r>
            <a:endParaRPr lang="ru-RU" sz="1400" b="1" i="1" baseline="30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6" y="4221088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Цільовий ген</a:t>
            </a:r>
            <a:endParaRPr lang="ru-RU" sz="1400" b="1" i="1" baseline="30000" dirty="0">
              <a:solidFill>
                <a:schemeClr val="tx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58924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855596" y="5589240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/>
              <a:t>Цільовий ген</a:t>
            </a:r>
            <a:endParaRPr lang="ru-RU" sz="1400" b="1" i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899592" y="5589240"/>
            <a:ext cx="1069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/>
              <a:t>Промотор</a:t>
            </a:r>
            <a:endParaRPr lang="ru-RU" sz="1400" b="1" i="1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2232168" y="5589240"/>
            <a:ext cx="75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/>
              <a:t>5</a:t>
            </a:r>
            <a:r>
              <a:rPr lang="en-US" sz="1400" b="1" dirty="0" smtClean="0"/>
              <a:t>’-</a:t>
            </a:r>
            <a:r>
              <a:rPr lang="uk-UA" sz="1400" b="1" dirty="0" smtClean="0"/>
              <a:t>НТД</a:t>
            </a:r>
            <a:endParaRPr lang="ru-RU" sz="1400" b="1" i="1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6084168" y="5589240"/>
            <a:ext cx="75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/>
              <a:t>3</a:t>
            </a:r>
            <a:r>
              <a:rPr lang="en-US" sz="1400" b="1" dirty="0" smtClean="0"/>
              <a:t>’-</a:t>
            </a:r>
            <a:r>
              <a:rPr lang="uk-UA" sz="1400" b="1" dirty="0" smtClean="0"/>
              <a:t>НТД</a:t>
            </a:r>
            <a:endParaRPr lang="ru-RU" sz="1400" b="1" i="1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7544" y="5949280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 smtClean="0">
                <a:solidFill>
                  <a:schemeClr val="tx1"/>
                </a:solidFill>
              </a:rPr>
              <a:t>Рекомбінантна</a:t>
            </a:r>
            <a:r>
              <a:rPr lang="uk-UA" sz="1600" b="1" dirty="0" smtClean="0">
                <a:solidFill>
                  <a:schemeClr val="tx1"/>
                </a:solidFill>
              </a:rPr>
              <a:t> транскрипційна касета </a:t>
            </a:r>
            <a:r>
              <a:rPr lang="uk-UA" sz="1600" b="1" dirty="0" err="1" smtClean="0">
                <a:solidFill>
                  <a:schemeClr val="tx1"/>
                </a:solidFill>
              </a:rPr>
              <a:t>хлоропластного</a:t>
            </a:r>
            <a:r>
              <a:rPr lang="uk-UA" sz="1600" b="1" dirty="0" smtClean="0">
                <a:solidFill>
                  <a:schemeClr val="tx1"/>
                </a:solidFill>
              </a:rPr>
              <a:t> гена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6804248" y="3140968"/>
            <a:ext cx="1872208" cy="1944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☺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Хлоропласти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спадкуються виключно по лінії жіночої статі,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що унеможливлює нецільове поширення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29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88" y="6513513"/>
            <a:ext cx="5005387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err="1" smtClean="0">
                <a:latin typeface="Tahoma" pitchFamily="32" charset="0"/>
              </a:rPr>
              <a:t>Репортерні</a:t>
            </a:r>
            <a:r>
              <a:rPr lang="uk-UA" sz="2800" b="1" dirty="0" smtClean="0">
                <a:latin typeface="Tahoma" pitchFamily="32" charset="0"/>
              </a:rPr>
              <a:t> гени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53267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Це гени, що кодують продукт, який легко піддається ідентифікації. В окремих випадках продукти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репортерних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генів можна ідентифікувати навіть </a:t>
            </a:r>
            <a:r>
              <a:rPr lang="en-US" sz="2000" i="1" dirty="0" smtClean="0">
                <a:solidFill>
                  <a:srgbClr val="000000"/>
                </a:solidFill>
                <a:latin typeface="Tahoma" pitchFamily="32" charset="0"/>
              </a:rPr>
              <a:t>in situ.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i="1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i="1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i="1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i="1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i="1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i="1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i="1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i="1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i="1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i="1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i="1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i="1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GFP (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та його модифікації) є ідеальним репортером, оскільки потребує лише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УФ-світла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для візуалізації.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8" y="2060848"/>
          <a:ext cx="8352924" cy="3404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6"/>
                <a:gridCol w="792088"/>
                <a:gridCol w="792088"/>
                <a:gridCol w="2664296"/>
                <a:gridCol w="792088"/>
                <a:gridCol w="720078"/>
              </a:tblGrid>
              <a:tr h="327488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Продукт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Селект.маркер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Репорт.ген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Продукт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Селект.маркер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Репорт.ген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88"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Неоміцинфосфотрансфераза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Гігроміцинфосфотрансфераза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88"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Дигідрофолатредуктаза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Хлорамфеніколацетилтрансф-за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88"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Гентаміцинацетилтрансфераза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Непалінсинтаза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88"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Октопінсинтаза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β</a:t>
                      </a:r>
                      <a:r>
                        <a:rPr lang="uk-UA" sz="1200" dirty="0" err="1" smtClean="0"/>
                        <a:t>-глюкуронідаза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88"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Стрептоміцинфосфотрансфераза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Рез-ть</a:t>
                      </a:r>
                      <a:r>
                        <a:rPr lang="uk-UA" sz="1200" dirty="0" smtClean="0"/>
                        <a:t> до </a:t>
                      </a:r>
                      <a:r>
                        <a:rPr lang="uk-UA" sz="1200" dirty="0" err="1" smtClean="0"/>
                        <a:t>блеоміцину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88"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Люцифераза</a:t>
                      </a:r>
                      <a:r>
                        <a:rPr lang="uk-UA" sz="1200" dirty="0" smtClean="0"/>
                        <a:t> комах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Люцифераза</a:t>
                      </a:r>
                      <a:r>
                        <a:rPr lang="uk-UA" sz="1200" dirty="0" smtClean="0"/>
                        <a:t> бактерій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88"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Треоніндегідратаза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Металотіонеїн</a:t>
                      </a:r>
                      <a:r>
                        <a:rPr lang="uk-UA" sz="1200" dirty="0" smtClean="0"/>
                        <a:t> ІІ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β</a:t>
                      </a:r>
                      <a:r>
                        <a:rPr lang="uk-UA" sz="1200" dirty="0" err="1" smtClean="0"/>
                        <a:t>-галактозидаза</a:t>
                      </a:r>
                      <a:endParaRPr lang="ru-RU" sz="120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Ацетолактатсинтаза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88"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Бромоксинілнітрилаза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GFP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+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smtClean="0">
                <a:latin typeface="Tahoma" pitchFamily="32" charset="0"/>
              </a:rPr>
              <a:t>Базові поняття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748713" y="6491288"/>
            <a:ext cx="306387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10178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 dirty="0" smtClean="0">
                <a:solidFill>
                  <a:srgbClr val="0070C0"/>
                </a:solidFill>
                <a:latin typeface="Tahoma" pitchFamily="32" charset="0"/>
              </a:rPr>
              <a:t>Генетично модифіковані рослини (ГМР)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– це рослини, генетичний матеріал яких було змінено методами 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генетичної інженерії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. </a:t>
            </a:r>
          </a:p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Це один із варіантів </a:t>
            </a:r>
            <a:r>
              <a:rPr lang="uk-UA" sz="2000" b="1" dirty="0" smtClean="0">
                <a:solidFill>
                  <a:srgbClr val="0070C0"/>
                </a:solidFill>
                <a:latin typeface="Tahoma" pitchFamily="32" charset="0"/>
              </a:rPr>
              <a:t>ГМО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– </a:t>
            </a:r>
            <a:r>
              <a:rPr lang="uk-UA" sz="2000" u="sng" dirty="0" smtClean="0">
                <a:solidFill>
                  <a:srgbClr val="000000"/>
                </a:solidFill>
                <a:latin typeface="Tahoma" pitchFamily="32" charset="0"/>
              </a:rPr>
              <a:t>г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енетично </a:t>
            </a:r>
            <a:r>
              <a:rPr lang="uk-UA" sz="2000" u="sng" dirty="0" smtClean="0">
                <a:solidFill>
                  <a:srgbClr val="000000"/>
                </a:solidFill>
                <a:latin typeface="Tahoma" pitchFamily="32" charset="0"/>
              </a:rPr>
              <a:t>м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одифікованих </a:t>
            </a:r>
            <a:r>
              <a:rPr lang="uk-UA" sz="2000" u="sng" dirty="0" smtClean="0">
                <a:solidFill>
                  <a:srgbClr val="000000"/>
                </a:solidFill>
                <a:latin typeface="Tahoma" pitchFamily="32" charset="0"/>
              </a:rPr>
              <a:t>о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рганізмів</a:t>
            </a:r>
            <a:r>
              <a:rPr lang="uk-UA" sz="2000" dirty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11560" y="3284984"/>
            <a:ext cx="2016224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uk-UA" sz="600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uk-UA" sz="2000" b="1" i="1" dirty="0" err="1" smtClean="0">
                <a:solidFill>
                  <a:schemeClr val="tx1"/>
                </a:solidFill>
              </a:rPr>
              <a:t>Транс</a:t>
            </a:r>
            <a:r>
              <a:rPr lang="uk-UA" sz="2000" b="1" dirty="0" err="1" smtClean="0">
                <a:solidFill>
                  <a:schemeClr val="tx1"/>
                </a:solidFill>
              </a:rPr>
              <a:t>генні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491880" y="3284984"/>
            <a:ext cx="2016224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uk-UA" sz="600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uk-UA" sz="2000" b="1" i="1" dirty="0" err="1" smtClean="0">
                <a:solidFill>
                  <a:schemeClr val="tx1"/>
                </a:solidFill>
              </a:rPr>
              <a:t>Цис</a:t>
            </a:r>
            <a:r>
              <a:rPr lang="uk-UA" sz="2000" b="1" dirty="0" err="1" smtClean="0">
                <a:solidFill>
                  <a:schemeClr val="tx1"/>
                </a:solidFill>
              </a:rPr>
              <a:t>генні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372200" y="3284984"/>
            <a:ext cx="2016224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uk-UA" sz="600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uk-UA" sz="2000" b="1" i="1" dirty="0" err="1" smtClean="0">
                <a:solidFill>
                  <a:schemeClr val="tx1"/>
                </a:solidFill>
              </a:rPr>
              <a:t>Суб</a:t>
            </a:r>
            <a:r>
              <a:rPr lang="uk-UA" sz="2000" b="1" dirty="0" err="1" smtClean="0">
                <a:solidFill>
                  <a:schemeClr val="tx1"/>
                </a:solidFill>
              </a:rPr>
              <a:t>генні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Прямая со стрелкой 14"/>
          <p:cNvCxnSpPr>
            <a:endCxn id="12" idx="0"/>
          </p:cNvCxnSpPr>
          <p:nvPr/>
        </p:nvCxnSpPr>
        <p:spPr bwMode="auto">
          <a:xfrm>
            <a:off x="4499992" y="2780928"/>
            <a:ext cx="0" cy="50405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 flipH="1">
            <a:off x="2627784" y="2780928"/>
            <a:ext cx="1872208" cy="50405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Прямая со стрелкой 18"/>
          <p:cNvCxnSpPr>
            <a:stCxn id="10" idx="2"/>
          </p:cNvCxnSpPr>
          <p:nvPr/>
        </p:nvCxnSpPr>
        <p:spPr bwMode="auto">
          <a:xfrm>
            <a:off x="4535996" y="2780928"/>
            <a:ext cx="1908212" cy="50405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Прямоугольник 9"/>
          <p:cNvSpPr/>
          <p:nvPr/>
        </p:nvSpPr>
        <p:spPr bwMode="auto">
          <a:xfrm>
            <a:off x="2843808" y="2204864"/>
            <a:ext cx="3384376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uk-UA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Генетичні модифікації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60" y="3915633"/>
            <a:ext cx="2016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В геном рослин вноситься генетичний матеріал інших видів (навіть інших царств живого).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1880" y="3915633"/>
            <a:ext cx="2016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В геном рослин вноситься генетичний матеріал з рослин того ж або близького виду.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0192" y="3933056"/>
            <a:ext cx="2160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Чужорідний генетичний матеріал не вноситься, натомість модифікується власний геном рослин.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0658" name="Picture 2" descr="Image result for colorado beetle resistant potato"/>
          <p:cNvPicPr>
            <a:picLocks noChangeAspect="1" noChangeArrowheads="1"/>
          </p:cNvPicPr>
          <p:nvPr/>
        </p:nvPicPr>
        <p:blipFill>
          <a:blip r:embed="rId4" cstate="print"/>
          <a:srcRect b="18381"/>
          <a:stretch>
            <a:fillRect/>
          </a:stretch>
        </p:blipFill>
        <p:spPr bwMode="auto">
          <a:xfrm>
            <a:off x="1043608" y="5085184"/>
            <a:ext cx="174895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8" name="Прямая соединительная линия 27"/>
          <p:cNvCxnSpPr/>
          <p:nvPr/>
        </p:nvCxnSpPr>
        <p:spPr bwMode="auto">
          <a:xfrm>
            <a:off x="971600" y="5085184"/>
            <a:ext cx="1872208" cy="1296144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 flipH="1">
            <a:off x="971600" y="5085184"/>
            <a:ext cx="1872208" cy="1296144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0" y="5229200"/>
            <a:ext cx="1115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err="1" smtClean="0">
                <a:solidFill>
                  <a:schemeClr val="tx1"/>
                </a:solidFill>
              </a:rPr>
              <a:t>Н-д</a:t>
            </a:r>
            <a:r>
              <a:rPr lang="uk-UA" sz="1200" dirty="0" smtClean="0">
                <a:solidFill>
                  <a:schemeClr val="tx1"/>
                </a:solidFill>
              </a:rPr>
              <a:t>: Гени </a:t>
            </a:r>
            <a:r>
              <a:rPr lang="en-US" sz="1200" dirty="0" smtClean="0">
                <a:solidFill>
                  <a:schemeClr val="tx1"/>
                </a:solidFill>
              </a:rPr>
              <a:t>Bt </a:t>
            </a:r>
            <a:r>
              <a:rPr lang="uk-UA" sz="1200" dirty="0" err="1" smtClean="0">
                <a:solidFill>
                  <a:schemeClr val="tx1"/>
                </a:solidFill>
              </a:rPr>
              <a:t>забезпе-чують</a:t>
            </a:r>
            <a:r>
              <a:rPr lang="uk-UA" sz="1200" dirty="0" smtClean="0">
                <a:solidFill>
                  <a:schemeClr val="tx1"/>
                </a:solidFill>
              </a:rPr>
              <a:t> стійкість до комах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70660" name="Picture 4" descr="Image result for potato breed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5472" y="5157192"/>
            <a:ext cx="2906688" cy="117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4427984" y="551723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+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70662" name="Picture 6" descr="Image result for wheat resistant to mild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5157192"/>
            <a:ext cx="1489348" cy="98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664" name="Picture 8" descr="Image result for RNAi"/>
          <p:cNvPicPr>
            <a:picLocks noChangeAspect="1" noChangeArrowheads="1"/>
          </p:cNvPicPr>
          <p:nvPr/>
        </p:nvPicPr>
        <p:blipFill>
          <a:blip r:embed="rId7" cstate="print"/>
          <a:srcRect t="21307"/>
          <a:stretch>
            <a:fillRect/>
          </a:stretch>
        </p:blipFill>
        <p:spPr bwMode="auto">
          <a:xfrm>
            <a:off x="7164288" y="5301208"/>
            <a:ext cx="1679171" cy="991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smtClean="0">
                <a:latin typeface="Tahoma" pitchFamily="32" charset="0"/>
              </a:rPr>
              <a:t>Рослинні промотори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748713" y="6486525"/>
            <a:ext cx="184150" cy="36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30</a:t>
            </a:r>
            <a:endParaRPr lang="en-US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10178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Оригінальні дослідження проводились із конститутивними  слабкими промоторами (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н-д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: промотор 35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S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вірусу мозаїки цвітної капусти), тоді як зараз відомо і створено цілу низку 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сильних регульованих промоторів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8238" y="2062163"/>
            <a:ext cx="68675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47664" y="213285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Рослинна ДНК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364502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Рослинна ДНК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397544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Правий край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249289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Правий край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206084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А - Ідентифікація конститутивних промоторів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29969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В - Ідентифікація регульованих промоторів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445224"/>
            <a:ext cx="7258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051720" y="6021288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Приклад </a:t>
            </a:r>
            <a:r>
              <a:rPr lang="uk-UA" sz="1400" b="1" dirty="0" err="1" smtClean="0">
                <a:solidFill>
                  <a:schemeClr val="tx1"/>
                </a:solidFill>
              </a:rPr>
              <a:t>“дизайнерського”</a:t>
            </a:r>
            <a:r>
              <a:rPr lang="uk-UA" sz="1400" b="1" dirty="0" smtClean="0">
                <a:solidFill>
                  <a:schemeClr val="tx1"/>
                </a:solidFill>
              </a:rPr>
              <a:t> </a:t>
            </a:r>
            <a:r>
              <a:rPr lang="uk-UA" sz="1400" b="1" dirty="0" err="1" smtClean="0">
                <a:solidFill>
                  <a:schemeClr val="tx1"/>
                </a:solidFill>
              </a:rPr>
              <a:t>промотора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537321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8238" y="537321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3’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5157192"/>
            <a:ext cx="947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Промотор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648" y="5157192"/>
            <a:ext cx="1369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err="1" smtClean="0">
                <a:solidFill>
                  <a:schemeClr val="tx1"/>
                </a:solidFill>
              </a:rPr>
              <a:t>Енхансери</a:t>
            </a:r>
            <a:r>
              <a:rPr lang="uk-UA" sz="1200" b="1" dirty="0" smtClean="0">
                <a:solidFill>
                  <a:schemeClr val="tx1"/>
                </a:solidFill>
              </a:rPr>
              <a:t> (2-7)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1760" y="5157192"/>
            <a:ext cx="1050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Ген-мішень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85488" y="5157192"/>
            <a:ext cx="674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 smtClean="0">
                <a:solidFill>
                  <a:schemeClr val="tx1"/>
                </a:solidFill>
              </a:rPr>
              <a:t>’-</a:t>
            </a:r>
            <a:r>
              <a:rPr lang="uk-UA" sz="1200" b="1" dirty="0" smtClean="0">
                <a:solidFill>
                  <a:schemeClr val="tx1"/>
                </a:solidFill>
              </a:rPr>
              <a:t>НТД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0312" y="5157192"/>
            <a:ext cx="674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3</a:t>
            </a:r>
            <a:r>
              <a:rPr lang="en-US" sz="1200" b="1" dirty="0" smtClean="0">
                <a:solidFill>
                  <a:schemeClr val="tx1"/>
                </a:solidFill>
              </a:rPr>
              <a:t>’-</a:t>
            </a:r>
            <a:r>
              <a:rPr lang="uk-UA" sz="1200" b="1" dirty="0" smtClean="0">
                <a:solidFill>
                  <a:schemeClr val="tx1"/>
                </a:solidFill>
              </a:rPr>
              <a:t>НТД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smtClean="0">
                <a:latin typeface="Tahoma" pitchFamily="32" charset="0"/>
              </a:rPr>
              <a:t>Модифікація рослинних генів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31</a:t>
            </a:r>
            <a:endParaRPr lang="en-US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2008" y="1074357"/>
            <a:ext cx="8892480" cy="501893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У рослин гомологічна рекомбінація відбувається суттєво рідше, ніж у тварин чи прокаріотів. Показано, що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надекспресія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дріжджового гена </a:t>
            </a:r>
            <a:r>
              <a:rPr lang="en-US" sz="2000" i="1" dirty="0" smtClean="0">
                <a:solidFill>
                  <a:srgbClr val="000000"/>
                </a:solidFill>
                <a:latin typeface="Tahoma" pitchFamily="32" charset="0"/>
              </a:rPr>
              <a:t>RAD54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підвищує частоту успішних генних модифікацій на два порядки.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i="1" dirty="0" smtClean="0">
                <a:solidFill>
                  <a:srgbClr val="000000"/>
                </a:solidFill>
                <a:latin typeface="Tahoma" pitchFamily="32" charset="0"/>
              </a:rPr>
              <a:t>RAD54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посилює процеси інтеграції чужорідної ДНА в геном рослини, а також суттєво посилює репаративну здатність клітин.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Трансформанти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по цьому гену мають високу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толерантнісь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до іонізуючого випромінювання – селективний маркер.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2742" y="2387220"/>
            <a:ext cx="68675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24536" y="4019988"/>
            <a:ext cx="1050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Ген-мішень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2808" y="257982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Правий край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2808" y="387597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Правий край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096" y="387597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Лівий край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096" y="257982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Лівий край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0200" y="38759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Селективний маркер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0200" y="257982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Селективний маркер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6224" y="2200624"/>
            <a:ext cx="46085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А – Конструкція для внесення гена </a:t>
            </a:r>
            <a:r>
              <a:rPr lang="en-US" sz="1400" b="1" i="1" dirty="0" smtClean="0">
                <a:solidFill>
                  <a:schemeClr val="tx1"/>
                </a:solidFill>
              </a:rPr>
              <a:t>RAD54</a:t>
            </a:r>
            <a:r>
              <a:rPr lang="uk-UA" sz="1400" b="1" dirty="0" smtClean="0">
                <a:solidFill>
                  <a:schemeClr val="tx1"/>
                </a:solidFill>
              </a:rPr>
              <a:t>;</a:t>
            </a:r>
          </a:p>
          <a:p>
            <a:pPr algn="ctr"/>
            <a:endParaRPr lang="uk-UA" sz="1400" b="1" dirty="0" smtClean="0">
              <a:solidFill>
                <a:schemeClr val="tx1"/>
              </a:solidFill>
            </a:endParaRPr>
          </a:p>
          <a:p>
            <a:pPr algn="ctr"/>
            <a:endParaRPr lang="uk-UA" sz="1400" b="1" dirty="0" smtClean="0">
              <a:solidFill>
                <a:schemeClr val="tx1"/>
              </a:solidFill>
            </a:endParaRPr>
          </a:p>
          <a:p>
            <a:pPr algn="ctr"/>
            <a:endParaRPr lang="uk-UA" sz="1400" b="1" dirty="0" smtClean="0">
              <a:solidFill>
                <a:schemeClr val="tx1"/>
              </a:solidFill>
            </a:endParaRPr>
          </a:p>
          <a:p>
            <a:pPr algn="ctr"/>
            <a:endParaRPr lang="uk-UA" sz="1400" b="1" dirty="0" smtClean="0">
              <a:solidFill>
                <a:schemeClr val="tx1"/>
              </a:solidFill>
            </a:endParaRPr>
          </a:p>
          <a:p>
            <a:pPr algn="ctr"/>
            <a:endParaRPr lang="uk-UA" sz="1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В – Конструкція із цільовою вставкою.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dirty="0" smtClean="0">
                <a:latin typeface="Tahoma" pitchFamily="32" charset="0"/>
              </a:rPr>
              <a:t>Сучасні методи модифікації генів рослин за допомогою інженерних </a:t>
            </a:r>
            <a:r>
              <a:rPr lang="uk-UA" sz="2400" b="1" dirty="0" err="1" smtClean="0">
                <a:latin typeface="Tahoma" pitchFamily="32" charset="0"/>
              </a:rPr>
              <a:t>нуклеаз</a:t>
            </a:r>
            <a:endParaRPr lang="uk-UA" sz="2400" b="1" dirty="0">
              <a:latin typeface="Tahoma" pitchFamily="32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32</a:t>
            </a:r>
            <a:endParaRPr lang="en-US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551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Використання сучасних  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конструйованих </a:t>
            </a:r>
            <a:r>
              <a:rPr lang="uk-UA" sz="2000" dirty="0" err="1" smtClean="0">
                <a:solidFill>
                  <a:srgbClr val="0070C0"/>
                </a:solidFill>
                <a:latin typeface="Tahoma" pitchFamily="32" charset="0"/>
              </a:rPr>
              <a:t>нуклеаз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відкриває цілком нові можливості в генетичні модифікації рослин.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12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Ці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нуклеази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є </a:t>
            </a:r>
            <a:r>
              <a:rPr lang="uk-UA" sz="2000" dirty="0" err="1" smtClean="0">
                <a:solidFill>
                  <a:srgbClr val="0070C0"/>
                </a:solidFill>
                <a:latin typeface="Tahoma" pitchFamily="32" charset="0"/>
              </a:rPr>
              <a:t>високоспецифічними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та піддаються тонкому налаштуванню. Внесені ними модифікації є 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перманентними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, на відміну від попередніх підходів, таких як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РНК-інтерференція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11560" y="2924944"/>
            <a:ext cx="2016224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uk-UA" sz="600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uk-UA" sz="2000" b="1" dirty="0" err="1" smtClean="0">
                <a:solidFill>
                  <a:schemeClr val="tx1"/>
                </a:solidFill>
              </a:rPr>
              <a:t>Мегануклеази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411760" y="3717032"/>
            <a:ext cx="2016224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uk-UA" sz="600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b="1" dirty="0" smtClean="0">
                <a:solidFill>
                  <a:schemeClr val="tx1"/>
                </a:solidFill>
              </a:rPr>
              <a:t>ZFN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732240" y="2924944"/>
            <a:ext cx="2016224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uk-UA" sz="600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b="1" dirty="0" smtClean="0">
                <a:solidFill>
                  <a:schemeClr val="tx1"/>
                </a:solidFill>
              </a:rPr>
              <a:t>CRISPR/</a:t>
            </a:r>
            <a:r>
              <a:rPr lang="en-US" sz="2000" b="1" dirty="0" err="1" smtClean="0">
                <a:solidFill>
                  <a:schemeClr val="tx1"/>
                </a:solidFill>
              </a:rPr>
              <a:t>Cas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Прямая со стрелкой 9"/>
          <p:cNvCxnSpPr>
            <a:endCxn id="8" idx="0"/>
          </p:cNvCxnSpPr>
          <p:nvPr/>
        </p:nvCxnSpPr>
        <p:spPr bwMode="auto">
          <a:xfrm flipH="1">
            <a:off x="3419872" y="2420888"/>
            <a:ext cx="1080120" cy="129614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 flipH="1">
            <a:off x="2627784" y="2420888"/>
            <a:ext cx="1872208" cy="50405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>
            <a:stCxn id="13" idx="2"/>
          </p:cNvCxnSpPr>
          <p:nvPr/>
        </p:nvCxnSpPr>
        <p:spPr bwMode="auto">
          <a:xfrm>
            <a:off x="4499992" y="2420888"/>
            <a:ext cx="2160240" cy="50405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Прямоугольник 15"/>
          <p:cNvSpPr/>
          <p:nvPr/>
        </p:nvSpPr>
        <p:spPr bwMode="auto">
          <a:xfrm>
            <a:off x="4572000" y="3717032"/>
            <a:ext cx="2016224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uk-UA" sz="600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b="1" dirty="0" smtClean="0">
                <a:solidFill>
                  <a:schemeClr val="tx1"/>
                </a:solidFill>
              </a:rPr>
              <a:t>TALENs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>
            <a:off x="4572000" y="2420888"/>
            <a:ext cx="864096" cy="129614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131840" y="1772816"/>
            <a:ext cx="2736304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uk-UA" b="1" dirty="0" smtClean="0">
                <a:solidFill>
                  <a:schemeClr val="tx1"/>
                </a:solidFill>
              </a:rPr>
              <a:t>Новітні інженерні </a:t>
            </a:r>
            <a:r>
              <a:rPr lang="uk-UA" b="1" dirty="0" err="1" smtClean="0">
                <a:solidFill>
                  <a:schemeClr val="tx1"/>
                </a:solidFill>
              </a:rPr>
              <a:t>нуклеази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3145" y="4293096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Zn-finger nucleases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4293096"/>
            <a:ext cx="2088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err="1" smtClean="0">
                <a:solidFill>
                  <a:schemeClr val="tx1"/>
                </a:solidFill>
              </a:rPr>
              <a:t>Ефекторні</a:t>
            </a:r>
            <a:r>
              <a:rPr lang="uk-UA" sz="1600" dirty="0" smtClean="0">
                <a:solidFill>
                  <a:schemeClr val="tx1"/>
                </a:solidFill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</a:rPr>
              <a:t>нуклеази</a:t>
            </a:r>
            <a:r>
              <a:rPr lang="uk-UA" sz="1600" dirty="0" smtClean="0">
                <a:solidFill>
                  <a:schemeClr val="tx1"/>
                </a:solidFill>
              </a:rPr>
              <a:t> подібні до транскрипційних активаторів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3501008"/>
            <a:ext cx="2411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Згруповані регулярно розділені короткі </a:t>
            </a:r>
            <a:r>
              <a:rPr lang="uk-UA" sz="1600" dirty="0" err="1" smtClean="0">
                <a:solidFill>
                  <a:schemeClr val="tx1"/>
                </a:solidFill>
              </a:rPr>
              <a:t>паліндромні</a:t>
            </a:r>
            <a:r>
              <a:rPr lang="uk-UA" sz="1600" dirty="0" smtClean="0">
                <a:solidFill>
                  <a:schemeClr val="tx1"/>
                </a:solidFill>
              </a:rPr>
              <a:t> повтори / асоційовані гени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err="1" smtClean="0">
                <a:latin typeface="Tahoma" pitchFamily="32" charset="0"/>
              </a:rPr>
              <a:t>Мегануклеази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33</a:t>
            </a:r>
            <a:endParaRPr lang="en-US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10178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Це найбільш специфічні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рестрикційні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ендонуклеази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в природі, оскільки вони </a:t>
            </a:r>
            <a:r>
              <a:rPr lang="uk-UA" sz="2000" dirty="0" err="1" smtClean="0">
                <a:solidFill>
                  <a:srgbClr val="0070C0"/>
                </a:solidFill>
                <a:latin typeface="Tahoma" pitchFamily="32" charset="0"/>
              </a:rPr>
              <a:t>роспізнають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 сайти розміром 12-40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2" charset="0"/>
              </a:rPr>
              <a:t>bp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Є дві основні родини: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інтронні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ендонуклеази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та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інтеїнові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ендонуклеази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16386" name="Picture 2" descr="Generalized homing mechanisms for mobile group I intron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078" t="3915" r="6912" b="8640"/>
          <a:stretch>
            <a:fillRect/>
          </a:stretch>
        </p:blipFill>
        <p:spPr bwMode="auto">
          <a:xfrm>
            <a:off x="323528" y="1988840"/>
            <a:ext cx="3312368" cy="4438573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707904" y="2132856"/>
            <a:ext cx="5184576" cy="42187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Кодуються мобільними генетичними елементами у археїв, бактерій,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фагів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, грибів, дріжджів, водоростей і деяких рослин.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1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Поширені представники: 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I-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2" charset="0"/>
              </a:rPr>
              <a:t>Scel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, I-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2" charset="0"/>
              </a:rPr>
              <a:t>Crel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, I-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2" charset="0"/>
              </a:rPr>
              <a:t>Dmol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Підходи до створення нових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мегануклеаз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: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1) Зміна специфічності існуючих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мегануклеаз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;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2) Створення химерних ферментів.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 smtClean="0">
                <a:solidFill>
                  <a:srgbClr val="C00000"/>
                </a:solidFill>
                <a:latin typeface="Tahoma" pitchFamily="32" charset="0"/>
              </a:rPr>
              <a:t>Недолік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: обмежений репертуар ферментів, низька ймовірність знайти фермент,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специфчний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 до цільової послідовності</a:t>
            </a:r>
            <a:endParaRPr lang="uk-UA" dirty="0">
              <a:solidFill>
                <a:srgbClr val="000000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dirty="0" err="1" smtClean="0">
                <a:latin typeface="Tahoma" pitchFamily="32" charset="0"/>
              </a:rPr>
              <a:t>Нуклеази</a:t>
            </a:r>
            <a:r>
              <a:rPr lang="uk-UA" sz="2400" b="1" dirty="0" smtClean="0">
                <a:latin typeface="Tahoma" pitchFamily="32" charset="0"/>
              </a:rPr>
              <a:t> із цинковими пальцями (</a:t>
            </a:r>
            <a:r>
              <a:rPr lang="en-US" sz="2400" b="1" dirty="0" smtClean="0">
                <a:latin typeface="Tahoma" pitchFamily="32" charset="0"/>
              </a:rPr>
              <a:t>ZFNs</a:t>
            </a:r>
            <a:r>
              <a:rPr lang="uk-UA" sz="2400" b="1" dirty="0" smtClean="0">
                <a:latin typeface="Tahoma" pitchFamily="32" charset="0"/>
              </a:rPr>
              <a:t>)</a:t>
            </a:r>
            <a:endParaRPr lang="uk-UA" sz="2400" b="1" dirty="0">
              <a:latin typeface="Tahoma" pitchFamily="32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34</a:t>
            </a:r>
            <a:endParaRPr lang="en-US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15564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900" dirty="0" smtClean="0">
                <a:solidFill>
                  <a:srgbClr val="000000"/>
                </a:solidFill>
                <a:latin typeface="Tahoma" pitchFamily="32" charset="0"/>
              </a:rPr>
              <a:t>Кожна </a:t>
            </a:r>
            <a:r>
              <a:rPr lang="en-US" sz="1900" dirty="0" smtClean="0">
                <a:solidFill>
                  <a:srgbClr val="000000"/>
                </a:solidFill>
                <a:latin typeface="Tahoma" pitchFamily="32" charset="0"/>
              </a:rPr>
              <a:t>ZFN </a:t>
            </a:r>
            <a:r>
              <a:rPr lang="uk-UA" sz="1900" dirty="0" smtClean="0">
                <a:solidFill>
                  <a:srgbClr val="000000"/>
                </a:solidFill>
                <a:latin typeface="Tahoma" pitchFamily="32" charset="0"/>
              </a:rPr>
              <a:t>складається з двох функціональних доменів – </a:t>
            </a:r>
            <a:r>
              <a:rPr lang="uk-UA" sz="1900" dirty="0" err="1" smtClean="0">
                <a:solidFill>
                  <a:srgbClr val="000000"/>
                </a:solidFill>
                <a:latin typeface="Tahoma" pitchFamily="32" charset="0"/>
              </a:rPr>
              <a:t>ДНК-зв</a:t>
            </a:r>
            <a:r>
              <a:rPr lang="en-US" sz="1900" dirty="0" smtClean="0">
                <a:solidFill>
                  <a:srgbClr val="000000"/>
                </a:solidFill>
                <a:latin typeface="Tahoma" pitchFamily="32" charset="0"/>
              </a:rPr>
              <a:t>’</a:t>
            </a:r>
            <a:r>
              <a:rPr lang="uk-UA" sz="1900" dirty="0" err="1" smtClean="0">
                <a:solidFill>
                  <a:srgbClr val="000000"/>
                </a:solidFill>
                <a:latin typeface="Tahoma" pitchFamily="32" charset="0"/>
              </a:rPr>
              <a:t>язуючого</a:t>
            </a:r>
            <a:r>
              <a:rPr lang="uk-UA" sz="1900" dirty="0" smtClean="0">
                <a:solidFill>
                  <a:srgbClr val="000000"/>
                </a:solidFill>
                <a:latin typeface="Tahoma" pitchFamily="32" charset="0"/>
              </a:rPr>
              <a:t> (містить </a:t>
            </a:r>
            <a:r>
              <a:rPr lang="en-US" sz="1900" dirty="0" smtClean="0">
                <a:solidFill>
                  <a:srgbClr val="000000"/>
                </a:solidFill>
                <a:latin typeface="Tahoma" pitchFamily="32" charset="0"/>
              </a:rPr>
              <a:t>Zn-</a:t>
            </a:r>
            <a:r>
              <a:rPr lang="uk-UA" sz="1900" dirty="0" smtClean="0">
                <a:solidFill>
                  <a:srgbClr val="000000"/>
                </a:solidFill>
                <a:latin typeface="Tahoma" pitchFamily="32" charset="0"/>
              </a:rPr>
              <a:t>пальці) та </a:t>
            </a:r>
            <a:r>
              <a:rPr lang="uk-UA" sz="1900" dirty="0" err="1" smtClean="0">
                <a:solidFill>
                  <a:srgbClr val="000000"/>
                </a:solidFill>
                <a:latin typeface="Tahoma" pitchFamily="32" charset="0"/>
              </a:rPr>
              <a:t>нуклеазного</a:t>
            </a:r>
            <a:r>
              <a:rPr lang="uk-UA" sz="1900" dirty="0" smtClean="0">
                <a:solidFill>
                  <a:srgbClr val="000000"/>
                </a:solidFill>
                <a:latin typeface="Tahoma" pitchFamily="32" charset="0"/>
              </a:rPr>
              <a:t>.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900" dirty="0" smtClean="0">
                <a:solidFill>
                  <a:srgbClr val="0070C0"/>
                </a:solidFill>
                <a:latin typeface="Tahoma" pitchFamily="32" charset="0"/>
              </a:rPr>
              <a:t>Переваги</a:t>
            </a:r>
            <a:r>
              <a:rPr lang="uk-UA" sz="1900" dirty="0" smtClean="0">
                <a:solidFill>
                  <a:srgbClr val="000000"/>
                </a:solidFill>
                <a:latin typeface="Tahoma" pitchFamily="32" charset="0"/>
              </a:rPr>
              <a:t>: мутації є перманентними і спадковими; працює із великим діапазоном клітин; не потрібно </a:t>
            </a:r>
            <a:r>
              <a:rPr lang="uk-UA" sz="1900" dirty="0" err="1" smtClean="0">
                <a:solidFill>
                  <a:srgbClr val="000000"/>
                </a:solidFill>
                <a:latin typeface="Tahoma" pitchFamily="32" charset="0"/>
              </a:rPr>
              <a:t>селект.маркерів</a:t>
            </a:r>
            <a:r>
              <a:rPr lang="uk-UA" sz="1900" dirty="0" smtClean="0">
                <a:solidFill>
                  <a:srgbClr val="000000"/>
                </a:solidFill>
                <a:latin typeface="Tahoma" pitchFamily="32" charset="0"/>
              </a:rPr>
              <a:t> для </a:t>
            </a:r>
            <a:r>
              <a:rPr lang="uk-UA" sz="1900" dirty="0" err="1" smtClean="0">
                <a:solidFill>
                  <a:srgbClr val="000000"/>
                </a:solidFill>
                <a:latin typeface="Tahoma" pitchFamily="32" charset="0"/>
              </a:rPr>
              <a:t>скринінгу</a:t>
            </a:r>
            <a:r>
              <a:rPr lang="uk-UA" sz="1900" dirty="0" smtClean="0">
                <a:solidFill>
                  <a:srgbClr val="000000"/>
                </a:solidFill>
                <a:latin typeface="Tahoma" pitchFamily="32" charset="0"/>
              </a:rPr>
              <a:t>; швидка інтеграція  в / руйнування цільових ділянок геному; ефективність до 20%.</a:t>
            </a:r>
            <a:endParaRPr lang="uk-UA" sz="19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49156" name="Picture 4" descr="ZFN-Mediated Targeted Genome Editing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24944"/>
            <a:ext cx="7963644" cy="34129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2852936"/>
            <a:ext cx="143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err="1" smtClean="0">
                <a:solidFill>
                  <a:schemeClr val="tx1"/>
                </a:solidFill>
              </a:rPr>
              <a:t>ДНК-зв</a:t>
            </a:r>
            <a:r>
              <a:rPr lang="en-US" sz="1200" b="1" dirty="0" smtClean="0">
                <a:solidFill>
                  <a:schemeClr val="tx1"/>
                </a:solidFill>
              </a:rPr>
              <a:t>’</a:t>
            </a:r>
            <a:r>
              <a:rPr lang="uk-UA" sz="1200" b="1" dirty="0" err="1" smtClean="0">
                <a:solidFill>
                  <a:schemeClr val="tx1"/>
                </a:solidFill>
              </a:rPr>
              <a:t>язуючий</a:t>
            </a:r>
            <a:r>
              <a:rPr lang="uk-UA" sz="1200" b="1" dirty="0" smtClean="0">
                <a:solidFill>
                  <a:schemeClr val="tx1"/>
                </a:solidFill>
              </a:rPr>
              <a:t> домен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270892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err="1" smtClean="0">
                <a:solidFill>
                  <a:schemeClr val="tx1"/>
                </a:solidFill>
              </a:rPr>
              <a:t>Нуклеазний</a:t>
            </a:r>
            <a:r>
              <a:rPr lang="uk-UA" sz="1200" b="1" dirty="0" smtClean="0">
                <a:solidFill>
                  <a:schemeClr val="tx1"/>
                </a:solidFill>
              </a:rPr>
              <a:t> домен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275856" y="2996952"/>
            <a:ext cx="1080120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1" y="2924944"/>
            <a:ext cx="14401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b="1" dirty="0" smtClean="0">
                <a:solidFill>
                  <a:schemeClr val="tx1"/>
                </a:solidFill>
              </a:rPr>
              <a:t>Розпізнавання </a:t>
            </a:r>
            <a:r>
              <a:rPr lang="uk-UA" sz="900" b="1" dirty="0" err="1" smtClean="0">
                <a:solidFill>
                  <a:schemeClr val="tx1"/>
                </a:solidFill>
              </a:rPr>
              <a:t>ціл.сайту</a:t>
            </a:r>
            <a:r>
              <a:rPr lang="uk-UA" sz="900" b="1" dirty="0" smtClean="0">
                <a:solidFill>
                  <a:schemeClr val="tx1"/>
                </a:solidFill>
              </a:rPr>
              <a:t> та </a:t>
            </a:r>
            <a:r>
              <a:rPr lang="uk-UA" sz="900" b="1" dirty="0" err="1" smtClean="0">
                <a:solidFill>
                  <a:schemeClr val="tx1"/>
                </a:solidFill>
              </a:rPr>
              <a:t>гетеродимеризація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915816" y="5373216"/>
            <a:ext cx="504056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5301208"/>
            <a:ext cx="144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Ядро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524328" y="3284984"/>
            <a:ext cx="1080120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3212976"/>
            <a:ext cx="1440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ZFN </a:t>
            </a:r>
            <a:r>
              <a:rPr lang="uk-UA" sz="1000" b="1" dirty="0" smtClean="0">
                <a:solidFill>
                  <a:schemeClr val="tx1"/>
                </a:solidFill>
              </a:rPr>
              <a:t>робить 2-ланц. розріз і дисоціює з ДНК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236296" y="5517232"/>
            <a:ext cx="1368152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6296" y="5445224"/>
            <a:ext cx="151216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900" b="1" dirty="0" smtClean="0">
                <a:solidFill>
                  <a:schemeClr val="tx1"/>
                </a:solidFill>
              </a:rPr>
              <a:t>Шаблон для репарації вноситься разом із парою </a:t>
            </a:r>
            <a:r>
              <a:rPr lang="en-US" sz="900" b="1" dirty="0" smtClean="0">
                <a:solidFill>
                  <a:schemeClr val="tx1"/>
                </a:solidFill>
              </a:rPr>
              <a:t>ZFNs</a:t>
            </a:r>
            <a:r>
              <a:rPr lang="uk-UA" sz="900" b="1" dirty="0" smtClean="0">
                <a:solidFill>
                  <a:schemeClr val="tx1"/>
                </a:solidFill>
              </a:rPr>
              <a:t>. Вик-ся </a:t>
            </a:r>
            <a:r>
              <a:rPr lang="uk-UA" sz="900" b="1" dirty="0" err="1" smtClean="0">
                <a:solidFill>
                  <a:schemeClr val="tx1"/>
                </a:solidFill>
              </a:rPr>
              <a:t>гомол</a:t>
            </a:r>
            <a:r>
              <a:rPr lang="uk-UA" sz="900" b="1" dirty="0" smtClean="0">
                <a:solidFill>
                  <a:schemeClr val="tx1"/>
                </a:solidFill>
              </a:rPr>
              <a:t>. рекомбінація.</a:t>
            </a:r>
          </a:p>
          <a:p>
            <a:pPr algn="ctr">
              <a:lnSpc>
                <a:spcPct val="90000"/>
              </a:lnSpc>
            </a:pPr>
            <a:r>
              <a:rPr lang="uk-UA" sz="900" b="1" dirty="0" smtClean="0">
                <a:solidFill>
                  <a:schemeClr val="tx1"/>
                </a:solidFill>
              </a:rPr>
              <a:t>1-20% клітин містить вставку гена.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452320" y="4077072"/>
            <a:ext cx="1224136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8304" y="4077072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solidFill>
                  <a:schemeClr val="tx1"/>
                </a:solidFill>
              </a:rPr>
              <a:t>Шаблон для репарації відсутній; Вик-ся </a:t>
            </a:r>
            <a:r>
              <a:rPr lang="uk-UA" sz="1000" b="1" dirty="0" err="1" smtClean="0">
                <a:solidFill>
                  <a:schemeClr val="tx1"/>
                </a:solidFill>
              </a:rPr>
              <a:t>негомол</a:t>
            </a:r>
            <a:r>
              <a:rPr lang="uk-UA" sz="1000" b="1" dirty="0" smtClean="0">
                <a:solidFill>
                  <a:schemeClr val="tx1"/>
                </a:solidFill>
              </a:rPr>
              <a:t>. Поєднання кінців.</a:t>
            </a:r>
          </a:p>
          <a:p>
            <a:pPr algn="ctr"/>
            <a:r>
              <a:rPr lang="uk-UA" sz="1000" b="1" dirty="0" smtClean="0">
                <a:solidFill>
                  <a:schemeClr val="tx1"/>
                </a:solidFill>
              </a:rPr>
              <a:t>1-20% клітин містить </a:t>
            </a:r>
            <a:r>
              <a:rPr lang="uk-UA" sz="1000" b="1" dirty="0" err="1" smtClean="0">
                <a:solidFill>
                  <a:schemeClr val="tx1"/>
                </a:solidFill>
              </a:rPr>
              <a:t>делецію</a:t>
            </a:r>
            <a:r>
              <a:rPr lang="uk-UA" sz="1000" b="1" dirty="0" smtClean="0">
                <a:solidFill>
                  <a:schemeClr val="tx1"/>
                </a:solidFill>
              </a:rPr>
              <a:t> гена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5" y="5517232"/>
            <a:ext cx="1440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solidFill>
                  <a:schemeClr val="tx1"/>
                </a:solidFill>
              </a:rPr>
              <a:t>Пара </a:t>
            </a:r>
            <a:r>
              <a:rPr lang="uk-UA" sz="1000" b="1" dirty="0" err="1" smtClean="0">
                <a:solidFill>
                  <a:schemeClr val="tx1"/>
                </a:solidFill>
              </a:rPr>
              <a:t>нуклеаз</a:t>
            </a:r>
            <a:r>
              <a:rPr lang="uk-UA" sz="1000" b="1" dirty="0" smtClean="0">
                <a:solidFill>
                  <a:schemeClr val="tx1"/>
                </a:solidFill>
              </a:rPr>
              <a:t> вноситься методом </a:t>
            </a:r>
            <a:r>
              <a:rPr lang="uk-UA" sz="1000" b="1" dirty="0" err="1" smtClean="0">
                <a:solidFill>
                  <a:schemeClr val="tx1"/>
                </a:solidFill>
              </a:rPr>
              <a:t>електропорації</a:t>
            </a:r>
            <a:r>
              <a:rPr lang="uk-UA" sz="1000" b="1" dirty="0" smtClean="0">
                <a:solidFill>
                  <a:schemeClr val="tx1"/>
                </a:solidFill>
              </a:rPr>
              <a:t>, </a:t>
            </a:r>
            <a:r>
              <a:rPr lang="uk-UA" sz="1000" b="1" dirty="0" err="1" smtClean="0">
                <a:solidFill>
                  <a:schemeClr val="tx1"/>
                </a:solidFill>
              </a:rPr>
              <a:t>трансфекції</a:t>
            </a:r>
            <a:r>
              <a:rPr lang="uk-UA" sz="1000" b="1" dirty="0" smtClean="0">
                <a:solidFill>
                  <a:schemeClr val="tx1"/>
                </a:solidFill>
              </a:rPr>
              <a:t> тощо.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 flipV="1">
            <a:off x="971600" y="5013176"/>
            <a:ext cx="792088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835696" y="57332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70C0"/>
                </a:solidFill>
              </a:rPr>
              <a:t>Застосування:</a:t>
            </a:r>
          </a:p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- Повний нокаут генів;</a:t>
            </a:r>
          </a:p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- Створення </a:t>
            </a:r>
            <a:r>
              <a:rPr lang="en-US" sz="1200" b="1" dirty="0" smtClean="0">
                <a:solidFill>
                  <a:schemeClr val="tx1"/>
                </a:solidFill>
              </a:rPr>
              <a:t>knock-in </a:t>
            </a:r>
            <a:r>
              <a:rPr lang="uk-UA" sz="1200" b="1" dirty="0" smtClean="0">
                <a:solidFill>
                  <a:schemeClr val="tx1"/>
                </a:solidFill>
              </a:rPr>
              <a:t>ліній;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r>
              <a:rPr lang="uk-UA" sz="2000" b="1" dirty="0" err="1" smtClean="0">
                <a:solidFill>
                  <a:schemeClr val="tx1"/>
                </a:solidFill>
              </a:rPr>
              <a:t>Ефекторні</a:t>
            </a: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</a:rPr>
              <a:t>нуклеази</a:t>
            </a:r>
            <a:r>
              <a:rPr lang="uk-UA" sz="2000" b="1" dirty="0" smtClean="0">
                <a:solidFill>
                  <a:schemeClr val="tx1"/>
                </a:solidFill>
              </a:rPr>
              <a:t> подібні до транскрипційних активаторів (</a:t>
            </a:r>
            <a:r>
              <a:rPr lang="en-US" sz="2000" b="1" dirty="0" smtClean="0">
                <a:solidFill>
                  <a:schemeClr val="tx1"/>
                </a:solidFill>
              </a:rPr>
              <a:t>TALENs</a:t>
            </a:r>
            <a:r>
              <a:rPr lang="uk-UA" sz="2000" b="1" dirty="0" smtClean="0">
                <a:solidFill>
                  <a:schemeClr val="tx1"/>
                </a:solidFill>
              </a:rPr>
              <a:t>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Tahoma" pitchFamily="32" charset="0"/>
              </a:rPr>
              <a:t>5</a:t>
            </a:r>
            <a:endParaRPr lang="en-US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56344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Це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рестрикційні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ендонуклеази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 із бактерій роду </a:t>
            </a:r>
            <a:r>
              <a:rPr lang="en-US" i="1" dirty="0" err="1" smtClean="0">
                <a:solidFill>
                  <a:srgbClr val="000000"/>
                </a:solidFill>
                <a:latin typeface="Tahoma" pitchFamily="32" charset="0"/>
              </a:rPr>
              <a:t>Xanthomonas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, що утворюються шляхом злиття </a:t>
            </a:r>
            <a:r>
              <a:rPr lang="en-US" dirty="0" smtClean="0">
                <a:solidFill>
                  <a:srgbClr val="000000"/>
                </a:solidFill>
                <a:latin typeface="Tahoma" pitchFamily="32" charset="0"/>
              </a:rPr>
              <a:t>TAL-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ефекторного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ДНК-зв</a:t>
            </a:r>
            <a:r>
              <a:rPr lang="en-US" dirty="0" smtClean="0">
                <a:solidFill>
                  <a:srgbClr val="000000"/>
                </a:solidFill>
                <a:latin typeface="Tahoma" pitchFamily="32" charset="0"/>
              </a:rPr>
              <a:t>’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язуючого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 домену із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нуклеазним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 доменом. Потенційно здатні розпізнавати будь-який цільовий сайт.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Механізм аналогічний до </a:t>
            </a:r>
            <a:r>
              <a:rPr lang="en-US" dirty="0" smtClean="0">
                <a:solidFill>
                  <a:srgbClr val="000000"/>
                </a:solidFill>
                <a:latin typeface="Tahoma" pitchFamily="32" charset="0"/>
              </a:rPr>
              <a:t>ZFNs 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– внесення 2л розриву із подальшою репарацією за типом </a:t>
            </a:r>
            <a:r>
              <a:rPr lang="en-US" dirty="0" smtClean="0">
                <a:solidFill>
                  <a:srgbClr val="000000"/>
                </a:solidFill>
                <a:latin typeface="Tahoma" pitchFamily="32" charset="0"/>
              </a:rPr>
              <a:t>HR 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або </a:t>
            </a:r>
            <a:r>
              <a:rPr lang="en-US" dirty="0" smtClean="0">
                <a:solidFill>
                  <a:srgbClr val="000000"/>
                </a:solidFill>
                <a:latin typeface="Tahoma" pitchFamily="32" charset="0"/>
              </a:rPr>
              <a:t>NHEJ.</a:t>
            </a:r>
            <a:endParaRPr lang="uk-UA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8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Це найбільш вживаний із новітніх методів для ГМ рослин.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Н-д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, так створено сою із покращеним профілем олій. </a:t>
            </a:r>
            <a:r>
              <a:rPr lang="en-US" dirty="0" smtClean="0">
                <a:solidFill>
                  <a:srgbClr val="C00000"/>
                </a:solidFill>
                <a:latin typeface="Tahoma" pitchFamily="32" charset="0"/>
              </a:rPr>
              <a:t>TALENs </a:t>
            </a:r>
            <a:r>
              <a:rPr lang="uk-UA" dirty="0" smtClean="0">
                <a:solidFill>
                  <a:srgbClr val="C00000"/>
                </a:solidFill>
                <a:latin typeface="Tahoma" pitchFamily="32" charset="0"/>
              </a:rPr>
              <a:t>приблизно у 200 р. більш коштовні за </a:t>
            </a:r>
            <a:r>
              <a:rPr lang="en-US" dirty="0" smtClean="0">
                <a:solidFill>
                  <a:srgbClr val="C00000"/>
                </a:solidFill>
                <a:latin typeface="Tahoma" pitchFamily="32" charset="0"/>
              </a:rPr>
              <a:t>CRISPR/</a:t>
            </a:r>
            <a:r>
              <a:rPr lang="en-US" dirty="0" err="1" smtClean="0">
                <a:solidFill>
                  <a:srgbClr val="C00000"/>
                </a:solidFill>
                <a:latin typeface="Tahoma" pitchFamily="32" charset="0"/>
              </a:rPr>
              <a:t>Cas</a:t>
            </a:r>
            <a:r>
              <a:rPr lang="uk-UA" dirty="0" smtClean="0">
                <a:solidFill>
                  <a:srgbClr val="C00000"/>
                </a:solidFill>
                <a:latin typeface="Tahoma" pitchFamily="32" charset="0"/>
              </a:rPr>
              <a:t>.</a:t>
            </a:r>
            <a:endParaRPr lang="uk-UA" dirty="0">
              <a:solidFill>
                <a:srgbClr val="C00000"/>
              </a:solidFill>
              <a:latin typeface="Tahoma" pitchFamily="32" charset="0"/>
            </a:endParaRPr>
          </a:p>
        </p:txBody>
      </p:sp>
      <p:pic>
        <p:nvPicPr>
          <p:cNvPr id="47106" name="Picture 2" descr="http://www.bulldog-bio.com/images/TALE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3960440" cy="3019836"/>
          </a:xfrm>
          <a:prstGeom prst="rect">
            <a:avLst/>
          </a:prstGeom>
          <a:noFill/>
        </p:spPr>
      </p:pic>
      <p:pic>
        <p:nvPicPr>
          <p:cNvPr id="47108" name="Picture 4" descr="Image result for TALE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5" y="2492896"/>
            <a:ext cx="3998435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latin typeface="Tahoma" pitchFamily="32" charset="0"/>
              </a:rPr>
              <a:t>ZFNs, TALENs, </a:t>
            </a:r>
            <a:r>
              <a:rPr lang="en-US" sz="2800" b="1" dirty="0" err="1" smtClean="0">
                <a:latin typeface="Tahoma" pitchFamily="32" charset="0"/>
              </a:rPr>
              <a:t>Meganucleases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Tahoma" pitchFamily="32" charset="0"/>
              </a:rPr>
              <a:t>6</a:t>
            </a:r>
            <a:endParaRPr lang="en-US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69" y="980728"/>
            <a:ext cx="7918679" cy="402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941168"/>
            <a:ext cx="4369693" cy="147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5229200"/>
            <a:ext cx="3581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10158" y="6165304"/>
            <a:ext cx="4433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Відповідність між </a:t>
            </a:r>
            <a:r>
              <a:rPr lang="uk-UA" sz="1200" b="1" dirty="0" err="1" smtClean="0">
                <a:solidFill>
                  <a:schemeClr val="tx1"/>
                </a:solidFill>
              </a:rPr>
              <a:t>сиквенсами</a:t>
            </a:r>
            <a:r>
              <a:rPr lang="uk-UA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TALE </a:t>
            </a:r>
            <a:r>
              <a:rPr lang="uk-UA" sz="1200" b="1" dirty="0" smtClean="0">
                <a:solidFill>
                  <a:schemeClr val="tx1"/>
                </a:solidFill>
              </a:rPr>
              <a:t>та цільового сайту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6176337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Zn-finger arrays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latin typeface="Tahoma" pitchFamily="32" charset="0"/>
              </a:rPr>
              <a:t>NHEJ </a:t>
            </a:r>
            <a:r>
              <a:rPr lang="en-US" sz="2800" b="1" dirty="0" err="1" smtClean="0">
                <a:latin typeface="Tahoma" pitchFamily="32" charset="0"/>
              </a:rPr>
              <a:t>vs</a:t>
            </a:r>
            <a:r>
              <a:rPr lang="en-US" sz="2800" b="1" dirty="0" smtClean="0">
                <a:latin typeface="Tahoma" pitchFamily="32" charset="0"/>
              </a:rPr>
              <a:t> HDR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37</a:t>
            </a:r>
            <a:endParaRPr lang="en-US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41814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Image result for non-homologous end join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30503"/>
            <a:ext cx="4176464" cy="51788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5013176"/>
            <a:ext cx="426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Механізм гомологічної рекомбінації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508521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NHEJ </a:t>
            </a:r>
            <a:r>
              <a:rPr lang="uk-UA" sz="1600" dirty="0" smtClean="0">
                <a:solidFill>
                  <a:schemeClr val="tx1"/>
                </a:solidFill>
              </a:rPr>
              <a:t>завжди супроводжується втратою кількох </a:t>
            </a:r>
            <a:r>
              <a:rPr lang="uk-UA" sz="1600" dirty="0" err="1" smtClean="0">
                <a:solidFill>
                  <a:schemeClr val="tx1"/>
                </a:solidFill>
              </a:rPr>
              <a:t>п.о</a:t>
            </a:r>
            <a:r>
              <a:rPr lang="uk-UA" sz="1600" dirty="0" smtClean="0">
                <a:solidFill>
                  <a:schemeClr val="tx1"/>
                </a:solidFill>
              </a:rPr>
              <a:t>., а інколи і цілих генів.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dirty="0" smtClean="0">
                <a:latin typeface="Tahoma" pitchFamily="32" charset="0"/>
              </a:rPr>
              <a:t>Система </a:t>
            </a:r>
            <a:r>
              <a:rPr lang="en-US" sz="2400" b="1" dirty="0" smtClean="0">
                <a:latin typeface="Tahoma" pitchFamily="32" charset="0"/>
              </a:rPr>
              <a:t>CRISPR/</a:t>
            </a:r>
            <a:r>
              <a:rPr lang="en-US" sz="2400" b="1" dirty="0" err="1" smtClean="0">
                <a:latin typeface="Tahoma" pitchFamily="32" charset="0"/>
              </a:rPr>
              <a:t>Cas</a:t>
            </a:r>
            <a:r>
              <a:rPr lang="uk-UA" sz="2400" b="1" dirty="0" smtClean="0">
                <a:latin typeface="Tahoma" pitchFamily="32" charset="0"/>
              </a:rPr>
              <a:t> – нова ера в молекулярній біології</a:t>
            </a:r>
            <a:endParaRPr lang="uk-UA" sz="2400" b="1" dirty="0">
              <a:latin typeface="Tahoma" pitchFamily="32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38</a:t>
            </a:r>
            <a:endParaRPr lang="en-US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10178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Функція системи – у адаптивній імунності бактерій 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(40%)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та археїв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 (90%)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. Всього ідентифіковано 3 типи 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CRISPR/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2" charset="0"/>
              </a:rPr>
              <a:t>Cas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механізмів, з них тип ІІ вивчено найкраще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 –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потребує лише одного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2" charset="0"/>
              </a:rPr>
              <a:t>Cas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-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білка.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28674" name="Picture 2" descr="https://www.neb.com/~/media/NebUs/Files/Feature%20Articles/Images/FA_Cas9_Fig1_Cas9InViv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5715000" cy="4010026"/>
          </a:xfrm>
          <a:prstGeom prst="rect">
            <a:avLst/>
          </a:prstGeom>
          <a:noFill/>
        </p:spPr>
      </p:pic>
      <p:pic>
        <p:nvPicPr>
          <p:cNvPr id="28676" name="Picture 4" descr="https://www.neb.com/~/media/NebUs/Files/Feature%20Articles/Images/FA_Cas9_GenomeEditingGlossar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370226"/>
            <a:ext cx="3528392" cy="1940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8" name="Picture 6" descr="Image result for agaricus bisporus crisp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062589"/>
            <a:ext cx="2867472" cy="1612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372200" y="3718773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Печериця – перший харчовий продукт, модифікований </a:t>
            </a:r>
            <a:r>
              <a:rPr lang="en-US" sz="1200" dirty="0" smtClean="0">
                <a:solidFill>
                  <a:schemeClr val="tx1"/>
                </a:solidFill>
              </a:rPr>
              <a:t>CRIPSR/</a:t>
            </a:r>
            <a:r>
              <a:rPr lang="en-US" sz="1200" dirty="0" err="1" smtClean="0">
                <a:solidFill>
                  <a:schemeClr val="tx1"/>
                </a:solidFill>
              </a:rPr>
              <a:t>Cas</a:t>
            </a:r>
            <a:r>
              <a:rPr lang="uk-UA" sz="1200" dirty="0" smtClean="0">
                <a:solidFill>
                  <a:schemeClr val="tx1"/>
                </a:solidFill>
              </a:rPr>
              <a:t> (2015)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dirty="0" smtClean="0">
                <a:latin typeface="Tahoma" pitchFamily="32" charset="0"/>
              </a:rPr>
              <a:t>Система </a:t>
            </a:r>
            <a:r>
              <a:rPr lang="en-US" sz="2400" b="1" dirty="0" smtClean="0">
                <a:latin typeface="Tahoma" pitchFamily="32" charset="0"/>
              </a:rPr>
              <a:t>CRISPR/</a:t>
            </a:r>
            <a:r>
              <a:rPr lang="en-US" sz="2400" b="1" dirty="0" err="1" smtClean="0">
                <a:latin typeface="Tahoma" pitchFamily="32" charset="0"/>
              </a:rPr>
              <a:t>Cas</a:t>
            </a:r>
            <a:r>
              <a:rPr lang="uk-UA" sz="2400" b="1" dirty="0" smtClean="0">
                <a:latin typeface="Tahoma" pitchFamily="32" charset="0"/>
              </a:rPr>
              <a:t> – нова ера в молекулярній біології</a:t>
            </a:r>
            <a:endParaRPr lang="uk-UA" sz="2400" b="1" dirty="0">
              <a:latin typeface="Tahoma" pitchFamily="32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675688" y="6486525"/>
            <a:ext cx="47671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Tahoma" pitchFamily="32" charset="0"/>
              </a:rPr>
              <a:t>9</a:t>
            </a:r>
            <a:endParaRPr lang="en-US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4" y="987425"/>
            <a:ext cx="8892480" cy="9255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Це найбільш </a:t>
            </a:r>
            <a:r>
              <a:rPr lang="uk-UA" dirty="0" err="1" smtClean="0">
                <a:solidFill>
                  <a:srgbClr val="000000"/>
                </a:solidFill>
                <a:latin typeface="Tahoma" pitchFamily="32" charset="0"/>
              </a:rPr>
              <a:t>“дружня”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 з усіх систем точного редагування геномів. Ефективність методу надзвичайно висока – інколи сягає 70%. Специфічність системи залежить від </a:t>
            </a:r>
            <a:r>
              <a:rPr lang="en-US" dirty="0" err="1" smtClean="0">
                <a:solidFill>
                  <a:srgbClr val="0070C0"/>
                </a:solidFill>
                <a:latin typeface="Tahoma" pitchFamily="32" charset="0"/>
              </a:rPr>
              <a:t>crRNA</a:t>
            </a:r>
            <a:r>
              <a:rPr lang="uk-UA" dirty="0" smtClean="0">
                <a:solidFill>
                  <a:srgbClr val="0070C0"/>
                </a:solidFill>
                <a:latin typeface="Tahoma" pitchFamily="32" charset="0"/>
              </a:rPr>
              <a:t> / </a:t>
            </a:r>
            <a:r>
              <a:rPr lang="en-US" dirty="0" err="1" smtClean="0">
                <a:solidFill>
                  <a:srgbClr val="0070C0"/>
                </a:solidFill>
                <a:latin typeface="Tahoma" pitchFamily="32" charset="0"/>
              </a:rPr>
              <a:t>gRNA</a:t>
            </a:r>
            <a:r>
              <a:rPr lang="uk-UA" dirty="0" smtClean="0">
                <a:solidFill>
                  <a:schemeClr val="tx1"/>
                </a:solidFill>
                <a:latin typeface="Tahoma" pitchFamily="32" charset="0"/>
              </a:rPr>
              <a:t>; їм можна задавати будь-які послідовності</a:t>
            </a:r>
            <a:r>
              <a:rPr lang="en-US" dirty="0" smtClean="0">
                <a:solidFill>
                  <a:schemeClr val="tx1"/>
                </a:solidFill>
                <a:latin typeface="Tahoma" pitchFamily="32" charset="0"/>
              </a:rPr>
              <a:t>.</a:t>
            </a:r>
            <a:endParaRPr lang="uk-UA" dirty="0">
              <a:solidFill>
                <a:schemeClr val="tx1"/>
              </a:solidFill>
              <a:latin typeface="Tahoma" pitchFamily="32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148" y="2085553"/>
            <a:ext cx="81153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234888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wtCas9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2420888"/>
            <a:ext cx="1253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Cas9 D10A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2400" y="2420888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dCas9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5644" y="3284984"/>
            <a:ext cx="3032860" cy="191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smtClean="0">
                <a:latin typeface="Tahoma" pitchFamily="32" charset="0"/>
              </a:rPr>
              <a:t>Історичні аспекти (1)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748713" y="6491288"/>
            <a:ext cx="306387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07504" y="1062749"/>
            <a:ext cx="8892480" cy="7100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 dirty="0" smtClean="0">
                <a:solidFill>
                  <a:srgbClr val="000000"/>
                </a:solidFill>
                <a:latin typeface="Tahoma" pitchFamily="32" charset="0"/>
              </a:rPr>
              <a:t>1982 р.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– створено першу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ГМ-культуру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– резистентний до антибіотиків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табак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(</a:t>
            </a:r>
            <a:r>
              <a:rPr lang="en-US" sz="2000" i="1" dirty="0" smtClean="0">
                <a:solidFill>
                  <a:srgbClr val="000000"/>
                </a:solidFill>
                <a:latin typeface="Tahoma" pitchFamily="32" charset="0"/>
              </a:rPr>
              <a:t>N. </a:t>
            </a:r>
            <a:r>
              <a:rPr lang="en-US" sz="2000" i="1" dirty="0" err="1" smtClean="0">
                <a:solidFill>
                  <a:srgbClr val="000000"/>
                </a:solidFill>
                <a:latin typeface="Tahoma" pitchFamily="32" charset="0"/>
              </a:rPr>
              <a:t>tabacum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</a:p>
        </p:txBody>
      </p:sp>
      <p:pic>
        <p:nvPicPr>
          <p:cNvPr id="68610" name="Picture 2" descr="Image result for табак"/>
          <p:cNvPicPr>
            <a:picLocks noChangeAspect="1" noChangeArrowheads="1"/>
          </p:cNvPicPr>
          <p:nvPr/>
        </p:nvPicPr>
        <p:blipFill>
          <a:blip r:embed="rId5" cstate="print"/>
          <a:srcRect b="10541"/>
          <a:stretch>
            <a:fillRect/>
          </a:stretch>
        </p:blipFill>
        <p:spPr bwMode="auto">
          <a:xfrm>
            <a:off x="6372200" y="1556792"/>
            <a:ext cx="2468451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107504" y="1772816"/>
            <a:ext cx="59766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Tahoma" pitchFamily="32" charset="0"/>
              </a:rPr>
              <a:t>1986 </a:t>
            </a:r>
            <a:r>
              <a:rPr lang="uk-UA" sz="2000" b="1" dirty="0" smtClean="0">
                <a:solidFill>
                  <a:srgbClr val="000000"/>
                </a:solidFill>
                <a:latin typeface="Tahoma" pitchFamily="32" charset="0"/>
              </a:rPr>
              <a:t>р.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– перші польові дослідження ГМР у США та Франції (резистентний до гербіцидів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табак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).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800" dirty="0" smtClean="0">
              <a:solidFill>
                <a:srgbClr val="000000"/>
              </a:solidFill>
              <a:latin typeface="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 dirty="0" smtClean="0">
                <a:solidFill>
                  <a:srgbClr val="000000"/>
                </a:solidFill>
                <a:latin typeface="Tahoma" pitchFamily="32" charset="0"/>
              </a:rPr>
              <a:t>1987 р.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– у Бельгії компанією 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Plant Genetic Systems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створено резистентний до комах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табак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800" dirty="0" smtClean="0">
              <a:solidFill>
                <a:srgbClr val="000000"/>
              </a:solidFill>
              <a:latin typeface="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 dirty="0" smtClean="0">
                <a:solidFill>
                  <a:srgbClr val="000000"/>
                </a:solidFill>
                <a:latin typeface="Tahoma" pitchFamily="32" charset="0"/>
              </a:rPr>
              <a:t>1992 р.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– у Китаї вперше дозволили комерційне вирощування ГМ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табаку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(вірус-резистентного).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800" dirty="0" smtClean="0">
              <a:solidFill>
                <a:srgbClr val="000000"/>
              </a:solidFill>
              <a:latin typeface="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 dirty="0" smtClean="0">
                <a:solidFill>
                  <a:srgbClr val="000000"/>
                </a:solidFill>
                <a:latin typeface="Tahoma" pitchFamily="32" charset="0"/>
              </a:rPr>
              <a:t>1994 р.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– у США дозволено продаж ГМ томатів </a:t>
            </a:r>
            <a:r>
              <a:rPr lang="en-US" sz="2000" i="1" dirty="0" err="1" smtClean="0">
                <a:solidFill>
                  <a:srgbClr val="000000"/>
                </a:solidFill>
                <a:latin typeface="Tahoma" pitchFamily="32" charset="0"/>
              </a:rPr>
              <a:t>FlavrSavr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, а в ЄС дозволено вирощування та продаж ГМ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табаку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стійкого до гербіцидів.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800" dirty="0" smtClean="0">
              <a:solidFill>
                <a:srgbClr val="000000"/>
              </a:solidFill>
              <a:latin typeface="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 dirty="0" smtClean="0">
                <a:solidFill>
                  <a:srgbClr val="000000"/>
                </a:solidFill>
                <a:latin typeface="Tahoma" pitchFamily="32" charset="0"/>
              </a:rPr>
              <a:t>1995 р.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– масове ліцензування </a:t>
            </a:r>
            <a:r>
              <a:rPr lang="en-US" sz="2000" i="1" dirty="0" smtClean="0">
                <a:solidFill>
                  <a:srgbClr val="000000"/>
                </a:solidFill>
                <a:latin typeface="Tahoma" pitchFamily="32" charset="0"/>
              </a:rPr>
              <a:t>Bt-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рослин (сої, картоплі, бавовни) в США – перші рослини, що були здатні продукувати пестициди. 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9377" y="5157192"/>
            <a:ext cx="2004706" cy="125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-36513" y="0"/>
            <a:ext cx="9180513" cy="6551613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089150" y="6548438"/>
            <a:ext cx="5003800" cy="336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solidFill>
                  <a:srgbClr val="000000"/>
                </a:solidFill>
                <a:latin typeface="Tahoma" pitchFamily="32" charset="0"/>
              </a:rPr>
              <a:t>Біотехнологія – 2016, 4 курс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00113" y="2387476"/>
            <a:ext cx="7343775" cy="825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800" b="1" dirty="0">
                <a:solidFill>
                  <a:srgbClr val="000000"/>
                </a:solidFill>
                <a:latin typeface="Tahoma" pitchFamily="32" charset="0"/>
              </a:rPr>
              <a:t>Дякую за увагу!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3486249"/>
            <a:ext cx="914400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692696"/>
            <a:ext cx="39719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smtClean="0">
                <a:latin typeface="Tahoma" pitchFamily="32" charset="0"/>
              </a:rPr>
              <a:t>Історичні аспекти (2)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748713" y="6491288"/>
            <a:ext cx="309998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</a:rPr>
              <a:t>5</a:t>
            </a:r>
            <a:endParaRPr lang="uk-UA" b="1" dirty="0">
              <a:solidFill>
                <a:srgbClr val="0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4104456" cy="259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547664" y="5373216"/>
            <a:ext cx="235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err="1" smtClean="0">
                <a:solidFill>
                  <a:schemeClr val="tx1"/>
                </a:solidFill>
              </a:rPr>
              <a:t>Субгенні</a:t>
            </a:r>
            <a:r>
              <a:rPr lang="uk-UA" sz="1600" b="1" dirty="0" smtClean="0">
                <a:solidFill>
                  <a:schemeClr val="tx1"/>
                </a:solidFill>
              </a:rPr>
              <a:t> модифікації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66566" name="Picture 6" descr="Image result for BT toxin"/>
          <p:cNvPicPr>
            <a:picLocks noChangeAspect="1" noChangeArrowheads="1"/>
          </p:cNvPicPr>
          <p:nvPr/>
        </p:nvPicPr>
        <p:blipFill>
          <a:blip r:embed="rId5" cstate="print"/>
          <a:srcRect b="14921"/>
          <a:stretch>
            <a:fillRect/>
          </a:stretch>
        </p:blipFill>
        <p:spPr bwMode="auto">
          <a:xfrm>
            <a:off x="4860032" y="1124744"/>
            <a:ext cx="3800475" cy="252028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724128" y="6021288"/>
            <a:ext cx="2563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err="1" smtClean="0">
                <a:solidFill>
                  <a:schemeClr val="tx1"/>
                </a:solidFill>
              </a:rPr>
              <a:t>Трансгенні</a:t>
            </a:r>
            <a:r>
              <a:rPr lang="uk-UA" sz="1600" b="1" dirty="0" smtClean="0">
                <a:solidFill>
                  <a:schemeClr val="tx1"/>
                </a:solidFill>
              </a:rPr>
              <a:t> модифікації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7956376" y="1268760"/>
            <a:ext cx="64807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84368" y="1124744"/>
            <a:ext cx="100811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Ген </a:t>
            </a:r>
            <a:r>
              <a:rPr lang="en-US" sz="1200" b="1" i="1" dirty="0" smtClean="0">
                <a:solidFill>
                  <a:schemeClr val="tx1"/>
                </a:solidFill>
              </a:rPr>
              <a:t>Bt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uk-UA" sz="1200" b="1" dirty="0" smtClean="0">
                <a:solidFill>
                  <a:schemeClr val="tx1"/>
                </a:solidFill>
              </a:rPr>
              <a:t>введено у рослину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62858" y="1052736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Bt-</a:t>
            </a:r>
            <a:r>
              <a:rPr lang="uk-UA" sz="14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рослини</a:t>
            </a:r>
            <a:endParaRPr lang="ru-RU" sz="1400" b="1" dirty="0"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323528" y="1052736"/>
            <a:ext cx="187220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3528" y="1052736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FlavrSavr</a:t>
            </a:r>
            <a:r>
              <a:rPr lang="en-US" sz="14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14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томати</a:t>
            </a:r>
            <a:endParaRPr lang="ru-RU" sz="1400" b="1" dirty="0"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92080" y="3625279"/>
            <a:ext cx="1463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Золотий рис</a:t>
            </a:r>
            <a:endParaRPr lang="ru-RU" sz="1400" b="1" dirty="0"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35496" y="5712491"/>
            <a:ext cx="5256584" cy="7408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Tahoma" pitchFamily="32" charset="0"/>
              </a:rPr>
              <a:t>2013</a:t>
            </a:r>
            <a:r>
              <a:rPr lang="uk-UA" sz="1400" b="1" dirty="0" smtClean="0">
                <a:solidFill>
                  <a:srgbClr val="000000"/>
                </a:solidFill>
                <a:latin typeface="Tahoma" pitchFamily="32" charset="0"/>
              </a:rPr>
              <a:t> р.</a:t>
            </a:r>
            <a:r>
              <a:rPr lang="uk-UA" sz="1400" dirty="0" smtClean="0">
                <a:solidFill>
                  <a:srgbClr val="000000"/>
                </a:solidFill>
                <a:latin typeface="Tahoma" pitchFamily="32" charset="0"/>
              </a:rPr>
              <a:t> –</a:t>
            </a:r>
            <a:r>
              <a:rPr lang="en-US" sz="1400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uk-UA" sz="1400" dirty="0" smtClean="0">
                <a:solidFill>
                  <a:srgbClr val="000000"/>
                </a:solidFill>
                <a:latin typeface="Tahoma" pitchFamily="32" charset="0"/>
              </a:rPr>
              <a:t>Роберт </a:t>
            </a:r>
            <a:r>
              <a:rPr lang="uk-UA" sz="1400" dirty="0" err="1" smtClean="0">
                <a:solidFill>
                  <a:srgbClr val="000000"/>
                </a:solidFill>
                <a:latin typeface="Tahoma" pitchFamily="32" charset="0"/>
              </a:rPr>
              <a:t>Фрелі</a:t>
            </a:r>
            <a:r>
              <a:rPr lang="uk-UA" sz="1400" dirty="0" smtClean="0">
                <a:solidFill>
                  <a:srgbClr val="000000"/>
                </a:solidFill>
                <a:latin typeface="Tahoma" pitchFamily="32" charset="0"/>
              </a:rPr>
              <a:t>, </a:t>
            </a:r>
            <a:r>
              <a:rPr lang="uk-UA" sz="1400" dirty="0" err="1" smtClean="0">
                <a:solidFill>
                  <a:srgbClr val="000000"/>
                </a:solidFill>
                <a:latin typeface="Tahoma" pitchFamily="32" charset="0"/>
              </a:rPr>
              <a:t>Марк</a:t>
            </a:r>
            <a:r>
              <a:rPr lang="uk-UA" sz="1400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uk-UA" sz="1400" dirty="0" err="1" smtClean="0">
                <a:solidFill>
                  <a:srgbClr val="000000"/>
                </a:solidFill>
                <a:latin typeface="Tahoma" pitchFamily="32" charset="0"/>
              </a:rPr>
              <a:t>ван</a:t>
            </a:r>
            <a:r>
              <a:rPr lang="uk-UA" sz="1400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uk-UA" sz="1400" dirty="0" err="1" smtClean="0">
                <a:solidFill>
                  <a:srgbClr val="000000"/>
                </a:solidFill>
                <a:latin typeface="Tahoma" pitchFamily="32" charset="0"/>
              </a:rPr>
              <a:t>Монтегю</a:t>
            </a:r>
            <a:r>
              <a:rPr lang="uk-UA" sz="1400" dirty="0" smtClean="0">
                <a:solidFill>
                  <a:srgbClr val="000000"/>
                </a:solidFill>
                <a:latin typeface="Tahoma" pitchFamily="32" charset="0"/>
              </a:rPr>
              <a:t> та </a:t>
            </a:r>
            <a:r>
              <a:rPr lang="uk-UA" sz="1400" dirty="0" err="1" smtClean="0">
                <a:solidFill>
                  <a:srgbClr val="000000"/>
                </a:solidFill>
                <a:latin typeface="Tahoma" pitchFamily="32" charset="0"/>
              </a:rPr>
              <a:t>Марі-Дель</a:t>
            </a:r>
            <a:r>
              <a:rPr lang="uk-UA" sz="1400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uk-UA" sz="1400" dirty="0" err="1" smtClean="0">
                <a:solidFill>
                  <a:srgbClr val="000000"/>
                </a:solidFill>
                <a:latin typeface="Tahoma" pitchFamily="32" charset="0"/>
              </a:rPr>
              <a:t>Чілтон</a:t>
            </a:r>
            <a:r>
              <a:rPr lang="uk-UA" sz="1400" dirty="0" smtClean="0">
                <a:solidFill>
                  <a:srgbClr val="000000"/>
                </a:solidFill>
                <a:latin typeface="Tahoma" pitchFamily="32" charset="0"/>
              </a:rPr>
              <a:t> отримали престижну премію </a:t>
            </a:r>
            <a:r>
              <a:rPr lang="en-US" sz="1400" dirty="0" smtClean="0">
                <a:solidFill>
                  <a:srgbClr val="000000"/>
                </a:solidFill>
                <a:latin typeface="Tahoma" pitchFamily="32" charset="0"/>
              </a:rPr>
              <a:t>World Food Prize </a:t>
            </a:r>
            <a:r>
              <a:rPr lang="uk-UA" sz="1400" dirty="0" err="1" smtClean="0">
                <a:solidFill>
                  <a:srgbClr val="000000"/>
                </a:solidFill>
                <a:latin typeface="Tahoma" pitchFamily="32" charset="0"/>
              </a:rPr>
              <a:t>“за</a:t>
            </a:r>
            <a:r>
              <a:rPr lang="uk-UA" sz="1400" dirty="0" smtClean="0">
                <a:solidFill>
                  <a:srgbClr val="000000"/>
                </a:solidFill>
                <a:latin typeface="Tahoma" pitchFamily="32" charset="0"/>
              </a:rPr>
              <a:t> покращення якості, кількості та доступності їжі в </a:t>
            </a:r>
            <a:r>
              <a:rPr lang="uk-UA" sz="1400" dirty="0" err="1" smtClean="0">
                <a:solidFill>
                  <a:srgbClr val="000000"/>
                </a:solidFill>
                <a:latin typeface="Tahoma" pitchFamily="32" charset="0"/>
              </a:rPr>
              <a:t>світі”</a:t>
            </a:r>
            <a:r>
              <a:rPr lang="uk-UA" sz="1400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en-US" sz="1400" dirty="0" smtClean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66570" name="Picture 10" descr="Image result for vandalism golden r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9986" y="4040831"/>
            <a:ext cx="3517614" cy="198045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79512" y="3573016"/>
            <a:ext cx="1757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</a:rPr>
              <a:t>“</a:t>
            </a:r>
            <a:r>
              <a:rPr lang="en-US" sz="1400" b="1" dirty="0" smtClean="0">
                <a:solidFill>
                  <a:srgbClr val="C00000"/>
                </a:solidFill>
              </a:rPr>
              <a:t>Innate</a:t>
            </a:r>
            <a:r>
              <a:rPr lang="uk-UA" sz="1400" b="1" dirty="0" smtClean="0">
                <a:solidFill>
                  <a:srgbClr val="C00000"/>
                </a:solidFill>
              </a:rPr>
              <a:t>”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uk-UA" sz="1400" b="1" dirty="0" smtClean="0">
                <a:solidFill>
                  <a:srgbClr val="C00000"/>
                </a:solidFill>
              </a:rPr>
              <a:t>картопля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65538" name="Picture 2" descr="Image result for Innate pota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896084"/>
            <a:ext cx="3086150" cy="14771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smtClean="0">
                <a:latin typeface="Tahoma" pitchFamily="32" charset="0"/>
              </a:rPr>
              <a:t>Історичні аспекти (3): золотий рис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748713" y="6491288"/>
            <a:ext cx="309998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</a:rPr>
              <a:t>6</a:t>
            </a:r>
            <a:endParaRPr lang="uk-UA" b="1" dirty="0">
              <a:solidFill>
                <a:srgbClr val="0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1010485"/>
            <a:ext cx="8892480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 dirty="0" smtClean="0">
                <a:solidFill>
                  <a:srgbClr val="000000"/>
                </a:solidFill>
                <a:latin typeface="Tahoma" pitchFamily="32" charset="0"/>
              </a:rPr>
              <a:t>2000 р.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– 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IRRI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створив 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золотий рис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із підвищеним вмістом </a:t>
            </a:r>
            <a:r>
              <a:rPr lang="el-GR" sz="2000" dirty="0" smtClean="0">
                <a:solidFill>
                  <a:srgbClr val="000000"/>
                </a:solidFill>
                <a:latin typeface="Tahoma" pitchFamily="32" charset="0"/>
              </a:rPr>
              <a:t>β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-каротину.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7" name="Picture 8" descr="Image result for золотий ри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84784"/>
            <a:ext cx="3024336" cy="2005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4" name="Picture 2" descr="https://upload.wikimedia.org/wikipedia/commons/thumb/7/7d/Vitamin_A_deficiency.PNG/1280px-Vitamin_A_deficiency.PNG"/>
          <p:cNvPicPr>
            <a:picLocks noChangeAspect="1" noChangeArrowheads="1"/>
          </p:cNvPicPr>
          <p:nvPr/>
        </p:nvPicPr>
        <p:blipFill>
          <a:blip r:embed="rId5" cstate="print"/>
          <a:srcRect r="6878"/>
          <a:stretch>
            <a:fillRect/>
          </a:stretch>
        </p:blipFill>
        <p:spPr bwMode="auto">
          <a:xfrm>
            <a:off x="4355976" y="3768664"/>
            <a:ext cx="4680520" cy="23246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47287" y="6093296"/>
            <a:ext cx="430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Розповсюдження дефіциту вітаміну А у світі</a:t>
            </a:r>
            <a:endParaRPr lang="ru-RU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9512" y="1412776"/>
            <a:ext cx="5616624" cy="2679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 dirty="0" smtClean="0">
                <a:solidFill>
                  <a:srgbClr val="000000"/>
                </a:solidFill>
                <a:latin typeface="Tahoma" pitchFamily="32" charset="0"/>
              </a:rPr>
              <a:t>2005 р.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– дослідниками із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2" charset="0"/>
              </a:rPr>
              <a:t>Syngenta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створено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“</a:t>
            </a:r>
            <a:r>
              <a:rPr lang="uk-UA" sz="2000" dirty="0" err="1" smtClean="0">
                <a:solidFill>
                  <a:srgbClr val="0070C0"/>
                </a:solidFill>
                <a:latin typeface="Tahoma" pitchFamily="32" charset="0"/>
              </a:rPr>
              <a:t>золотий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 рис 2” 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із в 23 рази вищим вмістом </a:t>
            </a:r>
            <a:r>
              <a:rPr lang="el-GR" sz="2000" dirty="0" smtClean="0">
                <a:solidFill>
                  <a:srgbClr val="000000"/>
                </a:solidFill>
                <a:latin typeface="Tahoma" pitchFamily="32" charset="0"/>
              </a:rPr>
              <a:t>β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-каротину.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800" dirty="0" smtClean="0">
              <a:solidFill>
                <a:srgbClr val="000000"/>
              </a:solidFill>
              <a:latin typeface="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 dirty="0" smtClean="0">
                <a:solidFill>
                  <a:srgbClr val="000000"/>
                </a:solidFill>
                <a:latin typeface="Tahoma" pitchFamily="32" charset="0"/>
              </a:rPr>
              <a:t>Модифікація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: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Внесено два гени біосинтезу </a:t>
            </a:r>
            <a:r>
              <a:rPr lang="el-GR" sz="2000" dirty="0" smtClean="0">
                <a:solidFill>
                  <a:srgbClr val="000000"/>
                </a:solidFill>
                <a:latin typeface="Tahoma" pitchFamily="32" charset="0"/>
              </a:rPr>
              <a:t>β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-каротину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1. </a:t>
            </a:r>
            <a:r>
              <a:rPr lang="en-US" sz="2000" i="1" dirty="0" err="1" smtClean="0">
                <a:solidFill>
                  <a:srgbClr val="000000"/>
                </a:solidFill>
                <a:latin typeface="Tahoma" pitchFamily="32" charset="0"/>
              </a:rPr>
              <a:t>psy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ahoma" pitchFamily="32" charset="0"/>
              </a:rPr>
              <a:t>(</a:t>
            </a:r>
            <a:r>
              <a:rPr lang="ru-RU" sz="2000" dirty="0" err="1" smtClean="0">
                <a:solidFill>
                  <a:srgbClr val="000000"/>
                </a:solidFill>
                <a:latin typeface="Tahoma" pitchFamily="32" charset="0"/>
              </a:rPr>
              <a:t>фітоїнсинтаза</a:t>
            </a:r>
            <a:r>
              <a:rPr lang="ru-RU" sz="2000" dirty="0" smtClean="0">
                <a:solidFill>
                  <a:srgbClr val="000000"/>
                </a:solidFill>
                <a:latin typeface="Tahoma" pitchFamily="32" charset="0"/>
              </a:rPr>
              <a:t>) </a:t>
            </a:r>
            <a:r>
              <a:rPr lang="ru-RU" sz="2000" dirty="0" err="1" smtClean="0">
                <a:solidFill>
                  <a:srgbClr val="000000"/>
                </a:solidFill>
                <a:latin typeface="Tahoma" pitchFamily="32" charset="0"/>
              </a:rPr>
              <a:t>із</a:t>
            </a:r>
            <a:r>
              <a:rPr lang="ru-RU" sz="2000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ahoma" pitchFamily="32" charset="0"/>
              </a:rPr>
              <a:t>нарциса</a:t>
            </a:r>
            <a:r>
              <a:rPr lang="ru-RU" sz="2000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2. </a:t>
            </a:r>
            <a:r>
              <a:rPr lang="en-US" sz="2000" i="1" dirty="0" err="1" smtClean="0">
                <a:solidFill>
                  <a:srgbClr val="000000"/>
                </a:solidFill>
                <a:latin typeface="Tahoma" pitchFamily="32" charset="0"/>
              </a:rPr>
              <a:t>crtl</a:t>
            </a:r>
            <a:r>
              <a:rPr lang="en-US" sz="2000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(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каротиндесатураза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)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із бактерії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i="1" dirty="0" err="1" smtClean="0">
                <a:solidFill>
                  <a:srgbClr val="000000"/>
                </a:solidFill>
                <a:latin typeface="Tahoma" pitchFamily="32" charset="0"/>
              </a:rPr>
              <a:t>Erwinia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ahoma" pitchFamily="32" charset="0"/>
              </a:rPr>
              <a:t>uredovora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149080"/>
            <a:ext cx="40324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Дослідження показали, що </a:t>
            </a:r>
            <a:r>
              <a:rPr lang="el-GR" sz="2000" dirty="0" smtClean="0">
                <a:solidFill>
                  <a:srgbClr val="000000"/>
                </a:solidFill>
                <a:latin typeface="Tahoma" pitchFamily="32" charset="0"/>
              </a:rPr>
              <a:t>β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-каротин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 із золотого рису ефективно засвоюється, а сама рослина не наносить шкоди здоров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’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ю </a:t>
            </a:r>
            <a:r>
              <a:rPr lang="en-US" sz="1400" dirty="0" smtClean="0">
                <a:solidFill>
                  <a:srgbClr val="000000"/>
                </a:solidFill>
                <a:latin typeface="Tahoma" pitchFamily="32" charset="0"/>
              </a:rPr>
              <a:t>[Goodman &amp; Wise, 2006; Tang et al., 2009; 2012]</a:t>
            </a:r>
            <a:endParaRPr lang="uk-UA" sz="1400" dirty="0" smtClean="0">
              <a:solidFill>
                <a:srgbClr val="000000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748713" y="6486525"/>
            <a:ext cx="327025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7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smtClean="0">
                <a:latin typeface="Tahoma" pitchFamily="32" charset="0"/>
              </a:rPr>
              <a:t>Історичні аспекти (</a:t>
            </a:r>
            <a:r>
              <a:rPr lang="en-US" sz="2800" b="1" dirty="0" smtClean="0">
                <a:latin typeface="Tahoma" pitchFamily="32" charset="0"/>
              </a:rPr>
              <a:t>4</a:t>
            </a:r>
            <a:r>
              <a:rPr lang="uk-UA" sz="2800" b="1" dirty="0" smtClean="0">
                <a:latin typeface="Tahoma" pitchFamily="32" charset="0"/>
              </a:rPr>
              <a:t>): золотий рис</a:t>
            </a:r>
            <a:endParaRPr lang="uk-UA" sz="2800" b="1" dirty="0">
              <a:latin typeface="Tahoma" pitchFamily="32" charset="0"/>
            </a:endParaRPr>
          </a:p>
        </p:txBody>
      </p:sp>
      <p:pic>
        <p:nvPicPr>
          <p:cNvPr id="62466" name="Picture 2" descr="Image result for vandalism golden r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6429375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468" name="Picture 4" descr="Image result for vandalism golden r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360367"/>
            <a:ext cx="5663952" cy="2876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732240" y="980728"/>
            <a:ext cx="2304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2013 р. – акт вандалізму проти золотого рису на Філіппінах.</a:t>
            </a:r>
            <a:endParaRPr lang="en-US" dirty="0" smtClean="0">
              <a:solidFill>
                <a:srgbClr val="000000"/>
              </a:solidFill>
              <a:latin typeface="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Tahoma" pitchFamily="32" charset="0"/>
              </a:rPr>
              <a:t>2016 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р. – відкритий лист до </a:t>
            </a:r>
            <a:r>
              <a:rPr lang="en-US" dirty="0" err="1" smtClean="0">
                <a:solidFill>
                  <a:srgbClr val="000000"/>
                </a:solidFill>
                <a:latin typeface="Tahoma" pitchFamily="32" charset="0"/>
              </a:rPr>
              <a:t>GreenPeace</a:t>
            </a:r>
            <a:r>
              <a:rPr lang="en-US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Tahoma" pitchFamily="32" charset="0"/>
              </a:rPr>
              <a:t>від Нобелівських лауреатів.</a:t>
            </a:r>
          </a:p>
        </p:txBody>
      </p:sp>
      <p:pic>
        <p:nvPicPr>
          <p:cNvPr id="62470" name="Picture 6" descr="Image result for vandalism golden r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379812"/>
            <a:ext cx="21336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748713" y="6486525"/>
            <a:ext cx="32923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8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smtClean="0">
                <a:latin typeface="Tahoma" pitchFamily="32" charset="0"/>
              </a:rPr>
              <a:t>ГМР у сучасному світі</a:t>
            </a:r>
            <a:endParaRPr lang="uk-UA" sz="2800" b="1" dirty="0">
              <a:latin typeface="Tahoma" pitchFamily="32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6512" y="1010485"/>
            <a:ext cx="9071992" cy="56344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На сьогодні </a:t>
            </a:r>
            <a:r>
              <a:rPr lang="uk-UA" sz="2000" dirty="0" smtClean="0">
                <a:solidFill>
                  <a:srgbClr val="0070C0"/>
                </a:solidFill>
                <a:latin typeface="Tahoma" pitchFamily="32" charset="0"/>
              </a:rPr>
              <a:t>ГМР вирощуються у 28 країнах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. Ще у 34 країнах дозволено імпорт ГМ продуктів. Ще 11 країн дозволили проведення польових досліджень ГМР.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800" dirty="0" smtClean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Топ-5 країн із найбільшими обсягами вирощування ГМР: США (понад 70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млн.га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), Бразилія (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&gt;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40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млн.га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), Аргентина (</a:t>
            </a: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</a:rPr>
              <a:t>&gt;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24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млн.га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), Індія (11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млн.га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), Канада (~ 11 </a:t>
            </a:r>
            <a:r>
              <a:rPr lang="uk-UA" sz="2000" dirty="0" err="1" smtClean="0">
                <a:solidFill>
                  <a:srgbClr val="000000"/>
                </a:solidFill>
                <a:latin typeface="Tahoma" pitchFamily="32" charset="0"/>
              </a:rPr>
              <a:t>млн.га</a:t>
            </a:r>
            <a:r>
              <a:rPr lang="uk-UA" sz="2000" dirty="0" smtClean="0">
                <a:solidFill>
                  <a:srgbClr val="000000"/>
                </a:solidFill>
                <a:latin typeface="Tahoma" pitchFamily="32" charset="0"/>
              </a:rPr>
              <a:t>)</a:t>
            </a:r>
            <a:endParaRPr lang="uk-UA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90114" name="Picture 2" descr="Image result for gmo producing countri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t="19940"/>
          <a:stretch>
            <a:fillRect/>
          </a:stretch>
        </p:blipFill>
        <p:spPr bwMode="auto">
          <a:xfrm>
            <a:off x="467544" y="2060848"/>
            <a:ext cx="8220291" cy="3469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748713" y="6486525"/>
            <a:ext cx="32923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ahoma" pitchFamily="32" charset="0"/>
              </a:rPr>
              <a:t>9</a:t>
            </a:r>
            <a:endParaRPr lang="uk-UA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6513513"/>
            <a:ext cx="5005388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Біотехнологія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in </a:t>
            </a:r>
            <a:r>
              <a:rPr lang="en-US" sz="1600" b="1" i="1" dirty="0" err="1" smtClean="0">
                <a:solidFill>
                  <a:srgbClr val="000000"/>
                </a:solidFill>
                <a:latin typeface="Tahoma" pitchFamily="32" charset="0"/>
              </a:rPr>
              <a:t>silico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2" charset="0"/>
              </a:rPr>
              <a:t>– </a:t>
            </a:r>
            <a:r>
              <a:rPr lang="en-US" sz="1600" b="1" dirty="0">
                <a:solidFill>
                  <a:srgbClr val="000000"/>
                </a:solidFill>
                <a:latin typeface="Tahoma" pitchFamily="32" charset="0"/>
              </a:rPr>
              <a:t>2016, 4 </a:t>
            </a:r>
            <a:r>
              <a:rPr lang="en-US" sz="1600" b="1" dirty="0" err="1">
                <a:solidFill>
                  <a:srgbClr val="000000"/>
                </a:solidFill>
                <a:latin typeface="Tahoma" pitchFamily="32" charset="0"/>
              </a:rPr>
              <a:t>курс</a:t>
            </a:r>
            <a:endParaRPr lang="en-US" sz="16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836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dirty="0" smtClean="0">
                <a:latin typeface="Tahoma" pitchFamily="32" charset="0"/>
              </a:rPr>
              <a:t>Вражаючі приклади ГМР</a:t>
            </a:r>
            <a:endParaRPr lang="uk-UA" sz="2800" b="1" dirty="0">
              <a:latin typeface="Tahoma" pitchFamily="32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650" y="1124744"/>
            <a:ext cx="3024745" cy="235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2642" y="3501008"/>
            <a:ext cx="394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Капуста, що виробляє </a:t>
            </a:r>
            <a:r>
              <a:rPr lang="uk-UA" sz="1400" b="1" dirty="0" err="1" smtClean="0">
                <a:solidFill>
                  <a:schemeClr val="tx1"/>
                </a:solidFill>
              </a:rPr>
              <a:t>скорпіонову</a:t>
            </a:r>
            <a:r>
              <a:rPr lang="uk-UA" sz="1400" b="1" dirty="0" smtClean="0">
                <a:solidFill>
                  <a:schemeClr val="tx1"/>
                </a:solidFill>
              </a:rPr>
              <a:t> отруту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124744"/>
            <a:ext cx="2708978" cy="28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12160" y="4077072"/>
            <a:ext cx="1528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Їстівні вакцини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95237" name="Picture 5" descr="Image result for A cabbage with the bite of a scorp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2882" y="2060848"/>
            <a:ext cx="2059158" cy="130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27584" y="6093296"/>
            <a:ext cx="1374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Сині троянди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95241" name="Picture 9" descr="Image result for genetically modified ros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005064"/>
            <a:ext cx="1608893" cy="2142753"/>
          </a:xfrm>
          <a:prstGeom prst="rect">
            <a:avLst/>
          </a:prstGeom>
          <a:noFill/>
        </p:spPr>
      </p:pic>
      <p:pic>
        <p:nvPicPr>
          <p:cNvPr id="95243" name="Picture 11" descr="Image result for arctic appl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994298"/>
            <a:ext cx="3278151" cy="202699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347864" y="6093296"/>
            <a:ext cx="14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“Arctic apples”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95245" name="Picture 13" descr="http://s3.crackedcdn.com/phpimages/article/3/6/8/73368.jpg?v=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4725144"/>
            <a:ext cx="3650010" cy="121467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678002" y="5949280"/>
            <a:ext cx="2710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Інсулін-продукуючі рослини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3584</TotalTime>
  <Words>3242</Words>
  <Application>Microsoft Office PowerPoint</Application>
  <PresentationFormat>Экран (4:3)</PresentationFormat>
  <Paragraphs>637</Paragraphs>
  <Slides>40</Slides>
  <Notes>40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Блок “Молекулярна біотехнологія” Генетична модифікація рослин</vt:lpstr>
      <vt:lpstr>План лекції</vt:lpstr>
      <vt:lpstr>Базові поняття</vt:lpstr>
      <vt:lpstr>Історичні аспекти (1)</vt:lpstr>
      <vt:lpstr>Історичні аспекти (2)</vt:lpstr>
      <vt:lpstr>Історичні аспекти (3): золотий рис</vt:lpstr>
      <vt:lpstr>Історичні аспекти (4): золотий рис</vt:lpstr>
      <vt:lpstr>ГМР у сучасному світі</vt:lpstr>
      <vt:lpstr>Вражаючі приклади ГМР</vt:lpstr>
      <vt:lpstr>Юридичні аспекти питання</vt:lpstr>
      <vt:lpstr>Юридичні аспекти питання: Україна</vt:lpstr>
      <vt:lpstr>Детекція ГМ у продуктах (1)</vt:lpstr>
      <vt:lpstr>Детекція ГМ у продуктах (2)</vt:lpstr>
      <vt:lpstr>Детекція ГМ у продуктах (3)</vt:lpstr>
      <vt:lpstr>Цільові ознаки</vt:lpstr>
      <vt:lpstr>Чи несуть ГМ продукти загрозу здоров’ю людини?</vt:lpstr>
      <vt:lpstr>Особливості рослин як об’єкта модифікації</vt:lpstr>
      <vt:lpstr>Методи переносу генів у рослини</vt:lpstr>
      <vt:lpstr>Ti-плазміда Agrobacterium tumefaciens</vt:lpstr>
      <vt:lpstr>Механізм трансформації рослинних клітин</vt:lpstr>
      <vt:lpstr>Вектори на основі Ti-плазміди</vt:lpstr>
      <vt:lpstr>1) Бінарна векторна система</vt:lpstr>
      <vt:lpstr>2) Коінтегрована векторна система</vt:lpstr>
      <vt:lpstr>Модифікації векторних систем</vt:lpstr>
      <vt:lpstr>Бомбардування мікрочастинками (біолістика)</vt:lpstr>
      <vt:lpstr>Бомбардування мікрочастинками (біолістика)</vt:lpstr>
      <vt:lpstr>Електропорація</vt:lpstr>
      <vt:lpstr>Інженерія хлоропластів</vt:lpstr>
      <vt:lpstr>Репортерні гени</vt:lpstr>
      <vt:lpstr>Рослинні промотори</vt:lpstr>
      <vt:lpstr>Модифікація рослинних генів</vt:lpstr>
      <vt:lpstr>Сучасні методи модифікації генів рослин за допомогою інженерних нуклеаз</vt:lpstr>
      <vt:lpstr>Мегануклеази</vt:lpstr>
      <vt:lpstr>Нуклеази із цинковими пальцями (ZFNs)</vt:lpstr>
      <vt:lpstr>Ефекторні нуклеази подібні до транскрипційних активаторів (TALENs)</vt:lpstr>
      <vt:lpstr>ZFNs, TALENs, Meganucleases</vt:lpstr>
      <vt:lpstr>NHEJ vs HDR</vt:lpstr>
      <vt:lpstr>Система CRISPR/Cas – нова ера в молекулярній біології</vt:lpstr>
      <vt:lpstr>Система CRISPR/Cas – нова ера в молекулярній біології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568</cp:revision>
  <cp:lastPrinted>1601-01-01T00:00:00Z</cp:lastPrinted>
  <dcterms:created xsi:type="dcterms:W3CDTF">2016-02-28T16:34:22Z</dcterms:created>
  <dcterms:modified xsi:type="dcterms:W3CDTF">2021-11-19T09:25:49Z</dcterms:modified>
</cp:coreProperties>
</file>