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sldIdLst>
    <p:sldId id="256" r:id="rId3"/>
    <p:sldId id="257" r:id="rId4"/>
    <p:sldId id="275" r:id="rId5"/>
    <p:sldId id="289" r:id="rId6"/>
    <p:sldId id="287" r:id="rId7"/>
    <p:sldId id="288" r:id="rId8"/>
    <p:sldId id="277" r:id="rId9"/>
    <p:sldId id="258" r:id="rId10"/>
    <p:sldId id="290" r:id="rId11"/>
    <p:sldId id="307" r:id="rId12"/>
    <p:sldId id="308" r:id="rId13"/>
    <p:sldId id="309" r:id="rId14"/>
    <p:sldId id="262" r:id="rId15"/>
    <p:sldId id="304" r:id="rId16"/>
    <p:sldId id="305" r:id="rId17"/>
    <p:sldId id="292" r:id="rId18"/>
    <p:sldId id="310" r:id="rId19"/>
    <p:sldId id="293" r:id="rId20"/>
    <p:sldId id="294" r:id="rId21"/>
    <p:sldId id="303" r:id="rId22"/>
    <p:sldId id="295" r:id="rId23"/>
    <p:sldId id="296" r:id="rId24"/>
    <p:sldId id="267" r:id="rId25"/>
    <p:sldId id="270" r:id="rId26"/>
    <p:sldId id="297" r:id="rId27"/>
    <p:sldId id="298" r:id="rId28"/>
    <p:sldId id="306" r:id="rId29"/>
    <p:sldId id="300" r:id="rId30"/>
    <p:sldId id="274" r:id="rId31"/>
    <p:sldId id="284" r:id="rId32"/>
    <p:sldId id="286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9" autoAdjust="0"/>
  </p:normalViewPr>
  <p:slideViewPr>
    <p:cSldViewPr>
      <p:cViewPr varScale="1">
        <p:scale>
          <a:sx n="106" d="100"/>
          <a:sy n="106" d="100"/>
        </p:scale>
        <p:origin x="13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9CD2B-E77F-42D8-A4EB-4FD9157D788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389F5A-C820-43ED-8F11-4B0C9A5F760F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5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81F40-26B9-48C1-8055-A1B7D38D0CF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6232E-EC23-42CC-9349-F73E95A747A1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8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F289C-2699-48AB-9438-0236E69C72F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58AB6-59D3-4E7C-907D-A519D2C0C8E8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3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5EB99-10A6-43EF-AE6B-1988BFF132D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DD8C8-E1C2-4765-B5F5-1F1D38E2B8ED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47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0A85F6-2C15-4165-9C6D-A6DC8299F50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E29CD-ACB8-4E2F-9656-397D303F4155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31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C311B-196D-4B78-9A9E-4E4C5611CF7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E5FBC-8F49-49E2-97AE-4037BE9E3F00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37B63-F294-4B4B-ADF9-730B1127AEE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385D32-5802-4A71-AE61-9233B2C1599E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2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506737-F845-42EE-BA28-C8798ED0C8A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A1DEA-4F3A-4924-B2C3-8DA3F0DE02AA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D7B87-B78C-486A-AE27-B811F3C17F5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403780-8AAD-4734-B226-22FE7D494F46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37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7A04F-5299-419A-B184-571FD5E4C12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8558C8-D217-4513-91A2-E2AE43E7564D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44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3E306-2834-4C58-88C2-D9B9CCA7D0C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6D8A57-A3CB-4827-AAC0-70D73892A1D0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0726EA-1033-43AD-B9C8-975B9C51E37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E552DB-3BFB-4DB8-BCA7-BD5160928C6A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33C1A-3F37-4728-BFA5-5AFE432CAD6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23.02.2021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Corbel" panose="020B0503020204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D87CEE-317F-4F80-BF76-83D911095621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‹№›</a:t>
            </a:fld>
            <a:endParaRPr kumimoji="0" lang="ru-R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060848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Поняття, </a:t>
            </a:r>
            <a:r>
              <a:rPr lang="en-US" dirty="0" smtClean="0"/>
              <a:t> </a:t>
            </a:r>
            <a:r>
              <a:rPr lang="uk-UA" dirty="0" smtClean="0"/>
              <a:t>предмет </a:t>
            </a:r>
            <a:r>
              <a:rPr lang="en-US" dirty="0" smtClean="0"/>
              <a:t> </a:t>
            </a:r>
            <a:r>
              <a:rPr lang="uk-UA" dirty="0" smtClean="0"/>
              <a:t>та система</a:t>
            </a:r>
            <a:r>
              <a:rPr lang="en-US" dirty="0" smtClean="0"/>
              <a:t> </a:t>
            </a:r>
            <a:r>
              <a:rPr lang="uk-UA" dirty="0" smtClean="0"/>
              <a:t> АГРАРНОГО права </a:t>
            </a:r>
            <a:r>
              <a:rPr lang="en-US" dirty="0" smtClean="0"/>
              <a:t> </a:t>
            </a:r>
            <a:r>
              <a:rPr lang="uk-UA" dirty="0" smtClean="0"/>
              <a:t>України як нормативної основи створення та діяльності осг  та  фг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578392" y="476672"/>
            <a:ext cx="6400800" cy="150971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Тема 1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6235" y="5867980"/>
            <a:ext cx="3143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©  </a:t>
            </a:r>
            <a:r>
              <a:rPr lang="uk-UA" dirty="0" smtClean="0"/>
              <a:t>Олександр </a:t>
            </a:r>
            <a:r>
              <a:rPr lang="uk-UA" dirty="0"/>
              <a:t>Бондар</a:t>
            </a:r>
            <a:r>
              <a:rPr lang="uk-UA" dirty="0" smtClean="0"/>
              <a:t>, 2021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2580"/>
            <a:ext cx="1697236" cy="16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b="1" dirty="0"/>
              <a:t>Розвиток аграрного права нерозривно пов’язаний з </a:t>
            </a:r>
            <a:r>
              <a:rPr lang="uk-UA" sz="3100" b="1" dirty="0">
                <a:solidFill>
                  <a:srgbClr val="FF0000"/>
                </a:solidFill>
              </a:rPr>
              <a:t>аграрною політикою </a:t>
            </a:r>
            <a:r>
              <a:rPr lang="uk-UA" sz="3100" b="1" dirty="0"/>
              <a:t>держави.</a:t>
            </a:r>
            <a:r>
              <a:rPr lang="uk-UA" sz="2800" b="1" dirty="0"/>
              <a:t/>
            </a:r>
            <a:br>
              <a:rPr lang="uk-UA" sz="2800" b="1" dirty="0"/>
            </a:br>
            <a:endParaRPr lang="en-US" sz="2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31640" y="1556792"/>
            <a:ext cx="749808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600" b="1" dirty="0" smtClean="0">
                <a:solidFill>
                  <a:srgbClr val="FF0000"/>
                </a:solidFill>
              </a:rPr>
              <a:t>Аграрна </a:t>
            </a:r>
            <a:r>
              <a:rPr lang="uk-UA" sz="2600" b="1" dirty="0">
                <a:solidFill>
                  <a:srgbClr val="FF0000"/>
                </a:solidFill>
              </a:rPr>
              <a:t>політика України </a:t>
            </a:r>
            <a:r>
              <a:rPr lang="uk-UA" sz="2600" dirty="0"/>
              <a:t>– це сукупність науково </a:t>
            </a:r>
            <a:r>
              <a:rPr lang="uk-UA" sz="2600" dirty="0" smtClean="0"/>
              <a:t>обґрунтованих </a:t>
            </a:r>
            <a:r>
              <a:rPr lang="uk-UA" sz="2600" dirty="0"/>
              <a:t>ідей </a:t>
            </a:r>
            <a:r>
              <a:rPr lang="uk-UA" sz="2600" dirty="0" smtClean="0"/>
              <a:t>та </a:t>
            </a:r>
            <a:r>
              <a:rPr lang="uk-UA" sz="2600" dirty="0"/>
              <a:t>концепцій щодо  розробки </a:t>
            </a:r>
            <a:r>
              <a:rPr lang="uk-UA" sz="2600" dirty="0" smtClean="0"/>
              <a:t>й </a:t>
            </a:r>
            <a:r>
              <a:rPr lang="uk-UA" sz="2600" dirty="0"/>
              <a:t>практичного здійснення </a:t>
            </a:r>
            <a:r>
              <a:rPr lang="uk-UA" sz="2600" dirty="0">
                <a:solidFill>
                  <a:srgbClr val="0070C0"/>
                </a:solidFill>
              </a:rPr>
              <a:t>системи правових, організаційних, економічних, соціальних, наукових, кадрових, екологічних та інших заходів</a:t>
            </a:r>
            <a:r>
              <a:rPr lang="uk-UA" sz="2600" dirty="0"/>
              <a:t>, спрямованих на забезпечення оптимального розвитку </a:t>
            </a:r>
            <a:r>
              <a:rPr lang="uk-UA" sz="2600" dirty="0" smtClean="0"/>
              <a:t>сільського господарства з </a:t>
            </a:r>
            <a:r>
              <a:rPr lang="uk-UA" sz="2600" dirty="0"/>
              <a:t>метою задоволення </a:t>
            </a:r>
            <a:r>
              <a:rPr lang="uk-UA" sz="2600" dirty="0" smtClean="0"/>
              <a:t>продовольчих, сировинних і енергетичних потреб </a:t>
            </a:r>
            <a:r>
              <a:rPr lang="uk-UA" sz="2600" dirty="0"/>
              <a:t>Української держави та </a:t>
            </a:r>
            <a:r>
              <a:rPr lang="uk-UA" sz="2600" dirty="0" smtClean="0"/>
              <a:t>сталого розвитку села</a:t>
            </a:r>
            <a:r>
              <a:rPr lang="uk-UA" sz="2600" dirty="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6501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475656" y="188640"/>
            <a:ext cx="734481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Однією з </a:t>
            </a:r>
            <a:r>
              <a:rPr lang="uk-UA" sz="2000" dirty="0" smtClean="0"/>
              <a:t>найбільш перспективних </a:t>
            </a:r>
            <a:r>
              <a:rPr lang="uk-UA" sz="2000" dirty="0"/>
              <a:t>альтернатив одержання енергії в Україні є </a:t>
            </a:r>
            <a:r>
              <a:rPr lang="uk-UA" sz="2000" b="1" dirty="0"/>
              <a:t>енергія біомаси</a:t>
            </a:r>
            <a:r>
              <a:rPr lang="uk-UA" sz="2000" dirty="0"/>
              <a:t>. Біомаса дозволяє отримати відновлювальну форму енергії завдяки спалюванню органічних матеріалів (рослин), які можна ефективно використовувати в якості альтернативного джерела опалення. </a:t>
            </a:r>
            <a:endParaRPr lang="uk-UA" sz="2000" dirty="0" smtClean="0"/>
          </a:p>
          <a:p>
            <a:pPr algn="just"/>
            <a:endParaRPr lang="uk-UA" sz="2000" dirty="0" smtClean="0"/>
          </a:p>
          <a:p>
            <a:pPr algn="just"/>
            <a:r>
              <a:rPr lang="uk-UA" sz="2000" dirty="0" smtClean="0"/>
              <a:t>Частка </a:t>
            </a:r>
            <a:r>
              <a:rPr lang="uk-UA" sz="2000" dirty="0"/>
              <a:t>біомаси в загальному постачанні первинної енергії в Україні становить лише 1,6 %, тоді як має потенціал до забезпечення близько 7-9% енергетичних потреб країни</a:t>
            </a:r>
            <a:r>
              <a:rPr lang="uk-UA" sz="20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200" dirty="0" smtClean="0">
                <a:solidFill>
                  <a:srgbClr val="0070C0"/>
                </a:solidFill>
              </a:rPr>
              <a:t>ЗАКОН </a:t>
            </a:r>
            <a:r>
              <a:rPr lang="ru-RU" sz="2200" dirty="0">
                <a:solidFill>
                  <a:srgbClr val="0070C0"/>
                </a:solidFill>
              </a:rPr>
              <a:t>УКРАЇНИ</a:t>
            </a:r>
          </a:p>
          <a:p>
            <a:pPr algn="just"/>
            <a:r>
              <a:rPr lang="ru-RU" sz="2200" dirty="0" smtClean="0">
                <a:solidFill>
                  <a:srgbClr val="C00000"/>
                </a:solidFill>
              </a:rPr>
              <a:t>«Про </a:t>
            </a:r>
            <a:r>
              <a:rPr lang="ru-RU" sz="2200" dirty="0" err="1">
                <a:solidFill>
                  <a:srgbClr val="C00000"/>
                </a:solidFill>
              </a:rPr>
              <a:t>альтернативні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 err="1">
                <a:solidFill>
                  <a:srgbClr val="C00000"/>
                </a:solidFill>
              </a:rPr>
              <a:t>джерела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 err="1" smtClean="0">
                <a:solidFill>
                  <a:srgbClr val="C00000"/>
                </a:solidFill>
              </a:rPr>
              <a:t>енергії</a:t>
            </a:r>
            <a:r>
              <a:rPr lang="ru-RU" sz="2200" dirty="0" smtClean="0">
                <a:solidFill>
                  <a:srgbClr val="C00000"/>
                </a:solidFill>
              </a:rPr>
              <a:t>»</a:t>
            </a:r>
          </a:p>
          <a:p>
            <a:pPr algn="just"/>
            <a:r>
              <a:rPr lang="uk-UA" sz="2200" dirty="0" smtClean="0">
                <a:solidFill>
                  <a:srgbClr val="0070C0"/>
                </a:solidFill>
              </a:rPr>
              <a:t>від 20 лютого 2003 р.</a:t>
            </a:r>
            <a:r>
              <a:rPr lang="uk-UA" sz="2200" dirty="0" smtClean="0">
                <a:solidFill>
                  <a:srgbClr val="00B0F0"/>
                </a:solidFill>
              </a:rPr>
              <a:t> </a:t>
            </a:r>
            <a:endParaRPr lang="uk-UA" sz="2200" dirty="0">
              <a:solidFill>
                <a:srgbClr val="0070C0"/>
              </a:solidFill>
            </a:endParaRPr>
          </a:p>
          <a:p>
            <a:pPr algn="just"/>
            <a:endParaRPr lang="uk-UA" sz="2400" dirty="0" smtClean="0"/>
          </a:p>
          <a:p>
            <a:pPr algn="just"/>
            <a:r>
              <a:rPr lang="ru-RU" sz="2200" dirty="0">
                <a:solidFill>
                  <a:srgbClr val="0070C0"/>
                </a:solidFill>
              </a:rPr>
              <a:t>ЗАКОН УКРАЇНИ</a:t>
            </a:r>
          </a:p>
          <a:p>
            <a:pPr algn="just"/>
            <a:r>
              <a:rPr lang="uk-UA" sz="2200" dirty="0" smtClean="0">
                <a:solidFill>
                  <a:srgbClr val="C00000"/>
                </a:solidFill>
              </a:rPr>
              <a:t>«Про внесення змін до деяких законів України щодо удосконалення умов підтримки виробництва електричної енергії з альтернативних джерел енергії»</a:t>
            </a:r>
          </a:p>
          <a:p>
            <a:pPr algn="just"/>
            <a:r>
              <a:rPr lang="uk-UA" sz="2200" dirty="0" smtClean="0">
                <a:solidFill>
                  <a:srgbClr val="0070C0"/>
                </a:solidFill>
              </a:rPr>
              <a:t>від 21 липня 2020 </a:t>
            </a:r>
            <a:r>
              <a:rPr lang="uk-UA" sz="2200" dirty="0">
                <a:solidFill>
                  <a:srgbClr val="0070C0"/>
                </a:solidFill>
              </a:rPr>
              <a:t>р.</a:t>
            </a:r>
            <a:r>
              <a:rPr lang="uk-UA" sz="2200" dirty="0">
                <a:solidFill>
                  <a:srgbClr val="00B0F0"/>
                </a:solidFill>
              </a:rPr>
              <a:t> </a:t>
            </a:r>
            <a:endParaRPr lang="uk-UA" sz="2200" dirty="0">
              <a:solidFill>
                <a:srgbClr val="0070C0"/>
              </a:solidFill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90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7746826" cy="1143000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/>
              <a:t>Завдання аграрного права на сучасному етапі аграрної реформи</a:t>
            </a:r>
            <a:endParaRPr lang="en-US" sz="2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980728"/>
            <a:ext cx="7890842" cy="5267672"/>
          </a:xfrm>
        </p:spPr>
        <p:txBody>
          <a:bodyPr/>
          <a:lstStyle/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правове </a:t>
            </a:r>
            <a:r>
              <a:rPr lang="uk-UA" sz="2000" dirty="0"/>
              <a:t>забезпечення реалізації аграрної політики </a:t>
            </a:r>
            <a:r>
              <a:rPr lang="uk-UA" sz="2000" dirty="0" smtClean="0"/>
              <a:t>держави;</a:t>
            </a:r>
            <a:endParaRPr lang="uk-UA" sz="2000" dirty="0"/>
          </a:p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комплексне </a:t>
            </a:r>
            <a:r>
              <a:rPr lang="uk-UA" sz="2000" dirty="0"/>
              <a:t>правове регулювання аграрних </a:t>
            </a:r>
            <a:r>
              <a:rPr lang="uk-UA" sz="2000" dirty="0" smtClean="0"/>
              <a:t>відносин;</a:t>
            </a:r>
            <a:endParaRPr lang="uk-UA" sz="2000" dirty="0"/>
          </a:p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закріплення </a:t>
            </a:r>
            <a:r>
              <a:rPr lang="uk-UA" sz="2000" dirty="0"/>
              <a:t>оптимального правового стану всіх суб’єктів аграрного підприємництва, забезпечення їх фактичної рівноправності незалежно від форм власності та організаційно-правових форм;</a:t>
            </a:r>
            <a:endParaRPr lang="en-US" sz="2000" dirty="0"/>
          </a:p>
          <a:p>
            <a:pPr marL="271463" lvl="0" indent="-188913">
              <a:buFont typeface="+mj-lt"/>
              <a:buAutoNum type="arabicPeriod"/>
            </a:pPr>
            <a:r>
              <a:rPr lang="uk-UA" sz="2000" dirty="0"/>
              <a:t>забезпечення втілення принципів вільного підприємництва в аграрному </a:t>
            </a:r>
            <a:r>
              <a:rPr lang="uk-UA" sz="2000" dirty="0" smtClean="0"/>
              <a:t>секторі;</a:t>
            </a:r>
            <a:endParaRPr lang="uk-UA" sz="2000" dirty="0"/>
          </a:p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забезпечення </a:t>
            </a:r>
            <a:r>
              <a:rPr lang="uk-UA" sz="2000" dirty="0"/>
              <a:t>формування ринкових відносин в АПК (становлення та розвиток ринку землі, праці, капіталів, продовольства та сировини, засобів сільськогосподарського виробництва тощо</a:t>
            </a:r>
            <a:r>
              <a:rPr lang="uk-UA" sz="2000" dirty="0" smtClean="0"/>
              <a:t>);</a:t>
            </a:r>
            <a:endParaRPr lang="uk-UA" sz="2000" dirty="0"/>
          </a:p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забезпечення </a:t>
            </a:r>
            <a:r>
              <a:rPr lang="uk-UA" sz="2000" dirty="0"/>
              <a:t>раціонального використання, відтворення та охорони землі та інших природних </a:t>
            </a:r>
            <a:r>
              <a:rPr lang="uk-UA" sz="2000" dirty="0" smtClean="0"/>
              <a:t>ресурсів;</a:t>
            </a:r>
            <a:endParaRPr lang="uk-UA" sz="2000" dirty="0"/>
          </a:p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забезпечення </a:t>
            </a:r>
            <a:r>
              <a:rPr lang="uk-UA" sz="2000" dirty="0"/>
              <a:t>правового та соціального захисту осіб, зайнятих в сільському, рибному та лісовому </a:t>
            </a:r>
            <a:r>
              <a:rPr lang="uk-UA" sz="2000" dirty="0" smtClean="0"/>
              <a:t>господарстві;</a:t>
            </a:r>
          </a:p>
          <a:p>
            <a:pPr marL="271463" lvl="0" indent="-188913">
              <a:buFont typeface="+mj-lt"/>
              <a:buAutoNum type="arabicPeriod"/>
            </a:pPr>
            <a:r>
              <a:rPr lang="uk-UA" sz="2000" dirty="0" smtClean="0"/>
              <a:t>забезпечення сталого розвитку сільських територій. </a:t>
            </a:r>
            <a:endParaRPr lang="en-US" sz="2000" dirty="0"/>
          </a:p>
          <a:p>
            <a:pPr marL="82550" indent="0">
              <a:buNone/>
            </a:pPr>
            <a:r>
              <a:rPr lang="uk-UA" dirty="0"/>
              <a:t> </a:t>
            </a:r>
            <a:endParaRPr lang="en-US" dirty="0"/>
          </a:p>
          <a:p>
            <a:pPr marL="82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en-US" sz="2400" b="1" dirty="0" smtClean="0">
                <a:effectLst/>
              </a:rPr>
              <a:t>Аграрне право України становить систему, що може розглядатись  у </a:t>
            </a:r>
            <a:r>
              <a:rPr lang="uk-UA" altLang="en-US" sz="2400" b="1" dirty="0" smtClean="0">
                <a:solidFill>
                  <a:srgbClr val="FF0000"/>
                </a:solidFill>
                <a:effectLst/>
              </a:rPr>
              <a:t>чотирьох</a:t>
            </a:r>
            <a:r>
              <a:rPr lang="uk-UA" altLang="en-US" sz="2400" b="1" dirty="0" smtClean="0">
                <a:effectLst/>
              </a:rPr>
              <a:t> аспектах:</a:t>
            </a:r>
            <a:endParaRPr lang="uk-UA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84784"/>
            <a:ext cx="7602048" cy="4800600"/>
          </a:xfrm>
        </p:spPr>
        <p:txBody>
          <a:bodyPr>
            <a:normAutofit fontScale="92500" lnSpcReduction="10000"/>
          </a:bodyPr>
          <a:lstStyle/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/>
              <a:t>як </a:t>
            </a:r>
            <a:r>
              <a:rPr lang="ru-RU" sz="2600" b="1" dirty="0" err="1"/>
              <a:t>галузь</a:t>
            </a:r>
            <a:r>
              <a:rPr lang="ru-RU" sz="2600" b="1" dirty="0"/>
              <a:t> </a:t>
            </a:r>
            <a:r>
              <a:rPr lang="ru-RU" sz="2600" b="1" dirty="0" err="1"/>
              <a:t>законодавства</a:t>
            </a:r>
            <a:r>
              <a:rPr lang="ru-RU" sz="2600" dirty="0"/>
              <a:t>, </a:t>
            </a:r>
            <a:r>
              <a:rPr lang="ru-RU" sz="2600" dirty="0" err="1"/>
              <a:t>тобто</a:t>
            </a:r>
            <a:r>
              <a:rPr lang="ru-RU" sz="2600" dirty="0"/>
              <a:t> систему нормативно-</a:t>
            </a:r>
            <a:r>
              <a:rPr lang="ru-RU" sz="2600" dirty="0" err="1"/>
              <a:t>правових</a:t>
            </a:r>
            <a:r>
              <a:rPr lang="ru-RU" sz="2600" dirty="0"/>
              <a:t> </a:t>
            </a:r>
            <a:r>
              <a:rPr lang="ru-RU" sz="2600" dirty="0" err="1"/>
              <a:t>актів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містять</a:t>
            </a:r>
            <a:r>
              <a:rPr lang="ru-RU" sz="2600" dirty="0"/>
              <a:t> </a:t>
            </a:r>
            <a:r>
              <a:rPr lang="ru-RU" sz="2600" dirty="0" err="1"/>
              <a:t>норми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регулюють</a:t>
            </a:r>
            <a:r>
              <a:rPr lang="ru-RU" sz="2600" dirty="0"/>
              <a:t> </a:t>
            </a:r>
            <a:r>
              <a:rPr lang="ru-RU" sz="2600" dirty="0" err="1"/>
              <a:t>аграрні</a:t>
            </a:r>
            <a:r>
              <a:rPr lang="ru-RU" sz="2600" dirty="0"/>
              <a:t> </a:t>
            </a:r>
            <a:r>
              <a:rPr lang="ru-RU" sz="2600" dirty="0" err="1"/>
              <a:t>відносини</a:t>
            </a:r>
            <a:r>
              <a:rPr lang="ru-RU" sz="2600" dirty="0"/>
              <a:t>; 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/>
              <a:t>як </a:t>
            </a:r>
            <a:r>
              <a:rPr lang="ru-RU" sz="2600" b="1" dirty="0" err="1"/>
              <a:t>галузь</a:t>
            </a:r>
            <a:r>
              <a:rPr lang="ru-RU" sz="2600" b="1" dirty="0"/>
              <a:t> права</a:t>
            </a:r>
            <a:r>
              <a:rPr lang="ru-RU" sz="2600" dirty="0"/>
              <a:t>, </a:t>
            </a:r>
            <a:r>
              <a:rPr lang="ru-RU" sz="2600" dirty="0" err="1"/>
              <a:t>тобто</a:t>
            </a:r>
            <a:r>
              <a:rPr lang="ru-RU" sz="2600" dirty="0"/>
              <a:t> систему норм права,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регулюють</a:t>
            </a:r>
            <a:r>
              <a:rPr lang="ru-RU" sz="2600" dirty="0"/>
              <a:t> </a:t>
            </a:r>
            <a:r>
              <a:rPr lang="ru-RU" sz="2600" dirty="0" err="1"/>
              <a:t>аграрні</a:t>
            </a:r>
            <a:r>
              <a:rPr lang="ru-RU" sz="2600" dirty="0"/>
              <a:t> </a:t>
            </a:r>
            <a:r>
              <a:rPr lang="ru-RU" sz="2600" dirty="0" err="1"/>
              <a:t>відносини</a:t>
            </a:r>
            <a:r>
              <a:rPr lang="ru-RU" sz="2600" dirty="0"/>
              <a:t>; 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/>
              <a:t>як </a:t>
            </a:r>
            <a:r>
              <a:rPr lang="ru-RU" sz="2600" b="1" dirty="0" err="1"/>
              <a:t>галузь</a:t>
            </a:r>
            <a:r>
              <a:rPr lang="ru-RU" sz="2600" b="1" dirty="0"/>
              <a:t> </a:t>
            </a:r>
            <a:r>
              <a:rPr lang="ru-RU" sz="2600" b="1" dirty="0" err="1"/>
              <a:t>правової</a:t>
            </a:r>
            <a:r>
              <a:rPr lang="ru-RU" sz="2600" b="1" dirty="0"/>
              <a:t> науки</a:t>
            </a:r>
            <a:r>
              <a:rPr lang="ru-RU" sz="2600" dirty="0"/>
              <a:t>, </a:t>
            </a:r>
            <a:r>
              <a:rPr lang="ru-RU" sz="2600" dirty="0" err="1"/>
              <a:t>тобто</a:t>
            </a:r>
            <a:r>
              <a:rPr lang="ru-RU" sz="2600" dirty="0"/>
              <a:t> </a:t>
            </a:r>
            <a:r>
              <a:rPr lang="ru-RU" sz="2600" dirty="0" smtClean="0"/>
              <a:t>систему </a:t>
            </a:r>
            <a:r>
              <a:rPr lang="ru-RU" sz="2600" dirty="0" err="1" smtClean="0"/>
              <a:t>концепцій</a:t>
            </a:r>
            <a:r>
              <a:rPr lang="ru-RU" sz="2600" dirty="0" smtClean="0"/>
              <a:t>, </a:t>
            </a:r>
            <a:r>
              <a:rPr lang="ru-RU" sz="2600" dirty="0" err="1" smtClean="0"/>
              <a:t>теорій</a:t>
            </a:r>
            <a:r>
              <a:rPr lang="ru-RU" sz="2600" dirty="0" smtClean="0"/>
              <a:t> та </a:t>
            </a:r>
            <a:r>
              <a:rPr lang="ru-RU" sz="2600" dirty="0" err="1" smtClean="0"/>
              <a:t>інших</a:t>
            </a:r>
            <a:r>
              <a:rPr lang="ru-RU" sz="2600" dirty="0" smtClean="0"/>
              <a:t> </a:t>
            </a:r>
            <a:r>
              <a:rPr lang="ru-RU" sz="2600" dirty="0" err="1" smtClean="0"/>
              <a:t>наукових</a:t>
            </a:r>
            <a:r>
              <a:rPr lang="ru-RU" sz="2600" dirty="0" smtClean="0"/>
              <a:t> </a:t>
            </a:r>
            <a:r>
              <a:rPr lang="ru-RU" sz="2600" dirty="0" err="1" smtClean="0"/>
              <a:t>знань</a:t>
            </a:r>
            <a:r>
              <a:rPr lang="ru-RU" sz="2600" dirty="0" smtClean="0"/>
              <a:t> </a:t>
            </a:r>
            <a:r>
              <a:rPr lang="ru-RU" sz="2600" dirty="0"/>
              <a:t>про </a:t>
            </a:r>
            <a:r>
              <a:rPr lang="ru-RU" sz="2600" dirty="0" err="1"/>
              <a:t>аграрне</a:t>
            </a:r>
            <a:r>
              <a:rPr lang="ru-RU" sz="2600" dirty="0"/>
              <a:t> право як </a:t>
            </a:r>
            <a:r>
              <a:rPr lang="ru-RU" sz="2600" dirty="0" err="1"/>
              <a:t>галузь</a:t>
            </a:r>
            <a:r>
              <a:rPr lang="ru-RU" sz="2600" dirty="0"/>
              <a:t> права, про </a:t>
            </a:r>
            <a:r>
              <a:rPr lang="ru-RU" sz="2600" dirty="0" err="1"/>
              <a:t>аграрне</a:t>
            </a:r>
            <a:r>
              <a:rPr lang="ru-RU" sz="2600" dirty="0"/>
              <a:t> </a:t>
            </a:r>
            <a:r>
              <a:rPr lang="ru-RU" sz="2600" dirty="0" err="1"/>
              <a:t>законодавство</a:t>
            </a:r>
            <a:r>
              <a:rPr lang="ru-RU" sz="2600" dirty="0"/>
              <a:t>, про аграрно-</a:t>
            </a:r>
            <a:r>
              <a:rPr lang="ru-RU" sz="2600" dirty="0" err="1"/>
              <a:t>правові</a:t>
            </a:r>
            <a:r>
              <a:rPr lang="ru-RU" sz="2600" dirty="0"/>
              <a:t> </a:t>
            </a:r>
            <a:r>
              <a:rPr lang="ru-RU" sz="2600" dirty="0" err="1"/>
              <a:t>норми</a:t>
            </a:r>
            <a:r>
              <a:rPr lang="ru-RU" sz="2600" dirty="0"/>
              <a:t>, </a:t>
            </a:r>
            <a:r>
              <a:rPr lang="ru-RU" sz="2600" dirty="0" err="1"/>
              <a:t>аграрні</a:t>
            </a:r>
            <a:r>
              <a:rPr lang="ru-RU" sz="2600" dirty="0"/>
              <a:t> </a:t>
            </a:r>
            <a:r>
              <a:rPr lang="ru-RU" sz="2600" dirty="0" err="1"/>
              <a:t>правовідносини</a:t>
            </a:r>
            <a:r>
              <a:rPr lang="ru-RU" sz="2600" dirty="0"/>
              <a:t> та </a:t>
            </a:r>
            <a:r>
              <a:rPr lang="ru-RU" sz="2600" dirty="0" err="1"/>
              <a:t>ін</a:t>
            </a:r>
            <a:r>
              <a:rPr lang="ru-RU" sz="2600" dirty="0"/>
              <a:t>.; </a:t>
            </a:r>
          </a:p>
          <a:p>
            <a:pPr marL="596646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/>
              <a:t>як </a:t>
            </a:r>
            <a:r>
              <a:rPr lang="ru-RU" sz="2600" b="1" dirty="0" err="1"/>
              <a:t>навчальну</a:t>
            </a:r>
            <a:r>
              <a:rPr lang="ru-RU" sz="2600" b="1" dirty="0"/>
              <a:t> </a:t>
            </a:r>
            <a:r>
              <a:rPr lang="ru-RU" sz="2600" b="1" dirty="0" err="1"/>
              <a:t>дисципліну</a:t>
            </a:r>
            <a:r>
              <a:rPr lang="ru-RU" sz="2600" dirty="0"/>
              <a:t>, </a:t>
            </a:r>
            <a:r>
              <a:rPr lang="ru-RU" sz="2600" dirty="0" err="1"/>
              <a:t>тобто</a:t>
            </a:r>
            <a:r>
              <a:rPr lang="ru-RU" sz="2600" dirty="0"/>
              <a:t> </a:t>
            </a:r>
            <a:r>
              <a:rPr lang="ru-RU" sz="2600" dirty="0" err="1"/>
              <a:t>сукупність</a:t>
            </a:r>
            <a:r>
              <a:rPr lang="ru-RU" sz="2600" dirty="0"/>
              <a:t> тем,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пропонуються</a:t>
            </a:r>
            <a:r>
              <a:rPr lang="ru-RU" sz="2600" dirty="0"/>
              <a:t> для </a:t>
            </a:r>
            <a:r>
              <a:rPr lang="ru-RU" sz="2600" dirty="0" err="1"/>
              <a:t>вивчення</a:t>
            </a:r>
            <a:r>
              <a:rPr lang="ru-RU" sz="2600" dirty="0"/>
              <a:t> у </a:t>
            </a:r>
            <a:r>
              <a:rPr lang="ru-RU" sz="2600" dirty="0" smtClean="0"/>
              <a:t>ЗВО. </a:t>
            </a:r>
            <a:endParaRPr lang="ru-RU" sz="2600" dirty="0"/>
          </a:p>
          <a:p>
            <a:pPr marL="82296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en-US" sz="3000" b="1" dirty="0" smtClean="0">
                <a:effectLst/>
              </a:rPr>
              <a:t>Поняття аграрного права як галузі права</a:t>
            </a:r>
            <a:endParaRPr lang="uk-UA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3624" y="1556792"/>
            <a:ext cx="7602048" cy="480060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uk-UA" sz="2600" b="1" dirty="0" smtClean="0">
                <a:solidFill>
                  <a:srgbClr val="C00000"/>
                </a:solidFill>
              </a:rPr>
              <a:t>Аграрне право </a:t>
            </a:r>
            <a:r>
              <a:rPr lang="uk-UA" sz="2600" dirty="0" smtClean="0"/>
              <a:t>– це самостійна галузь права, </a:t>
            </a:r>
            <a:r>
              <a:rPr lang="uk-UA" sz="2600" dirty="0" smtClean="0"/>
              <a:t>що </a:t>
            </a:r>
            <a:r>
              <a:rPr lang="uk-UA" sz="2600" dirty="0"/>
              <a:t>є системою правових норм, які регулюють аграрні </a:t>
            </a:r>
            <a:r>
              <a:rPr lang="uk-UA" sz="2600" dirty="0" smtClean="0"/>
              <a:t>відносини</a:t>
            </a:r>
            <a:r>
              <a:rPr lang="uk-UA" sz="2600" dirty="0"/>
              <a:t>, що складаються в процесі діяльності суб’єктів аграрного </a:t>
            </a:r>
            <a:r>
              <a:rPr lang="uk-UA" sz="2600" dirty="0" smtClean="0"/>
              <a:t>підприємництва</a:t>
            </a:r>
            <a:r>
              <a:rPr lang="uk-UA" sz="2600" dirty="0"/>
              <a:t>, заснованих на різних формах власності та господарювання, й спрямовані на </a:t>
            </a:r>
            <a:r>
              <a:rPr lang="uk-UA" sz="2600" dirty="0" smtClean="0"/>
              <a:t>виробництво</a:t>
            </a:r>
            <a:r>
              <a:rPr lang="uk-UA" sz="2600" dirty="0"/>
              <a:t>, переробку, зберігання, транспортування та реалізацію продовольства й сировини </a:t>
            </a:r>
            <a:r>
              <a:rPr lang="uk-UA" sz="2600" dirty="0" smtClean="0"/>
              <a:t>рослинного </a:t>
            </a:r>
            <a:r>
              <a:rPr lang="uk-UA" sz="2600" dirty="0"/>
              <a:t>і тваринного походження, а також відносини у галузі державного </a:t>
            </a:r>
            <a:r>
              <a:rPr lang="uk-UA" sz="2600" dirty="0" smtClean="0"/>
              <a:t>регулювання та публічного управління сільським господарством та </a:t>
            </a:r>
            <a:r>
              <a:rPr lang="uk-UA" sz="2600" dirty="0"/>
              <a:t>забезпечення </a:t>
            </a:r>
            <a:r>
              <a:rPr lang="uk-UA" sz="2600" dirty="0" smtClean="0"/>
              <a:t>сталого розвитку сільських територій.</a:t>
            </a:r>
            <a:endParaRPr lang="uk-UA" sz="2600" dirty="0" smtClean="0"/>
          </a:p>
          <a:p>
            <a:pPr marL="82296" indent="0" algn="just">
              <a:buNone/>
            </a:pPr>
            <a:endParaRPr lang="uk-UA" sz="2600" dirty="0"/>
          </a:p>
          <a:p>
            <a:pPr marL="82296" indent="0" algn="just">
              <a:buNone/>
            </a:pPr>
            <a:endParaRPr lang="uk-UA" sz="2600" dirty="0" smtClean="0"/>
          </a:p>
        </p:txBody>
      </p:sp>
    </p:spTree>
    <p:extLst>
      <p:ext uri="{BB962C8B-B14F-4D97-AF65-F5344CB8AC3E}">
        <p14:creationId xmlns:p14="http://schemas.microsoft.com/office/powerpoint/2010/main" val="25311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en-US" sz="3000" b="1" dirty="0" smtClean="0">
                <a:effectLst/>
              </a:rPr>
              <a:t>Підходи до розуміння сутності аграрного права у вітчизняній правовій науці</a:t>
            </a:r>
            <a:endParaRPr lang="uk-UA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52736"/>
            <a:ext cx="7602048" cy="4800600"/>
          </a:xfrm>
        </p:spPr>
        <p:txBody>
          <a:bodyPr>
            <a:normAutofit/>
          </a:bodyPr>
          <a:lstStyle/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Аграрне право – це лише галузь законодавства, але як галузь права не існує.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Аграрне право – це підгалузь агропромислового права.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Аграрне право – це підгалузь господарського права.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Аграрне право – це </a:t>
            </a:r>
            <a:r>
              <a:rPr lang="uk-UA" sz="2600" b="1" dirty="0" err="1" smtClean="0"/>
              <a:t>комлексна</a:t>
            </a:r>
            <a:r>
              <a:rPr lang="uk-UA" sz="2600" b="1" dirty="0" smtClean="0"/>
              <a:t> галузь права.</a:t>
            </a:r>
          </a:p>
          <a:p>
            <a:pPr marL="596646" indent="-514350">
              <a:buClr>
                <a:srgbClr val="C00000"/>
              </a:buClr>
              <a:buFont typeface="+mj-lt"/>
              <a:buAutoNum type="arabicPeriod"/>
            </a:pPr>
            <a:r>
              <a:rPr lang="uk-UA" sz="2600" b="1" dirty="0" smtClean="0"/>
              <a:t>Аграрне право – це самостійна галузь права.</a:t>
            </a:r>
            <a:endParaRPr lang="uk-UA" sz="2600" b="1" dirty="0"/>
          </a:p>
        </p:txBody>
      </p:sp>
    </p:spTree>
    <p:extLst>
      <p:ext uri="{BB962C8B-B14F-4D97-AF65-F5344CB8AC3E}">
        <p14:creationId xmlns:p14="http://schemas.microsoft.com/office/powerpoint/2010/main" val="34192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altLang="en-US" sz="3900" b="1" dirty="0" smtClean="0">
                <a:effectLst/>
              </a:rPr>
              <a:t>Предмет правового регулювання аграрного права</a:t>
            </a:r>
            <a:endParaRPr lang="ru-RU" altLang="en-US" sz="3900" b="1" dirty="0" smtClean="0">
              <a:effectLst/>
            </a:endParaRPr>
          </a:p>
        </p:txBody>
      </p:sp>
      <p:sp>
        <p:nvSpPr>
          <p:cNvPr id="40973" name="Rectangle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latin typeface="Corbel" panose="020B0503020204020204" pitchFamily="34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uk-UA" altLang="en-US" dirty="0" smtClean="0"/>
              <a:t>комплекс суспільних аграрних відносин (земельних, майнових, трудових, організаційно-управлінських та інших), що складаються в процесі виробництва сільськогосподарської продукції, її </a:t>
            </a:r>
            <a:r>
              <a:rPr lang="uk-UA" altLang="en-US" dirty="0" smtClean="0"/>
              <a:t>переробки, зберігання та </a:t>
            </a:r>
            <a:r>
              <a:rPr lang="uk-UA" altLang="en-US" dirty="0" smtClean="0"/>
              <a:t>реалізації. </a:t>
            </a: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25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altLang="en-US" sz="3900" b="1" dirty="0" smtClean="0">
                <a:effectLst/>
              </a:rPr>
              <a:t>Предмет правового регулювання аграрного права</a:t>
            </a:r>
            <a:endParaRPr lang="ru-RU" altLang="en-US" sz="3900" b="1" dirty="0" smtClean="0">
              <a:effectLst/>
            </a:endParaRPr>
          </a:p>
        </p:txBody>
      </p:sp>
      <p:sp>
        <p:nvSpPr>
          <p:cNvPr id="40973" name="Rectangle 1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80975" indent="-98425" algn="just">
              <a:buFont typeface="Wingdings 2" panose="05020102010507070707" pitchFamily="18" charset="2"/>
              <a:buNone/>
            </a:pPr>
            <a:r>
              <a:rPr lang="uk-UA" altLang="en-US" dirty="0" smtClean="0"/>
              <a:t> </a:t>
            </a:r>
            <a:r>
              <a:rPr lang="uk-UA" altLang="en-US" sz="2600" b="1" dirty="0" smtClean="0"/>
              <a:t>Предмет правового регулювання аграрного права </a:t>
            </a:r>
            <a:r>
              <a:rPr lang="uk-UA" altLang="en-US" sz="2600" dirty="0" smtClean="0"/>
              <a:t>- </a:t>
            </a:r>
            <a:r>
              <a:rPr lang="uk-UA" altLang="en-US" sz="2600" b="1" dirty="0" smtClean="0">
                <a:solidFill>
                  <a:srgbClr val="C00000"/>
                </a:solidFill>
              </a:rPr>
              <a:t>аграрні правовідносини</a:t>
            </a:r>
            <a:r>
              <a:rPr lang="uk-UA" altLang="en-US" sz="2600" dirty="0" smtClean="0"/>
              <a:t>, що є системою взаємопов’язаних інтегрованих правовідносин майнового (цивільно-правового), управлінського (адміністративно-правового), земельного, екологічного, членського, засновницького, фінансового, трудового характеру та виникають в сфері виробництва, переробки, зберігання та реалізації продовольства й сировини рослинного і тваринного походження суб’єктами аграрної підприємницької діяльності, а також у сфері державного регулювання та публічного управління сільським господарством.</a:t>
            </a:r>
            <a:endParaRPr lang="uk-UA" altLang="en-US" sz="2600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400075"/>
            <a:ext cx="7890842" cy="1228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altLang="en-US" sz="2800" b="1" dirty="0" smtClean="0">
                <a:effectLst/>
              </a:rPr>
              <a:t>Предмет аграрного права становлять відносини </a:t>
            </a:r>
            <a:r>
              <a:rPr lang="uk-UA" altLang="en-US" sz="2800" b="1" u="sng" dirty="0" smtClean="0">
                <a:solidFill>
                  <a:srgbClr val="C00000"/>
                </a:solidFill>
                <a:effectLst/>
              </a:rPr>
              <a:t>внутрішні </a:t>
            </a:r>
            <a:r>
              <a:rPr lang="uk-UA" altLang="en-US" sz="2800" b="1" dirty="0" smtClean="0">
                <a:effectLst/>
              </a:rPr>
              <a:t>(внутрішньогосподарські) та </a:t>
            </a:r>
            <a:br>
              <a:rPr lang="uk-UA" altLang="en-US" sz="2800" b="1" dirty="0" smtClean="0">
                <a:effectLst/>
              </a:rPr>
            </a:br>
            <a:r>
              <a:rPr lang="uk-UA" altLang="en-US" sz="2800" b="1" u="sng" dirty="0" smtClean="0">
                <a:solidFill>
                  <a:srgbClr val="C00000"/>
                </a:solidFill>
                <a:effectLst/>
              </a:rPr>
              <a:t>зовнішні</a:t>
            </a:r>
            <a:r>
              <a:rPr lang="uk-UA" altLang="en-US" sz="2800" b="1" u="sng" dirty="0" smtClean="0">
                <a:effectLst/>
              </a:rPr>
              <a:t> </a:t>
            </a:r>
            <a:r>
              <a:rPr lang="uk-UA" altLang="en-US" sz="2800" b="1" dirty="0" smtClean="0">
                <a:effectLst/>
              </a:rPr>
              <a:t>(</a:t>
            </a:r>
            <a:r>
              <a:rPr lang="uk-UA" altLang="en-US" sz="2800" b="1" dirty="0" err="1" smtClean="0">
                <a:effectLst/>
              </a:rPr>
              <a:t>зовнішньогосподарські</a:t>
            </a:r>
            <a:r>
              <a:rPr lang="uk-UA" altLang="en-US" sz="2800" b="1" dirty="0" smtClean="0">
                <a:effectLst/>
              </a:rPr>
              <a:t>).</a:t>
            </a:r>
            <a:endParaRPr lang="uk-UA" altLang="en-US" sz="2800" b="1" dirty="0" smtClean="0">
              <a:effectLst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1259632" y="2012776"/>
            <a:ext cx="7498080" cy="48006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uk-UA" altLang="en-US" sz="2400" b="1" i="1" dirty="0" smtClean="0"/>
              <a:t>Внутрішні </a:t>
            </a:r>
            <a:r>
              <a:rPr lang="uk-UA" altLang="en-US" sz="2400" dirty="0" smtClean="0"/>
              <a:t>– відносини, що виникають в результаті організації виробництва усередині підприємства і відносини між сільськогосподарським підприємством та його працівниками, між структурними підрозділами підприємства. 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</a:pPr>
            <a:r>
              <a:rPr lang="uk-UA" altLang="en-US" sz="2400" b="1" i="1" dirty="0" smtClean="0"/>
              <a:t>Зовнішні</a:t>
            </a:r>
            <a:r>
              <a:rPr lang="uk-UA" altLang="en-US" sz="2400" dirty="0" smtClean="0"/>
              <a:t> – відносини з приводу матеріально-технічного забезпечення, виробничо-технічного обслуговування сільськогосподарських </a:t>
            </a:r>
            <a:r>
              <a:rPr lang="uk-UA" altLang="en-US" sz="2400" dirty="0" smtClean="0"/>
              <a:t>товаро-виробників</a:t>
            </a:r>
            <a:r>
              <a:rPr lang="uk-UA" altLang="en-US" sz="2400" dirty="0" smtClean="0"/>
              <a:t>, реалізації продукції, відносини з державою та іншими суб’єктами господарювання.</a:t>
            </a:r>
          </a:p>
        </p:txBody>
      </p:sp>
    </p:spTree>
    <p:extLst>
      <p:ext uri="{BB962C8B-B14F-4D97-AF65-F5344CB8AC3E}">
        <p14:creationId xmlns:p14="http://schemas.microsoft.com/office/powerpoint/2010/main" val="167151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altLang="en-US" sz="3900" b="1" smtClean="0">
                <a:effectLst/>
              </a:rPr>
              <a:t>Методи правового регулювання в аграрному праві</a:t>
            </a:r>
            <a:r>
              <a:rPr lang="uk-UA" altLang="en-US" sz="3900" smtClean="0">
                <a:effectLst/>
              </a:rPr>
              <a:t> </a:t>
            </a:r>
            <a:endParaRPr lang="ru-RU" altLang="en-US" sz="3900" smtClean="0">
              <a:effectLst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68313" y="1447800"/>
            <a:ext cx="8466137" cy="480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 altLang="en-US" smtClean="0">
                <a:latin typeface="Times New Roman" panose="02020603050405020304" pitchFamily="18" charset="0"/>
              </a:rPr>
              <a:t>а) </a:t>
            </a:r>
            <a:r>
              <a:rPr lang="uk-UA" altLang="en-US" b="1" i="1" smtClean="0">
                <a:latin typeface="Times New Roman" panose="02020603050405020304" pitchFamily="18" charset="0"/>
              </a:rPr>
              <a:t>метод диспозитивний</a:t>
            </a:r>
            <a:r>
              <a:rPr lang="uk-UA" altLang="en-US" smtClean="0">
                <a:latin typeface="Times New Roman" panose="02020603050405020304" pitchFamily="18" charset="0"/>
              </a:rPr>
              <a:t> (дозволу) – учасникам аграрних правовідносин дозволяється здійснювати певні дії, види діяльності; </a:t>
            </a:r>
          </a:p>
          <a:p>
            <a:pPr algn="ctr">
              <a:lnSpc>
                <a:spcPct val="90000"/>
              </a:lnSpc>
            </a:pPr>
            <a:r>
              <a:rPr lang="uk-UA" altLang="en-US" smtClean="0">
                <a:latin typeface="Times New Roman" panose="02020603050405020304" pitchFamily="18" charset="0"/>
              </a:rPr>
              <a:t>б) </a:t>
            </a:r>
            <a:r>
              <a:rPr lang="uk-UA" altLang="en-US" b="1" i="1" smtClean="0">
                <a:latin typeface="Times New Roman" panose="02020603050405020304" pitchFamily="18" charset="0"/>
              </a:rPr>
              <a:t>метод імперативний</a:t>
            </a:r>
            <a:r>
              <a:rPr lang="uk-UA" altLang="en-US" smtClean="0">
                <a:latin typeface="Times New Roman" panose="02020603050405020304" pitchFamily="18" charset="0"/>
              </a:rPr>
              <a:t> – використовуються імперативні приписи, коли учасникам правовідносин встановлюються певні межі поведінки або ж навіть заборони;</a:t>
            </a:r>
          </a:p>
          <a:p>
            <a:pPr algn="ctr">
              <a:lnSpc>
                <a:spcPct val="90000"/>
              </a:lnSpc>
            </a:pPr>
            <a:r>
              <a:rPr lang="uk-UA" altLang="en-US" smtClean="0">
                <a:latin typeface="Times New Roman" panose="02020603050405020304" pitchFamily="18" charset="0"/>
              </a:rPr>
              <a:t>в) </a:t>
            </a:r>
            <a:r>
              <a:rPr lang="uk-UA" altLang="en-US" b="1" i="1" smtClean="0">
                <a:latin typeface="Times New Roman" panose="02020603050405020304" pitchFamily="18" charset="0"/>
              </a:rPr>
              <a:t>метод локальної нормотворчості</a:t>
            </a:r>
            <a:r>
              <a:rPr lang="uk-UA" altLang="en-US" smtClean="0">
                <a:latin typeface="Times New Roman" panose="02020603050405020304" pitchFamily="18" charset="0"/>
              </a:rPr>
              <a:t>.</a:t>
            </a:r>
            <a:r>
              <a:rPr lang="ru-RU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88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Основні питання теми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Передумови формування аграрного права України як галузі права</a:t>
            </a:r>
            <a:r>
              <a:rPr lang="uk-UA" sz="4400" b="1" dirty="0" smtClean="0"/>
              <a:t>. Завдання аграрного права на сучасному етапі аграрної реформи. </a:t>
            </a:r>
            <a:endParaRPr lang="uk-UA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Поняття і предмет аграрного права. </a:t>
            </a:r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Методи правового регулювання в аграрному праві.</a:t>
            </a:r>
            <a:endParaRPr lang="uk-UA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Принципи аграрного права.</a:t>
            </a:r>
            <a:endParaRPr lang="uk-UA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Система аграрного права.</a:t>
            </a:r>
            <a:endParaRPr lang="uk-UA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Співвідношення аграрного права із суміжними галузями права.</a:t>
            </a:r>
            <a:endParaRPr lang="uk-UA" sz="4400" dirty="0" smtClean="0"/>
          </a:p>
          <a:p>
            <a:pPr marL="596646" lvl="0" indent="-514350">
              <a:buFont typeface="+mj-lt"/>
              <a:buAutoNum type="arabicPeriod"/>
            </a:pPr>
            <a:r>
              <a:rPr lang="uk-UA" sz="4400" b="1" dirty="0" smtClean="0"/>
              <a:t>Аграрне право як юридична наука та навчальна дисципліна.</a:t>
            </a:r>
            <a:endParaRPr lang="uk-UA" sz="4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800" b="1" dirty="0" smtClean="0"/>
              <a:t>Принципи аграрного права</a:t>
            </a:r>
            <a:endParaRPr lang="ru-RU" sz="3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uk-UA" b="1" dirty="0" smtClean="0"/>
              <a:t>вихідні засади, ідеї, положення</a:t>
            </a:r>
            <a:r>
              <a:rPr lang="uk-UA" dirty="0" smtClean="0"/>
              <a:t>, що:</a:t>
            </a:r>
          </a:p>
          <a:p>
            <a:pPr marL="442913" indent="-361950" algn="just">
              <a:spcBef>
                <a:spcPts val="2400"/>
              </a:spcBef>
              <a:buFont typeface="+mj-lt"/>
              <a:buAutoNum type="arabicPeriod"/>
            </a:pPr>
            <a:r>
              <a:rPr lang="uk-UA" sz="2600" dirty="0" smtClean="0"/>
              <a:t> характеризуються універсальністю, загальною значущістю та вищою імперативністю;</a:t>
            </a:r>
          </a:p>
          <a:p>
            <a:pPr marL="442913" indent="-361950" algn="just">
              <a:spcBef>
                <a:spcPts val="2400"/>
              </a:spcBef>
              <a:buFont typeface="+mj-lt"/>
              <a:buAutoNum type="arabicPeriod"/>
            </a:pPr>
            <a:r>
              <a:rPr lang="uk-UA" sz="2600" dirty="0" smtClean="0"/>
              <a:t>визначають загальну спрямованість і найбільш суттєві риси правового регулювання аграрних відносин та тенденції його розвитку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214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608" y="-18256"/>
            <a:ext cx="749808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altLang="en-US" sz="3600" b="1" dirty="0" smtClean="0">
                <a:effectLst/>
              </a:rPr>
              <a:t>Принципи аграрного права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1259632" y="1340768"/>
            <a:ext cx="7674056" cy="4800600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en-US" sz="2800" b="1" dirty="0" err="1" smtClean="0">
                <a:solidFill>
                  <a:srgbClr val="002060"/>
                </a:solidFill>
              </a:rPr>
              <a:t>основні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,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керівні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ідеї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,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що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визначають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 напрямки та характер правового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регулювання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аграрних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 </a:t>
            </a:r>
            <a:r>
              <a:rPr lang="ru-RU" altLang="en-US" sz="2800" b="1" dirty="0" err="1" smtClean="0">
                <a:solidFill>
                  <a:srgbClr val="002060"/>
                </a:solidFill>
              </a:rPr>
              <a:t>відносин</a:t>
            </a:r>
            <a:r>
              <a:rPr lang="ru-RU" altLang="en-US" sz="2800" b="1" dirty="0" smtClean="0">
                <a:solidFill>
                  <a:srgbClr val="002060"/>
                </a:solidFill>
              </a:rPr>
              <a:t>. </a:t>
            </a:r>
            <a:endParaRPr lang="en-US" altLang="en-US" sz="2800" b="1" dirty="0" smtClean="0">
              <a:solidFill>
                <a:srgbClr val="002060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ru-RU" altLang="en-US" sz="2800" dirty="0" smtClean="0">
              <a:latin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en-US" sz="2800" b="1" dirty="0" smtClean="0">
                <a:solidFill>
                  <a:srgbClr val="FF0000"/>
                </a:solidFill>
              </a:rPr>
              <a:t>Система </a:t>
            </a:r>
            <a:r>
              <a:rPr lang="ru-RU" altLang="en-US" sz="2800" b="1" dirty="0" err="1" smtClean="0">
                <a:solidFill>
                  <a:srgbClr val="FF0000"/>
                </a:solidFill>
              </a:rPr>
              <a:t>принципів</a:t>
            </a:r>
            <a:r>
              <a:rPr lang="ru-RU" altLang="en-US" sz="2800" b="1" dirty="0" smtClean="0">
                <a:solidFill>
                  <a:srgbClr val="FF0000"/>
                </a:solidFill>
              </a:rPr>
              <a:t> аграрного права: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uk-UA" altLang="en-US" sz="2800" dirty="0" err="1" smtClean="0"/>
              <a:t>загальноправові</a:t>
            </a:r>
            <a:r>
              <a:rPr lang="uk-UA" altLang="en-US" sz="2800" dirty="0" smtClean="0"/>
              <a:t>;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uk-UA" altLang="en-US" sz="2800" dirty="0" smtClean="0"/>
              <a:t>міжгалузеві;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uk-UA" altLang="en-US" sz="2800" dirty="0" smtClean="0"/>
              <a:t>галузеві;</a:t>
            </a:r>
          </a:p>
          <a:p>
            <a:pPr marL="596646" indent="-514350" algn="just">
              <a:buFont typeface="+mj-lt"/>
              <a:buAutoNum type="arabicPeriod"/>
            </a:pPr>
            <a:r>
              <a:rPr lang="uk-UA" altLang="en-US" sz="2800" dirty="0" smtClean="0"/>
              <a:t>принципи окремих інститутів.</a:t>
            </a:r>
          </a:p>
        </p:txBody>
      </p:sp>
    </p:spTree>
    <p:extLst>
      <p:ext uri="{BB962C8B-B14F-4D97-AF65-F5344CB8AC3E}">
        <p14:creationId xmlns:p14="http://schemas.microsoft.com/office/powerpoint/2010/main" val="426861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-27384"/>
            <a:ext cx="7818437" cy="79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altLang="en-US" sz="2000" b="1" dirty="0" smtClean="0">
                <a:effectLst/>
              </a:rPr>
              <a:t> </a:t>
            </a:r>
            <a:r>
              <a:rPr lang="uk-UA" altLang="en-US" sz="2800" b="1" dirty="0" smtClean="0">
                <a:effectLst/>
              </a:rPr>
              <a:t>Основні галузеві принципи аграрного права</a:t>
            </a:r>
            <a:r>
              <a:rPr lang="uk-UA" altLang="en-US" sz="2800" dirty="0" smtClean="0">
                <a:effectLst/>
              </a:rPr>
              <a:t>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1116013" y="769541"/>
            <a:ext cx="7786687" cy="5443934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пріоритетності розвитку сільського господарства;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свободи аграрного підприємництва, добровільності вибору форм й напрямків господарської діяльності в аграрному секторі;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юридичної рівності форм аграрного підприємництва;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невтручання державних органів у виробничо-господарську діяльність аграрних товаровиробників 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аграрний протекціонізм;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пріоритетності соціального розвитку села;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сталого розвитку сільських територій;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екологізації аграрного виробництва;</a:t>
            </a:r>
          </a:p>
          <a:p>
            <a:pPr marL="539496" indent="-457200">
              <a:buFont typeface="+mj-lt"/>
              <a:buAutoNum type="arabicPeriod"/>
            </a:pPr>
            <a:r>
              <a:rPr lang="uk-UA" altLang="en-US" sz="2200" dirty="0" smtClean="0"/>
              <a:t>забезпечення продовольчої та </a:t>
            </a:r>
            <a:r>
              <a:rPr lang="uk-UA" altLang="en-US" sz="2200" smtClean="0"/>
              <a:t>сировинної безпеки.</a:t>
            </a:r>
            <a:endParaRPr lang="uk-UA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12734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Функції аграрного права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основні напрями правового впливу норм цієї галузі  на аграрні правовідносини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60372"/>
              </p:ext>
            </p:extLst>
          </p:nvPr>
        </p:nvGraphicFramePr>
        <p:xfrm>
          <a:off x="1714480" y="2643182"/>
          <a:ext cx="7000924" cy="34755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0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60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Спеціально-юридичні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Загальносоціальні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Регулятивна</a:t>
                      </a:r>
                      <a:r>
                        <a:rPr lang="uk-UA" baseline="0" dirty="0" smtClean="0"/>
                        <a:t> статична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Економічна</a:t>
                      </a:r>
                    </a:p>
                    <a:p>
                      <a:pPr algn="just"/>
                      <a:r>
                        <a:rPr lang="uk-UA" dirty="0" smtClean="0"/>
                        <a:t>Політична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Регулятивна динамічна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Екологічна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Організаційна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Охоронна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Інформаційна</a:t>
                      </a:r>
                      <a:endParaRPr lang="ru-RU" dirty="0" smtClean="0"/>
                    </a:p>
                    <a:p>
                      <a:pPr algn="just"/>
                      <a:r>
                        <a:rPr lang="uk-UA" dirty="0" smtClean="0"/>
                        <a:t>Орієнтаційна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Превентивно-виховна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Оціночна</a:t>
                      </a:r>
                    </a:p>
                    <a:p>
                      <a:pPr algn="just"/>
                      <a:r>
                        <a:rPr lang="uk-UA" dirty="0" smtClean="0"/>
                        <a:t>Гуманістична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Превентивно-стимулююча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Пізнавальна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Система аграрного права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14488"/>
            <a:ext cx="7576398" cy="4533912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</a:t>
            </a:r>
            <a:r>
              <a:rPr lang="uk-UA" sz="3600" dirty="0" smtClean="0"/>
              <a:t>Науково обґрунтоване послідовне розміщення  земельно-правових інститутів, що складаються з пев-них множин земельно-правових норм, які  регулюють однорідні, відносно відособлені цілісні групи земельних відносин</a:t>
            </a:r>
            <a:endParaRPr lang="ru-RU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xfrm>
            <a:off x="1435100" y="476250"/>
            <a:ext cx="7499350" cy="5772150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ru-RU" altLang="en-US" b="1" i="1" dirty="0" smtClean="0">
                <a:latin typeface="Times New Roman" panose="02020603050405020304" pitchFamily="18" charset="0"/>
              </a:rPr>
              <a:t>Система аграрного права</a:t>
            </a:r>
            <a:r>
              <a:rPr lang="ru-RU" altLang="en-US" dirty="0" smtClean="0">
                <a:latin typeface="Times New Roman" panose="02020603050405020304" pitchFamily="18" charset="0"/>
              </a:rPr>
              <a:t> –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науково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обґрунтоване</a:t>
            </a:r>
            <a:r>
              <a:rPr lang="ru-RU" altLang="en-US" dirty="0" smtClean="0">
                <a:latin typeface="Times New Roman" panose="02020603050405020304" pitchFamily="18" charset="0"/>
              </a:rPr>
              <a:t>,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логічно-послідовне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розміщення</a:t>
            </a:r>
            <a:r>
              <a:rPr lang="ru-RU" altLang="en-US" dirty="0" smtClean="0">
                <a:latin typeface="Times New Roman" panose="02020603050405020304" pitchFamily="18" charset="0"/>
              </a:rPr>
              <a:t> аграрно-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правових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інститутів</a:t>
            </a:r>
            <a:r>
              <a:rPr lang="ru-RU" altLang="en-US" dirty="0" smtClean="0">
                <a:latin typeface="Times New Roman" panose="02020603050405020304" pitchFamily="18" charset="0"/>
              </a:rPr>
              <a:t>, нормами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яких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регулюються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аграрні</a:t>
            </a:r>
            <a:r>
              <a:rPr lang="ru-RU" altLang="en-US" dirty="0" smtClean="0">
                <a:latin typeface="Times New Roman" panose="02020603050405020304" pitchFamily="18" charset="0"/>
              </a:rPr>
              <a:t> </a:t>
            </a:r>
            <a:r>
              <a:rPr lang="ru-RU" altLang="en-US" dirty="0" err="1" smtClean="0">
                <a:latin typeface="Times New Roman" panose="02020603050405020304" pitchFamily="18" charset="0"/>
              </a:rPr>
              <a:t>відносини</a:t>
            </a:r>
            <a:r>
              <a:rPr lang="ru-RU" altLang="en-US" dirty="0" smtClean="0">
                <a:latin typeface="Times New Roman" panose="02020603050405020304" pitchFamily="18" charset="0"/>
              </a:rPr>
              <a:t>. </a:t>
            </a:r>
            <a:endParaRPr lang="en-US" altLang="en-US" dirty="0" smtClean="0">
              <a:latin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ru-RU" altLang="en-US" b="1" i="1" dirty="0" smtClean="0"/>
              <a:t>Система аграрного права </a:t>
            </a:r>
            <a:r>
              <a:rPr lang="ru-RU" altLang="en-US" b="1" i="1" dirty="0" err="1" smtClean="0"/>
              <a:t>складається</a:t>
            </a:r>
            <a:r>
              <a:rPr lang="ru-RU" altLang="en-US" b="1" i="1" dirty="0" smtClean="0"/>
              <a:t> </a:t>
            </a:r>
            <a:r>
              <a:rPr lang="ru-RU" altLang="en-US" b="1" i="1" dirty="0" err="1" smtClean="0"/>
              <a:t>із</a:t>
            </a:r>
            <a:r>
              <a:rPr lang="ru-RU" altLang="en-US" b="1" i="1" dirty="0" smtClean="0"/>
              <a:t> </a:t>
            </a:r>
            <a:r>
              <a:rPr lang="ru-RU" altLang="en-US" b="1" i="1" dirty="0" err="1" smtClean="0"/>
              <a:t>Загальної</a:t>
            </a:r>
            <a:r>
              <a:rPr lang="ru-RU" altLang="en-US" b="1" i="1" dirty="0" smtClean="0"/>
              <a:t>, </a:t>
            </a:r>
            <a:r>
              <a:rPr lang="ru-RU" altLang="en-US" b="1" i="1" dirty="0" err="1" smtClean="0"/>
              <a:t>Особливої</a:t>
            </a:r>
            <a:r>
              <a:rPr lang="ru-RU" altLang="en-US" b="1" i="1" dirty="0" smtClean="0"/>
              <a:t> та </a:t>
            </a:r>
            <a:r>
              <a:rPr lang="ru-RU" altLang="en-US" b="1" i="1" dirty="0" err="1" smtClean="0"/>
              <a:t>Спеціальної</a:t>
            </a:r>
            <a:r>
              <a:rPr lang="ru-RU" altLang="en-US" b="1" i="1" dirty="0" smtClean="0"/>
              <a:t> </a:t>
            </a:r>
            <a:r>
              <a:rPr lang="ru-RU" altLang="en-US" b="1" i="1" dirty="0" err="1" smtClean="0"/>
              <a:t>частин</a:t>
            </a:r>
            <a:r>
              <a:rPr lang="ru-RU" altLang="en-US" b="1" i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3236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608" y="-243408"/>
            <a:ext cx="749808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altLang="en-US" sz="3000" b="1" dirty="0" smtClean="0">
                <a:effectLst/>
              </a:rPr>
              <a:t>Загальна частина аграрного права:</a:t>
            </a:r>
            <a:r>
              <a:rPr lang="ru-RU" altLang="en-US" sz="3000" dirty="0" smtClean="0">
                <a:effectLst/>
              </a:rPr>
              <a:t>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1435608" y="764704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загальних засад правового регулювання аграрних відносин.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Інститути правового становища окремих суб'єктів аграрного виробництва.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державного регулювання сільського господарства.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правових засад аграрного протекціонізму.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правових засад публічного управління у сільському господарстві.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правового регулювання сталого розвитку сільських територій (соціальної сфери села).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600" dirty="0" smtClean="0"/>
              <a:t>Інститут юридичної відповідальності у сфері аграрних відносин.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endParaRPr lang="ru-R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5785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608" y="-171400"/>
            <a:ext cx="749808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altLang="en-US" sz="3000" b="1" dirty="0" smtClean="0">
                <a:effectLst/>
              </a:rPr>
              <a:t>Особлива частина аграрного права:</a:t>
            </a:r>
            <a:r>
              <a:rPr lang="ru-RU" altLang="en-US" sz="3000" dirty="0" smtClean="0">
                <a:effectLst/>
              </a:rPr>
              <a:t> 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1115616" y="908720"/>
            <a:ext cx="7818072" cy="5832648"/>
          </a:xfrm>
        </p:spPr>
        <p:txBody>
          <a:bodyPr>
            <a:noAutofit/>
          </a:bodyPr>
          <a:lstStyle/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режиму майна в сільському господарстві.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режиму природних ресурсів у сфері аграрного виробництва.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правових засад внутрішньо-господарського управління у сільському господарстві.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регулювання виробничо-господарської діяльності аграрних товаровиробників.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регулювання договірних відносин суб'єктів аграрного виробництва.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регулювання фінансової діяльності аграрних товаровиробників.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регулювання зовнішньоекономічної діяльності аграрних товаровиробників.</a:t>
            </a:r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uk-UA" altLang="en-US" sz="2200" dirty="0" smtClean="0"/>
              <a:t>Інститут правового регулювання трудових та соціально-пенсійних відносин у сфері аграрного виробництва.</a:t>
            </a:r>
          </a:p>
          <a:p>
            <a:pPr marL="596646" indent="-514350" algn="just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endParaRPr lang="ru-RU" altLang="en-US" sz="2200" dirty="0"/>
          </a:p>
          <a:p>
            <a:pPr marL="596646" indent="-514350" algn="just">
              <a:lnSpc>
                <a:spcPct val="90000"/>
              </a:lnSpc>
              <a:buFont typeface="+mj-lt"/>
              <a:buAutoNum type="arabicPeriod"/>
            </a:pPr>
            <a:endParaRPr lang="ru-RU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5493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1187624" y="549275"/>
            <a:ext cx="7746826" cy="5699125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uk-UA" altLang="en-US" b="1" dirty="0" smtClean="0">
                <a:solidFill>
                  <a:srgbClr val="C00000"/>
                </a:solidFill>
              </a:rPr>
              <a:t>Спеціальна частина </a:t>
            </a:r>
            <a:r>
              <a:rPr lang="uk-UA" altLang="en-US" dirty="0" smtClean="0"/>
              <a:t>аграрного права присвячена основним рисам аграрного права </a:t>
            </a:r>
            <a:r>
              <a:rPr lang="uk-UA" altLang="en-US" b="1" dirty="0" smtClean="0">
                <a:solidFill>
                  <a:srgbClr val="C00000"/>
                </a:solidFill>
              </a:rPr>
              <a:t>зарубіжних країн</a:t>
            </a:r>
            <a:r>
              <a:rPr lang="uk-UA" altLang="en-US" dirty="0" smtClean="0"/>
              <a:t>, правовому регулюванню земельної та аграрної реформ в цих країнах. </a:t>
            </a:r>
          </a:p>
        </p:txBody>
      </p:sp>
    </p:spTree>
    <p:extLst>
      <p:ext uri="{BB962C8B-B14F-4D97-AF65-F5344CB8AC3E}">
        <p14:creationId xmlns:p14="http://schemas.microsoft.com/office/powerpoint/2010/main" val="2822928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Співвідношення аграрного права із суміжними галузями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z="3200" b="1" dirty="0"/>
              <a:t>Цивільне право</a:t>
            </a:r>
          </a:p>
          <a:p>
            <a:r>
              <a:rPr lang="uk-UA" sz="3200" b="1" dirty="0" smtClean="0"/>
              <a:t>Господарське право</a:t>
            </a:r>
          </a:p>
          <a:p>
            <a:r>
              <a:rPr lang="uk-UA" sz="3200" b="1" dirty="0" smtClean="0"/>
              <a:t>Фінансове право</a:t>
            </a:r>
          </a:p>
          <a:p>
            <a:r>
              <a:rPr lang="uk-UA" sz="3200" b="1" dirty="0" smtClean="0"/>
              <a:t>Трудове право</a:t>
            </a:r>
          </a:p>
          <a:p>
            <a:r>
              <a:rPr lang="uk-UA" sz="3200" b="1" dirty="0" smtClean="0"/>
              <a:t>Право соціального захисту</a:t>
            </a:r>
          </a:p>
          <a:p>
            <a:r>
              <a:rPr lang="uk-UA" sz="3200" b="1" dirty="0" smtClean="0"/>
              <a:t>Кримінальне право</a:t>
            </a:r>
          </a:p>
          <a:p>
            <a:r>
              <a:rPr lang="uk-UA" sz="3200" b="1" dirty="0" smtClean="0"/>
              <a:t>Процесуальні галузі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259632" y="1524000"/>
            <a:ext cx="3888432" cy="4663440"/>
          </a:xfrm>
        </p:spPr>
        <p:txBody>
          <a:bodyPr>
            <a:normAutofit fontScale="85000" lnSpcReduction="10000"/>
          </a:bodyPr>
          <a:lstStyle/>
          <a:p>
            <a:r>
              <a:rPr lang="uk-UA" sz="3200" b="1" dirty="0" smtClean="0"/>
              <a:t>Конституційне право</a:t>
            </a:r>
          </a:p>
          <a:p>
            <a:r>
              <a:rPr lang="uk-UA" sz="3200" b="1" dirty="0"/>
              <a:t>Адміністративне право</a:t>
            </a:r>
          </a:p>
          <a:p>
            <a:r>
              <a:rPr lang="uk-UA" sz="3200" b="1" dirty="0" smtClean="0"/>
              <a:t>Екологічне право</a:t>
            </a:r>
          </a:p>
          <a:p>
            <a:r>
              <a:rPr lang="uk-UA" sz="3200" b="1" dirty="0" smtClean="0"/>
              <a:t>Природоресурсне право</a:t>
            </a:r>
          </a:p>
          <a:p>
            <a:r>
              <a:rPr lang="uk-UA" sz="3200" b="1" dirty="0" smtClean="0"/>
              <a:t>Земельне право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Основна навчальна література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836712"/>
            <a:ext cx="7848872" cy="5472608"/>
          </a:xfrm>
        </p:spPr>
        <p:txBody>
          <a:bodyPr>
            <a:normAutofit fontScale="92500" lnSpcReduction="10000"/>
          </a:bodyPr>
          <a:lstStyle/>
          <a:p>
            <a:pPr marL="596646" lvl="0" indent="-514350" algn="just">
              <a:spcBef>
                <a:spcPts val="2400"/>
              </a:spcBef>
              <a:buFont typeface="+mj-lt"/>
              <a:buAutoNum type="arabicPeriod"/>
            </a:pPr>
            <a:r>
              <a:rPr lang="uk-UA" sz="2700" b="1" dirty="0" smtClean="0">
                <a:cs typeface="Times New Roman" panose="02020603050405020304" pitchFamily="18" charset="0"/>
              </a:rPr>
              <a:t>Аграрне право : </a:t>
            </a:r>
            <a:r>
              <a:rPr lang="uk-UA" sz="2700" b="1" dirty="0">
                <a:cs typeface="Times New Roman" panose="02020603050405020304" pitchFamily="18" charset="0"/>
              </a:rPr>
              <a:t>підручник / </a:t>
            </a:r>
            <a:r>
              <a:rPr lang="uk-UA" sz="2700" b="1" dirty="0" smtClean="0">
                <a:cs typeface="Times New Roman" panose="02020603050405020304" pitchFamily="18" charset="0"/>
              </a:rPr>
              <a:t>за ред. А.М. </a:t>
            </a:r>
            <a:r>
              <a:rPr lang="uk-UA" sz="2700" b="1" dirty="0" err="1" smtClean="0">
                <a:cs typeface="Times New Roman" panose="02020603050405020304" pitchFamily="18" charset="0"/>
              </a:rPr>
              <a:t>Статівки</a:t>
            </a:r>
            <a:r>
              <a:rPr lang="uk-UA" sz="2700" b="1" dirty="0" smtClean="0">
                <a:cs typeface="Times New Roman" panose="02020603050405020304" pitchFamily="18" charset="0"/>
              </a:rPr>
              <a:t>.</a:t>
            </a:r>
            <a:r>
              <a:rPr lang="en-US" sz="2700" b="1" dirty="0" smtClean="0">
                <a:cs typeface="Times New Roman" panose="02020603050405020304" pitchFamily="18" charset="0"/>
              </a:rPr>
              <a:t> </a:t>
            </a:r>
            <a:r>
              <a:rPr lang="uk-UA" sz="2700" b="1" dirty="0" smtClean="0">
                <a:cs typeface="Times New Roman" panose="02020603050405020304" pitchFamily="18" charset="0"/>
              </a:rPr>
              <a:t>Харків: </a:t>
            </a:r>
            <a:r>
              <a:rPr lang="uk-UA" sz="2700" b="1" dirty="0">
                <a:cs typeface="Times New Roman" panose="02020603050405020304" pitchFamily="18" charset="0"/>
              </a:rPr>
              <a:t>Право, </a:t>
            </a:r>
            <a:r>
              <a:rPr lang="uk-UA" sz="2700" b="1" dirty="0" smtClean="0">
                <a:cs typeface="Times New Roman" panose="02020603050405020304" pitchFamily="18" charset="0"/>
              </a:rPr>
              <a:t>2018. 416 с. </a:t>
            </a:r>
          </a:p>
          <a:p>
            <a:pPr marL="596646" lvl="0" indent="-514350" algn="just">
              <a:spcBef>
                <a:spcPts val="2400"/>
              </a:spcBef>
              <a:buFont typeface="+mj-lt"/>
              <a:buAutoNum type="arabicPeriod"/>
            </a:pPr>
            <a:r>
              <a:rPr lang="ru-RU" sz="2700" b="1" dirty="0" err="1">
                <a:cs typeface="Times New Roman" panose="02020603050405020304" pitchFamily="18" charset="0"/>
              </a:rPr>
              <a:t>Аграрне</a:t>
            </a:r>
            <a:r>
              <a:rPr lang="ru-RU" sz="2700" b="1" dirty="0">
                <a:cs typeface="Times New Roman" panose="02020603050405020304" pitchFamily="18" charset="0"/>
              </a:rPr>
              <a:t> право : </a:t>
            </a:r>
            <a:r>
              <a:rPr lang="ru-RU" sz="2700" b="1" dirty="0" err="1" smtClean="0">
                <a:cs typeface="Times New Roman" panose="02020603050405020304" pitchFamily="18" charset="0"/>
              </a:rPr>
              <a:t>підручник</a:t>
            </a:r>
            <a:r>
              <a:rPr lang="ru-RU" sz="2700" b="1" dirty="0" smtClean="0">
                <a:cs typeface="Times New Roman" panose="02020603050405020304" pitchFamily="18" charset="0"/>
              </a:rPr>
              <a:t> / за </a:t>
            </a:r>
            <a:r>
              <a:rPr lang="ru-RU" sz="2700" b="1" dirty="0">
                <a:cs typeface="Times New Roman" panose="02020603050405020304" pitchFamily="18" charset="0"/>
              </a:rPr>
              <a:t>ред. </a:t>
            </a:r>
            <a:r>
              <a:rPr lang="ru-RU" sz="2700" b="1" dirty="0" smtClean="0">
                <a:cs typeface="Times New Roman" panose="02020603050405020304" pitchFamily="18" charset="0"/>
              </a:rPr>
              <a:t>                      В.П</a:t>
            </a:r>
            <a:r>
              <a:rPr lang="ru-RU" sz="2700" b="1" dirty="0">
                <a:cs typeface="Times New Roman" panose="02020603050405020304" pitchFamily="18" charset="0"/>
              </a:rPr>
              <a:t>. </a:t>
            </a:r>
            <a:r>
              <a:rPr lang="ru-RU" sz="2700" b="1" dirty="0" err="1">
                <a:cs typeface="Times New Roman" panose="02020603050405020304" pitchFamily="18" charset="0"/>
              </a:rPr>
              <a:t>Жушмана</a:t>
            </a:r>
            <a:r>
              <a:rPr lang="ru-RU" sz="2700" b="1" dirty="0">
                <a:cs typeface="Times New Roman" panose="02020603050405020304" pitchFamily="18" charset="0"/>
              </a:rPr>
              <a:t> та </a:t>
            </a:r>
            <a:r>
              <a:rPr lang="ru-RU" sz="2700" b="1" dirty="0" smtClean="0">
                <a:cs typeface="Times New Roman" panose="02020603050405020304" pitchFamily="18" charset="0"/>
              </a:rPr>
              <a:t>А.М</a:t>
            </a:r>
            <a:r>
              <a:rPr lang="ru-RU" sz="2700" b="1" dirty="0">
                <a:cs typeface="Times New Roman" panose="02020603050405020304" pitchFamily="18" charset="0"/>
              </a:rPr>
              <a:t>. </a:t>
            </a:r>
            <a:r>
              <a:rPr lang="ru-RU" sz="2700" b="1" dirty="0" err="1">
                <a:cs typeface="Times New Roman" panose="02020603050405020304" pitchFamily="18" charset="0"/>
              </a:rPr>
              <a:t>Статівки</a:t>
            </a:r>
            <a:r>
              <a:rPr lang="ru-RU" sz="2700" b="1" dirty="0">
                <a:cs typeface="Times New Roman" panose="02020603050405020304" pitchFamily="18" charset="0"/>
              </a:rPr>
              <a:t>. </a:t>
            </a:r>
            <a:r>
              <a:rPr lang="ru-RU" sz="2700" b="1" dirty="0" err="1" smtClean="0">
                <a:cs typeface="Times New Roman" panose="02020603050405020304" pitchFamily="18" charset="0"/>
              </a:rPr>
              <a:t>Харків</a:t>
            </a:r>
            <a:r>
              <a:rPr lang="ru-RU" sz="2700" b="1" dirty="0" smtClean="0">
                <a:cs typeface="Times New Roman" panose="02020603050405020304" pitchFamily="18" charset="0"/>
              </a:rPr>
              <a:t> </a:t>
            </a:r>
            <a:r>
              <a:rPr lang="ru-RU" sz="2700" b="1" dirty="0">
                <a:cs typeface="Times New Roman" panose="02020603050405020304" pitchFamily="18" charset="0"/>
              </a:rPr>
              <a:t>: Право, 2010. </a:t>
            </a:r>
            <a:r>
              <a:rPr lang="ru-RU" sz="2700" b="1" dirty="0" smtClean="0">
                <a:cs typeface="Times New Roman" panose="02020603050405020304" pitchFamily="18" charset="0"/>
              </a:rPr>
              <a:t>296 </a:t>
            </a:r>
            <a:r>
              <a:rPr lang="ru-RU" sz="2700" b="1" dirty="0">
                <a:cs typeface="Times New Roman" panose="02020603050405020304" pitchFamily="18" charset="0"/>
              </a:rPr>
              <a:t>с.</a:t>
            </a:r>
            <a:endParaRPr lang="uk-UA" sz="2700" b="1" dirty="0" smtClean="0">
              <a:cs typeface="Times New Roman" panose="02020603050405020304" pitchFamily="18" charset="0"/>
            </a:endParaRPr>
          </a:p>
          <a:p>
            <a:pPr marL="596646" lvl="0" indent="-514350" algn="just">
              <a:spcBef>
                <a:spcPts val="2400"/>
              </a:spcBef>
              <a:buFont typeface="+mj-lt"/>
              <a:buAutoNum type="arabicPeriod"/>
            </a:pPr>
            <a:r>
              <a:rPr lang="uk-UA" sz="2700" b="1" dirty="0" smtClean="0">
                <a:cs typeface="Times New Roman" panose="02020603050405020304" pitchFamily="18" charset="0"/>
              </a:rPr>
              <a:t>Аграрне право України : навчальний посібник / за ред. Т.Є. Харитонової, І.І. </a:t>
            </a:r>
            <a:r>
              <a:rPr lang="uk-UA" sz="2700" b="1" dirty="0" err="1" smtClean="0">
                <a:cs typeface="Times New Roman" panose="02020603050405020304" pitchFamily="18" charset="0"/>
              </a:rPr>
              <a:t>Каракаша</a:t>
            </a:r>
            <a:r>
              <a:rPr lang="uk-UA" sz="2700" b="1" dirty="0" smtClean="0">
                <a:cs typeface="Times New Roman" panose="02020603050405020304" pitchFamily="18" charset="0"/>
              </a:rPr>
              <a:t>. Одеса: Юридична література, 2017. 436 с</a:t>
            </a:r>
            <a:r>
              <a:rPr lang="uk-UA" sz="2700" b="1" dirty="0">
                <a:cs typeface="Times New Roman" panose="02020603050405020304" pitchFamily="18" charset="0"/>
              </a:rPr>
              <a:t>. </a:t>
            </a:r>
            <a:endParaRPr lang="ru-RU" sz="2700" b="1" dirty="0">
              <a:cs typeface="Times New Roman" panose="02020603050405020304" pitchFamily="18" charset="0"/>
            </a:endParaRPr>
          </a:p>
          <a:p>
            <a:pPr marL="596646" lvl="0" indent="-514350" algn="just">
              <a:spcBef>
                <a:spcPts val="2400"/>
              </a:spcBef>
              <a:buFont typeface="+mj-lt"/>
              <a:buAutoNum type="arabicPeriod"/>
            </a:pPr>
            <a:r>
              <a:rPr lang="uk-UA" sz="2700" b="1" dirty="0" smtClean="0">
                <a:cs typeface="Times New Roman" panose="02020603050405020304" pitchFamily="18" charset="0"/>
              </a:rPr>
              <a:t>Аграрне право України : підручник </a:t>
            </a:r>
            <a:r>
              <a:rPr lang="uk-UA" sz="2700" b="1" dirty="0">
                <a:cs typeface="Times New Roman" panose="02020603050405020304" pitchFamily="18" charset="0"/>
              </a:rPr>
              <a:t>/ </a:t>
            </a:r>
            <a:r>
              <a:rPr lang="uk-UA" sz="2700" b="1" dirty="0" smtClean="0">
                <a:cs typeface="Times New Roman" panose="02020603050405020304" pitchFamily="18" charset="0"/>
              </a:rPr>
              <a:t>за </a:t>
            </a:r>
            <a:r>
              <a:rPr lang="uk-UA" sz="2700" b="1" dirty="0" err="1" smtClean="0">
                <a:cs typeface="Times New Roman" panose="02020603050405020304" pitchFamily="18" charset="0"/>
              </a:rPr>
              <a:t>заг</a:t>
            </a:r>
            <a:r>
              <a:rPr lang="uk-UA" sz="2700" b="1" dirty="0" smtClean="0">
                <a:cs typeface="Times New Roman" panose="02020603050405020304" pitchFamily="18" charset="0"/>
              </a:rPr>
              <a:t>. ред. В.М. Єрмоленка. Київ: Юрінком Інтер, 2010. 608 с</a:t>
            </a:r>
            <a:r>
              <a:rPr lang="uk-UA" sz="2700" b="1" dirty="0">
                <a:cs typeface="Times New Roman" panose="02020603050405020304" pitchFamily="18" charset="0"/>
              </a:rPr>
              <a:t>. </a:t>
            </a:r>
            <a:endParaRPr lang="uk-UA" sz="2700" b="1" dirty="0" smtClean="0">
              <a:cs typeface="Times New Roman" panose="02020603050405020304" pitchFamily="18" charset="0"/>
            </a:endParaRPr>
          </a:p>
          <a:p>
            <a:pPr marL="596646" lvl="0" indent="-514350" algn="just">
              <a:spcBef>
                <a:spcPts val="2400"/>
              </a:spcBef>
              <a:buFont typeface="+mj-lt"/>
              <a:buAutoNum type="arabicPeriod"/>
            </a:pPr>
            <a:r>
              <a:rPr lang="ru-RU" sz="2700" b="1" dirty="0" err="1">
                <a:cs typeface="Times New Roman" panose="02020603050405020304" pitchFamily="18" charset="0"/>
              </a:rPr>
              <a:t>Аграрне</a:t>
            </a:r>
            <a:r>
              <a:rPr lang="ru-RU" sz="2700" b="1" dirty="0">
                <a:cs typeface="Times New Roman" panose="02020603050405020304" pitchFamily="18" charset="0"/>
              </a:rPr>
              <a:t> право </a:t>
            </a:r>
            <a:r>
              <a:rPr lang="ru-RU" sz="2700" b="1" dirty="0" err="1" smtClean="0">
                <a:cs typeface="Times New Roman" panose="02020603050405020304" pitchFamily="18" charset="0"/>
              </a:rPr>
              <a:t>України</a:t>
            </a:r>
            <a:r>
              <a:rPr lang="ru-RU" sz="2700" b="1" dirty="0" smtClean="0">
                <a:cs typeface="Times New Roman" panose="02020603050405020304" pitchFamily="18" charset="0"/>
              </a:rPr>
              <a:t> : </a:t>
            </a:r>
            <a:r>
              <a:rPr lang="ru-RU" sz="2700" b="1" dirty="0" err="1" smtClean="0">
                <a:cs typeface="Times New Roman" panose="02020603050405020304" pitchFamily="18" charset="0"/>
              </a:rPr>
              <a:t>підручник</a:t>
            </a:r>
            <a:r>
              <a:rPr lang="ru-RU" sz="2700" b="1" dirty="0" smtClean="0">
                <a:cs typeface="Times New Roman" panose="02020603050405020304" pitchFamily="18" charset="0"/>
              </a:rPr>
              <a:t> </a:t>
            </a:r>
            <a:r>
              <a:rPr lang="ru-RU" sz="2700" b="1" dirty="0">
                <a:cs typeface="Times New Roman" panose="02020603050405020304" pitchFamily="18" charset="0"/>
              </a:rPr>
              <a:t>/ </a:t>
            </a:r>
            <a:r>
              <a:rPr lang="ru-RU" sz="2700" b="1" dirty="0" smtClean="0">
                <a:cs typeface="Times New Roman" panose="02020603050405020304" pitchFamily="18" charset="0"/>
              </a:rPr>
              <a:t>за </a:t>
            </a:r>
            <a:r>
              <a:rPr lang="ru-RU" sz="2700" b="1" dirty="0">
                <a:cs typeface="Times New Roman" panose="02020603050405020304" pitchFamily="18" charset="0"/>
              </a:rPr>
              <a:t>ред. </a:t>
            </a:r>
            <a:r>
              <a:rPr lang="ru-RU" sz="2700" b="1" dirty="0" smtClean="0">
                <a:cs typeface="Times New Roman" panose="02020603050405020304" pitchFamily="18" charset="0"/>
              </a:rPr>
              <a:t>                В.З</a:t>
            </a:r>
            <a:r>
              <a:rPr lang="ru-RU" sz="2700" b="1" dirty="0">
                <a:cs typeface="Times New Roman" panose="02020603050405020304" pitchFamily="18" charset="0"/>
              </a:rPr>
              <a:t>. </a:t>
            </a:r>
            <a:r>
              <a:rPr lang="ru-RU" sz="2700" b="1" dirty="0" err="1">
                <a:cs typeface="Times New Roman" panose="02020603050405020304" pitchFamily="18" charset="0"/>
              </a:rPr>
              <a:t>Янчука</a:t>
            </a:r>
            <a:r>
              <a:rPr lang="ru-RU" sz="2700" b="1" dirty="0">
                <a:cs typeface="Times New Roman" panose="02020603050405020304" pitchFamily="18" charset="0"/>
              </a:rPr>
              <a:t>. </a:t>
            </a:r>
            <a:r>
              <a:rPr lang="ru-RU" sz="2700" b="1" dirty="0" err="1" smtClean="0">
                <a:cs typeface="Times New Roman" panose="02020603050405020304" pitchFamily="18" charset="0"/>
              </a:rPr>
              <a:t>Київ</a:t>
            </a:r>
            <a:r>
              <a:rPr lang="ru-RU" sz="2700" b="1" dirty="0" smtClean="0">
                <a:cs typeface="Times New Roman" panose="02020603050405020304" pitchFamily="18" charset="0"/>
              </a:rPr>
              <a:t>: </a:t>
            </a:r>
            <a:r>
              <a:rPr lang="ru-RU" sz="2700" b="1" dirty="0" err="1">
                <a:cs typeface="Times New Roman" panose="02020603050405020304" pitchFamily="18" charset="0"/>
              </a:rPr>
              <a:t>Юрінком</a:t>
            </a:r>
            <a:r>
              <a:rPr lang="ru-RU" sz="2700" b="1" dirty="0"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cs typeface="Times New Roman" panose="02020603050405020304" pitchFamily="18" charset="0"/>
              </a:rPr>
              <a:t>Інтер</a:t>
            </a:r>
            <a:r>
              <a:rPr lang="ru-RU" sz="2700" b="1" dirty="0">
                <a:cs typeface="Times New Roman" panose="02020603050405020304" pitchFamily="18" charset="0"/>
              </a:rPr>
              <a:t>, 2000. </a:t>
            </a:r>
            <a:r>
              <a:rPr lang="ru-RU" sz="2700" b="1" dirty="0" smtClean="0">
                <a:cs typeface="Times New Roman" panose="02020603050405020304" pitchFamily="18" charset="0"/>
              </a:rPr>
              <a:t>720 </a:t>
            </a:r>
            <a:r>
              <a:rPr lang="ru-RU" sz="2700" b="1" dirty="0">
                <a:cs typeface="Times New Roman" panose="02020603050405020304" pitchFamily="18" charset="0"/>
              </a:rPr>
              <a:t>с. </a:t>
            </a:r>
            <a:endParaRPr lang="uk-UA" sz="27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Аграрне право як галузь науки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800" b="1" dirty="0"/>
              <a:t>це </a:t>
            </a:r>
            <a:r>
              <a:rPr lang="uk-UA" sz="2800" b="1" dirty="0">
                <a:solidFill>
                  <a:srgbClr val="C00000"/>
                </a:solidFill>
              </a:rPr>
              <a:t>система знань, теорій</a:t>
            </a:r>
            <a:r>
              <a:rPr lang="uk-UA" sz="2800" b="1" dirty="0" smtClean="0">
                <a:solidFill>
                  <a:srgbClr val="C00000"/>
                </a:solidFill>
              </a:rPr>
              <a:t>, концепцій</a:t>
            </a:r>
            <a:r>
              <a:rPr lang="uk-UA" sz="2800" b="1" dirty="0" smtClean="0"/>
              <a:t>, поглядів тощо стосовно  закономірностей функціонування та розвитку </a:t>
            </a:r>
            <a:r>
              <a:rPr lang="uk-UA" sz="2800" b="1" dirty="0"/>
              <a:t>правового регулювання </a:t>
            </a:r>
            <a:r>
              <a:rPr lang="uk-UA" sz="2800" b="1" dirty="0" smtClean="0"/>
              <a:t>аграрних відносин, аграрного права як галузі права та аграрного законодавства, тлумачення аграрно-правових </a:t>
            </a:r>
            <a:r>
              <a:rPr lang="uk-UA" sz="2800" b="1" dirty="0"/>
              <a:t>норм, результатів аналізу й узагальнення практики їх </a:t>
            </a:r>
            <a:r>
              <a:rPr lang="uk-UA" sz="2800" b="1" dirty="0" smtClean="0"/>
              <a:t>застосування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7175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/>
              <a:t>Предмет науки аграрного права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62500" lnSpcReduction="20000"/>
          </a:bodyPr>
          <a:lstStyle/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історія виникнення, становлення та розвитку правового регулювання </a:t>
            </a:r>
            <a:r>
              <a:rPr lang="uk-UA" b="1" dirty="0" smtClean="0"/>
              <a:t>аграрних </a:t>
            </a:r>
            <a:r>
              <a:rPr lang="uk-UA" b="1" dirty="0"/>
              <a:t>відносин як в Україні, так і за кордоном;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аграрна, земельна, екологічна політика Української держави як ідейна і організаційна основа розвитку </a:t>
            </a:r>
            <a:r>
              <a:rPr lang="uk-UA" b="1" dirty="0" smtClean="0"/>
              <a:t>аграрного </a:t>
            </a:r>
            <a:r>
              <a:rPr lang="uk-UA" b="1" dirty="0"/>
              <a:t>права;  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норми сучасного </a:t>
            </a:r>
            <a:r>
              <a:rPr lang="uk-UA" b="1" dirty="0" smtClean="0"/>
              <a:t>аграрного </a:t>
            </a:r>
            <a:r>
              <a:rPr lang="uk-UA" b="1" dirty="0"/>
              <a:t>права;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 smtClean="0"/>
              <a:t>аграрні </a:t>
            </a:r>
            <a:r>
              <a:rPr lang="uk-UA" b="1" dirty="0"/>
              <a:t>відносини як предмет </a:t>
            </a:r>
            <a:r>
              <a:rPr lang="uk-UA" b="1" dirty="0" smtClean="0"/>
              <a:t>аграрно-правового </a:t>
            </a:r>
            <a:r>
              <a:rPr lang="uk-UA" b="1" dirty="0"/>
              <a:t>регулювання;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судова, адміністративна практика застосування </a:t>
            </a:r>
            <a:r>
              <a:rPr lang="uk-UA" b="1" dirty="0" smtClean="0"/>
              <a:t>аграрно-правових </a:t>
            </a:r>
            <a:r>
              <a:rPr lang="uk-UA" b="1" dirty="0"/>
              <a:t>норм;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взаємодія норм </a:t>
            </a:r>
            <a:r>
              <a:rPr lang="uk-UA" b="1" dirty="0" smtClean="0"/>
              <a:t>аграрного </a:t>
            </a:r>
            <a:r>
              <a:rPr lang="uk-UA" b="1" dirty="0"/>
              <a:t>права </a:t>
            </a:r>
            <a:r>
              <a:rPr lang="uk-UA" b="1" dirty="0" smtClean="0"/>
              <a:t>із </a:t>
            </a:r>
            <a:r>
              <a:rPr lang="uk-UA" b="1" dirty="0"/>
              <a:t>нормами суміжних галузей права;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сучасний стан правового регулювання </a:t>
            </a:r>
            <a:r>
              <a:rPr lang="uk-UA" b="1" dirty="0" smtClean="0"/>
              <a:t>аграрних відносин </a:t>
            </a:r>
            <a:r>
              <a:rPr lang="uk-UA" b="1" dirty="0"/>
              <a:t>у зарубіжних країнах;</a:t>
            </a:r>
            <a:endParaRPr lang="ru-RU" b="1" dirty="0"/>
          </a:p>
          <a:p>
            <a:pPr marL="596646" lvl="0" indent="-396000">
              <a:buFont typeface="+mj-lt"/>
              <a:buAutoNum type="arabicPeriod"/>
            </a:pPr>
            <a:r>
              <a:rPr lang="uk-UA" b="1" dirty="0"/>
              <a:t>тенденції розвитку </a:t>
            </a:r>
            <a:r>
              <a:rPr lang="uk-UA" b="1" dirty="0" smtClean="0"/>
              <a:t>аграрно-правового </a:t>
            </a:r>
            <a:r>
              <a:rPr lang="uk-UA" b="1" dirty="0"/>
              <a:t>регулювання в Україні зокрема та </a:t>
            </a:r>
            <a:r>
              <a:rPr lang="uk-UA" b="1" dirty="0" smtClean="0"/>
              <a:t>у </a:t>
            </a:r>
            <a:r>
              <a:rPr lang="uk-UA" b="1" dirty="0"/>
              <a:t>світі </a:t>
            </a:r>
            <a:r>
              <a:rPr lang="uk-UA" b="1" dirty="0" smtClean="0"/>
              <a:t>загалом.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44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Аграрне право як </a:t>
            </a:r>
            <a:br>
              <a:rPr lang="uk-UA" b="1" dirty="0" smtClean="0"/>
            </a:br>
            <a:r>
              <a:rPr lang="uk-UA" b="1" dirty="0" smtClean="0"/>
              <a:t>навчальна дисципліна 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35608" y="1940768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uk-UA" b="1" dirty="0"/>
              <a:t>це викладена в певній системі та послідовності на базі поєднання теорії і практики правового регулювання інформація про основні положення науки </a:t>
            </a:r>
            <a:r>
              <a:rPr lang="uk-UA" b="1" dirty="0" smtClean="0"/>
              <a:t>аграрного права </a:t>
            </a:r>
            <a:r>
              <a:rPr lang="uk-UA" b="1" dirty="0"/>
              <a:t>з метою їх успішного засвоєння студентами.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297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3130" y="-99392"/>
            <a:ext cx="749935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altLang="en-US" sz="3200" dirty="0" smtClean="0">
                <a:effectLst/>
                <a:latin typeface="Times New Roman" panose="02020603050405020304" pitchFamily="18" charset="0"/>
              </a:rPr>
              <a:t>Рекомендований підручник</a:t>
            </a:r>
            <a:endParaRPr lang="ru-RU" altLang="en-US" sz="3200" dirty="0" smtClean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9" t="12766" r="33214" b="4729"/>
          <a:stretch>
            <a:fillRect/>
          </a:stretch>
        </p:blipFill>
        <p:spPr>
          <a:xfrm>
            <a:off x="2627784" y="1196752"/>
            <a:ext cx="4608512" cy="4824412"/>
          </a:xfrm>
        </p:spPr>
      </p:pic>
    </p:spTree>
    <p:extLst>
      <p:ext uri="{BB962C8B-B14F-4D97-AF65-F5344CB8AC3E}">
        <p14:creationId xmlns:p14="http://schemas.microsoft.com/office/powerpoint/2010/main" val="90634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'є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955116"/>
              </p:ext>
            </p:extLst>
          </p:nvPr>
        </p:nvGraphicFramePr>
        <p:xfrm>
          <a:off x="1223120" y="260648"/>
          <a:ext cx="792088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Acrobat Document" r:id="rId3" imgW="17763998" imgH="28355629" progId="AcroExch.Document.DC">
                  <p:embed/>
                </p:oleObj>
              </mc:Choice>
              <mc:Fallback>
                <p:oleObj name="Acrobat Document" r:id="rId3" imgW="17763998" imgH="2835562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3120" y="260648"/>
                        <a:ext cx="7920880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кутник 18"/>
          <p:cNvSpPr/>
          <p:nvPr/>
        </p:nvSpPr>
        <p:spPr>
          <a:xfrm>
            <a:off x="1043608" y="5807005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/>
              <a:t>Інформаційно-аналітичний портал АПК України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https</a:t>
            </a:r>
            <a:r>
              <a:rPr lang="en-US" sz="2600" dirty="0">
                <a:solidFill>
                  <a:srgbClr val="FF0000"/>
                </a:solidFill>
              </a:rPr>
              <a:t>://agro.me.gov.ua/ua</a:t>
            </a:r>
          </a:p>
        </p:txBody>
      </p:sp>
    </p:spTree>
    <p:extLst>
      <p:ext uri="{BB962C8B-B14F-4D97-AF65-F5344CB8AC3E}">
        <p14:creationId xmlns:p14="http://schemas.microsoft.com/office/powerpoint/2010/main" val="37844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/>
          <p:nvPr/>
        </p:nvSpPr>
        <p:spPr>
          <a:xfrm>
            <a:off x="1115616" y="5016658"/>
            <a:ext cx="79208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/>
              <a:t>Офіційний </a:t>
            </a:r>
            <a:r>
              <a:rPr lang="uk-UA" sz="2600" b="1" dirty="0" err="1" smtClean="0"/>
              <a:t>вебсайт</a:t>
            </a:r>
            <a:r>
              <a:rPr lang="uk-UA" sz="2600" b="1" dirty="0" smtClean="0"/>
              <a:t> Міністерства розвитку економіки, торгівлі та сільського господарства України   </a:t>
            </a:r>
            <a:r>
              <a:rPr lang="en-US" sz="2600" dirty="0" smtClean="0">
                <a:solidFill>
                  <a:srgbClr val="FF0000"/>
                </a:solidFill>
              </a:rPr>
              <a:t>https</a:t>
            </a:r>
            <a:r>
              <a:rPr lang="en-US" sz="2600" dirty="0">
                <a:solidFill>
                  <a:srgbClr val="FF0000"/>
                </a:solidFill>
              </a:rPr>
              <a:t>://</a:t>
            </a:r>
            <a:r>
              <a:rPr lang="en-US" sz="2600" dirty="0" smtClean="0">
                <a:solidFill>
                  <a:srgbClr val="FF0000"/>
                </a:solidFill>
              </a:rPr>
              <a:t>www.me.gov.ua</a:t>
            </a:r>
            <a:endParaRPr lang="en-US" sz="2600" dirty="0">
              <a:solidFill>
                <a:srgbClr val="FF0000"/>
              </a:solidFill>
            </a:endParaRPr>
          </a:p>
        </p:txBody>
      </p:sp>
      <p:graphicFrame>
        <p:nvGraphicFramePr>
          <p:cNvPr id="2" name="Об'є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235355"/>
              </p:ext>
            </p:extLst>
          </p:nvPr>
        </p:nvGraphicFramePr>
        <p:xfrm>
          <a:off x="1128340" y="92075"/>
          <a:ext cx="7836148" cy="470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Acrobat Document" r:id="rId3" imgW="17763998" imgH="25822108" progId="AcroExch.Document.DC">
                  <p:embed/>
                </p:oleObj>
              </mc:Choice>
              <mc:Fallback>
                <p:oleObj name="Acrobat Document" r:id="rId3" imgW="17763998" imgH="2582210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8340" y="92075"/>
                        <a:ext cx="7836148" cy="4705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28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 smtClean="0"/>
              <a:t>Офіційний сайт Державної служби України з питань геодезії, картографії та кадастру</a:t>
            </a:r>
            <a:endParaRPr lang="ru-RU" sz="3200" b="1" dirty="0"/>
          </a:p>
        </p:txBody>
      </p:sp>
      <p:pic>
        <p:nvPicPr>
          <p:cNvPr id="3074" name="Picture 2" descr="D:\Викладання\Лекц\Сайт Держгеокадастру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608" y="1717253"/>
            <a:ext cx="3547729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83337" y="1524000"/>
            <a:ext cx="3950351" cy="4663440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82296" indent="0">
              <a:buNone/>
            </a:pPr>
            <a:r>
              <a:rPr lang="en-US" sz="3600" dirty="0" smtClean="0"/>
              <a:t>http</a:t>
            </a:r>
            <a:r>
              <a:rPr lang="en-US" sz="3600" dirty="0"/>
              <a:t>://land.gov.ua/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737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2738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Передумови формування аграрного права</a:t>
            </a:r>
            <a:r>
              <a:rPr lang="en-US" sz="2400" b="1" dirty="0" smtClean="0"/>
              <a:t> </a:t>
            </a:r>
            <a:r>
              <a:rPr lang="uk-UA" sz="2400" b="1" dirty="0" smtClean="0"/>
              <a:t>як галузі права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7746064" cy="5400600"/>
          </a:xfrm>
        </p:spPr>
        <p:txBody>
          <a:bodyPr>
            <a:noAutofit/>
          </a:bodyPr>
          <a:lstStyle/>
          <a:p>
            <a:pPr marL="596646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sz="2000" b="1" dirty="0" smtClean="0">
                <a:solidFill>
                  <a:srgbClr val="FF0000"/>
                </a:solidFill>
              </a:rPr>
              <a:t>специфіка виробничої діяльності в сільському господарстві</a:t>
            </a:r>
            <a:r>
              <a:rPr lang="uk-UA" sz="2000" b="1" dirty="0" smtClean="0"/>
              <a:t>, яка визначається як соціально-економічними, так і природно-кліматичними умовами, і полягає в наступному:</a:t>
            </a:r>
          </a:p>
          <a:p>
            <a:pPr marL="987425" indent="-180975">
              <a:spcBef>
                <a:spcPts val="0"/>
              </a:spcBef>
              <a:tabLst>
                <a:tab pos="1439863" algn="l"/>
              </a:tabLst>
            </a:pPr>
            <a:r>
              <a:rPr lang="uk-UA" sz="1800" b="1" dirty="0" smtClean="0">
                <a:solidFill>
                  <a:srgbClr val="002060"/>
                </a:solidFill>
              </a:rPr>
              <a:t>сільське господарство безпосередньо пов’язане з використанням землі як специфічного засобу виробництва;</a:t>
            </a:r>
          </a:p>
          <a:p>
            <a:pPr marL="987425" indent="-180975">
              <a:spcBef>
                <a:spcPts val="0"/>
              </a:spcBef>
              <a:tabLst>
                <a:tab pos="1439863" algn="l"/>
              </a:tabLst>
            </a:pPr>
            <a:r>
              <a:rPr lang="uk-UA" sz="1800" b="1" dirty="0" smtClean="0">
                <a:solidFill>
                  <a:srgbClr val="002060"/>
                </a:solidFill>
              </a:rPr>
              <a:t>в аграрному секторі процес виробництва пов’язаний з використанням біологічних факторів;</a:t>
            </a:r>
          </a:p>
          <a:p>
            <a:pPr marL="987425" indent="-180975">
              <a:spcBef>
                <a:spcPts val="0"/>
              </a:spcBef>
              <a:tabLst>
                <a:tab pos="1439863" algn="l"/>
              </a:tabLst>
            </a:pPr>
            <a:r>
              <a:rPr lang="uk-UA" sz="1800" b="1" dirty="0" smtClean="0">
                <a:solidFill>
                  <a:srgbClr val="002060"/>
                </a:solidFill>
              </a:rPr>
              <a:t>ритм сільськогосподарського виробництва регулюється природно-біологічними факторами, в зв’язку з чим величезне значення має фактор часу;</a:t>
            </a:r>
          </a:p>
          <a:p>
            <a:pPr marL="987425" indent="-180975">
              <a:spcBef>
                <a:spcPts val="0"/>
              </a:spcBef>
              <a:tabLst>
                <a:tab pos="1439863" algn="l"/>
              </a:tabLst>
            </a:pPr>
            <a:r>
              <a:rPr lang="uk-UA" sz="1800" b="1" dirty="0" smtClean="0">
                <a:solidFill>
                  <a:srgbClr val="002060"/>
                </a:solidFill>
              </a:rPr>
              <a:t>нерегулярний вихід продукції через сезонний характер виробництва;</a:t>
            </a:r>
          </a:p>
          <a:p>
            <a:pPr marL="987425" indent="-180975">
              <a:spcBef>
                <a:spcPts val="0"/>
              </a:spcBef>
              <a:tabLst>
                <a:tab pos="1439863" algn="l"/>
              </a:tabLst>
            </a:pPr>
            <a:r>
              <a:rPr lang="uk-UA" sz="1800" b="1" dirty="0" smtClean="0">
                <a:solidFill>
                  <a:srgbClr val="002060"/>
                </a:solidFill>
              </a:rPr>
              <a:t>підвищений нормальний виробничий ризик.</a:t>
            </a:r>
          </a:p>
          <a:p>
            <a:pPr marL="596646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uk-UA" sz="2000" b="1" dirty="0" smtClean="0">
                <a:solidFill>
                  <a:srgbClr val="FF0000"/>
                </a:solidFill>
              </a:rPr>
              <a:t>багатоманітність та рівноправність форм власності </a:t>
            </a:r>
            <a:r>
              <a:rPr lang="uk-UA" sz="2000" b="1" dirty="0" smtClean="0"/>
              <a:t>на землю та інші засоби виробництва в сільському господарстві;</a:t>
            </a:r>
          </a:p>
          <a:p>
            <a:pPr marL="596646" lvl="0" indent="-514350">
              <a:spcBef>
                <a:spcPts val="0"/>
              </a:spcBef>
              <a:buFont typeface="+mj-lt"/>
              <a:buAutoNum type="arabicPeriod" startAt="2"/>
            </a:pPr>
            <a:r>
              <a:rPr lang="uk-UA" sz="2000" b="1" dirty="0" smtClean="0">
                <a:solidFill>
                  <a:srgbClr val="FF0000"/>
                </a:solidFill>
              </a:rPr>
              <a:t>багатоманітність та рівноправність організаційно-правових форм господарювання </a:t>
            </a:r>
            <a:r>
              <a:rPr lang="uk-UA" sz="2000" b="1" dirty="0" smtClean="0"/>
              <a:t>в аграрному секторі;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Передумови формування аграрного права</a:t>
            </a:r>
            <a:r>
              <a:rPr lang="en-US" sz="2800" b="1" dirty="0" smtClean="0"/>
              <a:t> </a:t>
            </a:r>
            <a:r>
              <a:rPr lang="uk-UA" sz="2800" b="1" dirty="0" smtClean="0"/>
              <a:t>як галузі права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112568"/>
          </a:xfrm>
        </p:spPr>
        <p:txBody>
          <a:bodyPr>
            <a:normAutofit fontScale="70000" lnSpcReduction="20000"/>
          </a:bodyPr>
          <a:lstStyle/>
          <a:p>
            <a:pPr marL="596646" lvl="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uk-UA" b="1" dirty="0" smtClean="0">
                <a:solidFill>
                  <a:srgbClr val="FF0000"/>
                </a:solidFill>
              </a:rPr>
              <a:t>якісне вдосконалення та ускладнення праці </a:t>
            </a:r>
            <a:r>
              <a:rPr lang="uk-UA" b="1" dirty="0" smtClean="0"/>
              <a:t>в аграрному секторі економіки;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uk-UA" b="1" dirty="0" smtClean="0">
                <a:solidFill>
                  <a:srgbClr val="FF0000"/>
                </a:solidFill>
              </a:rPr>
              <a:t>розвиток агропромислової кооперації </a:t>
            </a:r>
            <a:r>
              <a:rPr lang="uk-UA" b="1" dirty="0" smtClean="0"/>
              <a:t>(аграрним правом повинні охоплюватися відносини, що виникають не лише безпосередньо в сфері с/г виробництва, а в сфері сільськогосподарської інфраструктури);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uk-UA" b="1" dirty="0" smtClean="0">
                <a:solidFill>
                  <a:srgbClr val="FF0000"/>
                </a:solidFill>
              </a:rPr>
              <a:t>політична зацікавленість Української держави </a:t>
            </a:r>
            <a:r>
              <a:rPr lang="uk-UA" b="1" dirty="0" smtClean="0"/>
              <a:t>у вдосконаленні правового регулювання відносин в аграрному секторі економіки, у відродженні села;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uk-UA" b="1" dirty="0" smtClean="0">
                <a:solidFill>
                  <a:srgbClr val="FF0000"/>
                </a:solidFill>
              </a:rPr>
              <a:t>наявність розвинутого і значного за обсягом аграрного законодавства </a:t>
            </a:r>
            <a:r>
              <a:rPr lang="uk-UA" b="1" dirty="0" smtClean="0"/>
              <a:t>(факт виділення комплексної сфери законодавства означає початок формування галузі права);</a:t>
            </a:r>
          </a:p>
          <a:p>
            <a:pPr marL="596646" lvl="0" indent="-514350">
              <a:spcBef>
                <a:spcPts val="1200"/>
              </a:spcBef>
              <a:buFont typeface="+mj-lt"/>
              <a:buAutoNum type="arabicPeriod" startAt="4"/>
            </a:pPr>
            <a:r>
              <a:rPr lang="uk-UA" b="1" dirty="0" smtClean="0">
                <a:solidFill>
                  <a:srgbClr val="FF0000"/>
                </a:solidFill>
              </a:rPr>
              <a:t>значні досягнення в науці аграрного права</a:t>
            </a:r>
            <a:r>
              <a:rPr lang="uk-UA" b="1" dirty="0" smtClean="0"/>
              <a:t>, формування наукових шкіл.</a:t>
            </a:r>
          </a:p>
          <a:p>
            <a:pPr marL="596646" lvl="0" indent="-514350">
              <a:spcBef>
                <a:spcPts val="0"/>
              </a:spcBef>
              <a:buFont typeface="+mj-lt"/>
              <a:buAutoNum type="arabicPeriod" startAt="4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02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1358</TotalTime>
  <Words>1735</Words>
  <Application>Microsoft Office PowerPoint</Application>
  <PresentationFormat>Екран (4:3)</PresentationFormat>
  <Paragraphs>179</Paragraphs>
  <Slides>32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41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1_Солнцестояние</vt:lpstr>
      <vt:lpstr>Acrobat Document</vt:lpstr>
      <vt:lpstr>Поняття,  предмет  та система  АГРАРНОГО права  України як нормативної основи створення та діяльності осг  та  фг </vt:lpstr>
      <vt:lpstr>Основні питання теми</vt:lpstr>
      <vt:lpstr>Основна навчальна література</vt:lpstr>
      <vt:lpstr>Рекомендований підручник</vt:lpstr>
      <vt:lpstr>Презентація PowerPoint</vt:lpstr>
      <vt:lpstr>Презентація PowerPoint</vt:lpstr>
      <vt:lpstr>Офіційний сайт Державної служби України з питань геодезії, картографії та кадастру</vt:lpstr>
      <vt:lpstr>Передумови формування аграрного права як галузі права </vt:lpstr>
      <vt:lpstr>Передумови формування аграрного права як галузі права </vt:lpstr>
      <vt:lpstr>Розвиток аграрного права нерозривно пов’язаний з аграрною політикою держави. </vt:lpstr>
      <vt:lpstr>Презентація PowerPoint</vt:lpstr>
      <vt:lpstr>Завдання аграрного права на сучасному етапі аграрної реформи</vt:lpstr>
      <vt:lpstr>Аграрне право України становить систему, що може розглядатись  у чотирьох аспектах:</vt:lpstr>
      <vt:lpstr>Поняття аграрного права як галузі права</vt:lpstr>
      <vt:lpstr>Підходи до розуміння сутності аграрного права у вітчизняній правовій науці</vt:lpstr>
      <vt:lpstr>Предмет правового регулювання аграрного права</vt:lpstr>
      <vt:lpstr>Предмет правового регулювання аграрного права</vt:lpstr>
      <vt:lpstr>Предмет аграрного права становлять відносини внутрішні (внутрішньогосподарські) та  зовнішні (зовнішньогосподарські).</vt:lpstr>
      <vt:lpstr>Методи правового регулювання в аграрному праві </vt:lpstr>
      <vt:lpstr>Принципи аграрного права</vt:lpstr>
      <vt:lpstr>Принципи аграрного права</vt:lpstr>
      <vt:lpstr> Основні галузеві принципи аграрного права </vt:lpstr>
      <vt:lpstr>Функції аграрного права</vt:lpstr>
      <vt:lpstr>Система аграрного права</vt:lpstr>
      <vt:lpstr>Презентація PowerPoint</vt:lpstr>
      <vt:lpstr>Загальна частина аграрного права: </vt:lpstr>
      <vt:lpstr>Особлива частина аграрного права: </vt:lpstr>
      <vt:lpstr>Презентація PowerPoint</vt:lpstr>
      <vt:lpstr>Співвідношення аграрного права із суміжними галузями</vt:lpstr>
      <vt:lpstr>Аграрне право як галузь науки</vt:lpstr>
      <vt:lpstr>Предмет науки аграрного права</vt:lpstr>
      <vt:lpstr>Аграрне право як  навчальна дисципліна 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Поняття, предмет та система земельного права України</dc:title>
  <dc:creator>Customer</dc:creator>
  <cp:lastModifiedBy>vice-rector</cp:lastModifiedBy>
  <cp:revision>173</cp:revision>
  <dcterms:created xsi:type="dcterms:W3CDTF">2010-09-03T10:03:27Z</dcterms:created>
  <dcterms:modified xsi:type="dcterms:W3CDTF">2021-02-23T08:37:17Z</dcterms:modified>
</cp:coreProperties>
</file>