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5345D3D-B3FF-457B-A8DF-BD3567096644}" type="datetimeFigureOut">
              <a:rPr lang="uk-UA" smtClean="0"/>
              <a:t>17.10.2021</a:t>
            </a:fld>
            <a:endParaRPr lang="uk-UA"/>
          </a:p>
        </p:txBody>
      </p:sp>
      <p:sp>
        <p:nvSpPr>
          <p:cNvPr id="5" name="Footer Placeholder 4"/>
          <p:cNvSpPr>
            <a:spLocks noGrp="1"/>
          </p:cNvSpPr>
          <p:nvPr>
            <p:ph type="ftr" sz="quarter" idx="11"/>
          </p:nvPr>
        </p:nvSpPr>
        <p:spPr>
          <a:xfrm>
            <a:off x="5332412" y="5883275"/>
            <a:ext cx="4324044" cy="365125"/>
          </a:xfrm>
        </p:spPr>
        <p:txBody>
          <a:bodyPr/>
          <a:lstStyle/>
          <a:p>
            <a:endParaRPr lang="uk-UA"/>
          </a:p>
        </p:txBody>
      </p:sp>
      <p:sp>
        <p:nvSpPr>
          <p:cNvPr id="6" name="Slide Number Placeholder 5"/>
          <p:cNvSpPr>
            <a:spLocks noGrp="1"/>
          </p:cNvSpPr>
          <p:nvPr>
            <p:ph type="sldNum" sz="quarter" idx="12"/>
          </p:nvPr>
        </p:nvSpPr>
        <p:spPr/>
        <p:txBody>
          <a:bodyPr/>
          <a:lstStyle/>
          <a:p>
            <a:fld id="{8EDD7D48-3955-4523-95E1-454623E82895}" type="slidenum">
              <a:rPr lang="uk-UA" smtClean="0"/>
              <a:t>‹#›</a:t>
            </a:fld>
            <a:endParaRPr lang="uk-UA"/>
          </a:p>
        </p:txBody>
      </p:sp>
    </p:spTree>
    <p:extLst>
      <p:ext uri="{BB962C8B-B14F-4D97-AF65-F5344CB8AC3E}">
        <p14:creationId xmlns:p14="http://schemas.microsoft.com/office/powerpoint/2010/main" val="3298631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5345D3D-B3FF-457B-A8DF-BD3567096644}" type="datetimeFigureOut">
              <a:rPr lang="uk-UA" smtClean="0"/>
              <a:t>17.10.2021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EDD7D48-3955-4523-95E1-454623E82895}" type="slidenum">
              <a:rPr lang="uk-UA" smtClean="0"/>
              <a:t>‹#›</a:t>
            </a:fld>
            <a:endParaRPr lang="uk-UA"/>
          </a:p>
        </p:txBody>
      </p:sp>
    </p:spTree>
    <p:extLst>
      <p:ext uri="{BB962C8B-B14F-4D97-AF65-F5344CB8AC3E}">
        <p14:creationId xmlns:p14="http://schemas.microsoft.com/office/powerpoint/2010/main" val="1768141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5345D3D-B3FF-457B-A8DF-BD3567096644}" type="datetimeFigureOut">
              <a:rPr lang="uk-UA" smtClean="0"/>
              <a:t>17.10.2021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EDD7D48-3955-4523-95E1-454623E82895}" type="slidenum">
              <a:rPr lang="uk-UA" smtClean="0"/>
              <a:t>‹#›</a:t>
            </a:fld>
            <a:endParaRPr lang="uk-UA"/>
          </a:p>
        </p:txBody>
      </p:sp>
    </p:spTree>
    <p:extLst>
      <p:ext uri="{BB962C8B-B14F-4D97-AF65-F5344CB8AC3E}">
        <p14:creationId xmlns:p14="http://schemas.microsoft.com/office/powerpoint/2010/main" val="34635315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5345D3D-B3FF-457B-A8DF-BD3567096644}" type="datetimeFigureOut">
              <a:rPr lang="uk-UA" smtClean="0"/>
              <a:t>17.10.2021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EDD7D48-3955-4523-95E1-454623E82895}" type="slidenum">
              <a:rPr lang="uk-UA" smtClean="0"/>
              <a:t>‹#›</a:t>
            </a:fld>
            <a:endParaRPr lang="uk-UA"/>
          </a:p>
        </p:txBody>
      </p:sp>
    </p:spTree>
    <p:extLst>
      <p:ext uri="{BB962C8B-B14F-4D97-AF65-F5344CB8AC3E}">
        <p14:creationId xmlns:p14="http://schemas.microsoft.com/office/powerpoint/2010/main" val="2744164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5345D3D-B3FF-457B-A8DF-BD3567096644}" type="datetimeFigureOut">
              <a:rPr lang="uk-UA" smtClean="0"/>
              <a:t>17.10.2021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EDD7D48-3955-4523-95E1-454623E82895}" type="slidenum">
              <a:rPr lang="uk-UA" smtClean="0"/>
              <a:t>‹#›</a:t>
            </a:fld>
            <a:endParaRPr lang="uk-UA"/>
          </a:p>
        </p:txBody>
      </p:sp>
    </p:spTree>
    <p:extLst>
      <p:ext uri="{BB962C8B-B14F-4D97-AF65-F5344CB8AC3E}">
        <p14:creationId xmlns:p14="http://schemas.microsoft.com/office/powerpoint/2010/main" val="11484169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5345D3D-B3FF-457B-A8DF-BD3567096644}" type="datetimeFigureOut">
              <a:rPr lang="uk-UA" smtClean="0"/>
              <a:t>17.10.2021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EDD7D48-3955-4523-95E1-454623E82895}" type="slidenum">
              <a:rPr lang="uk-UA" smtClean="0"/>
              <a:t>‹#›</a:t>
            </a:fld>
            <a:endParaRPr lang="uk-UA"/>
          </a:p>
        </p:txBody>
      </p:sp>
    </p:spTree>
    <p:extLst>
      <p:ext uri="{BB962C8B-B14F-4D97-AF65-F5344CB8AC3E}">
        <p14:creationId xmlns:p14="http://schemas.microsoft.com/office/powerpoint/2010/main" val="33510859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5345D3D-B3FF-457B-A8DF-BD3567096644}" type="datetimeFigureOut">
              <a:rPr lang="uk-UA" smtClean="0"/>
              <a:t>17.10.2021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EDD7D48-3955-4523-95E1-454623E82895}" type="slidenum">
              <a:rPr lang="uk-UA" smtClean="0"/>
              <a:t>‹#›</a:t>
            </a:fld>
            <a:endParaRPr lang="uk-UA"/>
          </a:p>
        </p:txBody>
      </p:sp>
    </p:spTree>
    <p:extLst>
      <p:ext uri="{BB962C8B-B14F-4D97-AF65-F5344CB8AC3E}">
        <p14:creationId xmlns:p14="http://schemas.microsoft.com/office/powerpoint/2010/main" val="3736732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5345D3D-B3FF-457B-A8DF-BD3567096644}" type="datetimeFigureOut">
              <a:rPr lang="uk-UA" smtClean="0"/>
              <a:t>17.10.2021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EDD7D48-3955-4523-95E1-454623E82895}" type="slidenum">
              <a:rPr lang="uk-UA" smtClean="0"/>
              <a:t>‹#›</a:t>
            </a:fld>
            <a:endParaRPr lang="uk-UA"/>
          </a:p>
        </p:txBody>
      </p:sp>
    </p:spTree>
    <p:extLst>
      <p:ext uri="{BB962C8B-B14F-4D97-AF65-F5344CB8AC3E}">
        <p14:creationId xmlns:p14="http://schemas.microsoft.com/office/powerpoint/2010/main" val="19224738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5345D3D-B3FF-457B-A8DF-BD3567096644}" type="datetimeFigureOut">
              <a:rPr lang="uk-UA" smtClean="0"/>
              <a:t>17.10.2021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EDD7D48-3955-4523-95E1-454623E82895}" type="slidenum">
              <a:rPr lang="uk-UA" smtClean="0"/>
              <a:t>‹#›</a:t>
            </a:fld>
            <a:endParaRPr lang="uk-UA"/>
          </a:p>
        </p:txBody>
      </p:sp>
    </p:spTree>
    <p:extLst>
      <p:ext uri="{BB962C8B-B14F-4D97-AF65-F5344CB8AC3E}">
        <p14:creationId xmlns:p14="http://schemas.microsoft.com/office/powerpoint/2010/main" val="2997832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5345D3D-B3FF-457B-A8DF-BD3567096644}" type="datetimeFigureOut">
              <a:rPr lang="uk-UA" smtClean="0"/>
              <a:t>17.10.2021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a:xfrm>
            <a:off x="10951856" y="5867131"/>
            <a:ext cx="551167" cy="365125"/>
          </a:xfrm>
        </p:spPr>
        <p:txBody>
          <a:bodyPr/>
          <a:lstStyle/>
          <a:p>
            <a:fld id="{8EDD7D48-3955-4523-95E1-454623E82895}" type="slidenum">
              <a:rPr lang="uk-UA" smtClean="0"/>
              <a:t>‹#›</a:t>
            </a:fld>
            <a:endParaRPr lang="uk-UA"/>
          </a:p>
        </p:txBody>
      </p:sp>
    </p:spTree>
    <p:extLst>
      <p:ext uri="{BB962C8B-B14F-4D97-AF65-F5344CB8AC3E}">
        <p14:creationId xmlns:p14="http://schemas.microsoft.com/office/powerpoint/2010/main" val="2092812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5345D3D-B3FF-457B-A8DF-BD3567096644}" type="datetimeFigureOut">
              <a:rPr lang="uk-UA" smtClean="0"/>
              <a:t>17.10.2021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EDD7D48-3955-4523-95E1-454623E82895}" type="slidenum">
              <a:rPr lang="uk-UA" smtClean="0"/>
              <a:t>‹#›</a:t>
            </a:fld>
            <a:endParaRPr lang="uk-UA"/>
          </a:p>
        </p:txBody>
      </p:sp>
    </p:spTree>
    <p:extLst>
      <p:ext uri="{BB962C8B-B14F-4D97-AF65-F5344CB8AC3E}">
        <p14:creationId xmlns:p14="http://schemas.microsoft.com/office/powerpoint/2010/main" val="3327270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5345D3D-B3FF-457B-A8DF-BD3567096644}" type="datetimeFigureOut">
              <a:rPr lang="uk-UA" smtClean="0"/>
              <a:t>17.10.2021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EDD7D48-3955-4523-95E1-454623E82895}" type="slidenum">
              <a:rPr lang="uk-UA" smtClean="0"/>
              <a:t>‹#›</a:t>
            </a:fld>
            <a:endParaRPr lang="uk-UA"/>
          </a:p>
        </p:txBody>
      </p:sp>
    </p:spTree>
    <p:extLst>
      <p:ext uri="{BB962C8B-B14F-4D97-AF65-F5344CB8AC3E}">
        <p14:creationId xmlns:p14="http://schemas.microsoft.com/office/powerpoint/2010/main" val="2210585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5345D3D-B3FF-457B-A8DF-BD3567096644}" type="datetimeFigureOut">
              <a:rPr lang="uk-UA" smtClean="0"/>
              <a:t>17.10.2021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8EDD7D48-3955-4523-95E1-454623E82895}" type="slidenum">
              <a:rPr lang="uk-UA" smtClean="0"/>
              <a:t>‹#›</a:t>
            </a:fld>
            <a:endParaRPr lang="uk-UA"/>
          </a:p>
        </p:txBody>
      </p:sp>
    </p:spTree>
    <p:extLst>
      <p:ext uri="{BB962C8B-B14F-4D97-AF65-F5344CB8AC3E}">
        <p14:creationId xmlns:p14="http://schemas.microsoft.com/office/powerpoint/2010/main" val="396684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5345D3D-B3FF-457B-A8DF-BD3567096644}" type="datetimeFigureOut">
              <a:rPr lang="uk-UA" smtClean="0"/>
              <a:t>17.10.2021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8EDD7D48-3955-4523-95E1-454623E82895}" type="slidenum">
              <a:rPr lang="uk-UA" smtClean="0"/>
              <a:t>‹#›</a:t>
            </a:fld>
            <a:endParaRPr lang="uk-UA"/>
          </a:p>
        </p:txBody>
      </p:sp>
    </p:spTree>
    <p:extLst>
      <p:ext uri="{BB962C8B-B14F-4D97-AF65-F5344CB8AC3E}">
        <p14:creationId xmlns:p14="http://schemas.microsoft.com/office/powerpoint/2010/main" val="3054382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345D3D-B3FF-457B-A8DF-BD3567096644}" type="datetimeFigureOut">
              <a:rPr lang="uk-UA" smtClean="0"/>
              <a:t>17.10.2021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8EDD7D48-3955-4523-95E1-454623E82895}" type="slidenum">
              <a:rPr lang="uk-UA" smtClean="0"/>
              <a:t>‹#›</a:t>
            </a:fld>
            <a:endParaRPr lang="uk-UA"/>
          </a:p>
        </p:txBody>
      </p:sp>
    </p:spTree>
    <p:extLst>
      <p:ext uri="{BB962C8B-B14F-4D97-AF65-F5344CB8AC3E}">
        <p14:creationId xmlns:p14="http://schemas.microsoft.com/office/powerpoint/2010/main" val="1703072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5345D3D-B3FF-457B-A8DF-BD3567096644}" type="datetimeFigureOut">
              <a:rPr lang="uk-UA" smtClean="0"/>
              <a:t>17.10.2021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EDD7D48-3955-4523-95E1-454623E82895}" type="slidenum">
              <a:rPr lang="uk-UA" smtClean="0"/>
              <a:t>‹#›</a:t>
            </a:fld>
            <a:endParaRPr lang="uk-UA"/>
          </a:p>
        </p:txBody>
      </p:sp>
    </p:spTree>
    <p:extLst>
      <p:ext uri="{BB962C8B-B14F-4D97-AF65-F5344CB8AC3E}">
        <p14:creationId xmlns:p14="http://schemas.microsoft.com/office/powerpoint/2010/main" val="4164092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5345D3D-B3FF-457B-A8DF-BD3567096644}" type="datetimeFigureOut">
              <a:rPr lang="uk-UA" smtClean="0"/>
              <a:t>17.10.2021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EDD7D48-3955-4523-95E1-454623E82895}" type="slidenum">
              <a:rPr lang="uk-UA" smtClean="0"/>
              <a:t>‹#›</a:t>
            </a:fld>
            <a:endParaRPr lang="uk-UA"/>
          </a:p>
        </p:txBody>
      </p:sp>
    </p:spTree>
    <p:extLst>
      <p:ext uri="{BB962C8B-B14F-4D97-AF65-F5344CB8AC3E}">
        <p14:creationId xmlns:p14="http://schemas.microsoft.com/office/powerpoint/2010/main" val="122276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5345D3D-B3FF-457B-A8DF-BD3567096644}" type="datetimeFigureOut">
              <a:rPr lang="uk-UA" smtClean="0"/>
              <a:t>17.10.2021</a:t>
            </a:fld>
            <a:endParaRPr lang="uk-UA"/>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uk-UA"/>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EDD7D48-3955-4523-95E1-454623E82895}" type="slidenum">
              <a:rPr lang="uk-UA" smtClean="0"/>
              <a:t>‹#›</a:t>
            </a:fld>
            <a:endParaRPr lang="uk-UA"/>
          </a:p>
        </p:txBody>
      </p:sp>
    </p:spTree>
    <p:extLst>
      <p:ext uri="{BB962C8B-B14F-4D97-AF65-F5344CB8AC3E}">
        <p14:creationId xmlns:p14="http://schemas.microsoft.com/office/powerpoint/2010/main" val="185435683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2261937"/>
            <a:ext cx="9144000" cy="2521818"/>
          </a:xfrm>
        </p:spPr>
        <p:txBody>
          <a:bodyPr>
            <a:normAutofit fontScale="90000"/>
          </a:bodyPr>
          <a:lstStyle/>
          <a:p>
            <a:pPr marL="342900" lvl="0" indent="-342900">
              <a:spcAft>
                <a:spcPts val="0"/>
              </a:spcAft>
            </a:pPr>
            <a:r>
              <a:rPr lang="uk-UA" dirty="0" smtClean="0">
                <a:effectLst/>
                <a:latin typeface="Times New Roman" panose="02020603050405020304" pitchFamily="18" charset="0"/>
                <a:ea typeface="Times New Roman" panose="02020603050405020304" pitchFamily="18" charset="0"/>
              </a:rPr>
              <a:t>Сфера застосування маркетингових досліджень</a:t>
            </a:r>
            <a:r>
              <a:rPr lang="uk-UA" sz="5400" dirty="0" smtClean="0">
                <a:effectLst/>
                <a:latin typeface="Times New Roman" panose="02020603050405020304" pitchFamily="18" charset="0"/>
                <a:ea typeface="Times New Roman" panose="02020603050405020304" pitchFamily="18" charset="0"/>
              </a:rPr>
              <a:t/>
            </a:r>
            <a:br>
              <a:rPr lang="uk-UA" sz="5400" dirty="0" smtClean="0">
                <a:effectLst/>
                <a:latin typeface="Times New Roman" panose="02020603050405020304" pitchFamily="18" charset="0"/>
                <a:ea typeface="Times New Roman" panose="02020603050405020304" pitchFamily="18" charset="0"/>
              </a:rPr>
            </a:br>
            <a:endParaRPr lang="uk-UA" dirty="0"/>
          </a:p>
        </p:txBody>
      </p:sp>
    </p:spTree>
    <p:extLst>
      <p:ext uri="{BB962C8B-B14F-4D97-AF65-F5344CB8AC3E}">
        <p14:creationId xmlns:p14="http://schemas.microsoft.com/office/powerpoint/2010/main" val="3514098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15205" y="156410"/>
            <a:ext cx="10018713" cy="1752599"/>
          </a:xfrm>
        </p:spPr>
        <p:txBody>
          <a:bodyPr>
            <a:normAutofit/>
          </a:bodyPr>
          <a:lstStyle/>
          <a:p>
            <a:pPr algn="just">
              <a:spcAft>
                <a:spcPts val="0"/>
              </a:spcAft>
            </a:pPr>
            <a:r>
              <a:rPr lang="uk-UA" sz="3600" dirty="0">
                <a:latin typeface="Times New Roman" panose="02020603050405020304" pitchFamily="18" charset="0"/>
                <a:ea typeface="Times New Roman" panose="02020603050405020304" pitchFamily="18" charset="0"/>
              </a:rPr>
              <a:t>У разі якщо товар фірми протягом деякого часу залишається унікальним, фірма може вибрати одну з двох стратегій:</a:t>
            </a:r>
            <a:endParaRPr lang="uk-UA" sz="3200" dirty="0">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a:xfrm>
            <a:off x="1484310" y="2156059"/>
            <a:ext cx="10018713" cy="4446872"/>
          </a:xfrm>
        </p:spPr>
        <p:txBody>
          <a:bodyPr>
            <a:normAutofit fontScale="92500"/>
          </a:bodyPr>
          <a:lstStyle/>
          <a:p>
            <a:pPr algn="just">
              <a:spcAft>
                <a:spcPts val="0"/>
              </a:spcAft>
            </a:pPr>
            <a:r>
              <a:rPr lang="uk-UA" dirty="0">
                <a:latin typeface="Times New Roman" panose="02020603050405020304" pitchFamily="18" charset="0"/>
                <a:ea typeface="Times New Roman" panose="02020603050405020304" pitchFamily="18" charset="0"/>
              </a:rPr>
              <a:t>1) «зняття вершків» - встановлення високої ціни, доступною лише невеликої частини споживачів - тим, хто особливо високо цінує гідності новинки і порівняно </a:t>
            </a:r>
            <a:r>
              <a:rPr lang="uk-UA" dirty="0" smtClean="0">
                <a:latin typeface="Times New Roman" panose="02020603050405020304" pitchFamily="18" charset="0"/>
                <a:ea typeface="Times New Roman" panose="02020603050405020304" pitchFamily="18" charset="0"/>
              </a:rPr>
              <a:t>мало відчуває </a:t>
            </a:r>
            <a:r>
              <a:rPr lang="uk-UA" dirty="0">
                <a:latin typeface="Times New Roman" panose="02020603050405020304" pitchFamily="18" charset="0"/>
                <a:ea typeface="Times New Roman" panose="02020603050405020304" pitchFamily="18" charset="0"/>
              </a:rPr>
              <a:t>її </a:t>
            </a:r>
            <a:r>
              <a:rPr lang="uk-UA" dirty="0" smtClean="0">
                <a:latin typeface="Times New Roman" panose="02020603050405020304" pitchFamily="18" charset="0"/>
                <a:ea typeface="Times New Roman" panose="02020603050405020304" pitchFamily="18" charset="0"/>
              </a:rPr>
              <a:t>ціну. </a:t>
            </a:r>
            <a:r>
              <a:rPr lang="uk-UA" dirty="0">
                <a:latin typeface="Times New Roman" panose="02020603050405020304" pitchFamily="18" charset="0"/>
                <a:ea typeface="Times New Roman" panose="02020603050405020304" pitchFamily="18" charset="0"/>
              </a:rPr>
              <a:t>Після задоволення їх попиту фірма знижує ціну, залучаючи наступну групу покупців. Лише після кількох етапів зниження ціна стає доступною для масового покупця. При цій стратегії </a:t>
            </a:r>
            <a:r>
              <a:rPr lang="uk-UA" dirty="0" smtClean="0">
                <a:latin typeface="Times New Roman" panose="02020603050405020304" pitchFamily="18" charset="0"/>
                <a:ea typeface="Times New Roman" panose="02020603050405020304" pitchFamily="18" charset="0"/>
              </a:rPr>
              <a:t>процес </a:t>
            </a:r>
            <a:r>
              <a:rPr lang="uk-UA" dirty="0">
                <a:latin typeface="Times New Roman" panose="02020603050405020304" pitchFamily="18" charset="0"/>
                <a:ea typeface="Times New Roman" panose="02020603050405020304" pitchFamily="18" charset="0"/>
              </a:rPr>
              <a:t>продажів затягується, але кожен покупець платить максимально доступну для себе суму. Цю стратегію доцільно застосовувати, якщо:</a:t>
            </a:r>
            <a:endParaRPr lang="uk-UA" sz="2000" dirty="0">
              <a:latin typeface="Times New Roman" panose="02020603050405020304" pitchFamily="18" charset="0"/>
              <a:ea typeface="Times New Roman" panose="02020603050405020304" pitchFamily="18" charset="0"/>
            </a:endParaRPr>
          </a:p>
          <a:p>
            <a:pPr algn="just">
              <a:spcAft>
                <a:spcPts val="0"/>
              </a:spcAft>
            </a:pPr>
            <a:r>
              <a:rPr lang="uk-UA" dirty="0">
                <a:latin typeface="Times New Roman" panose="02020603050405020304" pitchFamily="18" charset="0"/>
                <a:ea typeface="Times New Roman" panose="02020603050405020304" pitchFamily="18" charset="0"/>
              </a:rPr>
              <a:t>- досить великий сегмент малочутливих до ціни покупців, які високо оцінюють новий товар;</a:t>
            </a:r>
            <a:endParaRPr lang="uk-UA" sz="2000" dirty="0">
              <a:latin typeface="Times New Roman" panose="02020603050405020304" pitchFamily="18" charset="0"/>
              <a:ea typeface="Times New Roman" panose="02020603050405020304" pitchFamily="18" charset="0"/>
            </a:endParaRPr>
          </a:p>
          <a:p>
            <a:pPr algn="just">
              <a:spcAft>
                <a:spcPts val="0"/>
              </a:spcAft>
            </a:pPr>
            <a:r>
              <a:rPr lang="uk-UA" dirty="0">
                <a:latin typeface="Times New Roman" panose="02020603050405020304" pitchFamily="18" charset="0"/>
                <a:ea typeface="Times New Roman" panose="02020603050405020304" pitchFamily="18" charset="0"/>
              </a:rPr>
              <a:t>- конкуренти не зможуть швидко вийти на ринок;</a:t>
            </a:r>
            <a:endParaRPr lang="uk-UA" sz="2000" dirty="0">
              <a:latin typeface="Times New Roman" panose="02020603050405020304" pitchFamily="18" charset="0"/>
              <a:ea typeface="Times New Roman" panose="02020603050405020304" pitchFamily="18" charset="0"/>
            </a:endParaRPr>
          </a:p>
          <a:p>
            <a:pPr algn="just">
              <a:spcAft>
                <a:spcPts val="0"/>
              </a:spcAft>
            </a:pPr>
            <a:r>
              <a:rPr lang="uk-UA" dirty="0">
                <a:latin typeface="Times New Roman" panose="02020603050405020304" pitchFamily="18" charset="0"/>
                <a:ea typeface="Times New Roman" panose="02020603050405020304" pitchFamily="18" charset="0"/>
              </a:rPr>
              <a:t>- при зростанні масштабів виробництва питомі витрати знижуються незначно;</a:t>
            </a:r>
            <a:endParaRPr lang="uk-UA" sz="2000" dirty="0">
              <a:latin typeface="Times New Roman" panose="02020603050405020304" pitchFamily="18" charset="0"/>
              <a:ea typeface="Times New Roman" panose="02020603050405020304" pitchFamily="18" charset="0"/>
            </a:endParaRPr>
          </a:p>
          <a:p>
            <a:endParaRPr lang="uk-UA" dirty="0"/>
          </a:p>
        </p:txBody>
      </p:sp>
    </p:spTree>
    <p:extLst>
      <p:ext uri="{BB962C8B-B14F-4D97-AF65-F5344CB8AC3E}">
        <p14:creationId xmlns:p14="http://schemas.microsoft.com/office/powerpoint/2010/main" val="4229096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15205" y="156410"/>
            <a:ext cx="10018713" cy="1752599"/>
          </a:xfrm>
        </p:spPr>
        <p:txBody>
          <a:bodyPr>
            <a:normAutofit/>
          </a:bodyPr>
          <a:lstStyle/>
          <a:p>
            <a:pPr algn="just">
              <a:spcAft>
                <a:spcPts val="0"/>
              </a:spcAft>
            </a:pPr>
            <a:r>
              <a:rPr lang="uk-UA" sz="3600" dirty="0">
                <a:latin typeface="Times New Roman" panose="02020603050405020304" pitchFamily="18" charset="0"/>
                <a:ea typeface="Times New Roman" panose="02020603050405020304" pitchFamily="18" charset="0"/>
              </a:rPr>
              <a:t>У разі якщо товар фірми протягом деякого часу залишається унікальним, фірма може вибрати одну з двох стратегій:</a:t>
            </a:r>
            <a:endParaRPr lang="uk-UA" sz="3200" dirty="0">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a:xfrm>
            <a:off x="1484310" y="2156059"/>
            <a:ext cx="10018713" cy="4446872"/>
          </a:xfrm>
        </p:spPr>
        <p:txBody>
          <a:bodyPr>
            <a:normAutofit lnSpcReduction="10000"/>
          </a:bodyPr>
          <a:lstStyle/>
          <a:p>
            <a:pPr algn="just">
              <a:spcAft>
                <a:spcPts val="0"/>
              </a:spcAft>
            </a:pPr>
            <a:r>
              <a:rPr lang="uk-UA" dirty="0">
                <a:latin typeface="Times New Roman" panose="02020603050405020304" pitchFamily="18" charset="0"/>
                <a:ea typeface="Times New Roman" panose="02020603050405020304" pitchFamily="18" charset="0"/>
              </a:rPr>
              <a:t>2) «захоплення ринку» або «проникнення на ринок» - встановлення якомога нижчої ціни, відразу привертає максимально широке коло споживачів. Це, по-перше, продовжує монопольний період, так як робить ринок менш привабливим для конкурентів, і, по-друге, забезпечує можливість економії на масштабах виробництва. Зазначена стратегія подовжує життєвий цикл товару і максимізує прибуток, видобуту за весь період. Цю стратегію доцільно застосовувати, якщо:</a:t>
            </a:r>
            <a:endParaRPr lang="uk-UA" sz="2000" dirty="0">
              <a:latin typeface="Times New Roman" panose="02020603050405020304" pitchFamily="18" charset="0"/>
              <a:ea typeface="Times New Roman" panose="02020603050405020304" pitchFamily="18" charset="0"/>
            </a:endParaRPr>
          </a:p>
          <a:p>
            <a:pPr algn="just">
              <a:spcAft>
                <a:spcPts val="0"/>
              </a:spcAft>
            </a:pPr>
            <a:r>
              <a:rPr lang="uk-UA" dirty="0">
                <a:latin typeface="Times New Roman" panose="02020603050405020304" pitchFamily="18" charset="0"/>
                <a:ea typeface="Times New Roman" panose="02020603050405020304" pitchFamily="18" charset="0"/>
              </a:rPr>
              <a:t>- висока еластичність попиту за ціною, тобто якщо відсоток, на який збільшується попит, вище відсотка, на який знижується ціна;</a:t>
            </a:r>
            <a:endParaRPr lang="uk-UA" sz="2000" dirty="0">
              <a:latin typeface="Times New Roman" panose="02020603050405020304" pitchFamily="18" charset="0"/>
              <a:ea typeface="Times New Roman" panose="02020603050405020304" pitchFamily="18" charset="0"/>
            </a:endParaRPr>
          </a:p>
          <a:p>
            <a:pPr algn="just">
              <a:spcAft>
                <a:spcPts val="0"/>
              </a:spcAft>
            </a:pPr>
            <a:r>
              <a:rPr lang="uk-UA" dirty="0">
                <a:latin typeface="Times New Roman" panose="02020603050405020304" pitchFamily="18" charset="0"/>
                <a:ea typeface="Times New Roman" panose="02020603050405020304" pitchFamily="18" charset="0"/>
              </a:rPr>
              <a:t>- товар відноситься до категорії часто купуються;</a:t>
            </a:r>
            <a:endParaRPr lang="uk-UA" sz="2000" dirty="0">
              <a:latin typeface="Times New Roman" panose="02020603050405020304" pitchFamily="18" charset="0"/>
              <a:ea typeface="Times New Roman" panose="02020603050405020304" pitchFamily="18" charset="0"/>
            </a:endParaRPr>
          </a:p>
          <a:p>
            <a:pPr algn="just">
              <a:spcAft>
                <a:spcPts val="0"/>
              </a:spcAft>
            </a:pPr>
            <a:r>
              <a:rPr lang="uk-UA" dirty="0">
                <a:latin typeface="Times New Roman" panose="02020603050405020304" pitchFamily="18" charset="0"/>
                <a:ea typeface="Times New Roman" panose="02020603050405020304" pitchFamily="18" charset="0"/>
              </a:rPr>
              <a:t>- товар надовго «прив'язує» до себе покупців;</a:t>
            </a:r>
            <a:endParaRPr lang="uk-UA" sz="2000" dirty="0">
              <a:latin typeface="Times New Roman" panose="02020603050405020304" pitchFamily="18" charset="0"/>
              <a:ea typeface="Times New Roman" panose="02020603050405020304" pitchFamily="18" charset="0"/>
            </a:endParaRPr>
          </a:p>
          <a:p>
            <a:pPr algn="just">
              <a:spcAft>
                <a:spcPts val="0"/>
              </a:spcAft>
            </a:pPr>
            <a:r>
              <a:rPr lang="uk-UA" dirty="0">
                <a:latin typeface="Times New Roman" panose="02020603050405020304" pitchFamily="18" charset="0"/>
                <a:ea typeface="Times New Roman" panose="02020603050405020304" pitchFamily="18" charset="0"/>
              </a:rPr>
              <a:t>- фірма володіє великими фінансовими ресурсами.</a:t>
            </a:r>
            <a:endParaRPr lang="uk-UA" sz="2000" dirty="0">
              <a:latin typeface="Times New Roman" panose="02020603050405020304" pitchFamily="18" charset="0"/>
              <a:ea typeface="Times New Roman" panose="02020603050405020304" pitchFamily="18" charset="0"/>
            </a:endParaRPr>
          </a:p>
          <a:p>
            <a:endParaRPr lang="uk-UA" dirty="0"/>
          </a:p>
        </p:txBody>
      </p:sp>
    </p:spTree>
    <p:extLst>
      <p:ext uri="{BB962C8B-B14F-4D97-AF65-F5344CB8AC3E}">
        <p14:creationId xmlns:p14="http://schemas.microsoft.com/office/powerpoint/2010/main" val="3360157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15205" y="156410"/>
            <a:ext cx="10018713" cy="1752599"/>
          </a:xfrm>
        </p:spPr>
        <p:txBody>
          <a:bodyPr>
            <a:normAutofit/>
          </a:bodyPr>
          <a:lstStyle/>
          <a:p>
            <a:pPr algn="just">
              <a:spcAft>
                <a:spcPts val="0"/>
              </a:spcAft>
            </a:pPr>
            <a:r>
              <a:rPr lang="uk-UA" sz="3600" dirty="0">
                <a:latin typeface="Times New Roman" panose="02020603050405020304" pitchFamily="18" charset="0"/>
                <a:ea typeface="Times New Roman" panose="02020603050405020304" pitchFamily="18" charset="0"/>
              </a:rPr>
              <a:t>У разі якщо товар фірми протягом деякого часу залишається унікальним, фірма може вибрати одну з двох стратегій:</a:t>
            </a:r>
            <a:endParaRPr lang="uk-UA" sz="3200" dirty="0">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a:xfrm>
            <a:off x="1484310" y="2156059"/>
            <a:ext cx="10018713" cy="4446872"/>
          </a:xfrm>
        </p:spPr>
        <p:txBody>
          <a:bodyPr>
            <a:normAutofit lnSpcReduction="10000"/>
          </a:bodyPr>
          <a:lstStyle/>
          <a:p>
            <a:pPr algn="just">
              <a:spcAft>
                <a:spcPts val="0"/>
              </a:spcAft>
            </a:pPr>
            <a:r>
              <a:rPr lang="uk-UA" dirty="0">
                <a:latin typeface="Times New Roman" panose="02020603050405020304" pitchFamily="18" charset="0"/>
                <a:ea typeface="Times New Roman" panose="02020603050405020304" pitchFamily="18" charset="0"/>
              </a:rPr>
              <a:t>2) «захоплення ринку» або «проникнення на ринок» - встановлення якомога нижчої ціни, відразу привертає максимально широке коло споживачів. Це, по-перше, продовжує монопольний період, так як робить ринок менш привабливим для конкурентів, і, по-друге, забезпечує можливість економії на масштабах виробництва. Зазначена стратегія подовжує життєвий цикл товару і максимізує прибуток, видобуту за весь період. Цю стратегію доцільно застосовувати, якщо:</a:t>
            </a:r>
            <a:endParaRPr lang="uk-UA" sz="2000" dirty="0">
              <a:latin typeface="Times New Roman" panose="02020603050405020304" pitchFamily="18" charset="0"/>
              <a:ea typeface="Times New Roman" panose="02020603050405020304" pitchFamily="18" charset="0"/>
            </a:endParaRPr>
          </a:p>
          <a:p>
            <a:pPr algn="just">
              <a:spcAft>
                <a:spcPts val="0"/>
              </a:spcAft>
            </a:pPr>
            <a:r>
              <a:rPr lang="uk-UA" dirty="0">
                <a:latin typeface="Times New Roman" panose="02020603050405020304" pitchFamily="18" charset="0"/>
                <a:ea typeface="Times New Roman" panose="02020603050405020304" pitchFamily="18" charset="0"/>
              </a:rPr>
              <a:t>- висока еластичність попиту за ціною, тобто якщо відсоток, на який збільшується попит, вище відсотка, на який знижується ціна;</a:t>
            </a:r>
            <a:endParaRPr lang="uk-UA" sz="2000" dirty="0">
              <a:latin typeface="Times New Roman" panose="02020603050405020304" pitchFamily="18" charset="0"/>
              <a:ea typeface="Times New Roman" panose="02020603050405020304" pitchFamily="18" charset="0"/>
            </a:endParaRPr>
          </a:p>
          <a:p>
            <a:pPr algn="just">
              <a:spcAft>
                <a:spcPts val="0"/>
              </a:spcAft>
            </a:pPr>
            <a:r>
              <a:rPr lang="uk-UA" dirty="0">
                <a:latin typeface="Times New Roman" panose="02020603050405020304" pitchFamily="18" charset="0"/>
                <a:ea typeface="Times New Roman" panose="02020603050405020304" pitchFamily="18" charset="0"/>
              </a:rPr>
              <a:t>- товар відноситься до категорії часто купуються;</a:t>
            </a:r>
            <a:endParaRPr lang="uk-UA" sz="2000" dirty="0">
              <a:latin typeface="Times New Roman" panose="02020603050405020304" pitchFamily="18" charset="0"/>
              <a:ea typeface="Times New Roman" panose="02020603050405020304" pitchFamily="18" charset="0"/>
            </a:endParaRPr>
          </a:p>
          <a:p>
            <a:pPr algn="just">
              <a:spcAft>
                <a:spcPts val="0"/>
              </a:spcAft>
            </a:pPr>
            <a:r>
              <a:rPr lang="uk-UA" dirty="0">
                <a:latin typeface="Times New Roman" panose="02020603050405020304" pitchFamily="18" charset="0"/>
                <a:ea typeface="Times New Roman" panose="02020603050405020304" pitchFamily="18" charset="0"/>
              </a:rPr>
              <a:t>- товар надовго «прив'язує» до себе покупців;</a:t>
            </a:r>
            <a:endParaRPr lang="uk-UA" sz="2000" dirty="0">
              <a:latin typeface="Times New Roman" panose="02020603050405020304" pitchFamily="18" charset="0"/>
              <a:ea typeface="Times New Roman" panose="02020603050405020304" pitchFamily="18" charset="0"/>
            </a:endParaRPr>
          </a:p>
          <a:p>
            <a:pPr algn="just">
              <a:spcAft>
                <a:spcPts val="0"/>
              </a:spcAft>
            </a:pPr>
            <a:r>
              <a:rPr lang="uk-UA" dirty="0">
                <a:latin typeface="Times New Roman" panose="02020603050405020304" pitchFamily="18" charset="0"/>
                <a:ea typeface="Times New Roman" panose="02020603050405020304" pitchFamily="18" charset="0"/>
              </a:rPr>
              <a:t>- фірма володіє великими фінансовими ресурсами.</a:t>
            </a:r>
            <a:endParaRPr lang="uk-UA" sz="2000" dirty="0">
              <a:latin typeface="Times New Roman" panose="02020603050405020304" pitchFamily="18" charset="0"/>
              <a:ea typeface="Times New Roman" panose="02020603050405020304" pitchFamily="18" charset="0"/>
            </a:endParaRPr>
          </a:p>
          <a:p>
            <a:endParaRPr lang="uk-UA" dirty="0"/>
          </a:p>
        </p:txBody>
      </p:sp>
    </p:spTree>
    <p:extLst>
      <p:ext uri="{BB962C8B-B14F-4D97-AF65-F5344CB8AC3E}">
        <p14:creationId xmlns:p14="http://schemas.microsoft.com/office/powerpoint/2010/main" val="3723897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1" y="685801"/>
            <a:ext cx="10018713" cy="334478"/>
          </a:xfrm>
        </p:spPr>
        <p:txBody>
          <a:bodyPr>
            <a:normAutofit fontScale="90000"/>
          </a:bodyPr>
          <a:lstStyle/>
          <a:p>
            <a:pPr>
              <a:spcAft>
                <a:spcPts val="0"/>
              </a:spcAft>
            </a:pPr>
            <a:r>
              <a:rPr lang="uk-UA" dirty="0">
                <a:latin typeface="Times New Roman" panose="02020603050405020304" pitchFamily="18" charset="0"/>
                <a:ea typeface="Times New Roman" panose="02020603050405020304" pitchFamily="18" charset="0"/>
              </a:rPr>
              <a:t>На основі аналізу ринку приймаються маркетингові рішення:</a:t>
            </a:r>
            <a:r>
              <a:rPr lang="uk-UA" sz="3600" dirty="0">
                <a:latin typeface="Times New Roman" panose="02020603050405020304" pitchFamily="18" charset="0"/>
                <a:ea typeface="Times New Roman" panose="02020603050405020304" pitchFamily="18" charset="0"/>
              </a:rPr>
              <a:t/>
            </a:r>
            <a:br>
              <a:rPr lang="uk-UA" sz="3600" dirty="0">
                <a:latin typeface="Times New Roman" panose="02020603050405020304" pitchFamily="18" charset="0"/>
                <a:ea typeface="Times New Roman" panose="02020603050405020304" pitchFamily="18" charset="0"/>
              </a:rPr>
            </a:br>
            <a:endParaRPr lang="uk-UA" dirty="0"/>
          </a:p>
        </p:txBody>
      </p:sp>
      <p:sp>
        <p:nvSpPr>
          <p:cNvPr id="3" name="Объект 2"/>
          <p:cNvSpPr>
            <a:spLocks noGrp="1"/>
          </p:cNvSpPr>
          <p:nvPr>
            <p:ph idx="1"/>
          </p:nvPr>
        </p:nvSpPr>
        <p:spPr>
          <a:xfrm>
            <a:off x="1484310" y="1164657"/>
            <a:ext cx="10018713" cy="5428648"/>
          </a:xfrm>
        </p:spPr>
        <p:txBody>
          <a:bodyPr/>
          <a:lstStyle/>
          <a:p>
            <a:pPr algn="just">
              <a:spcAft>
                <a:spcPts val="0"/>
              </a:spcAft>
            </a:pPr>
            <a:r>
              <a:rPr lang="uk-UA" dirty="0">
                <a:latin typeface="Times New Roman" panose="02020603050405020304" pitchFamily="18" charset="0"/>
                <a:ea typeface="Times New Roman" panose="02020603050405020304" pitchFamily="18" charset="0"/>
              </a:rPr>
              <a:t>1) </a:t>
            </a:r>
            <a:r>
              <a:rPr lang="uk-UA" dirty="0" smtClean="0">
                <a:latin typeface="Times New Roman" panose="02020603050405020304" pitchFamily="18" charset="0"/>
                <a:ea typeface="Times New Roman" panose="02020603050405020304" pitchFamily="18" charset="0"/>
              </a:rPr>
              <a:t>Проводиться </a:t>
            </a:r>
            <a:r>
              <a:rPr lang="uk-UA" dirty="0">
                <a:latin typeface="Times New Roman" panose="02020603050405020304" pitchFamily="18" charset="0"/>
                <a:ea typeface="Times New Roman" panose="02020603050405020304" pitchFamily="18" charset="0"/>
              </a:rPr>
              <a:t>сегментація ринку, тобто з'ясовується, як розділити весь в принципі доступний для фірми ринок на відносно однорідні частини, звані сегментами. </a:t>
            </a:r>
            <a:endParaRPr lang="uk-UA" dirty="0" smtClean="0">
              <a:latin typeface="Times New Roman" panose="02020603050405020304" pitchFamily="18" charset="0"/>
              <a:ea typeface="Times New Roman" panose="02020603050405020304" pitchFamily="18" charset="0"/>
            </a:endParaRPr>
          </a:p>
          <a:p>
            <a:pPr algn="just">
              <a:spcAft>
                <a:spcPts val="0"/>
              </a:spcAft>
            </a:pPr>
            <a:r>
              <a:rPr lang="uk-UA" dirty="0" smtClean="0">
                <a:latin typeface="Times New Roman" panose="02020603050405020304" pitchFamily="18" charset="0"/>
                <a:ea typeface="Times New Roman" panose="02020603050405020304" pitchFamily="18" charset="0"/>
              </a:rPr>
              <a:t>Відносна </a:t>
            </a:r>
            <a:r>
              <a:rPr lang="uk-UA" dirty="0">
                <a:latin typeface="Times New Roman" panose="02020603050405020304" pitchFamily="18" charset="0"/>
                <a:ea typeface="Times New Roman" panose="02020603050405020304" pitchFamily="18" charset="0"/>
              </a:rPr>
              <a:t>однорідність сегмента виражається в тому, що його представники схожим чином реагують на маркетингові дії фірми. </a:t>
            </a:r>
            <a:endParaRPr lang="uk-UA" dirty="0" smtClean="0">
              <a:latin typeface="Times New Roman" panose="02020603050405020304" pitchFamily="18" charset="0"/>
              <a:ea typeface="Times New Roman" panose="02020603050405020304" pitchFamily="18" charset="0"/>
            </a:endParaRPr>
          </a:p>
          <a:p>
            <a:pPr algn="just">
              <a:spcAft>
                <a:spcPts val="0"/>
              </a:spcAft>
            </a:pPr>
            <a:r>
              <a:rPr lang="uk-UA" dirty="0" smtClean="0">
                <a:latin typeface="Times New Roman" panose="02020603050405020304" pitchFamily="18" charset="0"/>
                <a:ea typeface="Times New Roman" panose="02020603050405020304" pitchFamily="18" charset="0"/>
              </a:rPr>
              <a:t>Завдання </a:t>
            </a:r>
            <a:r>
              <a:rPr lang="uk-UA" dirty="0">
                <a:latin typeface="Times New Roman" panose="02020603050405020304" pitchFamily="18" charset="0"/>
                <a:ea typeface="Times New Roman" panose="02020603050405020304" pitchFamily="18" charset="0"/>
              </a:rPr>
              <a:t>полягає в тому, щоб виявити якомога більше контрастні в зазначеному сенсі сегменти, про яких можна було б зібрати інформацію, необхідну для ефективної роботи з </a:t>
            </a:r>
            <a:r>
              <a:rPr lang="uk-UA" dirty="0" smtClean="0">
                <a:latin typeface="Times New Roman" panose="02020603050405020304" pitchFamily="18" charset="0"/>
                <a:ea typeface="Times New Roman" panose="02020603050405020304" pitchFamily="18" charset="0"/>
              </a:rPr>
              <a:t>ним.</a:t>
            </a:r>
            <a:endParaRPr lang="uk-UA" sz="2000" dirty="0">
              <a:latin typeface="Times New Roman" panose="02020603050405020304" pitchFamily="18" charset="0"/>
              <a:ea typeface="Times New Roman" panose="02020603050405020304" pitchFamily="18" charset="0"/>
            </a:endParaRPr>
          </a:p>
          <a:p>
            <a:endParaRPr lang="uk-UA" dirty="0"/>
          </a:p>
        </p:txBody>
      </p:sp>
    </p:spTree>
    <p:extLst>
      <p:ext uri="{BB962C8B-B14F-4D97-AF65-F5344CB8AC3E}">
        <p14:creationId xmlns:p14="http://schemas.microsoft.com/office/powerpoint/2010/main" val="3424750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1" y="685801"/>
            <a:ext cx="10018713" cy="334478"/>
          </a:xfrm>
        </p:spPr>
        <p:txBody>
          <a:bodyPr>
            <a:normAutofit fontScale="90000"/>
          </a:bodyPr>
          <a:lstStyle/>
          <a:p>
            <a:pPr>
              <a:spcAft>
                <a:spcPts val="0"/>
              </a:spcAft>
            </a:pPr>
            <a:r>
              <a:rPr lang="uk-UA" dirty="0">
                <a:latin typeface="Times New Roman" panose="02020603050405020304" pitchFamily="18" charset="0"/>
                <a:ea typeface="Times New Roman" panose="02020603050405020304" pitchFamily="18" charset="0"/>
              </a:rPr>
              <a:t>На основі аналізу ринку приймаються маркетингові рішення:</a:t>
            </a:r>
            <a:r>
              <a:rPr lang="uk-UA" sz="3600" dirty="0">
                <a:latin typeface="Times New Roman" panose="02020603050405020304" pitchFamily="18" charset="0"/>
                <a:ea typeface="Times New Roman" panose="02020603050405020304" pitchFamily="18" charset="0"/>
              </a:rPr>
              <a:t/>
            </a:r>
            <a:br>
              <a:rPr lang="uk-UA" sz="3600" dirty="0">
                <a:latin typeface="Times New Roman" panose="02020603050405020304" pitchFamily="18" charset="0"/>
                <a:ea typeface="Times New Roman" panose="02020603050405020304" pitchFamily="18" charset="0"/>
              </a:rPr>
            </a:br>
            <a:endParaRPr lang="uk-UA" dirty="0"/>
          </a:p>
        </p:txBody>
      </p:sp>
      <p:sp>
        <p:nvSpPr>
          <p:cNvPr id="3" name="Объект 2"/>
          <p:cNvSpPr>
            <a:spLocks noGrp="1"/>
          </p:cNvSpPr>
          <p:nvPr>
            <p:ph idx="1"/>
          </p:nvPr>
        </p:nvSpPr>
        <p:spPr>
          <a:xfrm>
            <a:off x="1484310" y="1164657"/>
            <a:ext cx="10018713" cy="5428648"/>
          </a:xfrm>
        </p:spPr>
        <p:txBody>
          <a:bodyPr/>
          <a:lstStyle/>
          <a:p>
            <a:pPr algn="just">
              <a:spcAft>
                <a:spcPts val="0"/>
              </a:spcAft>
            </a:pPr>
            <a:r>
              <a:rPr lang="uk-UA" dirty="0">
                <a:latin typeface="Times New Roman" panose="02020603050405020304" pitchFamily="18" charset="0"/>
                <a:ea typeface="Times New Roman" panose="02020603050405020304" pitchFamily="18" charset="0"/>
              </a:rPr>
              <a:t>2) </a:t>
            </a:r>
            <a:r>
              <a:rPr lang="uk-UA" dirty="0" smtClean="0">
                <a:latin typeface="Times New Roman" panose="02020603050405020304" pitchFamily="18" charset="0"/>
                <a:ea typeface="Times New Roman" panose="02020603050405020304" pitchFamily="18" charset="0"/>
              </a:rPr>
              <a:t>Вибирається </a:t>
            </a:r>
            <a:r>
              <a:rPr lang="uk-UA" dirty="0">
                <a:latin typeface="Times New Roman" panose="02020603050405020304" pitchFamily="18" charset="0"/>
                <a:ea typeface="Times New Roman" panose="02020603050405020304" pitchFamily="18" charset="0"/>
              </a:rPr>
              <a:t>цільовий ринок, тобто вирішується, представників яких сегментів ринку фірма буде реально розглядати в якості своїх потенційних покупців і залучати до придбання своїх товарів або послуг. Можливе застосування однієї з трьох стратегій охоплення нового ринку:</a:t>
            </a:r>
            <a:endParaRPr lang="uk-UA" sz="2000" dirty="0">
              <a:latin typeface="Times New Roman" panose="02020603050405020304" pitchFamily="18" charset="0"/>
              <a:ea typeface="Times New Roman" panose="02020603050405020304" pitchFamily="18" charset="0"/>
            </a:endParaRPr>
          </a:p>
          <a:p>
            <a:endParaRPr lang="uk-UA" dirty="0"/>
          </a:p>
        </p:txBody>
      </p:sp>
    </p:spTree>
    <p:extLst>
      <p:ext uri="{BB962C8B-B14F-4D97-AF65-F5344CB8AC3E}">
        <p14:creationId xmlns:p14="http://schemas.microsoft.com/office/powerpoint/2010/main" val="4293523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117909"/>
            <a:ext cx="10018713" cy="1752599"/>
          </a:xfrm>
        </p:spPr>
        <p:txBody>
          <a:bodyPr>
            <a:normAutofit/>
          </a:bodyPr>
          <a:lstStyle/>
          <a:p>
            <a:r>
              <a:rPr lang="uk-UA" sz="3600" dirty="0">
                <a:ln>
                  <a:noFill/>
                </a:ln>
                <a:solidFill>
                  <a:prstClr val="black"/>
                </a:solidFill>
                <a:latin typeface="Times New Roman" panose="02020603050405020304" pitchFamily="18" charset="0"/>
                <a:ea typeface="Times New Roman" panose="02020603050405020304" pitchFamily="18" charset="0"/>
                <a:cs typeface="+mn-cs"/>
              </a:rPr>
              <a:t>Можливе застосування однієї з трьох стратегій охоплення нового ринку:</a:t>
            </a:r>
            <a:endParaRPr lang="uk-UA" sz="3600" dirty="0"/>
          </a:p>
        </p:txBody>
      </p:sp>
      <p:sp>
        <p:nvSpPr>
          <p:cNvPr id="3" name="Объект 2"/>
          <p:cNvSpPr>
            <a:spLocks noGrp="1"/>
          </p:cNvSpPr>
          <p:nvPr>
            <p:ph idx="1"/>
          </p:nvPr>
        </p:nvSpPr>
        <p:spPr>
          <a:xfrm>
            <a:off x="1484310" y="1704473"/>
            <a:ext cx="10018713" cy="4898458"/>
          </a:xfrm>
        </p:spPr>
        <p:txBody>
          <a:bodyPr>
            <a:normAutofit lnSpcReduction="10000"/>
          </a:bodyPr>
          <a:lstStyle/>
          <a:p>
            <a:pPr algn="just">
              <a:spcAft>
                <a:spcPts val="0"/>
              </a:spcAft>
            </a:pPr>
            <a:r>
              <a:rPr lang="uk-UA" dirty="0">
                <a:latin typeface="Times New Roman" panose="02020603050405020304" pitchFamily="18" charset="0"/>
                <a:ea typeface="Times New Roman" panose="02020603050405020304" pitchFamily="18" charset="0"/>
              </a:rPr>
              <a:t>1) недиференційована стратегія передбачає розробку єдиного для всього ринку маркетингового комплексу, заснованого не так на пошуку і обліку відмінностей між сегментами, а на використанні їх схожих рис;</a:t>
            </a:r>
            <a:endParaRPr lang="uk-UA" sz="2000" dirty="0">
              <a:latin typeface="Times New Roman" panose="02020603050405020304" pitchFamily="18" charset="0"/>
              <a:ea typeface="Times New Roman" panose="02020603050405020304" pitchFamily="18" charset="0"/>
            </a:endParaRPr>
          </a:p>
          <a:p>
            <a:pPr algn="just">
              <a:spcAft>
                <a:spcPts val="0"/>
              </a:spcAft>
            </a:pPr>
            <a:r>
              <a:rPr lang="uk-UA" dirty="0">
                <a:latin typeface="Times New Roman" panose="02020603050405020304" pitchFamily="18" charset="0"/>
                <a:ea typeface="Times New Roman" panose="02020603050405020304" pitchFamily="18" charset="0"/>
              </a:rPr>
              <a:t>2) диференційована стратегія передбачає розробку спеціального маркетингового комплексу для кожного з обраних сегментів ринку, причому відбирається кілька сегментів ринку або навіть все. Такої стратегії зазвичай дотримуються великі фірми (наприклад, девіз фірми «</a:t>
            </a:r>
            <a:r>
              <a:rPr lang="uk-UA" dirty="0" err="1">
                <a:latin typeface="Times New Roman" panose="02020603050405020304" pitchFamily="18" charset="0"/>
                <a:ea typeface="Times New Roman" panose="02020603050405020304" pitchFamily="18" charset="0"/>
              </a:rPr>
              <a:t>Дженерал</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моторс</a:t>
            </a:r>
            <a:r>
              <a:rPr lang="uk-UA" dirty="0">
                <a:latin typeface="Times New Roman" panose="02020603050405020304" pitchFamily="18" charset="0"/>
                <a:ea typeface="Times New Roman" panose="02020603050405020304" pitchFamily="18" charset="0"/>
              </a:rPr>
              <a:t>»: «Ми випускаємо автомобілі для кого завгодно, для чого завгодно, для яких завгодно гаманців »);</a:t>
            </a:r>
            <a:endParaRPr lang="uk-UA" sz="2000" dirty="0">
              <a:latin typeface="Times New Roman" panose="02020603050405020304" pitchFamily="18" charset="0"/>
              <a:ea typeface="Times New Roman" panose="02020603050405020304" pitchFamily="18" charset="0"/>
            </a:endParaRPr>
          </a:p>
          <a:p>
            <a:pPr algn="just">
              <a:spcAft>
                <a:spcPts val="0"/>
              </a:spcAft>
            </a:pPr>
            <a:r>
              <a:rPr lang="uk-UA" dirty="0">
                <a:latin typeface="Times New Roman" panose="02020603050405020304" pitchFamily="18" charset="0"/>
                <a:ea typeface="Times New Roman" panose="02020603050405020304" pitchFamily="18" charset="0"/>
              </a:rPr>
              <a:t>3) концентрована стратегія полягає в зосередженні зусиль фірми на одному - найбільш перспективному - сегменті ринку і максимальному пристосуванні маркетингового комплексу до його специфіки. Такої стратегії </a:t>
            </a:r>
            <a:r>
              <a:rPr lang="uk-UA" dirty="0" smtClean="0">
                <a:latin typeface="Times New Roman" panose="02020603050405020304" pitchFamily="18" charset="0"/>
                <a:ea typeface="Times New Roman" panose="02020603050405020304" pitchFamily="18" charset="0"/>
              </a:rPr>
              <a:t>дотримується </a:t>
            </a:r>
            <a:r>
              <a:rPr lang="uk-UA" dirty="0">
                <a:latin typeface="Times New Roman" panose="02020603050405020304" pitchFamily="18" charset="0"/>
                <a:ea typeface="Times New Roman" panose="02020603050405020304" pitchFamily="18" charset="0"/>
              </a:rPr>
              <a:t>більшість невеликих фірм.</a:t>
            </a:r>
            <a:endParaRPr lang="uk-UA" sz="2000" dirty="0">
              <a:latin typeface="Times New Roman" panose="02020603050405020304" pitchFamily="18" charset="0"/>
              <a:ea typeface="Times New Roman" panose="02020603050405020304" pitchFamily="18" charset="0"/>
            </a:endParaRPr>
          </a:p>
          <a:p>
            <a:endParaRPr lang="uk-UA" dirty="0"/>
          </a:p>
        </p:txBody>
      </p:sp>
    </p:spTree>
    <p:extLst>
      <p:ext uri="{BB962C8B-B14F-4D97-AF65-F5344CB8AC3E}">
        <p14:creationId xmlns:p14="http://schemas.microsoft.com/office/powerpoint/2010/main" val="2072956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117909"/>
            <a:ext cx="10018713" cy="1752599"/>
          </a:xfrm>
        </p:spPr>
        <p:txBody>
          <a:bodyPr>
            <a:normAutofit/>
          </a:bodyPr>
          <a:lstStyle/>
          <a:p>
            <a:pPr algn="just">
              <a:spcAft>
                <a:spcPts val="0"/>
              </a:spcAft>
            </a:pPr>
            <a:r>
              <a:rPr lang="uk-UA" sz="3600" dirty="0">
                <a:latin typeface="Times New Roman" panose="02020603050405020304" pitchFamily="18" charset="0"/>
                <a:ea typeface="Times New Roman" panose="02020603050405020304" pitchFamily="18" charset="0"/>
              </a:rPr>
              <a:t>Фірми, які вже працюють на ринку, можуть вибирати одну з чотирьох стратегій розвитку:</a:t>
            </a:r>
            <a:endParaRPr lang="uk-UA" sz="3200" dirty="0">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a:xfrm>
            <a:off x="1484310" y="1704473"/>
            <a:ext cx="10018713" cy="4898458"/>
          </a:xfrm>
        </p:spPr>
        <p:txBody>
          <a:bodyPr>
            <a:normAutofit/>
          </a:bodyPr>
          <a:lstStyle/>
          <a:p>
            <a:pPr algn="just">
              <a:spcAft>
                <a:spcPts val="0"/>
              </a:spcAft>
            </a:pPr>
            <a:r>
              <a:rPr lang="uk-UA" dirty="0">
                <a:latin typeface="Times New Roman" panose="02020603050405020304" pitchFamily="18" charset="0"/>
                <a:ea typeface="Times New Roman" panose="02020603050405020304" pitchFamily="18" charset="0"/>
              </a:rPr>
              <a:t>1) поглиблення - більш глибоке проникнення існуючих товарів на існуючий ринок, тобто підвищення своєї частки на цьому ринку за рахунок часток конкурентів;</a:t>
            </a:r>
            <a:endParaRPr lang="uk-UA" sz="2000" dirty="0">
              <a:latin typeface="Times New Roman" panose="02020603050405020304" pitchFamily="18" charset="0"/>
              <a:ea typeface="Times New Roman" panose="02020603050405020304" pitchFamily="18" charset="0"/>
            </a:endParaRPr>
          </a:p>
          <a:p>
            <a:pPr algn="just">
              <a:spcAft>
                <a:spcPts val="0"/>
              </a:spcAft>
            </a:pPr>
            <a:r>
              <a:rPr lang="uk-UA" dirty="0">
                <a:latin typeface="Times New Roman" panose="02020603050405020304" pitchFamily="18" charset="0"/>
                <a:ea typeface="Times New Roman" panose="02020603050405020304" pitchFamily="18" charset="0"/>
              </a:rPr>
              <a:t>2) розширення - виведення існуючих товарів на нові ринки збуту, тобто звернення до нових сегментам потенційних споживачів шляхом зміни форми продажу. Прикладами можуть служити переходи фірми від просування товару за допомогою багаторівневого маркетингу до широкомасштабного просування шляхом реклами на телебаченні або перехід до експорту товару;</a:t>
            </a:r>
            <a:endParaRPr lang="uk-UA" sz="2000" dirty="0">
              <a:latin typeface="Times New Roman" panose="02020603050405020304" pitchFamily="18" charset="0"/>
              <a:ea typeface="Times New Roman" panose="02020603050405020304" pitchFamily="18" charset="0"/>
            </a:endParaRPr>
          </a:p>
          <a:p>
            <a:endParaRPr lang="uk-UA" dirty="0"/>
          </a:p>
        </p:txBody>
      </p:sp>
    </p:spTree>
    <p:extLst>
      <p:ext uri="{BB962C8B-B14F-4D97-AF65-F5344CB8AC3E}">
        <p14:creationId xmlns:p14="http://schemas.microsoft.com/office/powerpoint/2010/main" val="581544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117909"/>
            <a:ext cx="10018713" cy="1752599"/>
          </a:xfrm>
        </p:spPr>
        <p:txBody>
          <a:bodyPr>
            <a:normAutofit/>
          </a:bodyPr>
          <a:lstStyle/>
          <a:p>
            <a:pPr algn="just">
              <a:spcAft>
                <a:spcPts val="0"/>
              </a:spcAft>
            </a:pPr>
            <a:r>
              <a:rPr lang="uk-UA" sz="3600" dirty="0">
                <a:latin typeface="Times New Roman" panose="02020603050405020304" pitchFamily="18" charset="0"/>
                <a:ea typeface="Times New Roman" panose="02020603050405020304" pitchFamily="18" charset="0"/>
              </a:rPr>
              <a:t>Фірми, які вже працюють на ринку, можуть вибирати одну з чотирьох стратегій розвитку:</a:t>
            </a:r>
            <a:endParaRPr lang="uk-UA" sz="3200" dirty="0">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a:xfrm>
            <a:off x="1484310" y="1704473"/>
            <a:ext cx="10018713" cy="4898458"/>
          </a:xfrm>
        </p:spPr>
        <p:txBody>
          <a:bodyPr>
            <a:normAutofit/>
          </a:bodyPr>
          <a:lstStyle/>
          <a:p>
            <a:pPr algn="just">
              <a:spcAft>
                <a:spcPts val="0"/>
              </a:spcAft>
            </a:pPr>
            <a:r>
              <a:rPr lang="uk-UA" dirty="0">
                <a:latin typeface="Times New Roman" panose="02020603050405020304" pitchFamily="18" charset="0"/>
                <a:ea typeface="Times New Roman" panose="02020603050405020304" pitchFamily="18" charset="0"/>
              </a:rPr>
              <a:t>3) оновлення - вихід з новим товаром на існуючий ринок з метою підвищення активності наявних покупців і залучення тих, хто купує товари конкурентів;</a:t>
            </a:r>
            <a:endParaRPr lang="uk-UA" sz="2000" dirty="0">
              <a:latin typeface="Times New Roman" panose="02020603050405020304" pitchFamily="18" charset="0"/>
              <a:ea typeface="Times New Roman" panose="02020603050405020304" pitchFamily="18" charset="0"/>
            </a:endParaRPr>
          </a:p>
          <a:p>
            <a:pPr algn="just">
              <a:spcAft>
                <a:spcPts val="0"/>
              </a:spcAft>
            </a:pPr>
            <a:r>
              <a:rPr lang="uk-UA" dirty="0">
                <a:latin typeface="Times New Roman" panose="02020603050405020304" pitchFamily="18" charset="0"/>
                <a:ea typeface="Times New Roman" panose="02020603050405020304" pitchFamily="18" charset="0"/>
              </a:rPr>
              <a:t>4) диверсифікація - фірма пропонує новий товар на новому для себе ринку, тобто, по суті, починає займатися новим бізнесом.</a:t>
            </a:r>
            <a:endParaRPr lang="uk-UA" sz="2000" dirty="0">
              <a:latin typeface="Times New Roman" panose="02020603050405020304" pitchFamily="18" charset="0"/>
              <a:ea typeface="Times New Roman" panose="02020603050405020304" pitchFamily="18" charset="0"/>
            </a:endParaRPr>
          </a:p>
          <a:p>
            <a:endParaRPr lang="uk-UA" dirty="0"/>
          </a:p>
        </p:txBody>
      </p:sp>
    </p:spTree>
    <p:extLst>
      <p:ext uri="{BB962C8B-B14F-4D97-AF65-F5344CB8AC3E}">
        <p14:creationId xmlns:p14="http://schemas.microsoft.com/office/powerpoint/2010/main" val="406955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07308" y="568692"/>
            <a:ext cx="10018713" cy="4898458"/>
          </a:xfrm>
        </p:spPr>
        <p:txBody>
          <a:bodyPr>
            <a:normAutofit/>
          </a:bodyPr>
          <a:lstStyle/>
          <a:p>
            <a:pPr algn="just">
              <a:spcAft>
                <a:spcPts val="0"/>
              </a:spcAft>
            </a:pPr>
            <a:r>
              <a:rPr lang="uk-UA" sz="2800" dirty="0">
                <a:latin typeface="Times New Roman" panose="02020603050405020304" pitchFamily="18" charset="0"/>
                <a:ea typeface="Times New Roman" panose="02020603050405020304" pitchFamily="18" charset="0"/>
              </a:rPr>
              <a:t>Відповідно до обраної стратегії розробляється маркетинговий комплекс, що включає (зауважимо, якщо мова йде саме про товар, а не про послугу) чотири елементи, так звані </a:t>
            </a:r>
            <a:r>
              <a:rPr lang="uk-UA" sz="2800" dirty="0" err="1" smtClean="0">
                <a:latin typeface="Times New Roman" panose="02020603050405020304" pitchFamily="18" charset="0"/>
                <a:ea typeface="Times New Roman" panose="02020603050405020304" pitchFamily="18" charset="0"/>
              </a:rPr>
              <a:t>чотириПі</a:t>
            </a:r>
            <a:r>
              <a:rPr lang="uk-UA" sz="2800" dirty="0">
                <a:latin typeface="Times New Roman" panose="02020603050405020304" pitchFamily="18" charset="0"/>
                <a:ea typeface="Times New Roman" panose="02020603050405020304" pitchFamily="18" charset="0"/>
              </a:rPr>
              <a:t>: </a:t>
            </a:r>
            <a:endParaRPr lang="uk-UA" sz="2800" dirty="0" smtClean="0">
              <a:latin typeface="Times New Roman" panose="02020603050405020304" pitchFamily="18" charset="0"/>
              <a:ea typeface="Times New Roman" panose="02020603050405020304" pitchFamily="18" charset="0"/>
            </a:endParaRPr>
          </a:p>
          <a:p>
            <a:pPr algn="just">
              <a:spcAft>
                <a:spcPts val="0"/>
              </a:spcAft>
            </a:pPr>
            <a:r>
              <a:rPr lang="uk-UA" sz="2800" dirty="0" err="1" smtClean="0">
                <a:latin typeface="Times New Roman" panose="02020603050405020304" pitchFamily="18" charset="0"/>
                <a:ea typeface="Times New Roman" panose="02020603050405020304" pitchFamily="18" charset="0"/>
              </a:rPr>
              <a:t>Product</a:t>
            </a:r>
            <a:r>
              <a:rPr lang="uk-UA" sz="2800" dirty="0" smtClean="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(товар), </a:t>
            </a:r>
            <a:endParaRPr lang="uk-UA" sz="2800" dirty="0" smtClean="0">
              <a:latin typeface="Times New Roman" panose="02020603050405020304" pitchFamily="18" charset="0"/>
              <a:ea typeface="Times New Roman" panose="02020603050405020304" pitchFamily="18" charset="0"/>
            </a:endParaRPr>
          </a:p>
          <a:p>
            <a:pPr algn="just">
              <a:spcAft>
                <a:spcPts val="0"/>
              </a:spcAft>
            </a:pPr>
            <a:r>
              <a:rPr lang="uk-UA" sz="2800" dirty="0" err="1" smtClean="0">
                <a:latin typeface="Times New Roman" panose="02020603050405020304" pitchFamily="18" charset="0"/>
                <a:ea typeface="Times New Roman" panose="02020603050405020304" pitchFamily="18" charset="0"/>
              </a:rPr>
              <a:t>Price</a:t>
            </a:r>
            <a:r>
              <a:rPr lang="uk-UA" sz="2800" dirty="0" smtClean="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(ціна), </a:t>
            </a:r>
            <a:endParaRPr lang="uk-UA" sz="2800" dirty="0" smtClean="0">
              <a:latin typeface="Times New Roman" panose="02020603050405020304" pitchFamily="18" charset="0"/>
              <a:ea typeface="Times New Roman" panose="02020603050405020304" pitchFamily="18" charset="0"/>
            </a:endParaRPr>
          </a:p>
          <a:p>
            <a:pPr algn="just">
              <a:spcAft>
                <a:spcPts val="0"/>
              </a:spcAft>
            </a:pPr>
            <a:r>
              <a:rPr lang="uk-UA" sz="2800" dirty="0" err="1" smtClean="0">
                <a:latin typeface="Times New Roman" panose="02020603050405020304" pitchFamily="18" charset="0"/>
                <a:ea typeface="Times New Roman" panose="02020603050405020304" pitchFamily="18" charset="0"/>
              </a:rPr>
              <a:t>Place</a:t>
            </a:r>
            <a:r>
              <a:rPr lang="uk-UA" sz="2800" dirty="0" smtClean="0">
                <a:latin typeface="Times New Roman" panose="02020603050405020304" pitchFamily="18" charset="0"/>
                <a:ea typeface="Times New Roman" panose="02020603050405020304" pitchFamily="18" charset="0"/>
              </a:rPr>
              <a:t> </a:t>
            </a:r>
            <a:r>
              <a:rPr lang="uk-UA" sz="2800" dirty="0" err="1">
                <a:latin typeface="Times New Roman" panose="02020603050405020304" pitchFamily="18" charset="0"/>
                <a:ea typeface="Times New Roman" panose="02020603050405020304" pitchFamily="18" charset="0"/>
              </a:rPr>
              <a:t>of</a:t>
            </a:r>
            <a:r>
              <a:rPr lang="uk-UA" sz="2800" dirty="0">
                <a:latin typeface="Times New Roman" panose="02020603050405020304" pitchFamily="18" charset="0"/>
                <a:ea typeface="Times New Roman" panose="02020603050405020304" pitchFamily="18" charset="0"/>
              </a:rPr>
              <a:t> </a:t>
            </a:r>
            <a:r>
              <a:rPr lang="uk-UA" sz="2800" dirty="0" err="1">
                <a:latin typeface="Times New Roman" panose="02020603050405020304" pitchFamily="18" charset="0"/>
                <a:ea typeface="Times New Roman" panose="02020603050405020304" pitchFamily="18" charset="0"/>
              </a:rPr>
              <a:t>distribution</a:t>
            </a:r>
            <a:r>
              <a:rPr lang="uk-UA" sz="2800" dirty="0">
                <a:latin typeface="Times New Roman" panose="02020603050405020304" pitchFamily="18" charset="0"/>
                <a:ea typeface="Times New Roman" panose="02020603050405020304" pitchFamily="18" charset="0"/>
              </a:rPr>
              <a:t> (поширення</a:t>
            </a:r>
            <a:r>
              <a:rPr lang="uk-UA" sz="2800" dirty="0" smtClean="0">
                <a:latin typeface="Times New Roman" panose="02020603050405020304" pitchFamily="18" charset="0"/>
                <a:ea typeface="Times New Roman" panose="02020603050405020304" pitchFamily="18" charset="0"/>
              </a:rPr>
              <a:t>)</a:t>
            </a:r>
          </a:p>
          <a:p>
            <a:pPr algn="just">
              <a:spcAft>
                <a:spcPts val="0"/>
              </a:spcAft>
            </a:pPr>
            <a:r>
              <a:rPr lang="uk-UA" sz="2800" dirty="0" err="1" smtClean="0">
                <a:latin typeface="Times New Roman" panose="02020603050405020304" pitchFamily="18" charset="0"/>
                <a:ea typeface="Times New Roman" panose="02020603050405020304" pitchFamily="18" charset="0"/>
              </a:rPr>
              <a:t>Promotion</a:t>
            </a:r>
            <a:r>
              <a:rPr lang="uk-UA" sz="2800" dirty="0" smtClean="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(просування).</a:t>
            </a:r>
          </a:p>
          <a:p>
            <a:endParaRPr lang="uk-UA" dirty="0"/>
          </a:p>
        </p:txBody>
      </p:sp>
    </p:spTree>
    <p:extLst>
      <p:ext uri="{BB962C8B-B14F-4D97-AF65-F5344CB8AC3E}">
        <p14:creationId xmlns:p14="http://schemas.microsoft.com/office/powerpoint/2010/main" val="972924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15205" y="156410"/>
            <a:ext cx="10018713" cy="1752599"/>
          </a:xfrm>
        </p:spPr>
        <p:txBody>
          <a:bodyPr>
            <a:normAutofit/>
          </a:bodyPr>
          <a:lstStyle/>
          <a:p>
            <a:pPr algn="just">
              <a:spcAft>
                <a:spcPts val="0"/>
              </a:spcAft>
            </a:pPr>
            <a:r>
              <a:rPr lang="uk-UA" sz="3600" dirty="0">
                <a:latin typeface="Times New Roman" panose="02020603050405020304" pitchFamily="18" charset="0"/>
                <a:ea typeface="Times New Roman" panose="02020603050405020304" pitchFamily="18" charset="0"/>
              </a:rPr>
              <a:t>Вибір товарної політики передбачає:</a:t>
            </a:r>
            <a:endParaRPr lang="uk-UA" sz="3200" dirty="0">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a:xfrm>
            <a:off x="1484310" y="1704473"/>
            <a:ext cx="10018713" cy="4898458"/>
          </a:xfrm>
        </p:spPr>
        <p:txBody>
          <a:bodyPr>
            <a:normAutofit/>
          </a:bodyPr>
          <a:lstStyle/>
          <a:p>
            <a:pPr algn="just">
              <a:spcAft>
                <a:spcPts val="0"/>
              </a:spcAft>
            </a:pPr>
            <a:r>
              <a:rPr lang="uk-UA" dirty="0" smtClean="0">
                <a:latin typeface="Times New Roman" panose="02020603050405020304" pitchFamily="18" charset="0"/>
                <a:ea typeface="Times New Roman" panose="02020603050405020304" pitchFamily="18" charset="0"/>
              </a:rPr>
              <a:t>вибір </a:t>
            </a:r>
            <a:r>
              <a:rPr lang="uk-UA" dirty="0">
                <a:latin typeface="Times New Roman" panose="02020603050405020304" pitchFamily="18" charset="0"/>
                <a:ea typeface="Times New Roman" panose="02020603050405020304" pitchFamily="18" charset="0"/>
              </a:rPr>
              <a:t>позиціонування - образу товару, який фірма хоче вселити потенційним покупцям;</a:t>
            </a:r>
            <a:endParaRPr lang="uk-UA" sz="2000" dirty="0">
              <a:latin typeface="Times New Roman" panose="02020603050405020304" pitchFamily="18" charset="0"/>
              <a:ea typeface="Times New Roman" panose="02020603050405020304" pitchFamily="18" charset="0"/>
            </a:endParaRPr>
          </a:p>
          <a:p>
            <a:pPr algn="just">
              <a:spcAft>
                <a:spcPts val="0"/>
              </a:spcAft>
            </a:pPr>
            <a:r>
              <a:rPr lang="uk-UA" dirty="0" smtClean="0">
                <a:latin typeface="Times New Roman" panose="02020603050405020304" pitchFamily="18" charset="0"/>
                <a:ea typeface="Times New Roman" panose="02020603050405020304" pitchFamily="18" charset="0"/>
              </a:rPr>
              <a:t>уточнення </a:t>
            </a:r>
            <a:r>
              <a:rPr lang="uk-UA" dirty="0">
                <a:latin typeface="Times New Roman" panose="02020603050405020304" pitchFamily="18" charset="0"/>
                <a:ea typeface="Times New Roman" panose="02020603050405020304" pitchFamily="18" charset="0"/>
              </a:rPr>
              <a:t>особливостей товару, максимально відповідають обраному позиціонуванню (комплектація, упаковка, умови поставки, сервіс, гарантії, назва і </a:t>
            </a:r>
            <a:r>
              <a:rPr lang="uk-UA" dirty="0" err="1">
                <a:latin typeface="Times New Roman" panose="02020603050405020304" pitchFamily="18" charset="0"/>
                <a:ea typeface="Times New Roman" panose="02020603050405020304" pitchFamily="18" charset="0"/>
              </a:rPr>
              <a:t>т.д</a:t>
            </a:r>
            <a:r>
              <a:rPr lang="uk-UA" dirty="0">
                <a:latin typeface="Times New Roman" panose="02020603050405020304" pitchFamily="18" charset="0"/>
                <a:ea typeface="Times New Roman" panose="02020603050405020304" pitchFamily="18" charset="0"/>
              </a:rPr>
              <a:t>.);</a:t>
            </a:r>
            <a:endParaRPr lang="uk-UA" sz="2000" dirty="0">
              <a:latin typeface="Times New Roman" panose="02020603050405020304" pitchFamily="18" charset="0"/>
              <a:ea typeface="Times New Roman" panose="02020603050405020304" pitchFamily="18" charset="0"/>
            </a:endParaRPr>
          </a:p>
          <a:p>
            <a:pPr algn="just">
              <a:spcAft>
                <a:spcPts val="0"/>
              </a:spcAft>
            </a:pPr>
            <a:r>
              <a:rPr lang="uk-UA" dirty="0">
                <a:latin typeface="Times New Roman" panose="02020603050405020304" pitchFamily="18" charset="0"/>
                <a:ea typeface="Times New Roman" panose="02020603050405020304" pitchFamily="18" charset="0"/>
              </a:rPr>
              <a:t>з</a:t>
            </a:r>
            <a:r>
              <a:rPr lang="uk-UA" dirty="0" smtClean="0">
                <a:latin typeface="Times New Roman" panose="02020603050405020304" pitchFamily="18" charset="0"/>
                <a:ea typeface="Times New Roman" panose="02020603050405020304" pitchFamily="18" charset="0"/>
              </a:rPr>
              <a:t>абезпечення </a:t>
            </a:r>
            <a:r>
              <a:rPr lang="uk-UA" dirty="0">
                <a:latin typeface="Times New Roman" panose="02020603050405020304" pitchFamily="18" charset="0"/>
                <a:ea typeface="Times New Roman" panose="02020603050405020304" pitchFamily="18" charset="0"/>
              </a:rPr>
              <a:t>гармонійності товарного асортименту, тобто перевірка:</a:t>
            </a:r>
            <a:endParaRPr lang="uk-UA" sz="2000" dirty="0">
              <a:latin typeface="Times New Roman" panose="02020603050405020304" pitchFamily="18" charset="0"/>
              <a:ea typeface="Times New Roman" panose="02020603050405020304" pitchFamily="18" charset="0"/>
            </a:endParaRPr>
          </a:p>
          <a:p>
            <a:pPr marL="0" indent="0" algn="just">
              <a:spcAft>
                <a:spcPts val="0"/>
              </a:spcAft>
              <a:buNone/>
            </a:pPr>
            <a:r>
              <a:rPr lang="uk-UA" dirty="0">
                <a:latin typeface="Times New Roman" panose="02020603050405020304" pitchFamily="18" charset="0"/>
                <a:ea typeface="Times New Roman" panose="02020603050405020304" pitchFamily="18" charset="0"/>
              </a:rPr>
              <a:t>- відповідності позиціонування товарів позиціонуванню фірми в цілому (наявність у покупців уявлення про важливі і пам'ятних загальних рисах всіх реалізованих фірмою товарів);</a:t>
            </a:r>
            <a:endParaRPr lang="uk-UA" sz="2000" dirty="0">
              <a:latin typeface="Times New Roman" panose="02020603050405020304" pitchFamily="18" charset="0"/>
              <a:ea typeface="Times New Roman" panose="02020603050405020304" pitchFamily="18" charset="0"/>
            </a:endParaRPr>
          </a:p>
          <a:p>
            <a:pPr marL="0" indent="0" algn="just">
              <a:spcAft>
                <a:spcPts val="0"/>
              </a:spcAft>
              <a:buNone/>
            </a:pPr>
            <a:r>
              <a:rPr lang="uk-UA" dirty="0">
                <a:latin typeface="Times New Roman" panose="02020603050405020304" pitchFamily="18" charset="0"/>
                <a:ea typeface="Times New Roman" panose="02020603050405020304" pitchFamily="18" charset="0"/>
              </a:rPr>
              <a:t>- правильності позиціонування товарів фірми по відношенню один до одного, коли реалізація одного товару не перешкоджає реалізації іншого.</a:t>
            </a:r>
            <a:endParaRPr lang="uk-UA" sz="2000" dirty="0">
              <a:latin typeface="Times New Roman" panose="02020603050405020304" pitchFamily="18" charset="0"/>
              <a:ea typeface="Times New Roman" panose="02020603050405020304" pitchFamily="18" charset="0"/>
            </a:endParaRPr>
          </a:p>
          <a:p>
            <a:endParaRPr lang="uk-UA" dirty="0"/>
          </a:p>
        </p:txBody>
      </p:sp>
    </p:spTree>
    <p:extLst>
      <p:ext uri="{BB962C8B-B14F-4D97-AF65-F5344CB8AC3E}">
        <p14:creationId xmlns:p14="http://schemas.microsoft.com/office/powerpoint/2010/main" val="349495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15205" y="156410"/>
            <a:ext cx="10018713" cy="1752599"/>
          </a:xfrm>
        </p:spPr>
        <p:txBody>
          <a:bodyPr>
            <a:normAutofit/>
          </a:bodyPr>
          <a:lstStyle/>
          <a:p>
            <a:pPr algn="just">
              <a:spcAft>
                <a:spcPts val="0"/>
              </a:spcAft>
            </a:pPr>
            <a:r>
              <a:rPr lang="uk-UA" sz="3600" dirty="0">
                <a:latin typeface="Times New Roman" panose="02020603050405020304" pitchFamily="18" charset="0"/>
                <a:ea typeface="Times New Roman" panose="02020603050405020304" pitchFamily="18" charset="0"/>
              </a:rPr>
              <a:t>Вибір цінової політики включає:</a:t>
            </a:r>
            <a:endParaRPr lang="uk-UA" sz="3200" dirty="0">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a:xfrm>
            <a:off x="1484310" y="1704473"/>
            <a:ext cx="10018713" cy="4898458"/>
          </a:xfrm>
        </p:spPr>
        <p:txBody>
          <a:bodyPr>
            <a:normAutofit/>
          </a:bodyPr>
          <a:lstStyle/>
          <a:p>
            <a:pPr algn="just">
              <a:spcAft>
                <a:spcPts val="0"/>
              </a:spcAft>
            </a:pPr>
            <a:r>
              <a:rPr lang="uk-UA" dirty="0" smtClean="0">
                <a:latin typeface="Times New Roman" panose="02020603050405020304" pitchFamily="18" charset="0"/>
                <a:ea typeface="Times New Roman" panose="02020603050405020304" pitchFamily="18" charset="0"/>
              </a:rPr>
              <a:t>встановлення </a:t>
            </a:r>
            <a:r>
              <a:rPr lang="uk-UA" dirty="0">
                <a:latin typeface="Times New Roman" panose="02020603050405020304" pitchFamily="18" charset="0"/>
                <a:ea typeface="Times New Roman" panose="02020603050405020304" pitchFamily="18" charset="0"/>
              </a:rPr>
              <a:t>ціни на новий товар;</a:t>
            </a:r>
            <a:endParaRPr lang="uk-UA" sz="2000" dirty="0">
              <a:latin typeface="Times New Roman" panose="02020603050405020304" pitchFamily="18" charset="0"/>
              <a:ea typeface="Times New Roman" panose="02020603050405020304" pitchFamily="18" charset="0"/>
            </a:endParaRPr>
          </a:p>
          <a:p>
            <a:pPr algn="just">
              <a:spcAft>
                <a:spcPts val="0"/>
              </a:spcAft>
            </a:pPr>
            <a:r>
              <a:rPr lang="uk-UA" dirty="0">
                <a:latin typeface="Times New Roman" panose="02020603050405020304" pitchFamily="18" charset="0"/>
                <a:ea typeface="Times New Roman" panose="02020603050405020304" pitchFamily="18" charset="0"/>
              </a:rPr>
              <a:t>з</a:t>
            </a:r>
            <a:r>
              <a:rPr lang="uk-UA" dirty="0" smtClean="0">
                <a:latin typeface="Times New Roman" panose="02020603050405020304" pitchFamily="18" charset="0"/>
                <a:ea typeface="Times New Roman" panose="02020603050405020304" pitchFamily="18" charset="0"/>
              </a:rPr>
              <a:t>міна </a:t>
            </a:r>
            <a:r>
              <a:rPr lang="uk-UA" dirty="0">
                <a:latin typeface="Times New Roman" panose="02020603050405020304" pitchFamily="18" charset="0"/>
                <a:ea typeface="Times New Roman" panose="02020603050405020304" pitchFamily="18" charset="0"/>
              </a:rPr>
              <a:t>ціни при зміні ринкової ситуації (Наприклад, у відповідь на дії конкурентів);</a:t>
            </a:r>
            <a:endParaRPr lang="uk-UA" sz="2000" dirty="0">
              <a:latin typeface="Times New Roman" panose="02020603050405020304" pitchFamily="18" charset="0"/>
              <a:ea typeface="Times New Roman" panose="02020603050405020304" pitchFamily="18" charset="0"/>
            </a:endParaRPr>
          </a:p>
          <a:p>
            <a:pPr algn="just">
              <a:spcAft>
                <a:spcPts val="0"/>
              </a:spcAft>
            </a:pPr>
            <a:r>
              <a:rPr lang="uk-UA" dirty="0" smtClean="0">
                <a:latin typeface="Times New Roman" panose="02020603050405020304" pitchFamily="18" charset="0"/>
                <a:ea typeface="Times New Roman" panose="02020603050405020304" pitchFamily="18" charset="0"/>
              </a:rPr>
              <a:t>узгодження </a:t>
            </a:r>
            <a:r>
              <a:rPr lang="uk-UA" dirty="0">
                <a:latin typeface="Times New Roman" panose="02020603050405020304" pitchFamily="18" charset="0"/>
                <a:ea typeface="Times New Roman" panose="02020603050405020304" pitchFamily="18" charset="0"/>
              </a:rPr>
              <a:t>цін на взаємодоповнюючі товари (Наприклад, на </a:t>
            </a:r>
            <a:r>
              <a:rPr lang="uk-UA" dirty="0" smtClean="0">
                <a:latin typeface="Times New Roman" panose="02020603050405020304" pitchFamily="18" charset="0"/>
                <a:ea typeface="Times New Roman" panose="02020603050405020304" pitchFamily="18" charset="0"/>
              </a:rPr>
              <a:t>станки для гоління і </a:t>
            </a:r>
            <a:r>
              <a:rPr lang="uk-UA" dirty="0">
                <a:latin typeface="Times New Roman" panose="02020603050405020304" pitchFamily="18" charset="0"/>
                <a:ea typeface="Times New Roman" panose="02020603050405020304" pitchFamily="18" charset="0"/>
              </a:rPr>
              <a:t>змінні леза до них);</a:t>
            </a:r>
            <a:endParaRPr lang="uk-UA" sz="2000" dirty="0">
              <a:latin typeface="Times New Roman" panose="02020603050405020304" pitchFamily="18" charset="0"/>
              <a:ea typeface="Times New Roman" panose="02020603050405020304" pitchFamily="18" charset="0"/>
            </a:endParaRPr>
          </a:p>
          <a:p>
            <a:pPr algn="just">
              <a:spcAft>
                <a:spcPts val="0"/>
              </a:spcAft>
            </a:pPr>
            <a:r>
              <a:rPr lang="uk-UA" dirty="0" smtClean="0">
                <a:latin typeface="Times New Roman" panose="02020603050405020304" pitchFamily="18" charset="0"/>
                <a:ea typeface="Times New Roman" panose="02020603050405020304" pitchFamily="18" charset="0"/>
              </a:rPr>
              <a:t>використання </a:t>
            </a:r>
            <a:r>
              <a:rPr lang="uk-UA" dirty="0">
                <a:latin typeface="Times New Roman" panose="02020603050405020304" pitchFamily="18" charset="0"/>
                <a:ea typeface="Times New Roman" panose="02020603050405020304" pitchFamily="18" charset="0"/>
              </a:rPr>
              <a:t>цін для стимулювання збуту (наприклад, тимчасове зниження цін, преміювання покупців і посередників, організація для них конкурсів, лотерей).</a:t>
            </a:r>
            <a:endParaRPr lang="uk-UA" sz="2000" dirty="0">
              <a:latin typeface="Times New Roman" panose="02020603050405020304" pitchFamily="18" charset="0"/>
              <a:ea typeface="Times New Roman" panose="02020603050405020304" pitchFamily="18" charset="0"/>
            </a:endParaRPr>
          </a:p>
          <a:p>
            <a:endParaRPr lang="uk-UA" dirty="0"/>
          </a:p>
        </p:txBody>
      </p:sp>
    </p:spTree>
    <p:extLst>
      <p:ext uri="{BB962C8B-B14F-4D97-AF65-F5344CB8AC3E}">
        <p14:creationId xmlns:p14="http://schemas.microsoft.com/office/powerpoint/2010/main" val="3262838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араллакс">
  <a:themeElements>
    <a:clrScheme name="Параллакс">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Параллакс">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1A9F9826-882C-40B9-8F38-5A3B8CFD196D}"/>
    </a:ext>
  </a:extLst>
</a:theme>
</file>

<file path=docProps/app.xml><?xml version="1.0" encoding="utf-8"?>
<Properties xmlns="http://schemas.openxmlformats.org/officeDocument/2006/extended-properties" xmlns:vt="http://schemas.openxmlformats.org/officeDocument/2006/docPropsVTypes">
  <Template>TM03457496[[fn=Параллакс]]</Template>
  <TotalTime>577</TotalTime>
  <Words>1054</Words>
  <Application>Microsoft Office PowerPoint</Application>
  <PresentationFormat>Широкоэкранный</PresentationFormat>
  <Paragraphs>50</Paragraphs>
  <Slides>12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Arial</vt:lpstr>
      <vt:lpstr>Corbel</vt:lpstr>
      <vt:lpstr>Times New Roman</vt:lpstr>
      <vt:lpstr>Параллакс</vt:lpstr>
      <vt:lpstr>Сфера застосування маркетингових досліджень </vt:lpstr>
      <vt:lpstr>На основі аналізу ринку приймаються маркетингові рішення: </vt:lpstr>
      <vt:lpstr>На основі аналізу ринку приймаються маркетингові рішення: </vt:lpstr>
      <vt:lpstr>Можливе застосування однієї з трьох стратегій охоплення нового ринку:</vt:lpstr>
      <vt:lpstr>Фірми, які вже працюють на ринку, можуть вибирати одну з чотирьох стратегій розвитку:</vt:lpstr>
      <vt:lpstr>Фірми, які вже працюють на ринку, можуть вибирати одну з чотирьох стратегій розвитку:</vt:lpstr>
      <vt:lpstr>Презентация PowerPoint</vt:lpstr>
      <vt:lpstr>Вибір товарної політики передбачає:</vt:lpstr>
      <vt:lpstr>Вибір цінової політики включає:</vt:lpstr>
      <vt:lpstr>У разі якщо товар фірми протягом деякого часу залишається унікальним, фірма може вибрати одну з двох стратегій:</vt:lpstr>
      <vt:lpstr>У разі якщо товар фірми протягом деякого часу залишається унікальним, фірма може вибрати одну з двох стратегій:</vt:lpstr>
      <vt:lpstr>У разі якщо товар фірми протягом деякого часу залишається унікальним, фірма може вибрати одну з двох стратегій:</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Сфера застосування маркетингових досліджень </dc:title>
  <dc:creator>Тая</dc:creator>
  <cp:lastModifiedBy>Тая</cp:lastModifiedBy>
  <cp:revision>4</cp:revision>
  <dcterms:created xsi:type="dcterms:W3CDTF">2021-10-17T06:24:32Z</dcterms:created>
  <dcterms:modified xsi:type="dcterms:W3CDTF">2021-10-17T16:01:51Z</dcterms:modified>
</cp:coreProperties>
</file>